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24" r:id="rId1"/>
  </p:sldMasterIdLst>
  <p:notesMasterIdLst>
    <p:notesMasterId r:id="rId3"/>
  </p:notesMasterIdLst>
  <p:sldIdLst>
    <p:sldId id="257" r:id="rId2"/>
  </p:sldIdLst>
  <p:sldSz cx="30248225" cy="42848213"/>
  <p:notesSz cx="6858000" cy="9144000"/>
  <p:defaultTextStyle>
    <a:defPPr>
      <a:defRPr lang="ja-JP"/>
    </a:defPPr>
    <a:lvl1pPr marL="0" algn="l" defTabSz="208826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1pPr>
    <a:lvl2pPr marL="2088261" algn="l" defTabSz="208826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2pPr>
    <a:lvl3pPr marL="4176527" algn="l" defTabSz="208826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3pPr>
    <a:lvl4pPr marL="6264788" algn="l" defTabSz="208826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4pPr>
    <a:lvl5pPr marL="8353054" algn="l" defTabSz="208826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5pPr>
    <a:lvl6pPr marL="10441315" algn="l" defTabSz="208826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6pPr>
    <a:lvl7pPr marL="12529576" algn="l" defTabSz="208826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7pPr>
    <a:lvl8pPr marL="14617842" algn="l" defTabSz="208826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8pPr>
    <a:lvl9pPr marL="16706103" algn="l" defTabSz="2088261" rtl="0" eaLnBrk="1" latinLnBrk="0" hangingPunct="1">
      <a:defRPr kumimoji="1"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B55E1"/>
    <a:srgbClr val="EC29DD"/>
    <a:srgbClr val="9C2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テーマ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6545" autoAdjust="0"/>
    <p:restoredTop sz="99831" autoAdjust="0"/>
  </p:normalViewPr>
  <p:slideViewPr>
    <p:cSldViewPr snapToObjects="1" showGuides="1">
      <p:cViewPr varScale="1">
        <p:scale>
          <a:sx n="16" d="100"/>
          <a:sy n="16" d="100"/>
        </p:scale>
        <p:origin x="-3376" y="-104"/>
      </p:cViewPr>
      <p:guideLst>
        <p:guide orient="horz" pos="13496"/>
        <p:guide pos="95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4000">
                <a:latin typeface="Helvetica"/>
              </a:defRPr>
            </a:pPr>
            <a:r>
              <a:rPr lang="en-US" altLang="ja-JP" sz="4000" dirty="0" smtClean="0">
                <a:latin typeface="Helvetica"/>
              </a:rPr>
              <a:t>Response</a:t>
            </a:r>
            <a:r>
              <a:rPr lang="en-US" altLang="ja-JP" sz="4000" baseline="0" dirty="0" smtClean="0">
                <a:latin typeface="Helvetica"/>
              </a:rPr>
              <a:t> Time </a:t>
            </a:r>
          </a:p>
          <a:p>
            <a:pPr>
              <a:defRPr sz="4000">
                <a:latin typeface="Helvetica"/>
              </a:defRPr>
            </a:pPr>
            <a:r>
              <a:rPr lang="en-US" altLang="ja-JP" sz="4000" baseline="0" dirty="0" smtClean="0">
                <a:latin typeface="Helvetica"/>
              </a:rPr>
              <a:t>Keyboard (</a:t>
            </a:r>
            <a:r>
              <a:rPr lang="en-US" altLang="ja-JP" sz="4000" baseline="0" dirty="0" err="1" smtClean="0">
                <a:latin typeface="Helvetica"/>
              </a:rPr>
              <a:t>ms</a:t>
            </a:r>
            <a:r>
              <a:rPr lang="en-US" altLang="ja-JP" sz="4000" baseline="0" dirty="0" smtClean="0">
                <a:latin typeface="Helvetica"/>
              </a:rPr>
              <a:t>)</a:t>
            </a:r>
            <a:endParaRPr lang="ja-JP" altLang="en-US" sz="4000" dirty="0">
              <a:latin typeface="Helvetica"/>
            </a:endParaRPr>
          </a:p>
        </c:rich>
      </c:tx>
      <c:layout>
        <c:manualLayout>
          <c:xMode val="edge"/>
          <c:yMode val="edge"/>
          <c:x val="0.320311459541628"/>
          <c:y val="0.0308534971917458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original</c:v>
                </c:pt>
              </c:strCache>
            </c:strRef>
          </c:tx>
          <c:spPr>
            <a:solidFill>
              <a:schemeClr val="accent2">
                <a:lumMod val="90000"/>
                <a:lumOff val="10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original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113.0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FBCrypt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original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120.0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7087688"/>
        <c:axId val="2080815368"/>
      </c:barChart>
      <c:catAx>
        <c:axId val="2087087688"/>
        <c:scaling>
          <c:orientation val="minMax"/>
        </c:scaling>
        <c:delete val="0"/>
        <c:axPos val="b"/>
        <c:majorTickMark val="none"/>
        <c:minorTickMark val="none"/>
        <c:tickLblPos val="none"/>
        <c:txPr>
          <a:bodyPr/>
          <a:lstStyle/>
          <a:p>
            <a:pPr>
              <a:defRPr sz="4000">
                <a:latin typeface="Helvetica"/>
              </a:defRPr>
            </a:pPr>
            <a:endParaRPr lang="ja-JP"/>
          </a:p>
        </c:txPr>
        <c:crossAx val="2080815368"/>
        <c:crosses val="autoZero"/>
        <c:auto val="1"/>
        <c:lblAlgn val="ctr"/>
        <c:lblOffset val="100"/>
        <c:noMultiLvlLbl val="0"/>
      </c:catAx>
      <c:valAx>
        <c:axId val="2080815368"/>
        <c:scaling>
          <c:orientation val="minMax"/>
          <c:min val="0.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3000">
                <a:latin typeface="Helvetica"/>
              </a:defRPr>
            </a:pPr>
            <a:endParaRPr lang="ja-JP"/>
          </a:p>
        </c:txPr>
        <c:crossAx val="2087087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4000">
                <a:latin typeface="Helvetica"/>
              </a:defRPr>
            </a:pPr>
            <a:r>
              <a:rPr lang="en-US" altLang="ja-JP" sz="4000" dirty="0" smtClean="0">
                <a:latin typeface="Helvetica"/>
              </a:rPr>
              <a:t>Response</a:t>
            </a:r>
            <a:r>
              <a:rPr lang="en-US" altLang="ja-JP" sz="4000" baseline="0" dirty="0" smtClean="0">
                <a:latin typeface="Helvetica"/>
              </a:rPr>
              <a:t> Time </a:t>
            </a:r>
          </a:p>
          <a:p>
            <a:pPr>
              <a:defRPr sz="4000">
                <a:latin typeface="Helvetica"/>
              </a:defRPr>
            </a:pPr>
            <a:r>
              <a:rPr lang="en-US" altLang="ja-JP" sz="4000" baseline="0" dirty="0" smtClean="0">
                <a:latin typeface="Helvetica"/>
              </a:rPr>
              <a:t>Full-screen update (</a:t>
            </a:r>
            <a:r>
              <a:rPr lang="en-US" altLang="ja-JP" sz="4000" baseline="0" dirty="0" err="1" smtClean="0">
                <a:latin typeface="Helvetica"/>
              </a:rPr>
              <a:t>ms</a:t>
            </a:r>
            <a:r>
              <a:rPr lang="en-US" altLang="ja-JP" sz="4000" baseline="0" dirty="0" smtClean="0">
                <a:latin typeface="Helvetica"/>
              </a:rPr>
              <a:t>)</a:t>
            </a:r>
            <a:endParaRPr lang="ja-JP" altLang="en-US" sz="4000" dirty="0">
              <a:latin typeface="Helvetica"/>
            </a:endParaRPr>
          </a:p>
        </c:rich>
      </c:tx>
      <c:layout>
        <c:manualLayout>
          <c:xMode val="edge"/>
          <c:yMode val="edge"/>
          <c:x val="0.155697721527788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921649060771025"/>
          <c:y val="0.220906774313355"/>
          <c:w val="0.614882971100385"/>
          <c:h val="0.6423043181268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original</c:v>
                </c:pt>
              </c:strCache>
            </c:strRef>
          </c:tx>
          <c:spPr>
            <a:solidFill>
              <a:schemeClr val="accent2">
                <a:lumMod val="90000"/>
                <a:lumOff val="10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response-full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146.0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FBCrypt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response-full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192.0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0988424"/>
        <c:axId val="2081251496"/>
      </c:barChart>
      <c:catAx>
        <c:axId val="2080988424"/>
        <c:scaling>
          <c:orientation val="minMax"/>
        </c:scaling>
        <c:delete val="0"/>
        <c:axPos val="b"/>
        <c:majorTickMark val="none"/>
        <c:minorTickMark val="none"/>
        <c:tickLblPos val="none"/>
        <c:crossAx val="2081251496"/>
        <c:crosses val="autoZero"/>
        <c:auto val="1"/>
        <c:lblAlgn val="ctr"/>
        <c:lblOffset val="100"/>
        <c:noMultiLvlLbl val="0"/>
      </c:catAx>
      <c:valAx>
        <c:axId val="2081251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3000"/>
            </a:pPr>
            <a:endParaRPr lang="ja-JP"/>
          </a:p>
        </c:txPr>
        <c:crossAx val="2080988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DABFA-215A-DE44-98E0-AF9D455F0240}" type="datetimeFigureOut">
              <a:rPr kumimoji="1" lang="ja-JP" altLang="en-US" smtClean="0"/>
              <a:t>8/5/12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9325" y="685800"/>
            <a:ext cx="2419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5644C-CFCD-984C-8C63-E9DA33A74B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4868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88261" rtl="0" eaLnBrk="1" latinLnBrk="0" hangingPunct="1">
      <a:defRPr kumimoji="1" sz="5500" kern="1200">
        <a:solidFill>
          <a:schemeClr val="tx1"/>
        </a:solidFill>
        <a:latin typeface="+mn-lt"/>
        <a:ea typeface="+mn-ea"/>
        <a:cs typeface="+mn-cs"/>
      </a:defRPr>
    </a:lvl1pPr>
    <a:lvl2pPr marL="2088261" algn="l" defTabSz="2088261" rtl="0" eaLnBrk="1" latinLnBrk="0" hangingPunct="1">
      <a:defRPr kumimoji="1" sz="5500" kern="1200">
        <a:solidFill>
          <a:schemeClr val="tx1"/>
        </a:solidFill>
        <a:latin typeface="+mn-lt"/>
        <a:ea typeface="+mn-ea"/>
        <a:cs typeface="+mn-cs"/>
      </a:defRPr>
    </a:lvl2pPr>
    <a:lvl3pPr marL="4176527" algn="l" defTabSz="2088261" rtl="0" eaLnBrk="1" latinLnBrk="0" hangingPunct="1">
      <a:defRPr kumimoji="1" sz="5500" kern="1200">
        <a:solidFill>
          <a:schemeClr val="tx1"/>
        </a:solidFill>
        <a:latin typeface="+mn-lt"/>
        <a:ea typeface="+mn-ea"/>
        <a:cs typeface="+mn-cs"/>
      </a:defRPr>
    </a:lvl3pPr>
    <a:lvl4pPr marL="6264788" algn="l" defTabSz="2088261" rtl="0" eaLnBrk="1" latinLnBrk="0" hangingPunct="1">
      <a:defRPr kumimoji="1" sz="5500" kern="1200">
        <a:solidFill>
          <a:schemeClr val="tx1"/>
        </a:solidFill>
        <a:latin typeface="+mn-lt"/>
        <a:ea typeface="+mn-ea"/>
        <a:cs typeface="+mn-cs"/>
      </a:defRPr>
    </a:lvl4pPr>
    <a:lvl5pPr marL="8353054" algn="l" defTabSz="2088261" rtl="0" eaLnBrk="1" latinLnBrk="0" hangingPunct="1">
      <a:defRPr kumimoji="1" sz="5500" kern="1200">
        <a:solidFill>
          <a:schemeClr val="tx1"/>
        </a:solidFill>
        <a:latin typeface="+mn-lt"/>
        <a:ea typeface="+mn-ea"/>
        <a:cs typeface="+mn-cs"/>
      </a:defRPr>
    </a:lvl5pPr>
    <a:lvl6pPr marL="10441315" algn="l" defTabSz="2088261" rtl="0" eaLnBrk="1" latinLnBrk="0" hangingPunct="1">
      <a:defRPr kumimoji="1" sz="5500" kern="1200">
        <a:solidFill>
          <a:schemeClr val="tx1"/>
        </a:solidFill>
        <a:latin typeface="+mn-lt"/>
        <a:ea typeface="+mn-ea"/>
        <a:cs typeface="+mn-cs"/>
      </a:defRPr>
    </a:lvl6pPr>
    <a:lvl7pPr marL="12529576" algn="l" defTabSz="2088261" rtl="0" eaLnBrk="1" latinLnBrk="0" hangingPunct="1">
      <a:defRPr kumimoji="1" sz="5500" kern="1200">
        <a:solidFill>
          <a:schemeClr val="tx1"/>
        </a:solidFill>
        <a:latin typeface="+mn-lt"/>
        <a:ea typeface="+mn-ea"/>
        <a:cs typeface="+mn-cs"/>
      </a:defRPr>
    </a:lvl7pPr>
    <a:lvl8pPr marL="14617842" algn="l" defTabSz="2088261" rtl="0" eaLnBrk="1" latinLnBrk="0" hangingPunct="1">
      <a:defRPr kumimoji="1" sz="5500" kern="1200">
        <a:solidFill>
          <a:schemeClr val="tx1"/>
        </a:solidFill>
        <a:latin typeface="+mn-lt"/>
        <a:ea typeface="+mn-ea"/>
        <a:cs typeface="+mn-cs"/>
      </a:defRPr>
    </a:lvl8pPr>
    <a:lvl9pPr marL="16706103" algn="l" defTabSz="2088261" rtl="0" eaLnBrk="1" latinLnBrk="0" hangingPunct="1">
      <a:defRPr kumimoji="1"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887493" y="1676241"/>
            <a:ext cx="609166" cy="242806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89" tIns="208844" rIns="417689" bIns="208844"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617" y="10474008"/>
            <a:ext cx="26376452" cy="15482887"/>
          </a:xfrm>
        </p:spPr>
        <p:txBody>
          <a:bodyPr rtlCol="0">
            <a:normAutofit/>
          </a:bodyPr>
          <a:lstStyle>
            <a:lvl1pPr algn="l" defTabSz="4176888" rtl="0" eaLnBrk="1" latinLnBrk="0" hangingPunct="1">
              <a:spcBef>
                <a:spcPct val="0"/>
              </a:spcBef>
              <a:buNone/>
              <a:defRPr sz="18300" kern="1200">
                <a:solidFill>
                  <a:schemeClr val="accent1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86879" y="28965392"/>
            <a:ext cx="18058190" cy="10748554"/>
          </a:xfrm>
        </p:spPr>
        <p:txBody>
          <a:bodyPr rtlCol="0">
            <a:normAutofit/>
          </a:bodyPr>
          <a:lstStyle>
            <a:lvl1pPr marL="0" indent="0" algn="l" defTabSz="4176888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1000" kern="120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1pPr>
            <a:lvl2pPr marL="2088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5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3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30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9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7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49898" y="39713948"/>
            <a:ext cx="15665011" cy="2281271"/>
          </a:xfrm>
        </p:spPr>
        <p:txBody>
          <a:bodyPr/>
          <a:lstStyle>
            <a:lvl1pPr>
              <a:defRPr>
                <a:latin typeface="Century Gothic" charset="0"/>
                <a:ea typeface="メイリオ" charset="-128"/>
                <a:cs typeface="メイリオ" charset="-128"/>
              </a:defRPr>
            </a:lvl1pPr>
          </a:lstStyle>
          <a:p>
            <a:endParaRPr lang="ja-JP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312678" y="39713948"/>
            <a:ext cx="2268617" cy="2281271"/>
          </a:xfrm>
        </p:spPr>
        <p:txBody>
          <a:bodyPr/>
          <a:lstStyle>
            <a:lvl1pPr>
              <a:defRPr sz="5000">
                <a:solidFill>
                  <a:srgbClr val="858585"/>
                </a:solidFill>
                <a:latin typeface="Century Gothic" charset="0"/>
                <a:ea typeface="メイリオ" charset="-128"/>
                <a:cs typeface="メイリオ" charset="-128"/>
              </a:defRPr>
            </a:lvl1pPr>
          </a:lstStyle>
          <a:p>
            <a:fld id="{867997C2-3F7C-3245-A857-86106AC5035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26955583" y="1676244"/>
            <a:ext cx="2378895" cy="10285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89" tIns="208844" rIns="417689" bIns="208844"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410" y="5713095"/>
            <a:ext cx="24450652" cy="714136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66252" y="13836399"/>
            <a:ext cx="11796808" cy="11997500"/>
          </a:xfrm>
        </p:spPr>
        <p:txBody>
          <a:bodyPr>
            <a:normAutofit/>
          </a:bodyPr>
          <a:lstStyle>
            <a:lvl1pPr>
              <a:defRPr sz="8200"/>
            </a:lvl1pPr>
            <a:lvl2pPr>
              <a:defRPr sz="8200"/>
            </a:lvl2pPr>
            <a:lvl3pPr>
              <a:defRPr sz="8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14166252" y="26397279"/>
            <a:ext cx="11796808" cy="11997500"/>
          </a:xfrm>
        </p:spPr>
        <p:txBody>
          <a:bodyPr>
            <a:normAutofit/>
          </a:bodyPr>
          <a:lstStyle>
            <a:lvl1pPr>
              <a:defRPr sz="8200"/>
            </a:lvl1pPr>
            <a:lvl2pPr>
              <a:defRPr sz="8200"/>
            </a:lvl2pPr>
            <a:lvl3pPr>
              <a:defRPr sz="8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1512411" y="13836405"/>
            <a:ext cx="11796808" cy="24439351"/>
          </a:xfrm>
        </p:spPr>
        <p:txBody>
          <a:bodyPr>
            <a:normAutofit/>
          </a:bodyPr>
          <a:lstStyle>
            <a:lvl1pPr>
              <a:defRPr sz="8200"/>
            </a:lvl1pPr>
            <a:lvl2pPr>
              <a:defRPr sz="8200"/>
            </a:lvl2pPr>
            <a:lvl3pPr>
              <a:defRPr sz="8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C541D9D6-B94E-9042-8CC5-FBEFDAC52637}" type="datetimeFigureOut">
              <a:rPr lang="ja-JP" altLang="en-US" smtClean="0"/>
              <a:pPr/>
              <a:t>8/5/12</a:t>
            </a:fld>
            <a:endParaRPr lang="ja-JP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67997C2-3F7C-3245-A857-86106AC5035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26955583" y="1676244"/>
            <a:ext cx="2378895" cy="10285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89" tIns="208844" rIns="417689" bIns="208844"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410" y="5713095"/>
            <a:ext cx="24450652" cy="714136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66252" y="13836399"/>
            <a:ext cx="11796808" cy="11997500"/>
          </a:xfrm>
        </p:spPr>
        <p:txBody>
          <a:bodyPr>
            <a:normAutofit/>
          </a:bodyPr>
          <a:lstStyle>
            <a:lvl1pPr>
              <a:defRPr sz="8200"/>
            </a:lvl1pPr>
            <a:lvl2pPr>
              <a:defRPr sz="8200"/>
            </a:lvl2pPr>
            <a:lvl3pPr>
              <a:defRPr sz="8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14166252" y="26397279"/>
            <a:ext cx="11796808" cy="11997500"/>
          </a:xfrm>
        </p:spPr>
        <p:txBody>
          <a:bodyPr>
            <a:normAutofit/>
          </a:bodyPr>
          <a:lstStyle>
            <a:lvl1pPr>
              <a:defRPr sz="8200"/>
            </a:lvl1pPr>
            <a:lvl2pPr>
              <a:defRPr sz="8200"/>
            </a:lvl2pPr>
            <a:lvl3pPr>
              <a:defRPr sz="8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1512411" y="13836399"/>
            <a:ext cx="11796808" cy="11997500"/>
          </a:xfrm>
        </p:spPr>
        <p:txBody>
          <a:bodyPr>
            <a:normAutofit/>
          </a:bodyPr>
          <a:lstStyle>
            <a:lvl1pPr>
              <a:defRPr sz="8200"/>
            </a:lvl1pPr>
            <a:lvl2pPr>
              <a:defRPr sz="8200"/>
            </a:lvl2pPr>
            <a:lvl3pPr>
              <a:defRPr sz="8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1512411" y="26397279"/>
            <a:ext cx="11796808" cy="11997500"/>
          </a:xfrm>
        </p:spPr>
        <p:txBody>
          <a:bodyPr>
            <a:normAutofit/>
          </a:bodyPr>
          <a:lstStyle>
            <a:lvl1pPr>
              <a:defRPr sz="8200"/>
            </a:lvl1pPr>
            <a:lvl2pPr>
              <a:defRPr sz="8200"/>
            </a:lvl2pPr>
            <a:lvl3pPr>
              <a:defRPr sz="8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C541D9D6-B94E-9042-8CC5-FBEFDAC52637}" type="datetimeFigureOut">
              <a:rPr lang="ja-JP" altLang="en-US" smtClean="0"/>
              <a:pPr/>
              <a:t>8/5/12</a:t>
            </a:fld>
            <a:endParaRPr lang="ja-JP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867997C2-3F7C-3245-A857-86106AC5035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/>
        </p:nvSpPr>
        <p:spPr>
          <a:xfrm>
            <a:off x="26955583" y="1676244"/>
            <a:ext cx="2378895" cy="10285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89" tIns="208844" rIns="417689" bIns="208844"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41D9D6-B94E-9042-8CC5-FBEFDAC52637}" type="datetimeFigureOut">
              <a:rPr lang="ja-JP" altLang="en-US" smtClean="0"/>
              <a:pPr/>
              <a:t>8/5/12</a:t>
            </a:fld>
            <a:endParaRPr lang="ja-JP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997C2-3F7C-3245-A857-86106AC5035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26955583" y="1676244"/>
            <a:ext cx="2378895" cy="35409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89" tIns="208844" rIns="417689" bIns="208844"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41D9D6-B94E-9042-8CC5-FBEFDAC52637}" type="datetimeFigureOut">
              <a:rPr lang="ja-JP" altLang="en-US" smtClean="0"/>
              <a:pPr/>
              <a:t>8/5/12</a:t>
            </a:fld>
            <a:endParaRPr lang="ja-JP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997C2-3F7C-3245-A857-86106AC5035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26955583" y="1676244"/>
            <a:ext cx="2378895" cy="35409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89" tIns="208844" rIns="417689" bIns="208844"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408" y="6217189"/>
            <a:ext cx="11796808" cy="6469243"/>
          </a:xfrm>
        </p:spPr>
        <p:txBody>
          <a:bodyPr/>
          <a:lstStyle>
            <a:lvl1pPr algn="l">
              <a:defRPr sz="12800" b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52802" y="6189189"/>
            <a:ext cx="11796808" cy="32086570"/>
          </a:xfrm>
        </p:spPr>
        <p:txBody>
          <a:bodyPr>
            <a:normAutofit/>
          </a:bodyPr>
          <a:lstStyle>
            <a:lvl1pPr>
              <a:defRPr sz="8200"/>
            </a:lvl1pPr>
            <a:lvl2pPr>
              <a:defRPr sz="8200"/>
            </a:lvl2pPr>
            <a:lvl3pPr>
              <a:defRPr sz="8200"/>
            </a:lvl3pPr>
            <a:lvl4pPr>
              <a:defRPr sz="8200"/>
            </a:lvl4pPr>
            <a:lvl5pPr>
              <a:defRPr sz="82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2408" y="12854467"/>
            <a:ext cx="11796808" cy="22852387"/>
          </a:xfrm>
        </p:spPr>
        <p:txBody>
          <a:bodyPr>
            <a:normAutofit/>
          </a:bodyPr>
          <a:lstStyle>
            <a:lvl1pPr marL="0" indent="0">
              <a:buNone/>
              <a:defRPr sz="7300"/>
            </a:lvl1pPr>
            <a:lvl2pPr marL="2088444" indent="0">
              <a:buNone/>
              <a:defRPr sz="5500"/>
            </a:lvl2pPr>
            <a:lvl3pPr marL="4176888" indent="0">
              <a:buNone/>
              <a:defRPr sz="4600"/>
            </a:lvl3pPr>
            <a:lvl4pPr marL="6265332" indent="0">
              <a:buNone/>
              <a:defRPr sz="4100"/>
            </a:lvl4pPr>
            <a:lvl5pPr marL="8353776" indent="0">
              <a:buNone/>
              <a:defRPr sz="4100"/>
            </a:lvl5pPr>
            <a:lvl6pPr marL="10442219" indent="0">
              <a:buNone/>
              <a:defRPr sz="4100"/>
            </a:lvl6pPr>
            <a:lvl7pPr marL="12530663" indent="0">
              <a:buNone/>
              <a:defRPr sz="4100"/>
            </a:lvl7pPr>
            <a:lvl8pPr marL="14619107" indent="0">
              <a:buNone/>
              <a:defRPr sz="4100"/>
            </a:lvl8pPr>
            <a:lvl9pPr marL="16707551" indent="0">
              <a:buNone/>
              <a:defRPr sz="4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41D9D6-B94E-9042-8CC5-FBEFDAC52637}" type="datetimeFigureOut">
              <a:rPr lang="ja-JP" altLang="en-US" smtClean="0"/>
              <a:pPr/>
              <a:t>8/5/12</a:t>
            </a:fld>
            <a:endParaRPr lang="ja-JP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997C2-3F7C-3245-A857-86106AC5035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15701770" y="1676244"/>
            <a:ext cx="13611701" cy="35409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89" tIns="208844" rIns="417689" bIns="208844"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408" y="6217189"/>
            <a:ext cx="11796808" cy="6469243"/>
          </a:xfrm>
        </p:spPr>
        <p:txBody>
          <a:bodyPr/>
          <a:lstStyle>
            <a:lvl1pPr algn="l">
              <a:defRPr sz="12800" b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2408" y="12854467"/>
            <a:ext cx="11796808" cy="22852387"/>
          </a:xfrm>
        </p:spPr>
        <p:txBody>
          <a:bodyPr>
            <a:normAutofit/>
          </a:bodyPr>
          <a:lstStyle>
            <a:lvl1pPr marL="0" indent="0">
              <a:buNone/>
              <a:defRPr sz="7300"/>
            </a:lvl1pPr>
            <a:lvl2pPr marL="2088444" indent="0">
              <a:buNone/>
              <a:defRPr sz="5500"/>
            </a:lvl2pPr>
            <a:lvl3pPr marL="4176888" indent="0">
              <a:buNone/>
              <a:defRPr sz="4600"/>
            </a:lvl3pPr>
            <a:lvl4pPr marL="6265332" indent="0">
              <a:buNone/>
              <a:defRPr sz="4100"/>
            </a:lvl4pPr>
            <a:lvl5pPr marL="8353776" indent="0">
              <a:buNone/>
              <a:defRPr sz="4100"/>
            </a:lvl5pPr>
            <a:lvl6pPr marL="10442219" indent="0">
              <a:buNone/>
              <a:defRPr sz="4100"/>
            </a:lvl6pPr>
            <a:lvl7pPr marL="12530663" indent="0">
              <a:buNone/>
              <a:defRPr sz="4100"/>
            </a:lvl7pPr>
            <a:lvl8pPr marL="14619107" indent="0">
              <a:buNone/>
              <a:defRPr sz="4100"/>
            </a:lvl8pPr>
            <a:lvl9pPr marL="16707551" indent="0">
              <a:buNone/>
              <a:defRPr sz="4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5746867" y="6189190"/>
            <a:ext cx="13551205" cy="3506214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>
          <a:xfrm>
            <a:off x="535646" y="38265838"/>
            <a:ext cx="5797576" cy="2281271"/>
          </a:xfrm>
        </p:spPr>
        <p:txBody>
          <a:bodyPr/>
          <a:lstStyle>
            <a:lvl1pPr algn="l">
              <a:defRPr/>
            </a:lvl1pPr>
          </a:lstStyle>
          <a:p>
            <a:fld id="{C541D9D6-B94E-9042-8CC5-FBEFDAC52637}" type="datetimeFigureOut">
              <a:rPr lang="ja-JP" altLang="en-US" smtClean="0"/>
              <a:pPr/>
              <a:t>8/5/12</a:t>
            </a:fld>
            <a:endParaRPr lang="ja-JP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577659" y="39713948"/>
            <a:ext cx="12781976" cy="2281271"/>
          </a:xfrm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67997C2-3F7C-3245-A857-86106AC5035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の上に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23872991" y="1676241"/>
            <a:ext cx="5424727" cy="227333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89" tIns="208844" rIns="417689" bIns="208844"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664" y="26661110"/>
            <a:ext cx="21425826" cy="3540932"/>
          </a:xfrm>
        </p:spPr>
        <p:txBody>
          <a:bodyPr/>
          <a:lstStyle>
            <a:lvl1pPr algn="l">
              <a:defRPr sz="12800" b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2739" y="1676241"/>
            <a:ext cx="22686169" cy="22738118"/>
          </a:xfrm>
        </p:spPr>
        <p:txBody>
          <a:bodyPr rtlCol="0">
            <a:normAutofit/>
          </a:bodyPr>
          <a:lstStyle>
            <a:lvl1pPr marL="0" indent="0">
              <a:buNone/>
              <a:defRPr sz="14600"/>
            </a:lvl1pPr>
            <a:lvl2pPr marL="2088444" indent="0">
              <a:buNone/>
              <a:defRPr sz="12800"/>
            </a:lvl2pPr>
            <a:lvl3pPr marL="4176888" indent="0">
              <a:buNone/>
              <a:defRPr sz="11000"/>
            </a:lvl3pPr>
            <a:lvl4pPr marL="6265332" indent="0">
              <a:buNone/>
              <a:defRPr sz="9100"/>
            </a:lvl4pPr>
            <a:lvl5pPr marL="8353776" indent="0">
              <a:buNone/>
              <a:defRPr sz="9100"/>
            </a:lvl5pPr>
            <a:lvl6pPr marL="10442219" indent="0">
              <a:buNone/>
              <a:defRPr sz="9100"/>
            </a:lvl6pPr>
            <a:lvl7pPr marL="12530663" indent="0">
              <a:buNone/>
              <a:defRPr sz="9100"/>
            </a:lvl7pPr>
            <a:lvl8pPr marL="14619107" indent="0">
              <a:buNone/>
              <a:defRPr sz="9100"/>
            </a:lvl8pPr>
            <a:lvl9pPr marL="16707551" indent="0">
              <a:buNone/>
              <a:defRPr sz="9100"/>
            </a:lvl9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7664" y="30245799"/>
            <a:ext cx="21420573" cy="8148977"/>
          </a:xfrm>
        </p:spPr>
        <p:txBody>
          <a:bodyPr>
            <a:normAutofit/>
          </a:bodyPr>
          <a:lstStyle>
            <a:lvl1pPr marL="0" indent="0">
              <a:buNone/>
              <a:defRPr sz="7300"/>
            </a:lvl1pPr>
            <a:lvl2pPr marL="2088444" indent="0">
              <a:buNone/>
              <a:defRPr sz="5500"/>
            </a:lvl2pPr>
            <a:lvl3pPr marL="4176888" indent="0">
              <a:buNone/>
              <a:defRPr sz="4600"/>
            </a:lvl3pPr>
            <a:lvl4pPr marL="6265332" indent="0">
              <a:buNone/>
              <a:defRPr sz="4100"/>
            </a:lvl4pPr>
            <a:lvl5pPr marL="8353776" indent="0">
              <a:buNone/>
              <a:defRPr sz="4100"/>
            </a:lvl5pPr>
            <a:lvl6pPr marL="10442219" indent="0">
              <a:buNone/>
              <a:defRPr sz="4100"/>
            </a:lvl6pPr>
            <a:lvl7pPr marL="12530663" indent="0">
              <a:buNone/>
              <a:defRPr sz="4100"/>
            </a:lvl7pPr>
            <a:lvl8pPr marL="14619107" indent="0">
              <a:buNone/>
              <a:defRPr sz="4100"/>
            </a:lvl8pPr>
            <a:lvl9pPr marL="16707551" indent="0">
              <a:buNone/>
              <a:defRPr sz="4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41D9D6-B94E-9042-8CC5-FBEFDAC52637}" type="datetimeFigureOut">
              <a:rPr lang="ja-JP" altLang="en-US" smtClean="0"/>
              <a:pPr/>
              <a:t>8/5/12</a:t>
            </a:fld>
            <a:endParaRPr lang="ja-JP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997C2-3F7C-3245-A857-86106AC5035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 4 つ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913572" y="1676241"/>
            <a:ext cx="2384148" cy="227333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89" tIns="208844" rIns="417689" bIns="208844"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664" y="26661110"/>
            <a:ext cx="21425826" cy="3540932"/>
          </a:xfrm>
        </p:spPr>
        <p:txBody>
          <a:bodyPr/>
          <a:lstStyle>
            <a:lvl1pPr algn="l">
              <a:defRPr sz="12800" b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2739" y="1676241"/>
            <a:ext cx="9946208" cy="22738118"/>
          </a:xfrm>
        </p:spPr>
        <p:txBody>
          <a:bodyPr rtlCol="0">
            <a:normAutofit/>
          </a:bodyPr>
          <a:lstStyle>
            <a:lvl1pPr marL="0" indent="0">
              <a:buNone/>
              <a:defRPr sz="14600"/>
            </a:lvl1pPr>
            <a:lvl2pPr marL="2088444" indent="0">
              <a:buNone/>
              <a:defRPr sz="12800"/>
            </a:lvl2pPr>
            <a:lvl3pPr marL="4176888" indent="0">
              <a:buNone/>
              <a:defRPr sz="11000"/>
            </a:lvl3pPr>
            <a:lvl4pPr marL="6265332" indent="0">
              <a:buNone/>
              <a:defRPr sz="9100"/>
            </a:lvl4pPr>
            <a:lvl5pPr marL="8353776" indent="0">
              <a:buNone/>
              <a:defRPr sz="9100"/>
            </a:lvl5pPr>
            <a:lvl6pPr marL="10442219" indent="0">
              <a:buNone/>
              <a:defRPr sz="9100"/>
            </a:lvl6pPr>
            <a:lvl7pPr marL="12530663" indent="0">
              <a:buNone/>
              <a:defRPr sz="9100"/>
            </a:lvl7pPr>
            <a:lvl8pPr marL="14619107" indent="0">
              <a:buNone/>
              <a:defRPr sz="9100"/>
            </a:lvl8pPr>
            <a:lvl9pPr marL="16707551" indent="0">
              <a:buNone/>
              <a:defRPr sz="9100"/>
            </a:lvl9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7664" y="30245799"/>
            <a:ext cx="21420573" cy="8148977"/>
          </a:xfrm>
        </p:spPr>
        <p:txBody>
          <a:bodyPr>
            <a:normAutofit/>
          </a:bodyPr>
          <a:lstStyle>
            <a:lvl1pPr marL="0" indent="0">
              <a:buNone/>
              <a:defRPr sz="7300"/>
            </a:lvl1pPr>
            <a:lvl2pPr marL="2088444" indent="0">
              <a:buNone/>
              <a:defRPr sz="5500"/>
            </a:lvl2pPr>
            <a:lvl3pPr marL="4176888" indent="0">
              <a:buNone/>
              <a:defRPr sz="4600"/>
            </a:lvl3pPr>
            <a:lvl4pPr marL="6265332" indent="0">
              <a:buNone/>
              <a:defRPr sz="4100"/>
            </a:lvl4pPr>
            <a:lvl5pPr marL="8353776" indent="0">
              <a:buNone/>
              <a:defRPr sz="4100"/>
            </a:lvl5pPr>
            <a:lvl6pPr marL="10442219" indent="0">
              <a:buNone/>
              <a:defRPr sz="4100"/>
            </a:lvl6pPr>
            <a:lvl7pPr marL="12530663" indent="0">
              <a:buNone/>
              <a:defRPr sz="4100"/>
            </a:lvl7pPr>
            <a:lvl8pPr marL="14619107" indent="0">
              <a:buNone/>
              <a:defRPr sz="4100"/>
            </a:lvl8pPr>
            <a:lvl9pPr marL="16707551" indent="0">
              <a:buNone/>
              <a:defRPr sz="4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11091016" y="1676244"/>
            <a:ext cx="15554111" cy="11094207"/>
          </a:xfrm>
        </p:spPr>
        <p:txBody>
          <a:bodyPr rtlCol="0">
            <a:normAutofit/>
          </a:bodyPr>
          <a:lstStyle>
            <a:lvl1pPr marL="0" indent="0">
              <a:buNone/>
              <a:defRPr sz="14600"/>
            </a:lvl1pPr>
            <a:lvl2pPr marL="2088444" indent="0">
              <a:buNone/>
              <a:defRPr sz="12800"/>
            </a:lvl2pPr>
            <a:lvl3pPr marL="4176888" indent="0">
              <a:buNone/>
              <a:defRPr sz="11000"/>
            </a:lvl3pPr>
            <a:lvl4pPr marL="6265332" indent="0">
              <a:buNone/>
              <a:defRPr sz="9100"/>
            </a:lvl4pPr>
            <a:lvl5pPr marL="8353776" indent="0">
              <a:buNone/>
              <a:defRPr sz="9100"/>
            </a:lvl5pPr>
            <a:lvl6pPr marL="10442219" indent="0">
              <a:buNone/>
              <a:defRPr sz="9100"/>
            </a:lvl6pPr>
            <a:lvl7pPr marL="12530663" indent="0">
              <a:buNone/>
              <a:defRPr sz="9100"/>
            </a:lvl7pPr>
            <a:lvl8pPr marL="14619107" indent="0">
              <a:buNone/>
              <a:defRPr sz="9100"/>
            </a:lvl8pPr>
            <a:lvl9pPr marL="16707551" indent="0">
              <a:buNone/>
              <a:defRPr sz="9100"/>
            </a:lvl9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11091016" y="13320156"/>
            <a:ext cx="7622553" cy="11094207"/>
          </a:xfrm>
        </p:spPr>
        <p:txBody>
          <a:bodyPr rtlCol="0">
            <a:normAutofit/>
          </a:bodyPr>
          <a:lstStyle>
            <a:lvl1pPr marL="0" indent="0">
              <a:buNone/>
              <a:defRPr sz="14600"/>
            </a:lvl1pPr>
            <a:lvl2pPr marL="2088444" indent="0">
              <a:buNone/>
              <a:defRPr sz="12800"/>
            </a:lvl2pPr>
            <a:lvl3pPr marL="4176888" indent="0">
              <a:buNone/>
              <a:defRPr sz="11000"/>
            </a:lvl3pPr>
            <a:lvl4pPr marL="6265332" indent="0">
              <a:buNone/>
              <a:defRPr sz="9100"/>
            </a:lvl4pPr>
            <a:lvl5pPr marL="8353776" indent="0">
              <a:buNone/>
              <a:defRPr sz="9100"/>
            </a:lvl5pPr>
            <a:lvl6pPr marL="10442219" indent="0">
              <a:buNone/>
              <a:defRPr sz="9100"/>
            </a:lvl6pPr>
            <a:lvl7pPr marL="12530663" indent="0">
              <a:buNone/>
              <a:defRPr sz="9100"/>
            </a:lvl7pPr>
            <a:lvl8pPr marL="14619107" indent="0">
              <a:buNone/>
              <a:defRPr sz="9100"/>
            </a:lvl8pPr>
            <a:lvl9pPr marL="16707551" indent="0">
              <a:buNone/>
              <a:defRPr sz="9100"/>
            </a:lvl9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19022574" y="13320156"/>
            <a:ext cx="7622553" cy="11094207"/>
          </a:xfrm>
        </p:spPr>
        <p:txBody>
          <a:bodyPr rtlCol="0">
            <a:normAutofit/>
          </a:bodyPr>
          <a:lstStyle>
            <a:lvl1pPr marL="0" indent="0">
              <a:buNone/>
              <a:defRPr sz="14600"/>
            </a:lvl1pPr>
            <a:lvl2pPr marL="2088444" indent="0">
              <a:buNone/>
              <a:defRPr sz="12800"/>
            </a:lvl2pPr>
            <a:lvl3pPr marL="4176888" indent="0">
              <a:buNone/>
              <a:defRPr sz="11000"/>
            </a:lvl3pPr>
            <a:lvl4pPr marL="6265332" indent="0">
              <a:buNone/>
              <a:defRPr sz="9100"/>
            </a:lvl4pPr>
            <a:lvl5pPr marL="8353776" indent="0">
              <a:buNone/>
              <a:defRPr sz="9100"/>
            </a:lvl5pPr>
            <a:lvl6pPr marL="10442219" indent="0">
              <a:buNone/>
              <a:defRPr sz="9100"/>
            </a:lvl6pPr>
            <a:lvl7pPr marL="12530663" indent="0">
              <a:buNone/>
              <a:defRPr sz="9100"/>
            </a:lvl7pPr>
            <a:lvl8pPr marL="14619107" indent="0">
              <a:buNone/>
              <a:defRPr sz="9100"/>
            </a:lvl8pPr>
            <a:lvl9pPr marL="16707551" indent="0">
              <a:buNone/>
              <a:defRPr sz="9100"/>
            </a:lvl9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C541D9D6-B94E-9042-8CC5-FBEFDAC52637}" type="datetimeFigureOut">
              <a:rPr lang="ja-JP" altLang="en-US" smtClean="0"/>
              <a:pPr/>
              <a:t>8/5/12</a:t>
            </a:fld>
            <a:endParaRPr lang="ja-JP" alt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867997C2-3F7C-3245-A857-86106AC5035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3857241" y="1676244"/>
            <a:ext cx="5445729" cy="10285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89" tIns="208844" rIns="417689" bIns="208844"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41D9D6-B94E-9042-8CC5-FBEFDAC52637}" type="datetimeFigureOut">
              <a:rPr lang="ja-JP" altLang="en-US" smtClean="0"/>
              <a:pPr/>
              <a:t>8/5/12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997C2-3F7C-3245-A857-86106AC5035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6955583" y="1676244"/>
            <a:ext cx="2378895" cy="35409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89" tIns="208844" rIns="417689" bIns="208844"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954784" y="6469246"/>
            <a:ext cx="4374133" cy="31806513"/>
          </a:xfrm>
        </p:spPr>
        <p:txBody>
          <a:bodyPr vert="eaVert" anchor="t"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2411" y="6469246"/>
            <a:ext cx="19913415" cy="31925536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41D9D6-B94E-9042-8CC5-FBEFDAC52637}" type="datetimeFigureOut">
              <a:rPr lang="ja-JP" altLang="en-US" smtClean="0"/>
              <a:pPr/>
              <a:t>8/5/12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997C2-3F7C-3245-A857-86106AC5035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7312678" y="1676247"/>
            <a:ext cx="1990290" cy="68934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89" tIns="208844" rIns="417689" bIns="208844"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411" y="1428274"/>
            <a:ext cx="25458923" cy="714136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2411" y="9521825"/>
            <a:ext cx="27790557" cy="32634119"/>
          </a:xfrm>
        </p:spPr>
        <p:txBody>
          <a:bodyPr/>
          <a:lstStyle>
            <a:lvl2pPr>
              <a:defRPr>
                <a:latin typeface="Tahoma"/>
                <a:cs typeface="Tahoma"/>
              </a:defRPr>
            </a:lvl2pPr>
            <a:lvl3pPr>
              <a:defRPr>
                <a:latin typeface="Tahoma"/>
                <a:cs typeface="Tahoma"/>
              </a:defRPr>
            </a:lvl3pPr>
            <a:lvl4pPr>
              <a:defRPr>
                <a:latin typeface="Tahoma"/>
                <a:cs typeface="Tahoma"/>
              </a:defRPr>
            </a:lvl4pPr>
            <a:lvl5pPr>
              <a:defRPr>
                <a:latin typeface="Tahoma"/>
                <a:cs typeface="Tahoma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312678" y="2251521"/>
            <a:ext cx="1887643" cy="2281271"/>
          </a:xfrm>
        </p:spPr>
        <p:txBody>
          <a:bodyPr/>
          <a:lstStyle>
            <a:lvl1pPr>
              <a:defRPr/>
            </a:lvl1pPr>
          </a:lstStyle>
          <a:p>
            <a:fld id="{867997C2-3F7C-3245-A857-86106AC5035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図付き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10544869" y="1676244"/>
            <a:ext cx="18752851" cy="159986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89" tIns="208844" rIns="417689" bIns="208844"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9"/>
          <p:cNvSpPr/>
          <p:nvPr/>
        </p:nvSpPr>
        <p:spPr>
          <a:xfrm>
            <a:off x="887493" y="1676241"/>
            <a:ext cx="609166" cy="242806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89" tIns="208844" rIns="417689" bIns="208844"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86877" y="26065996"/>
            <a:ext cx="18054720" cy="6784300"/>
          </a:xfrm>
        </p:spPr>
        <p:txBody>
          <a:bodyPr>
            <a:normAutofit/>
          </a:bodyPr>
          <a:lstStyle>
            <a:lvl1pPr>
              <a:defRPr sz="2100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86882" y="32850293"/>
            <a:ext cx="18054717" cy="3864743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7300">
                <a:solidFill>
                  <a:schemeClr val="tx2"/>
                </a:solidFill>
              </a:defRPr>
            </a:lvl1pPr>
            <a:lvl2pPr marL="2088444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5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3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30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9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7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586880" y="17979449"/>
            <a:ext cx="18679758" cy="7998333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10838948" y="2439971"/>
            <a:ext cx="18190946" cy="2281271"/>
          </a:xfrm>
        </p:spPr>
        <p:txBody>
          <a:bodyPr/>
          <a:lstStyle>
            <a:lvl1pPr>
              <a:defRPr sz="10000" b="0">
                <a:solidFill>
                  <a:schemeClr val="bg1"/>
                </a:solidFill>
              </a:defRPr>
            </a:lvl1pPr>
          </a:lstStyle>
          <a:p>
            <a:fld id="{C541D9D6-B94E-9042-8CC5-FBEFDAC52637}" type="datetimeFigureOut">
              <a:rPr lang="ja-JP" altLang="en-US" smtClean="0"/>
              <a:pPr/>
              <a:t>8/5/12</a:t>
            </a:fld>
            <a:endParaRPr lang="ja-JP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0628892" y="39713948"/>
            <a:ext cx="15665011" cy="2281271"/>
          </a:xfrm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27344187" y="39713948"/>
            <a:ext cx="2268617" cy="2281271"/>
          </a:xfrm>
        </p:spPr>
        <p:txBody>
          <a:bodyPr/>
          <a:lstStyle>
            <a:lvl1pPr>
              <a:defRPr sz="5000">
                <a:solidFill>
                  <a:srgbClr val="858585"/>
                </a:solidFill>
                <a:latin typeface="Century Gothic" charset="0"/>
                <a:ea typeface="メイリオ" charset="-128"/>
                <a:cs typeface="メイリオ" charset="-128"/>
              </a:defRPr>
            </a:lvl1pPr>
          </a:lstStyle>
          <a:p>
            <a:fld id="{867997C2-3F7C-3245-A857-86106AC5035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、コンテンツ、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892743" y="1676244"/>
            <a:ext cx="5445732" cy="10285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89" tIns="208844" rIns="417689" bIns="208844"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6195" y="5713095"/>
            <a:ext cx="21529621" cy="714136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6195" y="13806650"/>
            <a:ext cx="21529621" cy="2446911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92743" y="12350370"/>
            <a:ext cx="5444681" cy="2890153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23857239" y="39713948"/>
            <a:ext cx="5797576" cy="2281271"/>
          </a:xfrm>
        </p:spPr>
        <p:txBody>
          <a:bodyPr/>
          <a:lstStyle>
            <a:lvl1pPr>
              <a:defRPr/>
            </a:lvl1pPr>
          </a:lstStyle>
          <a:p>
            <a:fld id="{C541D9D6-B94E-9042-8CC5-FBEFDAC52637}" type="datetimeFigureOut">
              <a:rPr lang="ja-JP" altLang="en-US" smtClean="0"/>
              <a:pPr/>
              <a:t>8/5/12</a:t>
            </a:fld>
            <a:endParaRPr lang="ja-JP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7204959" y="39713948"/>
            <a:ext cx="16300432" cy="2281271"/>
          </a:xfrm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097550" y="2251521"/>
            <a:ext cx="1675204" cy="2281271"/>
          </a:xfrm>
        </p:spPr>
        <p:txBody>
          <a:bodyPr/>
          <a:lstStyle>
            <a:lvl1pPr>
              <a:defRPr/>
            </a:lvl1pPr>
          </a:lstStyle>
          <a:p>
            <a:fld id="{867997C2-3F7C-3245-A857-86106AC5035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5668980" y="1676241"/>
            <a:ext cx="3633988" cy="396742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89" tIns="208844" rIns="417689" bIns="208844"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9991" y="21424107"/>
            <a:ext cx="16428934" cy="8737674"/>
          </a:xfrm>
        </p:spPr>
        <p:txBody>
          <a:bodyPr/>
          <a:lstStyle>
            <a:lvl1pPr algn="r">
              <a:defRPr sz="21000" b="0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9991" y="30142537"/>
            <a:ext cx="16428934" cy="8252248"/>
          </a:xfrm>
        </p:spPr>
        <p:txBody>
          <a:bodyPr>
            <a:normAutofit/>
          </a:bodyPr>
          <a:lstStyle>
            <a:lvl1pPr marL="0" indent="0" algn="r">
              <a:buNone/>
              <a:defRPr sz="7300">
                <a:solidFill>
                  <a:schemeClr val="tx2"/>
                </a:solidFill>
              </a:defRPr>
            </a:lvl1pPr>
            <a:lvl2pPr marL="2088444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888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533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37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221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3066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91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755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8401005" y="39713948"/>
            <a:ext cx="5366959" cy="2281271"/>
          </a:xfrm>
        </p:spPr>
        <p:txBody>
          <a:bodyPr/>
          <a:lstStyle>
            <a:lvl1pPr>
              <a:defRPr/>
            </a:lvl1pPr>
          </a:lstStyle>
          <a:p>
            <a:fld id="{C541D9D6-B94E-9042-8CC5-FBEFDAC52637}" type="datetimeFigureOut">
              <a:rPr lang="ja-JP" altLang="en-US" smtClean="0"/>
              <a:pPr/>
              <a:t>8/5/12</a:t>
            </a:fld>
            <a:endParaRPr lang="ja-JP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7659" y="39713948"/>
            <a:ext cx="17571278" cy="2281271"/>
          </a:xfrm>
        </p:spPr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997C2-3F7C-3245-A857-86106AC5035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図付きセク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892743" y="29825140"/>
            <a:ext cx="9830673" cy="11525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89" tIns="208844" rIns="417689" bIns="208844"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6880" y="21424113"/>
            <a:ext cx="16428934" cy="8737674"/>
          </a:xfrm>
        </p:spPr>
        <p:txBody>
          <a:bodyPr/>
          <a:lstStyle>
            <a:lvl1pPr algn="r">
              <a:defRPr sz="21000" b="0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06880" y="30142537"/>
            <a:ext cx="16428934" cy="8252248"/>
          </a:xfrm>
        </p:spPr>
        <p:txBody>
          <a:bodyPr>
            <a:normAutofit/>
          </a:bodyPr>
          <a:lstStyle>
            <a:lvl1pPr marL="0" indent="0" algn="r">
              <a:buNone/>
              <a:defRPr sz="7300">
                <a:solidFill>
                  <a:schemeClr val="tx2"/>
                </a:solidFill>
              </a:defRPr>
            </a:lvl1pPr>
            <a:lvl2pPr marL="2088444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888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533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37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221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3066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91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755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92740" y="1676241"/>
            <a:ext cx="9830673" cy="27732316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ja-JP" altLang="en-US" noProof="0" smtClean="0"/>
              <a:t>プレースホルダーまでドラッグするかアイコンをクリックして図を追加</a:t>
            </a:r>
            <a:endParaRPr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160567" y="38146815"/>
            <a:ext cx="1675204" cy="2281271"/>
          </a:xfrm>
        </p:spPr>
        <p:txBody>
          <a:bodyPr/>
          <a:lstStyle>
            <a:lvl1pPr>
              <a:defRPr/>
            </a:lvl1pPr>
          </a:lstStyle>
          <a:p>
            <a:fld id="{867997C2-3F7C-3245-A857-86106AC5035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26955583" y="1676244"/>
            <a:ext cx="2378895" cy="10285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89" tIns="208844" rIns="417689" bIns="208844"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410" y="5713095"/>
            <a:ext cx="24450652" cy="714136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2411" y="13836405"/>
            <a:ext cx="11796808" cy="24439351"/>
          </a:xfrm>
        </p:spPr>
        <p:txBody>
          <a:bodyPr>
            <a:normAutofit/>
          </a:bodyPr>
          <a:lstStyle>
            <a:lvl1pPr>
              <a:defRPr sz="8200"/>
            </a:lvl1pPr>
            <a:lvl2pPr>
              <a:defRPr sz="8200"/>
            </a:lvl2pPr>
            <a:lvl3pPr>
              <a:defRPr sz="8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166252" y="13836405"/>
            <a:ext cx="11796808" cy="24439351"/>
          </a:xfrm>
        </p:spPr>
        <p:txBody>
          <a:bodyPr>
            <a:normAutofit/>
          </a:bodyPr>
          <a:lstStyle>
            <a:lvl1pPr>
              <a:defRPr sz="8200"/>
            </a:lvl1pPr>
            <a:lvl2pPr>
              <a:defRPr sz="8200"/>
            </a:lvl2pPr>
            <a:lvl3pPr>
              <a:defRPr sz="8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41D9D6-B94E-9042-8CC5-FBEFDAC52637}" type="datetimeFigureOut">
              <a:rPr lang="ja-JP" altLang="en-US" smtClean="0"/>
              <a:pPr/>
              <a:t>8/5/12</a:t>
            </a:fld>
            <a:endParaRPr lang="ja-JP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997C2-3F7C-3245-A857-86106AC5035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26955583" y="1676244"/>
            <a:ext cx="2378895" cy="10285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89" tIns="208844" rIns="417689" bIns="208844"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408" y="5713095"/>
            <a:ext cx="24440566" cy="7141369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411" y="12834046"/>
            <a:ext cx="11796808" cy="3997180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9100" b="1">
                <a:solidFill>
                  <a:schemeClr val="accent1"/>
                </a:solidFill>
              </a:defRPr>
            </a:lvl1pPr>
            <a:lvl2pPr marL="2088444" indent="0">
              <a:buNone/>
              <a:defRPr sz="9100" b="1"/>
            </a:lvl2pPr>
            <a:lvl3pPr marL="4176888" indent="0">
              <a:buNone/>
              <a:defRPr sz="8200" b="1"/>
            </a:lvl3pPr>
            <a:lvl4pPr marL="6265332" indent="0">
              <a:buNone/>
              <a:defRPr sz="7300" b="1"/>
            </a:lvl4pPr>
            <a:lvl5pPr marL="8353776" indent="0">
              <a:buNone/>
              <a:defRPr sz="7300" b="1"/>
            </a:lvl5pPr>
            <a:lvl6pPr marL="10442219" indent="0">
              <a:buNone/>
              <a:defRPr sz="7300" b="1"/>
            </a:lvl6pPr>
            <a:lvl7pPr marL="12530663" indent="0">
              <a:buNone/>
              <a:defRPr sz="7300" b="1"/>
            </a:lvl7pPr>
            <a:lvl8pPr marL="14619107" indent="0">
              <a:buNone/>
              <a:defRPr sz="7300" b="1"/>
            </a:lvl8pPr>
            <a:lvl9pPr marL="16707551" indent="0">
              <a:buNone/>
              <a:defRPr sz="73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2411" y="16803219"/>
            <a:ext cx="11796808" cy="21472534"/>
          </a:xfrm>
        </p:spPr>
        <p:txBody>
          <a:bodyPr>
            <a:normAutofit/>
          </a:bodyPr>
          <a:lstStyle>
            <a:lvl1pPr>
              <a:defRPr sz="8200"/>
            </a:lvl1pPr>
            <a:lvl2pPr>
              <a:defRPr sz="8200"/>
            </a:lvl2pPr>
            <a:lvl3pPr>
              <a:defRPr sz="8200"/>
            </a:lvl3pPr>
            <a:lvl4pPr>
              <a:defRPr sz="8200"/>
            </a:lvl4pPr>
            <a:lvl5pPr>
              <a:defRPr sz="82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156166" y="12834046"/>
            <a:ext cx="11796808" cy="3997180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9100" b="1">
                <a:solidFill>
                  <a:schemeClr val="accent1"/>
                </a:solidFill>
              </a:defRPr>
            </a:lvl1pPr>
            <a:lvl2pPr marL="2088444" indent="0">
              <a:buNone/>
              <a:defRPr sz="9100" b="1"/>
            </a:lvl2pPr>
            <a:lvl3pPr marL="4176888" indent="0">
              <a:buNone/>
              <a:defRPr sz="8200" b="1"/>
            </a:lvl3pPr>
            <a:lvl4pPr marL="6265332" indent="0">
              <a:buNone/>
              <a:defRPr sz="7300" b="1"/>
            </a:lvl4pPr>
            <a:lvl5pPr marL="8353776" indent="0">
              <a:buNone/>
              <a:defRPr sz="7300" b="1"/>
            </a:lvl5pPr>
            <a:lvl6pPr marL="10442219" indent="0">
              <a:buNone/>
              <a:defRPr sz="7300" b="1"/>
            </a:lvl6pPr>
            <a:lvl7pPr marL="12530663" indent="0">
              <a:buNone/>
              <a:defRPr sz="7300" b="1"/>
            </a:lvl7pPr>
            <a:lvl8pPr marL="14619107" indent="0">
              <a:buNone/>
              <a:defRPr sz="7300" b="1"/>
            </a:lvl8pPr>
            <a:lvl9pPr marL="16707551" indent="0">
              <a:buNone/>
              <a:defRPr sz="73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156166" y="16803219"/>
            <a:ext cx="11796808" cy="21472534"/>
          </a:xfrm>
        </p:spPr>
        <p:txBody>
          <a:bodyPr>
            <a:normAutofit/>
          </a:bodyPr>
          <a:lstStyle>
            <a:lvl1pPr>
              <a:defRPr sz="8200"/>
            </a:lvl1pPr>
            <a:lvl2pPr>
              <a:defRPr sz="8200"/>
            </a:lvl2pPr>
            <a:lvl3pPr>
              <a:defRPr sz="8200"/>
            </a:lvl3pPr>
            <a:lvl4pPr>
              <a:defRPr sz="8200"/>
            </a:lvl4pPr>
            <a:lvl5pPr>
              <a:defRPr sz="82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41D9D6-B94E-9042-8CC5-FBEFDAC52637}" type="datetimeFigureOut">
              <a:rPr lang="ja-JP" altLang="en-US" smtClean="0"/>
              <a:pPr/>
              <a:t>8/5/12</a:t>
            </a:fld>
            <a:endParaRPr lang="ja-JP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997C2-3F7C-3245-A857-86106AC5035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つの上下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26955583" y="1676244"/>
            <a:ext cx="2378895" cy="10285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89" tIns="208844" rIns="417689" bIns="208844" anchor="ctr">
            <a:prstTxWarp prst="textNoShape">
              <a:avLst/>
            </a:prstTxWarp>
          </a:bodyPr>
          <a:lstStyle/>
          <a:p>
            <a:pPr algn="ctr"/>
            <a:endParaRPr lang="ja-JP" alt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410" y="5713095"/>
            <a:ext cx="24450652" cy="714136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2410" y="13836399"/>
            <a:ext cx="24466404" cy="11997500"/>
          </a:xfrm>
        </p:spPr>
        <p:txBody>
          <a:bodyPr>
            <a:normAutofit/>
          </a:bodyPr>
          <a:lstStyle>
            <a:lvl1pPr>
              <a:defRPr sz="8200"/>
            </a:lvl1pPr>
            <a:lvl2pPr>
              <a:defRPr sz="8200"/>
            </a:lvl2pPr>
            <a:lvl3pPr>
              <a:defRPr sz="8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1512410" y="26397279"/>
            <a:ext cx="24466404" cy="11997500"/>
          </a:xfrm>
        </p:spPr>
        <p:txBody>
          <a:bodyPr>
            <a:normAutofit/>
          </a:bodyPr>
          <a:lstStyle>
            <a:lvl1pPr>
              <a:defRPr sz="8200"/>
            </a:lvl1pPr>
            <a:lvl2pPr>
              <a:defRPr sz="8200"/>
            </a:lvl2pPr>
            <a:lvl3pPr>
              <a:defRPr sz="8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C541D9D6-B94E-9042-8CC5-FBEFDAC52637}" type="datetimeFigureOut">
              <a:rPr lang="ja-JP" altLang="en-US" smtClean="0"/>
              <a:pPr/>
              <a:t>8/5/12</a:t>
            </a:fld>
            <a:endParaRPr lang="ja-JP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67997C2-3F7C-3245-A857-86106AC5035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12411" y="1428274"/>
            <a:ext cx="21530855" cy="714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89" tIns="208844" rIns="417689" bIns="20884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12411" y="9521825"/>
            <a:ext cx="26971334" cy="3019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89" tIns="208844" rIns="417689" bIns="208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altLang="ja-JP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815228" y="39713948"/>
            <a:ext cx="5797576" cy="2281271"/>
          </a:xfrm>
          <a:prstGeom prst="rect">
            <a:avLst/>
          </a:prstGeom>
        </p:spPr>
        <p:txBody>
          <a:bodyPr vert="horz" wrap="square" lIns="417689" tIns="208844" rIns="417689" bIns="208844" numCol="1" anchor="ctr" anchorCtr="0" compatLnSpc="1">
            <a:prstTxWarp prst="textNoShape">
              <a:avLst/>
            </a:prstTxWarp>
          </a:bodyPr>
          <a:lstStyle>
            <a:lvl1pPr algn="r">
              <a:defRPr sz="5000" b="1">
                <a:solidFill>
                  <a:srgbClr val="858585"/>
                </a:solidFill>
              </a:defRPr>
            </a:lvl1pPr>
          </a:lstStyle>
          <a:p>
            <a:fld id="{C541D9D6-B94E-9042-8CC5-FBEFDAC52637}" type="datetimeFigureOut">
              <a:rPr lang="ja-JP" altLang="en-US" smtClean="0"/>
              <a:pPr/>
              <a:t>8/5/12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7657" y="39713948"/>
            <a:ext cx="19871403" cy="2281271"/>
          </a:xfrm>
          <a:prstGeom prst="rect">
            <a:avLst/>
          </a:prstGeom>
        </p:spPr>
        <p:txBody>
          <a:bodyPr vert="horz" wrap="square" lIns="417689" tIns="208844" rIns="417689" bIns="208844" numCol="1" anchor="ctr" anchorCtr="0" compatLnSpc="1">
            <a:prstTxWarp prst="textNoShape">
              <a:avLst/>
            </a:prstTxWarp>
          </a:bodyPr>
          <a:lstStyle>
            <a:lvl1pPr>
              <a:defRPr sz="5000" b="1">
                <a:solidFill>
                  <a:srgbClr val="858585"/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312678" y="2251521"/>
            <a:ext cx="1675204" cy="2281271"/>
          </a:xfrm>
          <a:prstGeom prst="rect">
            <a:avLst/>
          </a:prstGeom>
        </p:spPr>
        <p:txBody>
          <a:bodyPr vert="horz" wrap="square" lIns="417689" tIns="208844" rIns="417689" bIns="208844" numCol="1" anchor="ctr" anchorCtr="0" compatLnSpc="1">
            <a:prstTxWarp prst="textNoShape">
              <a:avLst/>
            </a:prstTxWarp>
          </a:bodyPr>
          <a:lstStyle>
            <a:lvl1pPr algn="r">
              <a:defRPr sz="10000" b="1">
                <a:solidFill>
                  <a:schemeClr val="bg1"/>
                </a:solidFill>
              </a:defRPr>
            </a:lvl1pPr>
          </a:lstStyle>
          <a:p>
            <a:fld id="{867997C2-3F7C-3245-A857-86106AC5035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5" r:id="rId1"/>
    <p:sldLayoutId id="2147484426" r:id="rId2"/>
    <p:sldLayoutId id="2147484427" r:id="rId3"/>
    <p:sldLayoutId id="2147484428" r:id="rId4"/>
    <p:sldLayoutId id="2147484429" r:id="rId5"/>
    <p:sldLayoutId id="2147484430" r:id="rId6"/>
    <p:sldLayoutId id="2147484431" r:id="rId7"/>
    <p:sldLayoutId id="2147484432" r:id="rId8"/>
    <p:sldLayoutId id="2147484433" r:id="rId9"/>
    <p:sldLayoutId id="2147484434" r:id="rId10"/>
    <p:sldLayoutId id="2147484435" r:id="rId11"/>
    <p:sldLayoutId id="2147484436" r:id="rId12"/>
    <p:sldLayoutId id="2147484437" r:id="rId13"/>
    <p:sldLayoutId id="2147484438" r:id="rId14"/>
    <p:sldLayoutId id="2147484439" r:id="rId15"/>
    <p:sldLayoutId id="2147484440" r:id="rId16"/>
    <p:sldLayoutId id="2147484441" r:id="rId17"/>
    <p:sldLayoutId id="2147484442" r:id="rId18"/>
    <p:sldLayoutId id="2147484443" r:id="rId1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16400" kern="1200">
          <a:solidFill>
            <a:schemeClr val="accent1"/>
          </a:solidFill>
          <a:latin typeface="Century Gothic"/>
          <a:ea typeface="+mj-ea"/>
          <a:cs typeface="Tahom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18300">
          <a:solidFill>
            <a:schemeClr val="accent1"/>
          </a:solidFill>
          <a:latin typeface="Century Gothic" pitchFamily="-29" charset="0"/>
          <a:ea typeface="メイリオ" pitchFamily="-29" charset="-128"/>
          <a:cs typeface="メイリオ" pitchFamily="-29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18300">
          <a:solidFill>
            <a:schemeClr val="accent1"/>
          </a:solidFill>
          <a:latin typeface="Century Gothic" pitchFamily="-29" charset="0"/>
          <a:ea typeface="メイリオ" pitchFamily="-29" charset="-128"/>
          <a:cs typeface="メイリオ" pitchFamily="-29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18300">
          <a:solidFill>
            <a:schemeClr val="accent1"/>
          </a:solidFill>
          <a:latin typeface="Century Gothic" pitchFamily="-29" charset="0"/>
          <a:ea typeface="メイリオ" pitchFamily="-29" charset="-128"/>
          <a:cs typeface="メイリオ" pitchFamily="-29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18300">
          <a:solidFill>
            <a:schemeClr val="accent1"/>
          </a:solidFill>
          <a:latin typeface="Century Gothic" pitchFamily="-29" charset="0"/>
          <a:ea typeface="メイリオ" pitchFamily="-29" charset="-128"/>
          <a:cs typeface="メイリオ" pitchFamily="-29" charset="-128"/>
        </a:defRPr>
      </a:lvl5pPr>
      <a:lvl6pPr marL="2088444" algn="l" rtl="0" eaLnBrk="1" fontAlgn="base" hangingPunct="1">
        <a:spcBef>
          <a:spcPct val="0"/>
        </a:spcBef>
        <a:spcAft>
          <a:spcPct val="0"/>
        </a:spcAft>
        <a:defRPr kumimoji="1" sz="18300">
          <a:solidFill>
            <a:schemeClr val="accent1"/>
          </a:solidFill>
          <a:latin typeface="Century Gothic" pitchFamily="-29" charset="0"/>
          <a:ea typeface="メイリオ" pitchFamily="-29" charset="-128"/>
          <a:cs typeface="メイリオ" pitchFamily="-29" charset="-128"/>
        </a:defRPr>
      </a:lvl6pPr>
      <a:lvl7pPr marL="4176888" algn="l" rtl="0" eaLnBrk="1" fontAlgn="base" hangingPunct="1">
        <a:spcBef>
          <a:spcPct val="0"/>
        </a:spcBef>
        <a:spcAft>
          <a:spcPct val="0"/>
        </a:spcAft>
        <a:defRPr kumimoji="1" sz="18300">
          <a:solidFill>
            <a:schemeClr val="accent1"/>
          </a:solidFill>
          <a:latin typeface="Century Gothic" pitchFamily="-29" charset="0"/>
          <a:ea typeface="メイリオ" pitchFamily="-29" charset="-128"/>
          <a:cs typeface="メイリオ" pitchFamily="-29" charset="-128"/>
        </a:defRPr>
      </a:lvl7pPr>
      <a:lvl8pPr marL="6265332" algn="l" rtl="0" eaLnBrk="1" fontAlgn="base" hangingPunct="1">
        <a:spcBef>
          <a:spcPct val="0"/>
        </a:spcBef>
        <a:spcAft>
          <a:spcPct val="0"/>
        </a:spcAft>
        <a:defRPr kumimoji="1" sz="18300">
          <a:solidFill>
            <a:schemeClr val="accent1"/>
          </a:solidFill>
          <a:latin typeface="Century Gothic" pitchFamily="-29" charset="0"/>
          <a:ea typeface="メイリオ" pitchFamily="-29" charset="-128"/>
          <a:cs typeface="メイリオ" pitchFamily="-29" charset="-128"/>
        </a:defRPr>
      </a:lvl8pPr>
      <a:lvl9pPr marL="8353776" algn="l" rtl="0" eaLnBrk="1" fontAlgn="base" hangingPunct="1">
        <a:spcBef>
          <a:spcPct val="0"/>
        </a:spcBef>
        <a:spcAft>
          <a:spcPct val="0"/>
        </a:spcAft>
        <a:defRPr kumimoji="1" sz="18300">
          <a:solidFill>
            <a:schemeClr val="accent1"/>
          </a:solidFill>
          <a:latin typeface="Century Gothic" pitchFamily="-29" charset="0"/>
          <a:ea typeface="メイリオ" pitchFamily="-29" charset="-128"/>
          <a:cs typeface="メイリオ" pitchFamily="-29" charset="-128"/>
        </a:defRPr>
      </a:lvl9pPr>
    </p:titleStyle>
    <p:bodyStyle>
      <a:lvl1pPr marL="1044222" indent="-1044222" algn="l" rtl="0" eaLnBrk="1" fontAlgn="base" hangingPunct="1">
        <a:spcBef>
          <a:spcPts val="8222"/>
        </a:spcBef>
        <a:spcAft>
          <a:spcPct val="0"/>
        </a:spcAft>
        <a:buClr>
          <a:schemeClr val="accent1"/>
        </a:buClr>
        <a:buSzPct val="100000"/>
        <a:buFont typeface="Wingdings 2" charset="2"/>
        <a:buChar char="¡"/>
        <a:defRPr kumimoji="1" sz="4000" kern="1200">
          <a:solidFill>
            <a:schemeClr val="tx2"/>
          </a:solidFill>
          <a:latin typeface="Century Gothic"/>
          <a:ea typeface="+mn-ea"/>
          <a:cs typeface="Tahoma"/>
        </a:defRPr>
      </a:lvl1pPr>
      <a:lvl2pPr marL="720000" indent="-1044222" algn="l" rtl="0" eaLnBrk="1" fontAlgn="base" hangingPunct="1">
        <a:spcBef>
          <a:spcPts val="2741"/>
        </a:spcBef>
        <a:spcAft>
          <a:spcPct val="0"/>
        </a:spcAft>
        <a:buClr>
          <a:srgbClr val="4D0000"/>
        </a:buClr>
        <a:buSzPct val="100000"/>
        <a:buFont typeface="Wingdings 2" charset="2"/>
        <a:buChar char="¡"/>
        <a:defRPr kumimoji="1" sz="3800" kern="1200">
          <a:solidFill>
            <a:schemeClr val="tx2"/>
          </a:solidFill>
          <a:latin typeface="+mn-ea"/>
          <a:ea typeface="+mn-ea"/>
          <a:cs typeface="Tahoma"/>
        </a:defRPr>
      </a:lvl2pPr>
      <a:lvl3pPr marL="1152000" indent="-1044222" algn="l" rtl="0" eaLnBrk="1" fontAlgn="base" hangingPunct="1">
        <a:spcBef>
          <a:spcPts val="2741"/>
        </a:spcBef>
        <a:spcAft>
          <a:spcPct val="0"/>
        </a:spcAft>
        <a:buClr>
          <a:schemeClr val="accent1"/>
        </a:buClr>
        <a:buSzPct val="100000"/>
        <a:buFont typeface="Wingdings 2" charset="2"/>
        <a:buChar char="¡"/>
        <a:defRPr kumimoji="1" sz="3600" kern="1200">
          <a:solidFill>
            <a:schemeClr val="tx2"/>
          </a:solidFill>
          <a:latin typeface="+mn-ea"/>
          <a:ea typeface="+mn-ea"/>
          <a:cs typeface="Tahoma"/>
        </a:defRPr>
      </a:lvl3pPr>
      <a:lvl4pPr marL="4176888" indent="-1044222" algn="l" rtl="0" eaLnBrk="1" fontAlgn="base" hangingPunct="1">
        <a:spcBef>
          <a:spcPts val="2741"/>
        </a:spcBef>
        <a:spcAft>
          <a:spcPct val="0"/>
        </a:spcAft>
        <a:buClr>
          <a:srgbClr val="4D0000"/>
        </a:buClr>
        <a:buSzPct val="100000"/>
        <a:buFont typeface="Wingdings 2" charset="2"/>
        <a:buChar char="¡"/>
        <a:defRPr kumimoji="1" sz="3400" kern="1200">
          <a:solidFill>
            <a:schemeClr val="tx2"/>
          </a:solidFill>
          <a:latin typeface="+mn-ea"/>
          <a:ea typeface="+mn-ea"/>
          <a:cs typeface="Tahoma"/>
        </a:defRPr>
      </a:lvl4pPr>
      <a:lvl5pPr marL="5221110" indent="-1044222" algn="l" rtl="0" eaLnBrk="1" fontAlgn="base" hangingPunct="1">
        <a:spcBef>
          <a:spcPts val="2741"/>
        </a:spcBef>
        <a:spcAft>
          <a:spcPct val="0"/>
        </a:spcAft>
        <a:buClr>
          <a:schemeClr val="accent1"/>
        </a:buClr>
        <a:buSzPct val="100000"/>
        <a:buFont typeface="Wingdings 2" charset="2"/>
        <a:buChar char="¡"/>
        <a:defRPr kumimoji="1" sz="3400" kern="1200">
          <a:solidFill>
            <a:schemeClr val="tx2"/>
          </a:solidFill>
          <a:latin typeface="+mn-ea"/>
          <a:ea typeface="+mn-ea"/>
          <a:cs typeface="Tahoma"/>
        </a:defRPr>
      </a:lvl5pPr>
      <a:lvl6pPr marL="11486441" indent="-1044222" algn="l" defTabSz="4176888" rtl="0" eaLnBrk="1" latinLnBrk="0" hangingPunct="1">
        <a:spcBef>
          <a:spcPct val="20000"/>
        </a:spcBef>
        <a:buFont typeface="Arial" pitchFamily="34" charset="0"/>
        <a:buChar char="•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4885" indent="-1044222" algn="l" defTabSz="4176888" rtl="0" eaLnBrk="1" latinLnBrk="0" hangingPunct="1">
        <a:spcBef>
          <a:spcPct val="20000"/>
        </a:spcBef>
        <a:buFont typeface="Arial" pitchFamily="34" charset="0"/>
        <a:buChar char="•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3329" indent="-1044222" algn="l" defTabSz="4176888" rtl="0" eaLnBrk="1" latinLnBrk="0" hangingPunct="1">
        <a:spcBef>
          <a:spcPct val="20000"/>
        </a:spcBef>
        <a:buFont typeface="Arial" pitchFamily="34" charset="0"/>
        <a:buChar char="•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51773" indent="-1044222" algn="l" defTabSz="4176888" rtl="0" eaLnBrk="1" latinLnBrk="0" hangingPunct="1">
        <a:spcBef>
          <a:spcPct val="20000"/>
        </a:spcBef>
        <a:buFont typeface="Arial" pitchFamily="34" charset="0"/>
        <a:buChar char="•"/>
        <a:defRPr kumimoji="1"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4176888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444" algn="l" defTabSz="4176888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888" algn="l" defTabSz="4176888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5332" algn="l" defTabSz="4176888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3776" algn="l" defTabSz="4176888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2219" algn="l" defTabSz="4176888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30663" algn="l" defTabSz="4176888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9107" algn="l" defTabSz="4176888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7551" algn="l" defTabSz="4176888" rtl="0" eaLnBrk="1" latinLnBrk="0" hangingPunct="1">
        <a:defRPr kumimoji="1"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chart" Target="../charts/chart1.xml"/><Relationship Id="rId6" Type="http://schemas.openxmlformats.org/officeDocument/2006/relationships/chart" Target="../charts/chart2.xml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29429" y="-37685"/>
            <a:ext cx="30276000" cy="4280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+mj-ea"/>
                <a:ea typeface="+mj-ea"/>
              </a:rPr>
              <a:t>A0</a:t>
            </a:r>
          </a:p>
          <a:p>
            <a:pPr algn="ctr"/>
            <a:r>
              <a:rPr lang="en-US" altLang="ja-JP" dirty="0" smtClean="0">
                <a:latin typeface="+mj-ea"/>
                <a:ea typeface="+mj-ea"/>
              </a:rPr>
              <a:t>841mmx1189mm</a:t>
            </a:r>
            <a:endParaRPr kumimoji="1" lang="ja-JP" altLang="en-US" dirty="0" smtClean="0">
              <a:latin typeface="+mj-ea"/>
              <a:ea typeface="+mj-ea"/>
            </a:endParaRPr>
          </a:p>
        </p:txBody>
      </p:sp>
      <p:grpSp>
        <p:nvGrpSpPr>
          <p:cNvPr id="293" name="図形グループ 292"/>
          <p:cNvGrpSpPr/>
          <p:nvPr/>
        </p:nvGrpSpPr>
        <p:grpSpPr>
          <a:xfrm>
            <a:off x="-38157" y="-48726"/>
            <a:ext cx="30310499" cy="42898019"/>
            <a:chOff x="-38157" y="-48726"/>
            <a:chExt cx="30310499" cy="42898019"/>
          </a:xfrm>
        </p:grpSpPr>
        <p:grpSp>
          <p:nvGrpSpPr>
            <p:cNvPr id="13" name="図形グループ 12"/>
            <p:cNvGrpSpPr/>
            <p:nvPr/>
          </p:nvGrpSpPr>
          <p:grpSpPr>
            <a:xfrm>
              <a:off x="-38157" y="-48726"/>
              <a:ext cx="30310499" cy="42898019"/>
              <a:chOff x="-76312" y="-48726"/>
              <a:chExt cx="30310499" cy="42898019"/>
            </a:xfrm>
          </p:grpSpPr>
          <p:grpSp>
            <p:nvGrpSpPr>
              <p:cNvPr id="18" name="図形グループ 17"/>
              <p:cNvGrpSpPr/>
              <p:nvPr/>
            </p:nvGrpSpPr>
            <p:grpSpPr>
              <a:xfrm>
                <a:off x="-76312" y="-48726"/>
                <a:ext cx="30310499" cy="42898019"/>
                <a:chOff x="-76312" y="-48726"/>
                <a:chExt cx="30310499" cy="42898019"/>
              </a:xfrm>
            </p:grpSpPr>
            <p:sp>
              <p:nvSpPr>
                <p:cNvPr id="6" name="正方形/長方形 5"/>
                <p:cNvSpPr/>
                <p:nvPr/>
              </p:nvSpPr>
              <p:spPr>
                <a:xfrm>
                  <a:off x="-76311" y="6304171"/>
                  <a:ext cx="30310498" cy="994154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91431" tIns="45716" rIns="91431" bIns="45716" spcCol="0" rtlCol="0" anchor="ctr"/>
                <a:lstStyle/>
                <a:p>
                  <a:pPr algn="ctr"/>
                  <a:endParaRPr kumimoji="1" lang="ja-JP" alt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" name="正方形/長方形 3"/>
                <p:cNvSpPr/>
                <p:nvPr/>
              </p:nvSpPr>
              <p:spPr>
                <a:xfrm>
                  <a:off x="-67583" y="-48726"/>
                  <a:ext cx="30301770" cy="634968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31" tIns="45716" rIns="91431" bIns="45716" spcCol="0" rtlCol="0" anchor="ctr"/>
                <a:lstStyle/>
                <a:p>
                  <a:pPr algn="ctr"/>
                  <a:endParaRPr lang="en-US" altLang="ja-JP" sz="11000" b="1" dirty="0" smtClean="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38" name="正方形/長方形 37"/>
                <p:cNvSpPr/>
                <p:nvPr/>
              </p:nvSpPr>
              <p:spPr>
                <a:xfrm>
                  <a:off x="-76311" y="16229601"/>
                  <a:ext cx="30310497" cy="1944390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91431" tIns="45716" rIns="91431" bIns="45716" spcCol="0"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40" name="正方形/長方形 39"/>
                <p:cNvSpPr/>
                <p:nvPr/>
              </p:nvSpPr>
              <p:spPr>
                <a:xfrm>
                  <a:off x="-76312" y="35478368"/>
                  <a:ext cx="30310498" cy="73709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91431" tIns="45716" rIns="91431" bIns="45716" spcCol="0"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sp>
            <p:nvSpPr>
              <p:cNvPr id="2" name="テキスト ボックス 1"/>
              <p:cNvSpPr txBox="1"/>
              <p:nvPr/>
            </p:nvSpPr>
            <p:spPr>
              <a:xfrm>
                <a:off x="-76311" y="4775428"/>
                <a:ext cx="30248225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540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Helvetica"/>
                    <a:cs typeface="Helvetica"/>
                  </a:rPr>
                  <a:t>Tomohisa </a:t>
                </a:r>
                <a:r>
                  <a:rPr lang="en-US" altLang="ja-JP" sz="5400" dirty="0" err="1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Helvetica"/>
                    <a:cs typeface="Helvetica"/>
                  </a:rPr>
                  <a:t>Egawa</a:t>
                </a:r>
                <a:r>
                  <a:rPr lang="en-US" altLang="ja-JP" sz="540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Helvetica"/>
                    <a:cs typeface="Helvetica"/>
                  </a:rPr>
                  <a:t>, Naoki Nishimura, and Kenichi </a:t>
                </a:r>
                <a:r>
                  <a:rPr lang="en-US" altLang="ja-JP" sz="5400" dirty="0" err="1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Helvetica"/>
                    <a:cs typeface="Helvetica"/>
                  </a:rPr>
                  <a:t>Kourai</a:t>
                </a:r>
                <a:r>
                  <a:rPr lang="en-US" altLang="ja-JP" sz="540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Helvetica"/>
                    <a:cs typeface="Helvetica"/>
                  </a:rPr>
                  <a:t> (Kyushu Institute of Technology)</a:t>
                </a:r>
                <a:endParaRPr kumimoji="1" lang="ja-JP" altLang="en-US" sz="54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7" name="テキスト ボックス 6"/>
              <p:cNvSpPr txBox="1"/>
              <p:nvPr/>
            </p:nvSpPr>
            <p:spPr>
              <a:xfrm>
                <a:off x="-76312" y="621506"/>
                <a:ext cx="30310499" cy="3477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1000" b="1" dirty="0" smtClean="0">
                    <a:solidFill>
                      <a:schemeClr val="bg1"/>
                    </a:solidFill>
                    <a:latin typeface="Helvetica"/>
                    <a:cs typeface="Helvetica"/>
                  </a:rPr>
                  <a:t>Secure Out-of-band Remote Management</a:t>
                </a:r>
              </a:p>
              <a:p>
                <a:pPr algn="ctr"/>
                <a:r>
                  <a:rPr lang="en-US" altLang="ja-JP" sz="11000" b="1" dirty="0">
                    <a:solidFill>
                      <a:srgbClr val="FFFFFF"/>
                    </a:solidFill>
                    <a:latin typeface="Helvetica"/>
                    <a:cs typeface="Helvetica"/>
                  </a:rPr>
                  <a:t>i</a:t>
                </a:r>
                <a:r>
                  <a:rPr kumimoji="1" lang="en-US" altLang="ja-JP" sz="11000" b="1" dirty="0" smtClean="0">
                    <a:solidFill>
                      <a:srgbClr val="FFFFFF"/>
                    </a:solidFill>
                    <a:latin typeface="Helvetica"/>
                    <a:cs typeface="Helvetica"/>
                  </a:rPr>
                  <a:t>n Infrastructure as a Service</a:t>
                </a:r>
                <a:endParaRPr kumimoji="1" lang="ja-JP" altLang="en-US" sz="11000" b="1" dirty="0" smtClean="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</p:grpSp>
        <p:cxnSp>
          <p:nvCxnSpPr>
            <p:cNvPr id="241" name="直線コネクタ 240"/>
            <p:cNvCxnSpPr/>
            <p:nvPr/>
          </p:nvCxnSpPr>
          <p:spPr>
            <a:xfrm>
              <a:off x="-29429" y="35444539"/>
              <a:ext cx="30301770" cy="0"/>
            </a:xfrm>
            <a:prstGeom prst="line">
              <a:avLst/>
            </a:prstGeom>
            <a:ln w="76200" cmpd="sng">
              <a:solidFill>
                <a:srgbClr val="0000FF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線コネクタ 271"/>
            <p:cNvCxnSpPr/>
            <p:nvPr/>
          </p:nvCxnSpPr>
          <p:spPr>
            <a:xfrm flipV="1">
              <a:off x="-38157" y="16229602"/>
              <a:ext cx="30310498" cy="16112"/>
            </a:xfrm>
            <a:prstGeom prst="line">
              <a:avLst/>
            </a:prstGeom>
            <a:ln w="76200" cmpd="sng">
              <a:solidFill>
                <a:srgbClr val="0000FF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図形グループ 9"/>
          <p:cNvGrpSpPr/>
          <p:nvPr/>
        </p:nvGrpSpPr>
        <p:grpSpPr>
          <a:xfrm>
            <a:off x="547572" y="7022306"/>
            <a:ext cx="13966940" cy="1200329"/>
            <a:chOff x="306339" y="6641306"/>
            <a:chExt cx="13966940" cy="1200329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1260669" y="6641306"/>
              <a:ext cx="130126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7200" b="1" dirty="0" smtClean="0">
                  <a:latin typeface="Helvetica"/>
                  <a:ea typeface="+mj-ea"/>
                  <a:cs typeface="Helvetica"/>
                </a:rPr>
                <a:t>Remote Management in </a:t>
              </a:r>
              <a:r>
                <a:rPr lang="en-US" altLang="ja-JP" sz="7200" b="1" dirty="0" err="1" smtClean="0">
                  <a:latin typeface="Helvetica"/>
                  <a:ea typeface="+mj-ea"/>
                  <a:cs typeface="Helvetica"/>
                </a:rPr>
                <a:t>IaaS</a:t>
              </a:r>
              <a:endParaRPr kumimoji="1" lang="ja-JP" altLang="en-US" sz="6600" b="1" dirty="0" smtClean="0">
                <a:latin typeface="Helvetica"/>
                <a:ea typeface="+mj-ea"/>
                <a:cs typeface="Helvetica"/>
              </a:endParaRPr>
            </a:p>
          </p:txBody>
        </p:sp>
        <p:sp>
          <p:nvSpPr>
            <p:cNvPr id="12" name="角丸四角形 11"/>
            <p:cNvSpPr/>
            <p:nvPr/>
          </p:nvSpPr>
          <p:spPr>
            <a:xfrm>
              <a:off x="306339" y="6869906"/>
              <a:ext cx="792088" cy="72008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latin typeface="+mj-ea"/>
                <a:ea typeface="+mj-ea"/>
              </a:endParaRPr>
            </a:p>
          </p:txBody>
        </p:sp>
      </p:grp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964" y="8133177"/>
            <a:ext cx="15138152" cy="2908964"/>
          </a:xfrm>
        </p:spPr>
        <p:txBody>
          <a:bodyPr/>
          <a:lstStyle/>
          <a:p>
            <a:pPr marL="0" indent="-468000">
              <a:spcBef>
                <a:spcPts val="1022"/>
              </a:spcBef>
            </a:pPr>
            <a:r>
              <a:rPr lang="en-US" altLang="ja-JP" dirty="0" smtClean="0">
                <a:latin typeface="Helvetica"/>
                <a:cs typeface="Helvetica"/>
              </a:rPr>
              <a:t>Out-of-band remote management is useful</a:t>
            </a:r>
          </a:p>
          <a:p>
            <a:pPr marL="756000" lvl="1" indent="-360000">
              <a:spcBef>
                <a:spcPts val="1022"/>
              </a:spcBef>
            </a:pPr>
            <a:r>
              <a:rPr lang="en-US" altLang="ja-JP" dirty="0" smtClean="0">
                <a:latin typeface="Helvetica"/>
                <a:cs typeface="Helvetica"/>
              </a:rPr>
              <a:t>Users access their VMs via the management VM</a:t>
            </a:r>
          </a:p>
          <a:p>
            <a:pPr marL="756000" lvl="1" indent="-360000">
              <a:spcBef>
                <a:spcPts val="1022"/>
              </a:spcBef>
            </a:pPr>
            <a:r>
              <a:rPr lang="en-US" altLang="ja-JP" dirty="0" smtClean="0">
                <a:latin typeface="Helvetica"/>
                <a:cs typeface="Helvetica"/>
              </a:rPr>
              <a:t>Even on network/system failures in the VMs</a:t>
            </a:r>
          </a:p>
          <a:p>
            <a:pPr marL="1152000" lvl="2" indent="-360000">
              <a:spcBef>
                <a:spcPts val="1022"/>
              </a:spcBef>
            </a:pPr>
            <a:r>
              <a:rPr lang="en-US" altLang="ja-JP" dirty="0" smtClean="0">
                <a:latin typeface="Helvetica"/>
                <a:cs typeface="Helvetica"/>
              </a:rPr>
              <a:t>Network configuration errors, OS crashes, etc.</a:t>
            </a:r>
            <a:endParaRPr kumimoji="1" lang="en-US" altLang="ja-JP" dirty="0" smtClean="0">
              <a:latin typeface="Times New Roman"/>
              <a:cs typeface="Times New Roman"/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 bwMode="auto">
          <a:xfrm>
            <a:off x="15124113" y="7984666"/>
            <a:ext cx="15047799" cy="307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89" tIns="208844" rIns="417689" bIns="208844" numCol="1" anchor="t" anchorCtr="0" compatLnSpc="1">
            <a:prstTxWarp prst="textNoShape">
              <a:avLst/>
            </a:prstTxWarp>
          </a:bodyPr>
          <a:lstStyle>
            <a:lvl1pPr marL="1044222" indent="-1044222" algn="l" rtl="0" eaLnBrk="1" fontAlgn="base" hangingPunct="1">
              <a:spcBef>
                <a:spcPts val="8222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charset="2"/>
              <a:buChar char="¡"/>
              <a:defRPr kumimoji="1" sz="4000" kern="1200">
                <a:solidFill>
                  <a:schemeClr val="tx2"/>
                </a:solidFill>
                <a:latin typeface="Century Gothic"/>
                <a:ea typeface="+mn-ea"/>
                <a:cs typeface="Tahoma"/>
              </a:defRPr>
            </a:lvl1pPr>
            <a:lvl2pPr marL="2088444" indent="-1044222" algn="l" rtl="0" eaLnBrk="1" fontAlgn="base" hangingPunct="1">
              <a:spcBef>
                <a:spcPts val="2741"/>
              </a:spcBef>
              <a:spcAft>
                <a:spcPct val="0"/>
              </a:spcAft>
              <a:buClr>
                <a:srgbClr val="4D0000"/>
              </a:buClr>
              <a:buSzPct val="100000"/>
              <a:buFont typeface="Wingdings 2" charset="2"/>
              <a:buChar char="¡"/>
              <a:defRPr kumimoji="1" sz="3800" kern="120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2pPr>
            <a:lvl3pPr marL="3132666" indent="-1044222" algn="l" rtl="0" eaLnBrk="1" fontAlgn="base" hangingPunct="1">
              <a:spcBef>
                <a:spcPts val="2741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charset="2"/>
              <a:buChar char="¡"/>
              <a:defRPr kumimoji="1" sz="3600" kern="120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3pPr>
            <a:lvl4pPr marL="4176888" indent="-1044222" algn="l" rtl="0" eaLnBrk="1" fontAlgn="base" hangingPunct="1">
              <a:spcBef>
                <a:spcPts val="2741"/>
              </a:spcBef>
              <a:spcAft>
                <a:spcPct val="0"/>
              </a:spcAft>
              <a:buClr>
                <a:srgbClr val="4D0000"/>
              </a:buClr>
              <a:buSzPct val="100000"/>
              <a:buFont typeface="Wingdings 2" charset="2"/>
              <a:buChar char="¡"/>
              <a:defRPr kumimoji="1" sz="3400" kern="120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4pPr>
            <a:lvl5pPr marL="5221110" indent="-1044222" algn="l" rtl="0" eaLnBrk="1" fontAlgn="base" hangingPunct="1">
              <a:spcBef>
                <a:spcPts val="2741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charset="2"/>
              <a:buChar char="¡"/>
              <a:defRPr kumimoji="1" sz="3400" kern="120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5pPr>
            <a:lvl6pPr marL="11486441" indent="-1044222" algn="l" defTabSz="41768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4885" indent="-1044222" algn="l" defTabSz="41768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3329" indent="-1044222" algn="l" defTabSz="41768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51773" indent="-1044222" algn="l" defTabSz="41768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468000">
              <a:spcBef>
                <a:spcPts val="1022"/>
              </a:spcBef>
            </a:pPr>
            <a:r>
              <a:rPr lang="en-US" altLang="ja-JP" dirty="0" smtClean="0">
                <a:latin typeface="Helvetica"/>
                <a:cs typeface="Helvetica"/>
              </a:rPr>
              <a:t>Management VM can be compromised by outside attackers   or abused by </a:t>
            </a:r>
            <a:r>
              <a:rPr lang="en-US" altLang="ja-JP" dirty="0" err="1" smtClean="0">
                <a:latin typeface="Helvetica"/>
                <a:cs typeface="Helvetica"/>
              </a:rPr>
              <a:t>IaaS</a:t>
            </a:r>
            <a:r>
              <a:rPr lang="en-US" altLang="ja-JP" dirty="0" smtClean="0">
                <a:latin typeface="Helvetica"/>
                <a:cs typeface="Helvetica"/>
              </a:rPr>
              <a:t> administrators</a:t>
            </a:r>
          </a:p>
          <a:p>
            <a:pPr marL="0" indent="-468000">
              <a:spcBef>
                <a:spcPts val="1022"/>
              </a:spcBef>
            </a:pPr>
            <a:r>
              <a:rPr lang="en-US" altLang="ja-JP" dirty="0" smtClean="0">
                <a:latin typeface="Helvetica"/>
                <a:cs typeface="Helvetica"/>
              </a:rPr>
              <a:t>Such attackers can steal sensitive information of user VMs</a:t>
            </a:r>
          </a:p>
          <a:p>
            <a:pPr marL="1044222" lvl="1" indent="-468000">
              <a:spcBef>
                <a:spcPts val="1022"/>
              </a:spcBef>
            </a:pPr>
            <a:r>
              <a:rPr lang="en-US" altLang="ja-JP" dirty="0" err="1" smtClean="0">
                <a:latin typeface="Helvetica"/>
                <a:cs typeface="Helvetica"/>
              </a:rPr>
              <a:t>Keystorokes</a:t>
            </a:r>
            <a:r>
              <a:rPr lang="en-US" altLang="ja-JP" dirty="0" smtClean="0">
                <a:latin typeface="Helvetica"/>
                <a:cs typeface="Helvetica"/>
              </a:rPr>
              <a:t>, screenshots, etc. </a:t>
            </a:r>
            <a:endParaRPr lang="en-US" altLang="ja-JP" dirty="0" smtClean="0">
              <a:latin typeface="Times New Roman"/>
              <a:cs typeface="Times New Roman"/>
            </a:endParaRP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 bwMode="auto">
          <a:xfrm>
            <a:off x="166990" y="18023354"/>
            <a:ext cx="14576123" cy="381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89" tIns="208844" rIns="417689" bIns="208844" numCol="1" anchor="t" anchorCtr="0" compatLnSpc="1">
            <a:prstTxWarp prst="textNoShape">
              <a:avLst/>
            </a:prstTxWarp>
          </a:bodyPr>
          <a:lstStyle>
            <a:lvl1pPr marL="1044222" indent="-1044222" algn="l" rtl="0" eaLnBrk="1" fontAlgn="base" hangingPunct="1">
              <a:spcBef>
                <a:spcPts val="8222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charset="2"/>
              <a:buChar char="¡"/>
              <a:defRPr kumimoji="1" sz="4000" kern="1200">
                <a:solidFill>
                  <a:schemeClr val="tx2"/>
                </a:solidFill>
                <a:latin typeface="Century Gothic"/>
                <a:ea typeface="+mn-ea"/>
                <a:cs typeface="Tahoma"/>
              </a:defRPr>
            </a:lvl1pPr>
            <a:lvl2pPr marL="2088444" indent="-1044222" algn="l" rtl="0" eaLnBrk="1" fontAlgn="base" hangingPunct="1">
              <a:spcBef>
                <a:spcPts val="2741"/>
              </a:spcBef>
              <a:spcAft>
                <a:spcPct val="0"/>
              </a:spcAft>
              <a:buClr>
                <a:srgbClr val="4D0000"/>
              </a:buClr>
              <a:buSzPct val="100000"/>
              <a:buFont typeface="Wingdings 2" charset="2"/>
              <a:buChar char="¡"/>
              <a:defRPr kumimoji="1" sz="3800" kern="120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2pPr>
            <a:lvl3pPr marL="3132666" indent="-1044222" algn="l" rtl="0" eaLnBrk="1" fontAlgn="base" hangingPunct="1">
              <a:spcBef>
                <a:spcPts val="2741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charset="2"/>
              <a:buChar char="¡"/>
              <a:defRPr kumimoji="1" sz="3600" kern="120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3pPr>
            <a:lvl4pPr marL="4176888" indent="-1044222" algn="l" rtl="0" eaLnBrk="1" fontAlgn="base" hangingPunct="1">
              <a:spcBef>
                <a:spcPts val="2741"/>
              </a:spcBef>
              <a:spcAft>
                <a:spcPct val="0"/>
              </a:spcAft>
              <a:buClr>
                <a:srgbClr val="4D0000"/>
              </a:buClr>
              <a:buSzPct val="100000"/>
              <a:buFont typeface="Wingdings 2" charset="2"/>
              <a:buChar char="¡"/>
              <a:defRPr kumimoji="1" sz="3400" kern="120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4pPr>
            <a:lvl5pPr marL="5221110" indent="-1044222" algn="l" rtl="0" eaLnBrk="1" fontAlgn="base" hangingPunct="1">
              <a:spcBef>
                <a:spcPts val="2741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charset="2"/>
              <a:buChar char="¡"/>
              <a:defRPr kumimoji="1" sz="3400" kern="120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5pPr>
            <a:lvl6pPr marL="11486441" indent="-1044222" algn="l" defTabSz="41768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4885" indent="-1044222" algn="l" defTabSz="41768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3329" indent="-1044222" algn="l" defTabSz="41768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51773" indent="-1044222" algn="l" defTabSz="41768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468000">
              <a:spcBef>
                <a:spcPts val="1022"/>
              </a:spcBef>
            </a:pPr>
            <a:r>
              <a:rPr lang="en-US" altLang="ja-JP" dirty="0" err="1" smtClean="0">
                <a:latin typeface="Helvetica"/>
                <a:cs typeface="Helvetica"/>
              </a:rPr>
              <a:t>FBCrypt</a:t>
            </a:r>
            <a:r>
              <a:rPr lang="en-US" altLang="ja-JP" dirty="0" smtClean="0">
                <a:latin typeface="Helvetica"/>
                <a:cs typeface="Helvetica"/>
              </a:rPr>
              <a:t> protects sensitive information against the attackers in the management VM</a:t>
            </a:r>
          </a:p>
          <a:p>
            <a:pPr marL="756000" lvl="1" indent="-396000">
              <a:spcBef>
                <a:spcPts val="1022"/>
              </a:spcBef>
            </a:pPr>
            <a:r>
              <a:rPr lang="en-US" altLang="ja-JP" dirty="0" smtClean="0">
                <a:latin typeface="Helvetica"/>
                <a:cs typeface="Helvetica"/>
              </a:rPr>
              <a:t>By encrypting the inputs and outputs between a VNC client and a user VM using the VMM</a:t>
            </a:r>
          </a:p>
          <a:p>
            <a:pPr marL="1152000" lvl="2" indent="-360000">
              <a:spcBef>
                <a:spcPts val="1022"/>
              </a:spcBef>
            </a:pPr>
            <a:r>
              <a:rPr lang="en-US" altLang="ja-JP" dirty="0" smtClean="0">
                <a:latin typeface="Helvetica"/>
                <a:cs typeface="Helvetica"/>
              </a:rPr>
              <a:t>Keyboard/pointer inputs and </a:t>
            </a:r>
            <a:r>
              <a:rPr lang="en-US" altLang="ja-JP" dirty="0" err="1" smtClean="0">
                <a:latin typeface="Helvetica"/>
                <a:cs typeface="Helvetica"/>
              </a:rPr>
              <a:t>framebuffer</a:t>
            </a:r>
            <a:r>
              <a:rPr lang="en-US" altLang="ja-JP" dirty="0" smtClean="0">
                <a:latin typeface="Helvetica"/>
                <a:cs typeface="Helvetica"/>
              </a:rPr>
              <a:t> updates</a:t>
            </a:r>
          </a:p>
        </p:txBody>
      </p:sp>
      <p:grpSp>
        <p:nvGrpSpPr>
          <p:cNvPr id="22" name="図形グループ 21"/>
          <p:cNvGrpSpPr/>
          <p:nvPr/>
        </p:nvGrpSpPr>
        <p:grpSpPr>
          <a:xfrm>
            <a:off x="547572" y="16880662"/>
            <a:ext cx="5493818" cy="1200329"/>
            <a:chOff x="306339" y="6641306"/>
            <a:chExt cx="5493818" cy="1200329"/>
          </a:xfrm>
        </p:grpSpPr>
        <p:sp>
          <p:nvSpPr>
            <p:cNvPr id="23" name="テキスト ボックス 22"/>
            <p:cNvSpPr txBox="1"/>
            <p:nvPr/>
          </p:nvSpPr>
          <p:spPr>
            <a:xfrm>
              <a:off x="1260669" y="6641306"/>
              <a:ext cx="45394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7200" b="1" dirty="0" err="1" smtClean="0">
                  <a:latin typeface="Helvetica"/>
                  <a:ea typeface="+mj-ea"/>
                  <a:cs typeface="Helvetica"/>
                </a:rPr>
                <a:t>FBCrypt</a:t>
              </a:r>
              <a:endParaRPr kumimoji="1" lang="ja-JP" altLang="en-US" sz="7200" b="1" dirty="0" smtClean="0">
                <a:latin typeface="Helvetica"/>
                <a:ea typeface="+mj-ea"/>
                <a:cs typeface="Helvetica"/>
              </a:endParaRPr>
            </a:p>
          </p:txBody>
        </p:sp>
        <p:sp>
          <p:nvSpPr>
            <p:cNvPr id="24" name="角丸四角形 23"/>
            <p:cNvSpPr/>
            <p:nvPr/>
          </p:nvSpPr>
          <p:spPr>
            <a:xfrm>
              <a:off x="306339" y="6869906"/>
              <a:ext cx="792088" cy="72008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latin typeface="+mj-ea"/>
                <a:ea typeface="+mj-ea"/>
              </a:endParaRPr>
            </a:p>
          </p:txBody>
        </p:sp>
      </p:grpSp>
      <p:sp>
        <p:nvSpPr>
          <p:cNvPr id="27" name="タイトル 1"/>
          <p:cNvSpPr txBox="1">
            <a:spLocks/>
          </p:cNvSpPr>
          <p:nvPr/>
        </p:nvSpPr>
        <p:spPr>
          <a:xfrm>
            <a:off x="15158602" y="6996662"/>
            <a:ext cx="15510310" cy="1136515"/>
          </a:xfrm>
          <a:prstGeom prst="rect">
            <a:avLst/>
          </a:prstGeom>
        </p:spPr>
        <p:txBody>
          <a:bodyPr vert="horz" lIns="417643" tIns="208822" rIns="417643" bIns="208822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ja-JP" sz="5000" b="1" dirty="0" smtClean="0">
                <a:solidFill>
                  <a:srgbClr val="0000FF"/>
                </a:solidFill>
                <a:latin typeface="Helvetica"/>
                <a:ea typeface="+mj-ea"/>
                <a:cs typeface="Helvetica"/>
              </a:rPr>
              <a:t>The Management VM is Not </a:t>
            </a:r>
            <a:r>
              <a:rPr lang="en-US" altLang="ja-JP" sz="5000" b="1" dirty="0">
                <a:solidFill>
                  <a:srgbClr val="0000FF"/>
                </a:solidFill>
                <a:latin typeface="Helvetica"/>
                <a:ea typeface="+mj-ea"/>
                <a:cs typeface="Helvetica"/>
              </a:rPr>
              <a:t>A</a:t>
            </a:r>
            <a:r>
              <a:rPr lang="en-US" altLang="ja-JP" sz="5000" b="1" dirty="0" smtClean="0">
                <a:solidFill>
                  <a:srgbClr val="0000FF"/>
                </a:solidFill>
                <a:latin typeface="Helvetica"/>
                <a:ea typeface="+mj-ea"/>
                <a:cs typeface="Helvetica"/>
              </a:rPr>
              <a:t>lways </a:t>
            </a:r>
            <a:r>
              <a:rPr lang="en-US" altLang="ja-JP" sz="5000" b="1" dirty="0">
                <a:solidFill>
                  <a:srgbClr val="0000FF"/>
                </a:solidFill>
                <a:latin typeface="Helvetica"/>
                <a:ea typeface="+mj-ea"/>
                <a:cs typeface="Helvetica"/>
              </a:rPr>
              <a:t>T</a:t>
            </a:r>
            <a:r>
              <a:rPr lang="en-US" altLang="ja-JP" sz="5000" b="1" dirty="0" smtClean="0">
                <a:solidFill>
                  <a:srgbClr val="0000FF"/>
                </a:solidFill>
                <a:latin typeface="Helvetica"/>
                <a:ea typeface="+mj-ea"/>
                <a:cs typeface="Helvetica"/>
              </a:rPr>
              <a:t>rustworthy </a:t>
            </a:r>
            <a:endParaRPr lang="ja-JP" altLang="en-US" sz="5000" b="1" dirty="0">
              <a:solidFill>
                <a:srgbClr val="0000FF"/>
              </a:solidFill>
              <a:latin typeface="Helvetica"/>
              <a:ea typeface="+mj-ea"/>
              <a:cs typeface="Helvetica"/>
            </a:endParaRPr>
          </a:p>
        </p:txBody>
      </p:sp>
      <p:sp>
        <p:nvSpPr>
          <p:cNvPr id="28" name="コンテンツ プレースホルダー 2"/>
          <p:cNvSpPr txBox="1">
            <a:spLocks/>
          </p:cNvSpPr>
          <p:nvPr/>
        </p:nvSpPr>
        <p:spPr bwMode="auto">
          <a:xfrm>
            <a:off x="15174099" y="17933930"/>
            <a:ext cx="14630398" cy="396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89" tIns="208844" rIns="417689" bIns="208844" numCol="1" anchor="t" anchorCtr="0" compatLnSpc="1">
            <a:prstTxWarp prst="textNoShape">
              <a:avLst/>
            </a:prstTxWarp>
          </a:bodyPr>
          <a:lstStyle>
            <a:lvl1pPr marL="1044222" indent="-1044222" algn="l" rtl="0" eaLnBrk="1" fontAlgn="base" hangingPunct="1">
              <a:spcBef>
                <a:spcPts val="8222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charset="2"/>
              <a:buChar char="¡"/>
              <a:defRPr kumimoji="1" sz="4000" kern="1200">
                <a:solidFill>
                  <a:schemeClr val="tx2"/>
                </a:solidFill>
                <a:latin typeface="Century Gothic"/>
                <a:ea typeface="+mn-ea"/>
                <a:cs typeface="Tahoma"/>
              </a:defRPr>
            </a:lvl1pPr>
            <a:lvl2pPr marL="2088444" indent="-1044222" algn="l" rtl="0" eaLnBrk="1" fontAlgn="base" hangingPunct="1">
              <a:spcBef>
                <a:spcPts val="2741"/>
              </a:spcBef>
              <a:spcAft>
                <a:spcPct val="0"/>
              </a:spcAft>
              <a:buClr>
                <a:srgbClr val="4D0000"/>
              </a:buClr>
              <a:buSzPct val="100000"/>
              <a:buFont typeface="Wingdings 2" charset="2"/>
              <a:buChar char="¡"/>
              <a:defRPr kumimoji="1" sz="3800" kern="120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2pPr>
            <a:lvl3pPr marL="3132666" indent="-1044222" algn="l" rtl="0" eaLnBrk="1" fontAlgn="base" hangingPunct="1">
              <a:spcBef>
                <a:spcPts val="2741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charset="2"/>
              <a:buChar char="¡"/>
              <a:defRPr kumimoji="1" sz="3600" kern="120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3pPr>
            <a:lvl4pPr marL="4176888" indent="-1044222" algn="l" rtl="0" eaLnBrk="1" fontAlgn="base" hangingPunct="1">
              <a:spcBef>
                <a:spcPts val="2741"/>
              </a:spcBef>
              <a:spcAft>
                <a:spcPct val="0"/>
              </a:spcAft>
              <a:buClr>
                <a:srgbClr val="4D0000"/>
              </a:buClr>
              <a:buSzPct val="100000"/>
              <a:buFont typeface="Wingdings 2" charset="2"/>
              <a:buChar char="¡"/>
              <a:defRPr kumimoji="1" sz="3400" kern="120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4pPr>
            <a:lvl5pPr marL="5221110" indent="-1044222" algn="l" rtl="0" eaLnBrk="1" fontAlgn="base" hangingPunct="1">
              <a:spcBef>
                <a:spcPts val="2741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charset="2"/>
              <a:buChar char="¡"/>
              <a:defRPr kumimoji="1" sz="3400" kern="120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5pPr>
            <a:lvl6pPr marL="11486441" indent="-1044222" algn="l" defTabSz="41768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4885" indent="-1044222" algn="l" defTabSz="41768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3329" indent="-1044222" algn="l" defTabSz="41768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51773" indent="-1044222" algn="l" defTabSz="41768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468000">
              <a:spcBef>
                <a:spcPts val="1022"/>
              </a:spcBef>
            </a:pPr>
            <a:r>
              <a:rPr lang="en-US" altLang="ja-JP" dirty="0" err="1" smtClean="0">
                <a:latin typeface="Helvetica"/>
                <a:cs typeface="Helvetica"/>
              </a:rPr>
              <a:t>FBCrypt</a:t>
            </a:r>
            <a:r>
              <a:rPr lang="en-US" altLang="ja-JP" dirty="0" smtClean="0">
                <a:latin typeface="Helvetica"/>
                <a:cs typeface="Helvetica"/>
              </a:rPr>
              <a:t> performs remote attestation of the VMM</a:t>
            </a:r>
          </a:p>
          <a:p>
            <a:pPr marL="756000" lvl="1" indent="-360000">
              <a:spcBef>
                <a:spcPts val="1022"/>
              </a:spcBef>
            </a:pPr>
            <a:r>
              <a:rPr lang="en-US" altLang="ja-JP" dirty="0" smtClean="0">
                <a:latin typeface="Helvetica"/>
                <a:cs typeface="Helvetica"/>
              </a:rPr>
              <a:t>To guarantee the integrity of a booted VMM</a:t>
            </a:r>
          </a:p>
          <a:p>
            <a:pPr marL="0" indent="-468000">
              <a:spcBef>
                <a:spcPts val="1022"/>
              </a:spcBef>
            </a:pPr>
            <a:r>
              <a:rPr lang="en-US" altLang="ja-JP" dirty="0" smtClean="0">
                <a:latin typeface="Helvetica"/>
                <a:cs typeface="Helvetica"/>
              </a:rPr>
              <a:t>The VMM is protected against the management VM by memory protection</a:t>
            </a:r>
          </a:p>
          <a:p>
            <a:pPr marL="756000" lvl="1" indent="-360000">
              <a:spcBef>
                <a:spcPts val="1022"/>
              </a:spcBef>
            </a:pPr>
            <a:r>
              <a:rPr lang="en-US" altLang="ja-JP" dirty="0" smtClean="0">
                <a:latin typeface="Helvetica"/>
                <a:cs typeface="Helvetica"/>
              </a:rPr>
              <a:t>The attackers cannot access code and data of the VMM</a:t>
            </a:r>
          </a:p>
        </p:txBody>
      </p:sp>
      <p:sp>
        <p:nvSpPr>
          <p:cNvPr id="30" name="タイトル 1"/>
          <p:cNvSpPr txBox="1">
            <a:spLocks/>
          </p:cNvSpPr>
          <p:nvPr/>
        </p:nvSpPr>
        <p:spPr>
          <a:xfrm>
            <a:off x="15182976" y="16886203"/>
            <a:ext cx="13961935" cy="1136515"/>
          </a:xfrm>
          <a:prstGeom prst="rect">
            <a:avLst/>
          </a:prstGeom>
        </p:spPr>
        <p:txBody>
          <a:bodyPr vert="horz" lIns="417643" tIns="208822" rIns="417643" bIns="208822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ja-JP" sz="5400" b="1" dirty="0" smtClean="0">
                <a:solidFill>
                  <a:srgbClr val="0000FF"/>
                </a:solidFill>
                <a:latin typeface="Helvetica"/>
                <a:ea typeface="+mj-ea"/>
                <a:cs typeface="Helvetica"/>
              </a:rPr>
              <a:t>Protecting the VMM inside </a:t>
            </a:r>
            <a:r>
              <a:rPr lang="en-US" altLang="ja-JP" sz="5400" b="1" dirty="0" err="1" smtClean="0">
                <a:solidFill>
                  <a:srgbClr val="0000FF"/>
                </a:solidFill>
                <a:latin typeface="Helvetica"/>
                <a:ea typeface="+mj-ea"/>
                <a:cs typeface="Helvetica"/>
              </a:rPr>
              <a:t>IaaS</a:t>
            </a:r>
            <a:endParaRPr lang="ja-JP" altLang="en-US" sz="5400" b="1" dirty="0">
              <a:solidFill>
                <a:srgbClr val="0000FF"/>
              </a:solidFill>
              <a:latin typeface="Helvetica"/>
              <a:ea typeface="+mj-ea"/>
              <a:cs typeface="Helvetica"/>
            </a:endParaRPr>
          </a:p>
        </p:txBody>
      </p:sp>
      <p:sp>
        <p:nvSpPr>
          <p:cNvPr id="31" name="コンテンツ プレースホルダー 2"/>
          <p:cNvSpPr txBox="1">
            <a:spLocks/>
          </p:cNvSpPr>
          <p:nvPr/>
        </p:nvSpPr>
        <p:spPr bwMode="auto">
          <a:xfrm>
            <a:off x="166990" y="27402479"/>
            <a:ext cx="14058890" cy="354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89" tIns="208844" rIns="417689" bIns="208844" numCol="1" anchor="t" anchorCtr="0" compatLnSpc="1">
            <a:prstTxWarp prst="textNoShape">
              <a:avLst/>
            </a:prstTxWarp>
          </a:bodyPr>
          <a:lstStyle>
            <a:lvl1pPr marL="1044222" indent="-1044222" algn="l" rtl="0" eaLnBrk="1" fontAlgn="base" hangingPunct="1">
              <a:spcBef>
                <a:spcPts val="8222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charset="2"/>
              <a:buChar char="¡"/>
              <a:defRPr kumimoji="1" sz="4000" kern="1200">
                <a:solidFill>
                  <a:schemeClr val="tx2"/>
                </a:solidFill>
                <a:latin typeface="Century Gothic"/>
                <a:ea typeface="+mn-ea"/>
                <a:cs typeface="Tahoma"/>
              </a:defRPr>
            </a:lvl1pPr>
            <a:lvl2pPr marL="2088444" indent="-1044222" algn="l" rtl="0" eaLnBrk="1" fontAlgn="base" hangingPunct="1">
              <a:spcBef>
                <a:spcPts val="2741"/>
              </a:spcBef>
              <a:spcAft>
                <a:spcPct val="0"/>
              </a:spcAft>
              <a:buClr>
                <a:srgbClr val="4D0000"/>
              </a:buClr>
              <a:buSzPct val="100000"/>
              <a:buFont typeface="Wingdings 2" charset="2"/>
              <a:buChar char="¡"/>
              <a:defRPr kumimoji="1" sz="3800" kern="120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2pPr>
            <a:lvl3pPr marL="3132666" indent="-1044222" algn="l" rtl="0" eaLnBrk="1" fontAlgn="base" hangingPunct="1">
              <a:spcBef>
                <a:spcPts val="2741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charset="2"/>
              <a:buChar char="¡"/>
              <a:defRPr kumimoji="1" sz="3600" kern="120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3pPr>
            <a:lvl4pPr marL="4176888" indent="-1044222" algn="l" rtl="0" eaLnBrk="1" fontAlgn="base" hangingPunct="1">
              <a:spcBef>
                <a:spcPts val="2741"/>
              </a:spcBef>
              <a:spcAft>
                <a:spcPct val="0"/>
              </a:spcAft>
              <a:buClr>
                <a:srgbClr val="4D0000"/>
              </a:buClr>
              <a:buSzPct val="100000"/>
              <a:buFont typeface="Wingdings 2" charset="2"/>
              <a:buChar char="¡"/>
              <a:defRPr kumimoji="1" sz="3400" kern="120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4pPr>
            <a:lvl5pPr marL="5221110" indent="-1044222" algn="l" rtl="0" eaLnBrk="1" fontAlgn="base" hangingPunct="1">
              <a:spcBef>
                <a:spcPts val="2741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charset="2"/>
              <a:buChar char="¡"/>
              <a:defRPr kumimoji="1" sz="3400" kern="120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5pPr>
            <a:lvl6pPr marL="11486441" indent="-1044222" algn="l" defTabSz="41768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4885" indent="-1044222" algn="l" defTabSz="41768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3329" indent="-1044222" algn="l" defTabSz="41768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51773" indent="-1044222" algn="l" defTabSz="41768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468000">
              <a:spcBef>
                <a:spcPts val="1022"/>
              </a:spcBef>
            </a:pPr>
            <a:r>
              <a:rPr lang="en-US" altLang="ja-JP" dirty="0" smtClean="0">
                <a:latin typeface="Helvetica"/>
                <a:cs typeface="Helvetica"/>
              </a:rPr>
              <a:t>The VMM decrypts the inputs encrypted by a VNC client</a:t>
            </a:r>
          </a:p>
          <a:p>
            <a:pPr marL="756000" lvl="1" indent="-360000">
              <a:spcBef>
                <a:spcPts val="1022"/>
              </a:spcBef>
            </a:pPr>
            <a:r>
              <a:rPr lang="en-US" altLang="ja-JP" dirty="0" smtClean="0">
                <a:latin typeface="Helvetica"/>
                <a:cs typeface="Helvetica"/>
              </a:rPr>
              <a:t>It converts these encoding, instead of a VNC server</a:t>
            </a:r>
          </a:p>
          <a:p>
            <a:pPr marL="756000" lvl="1" indent="-360000">
              <a:spcBef>
                <a:spcPts val="1022"/>
              </a:spcBef>
            </a:pPr>
            <a:r>
              <a:rPr lang="en-US" altLang="ja-JP" dirty="0" smtClean="0">
                <a:latin typeface="Helvetica"/>
                <a:cs typeface="Helvetica"/>
              </a:rPr>
              <a:t>The integrity of the inputs is also checked with the MAC</a:t>
            </a:r>
            <a:endParaRPr lang="en-US" altLang="ja-JP" dirty="0">
              <a:latin typeface="Helvetica"/>
              <a:cs typeface="Helvetica"/>
            </a:endParaRPr>
          </a:p>
          <a:p>
            <a:pPr marL="756000" lvl="1" indent="-360000">
              <a:spcBef>
                <a:spcPts val="1022"/>
              </a:spcBef>
            </a:pPr>
            <a:r>
              <a:rPr lang="en-US" altLang="ja-JP" dirty="0" smtClean="0">
                <a:latin typeface="Helvetica"/>
                <a:cs typeface="Helvetica"/>
              </a:rPr>
              <a:t>The decrypted inputs are written into the I/O ring</a:t>
            </a:r>
            <a:endParaRPr lang="en-US" altLang="ja-JP" dirty="0" smtClean="0">
              <a:latin typeface="Times New Roman"/>
              <a:cs typeface="Times New Roman"/>
            </a:endParaRPr>
          </a:p>
        </p:txBody>
      </p:sp>
      <p:sp>
        <p:nvSpPr>
          <p:cNvPr id="33" name="タイトル 1"/>
          <p:cNvSpPr txBox="1">
            <a:spLocks/>
          </p:cNvSpPr>
          <p:nvPr/>
        </p:nvSpPr>
        <p:spPr>
          <a:xfrm>
            <a:off x="92671" y="26330937"/>
            <a:ext cx="13961935" cy="1136515"/>
          </a:xfrm>
          <a:prstGeom prst="rect">
            <a:avLst/>
          </a:prstGeom>
        </p:spPr>
        <p:txBody>
          <a:bodyPr vert="horz" lIns="417643" tIns="208822" rIns="417643" bIns="208822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ja-JP" sz="5400" b="1" dirty="0" smtClean="0">
                <a:solidFill>
                  <a:srgbClr val="0000FF"/>
                </a:solidFill>
                <a:latin typeface="Helvetica"/>
                <a:ea typeface="+mj-ea"/>
                <a:cs typeface="Helvetica"/>
              </a:rPr>
              <a:t>Encrypting Inputs</a:t>
            </a:r>
            <a:endParaRPr lang="ja-JP" altLang="en-US" sz="5400" b="1" dirty="0">
              <a:solidFill>
                <a:srgbClr val="0000FF"/>
              </a:solidFill>
              <a:latin typeface="Helvetica"/>
              <a:ea typeface="+mj-ea"/>
              <a:cs typeface="Helvetica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-6746078" y="28492722"/>
            <a:ext cx="18466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 smtClean="0">
              <a:latin typeface="+mn-ea"/>
              <a:ea typeface="+mn-ea"/>
            </a:endParaRPr>
          </a:p>
        </p:txBody>
      </p:sp>
      <p:sp>
        <p:nvSpPr>
          <p:cNvPr id="44" name="コンテンツ プレースホルダー 2"/>
          <p:cNvSpPr txBox="1">
            <a:spLocks/>
          </p:cNvSpPr>
          <p:nvPr/>
        </p:nvSpPr>
        <p:spPr bwMode="auto">
          <a:xfrm>
            <a:off x="15124112" y="27402479"/>
            <a:ext cx="14595910" cy="303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89" tIns="208844" rIns="417689" bIns="208844" numCol="1" anchor="t" anchorCtr="0" compatLnSpc="1">
            <a:prstTxWarp prst="textNoShape">
              <a:avLst/>
            </a:prstTxWarp>
          </a:bodyPr>
          <a:lstStyle>
            <a:lvl1pPr marL="1044222" indent="-1044222" algn="l" rtl="0" eaLnBrk="1" fontAlgn="base" hangingPunct="1">
              <a:spcBef>
                <a:spcPts val="8222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charset="2"/>
              <a:buChar char="¡"/>
              <a:defRPr kumimoji="1" sz="4000" kern="1200">
                <a:solidFill>
                  <a:schemeClr val="tx2"/>
                </a:solidFill>
                <a:latin typeface="Century Gothic"/>
                <a:ea typeface="+mn-ea"/>
                <a:cs typeface="Tahoma"/>
              </a:defRPr>
            </a:lvl1pPr>
            <a:lvl2pPr marL="2088444" indent="-1044222" algn="l" rtl="0" eaLnBrk="1" fontAlgn="base" hangingPunct="1">
              <a:spcBef>
                <a:spcPts val="2741"/>
              </a:spcBef>
              <a:spcAft>
                <a:spcPct val="0"/>
              </a:spcAft>
              <a:buClr>
                <a:srgbClr val="4D0000"/>
              </a:buClr>
              <a:buSzPct val="100000"/>
              <a:buFont typeface="Wingdings 2" charset="2"/>
              <a:buChar char="¡"/>
              <a:defRPr kumimoji="1" sz="3800" kern="120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2pPr>
            <a:lvl3pPr marL="3132666" indent="-1044222" algn="l" rtl="0" eaLnBrk="1" fontAlgn="base" hangingPunct="1">
              <a:spcBef>
                <a:spcPts val="2741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charset="2"/>
              <a:buChar char="¡"/>
              <a:defRPr kumimoji="1" sz="3600" kern="120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3pPr>
            <a:lvl4pPr marL="4176888" indent="-1044222" algn="l" rtl="0" eaLnBrk="1" fontAlgn="base" hangingPunct="1">
              <a:spcBef>
                <a:spcPts val="2741"/>
              </a:spcBef>
              <a:spcAft>
                <a:spcPct val="0"/>
              </a:spcAft>
              <a:buClr>
                <a:srgbClr val="4D0000"/>
              </a:buClr>
              <a:buSzPct val="100000"/>
              <a:buFont typeface="Wingdings 2" charset="2"/>
              <a:buChar char="¡"/>
              <a:defRPr kumimoji="1" sz="3400" kern="120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4pPr>
            <a:lvl5pPr marL="5221110" indent="-1044222" algn="l" rtl="0" eaLnBrk="1" fontAlgn="base" hangingPunct="1">
              <a:spcBef>
                <a:spcPts val="2741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charset="2"/>
              <a:buChar char="¡"/>
              <a:defRPr kumimoji="1" sz="3400" kern="120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5pPr>
            <a:lvl6pPr marL="11486441" indent="-1044222" algn="l" defTabSz="41768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4885" indent="-1044222" algn="l" defTabSz="41768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3329" indent="-1044222" algn="l" defTabSz="41768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51773" indent="-1044222" algn="l" defTabSz="41768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468000">
              <a:spcBef>
                <a:spcPts val="1022"/>
              </a:spcBef>
            </a:pPr>
            <a:r>
              <a:rPr lang="en-US" altLang="ja-JP" dirty="0" smtClean="0">
                <a:latin typeface="Helvetica"/>
                <a:cs typeface="Helvetica"/>
              </a:rPr>
              <a:t>The VMM replicates a VFB and encrypts the replica</a:t>
            </a:r>
          </a:p>
          <a:p>
            <a:pPr marL="756000" lvl="1" indent="-360000">
              <a:spcBef>
                <a:spcPts val="1022"/>
              </a:spcBef>
            </a:pPr>
            <a:r>
              <a:rPr lang="en-US" altLang="ja-JP" dirty="0" smtClean="0">
                <a:latin typeface="Helvetica"/>
                <a:cs typeface="Helvetica"/>
              </a:rPr>
              <a:t>It synchronizes the two VFBs when pixel data is updated</a:t>
            </a:r>
          </a:p>
          <a:p>
            <a:pPr marL="756000" lvl="1" indent="-360000">
              <a:spcBef>
                <a:spcPts val="1022"/>
              </a:spcBef>
            </a:pPr>
            <a:r>
              <a:rPr lang="en-US" altLang="ja-JP" dirty="0" smtClean="0">
                <a:latin typeface="Helvetica"/>
                <a:cs typeface="Helvetica"/>
              </a:rPr>
              <a:t>A VNC server sends encrypted pixel data in the replica and a VNC client decrypts them</a:t>
            </a:r>
            <a:endParaRPr lang="en-US" altLang="ja-JP" dirty="0" smtClean="0">
              <a:latin typeface="Times New Roman"/>
              <a:cs typeface="Times New Roman"/>
            </a:endParaRPr>
          </a:p>
          <a:p>
            <a:pPr lvl="1"/>
            <a:endParaRPr lang="ja-JP" altLang="en-US" dirty="0"/>
          </a:p>
        </p:txBody>
      </p:sp>
      <p:sp>
        <p:nvSpPr>
          <p:cNvPr id="46" name="タイトル 1"/>
          <p:cNvSpPr txBox="1">
            <a:spLocks/>
          </p:cNvSpPr>
          <p:nvPr/>
        </p:nvSpPr>
        <p:spPr>
          <a:xfrm>
            <a:off x="15259177" y="26332391"/>
            <a:ext cx="13961935" cy="1136515"/>
          </a:xfrm>
          <a:prstGeom prst="rect">
            <a:avLst/>
          </a:prstGeom>
        </p:spPr>
        <p:txBody>
          <a:bodyPr vert="horz" lIns="417643" tIns="208822" rIns="417643" bIns="208822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ja-JP" sz="5400" b="1" dirty="0" smtClean="0">
                <a:solidFill>
                  <a:srgbClr val="0000FF"/>
                </a:solidFill>
                <a:latin typeface="Helvetica"/>
                <a:ea typeface="+mj-ea"/>
                <a:cs typeface="Helvetica"/>
              </a:rPr>
              <a:t>Encrypting a </a:t>
            </a:r>
            <a:r>
              <a:rPr lang="en-US" altLang="ja-JP" sz="5400" b="1" dirty="0" err="1" smtClean="0">
                <a:solidFill>
                  <a:srgbClr val="0000FF"/>
                </a:solidFill>
                <a:latin typeface="Helvetica"/>
                <a:ea typeface="+mj-ea"/>
                <a:cs typeface="Helvetica"/>
              </a:rPr>
              <a:t>Framebuffer</a:t>
            </a:r>
            <a:endParaRPr lang="ja-JP" altLang="en-US" sz="5400" b="1" dirty="0">
              <a:solidFill>
                <a:srgbClr val="0000FF"/>
              </a:solidFill>
              <a:latin typeface="Helvetica"/>
              <a:ea typeface="+mj-ea"/>
              <a:cs typeface="Helvetica"/>
            </a:endParaRPr>
          </a:p>
        </p:txBody>
      </p:sp>
      <p:grpSp>
        <p:nvGrpSpPr>
          <p:cNvPr id="48" name="図形グループ 47"/>
          <p:cNvGrpSpPr/>
          <p:nvPr/>
        </p:nvGrpSpPr>
        <p:grpSpPr>
          <a:xfrm>
            <a:off x="547572" y="35902107"/>
            <a:ext cx="6804140" cy="1200329"/>
            <a:chOff x="306339" y="6641306"/>
            <a:chExt cx="6804140" cy="1200329"/>
          </a:xfrm>
        </p:grpSpPr>
        <p:sp>
          <p:nvSpPr>
            <p:cNvPr id="49" name="テキスト ボックス 48"/>
            <p:cNvSpPr txBox="1"/>
            <p:nvPr/>
          </p:nvSpPr>
          <p:spPr>
            <a:xfrm>
              <a:off x="1260669" y="6641306"/>
              <a:ext cx="58498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7200" b="1" dirty="0" smtClean="0">
                  <a:latin typeface="Helvetica"/>
                  <a:ea typeface="+mj-ea"/>
                  <a:cs typeface="Helvetica"/>
                </a:rPr>
                <a:t>Experiments</a:t>
              </a:r>
              <a:endParaRPr kumimoji="1" lang="ja-JP" altLang="en-US" sz="6600" b="1" dirty="0" smtClean="0">
                <a:latin typeface="Helvetica"/>
                <a:ea typeface="+mj-ea"/>
                <a:cs typeface="Helvetica"/>
              </a:endParaRPr>
            </a:p>
          </p:txBody>
        </p:sp>
        <p:sp>
          <p:nvSpPr>
            <p:cNvPr id="50" name="角丸四角形 49"/>
            <p:cNvSpPr/>
            <p:nvPr/>
          </p:nvSpPr>
          <p:spPr>
            <a:xfrm>
              <a:off x="306339" y="6869906"/>
              <a:ext cx="792088" cy="72008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latin typeface="+mj-ea"/>
                <a:ea typeface="+mj-ea"/>
              </a:endParaRPr>
            </a:p>
          </p:txBody>
        </p:sp>
      </p:grpSp>
      <p:grpSp>
        <p:nvGrpSpPr>
          <p:cNvPr id="273" name="図形グループ 272"/>
          <p:cNvGrpSpPr/>
          <p:nvPr/>
        </p:nvGrpSpPr>
        <p:grpSpPr>
          <a:xfrm>
            <a:off x="17753588" y="11261263"/>
            <a:ext cx="11139376" cy="4520084"/>
            <a:chOff x="17753588" y="11261263"/>
            <a:chExt cx="11139376" cy="4520084"/>
          </a:xfrm>
        </p:grpSpPr>
        <p:grpSp>
          <p:nvGrpSpPr>
            <p:cNvPr id="61" name="図形グループ 60"/>
            <p:cNvGrpSpPr/>
            <p:nvPr/>
          </p:nvGrpSpPr>
          <p:grpSpPr>
            <a:xfrm>
              <a:off x="17753588" y="11933501"/>
              <a:ext cx="3328023" cy="3262001"/>
              <a:chOff x="14651662" y="11223032"/>
              <a:chExt cx="3328023" cy="3262001"/>
            </a:xfrm>
          </p:grpSpPr>
          <p:sp>
            <p:nvSpPr>
              <p:cNvPr id="267" name="角丸四角形 266"/>
              <p:cNvSpPr/>
              <p:nvPr/>
            </p:nvSpPr>
            <p:spPr>
              <a:xfrm>
                <a:off x="14651662" y="11223032"/>
                <a:ext cx="3328023" cy="3240441"/>
              </a:xfrm>
              <a:prstGeom prst="roundRect">
                <a:avLst/>
              </a:prstGeom>
              <a:ln w="57150" cmpd="sng">
                <a:solidFill>
                  <a:srgbClr val="A3A3A3"/>
                </a:solidFill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 smtClean="0">
                  <a:latin typeface="+mj-ea"/>
                  <a:ea typeface="+mj-ea"/>
                </a:endParaRPr>
              </a:p>
            </p:txBody>
          </p:sp>
          <p:sp>
            <p:nvSpPr>
              <p:cNvPr id="268" name="テキスト ボックス 267"/>
              <p:cNvSpPr txBox="1"/>
              <p:nvPr/>
            </p:nvSpPr>
            <p:spPr>
              <a:xfrm>
                <a:off x="14651662" y="11223032"/>
                <a:ext cx="3328023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800" dirty="0" smtClean="0">
                    <a:latin typeface="Helvetica"/>
                    <a:cs typeface="Helvetica"/>
                  </a:rPr>
                  <a:t>User</a:t>
                </a:r>
                <a:endParaRPr kumimoji="1" lang="ja-JP" altLang="en-US" sz="2800" dirty="0" smtClean="0">
                  <a:latin typeface="Helvetica"/>
                  <a:cs typeface="Helvetica"/>
                </a:endParaRPr>
              </a:p>
            </p:txBody>
          </p:sp>
          <p:sp>
            <p:nvSpPr>
              <p:cNvPr id="269" name="角丸四角形 268"/>
              <p:cNvSpPr/>
              <p:nvPr/>
            </p:nvSpPr>
            <p:spPr>
              <a:xfrm>
                <a:off x="15066794" y="11987645"/>
                <a:ext cx="2520083" cy="97664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800" dirty="0" smtClean="0">
                    <a:latin typeface="Helvetica"/>
                    <a:ea typeface="+mj-ea"/>
                    <a:cs typeface="Helvetica"/>
                  </a:rPr>
                  <a:t>VNC</a:t>
                </a:r>
              </a:p>
              <a:p>
                <a:pPr algn="ctr"/>
                <a:r>
                  <a:rPr lang="en-US" altLang="ja-JP" sz="2800" dirty="0">
                    <a:latin typeface="Helvetica"/>
                    <a:ea typeface="+mj-ea"/>
                    <a:cs typeface="Helvetica"/>
                  </a:rPr>
                  <a:t>c</a:t>
                </a:r>
                <a:r>
                  <a:rPr lang="en-US" altLang="ja-JP" sz="2800" dirty="0" smtClean="0">
                    <a:latin typeface="Helvetica"/>
                    <a:ea typeface="+mj-ea"/>
                    <a:cs typeface="Helvetica"/>
                  </a:rPr>
                  <a:t>lient</a:t>
                </a:r>
                <a:endParaRPr kumimoji="1" lang="ja-JP" altLang="en-US" sz="2800" dirty="0" smtClean="0">
                  <a:latin typeface="Helvetica"/>
                  <a:ea typeface="+mj-ea"/>
                  <a:cs typeface="Helvetica"/>
                </a:endParaRPr>
              </a:p>
            </p:txBody>
          </p:sp>
          <p:pic>
            <p:nvPicPr>
              <p:cNvPr id="270" name="図 269" descr="man-people-person-user-icone-4751-128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039079" y="12950885"/>
                <a:ext cx="1401950" cy="1534148"/>
              </a:xfrm>
              <a:prstGeom prst="rect">
                <a:avLst/>
              </a:prstGeom>
            </p:spPr>
          </p:pic>
          <p:pic>
            <p:nvPicPr>
              <p:cNvPr id="271" name="図 270" descr="laptop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64667" y="12964293"/>
                <a:ext cx="1389698" cy="1520740"/>
              </a:xfrm>
              <a:prstGeom prst="rect">
                <a:avLst/>
              </a:prstGeom>
            </p:spPr>
          </p:pic>
        </p:grpSp>
        <p:grpSp>
          <p:nvGrpSpPr>
            <p:cNvPr id="37" name="図形グループ 36"/>
            <p:cNvGrpSpPr/>
            <p:nvPr/>
          </p:nvGrpSpPr>
          <p:grpSpPr>
            <a:xfrm>
              <a:off x="18244732" y="11261263"/>
              <a:ext cx="10648232" cy="4520084"/>
              <a:chOff x="17582279" y="11042141"/>
              <a:chExt cx="10648232" cy="4520084"/>
            </a:xfrm>
          </p:grpSpPr>
          <p:grpSp>
            <p:nvGrpSpPr>
              <p:cNvPr id="85" name="図形グループ 84"/>
              <p:cNvGrpSpPr/>
              <p:nvPr/>
            </p:nvGrpSpPr>
            <p:grpSpPr>
              <a:xfrm>
                <a:off x="17582279" y="11042141"/>
                <a:ext cx="10648232" cy="4520084"/>
                <a:chOff x="1030187" y="3265484"/>
                <a:chExt cx="8066348" cy="3424096"/>
              </a:xfrm>
            </p:grpSpPr>
            <p:grpSp>
              <p:nvGrpSpPr>
                <p:cNvPr id="104" name="図形グループ 103"/>
                <p:cNvGrpSpPr/>
                <p:nvPr/>
              </p:nvGrpSpPr>
              <p:grpSpPr>
                <a:xfrm>
                  <a:off x="3931886" y="3265484"/>
                  <a:ext cx="4673000" cy="3424096"/>
                  <a:chOff x="3931886" y="3089852"/>
                  <a:chExt cx="4673000" cy="3424096"/>
                </a:xfrm>
              </p:grpSpPr>
              <p:sp>
                <p:nvSpPr>
                  <p:cNvPr id="116" name="角丸四角形 115"/>
                  <p:cNvSpPr/>
                  <p:nvPr/>
                </p:nvSpPr>
                <p:spPr>
                  <a:xfrm>
                    <a:off x="3931886" y="3089852"/>
                    <a:ext cx="4673000" cy="3424096"/>
                  </a:xfrm>
                  <a:prstGeom prst="roundRect">
                    <a:avLst/>
                  </a:prstGeom>
                  <a:ln w="57150" cmpd="sng">
                    <a:solidFill>
                      <a:schemeClr val="accent1">
                        <a:lumMod val="40000"/>
                        <a:lumOff val="6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 smtClean="0">
                      <a:latin typeface="+mj-ea"/>
                      <a:ea typeface="+mj-ea"/>
                    </a:endParaRPr>
                  </a:p>
                </p:txBody>
              </p:sp>
              <p:grpSp>
                <p:nvGrpSpPr>
                  <p:cNvPr id="107" name="図形グループ 106"/>
                  <p:cNvGrpSpPr/>
                  <p:nvPr/>
                </p:nvGrpSpPr>
                <p:grpSpPr>
                  <a:xfrm>
                    <a:off x="4221417" y="3590365"/>
                    <a:ext cx="2277549" cy="1589137"/>
                    <a:chOff x="4221417" y="3590365"/>
                    <a:chExt cx="2277549" cy="1589137"/>
                  </a:xfrm>
                </p:grpSpPr>
                <p:sp>
                  <p:nvSpPr>
                    <p:cNvPr id="111" name="正方形/長方形 110"/>
                    <p:cNvSpPr/>
                    <p:nvPr/>
                  </p:nvSpPr>
                  <p:spPr>
                    <a:xfrm>
                      <a:off x="4221417" y="3590365"/>
                      <a:ext cx="2277549" cy="1589137"/>
                    </a:xfrm>
                    <a:prstGeom prst="rect">
                      <a:avLst/>
                    </a:prstGeom>
                    <a:ln w="38100"/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en-US" altLang="ja-JP" dirty="0" smtClean="0">
                        <a:latin typeface="+mj-ea"/>
                        <a:ea typeface="+mj-ea"/>
                      </a:endParaRPr>
                    </a:p>
                    <a:p>
                      <a:pPr algn="ctr"/>
                      <a:endParaRPr lang="en-US" altLang="ja-JP" dirty="0" smtClean="0">
                        <a:latin typeface="+mj-ea"/>
                        <a:ea typeface="+mj-ea"/>
                      </a:endParaRPr>
                    </a:p>
                    <a:p>
                      <a:pPr algn="ctr"/>
                      <a:endParaRPr kumimoji="1" lang="ja-JP" altLang="en-US" dirty="0" smtClean="0">
                        <a:latin typeface="+mj-ea"/>
                        <a:ea typeface="+mj-ea"/>
                      </a:endParaRPr>
                    </a:p>
                  </p:txBody>
                </p:sp>
                <p:sp>
                  <p:nvSpPr>
                    <p:cNvPr id="114" name="角丸四角形 113"/>
                    <p:cNvSpPr/>
                    <p:nvPr/>
                  </p:nvSpPr>
                  <p:spPr>
                    <a:xfrm>
                      <a:off x="4569557" y="4010991"/>
                      <a:ext cx="1587054" cy="1039092"/>
                    </a:xfrm>
                    <a:prstGeom prst="roundRect">
                      <a:avLst/>
                    </a:prstGeom>
                    <a:ln>
                      <a:solidFill>
                        <a:srgbClr val="0D0D0D"/>
                      </a:solidFill>
                    </a:ln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 smtClean="0">
                        <a:latin typeface="+mj-ea"/>
                        <a:ea typeface="+mj-ea"/>
                      </a:endParaRPr>
                    </a:p>
                  </p:txBody>
                </p:sp>
              </p:grpSp>
              <p:sp>
                <p:nvSpPr>
                  <p:cNvPr id="109" name="正方形/長方形 108"/>
                  <p:cNvSpPr/>
                  <p:nvPr/>
                </p:nvSpPr>
                <p:spPr>
                  <a:xfrm>
                    <a:off x="6959484" y="3580067"/>
                    <a:ext cx="1382553" cy="1101098"/>
                  </a:xfrm>
                  <a:prstGeom prst="rect">
                    <a:avLst/>
                  </a:prstGeom>
                  <a:solidFill>
                    <a:srgbClr val="0000FF"/>
                  </a:solidFill>
                  <a:ln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en-US" altLang="ja-JP" dirty="0" smtClean="0">
                      <a:latin typeface="+mj-ea"/>
                      <a:ea typeface="+mj-ea"/>
                    </a:endParaRPr>
                  </a:p>
                  <a:p>
                    <a:pPr algn="ctr"/>
                    <a:endParaRPr lang="en-US" altLang="ja-JP" dirty="0" smtClean="0">
                      <a:latin typeface="+mj-ea"/>
                      <a:ea typeface="+mj-ea"/>
                    </a:endParaRPr>
                  </a:p>
                  <a:p>
                    <a:pPr algn="ctr"/>
                    <a:endParaRPr kumimoji="1" lang="ja-JP" altLang="en-US" dirty="0" smtClean="0">
                      <a:latin typeface="+mj-ea"/>
                      <a:ea typeface="+mj-ea"/>
                    </a:endParaRPr>
                  </a:p>
                </p:txBody>
              </p:sp>
            </p:grpSp>
            <p:sp>
              <p:nvSpPr>
                <p:cNvPr id="87" name="角丸四角形 86"/>
                <p:cNvSpPr/>
                <p:nvPr/>
              </p:nvSpPr>
              <p:spPr>
                <a:xfrm>
                  <a:off x="4767255" y="4746623"/>
                  <a:ext cx="1269921" cy="332753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2000" dirty="0" smtClean="0">
                      <a:latin typeface="+mj-ea"/>
                      <a:ea typeface="+mj-ea"/>
                    </a:rPr>
                    <a:t>eavesdrop</a:t>
                  </a:r>
                  <a:endParaRPr lang="en-US" altLang="ja-JP" sz="2000" dirty="0">
                    <a:latin typeface="+mj-ea"/>
                    <a:ea typeface="+mj-ea"/>
                  </a:endParaRPr>
                </a:p>
              </p:txBody>
            </p:sp>
            <p:grpSp>
              <p:nvGrpSpPr>
                <p:cNvPr id="89" name="図形グループ 88"/>
                <p:cNvGrpSpPr/>
                <p:nvPr/>
              </p:nvGrpSpPr>
              <p:grpSpPr>
                <a:xfrm>
                  <a:off x="1030187" y="3894461"/>
                  <a:ext cx="8066348" cy="2754622"/>
                  <a:chOff x="1030187" y="3894461"/>
                  <a:chExt cx="8066348" cy="2754622"/>
                </a:xfrm>
              </p:grpSpPr>
              <p:sp>
                <p:nvSpPr>
                  <p:cNvPr id="90" name="角丸四角形 89"/>
                  <p:cNvSpPr/>
                  <p:nvPr/>
                </p:nvSpPr>
                <p:spPr>
                  <a:xfrm>
                    <a:off x="4558035" y="5771777"/>
                    <a:ext cx="1670243" cy="763447"/>
                  </a:xfrm>
                  <a:prstGeom prst="roundRect">
                    <a:avLst/>
                  </a:prstGeom>
                  <a:ln w="57150" cmpd="sng"/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ja-JP" sz="2800" dirty="0">
                        <a:latin typeface="Helvetica"/>
                        <a:ea typeface="+mj-ea"/>
                        <a:cs typeface="Helvetica"/>
                      </a:rPr>
                      <a:t>p</a:t>
                    </a:r>
                    <a:r>
                      <a:rPr lang="en-US" altLang="ja-JP" sz="2800" dirty="0" smtClean="0">
                        <a:latin typeface="Helvetica"/>
                        <a:ea typeface="+mj-ea"/>
                        <a:cs typeface="Helvetica"/>
                      </a:rPr>
                      <a:t>assword &amp; screenshot</a:t>
                    </a:r>
                    <a:endParaRPr lang="ja-JP" altLang="en-US" sz="2800" dirty="0">
                      <a:latin typeface="Helvetica"/>
                      <a:ea typeface="+mj-ea"/>
                      <a:cs typeface="Helvetica"/>
                    </a:endParaRPr>
                  </a:p>
                </p:txBody>
              </p:sp>
              <p:sp>
                <p:nvSpPr>
                  <p:cNvPr id="91" name="爆発 1 90"/>
                  <p:cNvSpPr/>
                  <p:nvPr/>
                </p:nvSpPr>
                <p:spPr>
                  <a:xfrm>
                    <a:off x="6361303" y="4856797"/>
                    <a:ext cx="2735232" cy="1482260"/>
                  </a:xfrm>
                  <a:prstGeom prst="irregularSeal1">
                    <a:avLst/>
                  </a:prstGeom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ja-JP" sz="2800" dirty="0" err="1" smtClean="0">
                        <a:solidFill>
                          <a:schemeClr val="bg1"/>
                        </a:solidFill>
                        <a:latin typeface="Helvetica"/>
                        <a:ea typeface="+mj-ea"/>
                        <a:cs typeface="Helvetica"/>
                      </a:rPr>
                      <a:t>Informationleakage</a:t>
                    </a:r>
                    <a:endParaRPr lang="ja-JP" altLang="en-US" sz="2800" dirty="0">
                      <a:solidFill>
                        <a:schemeClr val="bg1"/>
                      </a:solidFill>
                      <a:latin typeface="Helvetica"/>
                      <a:ea typeface="+mj-ea"/>
                      <a:cs typeface="Helvetica"/>
                    </a:endParaRPr>
                  </a:p>
                </p:txBody>
              </p:sp>
              <p:pic>
                <p:nvPicPr>
                  <p:cNvPr id="92" name="図 91" descr="point-query-user-icone-6173-128.png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162373" y="5643523"/>
                    <a:ext cx="1011298" cy="1005560"/>
                  </a:xfrm>
                  <a:prstGeom prst="rect">
                    <a:avLst/>
                  </a:prstGeom>
                </p:spPr>
              </p:pic>
              <p:grpSp>
                <p:nvGrpSpPr>
                  <p:cNvPr id="93" name="図形グループ 92"/>
                  <p:cNvGrpSpPr/>
                  <p:nvPr/>
                </p:nvGrpSpPr>
                <p:grpSpPr>
                  <a:xfrm>
                    <a:off x="1030187" y="3894461"/>
                    <a:ext cx="3527848" cy="962336"/>
                    <a:chOff x="1030187" y="3894461"/>
                    <a:chExt cx="3527848" cy="962336"/>
                  </a:xfrm>
                </p:grpSpPr>
                <p:sp>
                  <p:nvSpPr>
                    <p:cNvPr id="103" name="テキスト ボックス 102"/>
                    <p:cNvSpPr txBox="1"/>
                    <p:nvPr/>
                  </p:nvSpPr>
                  <p:spPr>
                    <a:xfrm>
                      <a:off x="1030187" y="3894461"/>
                      <a:ext cx="2268661" cy="40011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endParaRPr kumimoji="1" lang="ja-JP" altLang="en-US" sz="2000" dirty="0" smtClean="0">
                        <a:latin typeface="+mn-ea"/>
                      </a:endParaRPr>
                    </a:p>
                  </p:txBody>
                </p:sp>
                <p:sp>
                  <p:nvSpPr>
                    <p:cNvPr id="96" name="正方形/長方形 95"/>
                    <p:cNvSpPr/>
                    <p:nvPr/>
                  </p:nvSpPr>
                  <p:spPr>
                    <a:xfrm>
                      <a:off x="2906285" y="4578332"/>
                      <a:ext cx="1651750" cy="278465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Helvetica"/>
                          <a:ea typeface="+mj-ea"/>
                          <a:cs typeface="Helvetica"/>
                        </a:rPr>
                        <a:t>VPN</a:t>
                      </a:r>
                      <a:endParaRPr kumimoji="1" lang="ja-JP" altLang="en-US" sz="2800" dirty="0" smtClean="0">
                        <a:latin typeface="Helvetica"/>
                        <a:ea typeface="+mj-ea"/>
                        <a:cs typeface="Helvetica"/>
                      </a:endParaRPr>
                    </a:p>
                  </p:txBody>
                </p:sp>
              </p:grpSp>
            </p:grpSp>
            <p:cxnSp>
              <p:nvCxnSpPr>
                <p:cNvPr id="88" name="直線矢印コネクタ 87"/>
                <p:cNvCxnSpPr>
                  <a:stCxn id="87" idx="2"/>
                  <a:endCxn id="90" idx="0"/>
                </p:cNvCxnSpPr>
                <p:nvPr/>
              </p:nvCxnSpPr>
              <p:spPr>
                <a:xfrm flipH="1">
                  <a:off x="5393157" y="5079376"/>
                  <a:ext cx="9059" cy="692401"/>
                </a:xfrm>
                <a:prstGeom prst="straightConnector1">
                  <a:avLst/>
                </a:prstGeom>
                <a:ln w="76200" cmpd="sng">
                  <a:solidFill>
                    <a:srgbClr val="FF000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8" name="テキスト ボックス 117"/>
              <p:cNvSpPr txBox="1"/>
              <p:nvPr/>
            </p:nvSpPr>
            <p:spPr>
              <a:xfrm>
                <a:off x="21412756" y="11055821"/>
                <a:ext cx="61499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800" dirty="0" err="1" smtClean="0">
                    <a:latin typeface="Helvetica"/>
                    <a:cs typeface="Helvetica"/>
                  </a:rPr>
                  <a:t>IaaS</a:t>
                </a:r>
                <a:endParaRPr kumimoji="1" lang="ja-JP" altLang="en-US" sz="3200" dirty="0" smtClean="0">
                  <a:latin typeface="Helvetica"/>
                  <a:cs typeface="Helvetica"/>
                </a:endParaRPr>
              </a:p>
            </p:txBody>
          </p:sp>
          <p:sp>
            <p:nvSpPr>
              <p:cNvPr id="119" name="テキスト ボックス 118"/>
              <p:cNvSpPr txBox="1"/>
              <p:nvPr/>
            </p:nvSpPr>
            <p:spPr>
              <a:xfrm>
                <a:off x="25412526" y="11702859"/>
                <a:ext cx="18250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800" dirty="0">
                    <a:solidFill>
                      <a:schemeClr val="bg1"/>
                    </a:solidFill>
                    <a:latin typeface="Helvetica"/>
                    <a:cs typeface="Helvetica"/>
                  </a:rPr>
                  <a:t>u</a:t>
                </a:r>
                <a:r>
                  <a:rPr lang="en-US" altLang="ja-JP" sz="2800" dirty="0" smtClean="0">
                    <a:solidFill>
                      <a:schemeClr val="bg1"/>
                    </a:solidFill>
                    <a:latin typeface="Helvetica"/>
                    <a:cs typeface="Helvetica"/>
                  </a:rPr>
                  <a:t>ser VM</a:t>
                </a:r>
                <a:endParaRPr kumimoji="1" lang="ja-JP" altLang="en-US" sz="2800" dirty="0" smtClean="0">
                  <a:solidFill>
                    <a:schemeClr val="bg1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120" name="テキスト ボックス 119"/>
              <p:cNvSpPr txBox="1"/>
              <p:nvPr/>
            </p:nvSpPr>
            <p:spPr>
              <a:xfrm>
                <a:off x="21794960" y="11689264"/>
                <a:ext cx="30065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800" dirty="0">
                    <a:latin typeface="Helvetica"/>
                    <a:cs typeface="Helvetica"/>
                  </a:rPr>
                  <a:t>m</a:t>
                </a:r>
                <a:r>
                  <a:rPr lang="en-US" altLang="ja-JP" sz="2800" dirty="0" smtClean="0">
                    <a:latin typeface="Helvetica"/>
                    <a:cs typeface="Helvetica"/>
                  </a:rPr>
                  <a:t>anagement VM</a:t>
                </a:r>
                <a:endParaRPr kumimoji="1" lang="ja-JP" altLang="en-US" sz="2800" dirty="0" smtClean="0">
                  <a:latin typeface="Helvetica"/>
                  <a:cs typeface="Helvetica"/>
                </a:endParaRPr>
              </a:p>
            </p:txBody>
          </p:sp>
          <p:sp>
            <p:nvSpPr>
              <p:cNvPr id="122" name="テキスト ボックス 121"/>
              <p:cNvSpPr txBox="1"/>
              <p:nvPr/>
            </p:nvSpPr>
            <p:spPr>
              <a:xfrm>
                <a:off x="22239322" y="12271279"/>
                <a:ext cx="21102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800" dirty="0" smtClean="0">
                    <a:latin typeface="Helvetica"/>
                    <a:cs typeface="Helvetica"/>
                  </a:rPr>
                  <a:t>VNC server</a:t>
                </a:r>
                <a:endParaRPr kumimoji="1" lang="ja-JP" altLang="en-US" sz="2800" dirty="0" smtClean="0">
                  <a:latin typeface="Helvetica"/>
                  <a:cs typeface="Helvetica"/>
                </a:endParaRPr>
              </a:p>
            </p:txBody>
          </p:sp>
          <p:sp>
            <p:nvSpPr>
              <p:cNvPr id="123" name="テキスト ボックス 122"/>
              <p:cNvSpPr txBox="1"/>
              <p:nvPr/>
            </p:nvSpPr>
            <p:spPr>
              <a:xfrm>
                <a:off x="25409432" y="14923989"/>
                <a:ext cx="19304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800" dirty="0" smtClean="0">
                    <a:latin typeface="Helvetica"/>
                    <a:cs typeface="Helvetica"/>
                  </a:rPr>
                  <a:t>attacker</a:t>
                </a:r>
                <a:endParaRPr kumimoji="1" lang="ja-JP" altLang="en-US" sz="2800" dirty="0" smtClean="0">
                  <a:latin typeface="Helvetica"/>
                  <a:cs typeface="Helvetica"/>
                </a:endParaRPr>
              </a:p>
            </p:txBody>
          </p:sp>
          <p:cxnSp>
            <p:nvCxnSpPr>
              <p:cNvPr id="35" name="直線矢印コネクタ 34"/>
              <p:cNvCxnSpPr/>
              <p:nvPr/>
            </p:nvCxnSpPr>
            <p:spPr>
              <a:xfrm>
                <a:off x="24357180" y="12811916"/>
                <a:ext cx="1052252" cy="0"/>
              </a:xfrm>
              <a:prstGeom prst="straightConnector1">
                <a:avLst/>
              </a:prstGeom>
              <a:ln w="76200" cmpd="sng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9" name="図形グループ 188"/>
          <p:cNvGrpSpPr/>
          <p:nvPr/>
        </p:nvGrpSpPr>
        <p:grpSpPr>
          <a:xfrm>
            <a:off x="2159726" y="22069586"/>
            <a:ext cx="10228457" cy="4026330"/>
            <a:chOff x="1501902" y="21883915"/>
            <a:chExt cx="9652236" cy="3799506"/>
          </a:xfrm>
        </p:grpSpPr>
        <p:sp>
          <p:nvSpPr>
            <p:cNvPr id="158" name="正方形/長方形 157"/>
            <p:cNvSpPr/>
            <p:nvPr/>
          </p:nvSpPr>
          <p:spPr>
            <a:xfrm>
              <a:off x="5714583" y="23905627"/>
              <a:ext cx="5425265" cy="1730625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>
                <a:latin typeface="+mj-ea"/>
                <a:ea typeface="+mj-ea"/>
              </a:endParaRPr>
            </a:p>
          </p:txBody>
        </p:sp>
        <p:grpSp>
          <p:nvGrpSpPr>
            <p:cNvPr id="188" name="図形グループ 187"/>
            <p:cNvGrpSpPr/>
            <p:nvPr/>
          </p:nvGrpSpPr>
          <p:grpSpPr>
            <a:xfrm>
              <a:off x="1501902" y="21883915"/>
              <a:ext cx="9652236" cy="3799506"/>
              <a:chOff x="1501902" y="21883915"/>
              <a:chExt cx="9652236" cy="3799506"/>
            </a:xfrm>
          </p:grpSpPr>
          <p:grpSp>
            <p:nvGrpSpPr>
              <p:cNvPr id="124" name="図形グループ 123"/>
              <p:cNvGrpSpPr/>
              <p:nvPr/>
            </p:nvGrpSpPr>
            <p:grpSpPr>
              <a:xfrm>
                <a:off x="1501902" y="21883915"/>
                <a:ext cx="9652236" cy="2788201"/>
                <a:chOff x="17582279" y="11689264"/>
                <a:chExt cx="9652236" cy="2788201"/>
              </a:xfrm>
            </p:grpSpPr>
            <p:grpSp>
              <p:nvGrpSpPr>
                <p:cNvPr id="125" name="図形グループ 124"/>
                <p:cNvGrpSpPr/>
                <p:nvPr/>
              </p:nvGrpSpPr>
              <p:grpSpPr>
                <a:xfrm>
                  <a:off x="17582279" y="11689265"/>
                  <a:ext cx="9637947" cy="2788200"/>
                  <a:chOff x="1030187" y="3755699"/>
                  <a:chExt cx="7301027" cy="2112143"/>
                </a:xfrm>
              </p:grpSpPr>
              <p:grpSp>
                <p:nvGrpSpPr>
                  <p:cNvPr id="133" name="図形グループ 132"/>
                  <p:cNvGrpSpPr/>
                  <p:nvPr/>
                </p:nvGrpSpPr>
                <p:grpSpPr>
                  <a:xfrm>
                    <a:off x="4221417" y="3755699"/>
                    <a:ext cx="4109797" cy="1383392"/>
                    <a:chOff x="4221417" y="3580067"/>
                    <a:chExt cx="4109797" cy="1383392"/>
                  </a:xfrm>
                </p:grpSpPr>
                <p:grpSp>
                  <p:nvGrpSpPr>
                    <p:cNvPr id="151" name="図形グループ 150"/>
                    <p:cNvGrpSpPr/>
                    <p:nvPr/>
                  </p:nvGrpSpPr>
                  <p:grpSpPr>
                    <a:xfrm>
                      <a:off x="4221417" y="3590366"/>
                      <a:ext cx="2277549" cy="1373093"/>
                      <a:chOff x="4221417" y="3590366"/>
                      <a:chExt cx="2277549" cy="1373093"/>
                    </a:xfrm>
                  </p:grpSpPr>
                  <p:sp>
                    <p:nvSpPr>
                      <p:cNvPr id="155" name="正方形/長方形 154"/>
                      <p:cNvSpPr/>
                      <p:nvPr/>
                    </p:nvSpPr>
                    <p:spPr>
                      <a:xfrm>
                        <a:off x="4221417" y="3590366"/>
                        <a:ext cx="2277549" cy="1373093"/>
                      </a:xfrm>
                      <a:prstGeom prst="rect">
                        <a:avLst/>
                      </a:prstGeom>
                      <a:ln w="38100"/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en-US" altLang="ja-JP" dirty="0" smtClean="0">
                          <a:latin typeface="+mj-ea"/>
                          <a:ea typeface="+mj-ea"/>
                        </a:endParaRPr>
                      </a:p>
                      <a:p>
                        <a:pPr algn="ctr"/>
                        <a:endParaRPr lang="en-US" altLang="ja-JP" dirty="0" smtClean="0">
                          <a:latin typeface="+mj-ea"/>
                          <a:ea typeface="+mj-ea"/>
                        </a:endParaRPr>
                      </a:p>
                      <a:p>
                        <a:pPr algn="ctr"/>
                        <a:endParaRPr kumimoji="1" lang="ja-JP" altLang="en-US" dirty="0" smtClean="0"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156" name="角丸四角形 155"/>
                      <p:cNvSpPr/>
                      <p:nvPr/>
                    </p:nvSpPr>
                    <p:spPr>
                      <a:xfrm>
                        <a:off x="4569557" y="4043555"/>
                        <a:ext cx="1587054" cy="655213"/>
                      </a:xfrm>
                      <a:prstGeom prst="roundRect">
                        <a:avLst/>
                      </a:prstGeom>
                      <a:ln>
                        <a:solidFill>
                          <a:srgbClr val="0D0D0D"/>
                        </a:solidFill>
                      </a:ln>
                    </p:spPr>
                    <p:style>
                      <a:lnRef idx="1">
                        <a:schemeClr val="accent5"/>
                      </a:lnRef>
                      <a:fillRef idx="2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kumimoji="1" lang="en-US" altLang="ja-JP" sz="2800" dirty="0" smtClean="0">
                            <a:latin typeface="Helvetica"/>
                            <a:ea typeface="+mj-ea"/>
                            <a:cs typeface="Helvetica"/>
                          </a:rPr>
                          <a:t>VNC server</a:t>
                        </a:r>
                        <a:endParaRPr kumimoji="1" lang="ja-JP" altLang="en-US" sz="2800" dirty="0" smtClean="0">
                          <a:latin typeface="Helvetica"/>
                          <a:ea typeface="+mj-ea"/>
                          <a:cs typeface="Helvetica"/>
                        </a:endParaRPr>
                      </a:p>
                    </p:txBody>
                  </p:sp>
                </p:grpSp>
                <p:sp>
                  <p:nvSpPr>
                    <p:cNvPr id="153" name="正方形/長方形 152"/>
                    <p:cNvSpPr/>
                    <p:nvPr/>
                  </p:nvSpPr>
                  <p:spPr>
                    <a:xfrm>
                      <a:off x="6948661" y="3580067"/>
                      <a:ext cx="1382553" cy="1383392"/>
                    </a:xfrm>
                    <a:prstGeom prst="rect">
                      <a:avLst/>
                    </a:prstGeom>
                    <a:solidFill>
                      <a:srgbClr val="0000FF"/>
                    </a:solidFill>
                    <a:ln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en-US" altLang="ja-JP" dirty="0" smtClean="0">
                        <a:latin typeface="+mj-ea"/>
                        <a:ea typeface="+mj-ea"/>
                      </a:endParaRPr>
                    </a:p>
                    <a:p>
                      <a:pPr algn="ctr"/>
                      <a:endParaRPr lang="en-US" altLang="ja-JP" dirty="0" smtClean="0">
                        <a:latin typeface="+mj-ea"/>
                        <a:ea typeface="+mj-ea"/>
                      </a:endParaRPr>
                    </a:p>
                    <a:p>
                      <a:pPr algn="ctr"/>
                      <a:endParaRPr kumimoji="1" lang="ja-JP" altLang="en-US" dirty="0" smtClean="0">
                        <a:latin typeface="+mj-ea"/>
                        <a:ea typeface="+mj-ea"/>
                      </a:endParaRPr>
                    </a:p>
                  </p:txBody>
                </p:sp>
              </p:grpSp>
              <p:grpSp>
                <p:nvGrpSpPr>
                  <p:cNvPr id="141" name="図形グループ 140"/>
                  <p:cNvGrpSpPr/>
                  <p:nvPr/>
                </p:nvGrpSpPr>
                <p:grpSpPr>
                  <a:xfrm>
                    <a:off x="1030187" y="3835602"/>
                    <a:ext cx="2398335" cy="2032240"/>
                    <a:chOff x="847266" y="3810402"/>
                    <a:chExt cx="2398335" cy="2032240"/>
                  </a:xfrm>
                </p:grpSpPr>
                <p:grpSp>
                  <p:nvGrpSpPr>
                    <p:cNvPr id="143" name="図形グループ 142"/>
                    <p:cNvGrpSpPr/>
                    <p:nvPr/>
                  </p:nvGrpSpPr>
                  <p:grpSpPr>
                    <a:xfrm>
                      <a:off x="847266" y="3810402"/>
                      <a:ext cx="2398335" cy="2032240"/>
                      <a:chOff x="847265" y="3434751"/>
                      <a:chExt cx="2398335" cy="2572461"/>
                    </a:xfrm>
                  </p:grpSpPr>
                  <p:sp>
                    <p:nvSpPr>
                      <p:cNvPr id="148" name="角丸四角形 147"/>
                      <p:cNvSpPr/>
                      <p:nvPr/>
                    </p:nvSpPr>
                    <p:spPr>
                      <a:xfrm>
                        <a:off x="847265" y="3434751"/>
                        <a:ext cx="2398335" cy="2572461"/>
                      </a:xfrm>
                      <a:prstGeom prst="roundRect">
                        <a:avLst/>
                      </a:prstGeom>
                      <a:ln w="57150" cmpd="sng">
                        <a:solidFill>
                          <a:srgbClr val="A3A3A3"/>
                        </a:solidFill>
                        <a:prstDash val="solid"/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 smtClean="0"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149" name="テキスト ボックス 148"/>
                      <p:cNvSpPr txBox="1"/>
                      <p:nvPr/>
                    </p:nvSpPr>
                    <p:spPr>
                      <a:xfrm>
                        <a:off x="847265" y="3509254"/>
                        <a:ext cx="2268661" cy="506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endParaRPr kumimoji="1" lang="ja-JP" altLang="en-US" sz="2000" dirty="0" smtClean="0">
                          <a:latin typeface="+mn-ea"/>
                        </a:endParaRPr>
                      </a:p>
                    </p:txBody>
                  </p:sp>
                </p:grpSp>
                <p:sp>
                  <p:nvSpPr>
                    <p:cNvPr id="144" name="角丸四角形 143"/>
                    <p:cNvSpPr/>
                    <p:nvPr/>
                  </p:nvSpPr>
                  <p:spPr>
                    <a:xfrm>
                      <a:off x="1191810" y="4269369"/>
                      <a:ext cx="1717901" cy="535916"/>
                    </a:xfrm>
                    <a:prstGeom prst="roundRect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Helvetica"/>
                          <a:ea typeface="+mj-ea"/>
                          <a:cs typeface="Helvetica"/>
                        </a:rPr>
                        <a:t>key encrypt</a:t>
                      </a:r>
                    </a:p>
                  </p:txBody>
                </p:sp>
              </p:grpSp>
            </p:grpSp>
            <p:sp>
              <p:nvSpPr>
                <p:cNvPr id="127" name="テキスト ボックス 126"/>
                <p:cNvSpPr txBox="1"/>
                <p:nvPr/>
              </p:nvSpPr>
              <p:spPr>
                <a:xfrm>
                  <a:off x="25409433" y="11689264"/>
                  <a:ext cx="182508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800" dirty="0">
                      <a:solidFill>
                        <a:schemeClr val="bg1"/>
                      </a:solidFill>
                      <a:latin typeface="Helvetica"/>
                      <a:cs typeface="Helvetica"/>
                    </a:rPr>
                    <a:t>u</a:t>
                  </a:r>
                  <a:r>
                    <a:rPr lang="en-US" altLang="ja-JP" sz="2800" dirty="0" smtClean="0">
                      <a:solidFill>
                        <a:schemeClr val="bg1"/>
                      </a:solidFill>
                      <a:latin typeface="Helvetica"/>
                      <a:cs typeface="Helvetica"/>
                    </a:rPr>
                    <a:t>ser VM</a:t>
                  </a:r>
                  <a:endParaRPr kumimoji="1" lang="ja-JP" altLang="en-US" sz="2800" dirty="0" smtClean="0">
                    <a:solidFill>
                      <a:schemeClr val="bg1"/>
                    </a:solidFill>
                    <a:latin typeface="Helvetica"/>
                    <a:cs typeface="Helvetica"/>
                  </a:endParaRPr>
                </a:p>
              </p:txBody>
            </p:sp>
            <p:sp>
              <p:nvSpPr>
                <p:cNvPr id="128" name="テキスト ボックス 127"/>
                <p:cNvSpPr txBox="1"/>
                <p:nvPr/>
              </p:nvSpPr>
              <p:spPr>
                <a:xfrm>
                  <a:off x="21794960" y="11689264"/>
                  <a:ext cx="300655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800" dirty="0">
                      <a:latin typeface="Helvetica"/>
                      <a:cs typeface="Helvetica"/>
                    </a:rPr>
                    <a:t>m</a:t>
                  </a:r>
                  <a:r>
                    <a:rPr lang="en-US" altLang="ja-JP" sz="2800" dirty="0" smtClean="0">
                      <a:latin typeface="Helvetica"/>
                      <a:cs typeface="Helvetica"/>
                    </a:rPr>
                    <a:t>anagement VM</a:t>
                  </a:r>
                  <a:endParaRPr kumimoji="1" lang="ja-JP" altLang="en-US" sz="2800" dirty="0" smtClean="0">
                    <a:latin typeface="Helvetica"/>
                    <a:cs typeface="Helvetica"/>
                  </a:endParaRPr>
                </a:p>
              </p:txBody>
            </p:sp>
            <p:sp>
              <p:nvSpPr>
                <p:cNvPr id="129" name="テキスト ボックス 128"/>
                <p:cNvSpPr txBox="1"/>
                <p:nvPr/>
              </p:nvSpPr>
              <p:spPr>
                <a:xfrm>
                  <a:off x="17582280" y="11812713"/>
                  <a:ext cx="3165996" cy="4937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800" dirty="0" smtClean="0">
                      <a:latin typeface="Helvetica"/>
                      <a:cs typeface="Helvetica"/>
                    </a:rPr>
                    <a:t>VNC client</a:t>
                  </a:r>
                  <a:endParaRPr kumimoji="1" lang="ja-JP" altLang="en-US" sz="2800" dirty="0" smtClean="0">
                    <a:latin typeface="Helvetica"/>
                    <a:cs typeface="Helvetica"/>
                  </a:endParaRPr>
                </a:p>
              </p:txBody>
            </p:sp>
          </p:grpSp>
          <p:sp>
            <p:nvSpPr>
              <p:cNvPr id="160" name="テキスト ボックス 159"/>
              <p:cNvSpPr txBox="1"/>
              <p:nvPr/>
            </p:nvSpPr>
            <p:spPr>
              <a:xfrm>
                <a:off x="9773442" y="25160201"/>
                <a:ext cx="13806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800" dirty="0" smtClean="0">
                    <a:latin typeface="Helvetica"/>
                    <a:cs typeface="Helvetica"/>
                  </a:rPr>
                  <a:t> VMM</a:t>
                </a:r>
                <a:endParaRPr kumimoji="1" lang="ja-JP" altLang="en-US" sz="2800" dirty="0" smtClean="0">
                  <a:latin typeface="Helvetica"/>
                  <a:cs typeface="Helvetica"/>
                </a:endParaRPr>
              </a:p>
            </p:txBody>
          </p:sp>
          <p:sp>
            <p:nvSpPr>
              <p:cNvPr id="161" name="角丸四角形 160"/>
              <p:cNvSpPr/>
              <p:nvPr/>
            </p:nvSpPr>
            <p:spPr>
              <a:xfrm>
                <a:off x="1956728" y="23450521"/>
                <a:ext cx="2267768" cy="854793"/>
              </a:xfrm>
              <a:prstGeom prst="roundRect">
                <a:avLst/>
              </a:prstGeom>
              <a:solidFill>
                <a:srgbClr val="008000"/>
              </a:solidFill>
              <a:ln>
                <a:solidFill>
                  <a:srgbClr val="1A1399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800" dirty="0">
                    <a:latin typeface="Helvetica"/>
                    <a:ea typeface="+mj-ea"/>
                    <a:cs typeface="Helvetica"/>
                  </a:rPr>
                  <a:t>s</a:t>
                </a:r>
                <a:r>
                  <a:rPr lang="en-US" altLang="ja-JP" sz="2800" dirty="0" smtClean="0">
                    <a:latin typeface="Helvetica"/>
                    <a:ea typeface="+mj-ea"/>
                    <a:cs typeface="Helvetica"/>
                  </a:rPr>
                  <a:t>creen</a:t>
                </a:r>
                <a:r>
                  <a:rPr kumimoji="1" lang="en-US" altLang="ja-JP" sz="2800" dirty="0" smtClean="0">
                    <a:latin typeface="Helvetica"/>
                    <a:ea typeface="+mj-ea"/>
                    <a:cs typeface="Helvetica"/>
                  </a:rPr>
                  <a:t> </a:t>
                </a:r>
                <a:r>
                  <a:rPr lang="en-US" altLang="ja-JP" sz="2800" dirty="0" smtClean="0">
                    <a:latin typeface="Helvetica"/>
                    <a:ea typeface="+mj-ea"/>
                    <a:cs typeface="Helvetica"/>
                  </a:rPr>
                  <a:t>de</a:t>
                </a:r>
                <a:r>
                  <a:rPr kumimoji="1" lang="en-US" altLang="ja-JP" sz="2800" dirty="0" smtClean="0">
                    <a:latin typeface="Helvetica"/>
                    <a:ea typeface="+mj-ea"/>
                    <a:cs typeface="Helvetica"/>
                  </a:rPr>
                  <a:t>crypt</a:t>
                </a:r>
              </a:p>
            </p:txBody>
          </p:sp>
          <p:sp>
            <p:nvSpPr>
              <p:cNvPr id="162" name="角丸四角形 161"/>
              <p:cNvSpPr/>
              <p:nvPr/>
            </p:nvSpPr>
            <p:spPr>
              <a:xfrm>
                <a:off x="7199311" y="24801304"/>
                <a:ext cx="2739345" cy="55505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800" dirty="0" smtClean="0">
                    <a:latin typeface="Helvetica"/>
                    <a:ea typeface="+mj-ea"/>
                    <a:cs typeface="Helvetica"/>
                  </a:rPr>
                  <a:t>screen</a:t>
                </a:r>
                <a:r>
                  <a:rPr kumimoji="1" lang="en-US" altLang="ja-JP" sz="2800" dirty="0" smtClean="0">
                    <a:latin typeface="Helvetica"/>
                    <a:ea typeface="+mj-ea"/>
                    <a:cs typeface="Helvetica"/>
                  </a:rPr>
                  <a:t> encrypt</a:t>
                </a:r>
              </a:p>
            </p:txBody>
          </p:sp>
          <p:sp>
            <p:nvSpPr>
              <p:cNvPr id="163" name="角丸四角形 162"/>
              <p:cNvSpPr/>
              <p:nvPr/>
            </p:nvSpPr>
            <p:spPr>
              <a:xfrm>
                <a:off x="7199311" y="24117062"/>
                <a:ext cx="2739345" cy="555054"/>
              </a:xfrm>
              <a:prstGeom prst="roundRect">
                <a:avLst/>
              </a:prstGeom>
              <a:solidFill>
                <a:srgbClr val="008000"/>
              </a:solidFill>
              <a:ln>
                <a:solidFill>
                  <a:srgbClr val="1A1399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800" dirty="0" smtClean="0">
                    <a:latin typeface="Helvetica"/>
                    <a:ea typeface="+mj-ea"/>
                    <a:cs typeface="Helvetica"/>
                  </a:rPr>
                  <a:t>key</a:t>
                </a:r>
                <a:r>
                  <a:rPr kumimoji="1" lang="en-US" altLang="ja-JP" sz="2800" dirty="0" smtClean="0">
                    <a:latin typeface="Helvetica"/>
                    <a:ea typeface="+mj-ea"/>
                    <a:cs typeface="Helvetica"/>
                  </a:rPr>
                  <a:t> </a:t>
                </a:r>
                <a:r>
                  <a:rPr lang="en-US" altLang="ja-JP" sz="2800" dirty="0" smtClean="0">
                    <a:latin typeface="Helvetica"/>
                    <a:ea typeface="+mj-ea"/>
                    <a:cs typeface="Helvetica"/>
                  </a:rPr>
                  <a:t>de</a:t>
                </a:r>
                <a:r>
                  <a:rPr kumimoji="1" lang="en-US" altLang="ja-JP" sz="2800" dirty="0" smtClean="0">
                    <a:latin typeface="Helvetica"/>
                    <a:ea typeface="+mj-ea"/>
                    <a:cs typeface="Helvetica"/>
                  </a:rPr>
                  <a:t>crypt</a:t>
                </a:r>
              </a:p>
            </p:txBody>
          </p:sp>
          <p:cxnSp>
            <p:nvCxnSpPr>
              <p:cNvPr id="164" name="カギ線コネクタ 163"/>
              <p:cNvCxnSpPr>
                <a:endCxn id="163" idx="1"/>
              </p:cNvCxnSpPr>
              <p:nvPr/>
            </p:nvCxnSpPr>
            <p:spPr>
              <a:xfrm rot="16200000" flipH="1">
                <a:off x="6498269" y="23693547"/>
                <a:ext cx="1033898" cy="368186"/>
              </a:xfrm>
              <a:prstGeom prst="bentConnector2">
                <a:avLst/>
              </a:prstGeom>
              <a:ln w="76200" cmpd="sng">
                <a:solidFill>
                  <a:srgbClr val="0000FF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カギ線コネクタ 165"/>
              <p:cNvCxnSpPr>
                <a:stCxn id="163" idx="3"/>
              </p:cNvCxnSpPr>
              <p:nvPr/>
            </p:nvCxnSpPr>
            <p:spPr>
              <a:xfrm flipV="1">
                <a:off x="9938656" y="23047546"/>
                <a:ext cx="384856" cy="1347043"/>
              </a:xfrm>
              <a:prstGeom prst="bentConnector2">
                <a:avLst/>
              </a:prstGeom>
              <a:ln w="76200" cmpd="sng">
                <a:solidFill>
                  <a:srgbClr val="008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カギ線コネクタ 167"/>
              <p:cNvCxnSpPr>
                <a:endCxn id="162" idx="3"/>
              </p:cNvCxnSpPr>
              <p:nvPr/>
            </p:nvCxnSpPr>
            <p:spPr>
              <a:xfrm rot="5400000">
                <a:off x="9305943" y="23680261"/>
                <a:ext cx="2031283" cy="765856"/>
              </a:xfrm>
              <a:prstGeom prst="bentConnector2">
                <a:avLst/>
              </a:prstGeom>
              <a:ln w="76200" cmpd="sng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線矢印コネクタ 176"/>
              <p:cNvCxnSpPr>
                <a:stCxn id="144" idx="3"/>
                <a:endCxn id="156" idx="1"/>
              </p:cNvCxnSpPr>
              <p:nvPr/>
            </p:nvCxnSpPr>
            <p:spPr>
              <a:xfrm flipV="1">
                <a:off x="4224496" y="22928226"/>
                <a:ext cx="1949662" cy="20768"/>
              </a:xfrm>
              <a:prstGeom prst="straightConnector1">
                <a:avLst/>
              </a:prstGeom>
              <a:ln w="76200" cmpd="sng">
                <a:solidFill>
                  <a:srgbClr val="0000FF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カギ線コネクタ 179"/>
              <p:cNvCxnSpPr>
                <a:stCxn id="162" idx="1"/>
              </p:cNvCxnSpPr>
              <p:nvPr/>
            </p:nvCxnSpPr>
            <p:spPr>
              <a:xfrm rot="10800000">
                <a:off x="6450127" y="23302721"/>
                <a:ext cx="749184" cy="1776110"/>
              </a:xfrm>
              <a:prstGeom prst="bentConnector2">
                <a:avLst/>
              </a:prstGeom>
              <a:ln w="76200" cmpd="sng">
                <a:solidFill>
                  <a:srgbClr val="0000FF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図形グループ 31"/>
          <p:cNvGrpSpPr/>
          <p:nvPr/>
        </p:nvGrpSpPr>
        <p:grpSpPr>
          <a:xfrm>
            <a:off x="13691857" y="35616432"/>
            <a:ext cx="8176985" cy="6956256"/>
            <a:chOff x="10650387" y="35639038"/>
            <a:chExt cx="8176985" cy="6956256"/>
          </a:xfrm>
        </p:grpSpPr>
        <p:grpSp>
          <p:nvGrpSpPr>
            <p:cNvPr id="66" name="図形グループ 65"/>
            <p:cNvGrpSpPr/>
            <p:nvPr/>
          </p:nvGrpSpPr>
          <p:grpSpPr>
            <a:xfrm>
              <a:off x="10650387" y="35639038"/>
              <a:ext cx="8176985" cy="6663868"/>
              <a:chOff x="10553128" y="36393631"/>
              <a:chExt cx="8176985" cy="6083186"/>
            </a:xfrm>
          </p:grpSpPr>
          <p:graphicFrame>
            <p:nvGraphicFramePr>
              <p:cNvPr id="19" name="グラフ 18"/>
              <p:cNvGraphicFramePr/>
              <p:nvPr>
                <p:extLst>
                  <p:ext uri="{D42A27DB-BD31-4B8C-83A1-F6EECF244321}">
                    <p14:modId xmlns:p14="http://schemas.microsoft.com/office/powerpoint/2010/main" val="2101940227"/>
                  </p:ext>
                </p:extLst>
              </p:nvPr>
            </p:nvGraphicFramePr>
            <p:xfrm>
              <a:off x="10553128" y="36393631"/>
              <a:ext cx="8176985" cy="608318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59" name="テキスト ボックス 58"/>
              <p:cNvSpPr txBox="1"/>
              <p:nvPr/>
            </p:nvSpPr>
            <p:spPr>
              <a:xfrm>
                <a:off x="13176945" y="37927753"/>
                <a:ext cx="175532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4800" dirty="0" smtClean="0">
                    <a:latin typeface="Helvetica"/>
                    <a:ea typeface="+mn-ea"/>
                    <a:cs typeface="Helvetica"/>
                  </a:rPr>
                  <a:t>113</a:t>
                </a:r>
                <a:endParaRPr kumimoji="1" lang="ja-JP" altLang="en-US" sz="5400" dirty="0" smtClean="0">
                  <a:latin typeface="Helvetica"/>
                  <a:ea typeface="+mn-ea"/>
                  <a:cs typeface="Helvetica"/>
                </a:endParaRPr>
              </a:p>
            </p:txBody>
          </p:sp>
          <p:sp>
            <p:nvSpPr>
              <p:cNvPr id="60" name="テキスト ボックス 59"/>
              <p:cNvSpPr txBox="1"/>
              <p:nvPr/>
            </p:nvSpPr>
            <p:spPr>
              <a:xfrm>
                <a:off x="15124113" y="37708309"/>
                <a:ext cx="175532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4800" dirty="0" smtClean="0">
                    <a:latin typeface="Helvetica"/>
                    <a:cs typeface="Helvetica"/>
                  </a:rPr>
                  <a:t>120</a:t>
                </a:r>
                <a:endParaRPr kumimoji="1" lang="ja-JP" altLang="en-US" sz="5400" dirty="0" smtClean="0">
                  <a:latin typeface="Helvetica"/>
                  <a:ea typeface="+mn-ea"/>
                  <a:cs typeface="Helvetica"/>
                </a:endParaRPr>
              </a:p>
            </p:txBody>
          </p:sp>
        </p:grpSp>
        <p:sp>
          <p:nvSpPr>
            <p:cNvPr id="261" name="テキスト ボックス 260"/>
            <p:cNvSpPr txBox="1"/>
            <p:nvPr/>
          </p:nvSpPr>
          <p:spPr>
            <a:xfrm>
              <a:off x="13107105" y="42010518"/>
              <a:ext cx="19816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3200" dirty="0" smtClean="0">
                  <a:latin typeface="Helvetica"/>
                  <a:cs typeface="Helvetica"/>
                </a:rPr>
                <a:t>original</a:t>
              </a:r>
              <a:endParaRPr kumimoji="1" lang="ja-JP" altLang="en-US" sz="4400" dirty="0" smtClean="0"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262" name="テキスト ボックス 261"/>
            <p:cNvSpPr txBox="1"/>
            <p:nvPr/>
          </p:nvSpPr>
          <p:spPr>
            <a:xfrm>
              <a:off x="15153516" y="42010518"/>
              <a:ext cx="209078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3200" dirty="0" err="1" smtClean="0">
                  <a:latin typeface="Helvetica"/>
                  <a:cs typeface="Helvetica"/>
                </a:rPr>
                <a:t>FBCrypt</a:t>
              </a:r>
              <a:endParaRPr kumimoji="1" lang="ja-JP" altLang="en-US" sz="3600" dirty="0" smtClean="0">
                <a:latin typeface="Helvetica"/>
                <a:ea typeface="+mn-ea"/>
                <a:cs typeface="Helvetica"/>
              </a:endParaRPr>
            </a:p>
          </p:txBody>
        </p:sp>
      </p:grpSp>
      <p:grpSp>
        <p:nvGrpSpPr>
          <p:cNvPr id="36" name="図形グループ 35"/>
          <p:cNvGrpSpPr/>
          <p:nvPr/>
        </p:nvGrpSpPr>
        <p:grpSpPr>
          <a:xfrm>
            <a:off x="21889655" y="35902107"/>
            <a:ext cx="11161602" cy="7126516"/>
            <a:chOff x="19010312" y="36050431"/>
            <a:chExt cx="11161602" cy="7126516"/>
          </a:xfrm>
        </p:grpSpPr>
        <p:grpSp>
          <p:nvGrpSpPr>
            <p:cNvPr id="65" name="図形グループ 64"/>
            <p:cNvGrpSpPr/>
            <p:nvPr/>
          </p:nvGrpSpPr>
          <p:grpSpPr>
            <a:xfrm>
              <a:off x="19010312" y="36050431"/>
              <a:ext cx="11161602" cy="7126516"/>
              <a:chOff x="19010312" y="36535810"/>
              <a:chExt cx="11161602" cy="6208954"/>
            </a:xfrm>
          </p:grpSpPr>
          <p:graphicFrame>
            <p:nvGraphicFramePr>
              <p:cNvPr id="58" name="グラフ 57"/>
              <p:cNvGraphicFramePr/>
              <p:nvPr>
                <p:extLst>
                  <p:ext uri="{D42A27DB-BD31-4B8C-83A1-F6EECF244321}">
                    <p14:modId xmlns:p14="http://schemas.microsoft.com/office/powerpoint/2010/main" val="3574177332"/>
                  </p:ext>
                </p:extLst>
              </p:nvPr>
            </p:nvGraphicFramePr>
            <p:xfrm>
              <a:off x="19010312" y="36535810"/>
              <a:ext cx="11161602" cy="620895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62" name="テキスト ボックス 61"/>
              <p:cNvSpPr txBox="1"/>
              <p:nvPr/>
            </p:nvSpPr>
            <p:spPr>
              <a:xfrm>
                <a:off x="21573724" y="38796586"/>
                <a:ext cx="175532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4800" dirty="0" smtClean="0">
                    <a:latin typeface="Helvetica"/>
                    <a:cs typeface="Helvetica"/>
                  </a:rPr>
                  <a:t>146</a:t>
                </a:r>
                <a:endParaRPr kumimoji="1" lang="ja-JP" altLang="en-US" sz="5400" dirty="0" smtClean="0">
                  <a:latin typeface="Helvetica"/>
                  <a:ea typeface="+mn-ea"/>
                  <a:cs typeface="Helvetica"/>
                </a:endParaRPr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23565239" y="37965589"/>
                <a:ext cx="175532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4800" dirty="0" smtClean="0">
                    <a:latin typeface="Helvetica"/>
                    <a:cs typeface="Helvetica"/>
                  </a:rPr>
                  <a:t>192</a:t>
                </a:r>
                <a:endParaRPr kumimoji="1" lang="ja-JP" altLang="en-US" sz="5400" dirty="0" smtClean="0">
                  <a:latin typeface="Helvetica"/>
                  <a:ea typeface="+mn-ea"/>
                  <a:cs typeface="Helvetica"/>
                </a:endParaRPr>
              </a:p>
            </p:txBody>
          </p:sp>
        </p:grpSp>
        <p:sp>
          <p:nvSpPr>
            <p:cNvPr id="263" name="テキスト ボックス 262"/>
            <p:cNvSpPr txBox="1"/>
            <p:nvPr/>
          </p:nvSpPr>
          <p:spPr>
            <a:xfrm>
              <a:off x="21423262" y="42175029"/>
              <a:ext cx="198165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3200" dirty="0" smtClean="0">
                  <a:latin typeface="Helvetica"/>
                  <a:cs typeface="Helvetica"/>
                </a:rPr>
                <a:t>original</a:t>
              </a:r>
              <a:endParaRPr kumimoji="1" lang="ja-JP" altLang="en-US" sz="4400" dirty="0" smtClean="0">
                <a:latin typeface="Helvetica"/>
                <a:ea typeface="+mn-ea"/>
                <a:cs typeface="Helvetica"/>
              </a:endParaRPr>
            </a:p>
          </p:txBody>
        </p:sp>
        <p:sp>
          <p:nvSpPr>
            <p:cNvPr id="264" name="テキスト ボックス 263"/>
            <p:cNvSpPr txBox="1"/>
            <p:nvPr/>
          </p:nvSpPr>
          <p:spPr>
            <a:xfrm>
              <a:off x="23397505" y="42161277"/>
              <a:ext cx="209078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3200" dirty="0" err="1" smtClean="0">
                  <a:latin typeface="Helvetica"/>
                  <a:cs typeface="Helvetica"/>
                </a:rPr>
                <a:t>FBCrypt</a:t>
              </a:r>
              <a:endParaRPr kumimoji="1" lang="ja-JP" altLang="en-US" sz="3600" dirty="0" smtClean="0">
                <a:latin typeface="Helvetica"/>
                <a:ea typeface="+mn-ea"/>
                <a:cs typeface="Helvetica"/>
              </a:endParaRPr>
            </a:p>
          </p:txBody>
        </p:sp>
      </p:grpSp>
      <p:sp>
        <p:nvSpPr>
          <p:cNvPr id="265" name="コンテンツ プレースホルダー 2"/>
          <p:cNvSpPr txBox="1">
            <a:spLocks/>
          </p:cNvSpPr>
          <p:nvPr/>
        </p:nvSpPr>
        <p:spPr bwMode="auto">
          <a:xfrm>
            <a:off x="201964" y="37136855"/>
            <a:ext cx="13489893" cy="356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689" tIns="208844" rIns="417689" bIns="208844" numCol="1" anchor="t" anchorCtr="0" compatLnSpc="1">
            <a:prstTxWarp prst="textNoShape">
              <a:avLst/>
            </a:prstTxWarp>
          </a:bodyPr>
          <a:lstStyle>
            <a:lvl1pPr marL="1044222" indent="-1044222" algn="l" rtl="0" eaLnBrk="1" fontAlgn="base" hangingPunct="1">
              <a:spcBef>
                <a:spcPts val="8222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charset="2"/>
              <a:buChar char="¡"/>
              <a:defRPr kumimoji="1" sz="4000" kern="1200">
                <a:solidFill>
                  <a:schemeClr val="tx2"/>
                </a:solidFill>
                <a:latin typeface="Century Gothic"/>
                <a:ea typeface="+mn-ea"/>
                <a:cs typeface="Tahoma"/>
              </a:defRPr>
            </a:lvl1pPr>
            <a:lvl2pPr marL="2088444" indent="-1044222" algn="l" rtl="0" eaLnBrk="1" fontAlgn="base" hangingPunct="1">
              <a:spcBef>
                <a:spcPts val="2741"/>
              </a:spcBef>
              <a:spcAft>
                <a:spcPct val="0"/>
              </a:spcAft>
              <a:buClr>
                <a:srgbClr val="4D0000"/>
              </a:buClr>
              <a:buSzPct val="100000"/>
              <a:buFont typeface="Wingdings 2" charset="2"/>
              <a:buChar char="¡"/>
              <a:defRPr kumimoji="1" sz="3800" kern="120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2pPr>
            <a:lvl3pPr marL="3132666" indent="-1044222" algn="l" rtl="0" eaLnBrk="1" fontAlgn="base" hangingPunct="1">
              <a:spcBef>
                <a:spcPts val="2741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charset="2"/>
              <a:buChar char="¡"/>
              <a:defRPr kumimoji="1" sz="3600" kern="120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3pPr>
            <a:lvl4pPr marL="4176888" indent="-1044222" algn="l" rtl="0" eaLnBrk="1" fontAlgn="base" hangingPunct="1">
              <a:spcBef>
                <a:spcPts val="2741"/>
              </a:spcBef>
              <a:spcAft>
                <a:spcPct val="0"/>
              </a:spcAft>
              <a:buClr>
                <a:srgbClr val="4D0000"/>
              </a:buClr>
              <a:buSzPct val="100000"/>
              <a:buFont typeface="Wingdings 2" charset="2"/>
              <a:buChar char="¡"/>
              <a:defRPr kumimoji="1" sz="3400" kern="120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4pPr>
            <a:lvl5pPr marL="5221110" indent="-1044222" algn="l" rtl="0" eaLnBrk="1" fontAlgn="base" hangingPunct="1">
              <a:spcBef>
                <a:spcPts val="2741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charset="2"/>
              <a:buChar char="¡"/>
              <a:defRPr kumimoji="1" sz="3400" kern="1200">
                <a:solidFill>
                  <a:schemeClr val="tx2"/>
                </a:solidFill>
                <a:latin typeface="Tahoma"/>
                <a:ea typeface="+mn-ea"/>
                <a:cs typeface="Tahoma"/>
              </a:defRPr>
            </a:lvl5pPr>
            <a:lvl6pPr marL="11486441" indent="-1044222" algn="l" defTabSz="41768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74885" indent="-1044222" algn="l" defTabSz="41768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63329" indent="-1044222" algn="l" defTabSz="41768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751773" indent="-1044222" algn="l" defTabSz="417688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9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468000">
              <a:spcBef>
                <a:spcPts val="1022"/>
              </a:spcBef>
            </a:pPr>
            <a:r>
              <a:rPr lang="en-US" altLang="ja-JP" dirty="0" smtClean="0">
                <a:latin typeface="Helvetica"/>
                <a:cs typeface="Helvetica"/>
              </a:rPr>
              <a:t>We examined the response time in the client side</a:t>
            </a:r>
          </a:p>
          <a:p>
            <a:pPr marL="756000" lvl="1" indent="-360000">
              <a:spcBef>
                <a:spcPts val="1022"/>
              </a:spcBef>
            </a:pPr>
            <a:r>
              <a:rPr lang="en-US" altLang="ja-JP" dirty="0" smtClean="0">
                <a:latin typeface="Helvetica"/>
                <a:cs typeface="Helvetica"/>
              </a:rPr>
              <a:t>By the keyboard input VNC client received updated pixel data from the VNC server </a:t>
            </a:r>
          </a:p>
          <a:p>
            <a:pPr marL="756000" lvl="1" indent="-360000">
              <a:spcBef>
                <a:spcPts val="1022"/>
              </a:spcBef>
            </a:pPr>
            <a:r>
              <a:rPr lang="en-US" altLang="ja-JP" dirty="0" smtClean="0">
                <a:latin typeface="Helvetica"/>
                <a:cs typeface="Helvetica"/>
              </a:rPr>
              <a:t>By the keyboard input VNC client received full screen (800x600) updated data and re-drew the full screen</a:t>
            </a:r>
            <a:endParaRPr lang="en-US" altLang="ja-JP" dirty="0" smtClean="0">
              <a:latin typeface="Times New Roman"/>
              <a:cs typeface="Times New Roman"/>
            </a:endParaRPr>
          </a:p>
        </p:txBody>
      </p:sp>
      <p:graphicFrame>
        <p:nvGraphicFramePr>
          <p:cNvPr id="41" name="表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215542"/>
              </p:ext>
            </p:extLst>
          </p:nvPr>
        </p:nvGraphicFramePr>
        <p:xfrm>
          <a:off x="2154225" y="40972506"/>
          <a:ext cx="8027982" cy="1461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9861"/>
                <a:gridCol w="4928121"/>
              </a:tblGrid>
              <a:tr h="76872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Helvetica"/>
                          <a:cs typeface="Helvetica"/>
                        </a:rPr>
                        <a:t>server</a:t>
                      </a:r>
                      <a:endParaRPr kumimoji="1" lang="ja-JP" altLang="en-US" sz="2500" dirty="0"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Helvetica"/>
                          <a:cs typeface="Helvetica"/>
                        </a:rPr>
                        <a:t>Xen-4.1.1</a:t>
                      </a:r>
                      <a:endParaRPr kumimoji="1" lang="ja-JP" altLang="en-US" sz="3600" dirty="0"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52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/>
                        <a:t>client</a:t>
                      </a:r>
                      <a:endParaRPr kumimoji="1" lang="ja-JP" altLang="en-US" sz="2400" dirty="0"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87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600" dirty="0" smtClean="0">
                          <a:latin typeface="Helvetica"/>
                          <a:cs typeface="Helvetica"/>
                        </a:rPr>
                        <a:t>Tight-VNC Java</a:t>
                      </a:r>
                      <a:r>
                        <a:rPr kumimoji="1" lang="en-US" altLang="ja-JP" sz="3600" baseline="0" dirty="0" smtClean="0">
                          <a:latin typeface="Helvetica"/>
                          <a:cs typeface="Helvetica"/>
                        </a:rPr>
                        <a:t> viewer</a:t>
                      </a:r>
                      <a:endParaRPr kumimoji="1" lang="ja-JP" altLang="en-US" sz="3600" dirty="0">
                        <a:latin typeface="Helvetica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6" name="図形グループ 55"/>
          <p:cNvGrpSpPr/>
          <p:nvPr/>
        </p:nvGrpSpPr>
        <p:grpSpPr>
          <a:xfrm>
            <a:off x="1851381" y="31121383"/>
            <a:ext cx="10543203" cy="3606500"/>
            <a:chOff x="1851381" y="31121383"/>
            <a:chExt cx="10543203" cy="3606500"/>
          </a:xfrm>
        </p:grpSpPr>
        <p:grpSp>
          <p:nvGrpSpPr>
            <p:cNvPr id="236" name="図形グループ 235"/>
            <p:cNvGrpSpPr/>
            <p:nvPr/>
          </p:nvGrpSpPr>
          <p:grpSpPr>
            <a:xfrm>
              <a:off x="1851381" y="31121383"/>
              <a:ext cx="10543203" cy="3606500"/>
              <a:chOff x="2371109" y="31075204"/>
              <a:chExt cx="10543203" cy="3606500"/>
            </a:xfrm>
          </p:grpSpPr>
          <p:grpSp>
            <p:nvGrpSpPr>
              <p:cNvPr id="365" name="図形グループ 364"/>
              <p:cNvGrpSpPr/>
              <p:nvPr/>
            </p:nvGrpSpPr>
            <p:grpSpPr>
              <a:xfrm>
                <a:off x="2371109" y="31075204"/>
                <a:ext cx="10543203" cy="3606500"/>
                <a:chOff x="2371109" y="30875449"/>
                <a:chExt cx="10543203" cy="3606500"/>
              </a:xfrm>
            </p:grpSpPr>
            <p:grpSp>
              <p:nvGrpSpPr>
                <p:cNvPr id="305" name="図形グループ 304"/>
                <p:cNvGrpSpPr/>
                <p:nvPr/>
              </p:nvGrpSpPr>
              <p:grpSpPr>
                <a:xfrm>
                  <a:off x="2371109" y="30875449"/>
                  <a:ext cx="10543203" cy="3606500"/>
                  <a:chOff x="2371109" y="30875449"/>
                  <a:chExt cx="10543203" cy="3606500"/>
                </a:xfrm>
              </p:grpSpPr>
              <p:grpSp>
                <p:nvGrpSpPr>
                  <p:cNvPr id="304" name="図形グループ 303"/>
                  <p:cNvGrpSpPr/>
                  <p:nvPr/>
                </p:nvGrpSpPr>
                <p:grpSpPr>
                  <a:xfrm>
                    <a:off x="2371109" y="30875449"/>
                    <a:ext cx="10543203" cy="3606500"/>
                    <a:chOff x="2371109" y="30875449"/>
                    <a:chExt cx="10543203" cy="3606500"/>
                  </a:xfrm>
                </p:grpSpPr>
                <p:grpSp>
                  <p:nvGrpSpPr>
                    <p:cNvPr id="231" name="図形グループ 230"/>
                    <p:cNvGrpSpPr/>
                    <p:nvPr/>
                  </p:nvGrpSpPr>
                  <p:grpSpPr>
                    <a:xfrm>
                      <a:off x="2371109" y="30875449"/>
                      <a:ext cx="10543203" cy="3606500"/>
                      <a:chOff x="1501902" y="21883915"/>
                      <a:chExt cx="9949251" cy="3403327"/>
                    </a:xfrm>
                  </p:grpSpPr>
                  <p:sp>
                    <p:nvSpPr>
                      <p:cNvPr id="232" name="正方形/長方形 231"/>
                      <p:cNvSpPr/>
                      <p:nvPr/>
                    </p:nvSpPr>
                    <p:spPr>
                      <a:xfrm>
                        <a:off x="5714583" y="23905627"/>
                        <a:ext cx="5736570" cy="1381615"/>
                      </a:xfrm>
                      <a:prstGeom prst="rect">
                        <a:avLst/>
                      </a:prstGeom>
                      <a:ln w="38100"/>
                    </p:spPr>
                    <p:style>
                      <a:lnRef idx="2">
                        <a:schemeClr val="accent2"/>
                      </a:lnRef>
                      <a:fillRef idx="1">
                        <a:schemeClr val="lt1"/>
                      </a:fillRef>
                      <a:effectRef idx="0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 smtClean="0">
                          <a:latin typeface="+mj-ea"/>
                          <a:ea typeface="+mj-ea"/>
                        </a:endParaRPr>
                      </a:p>
                    </p:txBody>
                  </p:sp>
                  <p:grpSp>
                    <p:nvGrpSpPr>
                      <p:cNvPr id="233" name="図形グループ 232"/>
                      <p:cNvGrpSpPr/>
                      <p:nvPr/>
                    </p:nvGrpSpPr>
                    <p:grpSpPr>
                      <a:xfrm>
                        <a:off x="1501902" y="21883915"/>
                        <a:ext cx="9949251" cy="3392012"/>
                        <a:chOff x="1501902" y="21883915"/>
                        <a:chExt cx="9949251" cy="3392012"/>
                      </a:xfrm>
                    </p:grpSpPr>
                    <p:grpSp>
                      <p:nvGrpSpPr>
                        <p:cNvPr id="234" name="図形グループ 233"/>
                        <p:cNvGrpSpPr/>
                        <p:nvPr/>
                      </p:nvGrpSpPr>
                      <p:grpSpPr>
                        <a:xfrm>
                          <a:off x="1501902" y="21883915"/>
                          <a:ext cx="9949251" cy="3043790"/>
                          <a:chOff x="17582279" y="11689264"/>
                          <a:chExt cx="9949251" cy="3043790"/>
                        </a:xfrm>
                      </p:grpSpPr>
                      <p:grpSp>
                        <p:nvGrpSpPr>
                          <p:cNvPr id="244" name="図形グループ 243"/>
                          <p:cNvGrpSpPr/>
                          <p:nvPr/>
                        </p:nvGrpSpPr>
                        <p:grpSpPr>
                          <a:xfrm>
                            <a:off x="17582279" y="11689265"/>
                            <a:ext cx="9949251" cy="3043789"/>
                            <a:chOff x="1030187" y="3755699"/>
                            <a:chExt cx="7536849" cy="2305759"/>
                          </a:xfrm>
                        </p:grpSpPr>
                        <p:grpSp>
                          <p:nvGrpSpPr>
                            <p:cNvPr id="248" name="図形グループ 247"/>
                            <p:cNvGrpSpPr/>
                            <p:nvPr/>
                          </p:nvGrpSpPr>
                          <p:grpSpPr>
                            <a:xfrm>
                              <a:off x="4221417" y="3755699"/>
                              <a:ext cx="4345619" cy="1383392"/>
                              <a:chOff x="4221417" y="3580067"/>
                              <a:chExt cx="4345619" cy="1383392"/>
                            </a:xfrm>
                          </p:grpSpPr>
                          <p:grpSp>
                            <p:nvGrpSpPr>
                              <p:cNvPr id="257" name="図形グループ 256"/>
                              <p:cNvGrpSpPr/>
                              <p:nvPr/>
                            </p:nvGrpSpPr>
                            <p:grpSpPr>
                              <a:xfrm>
                                <a:off x="4221417" y="3590366"/>
                                <a:ext cx="2277549" cy="1373093"/>
                                <a:chOff x="4221417" y="3590366"/>
                                <a:chExt cx="2277549" cy="1373093"/>
                              </a:xfrm>
                            </p:grpSpPr>
                            <p:sp>
                              <p:nvSpPr>
                                <p:cNvPr id="259" name="正方形/長方形 258"/>
                                <p:cNvSpPr/>
                                <p:nvPr/>
                              </p:nvSpPr>
                              <p:spPr>
                                <a:xfrm>
                                  <a:off x="4221417" y="3590366"/>
                                  <a:ext cx="2277549" cy="1373093"/>
                                </a:xfrm>
                                <a:prstGeom prst="rect">
                                  <a:avLst/>
                                </a:prstGeom>
                                <a:ln w="38100"/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1">
                                  <a:schemeClr val="l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dk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kumimoji="1" lang="en-US" altLang="ja-JP" dirty="0" smtClean="0">
                                    <a:latin typeface="+mj-ea"/>
                                    <a:ea typeface="+mj-ea"/>
                                  </a:endParaRPr>
                                </a:p>
                                <a:p>
                                  <a:pPr algn="ctr"/>
                                  <a:endParaRPr lang="en-US" altLang="ja-JP" dirty="0" smtClean="0">
                                    <a:latin typeface="+mj-ea"/>
                                    <a:ea typeface="+mj-ea"/>
                                  </a:endParaRPr>
                                </a:p>
                                <a:p>
                                  <a:pPr algn="ctr"/>
                                  <a:endParaRPr kumimoji="1" lang="ja-JP" altLang="en-US" dirty="0" smtClean="0">
                                    <a:latin typeface="+mj-ea"/>
                                    <a:ea typeface="+mj-ea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60" name="角丸四角形 259"/>
                                <p:cNvSpPr/>
                                <p:nvPr/>
                              </p:nvSpPr>
                              <p:spPr>
                                <a:xfrm>
                                  <a:off x="4569557" y="4043555"/>
                                  <a:ext cx="1587054" cy="655213"/>
                                </a:xfrm>
                                <a:prstGeom prst="roundRect">
                                  <a:avLst/>
                                </a:prstGeom>
                                <a:ln>
                                  <a:solidFill>
                                    <a:srgbClr val="0D0D0D"/>
                                  </a:solidFill>
                                </a:ln>
                              </p:spPr>
                              <p:style>
                                <a:lnRef idx="1">
                                  <a:schemeClr val="accent5"/>
                                </a:lnRef>
                                <a:fillRef idx="2">
                                  <a:schemeClr val="accent5"/>
                                </a:fillRef>
                                <a:effectRef idx="1">
                                  <a:schemeClr val="accent5"/>
                                </a:effectRef>
                                <a:fontRef idx="minor">
                                  <a:schemeClr val="dk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r>
                                    <a:rPr kumimoji="1" lang="en-US" altLang="ja-JP" sz="2800" dirty="0" smtClean="0">
                                      <a:latin typeface="Helvetica"/>
                                      <a:ea typeface="+mj-ea"/>
                                      <a:cs typeface="Helvetica"/>
                                    </a:rPr>
                                    <a:t>VNC server</a:t>
                                  </a:r>
                                  <a:endParaRPr kumimoji="1" lang="ja-JP" altLang="en-US" sz="2800" dirty="0" smtClean="0">
                                    <a:latin typeface="Helvetica"/>
                                    <a:ea typeface="+mj-ea"/>
                                    <a:cs typeface="Helvetica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258" name="正方形/長方形 257"/>
                              <p:cNvSpPr/>
                              <p:nvPr/>
                            </p:nvSpPr>
                            <p:spPr>
                              <a:xfrm>
                                <a:off x="6948661" y="3580067"/>
                                <a:ext cx="1618375" cy="1383392"/>
                              </a:xfrm>
                              <a:prstGeom prst="rect">
                                <a:avLst/>
                              </a:prstGeom>
                              <a:solidFill>
                                <a:srgbClr val="0000FF"/>
                              </a:solidFill>
                              <a:ln/>
                            </p:spPr>
                            <p:style>
                              <a:lnRef idx="1">
                                <a:schemeClr val="accent1"/>
                              </a:lnRef>
                              <a:fillRef idx="3">
                                <a:schemeClr val="accent1"/>
                              </a:fillRef>
                              <a:effectRef idx="2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kumimoji="1" lang="en-US" altLang="ja-JP" dirty="0" smtClean="0">
                                  <a:latin typeface="+mj-ea"/>
                                  <a:ea typeface="+mj-ea"/>
                                </a:endParaRPr>
                              </a:p>
                              <a:p>
                                <a:pPr algn="ctr"/>
                                <a:endParaRPr lang="en-US" altLang="ja-JP" dirty="0" smtClean="0">
                                  <a:latin typeface="+mj-ea"/>
                                  <a:ea typeface="+mj-ea"/>
                                </a:endParaRPr>
                              </a:p>
                              <a:p>
                                <a:pPr algn="ctr"/>
                                <a:endParaRPr kumimoji="1" lang="ja-JP" altLang="en-US" dirty="0" smtClean="0">
                                  <a:latin typeface="+mj-ea"/>
                                  <a:ea typeface="+mj-ea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249" name="図形グループ 248"/>
                            <p:cNvGrpSpPr/>
                            <p:nvPr/>
                          </p:nvGrpSpPr>
                          <p:grpSpPr>
                            <a:xfrm>
                              <a:off x="1030187" y="3835602"/>
                              <a:ext cx="2398335" cy="2225856"/>
                              <a:chOff x="847266" y="3810402"/>
                              <a:chExt cx="2398335" cy="2225856"/>
                            </a:xfrm>
                          </p:grpSpPr>
                          <p:grpSp>
                            <p:nvGrpSpPr>
                              <p:cNvPr id="250" name="図形グループ 249"/>
                              <p:cNvGrpSpPr/>
                              <p:nvPr/>
                            </p:nvGrpSpPr>
                            <p:grpSpPr>
                              <a:xfrm>
                                <a:off x="847266" y="3810402"/>
                                <a:ext cx="2398335" cy="2225856"/>
                                <a:chOff x="847265" y="3434751"/>
                                <a:chExt cx="2398335" cy="2817545"/>
                              </a:xfrm>
                            </p:grpSpPr>
                            <p:sp>
                              <p:nvSpPr>
                                <p:cNvPr id="255" name="角丸四角形 254"/>
                                <p:cNvSpPr/>
                                <p:nvPr/>
                              </p:nvSpPr>
                              <p:spPr>
                                <a:xfrm>
                                  <a:off x="847265" y="3434751"/>
                                  <a:ext cx="2398335" cy="2817545"/>
                                </a:xfrm>
                                <a:prstGeom prst="roundRect">
                                  <a:avLst/>
                                </a:prstGeom>
                                <a:ln w="57150" cmpd="sng">
                                  <a:solidFill>
                                    <a:srgbClr val="A3A3A3"/>
                                  </a:solidFill>
                                  <a:prstDash val="solid"/>
                                </a:ln>
                              </p:spPr>
                              <p:style>
                                <a:lnRef idx="2">
                                  <a:schemeClr val="accent1"/>
                                </a:lnRef>
                                <a:fillRef idx="1">
                                  <a:schemeClr val="l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dk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kumimoji="1" lang="ja-JP" altLang="en-US" dirty="0" smtClean="0">
                                    <a:latin typeface="+mj-ea"/>
                                    <a:ea typeface="+mj-ea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56" name="テキスト ボックス 255"/>
                                <p:cNvSpPr txBox="1"/>
                                <p:nvPr/>
                              </p:nvSpPr>
                              <p:spPr>
                                <a:xfrm>
                                  <a:off x="847265" y="3509254"/>
                                  <a:ext cx="2268661" cy="506469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pPr algn="ctr"/>
                                  <a:endParaRPr kumimoji="1" lang="ja-JP" altLang="en-US" sz="2000" dirty="0" smtClean="0">
                                    <a:latin typeface="+mn-ea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251" name="角丸四角形 250"/>
                              <p:cNvSpPr/>
                              <p:nvPr/>
                            </p:nvSpPr>
                            <p:spPr>
                              <a:xfrm>
                                <a:off x="1191810" y="4269369"/>
                                <a:ext cx="1717901" cy="535916"/>
                              </a:xfrm>
                              <a:prstGeom prst="roundRect">
                                <a:avLst/>
                              </a:prstGeom>
                            </p:spPr>
                            <p:style>
                              <a:lnRef idx="1">
                                <a:schemeClr val="accent1"/>
                              </a:lnRef>
                              <a:fillRef idx="3">
                                <a:schemeClr val="accent1"/>
                              </a:fillRef>
                              <a:effectRef idx="2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kumimoji="1" lang="en-US" altLang="ja-JP" sz="2800" dirty="0" smtClean="0">
                                    <a:latin typeface="Helvetica"/>
                                    <a:ea typeface="+mj-ea"/>
                                    <a:cs typeface="Helvetica"/>
                                  </a:rPr>
                                  <a:t>key encrypt</a:t>
                                </a:r>
                              </a:p>
                            </p:txBody>
                          </p:sp>
                          <p:pic>
                            <p:nvPicPr>
                              <p:cNvPr id="253" name="図 252" descr="man-people-person-user-icone-4751-128.png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2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210941" y="4865879"/>
                                <a:ext cx="955687" cy="1045805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grpSp>
                      </p:grpSp>
                      <p:sp>
                        <p:nvSpPr>
                          <p:cNvPr id="245" name="テキスト ボックス 244"/>
                          <p:cNvSpPr txBox="1"/>
                          <p:nvPr/>
                        </p:nvSpPr>
                        <p:spPr>
                          <a:xfrm>
                            <a:off x="25409433" y="11689264"/>
                            <a:ext cx="2122097" cy="49374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altLang="ja-JP" sz="2800" dirty="0">
                                <a:solidFill>
                                  <a:schemeClr val="bg1"/>
                                </a:solidFill>
                                <a:latin typeface="Helvetica"/>
                                <a:cs typeface="Helvetica"/>
                              </a:rPr>
                              <a:t>u</a:t>
                            </a:r>
                            <a:r>
                              <a:rPr lang="en-US" altLang="ja-JP" sz="2800" dirty="0" smtClean="0">
                                <a:solidFill>
                                  <a:schemeClr val="bg1"/>
                                </a:solidFill>
                                <a:latin typeface="Helvetica"/>
                                <a:cs typeface="Helvetica"/>
                              </a:rPr>
                              <a:t>ser VM</a:t>
                            </a:r>
                            <a:endParaRPr kumimoji="1" lang="ja-JP" altLang="en-US" sz="2800" dirty="0" smtClean="0">
                              <a:solidFill>
                                <a:schemeClr val="bg1"/>
                              </a:solidFill>
                              <a:latin typeface="Helvetica"/>
                              <a:cs typeface="Helvetica"/>
                            </a:endParaRPr>
                          </a:p>
                        </p:txBody>
                      </p:sp>
                      <p:sp>
                        <p:nvSpPr>
                          <p:cNvPr id="246" name="テキスト ボックス 245"/>
                          <p:cNvSpPr txBox="1"/>
                          <p:nvPr/>
                        </p:nvSpPr>
                        <p:spPr>
                          <a:xfrm>
                            <a:off x="21794960" y="11689264"/>
                            <a:ext cx="3006550" cy="52322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altLang="ja-JP" sz="2800" dirty="0">
                                <a:latin typeface="Helvetica"/>
                                <a:cs typeface="Helvetica"/>
                              </a:rPr>
                              <a:t>m</a:t>
                            </a:r>
                            <a:r>
                              <a:rPr lang="en-US" altLang="ja-JP" sz="2800" dirty="0" smtClean="0">
                                <a:latin typeface="Helvetica"/>
                                <a:cs typeface="Helvetica"/>
                              </a:rPr>
                              <a:t>anagement VM</a:t>
                            </a:r>
                            <a:endParaRPr kumimoji="1" lang="ja-JP" altLang="en-US" sz="2800" dirty="0" smtClean="0">
                              <a:latin typeface="Helvetica"/>
                              <a:cs typeface="Helvetica"/>
                            </a:endParaRPr>
                          </a:p>
                        </p:txBody>
                      </p:sp>
                      <p:sp>
                        <p:nvSpPr>
                          <p:cNvPr id="247" name="テキスト ボックス 246"/>
                          <p:cNvSpPr txBox="1"/>
                          <p:nvPr/>
                        </p:nvSpPr>
                        <p:spPr>
                          <a:xfrm>
                            <a:off x="17582280" y="11812713"/>
                            <a:ext cx="3165996" cy="4937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altLang="ja-JP" sz="2800" dirty="0" smtClean="0">
                                <a:latin typeface="Helvetica"/>
                                <a:cs typeface="Helvetica"/>
                              </a:rPr>
                              <a:t>VNC client</a:t>
                            </a:r>
                            <a:endParaRPr kumimoji="1" lang="ja-JP" altLang="en-US" sz="2800" dirty="0" smtClean="0">
                              <a:latin typeface="Helvetica"/>
                              <a:cs typeface="Helvetica"/>
                            </a:endParaRPr>
                          </a:p>
                        </p:txBody>
                      </p:sp>
                    </p:grpSp>
                    <p:sp>
                      <p:nvSpPr>
                        <p:cNvPr id="235" name="テキスト ボックス 234"/>
                        <p:cNvSpPr txBox="1"/>
                        <p:nvPr/>
                      </p:nvSpPr>
                      <p:spPr>
                        <a:xfrm>
                          <a:off x="10381932" y="24782183"/>
                          <a:ext cx="1069221" cy="49374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altLang="ja-JP" sz="2800" dirty="0" smtClean="0">
                              <a:latin typeface="Helvetica"/>
                              <a:cs typeface="Helvetica"/>
                            </a:rPr>
                            <a:t> VMM</a:t>
                          </a:r>
                          <a:endParaRPr kumimoji="1" lang="ja-JP" altLang="en-US" sz="2800" dirty="0" smtClean="0">
                            <a:latin typeface="Helvetica"/>
                            <a:cs typeface="Helvetica"/>
                          </a:endParaRPr>
                        </a:p>
                      </p:txBody>
                    </p:sp>
                    <p:sp>
                      <p:nvSpPr>
                        <p:cNvPr id="238" name="角丸四角形 237"/>
                        <p:cNvSpPr/>
                        <p:nvPr/>
                      </p:nvSpPr>
                      <p:spPr>
                        <a:xfrm>
                          <a:off x="6202388" y="24254454"/>
                          <a:ext cx="2013329" cy="807753"/>
                        </a:xfrm>
                        <a:prstGeom prst="roundRect">
                          <a:avLst/>
                        </a:prstGeom>
                        <a:solidFill>
                          <a:srgbClr val="008000"/>
                        </a:solidFill>
                        <a:ln>
                          <a:solidFill>
                            <a:srgbClr val="000090"/>
                          </a:solidFill>
                        </a:ln>
                      </p:spPr>
                      <p:style>
                        <a:lnRef idx="1">
                          <a:schemeClr val="accent3"/>
                        </a:lnRef>
                        <a:fillRef idx="3">
                          <a:schemeClr val="accent3"/>
                        </a:fillRef>
                        <a:effectRef idx="2">
                          <a:schemeClr val="accent3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altLang="ja-JP" sz="2800" dirty="0">
                              <a:latin typeface="Helvetica"/>
                              <a:ea typeface="+mj-ea"/>
                              <a:cs typeface="Helvetica"/>
                            </a:rPr>
                            <a:t>d</a:t>
                          </a:r>
                          <a:r>
                            <a:rPr lang="en-US" altLang="ja-JP" sz="2800" dirty="0" smtClean="0">
                              <a:latin typeface="Helvetica"/>
                              <a:ea typeface="+mj-ea"/>
                              <a:cs typeface="Helvetica"/>
                            </a:rPr>
                            <a:t>e</a:t>
                          </a:r>
                          <a:r>
                            <a:rPr kumimoji="1" lang="en-US" altLang="ja-JP" sz="2800" dirty="0" smtClean="0">
                              <a:latin typeface="Helvetica"/>
                              <a:ea typeface="+mj-ea"/>
                              <a:cs typeface="Helvetica"/>
                            </a:rPr>
                            <a:t>crypt</a:t>
                          </a:r>
                        </a:p>
                        <a:p>
                          <a:pPr algn="ctr"/>
                          <a:r>
                            <a:rPr lang="en-US" altLang="ja-JP" sz="2800" dirty="0" smtClean="0">
                              <a:latin typeface="Helvetica"/>
                              <a:ea typeface="+mj-ea"/>
                              <a:cs typeface="Helvetica"/>
                            </a:rPr>
                            <a:t>&amp; convert</a:t>
                          </a:r>
                          <a:endParaRPr kumimoji="1" lang="en-US" altLang="ja-JP" sz="2800" dirty="0" smtClean="0">
                            <a:latin typeface="Helvetica"/>
                            <a:ea typeface="+mj-ea"/>
                            <a:cs typeface="Helvetica"/>
                          </a:endParaRPr>
                        </a:p>
                      </p:txBody>
                    </p:sp>
                    <p:cxnSp>
                      <p:nvCxnSpPr>
                        <p:cNvPr id="240" name="カギ線コネクタ 239"/>
                        <p:cNvCxnSpPr>
                          <a:stCxn id="238" idx="3"/>
                          <a:endCxn id="20" idx="4"/>
                        </p:cNvCxnSpPr>
                        <p:nvPr/>
                      </p:nvCxnSpPr>
                      <p:spPr>
                        <a:xfrm flipV="1">
                          <a:off x="8215717" y="23156723"/>
                          <a:ext cx="2080860" cy="1501608"/>
                        </a:xfrm>
                        <a:prstGeom prst="bentConnector2">
                          <a:avLst/>
                        </a:prstGeom>
                        <a:ln w="76200" cmpd="sng">
                          <a:solidFill>
                            <a:srgbClr val="008000"/>
                          </a:solidFill>
                          <a:tailEnd type="triangle"/>
                        </a:ln>
                      </p:spPr>
                      <p:style>
                        <a:lnRef idx="2">
                          <a:schemeClr val="accent1"/>
                        </a:lnRef>
                        <a:fillRef idx="0">
                          <a:schemeClr val="accent1"/>
                        </a:fillRef>
                        <a:effectRef idx="1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278" name="直線矢印コネクタ 277"/>
                    <p:cNvCxnSpPr>
                      <a:stCxn id="251" idx="3"/>
                      <a:endCxn id="260" idx="1"/>
                    </p:cNvCxnSpPr>
                    <p:nvPr/>
                  </p:nvCxnSpPr>
                  <p:spPr>
                    <a:xfrm flipV="1">
                      <a:off x="5256237" y="31982103"/>
                      <a:ext cx="2066053" cy="22010"/>
                    </a:xfrm>
                    <a:prstGeom prst="straightConnector1">
                      <a:avLst/>
                    </a:prstGeom>
                    <a:ln w="76200" cmpd="sng">
                      <a:solidFill>
                        <a:srgbClr val="0000FF"/>
                      </a:solidFill>
                      <a:tailEnd type="triangle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75" name="直線矢印コネクタ 274"/>
                  <p:cNvCxnSpPr/>
                  <p:nvPr/>
                </p:nvCxnSpPr>
                <p:spPr>
                  <a:xfrm flipH="1">
                    <a:off x="8418512" y="32465454"/>
                    <a:ext cx="13833" cy="947118"/>
                  </a:xfrm>
                  <a:prstGeom prst="straightConnector1">
                    <a:avLst/>
                  </a:prstGeom>
                  <a:ln w="76200" cmpd="sng">
                    <a:solidFill>
                      <a:srgbClr val="0000FF"/>
                    </a:solidFill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341" name="Picture 4" descr="C:\Users\Egawa Saori\Desktop\icon\keyboard-icone-3840-96.pn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877329" y="32681933"/>
                  <a:ext cx="1163405" cy="1264806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0" name="円/楕円 19"/>
              <p:cNvSpPr/>
              <p:nvPr/>
            </p:nvSpPr>
            <p:spPr>
              <a:xfrm>
                <a:off x="11393322" y="31829024"/>
                <a:ext cx="594973" cy="59497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76200" cmpd="sng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 smtClean="0">
                  <a:latin typeface="+mj-ea"/>
                  <a:ea typeface="+mj-ea"/>
                </a:endParaRPr>
              </a:p>
            </p:txBody>
          </p:sp>
          <p:sp>
            <p:nvSpPr>
              <p:cNvPr id="216" name="テキスト ボックス 215"/>
              <p:cNvSpPr txBox="1"/>
              <p:nvPr/>
            </p:nvSpPr>
            <p:spPr>
              <a:xfrm>
                <a:off x="11503483" y="32535927"/>
                <a:ext cx="13956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ja-JP" sz="2400" dirty="0" smtClean="0">
                    <a:solidFill>
                      <a:schemeClr val="bg1"/>
                    </a:solidFill>
                    <a:latin typeface="Helvetica"/>
                    <a:cs typeface="Helvetica"/>
                  </a:rPr>
                  <a:t>I/O ring</a:t>
                </a:r>
                <a:endParaRPr kumimoji="1" lang="ja-JP" altLang="en-US" sz="2400" dirty="0" smtClean="0">
                  <a:solidFill>
                    <a:schemeClr val="bg1"/>
                  </a:solidFill>
                  <a:latin typeface="Helvetica"/>
                  <a:cs typeface="Helvetica"/>
                </a:endParaRPr>
              </a:p>
            </p:txBody>
          </p:sp>
        </p:grpSp>
        <p:sp>
          <p:nvSpPr>
            <p:cNvPr id="214" name="角丸四角形 213"/>
            <p:cNvSpPr/>
            <p:nvPr/>
          </p:nvSpPr>
          <p:spPr>
            <a:xfrm>
              <a:off x="9248269" y="33622880"/>
              <a:ext cx="1795066" cy="855975"/>
            </a:xfrm>
            <a:prstGeom prst="roundRect">
              <a:avLst/>
            </a:prstGeom>
            <a:solidFill>
              <a:srgbClr val="9C2FBB"/>
            </a:solidFill>
            <a:ln>
              <a:solidFill>
                <a:srgbClr val="00009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800" dirty="0" smtClean="0">
                  <a:solidFill>
                    <a:schemeClr val="bg1"/>
                  </a:solidFill>
                  <a:latin typeface="Helvetica"/>
                  <a:ea typeface="+mj-ea"/>
                  <a:cs typeface="Helvetica"/>
                </a:rPr>
                <a:t>Integrity</a:t>
              </a:r>
            </a:p>
            <a:p>
              <a:pPr algn="ctr"/>
              <a:r>
                <a:rPr kumimoji="1" lang="en-US" altLang="ja-JP" sz="2800" dirty="0" smtClean="0">
                  <a:solidFill>
                    <a:schemeClr val="bg1"/>
                  </a:solidFill>
                  <a:latin typeface="Helvetica"/>
                  <a:ea typeface="+mj-ea"/>
                  <a:cs typeface="Helvetica"/>
                </a:rPr>
                <a:t>check</a:t>
              </a:r>
              <a:endParaRPr kumimoji="1" lang="ja-JP" altLang="en-US" sz="2800" dirty="0" smtClean="0">
                <a:solidFill>
                  <a:schemeClr val="bg1"/>
                </a:solidFill>
                <a:latin typeface="Helvetica"/>
                <a:ea typeface="+mj-ea"/>
                <a:cs typeface="Helvetica"/>
              </a:endParaRPr>
            </a:p>
          </p:txBody>
        </p:sp>
      </p:grpSp>
      <p:grpSp>
        <p:nvGrpSpPr>
          <p:cNvPr id="29" name="図形グループ 28"/>
          <p:cNvGrpSpPr/>
          <p:nvPr/>
        </p:nvGrpSpPr>
        <p:grpSpPr>
          <a:xfrm>
            <a:off x="17271610" y="31121383"/>
            <a:ext cx="11216390" cy="3634153"/>
            <a:chOff x="17271610" y="31121383"/>
            <a:chExt cx="11216390" cy="3634153"/>
          </a:xfrm>
        </p:grpSpPr>
        <p:grpSp>
          <p:nvGrpSpPr>
            <p:cNvPr id="17" name="図形グループ 16"/>
            <p:cNvGrpSpPr/>
            <p:nvPr/>
          </p:nvGrpSpPr>
          <p:grpSpPr>
            <a:xfrm>
              <a:off x="17271610" y="31149034"/>
              <a:ext cx="11216390" cy="3606502"/>
              <a:chOff x="17271610" y="30850553"/>
              <a:chExt cx="11216390" cy="3606502"/>
            </a:xfrm>
          </p:grpSpPr>
          <p:grpSp>
            <p:nvGrpSpPr>
              <p:cNvPr id="364" name="図形グループ 363"/>
              <p:cNvGrpSpPr/>
              <p:nvPr/>
            </p:nvGrpSpPr>
            <p:grpSpPr>
              <a:xfrm>
                <a:off x="17271610" y="30850553"/>
                <a:ext cx="11216390" cy="3606502"/>
                <a:chOff x="18002054" y="30863456"/>
                <a:chExt cx="11216390" cy="3618489"/>
              </a:xfrm>
            </p:grpSpPr>
            <p:grpSp>
              <p:nvGrpSpPr>
                <p:cNvPr id="311" name="図形グループ 310"/>
                <p:cNvGrpSpPr/>
                <p:nvPr/>
              </p:nvGrpSpPr>
              <p:grpSpPr>
                <a:xfrm>
                  <a:off x="18002054" y="30863456"/>
                  <a:ext cx="11216390" cy="3618489"/>
                  <a:chOff x="1501902" y="21883915"/>
                  <a:chExt cx="10584514" cy="3414641"/>
                </a:xfrm>
              </p:grpSpPr>
              <p:sp>
                <p:nvSpPr>
                  <p:cNvPr id="318" name="正方形/長方形 317"/>
                  <p:cNvSpPr/>
                  <p:nvPr/>
                </p:nvSpPr>
                <p:spPr>
                  <a:xfrm>
                    <a:off x="5714583" y="24226155"/>
                    <a:ext cx="6371833" cy="1061087"/>
                  </a:xfrm>
                  <a:prstGeom prst="rect">
                    <a:avLst/>
                  </a:prstGeom>
                  <a:ln w="38100"/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 smtClean="0">
                      <a:latin typeface="+mj-ea"/>
                      <a:ea typeface="+mj-ea"/>
                    </a:endParaRPr>
                  </a:p>
                </p:txBody>
              </p:sp>
              <p:grpSp>
                <p:nvGrpSpPr>
                  <p:cNvPr id="319" name="図形グループ 318"/>
                  <p:cNvGrpSpPr/>
                  <p:nvPr/>
                </p:nvGrpSpPr>
                <p:grpSpPr>
                  <a:xfrm>
                    <a:off x="1501902" y="21883915"/>
                    <a:ext cx="10584514" cy="3414641"/>
                    <a:chOff x="1501902" y="21883915"/>
                    <a:chExt cx="10584514" cy="3414641"/>
                  </a:xfrm>
                </p:grpSpPr>
                <p:grpSp>
                  <p:nvGrpSpPr>
                    <p:cNvPr id="320" name="図形グループ 319"/>
                    <p:cNvGrpSpPr/>
                    <p:nvPr/>
                  </p:nvGrpSpPr>
                  <p:grpSpPr>
                    <a:xfrm>
                      <a:off x="1501902" y="21883915"/>
                      <a:ext cx="10584514" cy="3043789"/>
                      <a:chOff x="17582279" y="11689264"/>
                      <a:chExt cx="10584514" cy="3043789"/>
                    </a:xfrm>
                  </p:grpSpPr>
                  <p:grpSp>
                    <p:nvGrpSpPr>
                      <p:cNvPr id="324" name="図形グループ 323"/>
                      <p:cNvGrpSpPr/>
                      <p:nvPr/>
                    </p:nvGrpSpPr>
                    <p:grpSpPr>
                      <a:xfrm>
                        <a:off x="17582279" y="11700576"/>
                        <a:ext cx="10584514" cy="3032477"/>
                        <a:chOff x="1030187" y="3764268"/>
                        <a:chExt cx="8018079" cy="2297190"/>
                      </a:xfrm>
                    </p:grpSpPr>
                    <p:grpSp>
                      <p:nvGrpSpPr>
                        <p:cNvPr id="328" name="図形グループ 327"/>
                        <p:cNvGrpSpPr/>
                        <p:nvPr/>
                      </p:nvGrpSpPr>
                      <p:grpSpPr>
                        <a:xfrm>
                          <a:off x="4221417" y="3764268"/>
                          <a:ext cx="4826849" cy="1414454"/>
                          <a:chOff x="4221417" y="3588636"/>
                          <a:chExt cx="4826849" cy="1414454"/>
                        </a:xfrm>
                      </p:grpSpPr>
                      <p:grpSp>
                        <p:nvGrpSpPr>
                          <p:cNvPr id="337" name="図形グループ 336"/>
                          <p:cNvGrpSpPr/>
                          <p:nvPr/>
                        </p:nvGrpSpPr>
                        <p:grpSpPr>
                          <a:xfrm>
                            <a:off x="4221417" y="3590366"/>
                            <a:ext cx="2277549" cy="1412724"/>
                            <a:chOff x="4221417" y="3590366"/>
                            <a:chExt cx="2277549" cy="1412724"/>
                          </a:xfrm>
                        </p:grpSpPr>
                        <p:sp>
                          <p:nvSpPr>
                            <p:cNvPr id="339" name="正方形/長方形 338"/>
                            <p:cNvSpPr/>
                            <p:nvPr/>
                          </p:nvSpPr>
                          <p:spPr>
                            <a:xfrm>
                              <a:off x="4221417" y="3590366"/>
                              <a:ext cx="2277549" cy="1412724"/>
                            </a:xfrm>
                            <a:prstGeom prst="rect">
                              <a:avLst/>
                            </a:prstGeom>
                            <a:ln w="38100"/>
                          </p:spPr>
                          <p:style>
                            <a:lnRef idx="2">
                              <a:schemeClr val="accent1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kumimoji="1" lang="en-US" altLang="ja-JP" dirty="0" smtClean="0">
                                <a:latin typeface="+mj-ea"/>
                                <a:ea typeface="+mj-ea"/>
                              </a:endParaRPr>
                            </a:p>
                            <a:p>
                              <a:pPr algn="ctr"/>
                              <a:endParaRPr lang="en-US" altLang="ja-JP" dirty="0" smtClean="0">
                                <a:latin typeface="+mj-ea"/>
                                <a:ea typeface="+mj-ea"/>
                              </a:endParaRPr>
                            </a:p>
                            <a:p>
                              <a:pPr algn="ctr"/>
                              <a:endParaRPr kumimoji="1" lang="ja-JP" altLang="en-US" dirty="0" smtClean="0"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340" name="角丸四角形 339"/>
                            <p:cNvSpPr/>
                            <p:nvPr/>
                          </p:nvSpPr>
                          <p:spPr>
                            <a:xfrm>
                              <a:off x="4569557" y="4043555"/>
                              <a:ext cx="1587054" cy="351912"/>
                            </a:xfrm>
                            <a:prstGeom prst="roundRect">
                              <a:avLst/>
                            </a:prstGeom>
                            <a:ln>
                              <a:solidFill>
                                <a:srgbClr val="0D0D0D"/>
                              </a:solidFill>
                            </a:ln>
                          </p:spPr>
                          <p:style>
                            <a:lnRef idx="1">
                              <a:schemeClr val="accent5"/>
                            </a:lnRef>
                            <a:fillRef idx="2">
                              <a:schemeClr val="accent5"/>
                            </a:fillRef>
                            <a:effectRef idx="1">
                              <a:schemeClr val="accent5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kumimoji="1" lang="en-US" altLang="ja-JP" sz="2800" dirty="0" smtClean="0">
                                  <a:latin typeface="Helvetica"/>
                                  <a:ea typeface="+mj-ea"/>
                                  <a:cs typeface="Helvetica"/>
                                </a:rPr>
                                <a:t>VNC server</a:t>
                              </a:r>
                              <a:endParaRPr kumimoji="1" lang="ja-JP" altLang="en-US" sz="2800" dirty="0" smtClean="0">
                                <a:latin typeface="Helvetica"/>
                                <a:ea typeface="+mj-ea"/>
                                <a:cs typeface="Helvetica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38" name="正方形/長方形 337"/>
                          <p:cNvSpPr/>
                          <p:nvPr/>
                        </p:nvSpPr>
                        <p:spPr>
                          <a:xfrm>
                            <a:off x="7665713" y="3588636"/>
                            <a:ext cx="1382553" cy="1414453"/>
                          </a:xfrm>
                          <a:prstGeom prst="rect">
                            <a:avLst/>
                          </a:prstGeom>
                          <a:solidFill>
                            <a:srgbClr val="0000FF"/>
                          </a:solidFill>
                          <a:ln/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kumimoji="1" lang="en-US" altLang="ja-JP" dirty="0" smtClean="0">
                              <a:latin typeface="+mj-ea"/>
                              <a:ea typeface="+mj-ea"/>
                            </a:endParaRPr>
                          </a:p>
                          <a:p>
                            <a:pPr algn="ctr"/>
                            <a:endParaRPr lang="en-US" altLang="ja-JP" dirty="0" smtClean="0">
                              <a:latin typeface="+mj-ea"/>
                              <a:ea typeface="+mj-ea"/>
                            </a:endParaRPr>
                          </a:p>
                          <a:p>
                            <a:pPr algn="ctr"/>
                            <a:endParaRPr kumimoji="1" lang="ja-JP" altLang="en-US" dirty="0" smtClean="0">
                              <a:latin typeface="+mj-ea"/>
                              <a:ea typeface="+mj-ea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329" name="図形グループ 328"/>
                        <p:cNvGrpSpPr/>
                        <p:nvPr/>
                      </p:nvGrpSpPr>
                      <p:grpSpPr>
                        <a:xfrm>
                          <a:off x="1030187" y="3835602"/>
                          <a:ext cx="2398335" cy="2225856"/>
                          <a:chOff x="847266" y="3810402"/>
                          <a:chExt cx="2398335" cy="2225856"/>
                        </a:xfrm>
                      </p:grpSpPr>
                      <p:grpSp>
                        <p:nvGrpSpPr>
                          <p:cNvPr id="330" name="図形グループ 329"/>
                          <p:cNvGrpSpPr/>
                          <p:nvPr/>
                        </p:nvGrpSpPr>
                        <p:grpSpPr>
                          <a:xfrm>
                            <a:off x="847266" y="3810402"/>
                            <a:ext cx="2398335" cy="2225856"/>
                            <a:chOff x="847265" y="3434751"/>
                            <a:chExt cx="2398335" cy="2817545"/>
                          </a:xfrm>
                        </p:grpSpPr>
                        <p:sp>
                          <p:nvSpPr>
                            <p:cNvPr id="335" name="角丸四角形 334"/>
                            <p:cNvSpPr/>
                            <p:nvPr/>
                          </p:nvSpPr>
                          <p:spPr>
                            <a:xfrm>
                              <a:off x="847265" y="3434751"/>
                              <a:ext cx="2398335" cy="2817545"/>
                            </a:xfrm>
                            <a:prstGeom prst="roundRect">
                              <a:avLst/>
                            </a:prstGeom>
                            <a:ln w="57150" cmpd="sng">
                              <a:solidFill>
                                <a:srgbClr val="A3A3A3"/>
                              </a:solidFill>
                              <a:prstDash val="solid"/>
                            </a:ln>
                          </p:spPr>
                          <p:style>
                            <a:lnRef idx="2">
                              <a:schemeClr val="accent1"/>
                            </a:lnRef>
                            <a:fillRef idx="1">
                              <a:schemeClr val="l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dk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kumimoji="1" lang="ja-JP" altLang="en-US" dirty="0" smtClean="0">
                                <a:latin typeface="+mj-ea"/>
                                <a:ea typeface="+mj-ea"/>
                              </a:endParaRPr>
                            </a:p>
                          </p:txBody>
                        </p:sp>
                        <p:sp>
                          <p:nvSpPr>
                            <p:cNvPr id="336" name="テキスト ボックス 335"/>
                            <p:cNvSpPr txBox="1"/>
                            <p:nvPr/>
                          </p:nvSpPr>
                          <p:spPr>
                            <a:xfrm>
                              <a:off x="847265" y="3509254"/>
                              <a:ext cx="2268661" cy="50646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/>
                              <a:endParaRPr kumimoji="1" lang="ja-JP" altLang="en-US" sz="2000" dirty="0" smtClean="0">
                                <a:latin typeface="+mn-ea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331" name="角丸四角形 330"/>
                          <p:cNvSpPr/>
                          <p:nvPr/>
                        </p:nvSpPr>
                        <p:spPr>
                          <a:xfrm>
                            <a:off x="1191810" y="4227625"/>
                            <a:ext cx="1717901" cy="605080"/>
                          </a:xfrm>
                          <a:prstGeom prst="roundRect">
                            <a:avLst/>
                          </a:prstGeom>
                          <a:solidFill>
                            <a:srgbClr val="008000"/>
                          </a:solidFill>
                          <a:ln>
                            <a:solidFill>
                              <a:srgbClr val="000090"/>
                            </a:solidFill>
                          </a:ln>
                        </p:spPr>
                        <p:style>
                          <a:lnRef idx="1">
                            <a:schemeClr val="accent3"/>
                          </a:lnRef>
                          <a:fillRef idx="3">
                            <a:schemeClr val="accent3"/>
                          </a:fillRef>
                          <a:effectRef idx="2">
                            <a:schemeClr val="accent3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altLang="ja-JP" sz="2800" dirty="0">
                                <a:latin typeface="Helvetica"/>
                                <a:ea typeface="+mj-ea"/>
                                <a:cs typeface="Helvetica"/>
                              </a:rPr>
                              <a:t>s</a:t>
                            </a:r>
                            <a:r>
                              <a:rPr lang="en-US" altLang="ja-JP" sz="2800" dirty="0" smtClean="0">
                                <a:latin typeface="Helvetica"/>
                                <a:ea typeface="+mj-ea"/>
                                <a:cs typeface="Helvetica"/>
                              </a:rPr>
                              <a:t>creen decrypt</a:t>
                            </a:r>
                            <a:endParaRPr kumimoji="1" lang="en-US" altLang="ja-JP" sz="2800" dirty="0" smtClean="0">
                              <a:latin typeface="Helvetica"/>
                              <a:ea typeface="+mj-ea"/>
                              <a:cs typeface="Helvetica"/>
                            </a:endParaRPr>
                          </a:p>
                        </p:txBody>
                      </p:sp>
                      <p:pic>
                        <p:nvPicPr>
                          <p:cNvPr id="333" name="図 332" descr="man-people-person-user-icone-4751-128.png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/>
                          <a:stretch>
                            <a:fillRect/>
                          </a:stretch>
                        </p:blipFill>
                        <p:spPr>
                          <a:xfrm>
                            <a:off x="1210941" y="4865879"/>
                            <a:ext cx="955687" cy="1045805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</p:grpSp>
                  <p:sp>
                    <p:nvSpPr>
                      <p:cNvPr id="325" name="テキスト ボックス 324"/>
                      <p:cNvSpPr txBox="1"/>
                      <p:nvPr/>
                    </p:nvSpPr>
                    <p:spPr>
                      <a:xfrm>
                        <a:off x="26341711" y="11689264"/>
                        <a:ext cx="1825082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altLang="ja-JP" sz="2800" dirty="0">
                            <a:solidFill>
                              <a:schemeClr val="bg1"/>
                            </a:solidFill>
                            <a:latin typeface="Helvetica"/>
                            <a:cs typeface="Helvetica"/>
                          </a:rPr>
                          <a:t>u</a:t>
                        </a:r>
                        <a:r>
                          <a:rPr lang="en-US" altLang="ja-JP" sz="2800" dirty="0" smtClean="0">
                            <a:solidFill>
                              <a:schemeClr val="bg1"/>
                            </a:solidFill>
                            <a:latin typeface="Helvetica"/>
                            <a:cs typeface="Helvetica"/>
                          </a:rPr>
                          <a:t>ser VM</a:t>
                        </a:r>
                        <a:endParaRPr kumimoji="1" lang="ja-JP" altLang="en-US" sz="2800" dirty="0" smtClean="0">
                          <a:solidFill>
                            <a:schemeClr val="bg1"/>
                          </a:solidFill>
                          <a:latin typeface="Helvetica"/>
                          <a:cs typeface="Helvetica"/>
                        </a:endParaRPr>
                      </a:p>
                    </p:txBody>
                  </p:sp>
                  <p:sp>
                    <p:nvSpPr>
                      <p:cNvPr id="326" name="テキスト ボックス 325"/>
                      <p:cNvSpPr txBox="1"/>
                      <p:nvPr/>
                    </p:nvSpPr>
                    <p:spPr>
                      <a:xfrm>
                        <a:off x="21794960" y="11689264"/>
                        <a:ext cx="3006550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altLang="ja-JP" sz="2800" dirty="0">
                            <a:latin typeface="Helvetica"/>
                            <a:cs typeface="Helvetica"/>
                          </a:rPr>
                          <a:t>m</a:t>
                        </a:r>
                        <a:r>
                          <a:rPr lang="en-US" altLang="ja-JP" sz="2800" dirty="0" smtClean="0">
                            <a:latin typeface="Helvetica"/>
                            <a:cs typeface="Helvetica"/>
                          </a:rPr>
                          <a:t>anagement VM</a:t>
                        </a:r>
                        <a:endParaRPr kumimoji="1" lang="ja-JP" altLang="en-US" sz="2800" dirty="0" smtClean="0">
                          <a:latin typeface="Helvetica"/>
                          <a:cs typeface="Helvetica"/>
                        </a:endParaRPr>
                      </a:p>
                    </p:txBody>
                  </p:sp>
                  <p:sp>
                    <p:nvSpPr>
                      <p:cNvPr id="327" name="テキスト ボックス 326"/>
                      <p:cNvSpPr txBox="1"/>
                      <p:nvPr/>
                    </p:nvSpPr>
                    <p:spPr>
                      <a:xfrm>
                        <a:off x="17582280" y="11812713"/>
                        <a:ext cx="3165996" cy="4937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altLang="ja-JP" sz="2800" dirty="0" smtClean="0">
                            <a:latin typeface="Helvetica"/>
                            <a:cs typeface="Helvetica"/>
                          </a:rPr>
                          <a:t>VNC client</a:t>
                        </a:r>
                        <a:endParaRPr kumimoji="1" lang="ja-JP" altLang="en-US" sz="2800" dirty="0" smtClean="0">
                          <a:latin typeface="Helvetica"/>
                          <a:cs typeface="Helvetica"/>
                        </a:endParaRPr>
                      </a:p>
                    </p:txBody>
                  </p:sp>
                </p:grpSp>
                <p:sp>
                  <p:nvSpPr>
                    <p:cNvPr id="321" name="テキスト ボックス 320"/>
                    <p:cNvSpPr txBox="1"/>
                    <p:nvPr/>
                  </p:nvSpPr>
                  <p:spPr>
                    <a:xfrm>
                      <a:off x="10990669" y="24804812"/>
                      <a:ext cx="1069221" cy="49374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ja-JP" sz="2800" dirty="0" smtClean="0">
                          <a:latin typeface="Helvetica"/>
                          <a:cs typeface="Helvetica"/>
                        </a:rPr>
                        <a:t> VMM</a:t>
                      </a:r>
                      <a:endParaRPr kumimoji="1" lang="ja-JP" altLang="en-US" sz="2800" dirty="0" smtClean="0">
                        <a:latin typeface="Helvetica"/>
                        <a:cs typeface="Helvetica"/>
                      </a:endParaRPr>
                    </a:p>
                  </p:txBody>
                </p:sp>
                <p:sp>
                  <p:nvSpPr>
                    <p:cNvPr id="322" name="角丸四角形 321"/>
                    <p:cNvSpPr/>
                    <p:nvPr/>
                  </p:nvSpPr>
                  <p:spPr>
                    <a:xfrm>
                      <a:off x="7978574" y="24475278"/>
                      <a:ext cx="2725195" cy="580717"/>
                    </a:xfrm>
                    <a:prstGeom prst="roundRect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ja-JP" sz="2800" dirty="0">
                          <a:latin typeface="Helvetica"/>
                          <a:ea typeface="+mj-ea"/>
                          <a:cs typeface="Helvetica"/>
                        </a:rPr>
                        <a:t>s</a:t>
                      </a:r>
                      <a:r>
                        <a:rPr lang="en-US" altLang="ja-JP" sz="2800" dirty="0" smtClean="0">
                          <a:latin typeface="Helvetica"/>
                          <a:ea typeface="+mj-ea"/>
                          <a:cs typeface="Helvetica"/>
                        </a:rPr>
                        <a:t>creen encrypt</a:t>
                      </a:r>
                      <a:endParaRPr kumimoji="1" lang="en-US" altLang="ja-JP" sz="2800" dirty="0" smtClean="0">
                        <a:latin typeface="Helvetica"/>
                        <a:ea typeface="+mj-ea"/>
                        <a:cs typeface="Helvetica"/>
                      </a:endParaRPr>
                    </a:p>
                  </p:txBody>
                </p:sp>
              </p:grpSp>
            </p:grpSp>
            <p:cxnSp>
              <p:nvCxnSpPr>
                <p:cNvPr id="360" name="直線矢印コネクタ 359"/>
                <p:cNvCxnSpPr>
                  <a:endCxn id="340" idx="3"/>
                </p:cNvCxnSpPr>
                <p:nvPr/>
              </p:nvCxnSpPr>
              <p:spPr>
                <a:xfrm flipH="1">
                  <a:off x="25173344" y="31757966"/>
                  <a:ext cx="2111064" cy="0"/>
                </a:xfrm>
                <a:prstGeom prst="straightConnector1">
                  <a:avLst/>
                </a:prstGeom>
                <a:ln w="76200" cmpd="sng">
                  <a:solidFill>
                    <a:srgbClr val="00000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4" name="正方形/長方形 343"/>
                <p:cNvSpPr/>
                <p:nvPr/>
              </p:nvSpPr>
              <p:spPr>
                <a:xfrm>
                  <a:off x="27732291" y="32085812"/>
                  <a:ext cx="1120589" cy="482821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2800" dirty="0" smtClean="0">
                      <a:latin typeface="Helvetica"/>
                      <a:ea typeface="+mj-ea"/>
                      <a:cs typeface="Helvetica"/>
                    </a:rPr>
                    <a:t>VFB</a:t>
                  </a:r>
                </a:p>
              </p:txBody>
            </p:sp>
            <p:sp>
              <p:nvSpPr>
                <p:cNvPr id="345" name="正方形/長方形 344"/>
                <p:cNvSpPr/>
                <p:nvPr/>
              </p:nvSpPr>
              <p:spPr>
                <a:xfrm>
                  <a:off x="23482319" y="32088271"/>
                  <a:ext cx="1120589" cy="482821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2800" dirty="0" smtClean="0">
                      <a:latin typeface="Helvetica"/>
                      <a:ea typeface="+mj-ea"/>
                      <a:cs typeface="Helvetica"/>
                    </a:rPr>
                    <a:t>VFB</a:t>
                  </a:r>
                </a:p>
              </p:txBody>
            </p:sp>
            <p:sp>
              <p:nvSpPr>
                <p:cNvPr id="346" name="円/楕円 345"/>
                <p:cNvSpPr/>
                <p:nvPr/>
              </p:nvSpPr>
              <p:spPr>
                <a:xfrm>
                  <a:off x="26157280" y="31517495"/>
                  <a:ext cx="530678" cy="530678"/>
                </a:xfrm>
                <a:prstGeom prst="ellipse">
                  <a:avLst/>
                </a:prstGeom>
                <a:solidFill>
                  <a:schemeClr val="bg1"/>
                </a:solidFill>
                <a:ln w="76200" cmpd="sng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 smtClean="0">
                    <a:latin typeface="+mj-ea"/>
                    <a:ea typeface="+mj-ea"/>
                  </a:endParaRPr>
                </a:p>
              </p:txBody>
            </p:sp>
            <p:cxnSp>
              <p:nvCxnSpPr>
                <p:cNvPr id="348" name="カギ線コネクタ 347"/>
                <p:cNvCxnSpPr>
                  <a:stCxn id="344" idx="2"/>
                  <a:endCxn id="322" idx="3"/>
                </p:cNvCxnSpPr>
                <p:nvPr/>
              </p:nvCxnSpPr>
              <p:spPr>
                <a:xfrm rot="5400000">
                  <a:off x="27348632" y="32973257"/>
                  <a:ext cx="1348577" cy="539331"/>
                </a:xfrm>
                <a:prstGeom prst="bentConnector2">
                  <a:avLst/>
                </a:prstGeom>
                <a:ln w="76200" cmpd="sng">
                  <a:solidFill>
                    <a:schemeClr val="tx1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カギ線コネクタ 349"/>
                <p:cNvCxnSpPr>
                  <a:stCxn id="322" idx="1"/>
                  <a:endCxn id="345" idx="2"/>
                </p:cNvCxnSpPr>
                <p:nvPr/>
              </p:nvCxnSpPr>
              <p:spPr>
                <a:xfrm rot="10800000">
                  <a:off x="24042615" y="32571094"/>
                  <a:ext cx="822757" cy="1346118"/>
                </a:xfrm>
                <a:prstGeom prst="bentConnector2">
                  <a:avLst/>
                </a:prstGeom>
                <a:ln w="76200" cmpd="sng">
                  <a:solidFill>
                    <a:srgbClr val="0000FF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2" name="直線矢印コネクタ 351"/>
                <p:cNvCxnSpPr>
                  <a:stCxn id="340" idx="1"/>
                </p:cNvCxnSpPr>
                <p:nvPr/>
              </p:nvCxnSpPr>
              <p:spPr>
                <a:xfrm flipH="1">
                  <a:off x="20887182" y="31757966"/>
                  <a:ext cx="2066052" cy="0"/>
                </a:xfrm>
                <a:prstGeom prst="straightConnector1">
                  <a:avLst/>
                </a:prstGeom>
                <a:ln w="76200" cmpd="sng">
                  <a:solidFill>
                    <a:srgbClr val="0000FF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62" name="図 361" descr="com.glavsoft.viewer.ViewerScreenSnapz003.png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187533" y="32749673"/>
                  <a:ext cx="1352846" cy="988514"/>
                </a:xfrm>
                <a:prstGeom prst="rect">
                  <a:avLst/>
                </a:prstGeom>
              </p:spPr>
            </p:pic>
            <p:pic>
              <p:nvPicPr>
                <p:cNvPr id="363" name="図 362" descr="com.glavsoft.viewer.ViewerScreenSnapz002.png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651035" y="32749673"/>
                  <a:ext cx="1204190" cy="988514"/>
                </a:xfrm>
                <a:prstGeom prst="rect">
                  <a:avLst/>
                </a:prstGeom>
              </p:spPr>
            </p:pic>
          </p:grpSp>
          <p:cxnSp>
            <p:nvCxnSpPr>
              <p:cNvPr id="367" name="直線矢印コネクタ 366"/>
              <p:cNvCxnSpPr>
                <a:endCxn id="346" idx="4"/>
              </p:cNvCxnSpPr>
              <p:nvPr/>
            </p:nvCxnSpPr>
            <p:spPr>
              <a:xfrm flipV="1">
                <a:off x="25692175" y="32031345"/>
                <a:ext cx="0" cy="1451568"/>
              </a:xfrm>
              <a:prstGeom prst="straightConnector1">
                <a:avLst/>
              </a:prstGeom>
              <a:ln w="76200" cmpd="sng">
                <a:solidFill>
                  <a:srgbClr val="0000FF"/>
                </a:solidFill>
                <a:prstDash val="sysDot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9" name="テキスト ボックス 368"/>
              <p:cNvSpPr txBox="1"/>
              <p:nvPr/>
            </p:nvSpPr>
            <p:spPr>
              <a:xfrm>
                <a:off x="24978951" y="32433561"/>
                <a:ext cx="1498962" cy="46166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400" dirty="0" smtClean="0">
                    <a:latin typeface="Helvetica"/>
                    <a:cs typeface="Helvetica"/>
                  </a:rPr>
                  <a:t>monitor</a:t>
                </a:r>
                <a:endParaRPr kumimoji="1" lang="ja-JP" altLang="en-US" sz="2400" dirty="0" smtClean="0">
                  <a:latin typeface="Helvetica"/>
                  <a:cs typeface="Helvetica"/>
                </a:endParaRPr>
              </a:p>
            </p:txBody>
          </p:sp>
        </p:grpSp>
        <p:sp>
          <p:nvSpPr>
            <p:cNvPr id="218" name="テキスト ボックス 217"/>
            <p:cNvSpPr txBox="1"/>
            <p:nvPr/>
          </p:nvSpPr>
          <p:spPr>
            <a:xfrm>
              <a:off x="25002205" y="31121383"/>
              <a:ext cx="1498962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smtClean="0">
                  <a:latin typeface="Helvetica"/>
                  <a:cs typeface="Helvetica"/>
                </a:rPr>
                <a:t>I/</a:t>
              </a:r>
              <a:r>
                <a:rPr lang="en-US" altLang="ja-JP" sz="2400" dirty="0" err="1" smtClean="0">
                  <a:latin typeface="Helvetica"/>
                  <a:cs typeface="Helvetica"/>
                </a:rPr>
                <a:t>Oring</a:t>
              </a:r>
              <a:endParaRPr kumimoji="1" lang="ja-JP" altLang="en-US" sz="2400" dirty="0" smtClean="0">
                <a:latin typeface="Helvetica"/>
                <a:cs typeface="Helvetica"/>
              </a:endParaRPr>
            </a:p>
          </p:txBody>
        </p:sp>
      </p:grpSp>
      <p:grpSp>
        <p:nvGrpSpPr>
          <p:cNvPr id="43" name="図形グループ 42"/>
          <p:cNvGrpSpPr/>
          <p:nvPr/>
        </p:nvGrpSpPr>
        <p:grpSpPr>
          <a:xfrm>
            <a:off x="1931687" y="11664198"/>
            <a:ext cx="11054830" cy="3781866"/>
            <a:chOff x="1931687" y="11664198"/>
            <a:chExt cx="11054830" cy="3781866"/>
          </a:xfrm>
        </p:grpSpPr>
        <p:grpSp>
          <p:nvGrpSpPr>
            <p:cNvPr id="47" name="図形グループ 46"/>
            <p:cNvGrpSpPr/>
            <p:nvPr/>
          </p:nvGrpSpPr>
          <p:grpSpPr>
            <a:xfrm>
              <a:off x="1931687" y="11664198"/>
              <a:ext cx="11054830" cy="3781866"/>
              <a:chOff x="1043650" y="3989254"/>
              <a:chExt cx="7535905" cy="2578039"/>
            </a:xfrm>
          </p:grpSpPr>
          <p:grpSp>
            <p:nvGrpSpPr>
              <p:cNvPr id="51" name="図形グループ 50"/>
              <p:cNvGrpSpPr/>
              <p:nvPr/>
            </p:nvGrpSpPr>
            <p:grpSpPr>
              <a:xfrm>
                <a:off x="1043650" y="4343638"/>
                <a:ext cx="2268661" cy="2223655"/>
                <a:chOff x="1111362" y="3797498"/>
                <a:chExt cx="2268661" cy="2223655"/>
              </a:xfrm>
            </p:grpSpPr>
            <p:grpSp>
              <p:nvGrpSpPr>
                <p:cNvPr id="78" name="図形グループ 77"/>
                <p:cNvGrpSpPr/>
                <p:nvPr/>
              </p:nvGrpSpPr>
              <p:grpSpPr>
                <a:xfrm>
                  <a:off x="1111362" y="3797498"/>
                  <a:ext cx="2268661" cy="2208958"/>
                  <a:chOff x="1111361" y="3418416"/>
                  <a:chExt cx="2268661" cy="2796154"/>
                </a:xfrm>
              </p:grpSpPr>
              <p:sp>
                <p:nvSpPr>
                  <p:cNvPr id="83" name="角丸四角形 82"/>
                  <p:cNvSpPr/>
                  <p:nvPr/>
                </p:nvSpPr>
                <p:spPr>
                  <a:xfrm>
                    <a:off x="1111361" y="3418416"/>
                    <a:ext cx="2268661" cy="2796154"/>
                  </a:xfrm>
                  <a:prstGeom prst="roundRect">
                    <a:avLst/>
                  </a:prstGeom>
                  <a:ln w="57150" cmpd="sng">
                    <a:solidFill>
                      <a:srgbClr val="A3A3A3"/>
                    </a:solidFill>
                    <a:prstDash val="solid"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 smtClean="0"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84" name="テキスト ボックス 83"/>
                  <p:cNvSpPr txBox="1"/>
                  <p:nvPr/>
                </p:nvSpPr>
                <p:spPr>
                  <a:xfrm>
                    <a:off x="1111361" y="3418416"/>
                    <a:ext cx="2268661" cy="45148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en-US" altLang="ja-JP" sz="2800" dirty="0" smtClean="0">
                        <a:latin typeface="Helvetica"/>
                        <a:cs typeface="Helvetica"/>
                      </a:rPr>
                      <a:t>User</a:t>
                    </a:r>
                    <a:endParaRPr kumimoji="1" lang="ja-JP" altLang="en-US" sz="2800" dirty="0" smtClean="0">
                      <a:latin typeface="Helvetica"/>
                      <a:cs typeface="Helvetica"/>
                    </a:endParaRPr>
                  </a:p>
                </p:txBody>
              </p:sp>
            </p:grpSp>
            <p:sp>
              <p:nvSpPr>
                <p:cNvPr id="79" name="角丸四角形 78"/>
                <p:cNvSpPr/>
                <p:nvPr/>
              </p:nvSpPr>
              <p:spPr>
                <a:xfrm>
                  <a:off x="1394351" y="4318723"/>
                  <a:ext cx="1717901" cy="665765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2800" dirty="0" smtClean="0">
                      <a:latin typeface="Helvetica"/>
                      <a:ea typeface="+mj-ea"/>
                      <a:cs typeface="Helvetica"/>
                    </a:rPr>
                    <a:t>VNC</a:t>
                  </a:r>
                </a:p>
                <a:p>
                  <a:pPr algn="ctr"/>
                  <a:r>
                    <a:rPr lang="en-US" altLang="ja-JP" sz="2800" dirty="0">
                      <a:latin typeface="Helvetica"/>
                      <a:ea typeface="+mj-ea"/>
                      <a:cs typeface="Helvetica"/>
                    </a:rPr>
                    <a:t>c</a:t>
                  </a:r>
                  <a:r>
                    <a:rPr lang="en-US" altLang="ja-JP" sz="2800" dirty="0" smtClean="0">
                      <a:latin typeface="Helvetica"/>
                      <a:ea typeface="+mj-ea"/>
                      <a:cs typeface="Helvetica"/>
                    </a:rPr>
                    <a:t>lient</a:t>
                  </a:r>
                  <a:endParaRPr kumimoji="1" lang="ja-JP" altLang="en-US" sz="2800" dirty="0" smtClean="0">
                    <a:latin typeface="Helvetica"/>
                    <a:ea typeface="+mj-ea"/>
                    <a:cs typeface="Helvetica"/>
                  </a:endParaRPr>
                </a:p>
              </p:txBody>
            </p:sp>
            <p:grpSp>
              <p:nvGrpSpPr>
                <p:cNvPr id="80" name="図形グループ 79"/>
                <p:cNvGrpSpPr/>
                <p:nvPr/>
              </p:nvGrpSpPr>
              <p:grpSpPr>
                <a:xfrm>
                  <a:off x="1375458" y="4975348"/>
                  <a:ext cx="1578294" cy="1045805"/>
                  <a:chOff x="1033381" y="4481539"/>
                  <a:chExt cx="1578294" cy="1045805"/>
                </a:xfrm>
              </p:grpSpPr>
              <p:pic>
                <p:nvPicPr>
                  <p:cNvPr id="81" name="図 80" descr="man-people-person-user-icone-4751-128.pn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1033381" y="4481539"/>
                    <a:ext cx="955687" cy="1045805"/>
                  </a:xfrm>
                  <a:prstGeom prst="rect">
                    <a:avLst/>
                  </a:prstGeom>
                </p:spPr>
              </p:pic>
              <p:pic>
                <p:nvPicPr>
                  <p:cNvPr id="82" name="図 81" descr="laptop.pn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64340" y="4490679"/>
                    <a:ext cx="947335" cy="1036665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2" name="図形グループ 51"/>
              <p:cNvGrpSpPr/>
              <p:nvPr/>
            </p:nvGrpSpPr>
            <p:grpSpPr>
              <a:xfrm>
                <a:off x="4137376" y="3989254"/>
                <a:ext cx="4442179" cy="2576247"/>
                <a:chOff x="4137376" y="4064943"/>
                <a:chExt cx="4442179" cy="2576247"/>
              </a:xfrm>
            </p:grpSpPr>
            <p:grpSp>
              <p:nvGrpSpPr>
                <p:cNvPr id="54" name="図形グループ 53"/>
                <p:cNvGrpSpPr/>
                <p:nvPr/>
              </p:nvGrpSpPr>
              <p:grpSpPr>
                <a:xfrm>
                  <a:off x="4137376" y="4064943"/>
                  <a:ext cx="4442179" cy="2576247"/>
                  <a:chOff x="4137376" y="4064943"/>
                  <a:chExt cx="4442179" cy="2576247"/>
                </a:xfrm>
              </p:grpSpPr>
              <p:grpSp>
                <p:nvGrpSpPr>
                  <p:cNvPr id="68" name="図形グループ 67"/>
                  <p:cNvGrpSpPr/>
                  <p:nvPr/>
                </p:nvGrpSpPr>
                <p:grpSpPr>
                  <a:xfrm>
                    <a:off x="4137376" y="4064943"/>
                    <a:ext cx="4442179" cy="2576247"/>
                    <a:chOff x="3711221" y="3671391"/>
                    <a:chExt cx="4442179" cy="2576247"/>
                  </a:xfrm>
                </p:grpSpPr>
                <p:grpSp>
                  <p:nvGrpSpPr>
                    <p:cNvPr id="70" name="図形グループ 69"/>
                    <p:cNvGrpSpPr/>
                    <p:nvPr/>
                  </p:nvGrpSpPr>
                  <p:grpSpPr>
                    <a:xfrm>
                      <a:off x="3711221" y="3671391"/>
                      <a:ext cx="4442179" cy="2576247"/>
                      <a:chOff x="3815248" y="3297771"/>
                      <a:chExt cx="4442179" cy="2576247"/>
                    </a:xfrm>
                  </p:grpSpPr>
                  <p:sp>
                    <p:nvSpPr>
                      <p:cNvPr id="76" name="角丸四角形 75"/>
                      <p:cNvSpPr/>
                      <p:nvPr/>
                    </p:nvSpPr>
                    <p:spPr>
                      <a:xfrm>
                        <a:off x="3815249" y="3297771"/>
                        <a:ext cx="4442178" cy="2576247"/>
                      </a:xfrm>
                      <a:prstGeom prst="roundRect">
                        <a:avLst/>
                      </a:prstGeom>
                      <a:ln w="57150" cmpd="sng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prstDash val="solid"/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 smtClean="0"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77" name="テキスト ボックス 76"/>
                      <p:cNvSpPr txBox="1"/>
                      <p:nvPr/>
                    </p:nvSpPr>
                    <p:spPr>
                      <a:xfrm>
                        <a:off x="3815248" y="3353706"/>
                        <a:ext cx="4442179" cy="35667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altLang="ja-JP" sz="2800" dirty="0" err="1" smtClean="0">
                            <a:latin typeface="Helvetica"/>
                            <a:cs typeface="Helvetica"/>
                          </a:rPr>
                          <a:t>IaaS</a:t>
                        </a:r>
                        <a:endParaRPr kumimoji="1" lang="ja-JP" altLang="en-US" sz="3200" dirty="0" smtClean="0">
                          <a:latin typeface="Helvetica"/>
                          <a:cs typeface="Helvetica"/>
                        </a:endParaRPr>
                      </a:p>
                    </p:txBody>
                  </p:sp>
                </p:grpSp>
                <p:grpSp>
                  <p:nvGrpSpPr>
                    <p:cNvPr id="71" name="図形グループ 70"/>
                    <p:cNvGrpSpPr/>
                    <p:nvPr/>
                  </p:nvGrpSpPr>
                  <p:grpSpPr>
                    <a:xfrm>
                      <a:off x="4023032" y="4184023"/>
                      <a:ext cx="2025831" cy="1894603"/>
                      <a:chOff x="6246056" y="3423882"/>
                      <a:chExt cx="1868206" cy="1894603"/>
                    </a:xfrm>
                  </p:grpSpPr>
                  <p:sp>
                    <p:nvSpPr>
                      <p:cNvPr id="73" name="正方形/長方形 72"/>
                      <p:cNvSpPr/>
                      <p:nvPr/>
                    </p:nvSpPr>
                    <p:spPr>
                      <a:xfrm>
                        <a:off x="6246056" y="3424279"/>
                        <a:ext cx="1868206" cy="1894206"/>
                      </a:xfrm>
                      <a:prstGeom prst="rect">
                        <a:avLst/>
                      </a:prstGeom>
                      <a:ln w="38100"/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en-US" altLang="ja-JP" dirty="0" smtClean="0">
                          <a:latin typeface="+mj-ea"/>
                          <a:ea typeface="+mj-ea"/>
                        </a:endParaRPr>
                      </a:p>
                      <a:p>
                        <a:pPr algn="ctr"/>
                        <a:endParaRPr lang="en-US" altLang="ja-JP" dirty="0" smtClean="0">
                          <a:latin typeface="+mj-ea"/>
                          <a:ea typeface="+mj-ea"/>
                        </a:endParaRPr>
                      </a:p>
                      <a:p>
                        <a:pPr algn="ctr"/>
                        <a:endParaRPr kumimoji="1" lang="ja-JP" altLang="en-US" dirty="0" smtClean="0"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74" name="角丸四角形 73"/>
                      <p:cNvSpPr/>
                      <p:nvPr/>
                    </p:nvSpPr>
                    <p:spPr>
                      <a:xfrm>
                        <a:off x="6569654" y="3824902"/>
                        <a:ext cx="1294616" cy="687293"/>
                      </a:xfrm>
                      <a:prstGeom prst="roundRect">
                        <a:avLst/>
                      </a:prstGeom>
                      <a:ln>
                        <a:solidFill>
                          <a:srgbClr val="0D0D0D"/>
                        </a:solidFill>
                      </a:ln>
                    </p:spPr>
                    <p:style>
                      <a:lnRef idx="1">
                        <a:schemeClr val="accent5"/>
                      </a:lnRef>
                      <a:fillRef idx="2">
                        <a:schemeClr val="accent5"/>
                      </a:fillRef>
                      <a:effectRef idx="1">
                        <a:schemeClr val="accent5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altLang="ja-JP" sz="2800" dirty="0" smtClean="0">
                            <a:latin typeface="Helvetica"/>
                            <a:ea typeface="+mj-ea"/>
                            <a:cs typeface="Helvetica"/>
                          </a:rPr>
                          <a:t>VNC</a:t>
                        </a:r>
                      </a:p>
                      <a:p>
                        <a:pPr algn="ctr"/>
                        <a:r>
                          <a:rPr lang="en-US" altLang="ja-JP" sz="2800" dirty="0" smtClean="0">
                            <a:latin typeface="Helvetica"/>
                            <a:ea typeface="+mj-ea"/>
                            <a:cs typeface="Helvetica"/>
                          </a:rPr>
                          <a:t>server</a:t>
                        </a:r>
                      </a:p>
                    </p:txBody>
                  </p:sp>
                  <p:sp>
                    <p:nvSpPr>
                      <p:cNvPr id="75" name="テキスト ボックス 74"/>
                      <p:cNvSpPr txBox="1"/>
                      <p:nvPr/>
                    </p:nvSpPr>
                    <p:spPr>
                      <a:xfrm>
                        <a:off x="6246057" y="3423882"/>
                        <a:ext cx="1868205" cy="35667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altLang="ja-JP" sz="2800" dirty="0">
                            <a:latin typeface="Helvetica"/>
                            <a:cs typeface="Helvetica"/>
                          </a:rPr>
                          <a:t>m</a:t>
                        </a:r>
                        <a:r>
                          <a:rPr lang="en-US" altLang="ja-JP" sz="2800" dirty="0" smtClean="0">
                            <a:latin typeface="Helvetica"/>
                            <a:cs typeface="Helvetica"/>
                          </a:rPr>
                          <a:t>anagement VM</a:t>
                        </a:r>
                        <a:endParaRPr kumimoji="1" lang="ja-JP" altLang="en-US" sz="2800" dirty="0" smtClean="0">
                          <a:latin typeface="Helvetica"/>
                          <a:cs typeface="Helvetica"/>
                        </a:endParaRPr>
                      </a:p>
                    </p:txBody>
                  </p:sp>
                </p:grpSp>
              </p:grpSp>
              <p:sp>
                <p:nvSpPr>
                  <p:cNvPr id="67" name="正方形/長方形 66"/>
                  <p:cNvSpPr/>
                  <p:nvPr/>
                </p:nvSpPr>
                <p:spPr>
                  <a:xfrm>
                    <a:off x="4838926" y="5738156"/>
                    <a:ext cx="1267293" cy="614944"/>
                  </a:xfrm>
                  <a:prstGeom prst="rect">
                    <a:avLst/>
                  </a:prstGeom>
                  <a:solidFill>
                    <a:schemeClr val="tx2">
                      <a:lumMod val="25000"/>
                      <a:lumOff val="75000"/>
                    </a:schemeClr>
                  </a:solidFill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ja-JP" sz="2800" dirty="0">
                        <a:solidFill>
                          <a:srgbClr val="000000"/>
                        </a:solidFill>
                        <a:latin typeface="Helvetica"/>
                        <a:ea typeface="+mj-ea"/>
                        <a:cs typeface="Helvetica"/>
                      </a:rPr>
                      <a:t>v</a:t>
                    </a:r>
                    <a:r>
                      <a:rPr lang="en-US" altLang="ja-JP" sz="2800" dirty="0" smtClean="0">
                        <a:solidFill>
                          <a:srgbClr val="000000"/>
                        </a:solidFill>
                        <a:latin typeface="Helvetica"/>
                        <a:ea typeface="+mj-ea"/>
                        <a:cs typeface="Helvetica"/>
                      </a:rPr>
                      <a:t>irtual</a:t>
                    </a:r>
                  </a:p>
                  <a:p>
                    <a:pPr algn="ctr"/>
                    <a:r>
                      <a:rPr kumimoji="1" lang="en-US" altLang="ja-JP" sz="2800" dirty="0" smtClean="0">
                        <a:solidFill>
                          <a:srgbClr val="000000"/>
                        </a:solidFill>
                        <a:latin typeface="Helvetica"/>
                        <a:ea typeface="+mj-ea"/>
                        <a:cs typeface="Helvetica"/>
                      </a:rPr>
                      <a:t>devices</a:t>
                    </a:r>
                    <a:endParaRPr kumimoji="1" lang="ja-JP" altLang="en-US" sz="2800" dirty="0" smtClean="0">
                      <a:solidFill>
                        <a:srgbClr val="000000"/>
                      </a:solidFill>
                      <a:latin typeface="Helvetica"/>
                      <a:ea typeface="+mj-ea"/>
                      <a:cs typeface="Helvetica"/>
                    </a:endParaRPr>
                  </a:p>
                </p:txBody>
              </p:sp>
            </p:grpSp>
            <p:sp>
              <p:nvSpPr>
                <p:cNvPr id="55" name="テキスト ボックス 54"/>
                <p:cNvSpPr txBox="1"/>
                <p:nvPr/>
              </p:nvSpPr>
              <p:spPr>
                <a:xfrm>
                  <a:off x="6667901" y="4577575"/>
                  <a:ext cx="1726398" cy="3566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2800" dirty="0">
                      <a:solidFill>
                        <a:schemeClr val="bg1"/>
                      </a:solidFill>
                      <a:latin typeface="Helvetica"/>
                      <a:cs typeface="Helvetica"/>
                    </a:rPr>
                    <a:t>u</a:t>
                  </a:r>
                  <a:r>
                    <a:rPr lang="en-US" altLang="ja-JP" sz="2800" dirty="0" smtClean="0">
                      <a:solidFill>
                        <a:schemeClr val="bg1"/>
                      </a:solidFill>
                      <a:latin typeface="Helvetica"/>
                      <a:cs typeface="Helvetica"/>
                    </a:rPr>
                    <a:t>ser VM</a:t>
                  </a:r>
                  <a:endParaRPr kumimoji="1" lang="ja-JP" altLang="en-US" sz="2800" dirty="0" smtClean="0">
                    <a:solidFill>
                      <a:schemeClr val="bg1"/>
                    </a:solidFill>
                    <a:latin typeface="Helvetica"/>
                    <a:cs typeface="Helvetica"/>
                  </a:endParaRPr>
                </a:p>
              </p:txBody>
            </p:sp>
          </p:grpSp>
        </p:grpSp>
        <p:cxnSp>
          <p:nvCxnSpPr>
            <p:cNvPr id="225" name="直線矢印コネクタ 224"/>
            <p:cNvCxnSpPr>
              <a:endCxn id="74" idx="1"/>
            </p:cNvCxnSpPr>
            <p:nvPr/>
          </p:nvCxnSpPr>
          <p:spPr>
            <a:xfrm>
              <a:off x="4866902" y="13508598"/>
              <a:ext cx="2575308" cy="0"/>
            </a:xfrm>
            <a:prstGeom prst="straightConnector1">
              <a:avLst/>
            </a:prstGeom>
            <a:ln w="76200" cmpd="sng">
              <a:solidFill>
                <a:srgbClr val="0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カギ線コネクタ 227"/>
            <p:cNvCxnSpPr>
              <a:stCxn id="67" idx="3"/>
              <a:endCxn id="242" idx="2"/>
            </p:cNvCxnSpPr>
            <p:nvPr/>
          </p:nvCxnSpPr>
          <p:spPr>
            <a:xfrm flipV="1">
              <a:off x="9358245" y="13869745"/>
              <a:ext cx="2078926" cy="700028"/>
            </a:xfrm>
            <a:prstGeom prst="bentConnector2">
              <a:avLst/>
            </a:prstGeom>
            <a:ln w="76200" cmpd="sng">
              <a:solidFill>
                <a:srgbClr val="0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正方形/長方形 241"/>
            <p:cNvSpPr/>
            <p:nvPr/>
          </p:nvSpPr>
          <p:spPr>
            <a:xfrm>
              <a:off x="10524630" y="12416206"/>
              <a:ext cx="1825082" cy="1453539"/>
            </a:xfrm>
            <a:prstGeom prst="rect">
              <a:avLst/>
            </a:prstGeom>
            <a:solidFill>
              <a:srgbClr val="0000FF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dirty="0" smtClean="0">
                <a:latin typeface="+mj-ea"/>
                <a:ea typeface="+mj-ea"/>
              </a:endParaRPr>
            </a:p>
            <a:p>
              <a:pPr algn="ctr"/>
              <a:endParaRPr lang="en-US" altLang="ja-JP" dirty="0" smtClean="0">
                <a:latin typeface="+mj-ea"/>
                <a:ea typeface="+mj-ea"/>
              </a:endParaRPr>
            </a:p>
            <a:p>
              <a:pPr algn="ctr"/>
              <a:endParaRPr kumimoji="1" lang="ja-JP" altLang="en-US" dirty="0" smtClean="0">
                <a:latin typeface="+mj-ea"/>
                <a:ea typeface="+mj-ea"/>
              </a:endParaRPr>
            </a:p>
          </p:txBody>
        </p:sp>
        <p:sp>
          <p:nvSpPr>
            <p:cNvPr id="266" name="テキスト ボックス 265"/>
            <p:cNvSpPr txBox="1"/>
            <p:nvPr/>
          </p:nvSpPr>
          <p:spPr>
            <a:xfrm>
              <a:off x="10524630" y="12416788"/>
              <a:ext cx="182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dirty="0">
                  <a:solidFill>
                    <a:schemeClr val="bg1"/>
                  </a:solidFill>
                  <a:latin typeface="Helvetica"/>
                  <a:cs typeface="Helvetica"/>
                </a:rPr>
                <a:t>u</a:t>
              </a:r>
              <a:r>
                <a:rPr lang="en-US" altLang="ja-JP" sz="2800" dirty="0" smtClean="0">
                  <a:solidFill>
                    <a:schemeClr val="bg1"/>
                  </a:solidFill>
                  <a:latin typeface="Helvetica"/>
                  <a:cs typeface="Helvetica"/>
                </a:rPr>
                <a:t>ser VM</a:t>
              </a:r>
              <a:endParaRPr kumimoji="1" lang="ja-JP" altLang="en-US" sz="2800" dirty="0" smtClean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291" name="図形グループ 290"/>
          <p:cNvGrpSpPr/>
          <p:nvPr/>
        </p:nvGrpSpPr>
        <p:grpSpPr>
          <a:xfrm>
            <a:off x="17249391" y="21879134"/>
            <a:ext cx="10579585" cy="4084232"/>
            <a:chOff x="17249391" y="21879134"/>
            <a:chExt cx="10579585" cy="4084232"/>
          </a:xfrm>
        </p:grpSpPr>
        <p:grpSp>
          <p:nvGrpSpPr>
            <p:cNvPr id="286" name="図形グループ 285"/>
            <p:cNvGrpSpPr/>
            <p:nvPr/>
          </p:nvGrpSpPr>
          <p:grpSpPr>
            <a:xfrm>
              <a:off x="17249391" y="21879134"/>
              <a:ext cx="10579585" cy="4084232"/>
              <a:chOff x="17249391" y="21879134"/>
              <a:chExt cx="10579585" cy="4084232"/>
            </a:xfrm>
          </p:grpSpPr>
          <p:grpSp>
            <p:nvGrpSpPr>
              <p:cNvPr id="280" name="図形グループ 279"/>
              <p:cNvGrpSpPr/>
              <p:nvPr/>
            </p:nvGrpSpPr>
            <p:grpSpPr>
              <a:xfrm>
                <a:off x="17249391" y="21879134"/>
                <a:ext cx="10579585" cy="4084232"/>
                <a:chOff x="17249391" y="21879134"/>
                <a:chExt cx="10579585" cy="4084232"/>
              </a:xfrm>
            </p:grpSpPr>
            <p:grpSp>
              <p:nvGrpSpPr>
                <p:cNvPr id="254" name="図形グループ 253"/>
                <p:cNvGrpSpPr/>
                <p:nvPr/>
              </p:nvGrpSpPr>
              <p:grpSpPr>
                <a:xfrm>
                  <a:off x="17249391" y="21879134"/>
                  <a:ext cx="10579585" cy="4084232"/>
                  <a:chOff x="17249391" y="21538617"/>
                  <a:chExt cx="10579585" cy="4084232"/>
                </a:xfrm>
              </p:grpSpPr>
              <p:grpSp>
                <p:nvGrpSpPr>
                  <p:cNvPr id="190" name="図形グループ 189"/>
                  <p:cNvGrpSpPr/>
                  <p:nvPr/>
                </p:nvGrpSpPr>
                <p:grpSpPr>
                  <a:xfrm>
                    <a:off x="17249391" y="21538617"/>
                    <a:ext cx="10579585" cy="4084232"/>
                    <a:chOff x="677939" y="3649916"/>
                    <a:chExt cx="7810458" cy="3015215"/>
                  </a:xfrm>
                </p:grpSpPr>
                <p:grpSp>
                  <p:nvGrpSpPr>
                    <p:cNvPr id="191" name="図形グループ 190"/>
                    <p:cNvGrpSpPr/>
                    <p:nvPr/>
                  </p:nvGrpSpPr>
                  <p:grpSpPr>
                    <a:xfrm>
                      <a:off x="6523448" y="3649916"/>
                      <a:ext cx="1964949" cy="1145503"/>
                      <a:chOff x="7364490" y="3973725"/>
                      <a:chExt cx="1964949" cy="1145503"/>
                    </a:xfrm>
                  </p:grpSpPr>
                  <p:sp>
                    <p:nvSpPr>
                      <p:cNvPr id="201" name="正方形/長方形 200"/>
                      <p:cNvSpPr/>
                      <p:nvPr/>
                    </p:nvSpPr>
                    <p:spPr>
                      <a:xfrm>
                        <a:off x="7647862" y="3973725"/>
                        <a:ext cx="1681577" cy="957599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en-US" altLang="ja-JP" dirty="0" smtClean="0"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02" name="正方形/長方形 201"/>
                      <p:cNvSpPr/>
                      <p:nvPr/>
                    </p:nvSpPr>
                    <p:spPr>
                      <a:xfrm>
                        <a:off x="7529073" y="4089183"/>
                        <a:ext cx="1681577" cy="935489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en-US" altLang="ja-JP" dirty="0" smtClean="0">
                          <a:latin typeface="+mj-ea"/>
                          <a:ea typeface="+mj-ea"/>
                        </a:endParaRPr>
                      </a:p>
                    </p:txBody>
                  </p:sp>
                  <p:sp>
                    <p:nvSpPr>
                      <p:cNvPr id="203" name="正方形/長方形 202"/>
                      <p:cNvSpPr/>
                      <p:nvPr/>
                    </p:nvSpPr>
                    <p:spPr>
                      <a:xfrm>
                        <a:off x="7364490" y="4202175"/>
                        <a:ext cx="1681577" cy="917053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  <a:ln/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altLang="ja-JP" sz="2800" dirty="0">
                            <a:latin typeface="Helvetica"/>
                            <a:ea typeface="+mj-ea"/>
                            <a:cs typeface="Helvetica"/>
                          </a:rPr>
                          <a:t>u</a:t>
                        </a:r>
                        <a:r>
                          <a:rPr kumimoji="1" lang="en-US" altLang="ja-JP" sz="2800" dirty="0" smtClean="0">
                            <a:latin typeface="Helvetica"/>
                            <a:ea typeface="+mj-ea"/>
                            <a:cs typeface="Helvetica"/>
                          </a:rPr>
                          <a:t>ser VM</a:t>
                        </a:r>
                      </a:p>
                    </p:txBody>
                  </p:sp>
                </p:grpSp>
                <p:sp>
                  <p:nvSpPr>
                    <p:cNvPr id="192" name="正方形/長方形 191"/>
                    <p:cNvSpPr/>
                    <p:nvPr/>
                  </p:nvSpPr>
                  <p:spPr>
                    <a:xfrm>
                      <a:off x="4103649" y="5122179"/>
                      <a:ext cx="4384748" cy="1542952"/>
                    </a:xfrm>
                    <a:prstGeom prst="rect">
                      <a:avLst/>
                    </a:prstGeom>
                    <a:noFill/>
                    <a:ln w="28575" cmpd="sng"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 smtClean="0">
                        <a:latin typeface="+mj-ea"/>
                        <a:ea typeface="+mj-ea"/>
                      </a:endParaRPr>
                    </a:p>
                  </p:txBody>
                </p:sp>
                <p:grpSp>
                  <p:nvGrpSpPr>
                    <p:cNvPr id="193" name="図形グループ 192"/>
                    <p:cNvGrpSpPr/>
                    <p:nvPr/>
                  </p:nvGrpSpPr>
                  <p:grpSpPr>
                    <a:xfrm>
                      <a:off x="677939" y="3876393"/>
                      <a:ext cx="7527087" cy="2722278"/>
                      <a:chOff x="677939" y="3876393"/>
                      <a:chExt cx="7527087" cy="2722278"/>
                    </a:xfrm>
                  </p:grpSpPr>
                  <p:grpSp>
                    <p:nvGrpSpPr>
                      <p:cNvPr id="194" name="図形グループ 193"/>
                      <p:cNvGrpSpPr/>
                      <p:nvPr/>
                    </p:nvGrpSpPr>
                    <p:grpSpPr>
                      <a:xfrm>
                        <a:off x="4307155" y="3876393"/>
                        <a:ext cx="3897871" cy="2641153"/>
                        <a:chOff x="5148197" y="4089183"/>
                        <a:chExt cx="3897871" cy="2641153"/>
                      </a:xfrm>
                    </p:grpSpPr>
                    <p:sp>
                      <p:nvSpPr>
                        <p:cNvPr id="198" name="正方形/長方形 197"/>
                        <p:cNvSpPr/>
                        <p:nvPr/>
                      </p:nvSpPr>
                      <p:spPr>
                        <a:xfrm>
                          <a:off x="5148197" y="6069707"/>
                          <a:ext cx="3897871" cy="660629"/>
                        </a:xfrm>
                        <a:prstGeom prst="rect">
                          <a:avLst/>
                        </a:prstGeom>
                        <a:ln/>
                      </p:spPr>
                      <p:style>
                        <a:lnRef idx="2">
                          <a:schemeClr val="accent6">
                            <a:shade val="50000"/>
                          </a:schemeClr>
                        </a:lnRef>
                        <a:fillRef idx="1">
                          <a:schemeClr val="accent6"/>
                        </a:fillRef>
                        <a:effectRef idx="0">
                          <a:schemeClr val="accent6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 sz="2800" dirty="0" smtClean="0">
                            <a:latin typeface="Helvetica"/>
                            <a:ea typeface="+mj-ea"/>
                            <a:cs typeface="Helvetica"/>
                          </a:endParaRPr>
                        </a:p>
                      </p:txBody>
                    </p:sp>
                    <p:sp>
                      <p:nvSpPr>
                        <p:cNvPr id="199" name="正方形/長方形 198"/>
                        <p:cNvSpPr/>
                        <p:nvPr/>
                      </p:nvSpPr>
                      <p:spPr>
                        <a:xfrm>
                          <a:off x="5148198" y="5489543"/>
                          <a:ext cx="3897869" cy="472254"/>
                        </a:xfrm>
                        <a:prstGeom prst="rect">
                          <a:avLst/>
                        </a:prstGeom>
                        <a:ln w="38100"/>
                      </p:spPr>
                      <p:style>
                        <a:lnRef idx="2">
                          <a:schemeClr val="accent2"/>
                        </a:lnRef>
                        <a:fillRef idx="1">
                          <a:schemeClr val="lt1"/>
                        </a:fillRef>
                        <a:effectRef idx="0">
                          <a:schemeClr val="accent2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kumimoji="1" lang="en-US" altLang="ja-JP" sz="2800" dirty="0" smtClean="0">
                              <a:latin typeface="Helvetica"/>
                              <a:ea typeface="+mj-ea"/>
                              <a:cs typeface="Helvetica"/>
                            </a:rPr>
                            <a:t>VMM</a:t>
                          </a:r>
                          <a:endParaRPr kumimoji="1" lang="ja-JP" altLang="en-US" sz="2800" dirty="0" smtClean="0">
                            <a:latin typeface="Helvetica"/>
                            <a:ea typeface="+mj-ea"/>
                            <a:cs typeface="Helvetica"/>
                          </a:endParaRPr>
                        </a:p>
                      </p:txBody>
                    </p:sp>
                    <p:sp>
                      <p:nvSpPr>
                        <p:cNvPr id="200" name="正方形/長方形 199"/>
                        <p:cNvSpPr/>
                        <p:nvPr/>
                      </p:nvSpPr>
                      <p:spPr>
                        <a:xfrm>
                          <a:off x="5164244" y="4089183"/>
                          <a:ext cx="2044739" cy="919026"/>
                        </a:xfrm>
                        <a:prstGeom prst="rect">
                          <a:avLst/>
                        </a:prstGeom>
                        <a:ln w="38100"/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altLang="ja-JP" sz="2800" dirty="0">
                              <a:latin typeface="Helvetica"/>
                              <a:ea typeface="+mj-ea"/>
                              <a:cs typeface="Helvetica"/>
                            </a:rPr>
                            <a:t>m</a:t>
                          </a:r>
                          <a:r>
                            <a:rPr kumimoji="1" lang="en-US" altLang="ja-JP" sz="2800" dirty="0" smtClean="0">
                              <a:latin typeface="Helvetica"/>
                              <a:ea typeface="+mj-ea"/>
                              <a:cs typeface="Helvetica"/>
                            </a:rPr>
                            <a:t>anagement</a:t>
                          </a:r>
                        </a:p>
                        <a:p>
                          <a:pPr algn="ctr"/>
                          <a:r>
                            <a:rPr lang="en-US" altLang="ja-JP" sz="2800" dirty="0" smtClean="0">
                              <a:latin typeface="Helvetica"/>
                              <a:ea typeface="+mj-ea"/>
                              <a:cs typeface="Helvetica"/>
                            </a:rPr>
                            <a:t>VM</a:t>
                          </a:r>
                          <a:endParaRPr kumimoji="1" lang="en-US" altLang="ja-JP" sz="2800" dirty="0" smtClean="0">
                            <a:latin typeface="Helvetica"/>
                            <a:ea typeface="+mj-ea"/>
                            <a:cs typeface="Helvetica"/>
                          </a:endParaRPr>
                        </a:p>
                      </p:txBody>
                    </p:sp>
                  </p:grpSp>
                  <p:sp>
                    <p:nvSpPr>
                      <p:cNvPr id="196" name="角丸四角形 195"/>
                      <p:cNvSpPr/>
                      <p:nvPr/>
                    </p:nvSpPr>
                    <p:spPr>
                      <a:xfrm>
                        <a:off x="677939" y="5758501"/>
                        <a:ext cx="1368638" cy="840170"/>
                      </a:xfrm>
                      <a:prstGeom prst="roundRect">
                        <a:avLst/>
                      </a:prstGeom>
                      <a:ln w="57150" cmpd="sng">
                        <a:solidFill>
                          <a:srgbClr val="000090"/>
                        </a:solidFill>
                        <a:prstDash val="solid"/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kumimoji="1" lang="en-US" altLang="ja-JP" sz="2800" dirty="0" smtClean="0">
                            <a:latin typeface="Helvetica"/>
                            <a:ea typeface="+mj-ea"/>
                            <a:cs typeface="Helvetica"/>
                          </a:rPr>
                          <a:t>Verifier</a:t>
                        </a:r>
                        <a:endParaRPr kumimoji="1" lang="ja-JP" altLang="en-US" sz="2800" dirty="0" smtClean="0">
                          <a:latin typeface="Helvetica"/>
                          <a:ea typeface="+mj-ea"/>
                          <a:cs typeface="Helvetica"/>
                        </a:endParaRPr>
                      </a:p>
                    </p:txBody>
                  </p:sp>
                </p:grpSp>
              </p:grpSp>
              <p:cxnSp>
                <p:nvCxnSpPr>
                  <p:cNvPr id="239" name="直線矢印コネクタ 238"/>
                  <p:cNvCxnSpPr>
                    <a:stCxn id="277" idx="1"/>
                    <a:endCxn id="196" idx="3"/>
                  </p:cNvCxnSpPr>
                  <p:nvPr/>
                </p:nvCxnSpPr>
                <p:spPr>
                  <a:xfrm flipH="1">
                    <a:off x="19103267" y="24963804"/>
                    <a:ext cx="3419148" cy="0"/>
                  </a:xfrm>
                  <a:prstGeom prst="straightConnector1">
                    <a:avLst/>
                  </a:prstGeom>
                  <a:ln w="76200" cmpd="sng">
                    <a:solidFill>
                      <a:srgbClr val="0000FF"/>
                    </a:solidFill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3" name="六角形 242"/>
                  <p:cNvSpPr/>
                  <p:nvPr/>
                </p:nvSpPr>
                <p:spPr>
                  <a:xfrm>
                    <a:off x="20305712" y="24317213"/>
                    <a:ext cx="489235" cy="421754"/>
                  </a:xfrm>
                  <a:prstGeom prst="hexagon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38100" cmpd="sng"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 smtClean="0">
                      <a:latin typeface="+mj-ea"/>
                      <a:ea typeface="+mj-ea"/>
                    </a:endParaRPr>
                  </a:p>
                </p:txBody>
              </p:sp>
              <p:sp>
                <p:nvSpPr>
                  <p:cNvPr id="252" name="テキスト ボックス 251"/>
                  <p:cNvSpPr txBox="1"/>
                  <p:nvPr/>
                </p:nvSpPr>
                <p:spPr>
                  <a:xfrm>
                    <a:off x="19117249" y="23350468"/>
                    <a:ext cx="2772406" cy="9541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ja-JP" sz="2800" dirty="0">
                        <a:latin typeface="Helvetica"/>
                        <a:cs typeface="Helvetica"/>
                      </a:rPr>
                      <a:t>s</a:t>
                    </a:r>
                    <a:r>
                      <a:rPr lang="en-US" altLang="ja-JP" sz="2800" dirty="0" smtClean="0">
                        <a:latin typeface="Helvetica"/>
                        <a:cs typeface="Helvetica"/>
                      </a:rPr>
                      <a:t>igned </a:t>
                    </a:r>
                    <a:r>
                      <a:rPr lang="en-US" altLang="ja-JP" sz="2800" dirty="0" err="1" smtClean="0">
                        <a:latin typeface="Helvetica"/>
                        <a:cs typeface="Helvetica"/>
                      </a:rPr>
                      <a:t>measuament</a:t>
                    </a:r>
                    <a:endParaRPr kumimoji="1" lang="ja-JP" altLang="en-US" sz="2800" dirty="0" smtClean="0">
                      <a:latin typeface="Helvetica"/>
                      <a:cs typeface="Helvetica"/>
                    </a:endParaRPr>
                  </a:p>
                </p:txBody>
              </p:sp>
            </p:grpSp>
            <p:sp>
              <p:nvSpPr>
                <p:cNvPr id="277" name="正方形/長方形 276"/>
                <p:cNvSpPr/>
                <p:nvPr/>
              </p:nvSpPr>
              <p:spPr>
                <a:xfrm>
                  <a:off x="22522415" y="24966758"/>
                  <a:ext cx="1052270" cy="675125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2800" dirty="0" smtClean="0">
                      <a:solidFill>
                        <a:schemeClr val="tx1"/>
                      </a:solidFill>
                      <a:latin typeface="Helvetica"/>
                      <a:ea typeface="+mj-ea"/>
                      <a:cs typeface="Helvetica"/>
                    </a:rPr>
                    <a:t>TPM</a:t>
                  </a:r>
                  <a:endParaRPr kumimoji="1" lang="ja-JP" altLang="en-US" sz="2800" dirty="0" smtClean="0">
                    <a:solidFill>
                      <a:schemeClr val="tx1"/>
                    </a:solidFill>
                    <a:latin typeface="Helvetica"/>
                    <a:ea typeface="+mj-ea"/>
                    <a:cs typeface="Helvetica"/>
                  </a:endParaRPr>
                </a:p>
              </p:txBody>
            </p:sp>
          </p:grpSp>
          <p:cxnSp>
            <p:nvCxnSpPr>
              <p:cNvPr id="282" name="直線矢印コネクタ 281"/>
              <p:cNvCxnSpPr>
                <a:stCxn id="200" idx="2"/>
              </p:cNvCxnSpPr>
              <p:nvPr/>
            </p:nvCxnSpPr>
            <p:spPr>
              <a:xfrm>
                <a:off x="23571890" y="23430764"/>
                <a:ext cx="2795" cy="1204775"/>
              </a:xfrm>
              <a:prstGeom prst="straightConnector1">
                <a:avLst/>
              </a:prstGeom>
              <a:ln w="76200" cmpd="sng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4" name="乗算記号 283"/>
              <p:cNvSpPr/>
              <p:nvPr/>
            </p:nvSpPr>
            <p:spPr>
              <a:xfrm>
                <a:off x="23153092" y="23458023"/>
                <a:ext cx="843185" cy="830702"/>
              </a:xfrm>
              <a:prstGeom prst="mathMultiply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 smtClean="0">
                  <a:latin typeface="+mj-ea"/>
                  <a:ea typeface="+mj-ea"/>
                </a:endParaRPr>
              </a:p>
            </p:txBody>
          </p:sp>
        </p:grpSp>
        <p:sp>
          <p:nvSpPr>
            <p:cNvPr id="288" name="テキスト ボックス 287"/>
            <p:cNvSpPr txBox="1"/>
            <p:nvPr/>
          </p:nvSpPr>
          <p:spPr>
            <a:xfrm>
              <a:off x="25463962" y="25240236"/>
              <a:ext cx="19972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dirty="0" smtClean="0">
                  <a:solidFill>
                    <a:schemeClr val="bg1"/>
                  </a:solidFill>
                  <a:latin typeface="Helvetica"/>
                  <a:cs typeface="Helvetica"/>
                </a:rPr>
                <a:t>Hardware</a:t>
              </a:r>
              <a:endParaRPr kumimoji="1" lang="ja-JP" altLang="en-US" sz="2800" dirty="0" smtClean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289" name="カギ線コネクタ 288"/>
            <p:cNvCxnSpPr>
              <a:stCxn id="199" idx="2"/>
              <a:endCxn id="277" idx="3"/>
            </p:cNvCxnSpPr>
            <p:nvPr/>
          </p:nvCxnSpPr>
          <p:spPr>
            <a:xfrm rot="5400000">
              <a:off x="23899014" y="24398109"/>
              <a:ext cx="581883" cy="1230540"/>
            </a:xfrm>
            <a:prstGeom prst="bentConnector2">
              <a:avLst/>
            </a:prstGeom>
            <a:ln w="76200" cmpd="sng">
              <a:solidFill>
                <a:srgbClr val="0000FF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テキスト ボックス 289"/>
            <p:cNvSpPr txBox="1"/>
            <p:nvPr/>
          </p:nvSpPr>
          <p:spPr>
            <a:xfrm>
              <a:off x="23776329" y="25279851"/>
              <a:ext cx="11150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dirty="0" smtClean="0">
                  <a:solidFill>
                    <a:srgbClr val="0000FF"/>
                  </a:solidFill>
                  <a:latin typeface="Helvetica"/>
                  <a:cs typeface="Helvetica"/>
                </a:rPr>
                <a:t>hash</a:t>
              </a:r>
              <a:endParaRPr kumimoji="1" lang="ja-JP" altLang="en-US" sz="2800" dirty="0" smtClean="0">
                <a:solidFill>
                  <a:srgbClr val="0000FF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7784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senix-poster">
  <a:themeElements>
    <a:clrScheme name="ユーザー設定 3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1A1399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キュート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プラザ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 dirty="0" smtClean="0">
            <a:latin typeface="+mj-ea"/>
            <a:ea typeface="+mj-ea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 cmpd="sng">
          <a:solidFill>
            <a:srgbClr val="0000FF"/>
          </a:solidFill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+mn-ea"/>
            <a:ea typeface="+mn-e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usenix-poster.thmx</Template>
  <TotalTime>2178</TotalTime>
  <Words>442</Words>
  <Application>Microsoft Macintosh PowerPoint</Application>
  <PresentationFormat>ユーザー設定</PresentationFormat>
  <Paragraphs>125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usenix-poster</vt:lpstr>
      <vt:lpstr>PowerPoint プレゼンテーション</vt:lpstr>
    </vt:vector>
  </TitlesOfParts>
  <Company>kyutech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Tomohisa EGAWA</dc:creator>
  <cp:lastModifiedBy>Tomohisa EGAWA</cp:lastModifiedBy>
  <cp:revision>319</cp:revision>
  <cp:lastPrinted>2012-08-05T05:26:27Z</cp:lastPrinted>
  <dcterms:created xsi:type="dcterms:W3CDTF">2012-08-03T07:51:57Z</dcterms:created>
  <dcterms:modified xsi:type="dcterms:W3CDTF">2012-08-05T05:52:15Z</dcterms:modified>
</cp:coreProperties>
</file>