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2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77" r:id="rId7"/>
    <p:sldId id="266" r:id="rId8"/>
    <p:sldId id="283" r:id="rId9"/>
    <p:sldId id="285" r:id="rId10"/>
    <p:sldId id="286" r:id="rId11"/>
    <p:sldId id="275" r:id="rId12"/>
    <p:sldId id="276" r:id="rId13"/>
    <p:sldId id="280" r:id="rId14"/>
    <p:sldId id="289" r:id="rId15"/>
    <p:sldId id="267" r:id="rId16"/>
    <p:sldId id="279" r:id="rId17"/>
    <p:sldId id="268" r:id="rId18"/>
    <p:sldId id="270" r:id="rId19"/>
    <p:sldId id="271" r:id="rId20"/>
    <p:sldId id="272" r:id="rId21"/>
    <p:sldId id="273" r:id="rId22"/>
    <p:sldId id="282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959"/>
    <a:srgbClr val="FC1DFF"/>
    <a:srgbClr val="AB45FF"/>
    <a:srgbClr val="8D1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5" autoAdjust="0"/>
    <p:restoredTop sz="72034" autoAdjust="0"/>
  </p:normalViewPr>
  <p:slideViewPr>
    <p:cSldViewPr snapToGrid="0" snapToObjects="1">
      <p:cViewPr>
        <p:scale>
          <a:sx n="68" d="100"/>
          <a:sy n="68" d="100"/>
        </p:scale>
        <p:origin x="-11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レスポンスタイム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オリジナル</c:v>
                </c:pt>
                <c:pt idx="1">
                  <c:v>FBCrypt</c:v>
                </c:pt>
                <c:pt idx="2">
                  <c:v>帯域内管理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113.31</c:v>
                </c:pt>
                <c:pt idx="1">
                  <c:v>120.33</c:v>
                </c:pt>
                <c:pt idx="2">
                  <c:v>27.41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04210312"/>
        <c:axId val="2104216920"/>
      </c:barChart>
      <c:catAx>
        <c:axId val="2104210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4216920"/>
        <c:crosses val="autoZero"/>
        <c:auto val="1"/>
        <c:lblAlgn val="ctr"/>
        <c:lblOffset val="100"/>
        <c:noMultiLvlLbl val="0"/>
      </c:catAx>
      <c:valAx>
        <c:axId val="2104216920"/>
        <c:scaling>
          <c:orientation val="minMax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crossAx val="2104210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レスポンス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オリジナル</c:v>
                </c:pt>
                <c:pt idx="1">
                  <c:v>FBCrypt</c:v>
                </c:pt>
                <c:pt idx="2">
                  <c:v>帯域内管理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146.17</c:v>
                </c:pt>
                <c:pt idx="1">
                  <c:v>192.3</c:v>
                </c:pt>
                <c:pt idx="2">
                  <c:v>77.0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04359576"/>
        <c:axId val="2104362216"/>
      </c:barChart>
      <c:catAx>
        <c:axId val="2104359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2104362216"/>
        <c:crosses val="autoZero"/>
        <c:auto val="1"/>
        <c:lblAlgn val="ctr"/>
        <c:lblOffset val="100"/>
        <c:noMultiLvlLbl val="0"/>
      </c:catAx>
      <c:valAx>
        <c:axId val="210436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4359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5C607-F4CA-8444-B2AA-EAB3845D162D}" type="datetimeFigureOut">
              <a:rPr kumimoji="1" lang="ja-JP" altLang="en-US" smtClean="0"/>
              <a:t>8/1/12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A6CB-3A41-4D47-8482-A22E8A4F50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46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A7319-AFCD-3342-9370-00B95695CE44}" type="datetimeFigureOut">
              <a:rPr kumimoji="1" lang="ja-JP" altLang="en-US" smtClean="0"/>
              <a:t>8/1/12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97AB-2605-5D49-B855-744A7ED3B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876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008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16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6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。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7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6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10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05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185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250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94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5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073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94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75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44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6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32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47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47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97AB-2605-5D49-B855-744A7ED3BD1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2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973568" cy="24780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636008"/>
            <a:ext cx="5458968" cy="172034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>
              <a:defRPr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endParaRPr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 4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56588" y="268289"/>
            <a:ext cx="601662" cy="110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962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5223200"/>
          </a:xfrm>
        </p:spPr>
        <p:txBody>
          <a:bodyPr/>
          <a:lstStyle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400" y="360363"/>
            <a:ext cx="570632" cy="365125"/>
          </a:xfrm>
        </p:spPr>
        <p:txBody>
          <a:bodyPr/>
          <a:lstStyle>
            <a:lvl1pPr>
              <a:defRPr/>
            </a:lvl1pPr>
          </a:lstStyle>
          <a:p>
            <a:fld id="{AC3507B2-3A62-1640-A662-4D862C15F367}" type="slidenum">
              <a:rPr lang="ja-JP" altLang="en-US" smtClean="0"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858585"/>
                </a:solidFill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、コンテンツ、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153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858585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858585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kern="1200">
          <a:solidFill>
            <a:schemeClr val="accent1"/>
          </a:solidFill>
          <a:latin typeface="Century Gothic"/>
          <a:ea typeface="+mj-ea"/>
          <a:cs typeface="Tahom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2800" kern="1200">
          <a:solidFill>
            <a:schemeClr val="tx2"/>
          </a:solidFill>
          <a:latin typeface="Century Gothic"/>
          <a:ea typeface="+mn-ea"/>
          <a:cs typeface="Tahoma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2"/>
        <a:buChar char="¡"/>
        <a:defRPr kumimoji="1" sz="2600" kern="1200">
          <a:solidFill>
            <a:schemeClr val="tx2"/>
          </a:solidFill>
          <a:latin typeface="+mn-ea"/>
          <a:ea typeface="+mn-ea"/>
          <a:cs typeface="Tahoma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2400" kern="1200">
          <a:solidFill>
            <a:schemeClr val="tx2"/>
          </a:solidFill>
          <a:latin typeface="+mn-ea"/>
          <a:ea typeface="+mn-ea"/>
          <a:cs typeface="Tahoma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2"/>
        <a:buChar char="¡"/>
        <a:defRPr kumimoji="1" sz="2200" kern="1200">
          <a:solidFill>
            <a:schemeClr val="tx2"/>
          </a:solidFill>
          <a:latin typeface="+mn-ea"/>
          <a:ea typeface="+mn-ea"/>
          <a:cs typeface="Tahoma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2000" kern="1200">
          <a:solidFill>
            <a:schemeClr val="tx2"/>
          </a:solidFill>
          <a:latin typeface="+mn-ea"/>
          <a:ea typeface="+mn-ea"/>
          <a:cs typeface="Tahom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n-ea"/>
                <a:ea typeface="+mn-ea"/>
              </a:rPr>
              <a:t>IaaS</a:t>
            </a:r>
            <a:r>
              <a:rPr kumimoji="1" lang="ja-JP" altLang="en-US" dirty="0" smtClean="0"/>
              <a:t>環境における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安全な帯域外リモート管理機構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40000"/>
              </a:lnSpc>
            </a:pPr>
            <a:r>
              <a:rPr kumimoji="1" lang="ja-JP" altLang="en-US" dirty="0" smtClean="0"/>
              <a:t>九州工業大学</a:t>
            </a:r>
            <a:endParaRPr kumimoji="1" lang="en-US" altLang="ja-JP" dirty="0" smtClean="0"/>
          </a:p>
          <a:p>
            <a:pPr algn="r">
              <a:lnSpc>
                <a:spcPct val="140000"/>
              </a:lnSpc>
            </a:pPr>
            <a:r>
              <a:rPr kumimoji="1" lang="ja-JP" altLang="en-US" dirty="0" smtClean="0"/>
              <a:t>江川友寿　西村直樹　光来健一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6777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147112" y="3895663"/>
            <a:ext cx="6279243" cy="9828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  <a:ea typeface="+mn-ea"/>
              </a:rPr>
              <a:t>キー入力の改ざん検知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5232" y="1465666"/>
            <a:ext cx="8686800" cy="2312737"/>
          </a:xfrm>
        </p:spPr>
        <p:txBody>
          <a:bodyPr/>
          <a:lstStyle/>
          <a:p>
            <a:r>
              <a:rPr lang="en-US" altLang="ja-JP" dirty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>
                <a:solidFill>
                  <a:srgbClr val="333333"/>
                </a:solidFill>
                <a:latin typeface="+mn-ea"/>
              </a:rPr>
              <a:t>がキー入力の改ざんや挿入を検知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>
                <a:solidFill>
                  <a:srgbClr val="333333"/>
                </a:solidFill>
                <a:latin typeface="+mn-ea"/>
              </a:rPr>
              <a:t>送信データにハッシュ値を付加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ja-JP" altLang="en-US" dirty="0">
                <a:solidFill>
                  <a:srgbClr val="333333"/>
                </a:solidFill>
                <a:latin typeface="+mn-ea"/>
              </a:rPr>
              <a:t>共通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鍵と初期シーケンス番号は通信</a:t>
            </a:r>
            <a:r>
              <a:rPr lang="ja-JP" altLang="en-US" dirty="0">
                <a:solidFill>
                  <a:srgbClr val="333333"/>
                </a:solidFill>
                <a:latin typeface="+mn-ea"/>
              </a:rPr>
              <a:t>開始時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に</a:t>
            </a:r>
            <a:r>
              <a:rPr lang="en-US" altLang="ja-JP" dirty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>
                <a:solidFill>
                  <a:srgbClr val="333333"/>
                </a:solidFill>
                <a:latin typeface="+mn-ea"/>
              </a:rPr>
              <a:t>と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共有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ja-JP" altLang="en-US" dirty="0">
                <a:solidFill>
                  <a:srgbClr val="333333"/>
                </a:solidFill>
                <a:latin typeface="+mn-ea"/>
              </a:rPr>
              <a:t>共通鍵とキー入力とシーケンス番号のハッシュ値を計算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en-US" altLang="ja-JP" dirty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>
                <a:solidFill>
                  <a:srgbClr val="333333"/>
                </a:solidFill>
                <a:latin typeface="+mn-ea"/>
              </a:rPr>
              <a:t>で計算したハッシュ値と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照合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9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6236" y="3895663"/>
            <a:ext cx="21308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VNC</a:t>
            </a:r>
            <a:r>
              <a:rPr lang="ja-JP" altLang="en-US" dirty="0" smtClean="0">
                <a:latin typeface="+mn-ea"/>
              </a:rPr>
              <a:t>クライアント</a:t>
            </a:r>
            <a:endParaRPr kumimoji="1" lang="ja-JP" altLang="en-US" dirty="0" smtClean="0">
              <a:latin typeface="+mn-ea"/>
            </a:endParaRPr>
          </a:p>
        </p:txBody>
      </p:sp>
      <p:grpSp>
        <p:nvGrpSpPr>
          <p:cNvPr id="85" name="図形グループ 84"/>
          <p:cNvGrpSpPr/>
          <p:nvPr/>
        </p:nvGrpSpPr>
        <p:grpSpPr>
          <a:xfrm>
            <a:off x="1156236" y="5801051"/>
            <a:ext cx="7670984" cy="982826"/>
            <a:chOff x="1156236" y="5677127"/>
            <a:chExt cx="7670984" cy="982826"/>
          </a:xfrm>
        </p:grpSpPr>
        <p:sp>
          <p:nvSpPr>
            <p:cNvPr id="77" name="角丸四角形 76"/>
            <p:cNvSpPr/>
            <p:nvPr/>
          </p:nvSpPr>
          <p:spPr>
            <a:xfrm>
              <a:off x="1156236" y="5677127"/>
              <a:ext cx="7670984" cy="98282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324630" y="5677127"/>
              <a:ext cx="7940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+mn-ea"/>
                </a:rPr>
                <a:t>VMM</a:t>
              </a:r>
              <a:endParaRPr kumimoji="1" lang="ja-JP" altLang="en-US" dirty="0" smtClean="0">
                <a:latin typeface="+mn-ea"/>
              </a:endParaRPr>
            </a:p>
          </p:txBody>
        </p:sp>
      </p:grpSp>
      <p:cxnSp>
        <p:nvCxnSpPr>
          <p:cNvPr id="45" name="直線矢印コネクタ 44"/>
          <p:cNvCxnSpPr>
            <a:stCxn id="33" idx="2"/>
          </p:cNvCxnSpPr>
          <p:nvPr/>
        </p:nvCxnSpPr>
        <p:spPr>
          <a:xfrm>
            <a:off x="6442942" y="4743285"/>
            <a:ext cx="0" cy="425014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角丸四角形 55"/>
          <p:cNvSpPr/>
          <p:nvPr/>
        </p:nvSpPr>
        <p:spPr>
          <a:xfrm>
            <a:off x="7877382" y="6170383"/>
            <a:ext cx="758411" cy="492009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dirty="0" smtClean="0">
                <a:solidFill>
                  <a:srgbClr val="FFFFFF"/>
                </a:solidFill>
                <a:latin typeface="+mj-ea"/>
                <a:ea typeface="+mj-ea"/>
              </a:rPr>
              <a:t>照合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2005564" y="5186376"/>
            <a:ext cx="5219310" cy="437994"/>
            <a:chOff x="1143791" y="5075418"/>
            <a:chExt cx="5219310" cy="437994"/>
          </a:xfrm>
        </p:grpSpPr>
        <p:sp>
          <p:nvSpPr>
            <p:cNvPr id="10" name="正方形/長方形 9"/>
            <p:cNvSpPr/>
            <p:nvPr/>
          </p:nvSpPr>
          <p:spPr>
            <a:xfrm>
              <a:off x="1143791" y="5075508"/>
              <a:ext cx="437904" cy="4379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4055820" y="5075418"/>
              <a:ext cx="2307281" cy="4379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ハッシュ値</a:t>
              </a:r>
              <a:r>
                <a:rPr kumimoji="1" lang="en-US" altLang="ja-JP" dirty="0" smtClean="0">
                  <a:latin typeface="+mj-ea"/>
                  <a:ea typeface="+mj-ea"/>
                </a:rPr>
                <a:t>(20)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567660" y="5075508"/>
              <a:ext cx="437904" cy="4379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2005565" y="5075418"/>
              <a:ext cx="2050255" cy="437904"/>
            </a:xfrm>
            <a:prstGeom prst="rect">
              <a:avLst/>
            </a:prstGeom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latin typeface="+mj-ea"/>
                  <a:ea typeface="+mj-ea"/>
                </a:rPr>
                <a:t>暗号化後キー入力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1385084" y="4251276"/>
            <a:ext cx="5942456" cy="497471"/>
            <a:chOff x="590738" y="4082835"/>
            <a:chExt cx="5942456" cy="497471"/>
          </a:xfrm>
        </p:grpSpPr>
        <p:sp>
          <p:nvSpPr>
            <p:cNvPr id="33" name="角丸四角形 32"/>
            <p:cNvSpPr/>
            <p:nvPr/>
          </p:nvSpPr>
          <p:spPr>
            <a:xfrm>
              <a:off x="4763997" y="4082835"/>
              <a:ext cx="1769197" cy="492009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FFFFFF"/>
                  </a:solidFill>
                  <a:latin typeface="+mj-ea"/>
                  <a:ea typeface="+mj-ea"/>
                </a:rPr>
                <a:t>ハッシュ計算</a:t>
              </a:r>
              <a:endParaRPr kumimoji="1" lang="ja-JP" altLang="en-US" dirty="0" smtClean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4344025" y="4142402"/>
              <a:ext cx="4199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+mn-ea"/>
                </a:rPr>
                <a:t>⇒</a:t>
              </a:r>
              <a:endParaRPr kumimoji="1" lang="ja-JP" altLang="en-US" dirty="0" smtClean="0">
                <a:latin typeface="+mn-ea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249642" y="4136211"/>
              <a:ext cx="1117953" cy="437904"/>
            </a:xfrm>
            <a:prstGeom prst="rect">
              <a:avLst/>
            </a:prstGeom>
            <a:solidFill>
              <a:schemeClr val="bg1"/>
            </a:solidFill>
            <a:ln w="285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dirty="0" smtClean="0">
                  <a:solidFill>
                    <a:schemeClr val="tx1"/>
                  </a:solidFill>
                  <a:latin typeface="+mj-ea"/>
                  <a:ea typeface="+mj-ea"/>
                </a:rPr>
                <a:t>キー入力</a:t>
              </a:r>
            </a:p>
          </p:txBody>
        </p:sp>
        <p:grpSp>
          <p:nvGrpSpPr>
            <p:cNvPr id="6" name="図形グループ 5"/>
            <p:cNvGrpSpPr/>
            <p:nvPr/>
          </p:nvGrpSpPr>
          <p:grpSpPr>
            <a:xfrm>
              <a:off x="590738" y="4136940"/>
              <a:ext cx="2399756" cy="443366"/>
              <a:chOff x="245540" y="4136940"/>
              <a:chExt cx="2399756" cy="443366"/>
            </a:xfrm>
          </p:grpSpPr>
          <p:sp>
            <p:nvSpPr>
              <p:cNvPr id="59" name="テキスト ボックス 58"/>
              <p:cNvSpPr txBox="1"/>
              <p:nvPr/>
            </p:nvSpPr>
            <p:spPr>
              <a:xfrm>
                <a:off x="1011282" y="4158395"/>
                <a:ext cx="55637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>
                    <a:latin typeface="+mn-ea"/>
                  </a:rPr>
                  <a:t>+</a:t>
                </a:r>
                <a:endParaRPr kumimoji="1" lang="ja-JP" altLang="en-US" dirty="0" smtClean="0">
                  <a:latin typeface="+mn-ea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1431255" y="4136940"/>
                <a:ext cx="1214041" cy="4433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600" dirty="0" smtClean="0">
                    <a:latin typeface="+mj-ea"/>
                    <a:ea typeface="+mj-ea"/>
                  </a:rPr>
                  <a:t>シーケンス</a:t>
                </a:r>
                <a:endParaRPr lang="en-US" altLang="ja-JP" sz="1600" dirty="0" smtClean="0">
                  <a:latin typeface="+mj-ea"/>
                  <a:ea typeface="+mj-ea"/>
                </a:endParaRPr>
              </a:p>
              <a:p>
                <a:pPr algn="ctr"/>
                <a:r>
                  <a:rPr kumimoji="1" lang="ja-JP" altLang="en-US" sz="1600" dirty="0" smtClean="0">
                    <a:latin typeface="+mj-ea"/>
                    <a:ea typeface="+mj-ea"/>
                  </a:rPr>
                  <a:t>番号</a:t>
                </a:r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245540" y="4142402"/>
                <a:ext cx="926577" cy="4379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600" dirty="0" smtClean="0">
                    <a:latin typeface="+mj-ea"/>
                    <a:ea typeface="+mj-ea"/>
                  </a:rPr>
                  <a:t>共通鍵</a:t>
                </a:r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2840952" y="4142402"/>
              <a:ext cx="5563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+</a:t>
              </a:r>
              <a:endParaRPr kumimoji="1" lang="ja-JP" altLang="en-US" dirty="0" smtClean="0">
                <a:latin typeface="+mn-ea"/>
              </a:endParaRPr>
            </a:p>
          </p:txBody>
        </p:sp>
      </p:grpSp>
      <p:cxnSp>
        <p:nvCxnSpPr>
          <p:cNvPr id="48" name="直線矢印コネクタ 47"/>
          <p:cNvCxnSpPr>
            <a:stCxn id="18" idx="2"/>
          </p:cNvCxnSpPr>
          <p:nvPr/>
        </p:nvCxnSpPr>
        <p:spPr>
          <a:xfrm>
            <a:off x="4602965" y="4742556"/>
            <a:ext cx="0" cy="42583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4598632" y="5623553"/>
            <a:ext cx="4333" cy="52831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図形グループ 12"/>
          <p:cNvGrpSpPr/>
          <p:nvPr/>
        </p:nvGrpSpPr>
        <p:grpSpPr>
          <a:xfrm>
            <a:off x="1433252" y="6164829"/>
            <a:ext cx="5894288" cy="507054"/>
            <a:chOff x="703694" y="5911616"/>
            <a:chExt cx="5894288" cy="507054"/>
          </a:xfrm>
        </p:grpSpPr>
        <p:sp>
          <p:nvSpPr>
            <p:cNvPr id="30" name="角丸四角形 29"/>
            <p:cNvSpPr/>
            <p:nvPr/>
          </p:nvSpPr>
          <p:spPr>
            <a:xfrm>
              <a:off x="3405124" y="5911616"/>
              <a:ext cx="1003689" cy="49200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FFFFFF"/>
                  </a:solidFill>
                  <a:latin typeface="+mj-ea"/>
                  <a:ea typeface="+mj-ea"/>
                </a:rPr>
                <a:t>復号</a:t>
              </a:r>
              <a:endParaRPr kumimoji="1" lang="ja-JP" altLang="en-US" dirty="0" smtClean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grpSp>
          <p:nvGrpSpPr>
            <p:cNvPr id="53" name="図形グループ 52"/>
            <p:cNvGrpSpPr/>
            <p:nvPr/>
          </p:nvGrpSpPr>
          <p:grpSpPr>
            <a:xfrm>
              <a:off x="703694" y="5916443"/>
              <a:ext cx="5894288" cy="502227"/>
              <a:chOff x="699360" y="4136940"/>
              <a:chExt cx="5894288" cy="502227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4824451" y="4147158"/>
                <a:ext cx="1769197" cy="492009"/>
              </a:xfrm>
              <a:prstGeom prst="round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 smtClean="0">
                    <a:solidFill>
                      <a:srgbClr val="FFFFFF"/>
                    </a:solidFill>
                    <a:latin typeface="+mj-ea"/>
                    <a:ea typeface="+mj-ea"/>
                  </a:rPr>
                  <a:t>ハッシュ計算</a:t>
                </a:r>
                <a:endParaRPr kumimoji="1" lang="ja-JP" altLang="en-US" dirty="0" smtClean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4404479" y="4142402"/>
                <a:ext cx="4199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latin typeface="+mn-ea"/>
                  </a:rPr>
                  <a:t>⇒</a:t>
                </a:r>
                <a:endParaRPr kumimoji="1" lang="ja-JP" altLang="en-US" dirty="0" smtClean="0">
                  <a:latin typeface="+mn-ea"/>
                </a:endParaRPr>
              </a:p>
            </p:txBody>
          </p:sp>
          <p:grpSp>
            <p:nvGrpSpPr>
              <p:cNvPr id="66" name="図形グループ 65"/>
              <p:cNvGrpSpPr/>
              <p:nvPr/>
            </p:nvGrpSpPr>
            <p:grpSpPr>
              <a:xfrm>
                <a:off x="699360" y="4136940"/>
                <a:ext cx="2399756" cy="443366"/>
                <a:chOff x="354162" y="4136940"/>
                <a:chExt cx="2399756" cy="443366"/>
              </a:xfrm>
            </p:grpSpPr>
            <p:sp>
              <p:nvSpPr>
                <p:cNvPr id="68" name="テキスト ボックス 67"/>
                <p:cNvSpPr txBox="1"/>
                <p:nvPr/>
              </p:nvSpPr>
              <p:spPr>
                <a:xfrm>
                  <a:off x="1119904" y="4158395"/>
                  <a:ext cx="55637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>
                      <a:latin typeface="+mn-ea"/>
                    </a:rPr>
                    <a:t>+</a:t>
                  </a:r>
                  <a:endParaRPr kumimoji="1" lang="ja-JP" altLang="en-US" dirty="0" smtClean="0">
                    <a:latin typeface="+mn-ea"/>
                  </a:endParaRPr>
                </a:p>
              </p:txBody>
            </p:sp>
            <p:sp>
              <p:nvSpPr>
                <p:cNvPr id="69" name="正方形/長方形 68"/>
                <p:cNvSpPr/>
                <p:nvPr/>
              </p:nvSpPr>
              <p:spPr>
                <a:xfrm>
                  <a:off x="1539877" y="4136940"/>
                  <a:ext cx="1214041" cy="44336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600" dirty="0" smtClean="0">
                      <a:latin typeface="+mj-ea"/>
                      <a:ea typeface="+mj-ea"/>
                    </a:rPr>
                    <a:t>シーケンス</a:t>
                  </a:r>
                  <a:endParaRPr lang="en-US" altLang="ja-JP" sz="1600" dirty="0" smtClean="0">
                    <a:latin typeface="+mj-ea"/>
                    <a:ea typeface="+mj-ea"/>
                  </a:endParaRPr>
                </a:p>
                <a:p>
                  <a:pPr algn="ctr"/>
                  <a:r>
                    <a:rPr kumimoji="1" lang="ja-JP" altLang="en-US" sz="1600" dirty="0" smtClean="0">
                      <a:latin typeface="+mj-ea"/>
                      <a:ea typeface="+mj-ea"/>
                    </a:rPr>
                    <a:t>番号</a:t>
                  </a:r>
                </a:p>
              </p:txBody>
            </p:sp>
            <p:sp>
              <p:nvSpPr>
                <p:cNvPr id="70" name="正方形/長方形 69"/>
                <p:cNvSpPr/>
                <p:nvPr/>
              </p:nvSpPr>
              <p:spPr>
                <a:xfrm>
                  <a:off x="354162" y="4142402"/>
                  <a:ext cx="926577" cy="43790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600" dirty="0" smtClean="0">
                      <a:latin typeface="+mj-ea"/>
                      <a:ea typeface="+mj-ea"/>
                    </a:rPr>
                    <a:t>共通鍵</a:t>
                  </a:r>
                  <a:endParaRPr kumimoji="1" lang="ja-JP" altLang="en-US" sz="1600" dirty="0" smtClean="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7" name="テキスト ボックス 66"/>
              <p:cNvSpPr txBox="1"/>
              <p:nvPr/>
            </p:nvSpPr>
            <p:spPr>
              <a:xfrm>
                <a:off x="2949574" y="4142402"/>
                <a:ext cx="55637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>
                    <a:latin typeface="+mn-ea"/>
                  </a:rPr>
                  <a:t>+</a:t>
                </a:r>
                <a:endParaRPr kumimoji="1" lang="ja-JP" altLang="en-US" dirty="0" smtClean="0">
                  <a:latin typeface="+mn-ea"/>
                </a:endParaRPr>
              </a:p>
            </p:txBody>
          </p:sp>
        </p:grpSp>
      </p:grpSp>
      <p:sp>
        <p:nvSpPr>
          <p:cNvPr id="71" name="テキスト ボックス 70"/>
          <p:cNvSpPr txBox="1"/>
          <p:nvPr/>
        </p:nvSpPr>
        <p:spPr>
          <a:xfrm>
            <a:off x="590223" y="5216034"/>
            <a:ext cx="13856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送信データ</a:t>
            </a:r>
            <a:endParaRPr kumimoji="1" lang="ja-JP" altLang="en-US" dirty="0" smtClean="0">
              <a:latin typeface="+mn-ea"/>
            </a:endParaRPr>
          </a:p>
        </p:txBody>
      </p:sp>
      <p:cxnSp>
        <p:nvCxnSpPr>
          <p:cNvPr id="24" name="カギ線コネクタ 23"/>
          <p:cNvCxnSpPr>
            <a:stCxn id="28" idx="3"/>
            <a:endCxn id="56" idx="0"/>
          </p:cNvCxnSpPr>
          <p:nvPr/>
        </p:nvCxnSpPr>
        <p:spPr>
          <a:xfrm>
            <a:off x="7224874" y="5405328"/>
            <a:ext cx="1031714" cy="765055"/>
          </a:xfrm>
          <a:prstGeom prst="bentConnector2">
            <a:avLst/>
          </a:prstGeom>
          <a:ln w="57150" cmpd="sng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54" idx="3"/>
            <a:endCxn id="56" idx="1"/>
          </p:cNvCxnSpPr>
          <p:nvPr/>
        </p:nvCxnSpPr>
        <p:spPr>
          <a:xfrm flipV="1">
            <a:off x="7327540" y="6416388"/>
            <a:ext cx="549842" cy="949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90"/>
                </a:solidFill>
              </a:rPr>
              <a:t>ビデオメモリの暗号化</a:t>
            </a:r>
            <a:endParaRPr kumimoji="1" lang="ja-JP" altLang="en-US" dirty="0">
              <a:solidFill>
                <a:srgbClr val="000090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69909" cy="1662075"/>
          </a:xfrm>
        </p:spPr>
        <p:txBody>
          <a:bodyPr/>
          <a:lstStyle/>
          <a:p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が暗号化し、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クライアントが復号化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はユーザ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のビデオメモリを管理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に複製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複製されたビデオメモリを暗号化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暗号化しても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サーバは従来通りに動作可能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10</a:t>
            </a:fld>
            <a:endParaRPr lang="ja-JP" altLang="en-US" dirty="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96016" y="3844969"/>
            <a:ext cx="2369318" cy="2595065"/>
            <a:chOff x="847265" y="3762487"/>
            <a:chExt cx="2369318" cy="3284898"/>
          </a:xfrm>
        </p:grpSpPr>
        <p:sp>
          <p:nvSpPr>
            <p:cNvPr id="57" name="角丸四角形 56"/>
            <p:cNvSpPr/>
            <p:nvPr/>
          </p:nvSpPr>
          <p:spPr>
            <a:xfrm>
              <a:off x="847265" y="3762487"/>
              <a:ext cx="2369318" cy="3284898"/>
            </a:xfrm>
            <a:prstGeom prst="roundRect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47265" y="3762490"/>
              <a:ext cx="2369318" cy="46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+mn-ea"/>
                </a:rPr>
                <a:t>VNC</a:t>
              </a:r>
              <a:r>
                <a:rPr lang="ja-JP" altLang="en-US" dirty="0" smtClean="0">
                  <a:latin typeface="+mn-ea"/>
                </a:rPr>
                <a:t>クライアント</a:t>
              </a:r>
              <a:endParaRPr kumimoji="1" lang="ja-JP" altLang="en-US" dirty="0" smtClean="0">
                <a:latin typeface="+mn-ea"/>
              </a:endParaRPr>
            </a:p>
          </p:txBody>
        </p:sp>
      </p:grpSp>
      <p:pic>
        <p:nvPicPr>
          <p:cNvPr id="56" name="図 55" descr="man-people-person-user-icone-4751-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68" y="5353749"/>
            <a:ext cx="955687" cy="1045805"/>
          </a:xfrm>
          <a:prstGeom prst="rect">
            <a:avLst/>
          </a:prstGeom>
        </p:spPr>
      </p:pic>
      <p:grpSp>
        <p:nvGrpSpPr>
          <p:cNvPr id="63" name="図形グループ 62"/>
          <p:cNvGrpSpPr/>
          <p:nvPr/>
        </p:nvGrpSpPr>
        <p:grpSpPr>
          <a:xfrm>
            <a:off x="6618941" y="3959555"/>
            <a:ext cx="1681577" cy="1587905"/>
            <a:chOff x="7028195" y="3594552"/>
            <a:chExt cx="1924989" cy="1733460"/>
          </a:xfrm>
        </p:grpSpPr>
        <p:sp>
          <p:nvSpPr>
            <p:cNvPr id="65" name="正方形/長方形 64"/>
            <p:cNvSpPr/>
            <p:nvPr/>
          </p:nvSpPr>
          <p:spPr>
            <a:xfrm>
              <a:off x="7028195" y="3594552"/>
              <a:ext cx="1924989" cy="1733460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  <a:p>
              <a:pPr algn="ctr"/>
              <a:endParaRPr lang="en-US" altLang="ja-JP" dirty="0" smtClean="0">
                <a:latin typeface="+mj-ea"/>
                <a:ea typeface="+mj-ea"/>
              </a:endParaRPr>
            </a:p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028195" y="3594553"/>
              <a:ext cx="1910512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ユーザ</a:t>
              </a:r>
              <a:r>
                <a:rPr lang="en-US" altLang="ja-JP" dirty="0">
                  <a:solidFill>
                    <a:schemeClr val="bg1"/>
                  </a:solidFill>
                  <a:latin typeface="+mn-ea"/>
                </a:rPr>
                <a:t>VM</a:t>
              </a:r>
              <a:endParaRPr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001185" y="3977918"/>
            <a:ext cx="1990227" cy="1569544"/>
            <a:chOff x="3866714" y="3914805"/>
            <a:chExt cx="1990227" cy="1569544"/>
          </a:xfrm>
        </p:grpSpPr>
        <p:grpSp>
          <p:nvGrpSpPr>
            <p:cNvPr id="68" name="図形グループ 67"/>
            <p:cNvGrpSpPr/>
            <p:nvPr/>
          </p:nvGrpSpPr>
          <p:grpSpPr>
            <a:xfrm>
              <a:off x="3866714" y="3914805"/>
              <a:ext cx="1990227" cy="1569544"/>
              <a:chOff x="7763667" y="24669276"/>
              <a:chExt cx="3109728" cy="2630833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7763667" y="24669276"/>
                <a:ext cx="3109728" cy="2630833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7763667" y="24669276"/>
                <a:ext cx="3109728" cy="6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+mn-ea"/>
                  </a:rPr>
                  <a:t>管理</a:t>
                </a:r>
                <a:r>
                  <a:rPr lang="en-US" altLang="ja-JP" dirty="0">
                    <a:latin typeface="+mn-ea"/>
                  </a:rPr>
                  <a:t>VM</a:t>
                </a:r>
                <a:endParaRPr lang="ja-JP" altLang="en-US" dirty="0">
                  <a:latin typeface="+mn-ea"/>
                </a:endParaRPr>
              </a:p>
            </p:txBody>
          </p:sp>
        </p:grpSp>
        <p:sp>
          <p:nvSpPr>
            <p:cNvPr id="69" name="角丸四角形 68"/>
            <p:cNvSpPr/>
            <p:nvPr/>
          </p:nvSpPr>
          <p:spPr>
            <a:xfrm>
              <a:off x="4158970" y="4320283"/>
              <a:ext cx="1518677" cy="397655"/>
            </a:xfrm>
            <a:prstGeom prst="roundRect">
              <a:avLst/>
            </a:prstGeom>
            <a:ln>
              <a:solidFill>
                <a:srgbClr val="0D0D0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latin typeface="+mj-ea"/>
                  <a:ea typeface="+mj-ea"/>
                </a:rPr>
                <a:t>VNC</a:t>
              </a:r>
              <a:r>
                <a:rPr lang="ja-JP" altLang="en-US" dirty="0" smtClean="0">
                  <a:latin typeface="+mj-ea"/>
                  <a:ea typeface="+mj-ea"/>
                </a:rPr>
                <a:t>サーバ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3991008" y="5688142"/>
            <a:ext cx="4309510" cy="789956"/>
            <a:chOff x="3027294" y="5950578"/>
            <a:chExt cx="4933323" cy="862368"/>
          </a:xfrm>
        </p:grpSpPr>
        <p:sp>
          <p:nvSpPr>
            <p:cNvPr id="77" name="正方形/長方形 76"/>
            <p:cNvSpPr/>
            <p:nvPr/>
          </p:nvSpPr>
          <p:spPr>
            <a:xfrm>
              <a:off x="3027294" y="5950578"/>
              <a:ext cx="4918846" cy="86236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993086" y="6407616"/>
              <a:ext cx="967531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VMM</a:t>
              </a:r>
              <a:endParaRPr lang="ja-JP" altLang="en-US" sz="2000" dirty="0">
                <a:latin typeface="+mn-ea"/>
              </a:endParaRPr>
            </a:p>
          </p:txBody>
        </p:sp>
      </p:grpSp>
      <p:sp>
        <p:nvSpPr>
          <p:cNvPr id="81" name="角丸四角形 80"/>
          <p:cNvSpPr/>
          <p:nvPr/>
        </p:nvSpPr>
        <p:spPr>
          <a:xfrm>
            <a:off x="967166" y="4249341"/>
            <a:ext cx="1717901" cy="6657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ea"/>
                <a:ea typeface="+mj-ea"/>
              </a:rPr>
              <a:t>VNC</a:t>
            </a:r>
          </a:p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クライアント</a:t>
            </a:r>
          </a:p>
        </p:txBody>
      </p:sp>
      <p:sp>
        <p:nvSpPr>
          <p:cNvPr id="83" name="角丸四角形 82"/>
          <p:cNvSpPr/>
          <p:nvPr/>
        </p:nvSpPr>
        <p:spPr>
          <a:xfrm>
            <a:off x="5498354" y="5821177"/>
            <a:ext cx="1465836" cy="528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画面暗号化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1103137" y="4310671"/>
            <a:ext cx="1465836" cy="528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画面復号化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107" name="直線矢印コネクタ 106"/>
          <p:cNvCxnSpPr/>
          <p:nvPr/>
        </p:nvCxnSpPr>
        <p:spPr>
          <a:xfrm flipH="1">
            <a:off x="2568973" y="4605681"/>
            <a:ext cx="1724468" cy="10766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図 108" descr="com.glavsoft.viewer.ViewerScreenSnapz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73" y="5353749"/>
            <a:ext cx="1139669" cy="935549"/>
          </a:xfrm>
          <a:prstGeom prst="rect">
            <a:avLst/>
          </a:prstGeom>
        </p:spPr>
      </p:pic>
      <p:sp>
        <p:nvSpPr>
          <p:cNvPr id="110" name="テキスト ボックス 109"/>
          <p:cNvSpPr txBox="1"/>
          <p:nvPr/>
        </p:nvSpPr>
        <p:spPr>
          <a:xfrm>
            <a:off x="709864" y="4984417"/>
            <a:ext cx="23554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画面出力</a:t>
            </a:r>
            <a:endParaRPr kumimoji="1" lang="ja-JP" altLang="en-US" b="1" dirty="0" smtClean="0">
              <a:latin typeface="+mn-ea"/>
            </a:endParaRPr>
          </a:p>
        </p:txBody>
      </p:sp>
      <p:cxnSp>
        <p:nvCxnSpPr>
          <p:cNvPr id="132" name="曲線コネクタ 131"/>
          <p:cNvCxnSpPr>
            <a:endCxn id="83" idx="3"/>
          </p:cNvCxnSpPr>
          <p:nvPr/>
        </p:nvCxnSpPr>
        <p:spPr>
          <a:xfrm rot="10800000" flipV="1">
            <a:off x="6964191" y="5334603"/>
            <a:ext cx="1027573" cy="750707"/>
          </a:xfrm>
          <a:prstGeom prst="curvedConnector3">
            <a:avLst>
              <a:gd name="adj1" fmla="val -2204"/>
            </a:avLst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曲線コネクタ 11"/>
          <p:cNvCxnSpPr>
            <a:stCxn id="83" idx="1"/>
            <a:endCxn id="47" idx="2"/>
          </p:cNvCxnSpPr>
          <p:nvPr/>
        </p:nvCxnSpPr>
        <p:spPr>
          <a:xfrm rot="10800000">
            <a:off x="5126088" y="5353749"/>
            <a:ext cx="372266" cy="731562"/>
          </a:xfrm>
          <a:prstGeom prst="curvedConnector2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6964190" y="4851783"/>
            <a:ext cx="1120589" cy="482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ビデオ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メモリ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cxnSp>
        <p:nvCxnSpPr>
          <p:cNvPr id="21" name="直線矢印コネクタ 20"/>
          <p:cNvCxnSpPr>
            <a:stCxn id="47" idx="3"/>
            <a:endCxn id="55" idx="1"/>
          </p:cNvCxnSpPr>
          <p:nvPr/>
        </p:nvCxnSpPr>
        <p:spPr>
          <a:xfrm flipV="1">
            <a:off x="5686382" y="5093194"/>
            <a:ext cx="1277808" cy="1914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69" idx="1"/>
            <a:endCxn id="81" idx="3"/>
          </p:cNvCxnSpPr>
          <p:nvPr/>
        </p:nvCxnSpPr>
        <p:spPr>
          <a:xfrm flipH="1">
            <a:off x="2685067" y="4582224"/>
            <a:ext cx="160837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6964189" y="4851783"/>
            <a:ext cx="1120589" cy="482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ビデオ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メモリ</a:t>
            </a:r>
            <a:r>
              <a:rPr lang="en-US" altLang="ja-JP" dirty="0" smtClean="0">
                <a:latin typeface="+mj-ea"/>
                <a:ea typeface="+mj-ea"/>
              </a:rPr>
              <a:t>B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565793" y="4870928"/>
            <a:ext cx="1120589" cy="482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ビデオ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メモリ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cxnSp>
        <p:nvCxnSpPr>
          <p:cNvPr id="20" name="カギ線コネクタ 19"/>
          <p:cNvCxnSpPr>
            <a:stCxn id="69" idx="3"/>
            <a:endCxn id="38" idx="0"/>
          </p:cNvCxnSpPr>
          <p:nvPr/>
        </p:nvCxnSpPr>
        <p:spPr>
          <a:xfrm>
            <a:off x="5812118" y="4582224"/>
            <a:ext cx="1712366" cy="269559"/>
          </a:xfrm>
          <a:prstGeom prst="bentConnector2">
            <a:avLst/>
          </a:prstGeom>
          <a:ln w="57150" cmpd="sng">
            <a:solidFill>
              <a:srgbClr val="FF0000"/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4565792" y="4870928"/>
            <a:ext cx="1120589" cy="482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ビデオ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メモリ</a:t>
            </a:r>
            <a:r>
              <a:rPr lang="en-US" altLang="ja-JP" dirty="0" smtClean="0">
                <a:latin typeface="+mj-ea"/>
                <a:ea typeface="+mj-ea"/>
              </a:rPr>
              <a:t>A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565793" y="4870928"/>
            <a:ext cx="1120589" cy="482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ビデオ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メモリ</a:t>
            </a:r>
            <a:r>
              <a:rPr lang="en-US" altLang="ja-JP" dirty="0" smtClean="0">
                <a:latin typeface="+mj-ea"/>
                <a:ea typeface="+mj-ea"/>
              </a:rPr>
              <a:t>A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79" name="乗算記号 78"/>
          <p:cNvSpPr/>
          <p:nvPr/>
        </p:nvSpPr>
        <p:spPr>
          <a:xfrm>
            <a:off x="5991412" y="4241069"/>
            <a:ext cx="693341" cy="65122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354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105" grpId="0" animBg="1"/>
      <p:bldP spid="105" grpId="1" animBg="1"/>
      <p:bldP spid="38" grpId="0" animBg="1"/>
      <p:bldP spid="39" grpId="0" animBg="1"/>
      <p:bldP spid="52" grpId="0" animBg="1"/>
      <p:bldP spid="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</a:rPr>
              <a:t>ビデオメモリ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同期</a:t>
            </a:r>
            <a:endParaRPr kumimoji="1" lang="ja-JP" altLang="en-US" strike="sngStrike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69909" cy="2174691"/>
          </a:xfrm>
        </p:spPr>
        <p:txBody>
          <a:bodyPr/>
          <a:lstStyle/>
          <a:p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がユーザ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と管理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の間でビデオメモリの同期をとる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ユーザ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が描画すると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サーバに通知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更新</a:t>
            </a:r>
            <a:r>
              <a:rPr lang="ja-JP" altLang="en-US" dirty="0">
                <a:solidFill>
                  <a:srgbClr val="333333"/>
                </a:solidFill>
                <a:latin typeface="+mn-ea"/>
              </a:rPr>
              <a:t>された領域のみ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暗号化しながら同期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  <a:p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11</a:t>
            </a:fld>
            <a:endParaRPr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817305" y="5774630"/>
            <a:ext cx="5692091" cy="948173"/>
            <a:chOff x="3453615" y="5529926"/>
            <a:chExt cx="5692091" cy="948173"/>
          </a:xfrm>
        </p:grpSpPr>
        <p:grpSp>
          <p:nvGrpSpPr>
            <p:cNvPr id="76" name="図形グループ 75"/>
            <p:cNvGrpSpPr/>
            <p:nvPr/>
          </p:nvGrpSpPr>
          <p:grpSpPr>
            <a:xfrm>
              <a:off x="3453615" y="5529926"/>
              <a:ext cx="5692091" cy="948173"/>
              <a:chOff x="2412112" y="5777858"/>
              <a:chExt cx="6516036" cy="1035088"/>
            </a:xfrm>
          </p:grpSpPr>
          <p:sp>
            <p:nvSpPr>
              <p:cNvPr id="77" name="正方形/長方形 76"/>
              <p:cNvSpPr/>
              <p:nvPr/>
            </p:nvSpPr>
            <p:spPr>
              <a:xfrm>
                <a:off x="2412112" y="5777858"/>
                <a:ext cx="6479208" cy="1035088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7960617" y="6409759"/>
                <a:ext cx="967531" cy="40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>
                    <a:latin typeface="+mn-ea"/>
                  </a:rPr>
                  <a:t>VMM</a:t>
                </a:r>
                <a:endParaRPr lang="ja-JP" altLang="en-US" sz="2000" dirty="0">
                  <a:latin typeface="+mn-ea"/>
                </a:endParaRPr>
              </a:p>
            </p:txBody>
          </p:sp>
        </p:grpSp>
        <p:sp>
          <p:nvSpPr>
            <p:cNvPr id="83" name="角丸四角形 82"/>
            <p:cNvSpPr/>
            <p:nvPr/>
          </p:nvSpPr>
          <p:spPr>
            <a:xfrm>
              <a:off x="5731294" y="5821177"/>
              <a:ext cx="1465836" cy="5282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FFFFFF"/>
                  </a:solidFill>
                  <a:latin typeface="+mj-ea"/>
                  <a:ea typeface="+mj-ea"/>
                </a:rPr>
                <a:t>画面暗号化</a:t>
              </a:r>
              <a:endParaRPr kumimoji="1" lang="ja-JP" altLang="en-US" dirty="0" smtClean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図形グループ 6"/>
          <p:cNvGrpSpPr/>
          <p:nvPr/>
        </p:nvGrpSpPr>
        <p:grpSpPr>
          <a:xfrm>
            <a:off x="5795648" y="3779989"/>
            <a:ext cx="1681577" cy="1799467"/>
            <a:chOff x="6618941" y="3747993"/>
            <a:chExt cx="1681577" cy="1799467"/>
          </a:xfrm>
        </p:grpSpPr>
        <p:grpSp>
          <p:nvGrpSpPr>
            <p:cNvPr id="63" name="図形グループ 62"/>
            <p:cNvGrpSpPr/>
            <p:nvPr/>
          </p:nvGrpSpPr>
          <p:grpSpPr>
            <a:xfrm>
              <a:off x="6618941" y="3747993"/>
              <a:ext cx="1681577" cy="1799467"/>
              <a:chOff x="7028195" y="3363598"/>
              <a:chExt cx="1924989" cy="1964415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7028195" y="3365754"/>
                <a:ext cx="1924989" cy="1962259"/>
              </a:xfrm>
              <a:prstGeom prst="rect">
                <a:avLst/>
              </a:prstGeom>
              <a:solidFill>
                <a:srgbClr val="0000FF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7028195" y="3363598"/>
                <a:ext cx="1910512" cy="40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+mn-ea"/>
                  </a:rPr>
                  <a:t>ユーザ</a:t>
                </a:r>
                <a:r>
                  <a:rPr lang="en-US" altLang="ja-JP" dirty="0">
                    <a:solidFill>
                      <a:schemeClr val="bg1"/>
                    </a:solidFill>
                    <a:latin typeface="+mn-ea"/>
                  </a:rPr>
                  <a:t>VM</a:t>
                </a:r>
                <a:endParaRPr lang="ja-JP" alt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6927206" y="4731947"/>
              <a:ext cx="1120589" cy="48282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latin typeface="+mj-ea"/>
                  <a:ea typeface="+mj-ea"/>
                </a:rPr>
                <a:t>ビデオ</a:t>
              </a:r>
              <a:endParaRPr kumimoji="1" lang="en-US" altLang="ja-JP" dirty="0" smtClean="0">
                <a:latin typeface="+mj-ea"/>
                <a:ea typeface="+mj-ea"/>
              </a:endParaRPr>
            </a:p>
            <a:p>
              <a:pPr algn="ctr"/>
              <a:r>
                <a:rPr lang="ja-JP" altLang="en-US" dirty="0" smtClean="0">
                  <a:latin typeface="+mj-ea"/>
                  <a:ea typeface="+mj-ea"/>
                </a:rPr>
                <a:t>メモリ</a:t>
              </a:r>
              <a:r>
                <a:rPr lang="en-US" altLang="ja-JP" dirty="0" smtClean="0">
                  <a:latin typeface="+mj-ea"/>
                  <a:ea typeface="+mj-ea"/>
                </a:rPr>
                <a:t>B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1817305" y="3779989"/>
            <a:ext cx="2044739" cy="1799468"/>
            <a:chOff x="3866714" y="3684882"/>
            <a:chExt cx="2044739" cy="1799468"/>
          </a:xfrm>
        </p:grpSpPr>
        <p:grpSp>
          <p:nvGrpSpPr>
            <p:cNvPr id="68" name="図形グループ 67"/>
            <p:cNvGrpSpPr/>
            <p:nvPr/>
          </p:nvGrpSpPr>
          <p:grpSpPr>
            <a:xfrm>
              <a:off x="3866714" y="3684882"/>
              <a:ext cx="2044739" cy="1799468"/>
              <a:chOff x="7763667" y="24283883"/>
              <a:chExt cx="3194903" cy="3016226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7763667" y="24287193"/>
                <a:ext cx="3194903" cy="301291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7763667" y="24283883"/>
                <a:ext cx="3194903" cy="6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+mn-ea"/>
                  </a:rPr>
                  <a:t>管理</a:t>
                </a:r>
                <a:r>
                  <a:rPr lang="en-US" altLang="ja-JP" dirty="0">
                    <a:latin typeface="+mn-ea"/>
                  </a:rPr>
                  <a:t>VM</a:t>
                </a:r>
                <a:endParaRPr lang="ja-JP" altLang="en-US" dirty="0">
                  <a:latin typeface="+mn-ea"/>
                </a:endParaRPr>
              </a:p>
            </p:txBody>
          </p:sp>
        </p:grpSp>
        <p:sp>
          <p:nvSpPr>
            <p:cNvPr id="69" name="角丸四角形 68"/>
            <p:cNvSpPr/>
            <p:nvPr/>
          </p:nvSpPr>
          <p:spPr>
            <a:xfrm>
              <a:off x="4110088" y="4121455"/>
              <a:ext cx="1518677" cy="397655"/>
            </a:xfrm>
            <a:prstGeom prst="roundRect">
              <a:avLst/>
            </a:prstGeom>
            <a:ln>
              <a:solidFill>
                <a:srgbClr val="0D0D0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latin typeface="+mj-ea"/>
                  <a:ea typeface="+mj-ea"/>
                </a:rPr>
                <a:t>VNC</a:t>
              </a:r>
              <a:r>
                <a:rPr lang="ja-JP" altLang="en-US" dirty="0" smtClean="0">
                  <a:latin typeface="+mj-ea"/>
                  <a:ea typeface="+mj-ea"/>
                </a:rPr>
                <a:t>サーバ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sp>
        <p:nvSpPr>
          <p:cNvPr id="64" name="正方形/長方形 63"/>
          <p:cNvSpPr/>
          <p:nvPr/>
        </p:nvSpPr>
        <p:spPr>
          <a:xfrm>
            <a:off x="2280697" y="4763942"/>
            <a:ext cx="1120589" cy="4828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ビデオ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メモリ</a:t>
            </a:r>
            <a:r>
              <a:rPr lang="en-US" altLang="ja-JP" dirty="0" smtClean="0">
                <a:latin typeface="+mj-ea"/>
                <a:ea typeface="+mj-ea"/>
              </a:rPr>
              <a:t>A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280696" y="4763942"/>
            <a:ext cx="1120589" cy="482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ビデオ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メモリ</a:t>
            </a:r>
            <a:r>
              <a:rPr lang="en-US" altLang="ja-JP" dirty="0" smtClean="0">
                <a:latin typeface="+mj-ea"/>
                <a:ea typeface="+mj-ea"/>
              </a:rPr>
              <a:t>A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862044" y="3779989"/>
            <a:ext cx="193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更新領域の座標</a:t>
            </a:r>
            <a:endParaRPr lang="ja-JP" altLang="en-US" dirty="0">
              <a:latin typeface="+mn-ea"/>
            </a:endParaRPr>
          </a:p>
        </p:txBody>
      </p:sp>
      <p:cxnSp>
        <p:nvCxnSpPr>
          <p:cNvPr id="11" name="直線矢印コネクタ 10"/>
          <p:cNvCxnSpPr>
            <a:endCxn id="69" idx="3"/>
          </p:cNvCxnSpPr>
          <p:nvPr/>
        </p:nvCxnSpPr>
        <p:spPr>
          <a:xfrm flipH="1">
            <a:off x="3579356" y="4415390"/>
            <a:ext cx="2218404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4554211" y="4216562"/>
            <a:ext cx="547381" cy="547381"/>
          </a:xfrm>
          <a:prstGeom prst="ellipse">
            <a:avLst/>
          </a:prstGeom>
          <a:solidFill>
            <a:srgbClr val="FFFFFF"/>
          </a:solidFill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  <p:cxnSp>
        <p:nvCxnSpPr>
          <p:cNvPr id="17" name="直線矢印コネクタ 16"/>
          <p:cNvCxnSpPr>
            <a:stCxn id="9" idx="4"/>
            <a:endCxn id="83" idx="0"/>
          </p:cNvCxnSpPr>
          <p:nvPr/>
        </p:nvCxnSpPr>
        <p:spPr>
          <a:xfrm>
            <a:off x="4827902" y="4763943"/>
            <a:ext cx="0" cy="1301938"/>
          </a:xfrm>
          <a:prstGeom prst="straightConnector1">
            <a:avLst/>
          </a:prstGeom>
          <a:ln w="57150" cmpd="sng">
            <a:solidFill>
              <a:srgbClr val="00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カギ線コネクタ 22"/>
          <p:cNvCxnSpPr>
            <a:stCxn id="38" idx="2"/>
            <a:endCxn id="83" idx="3"/>
          </p:cNvCxnSpPr>
          <p:nvPr/>
        </p:nvCxnSpPr>
        <p:spPr>
          <a:xfrm rot="5400000">
            <a:off x="5570889" y="5236695"/>
            <a:ext cx="1083251" cy="1103388"/>
          </a:xfrm>
          <a:prstGeom prst="bentConnector2">
            <a:avLst/>
          </a:prstGeom>
          <a:ln w="57150" cmpd="sng"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カギ線コネクタ 25"/>
          <p:cNvCxnSpPr>
            <a:stCxn id="83" idx="1"/>
          </p:cNvCxnSpPr>
          <p:nvPr/>
        </p:nvCxnSpPr>
        <p:spPr>
          <a:xfrm rot="10800000">
            <a:off x="2840992" y="5246765"/>
            <a:ext cx="1253993" cy="1083251"/>
          </a:xfrm>
          <a:prstGeom prst="bentConnector2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14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画面の暗号アルゴリズム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</a:rPr>
              <a:t>性能と安全性を考慮して</a:t>
            </a:r>
            <a:r>
              <a:rPr lang="en-US" altLang="ja-JP" dirty="0" smtClean="0"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ピクセル単位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 smtClean="0">
                <a:latin typeface="+mn-ea"/>
              </a:rPr>
              <a:t>暗号化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ブロック暗号</a:t>
            </a:r>
            <a:r>
              <a:rPr lang="en-US" altLang="ja-JP" dirty="0" smtClean="0">
                <a:latin typeface="+mn-ea"/>
              </a:rPr>
              <a:t>RC5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ピクセルの座標</a:t>
            </a:r>
            <a:r>
              <a:rPr lang="ja-JP" altLang="en-US" dirty="0">
                <a:latin typeface="+mn-ea"/>
              </a:rPr>
              <a:t>情報</a:t>
            </a:r>
            <a:r>
              <a:rPr lang="en-US" altLang="ja-JP" dirty="0">
                <a:latin typeface="+mn-ea"/>
              </a:rPr>
              <a:t>(</a:t>
            </a:r>
            <a:r>
              <a:rPr lang="en-US" altLang="ja-JP" dirty="0" err="1">
                <a:latin typeface="+mn-ea"/>
              </a:rPr>
              <a:t>x,y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 smtClean="0">
                <a:latin typeface="+mn-ea"/>
              </a:rPr>
              <a:t>も利用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画面</a:t>
            </a:r>
            <a:r>
              <a:rPr lang="ja-JP" altLang="en-US" dirty="0">
                <a:latin typeface="+mn-ea"/>
              </a:rPr>
              <a:t>の大まかな</a:t>
            </a:r>
            <a:r>
              <a:rPr lang="ja-JP" altLang="en-US" dirty="0" smtClean="0">
                <a:latin typeface="+mn-ea"/>
              </a:rPr>
              <a:t>内容が見えてしまう</a:t>
            </a:r>
            <a:r>
              <a:rPr lang="ja-JP" altLang="en-US" dirty="0">
                <a:latin typeface="+mn-ea"/>
              </a:rPr>
              <a:t>のを</a:t>
            </a:r>
            <a:r>
              <a:rPr lang="ja-JP" altLang="en-US" dirty="0" smtClean="0">
                <a:latin typeface="+mn-ea"/>
              </a:rPr>
              <a:t>防ぐ</a:t>
            </a:r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12</a:t>
            </a:fld>
            <a:endParaRPr lang="ja-JP" altLang="en-US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141569" y="3714078"/>
            <a:ext cx="6906866" cy="2776477"/>
            <a:chOff x="771683" y="3471980"/>
            <a:chExt cx="7484905" cy="3380283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771683" y="3471980"/>
              <a:ext cx="3600401" cy="3380283"/>
              <a:chOff x="771683" y="3471980"/>
              <a:chExt cx="3600401" cy="3380283"/>
            </a:xfrm>
          </p:grpSpPr>
          <p:pic>
            <p:nvPicPr>
              <p:cNvPr id="7" name="図 6" descr="CUI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83" y="3471980"/>
                <a:ext cx="3600401" cy="2955553"/>
              </a:xfrm>
              <a:prstGeom prst="rect">
                <a:avLst/>
              </a:prstGeom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771683" y="6452153"/>
                <a:ext cx="360040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dirty="0" smtClean="0">
                    <a:latin typeface="+mn-ea"/>
                  </a:rPr>
                  <a:t>座標データを考慮しない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</p:grpSp>
        <p:grpSp>
          <p:nvGrpSpPr>
            <p:cNvPr id="12" name="図形グループ 11"/>
            <p:cNvGrpSpPr/>
            <p:nvPr/>
          </p:nvGrpSpPr>
          <p:grpSpPr>
            <a:xfrm>
              <a:off x="4660116" y="3471980"/>
              <a:ext cx="3596472" cy="3377005"/>
              <a:chOff x="4660116" y="3471980"/>
              <a:chExt cx="3596472" cy="3377005"/>
            </a:xfrm>
          </p:grpSpPr>
          <p:pic>
            <p:nvPicPr>
              <p:cNvPr id="8" name="図 7" descr="com.glavsoft.viewer.ViewerScreenSnapz00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0116" y="3471980"/>
                <a:ext cx="3596472" cy="2952328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4660116" y="6448875"/>
                <a:ext cx="359647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dirty="0" smtClean="0">
                    <a:latin typeface="+mn-ea"/>
                  </a:rPr>
                  <a:t>座標データを暗号化に利用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777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j-ea"/>
              </a:rPr>
              <a:t>VMM</a:t>
            </a:r>
            <a:r>
              <a:rPr lang="ja-JP" altLang="en-US" dirty="0" smtClean="0">
                <a:latin typeface="+mj-ea"/>
              </a:rPr>
              <a:t>による情報取得</a:t>
            </a:r>
            <a:endParaRPr kumimoji="1" lang="ja-JP" altLang="en-US" strike="sngStrike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69909" cy="2174691"/>
          </a:xfrm>
        </p:spPr>
        <p:txBody>
          <a:bodyPr/>
          <a:lstStyle/>
          <a:p>
            <a:r>
              <a:rPr lang="en-US" altLang="ja-JP" dirty="0" err="1" smtClean="0">
                <a:latin typeface="+mn-ea"/>
              </a:rPr>
              <a:t>XenStore</a:t>
            </a:r>
            <a:r>
              <a:rPr lang="ja-JP" altLang="en-US" dirty="0" smtClean="0">
                <a:latin typeface="Tahoma"/>
              </a:rPr>
              <a:t>リングの監視</a:t>
            </a:r>
            <a:endParaRPr lang="en-US" altLang="ja-JP" dirty="0" smtClean="0">
              <a:latin typeface="Tahoma"/>
            </a:endParaRPr>
          </a:p>
          <a:p>
            <a:pPr lvl="1"/>
            <a:r>
              <a:rPr lang="ja-JP" altLang="en-US" dirty="0" smtClean="0"/>
              <a:t>ゲスト内の</a:t>
            </a:r>
            <a:r>
              <a:rPr lang="en-US" altLang="ja-JP" dirty="0" smtClean="0"/>
              <a:t>I/O</a:t>
            </a:r>
            <a:r>
              <a:rPr lang="ja-JP" altLang="en-US" dirty="0" smtClean="0"/>
              <a:t>リングやビデオメモリの位置を取得</a:t>
            </a:r>
            <a:endParaRPr lang="en-US" altLang="ja-JP" dirty="0">
              <a:latin typeface="Tahoma"/>
            </a:endParaRPr>
          </a:p>
          <a:p>
            <a:r>
              <a:rPr lang="en-US" altLang="ja-JP" dirty="0" err="1" smtClean="0">
                <a:latin typeface="+mn-ea"/>
              </a:rPr>
              <a:t>XenStore</a:t>
            </a:r>
            <a:r>
              <a:rPr lang="ja-JP" altLang="en-US" dirty="0" smtClean="0">
                <a:latin typeface="+mn-ea"/>
              </a:rPr>
              <a:t>リングの取得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M2P</a:t>
            </a:r>
            <a:r>
              <a:rPr lang="ja-JP" altLang="en-US" dirty="0" smtClean="0">
                <a:latin typeface="+mn-ea"/>
              </a:rPr>
              <a:t>テーブルを利用して起動情報ページから取得</a:t>
            </a:r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13</a:t>
            </a:fld>
            <a:endParaRPr lang="ja-JP" altLang="en-US" dirty="0"/>
          </a:p>
        </p:txBody>
      </p:sp>
      <p:grpSp>
        <p:nvGrpSpPr>
          <p:cNvPr id="171" name="図形グループ 170"/>
          <p:cNvGrpSpPr/>
          <p:nvPr/>
        </p:nvGrpSpPr>
        <p:grpSpPr>
          <a:xfrm>
            <a:off x="1533365" y="3985909"/>
            <a:ext cx="6225963" cy="2714047"/>
            <a:chOff x="1524225" y="729453"/>
            <a:chExt cx="6225963" cy="2714047"/>
          </a:xfrm>
        </p:grpSpPr>
        <p:grpSp>
          <p:nvGrpSpPr>
            <p:cNvPr id="170" name="図形グループ 169"/>
            <p:cNvGrpSpPr/>
            <p:nvPr/>
          </p:nvGrpSpPr>
          <p:grpSpPr>
            <a:xfrm>
              <a:off x="1524225" y="729453"/>
              <a:ext cx="6225963" cy="2714047"/>
              <a:chOff x="1524225" y="4003859"/>
              <a:chExt cx="6225963" cy="2714047"/>
            </a:xfrm>
          </p:grpSpPr>
          <p:grpSp>
            <p:nvGrpSpPr>
              <p:cNvPr id="86" name="図形グループ 85"/>
              <p:cNvGrpSpPr/>
              <p:nvPr/>
            </p:nvGrpSpPr>
            <p:grpSpPr>
              <a:xfrm>
                <a:off x="1524226" y="5432473"/>
                <a:ext cx="6225962" cy="1285433"/>
                <a:chOff x="1260308" y="5457369"/>
                <a:chExt cx="6225962" cy="1285433"/>
              </a:xfrm>
            </p:grpSpPr>
            <p:sp>
              <p:nvSpPr>
                <p:cNvPr id="44" name="正方形/長方形 43"/>
                <p:cNvSpPr/>
                <p:nvPr/>
              </p:nvSpPr>
              <p:spPr>
                <a:xfrm>
                  <a:off x="1260308" y="5457369"/>
                  <a:ext cx="6225962" cy="1285433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1260308" y="6373470"/>
                  <a:ext cx="8451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>
                      <a:latin typeface="+mn-ea"/>
                    </a:rPr>
                    <a:t>VMM</a:t>
                  </a:r>
                  <a:endParaRPr lang="ja-JP" altLang="en-US" sz="2000" dirty="0">
                    <a:latin typeface="+mn-ea"/>
                  </a:endParaRPr>
                </a:p>
              </p:txBody>
            </p:sp>
          </p:grpSp>
          <p:grpSp>
            <p:nvGrpSpPr>
              <p:cNvPr id="75" name="図形グループ 74"/>
              <p:cNvGrpSpPr/>
              <p:nvPr/>
            </p:nvGrpSpPr>
            <p:grpSpPr>
              <a:xfrm>
                <a:off x="6051564" y="4003859"/>
                <a:ext cx="1681577" cy="1255664"/>
                <a:chOff x="7028195" y="3826313"/>
                <a:chExt cx="1924989" cy="1370765"/>
              </a:xfrm>
            </p:grpSpPr>
            <p:sp>
              <p:nvSpPr>
                <p:cNvPr id="80" name="正方形/長方形 79"/>
                <p:cNvSpPr/>
                <p:nvPr/>
              </p:nvSpPr>
              <p:spPr>
                <a:xfrm>
                  <a:off x="7028195" y="3826313"/>
                  <a:ext cx="1924989" cy="1370765"/>
                </a:xfrm>
                <a:prstGeom prst="rect">
                  <a:avLst/>
                </a:prstGeom>
                <a:solidFill>
                  <a:srgbClr val="0000FF"/>
                </a:solidFill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7028195" y="3835954"/>
                  <a:ext cx="1910512" cy="403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>
                      <a:solidFill>
                        <a:schemeClr val="bg1"/>
                      </a:solidFill>
                      <a:latin typeface="+mn-ea"/>
                    </a:rPr>
                    <a:t>ユーザ</a:t>
                  </a:r>
                  <a:r>
                    <a:rPr lang="en-US" altLang="ja-JP" dirty="0">
                      <a:solidFill>
                        <a:schemeClr val="bg1"/>
                      </a:solidFill>
                      <a:latin typeface="+mn-ea"/>
                    </a:rPr>
                    <a:t>VM</a:t>
                  </a:r>
                  <a:endParaRPr lang="ja-JP" altLang="en-US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156" name="図形グループ 155"/>
              <p:cNvGrpSpPr/>
              <p:nvPr/>
            </p:nvGrpSpPr>
            <p:grpSpPr>
              <a:xfrm>
                <a:off x="1524225" y="4077584"/>
                <a:ext cx="1877609" cy="1181939"/>
                <a:chOff x="1524225" y="4141375"/>
                <a:chExt cx="1877609" cy="1181939"/>
              </a:xfrm>
            </p:grpSpPr>
            <p:grpSp>
              <p:nvGrpSpPr>
                <p:cNvPr id="8" name="図形グループ 7"/>
                <p:cNvGrpSpPr/>
                <p:nvPr/>
              </p:nvGrpSpPr>
              <p:grpSpPr>
                <a:xfrm>
                  <a:off x="1524225" y="4141375"/>
                  <a:ext cx="1877609" cy="1181939"/>
                  <a:chOff x="2792762" y="3446171"/>
                  <a:chExt cx="1877609" cy="1181939"/>
                </a:xfrm>
              </p:grpSpPr>
              <p:sp>
                <p:nvSpPr>
                  <p:cNvPr id="55" name="正方形/長方形 54"/>
                  <p:cNvSpPr/>
                  <p:nvPr/>
                </p:nvSpPr>
                <p:spPr>
                  <a:xfrm>
                    <a:off x="2792762" y="3446171"/>
                    <a:ext cx="1877609" cy="1181939"/>
                  </a:xfrm>
                  <a:prstGeom prst="rect">
                    <a:avLst/>
                  </a:prstGeom>
                  <a:ln w="38100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ja-JP" dirty="0" smtClean="0">
                      <a:latin typeface="+mj-ea"/>
                      <a:ea typeface="+mj-ea"/>
                    </a:endParaRPr>
                  </a:p>
                  <a:p>
                    <a:pPr algn="ctr"/>
                    <a:endParaRPr lang="en-US" altLang="ja-JP" dirty="0" smtClean="0">
                      <a:latin typeface="+mj-ea"/>
                      <a:ea typeface="+mj-ea"/>
                    </a:endParaRPr>
                  </a:p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56" name="テキスト ボックス 55"/>
                  <p:cNvSpPr txBox="1"/>
                  <p:nvPr/>
                </p:nvSpPr>
                <p:spPr>
                  <a:xfrm>
                    <a:off x="2792762" y="3446171"/>
                    <a:ext cx="187760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dirty="0" smtClean="0">
                        <a:solidFill>
                          <a:srgbClr val="000000"/>
                        </a:solidFill>
                        <a:latin typeface="+mn-ea"/>
                      </a:rPr>
                      <a:t>管理</a:t>
                    </a:r>
                    <a:r>
                      <a:rPr lang="en-US" altLang="ja-JP" dirty="0" smtClean="0">
                        <a:solidFill>
                          <a:srgbClr val="000000"/>
                        </a:solidFill>
                        <a:latin typeface="+mn-ea"/>
                      </a:rPr>
                      <a:t>VM</a:t>
                    </a:r>
                    <a:endParaRPr lang="ja-JP" altLang="en-US" dirty="0">
                      <a:solidFill>
                        <a:srgbClr val="000000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39" name="1 つの角を切り取った四角形 138"/>
                <p:cNvSpPr/>
                <p:nvPr/>
              </p:nvSpPr>
              <p:spPr>
                <a:xfrm>
                  <a:off x="1873407" y="4519537"/>
                  <a:ext cx="1209822" cy="653106"/>
                </a:xfrm>
                <a:prstGeom prst="snip1Rect">
                  <a:avLst>
                    <a:gd name="adj" fmla="val 15193"/>
                  </a:avLst>
                </a:prstGeom>
                <a:noFill/>
                <a:ln w="57150" cmpd="sng"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 smtClean="0">
                      <a:solidFill>
                        <a:srgbClr val="000000"/>
                      </a:solidFill>
                      <a:latin typeface="+mj-ea"/>
                      <a:ea typeface="+mj-ea"/>
                    </a:rPr>
                    <a:t>起動情報ページ</a:t>
                  </a:r>
                </a:p>
              </p:txBody>
            </p:sp>
          </p:grpSp>
          <p:cxnSp>
            <p:nvCxnSpPr>
              <p:cNvPr id="143" name="直線矢印コネクタ 142"/>
              <p:cNvCxnSpPr>
                <a:stCxn id="139" idx="0"/>
              </p:cNvCxnSpPr>
              <p:nvPr/>
            </p:nvCxnSpPr>
            <p:spPr>
              <a:xfrm>
                <a:off x="3083229" y="4782299"/>
                <a:ext cx="2968335" cy="0"/>
              </a:xfrm>
              <a:prstGeom prst="straightConnector1">
                <a:avLst/>
              </a:prstGeom>
              <a:ln w="57150" cmpd="sng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図形グループ 140"/>
              <p:cNvGrpSpPr/>
              <p:nvPr/>
            </p:nvGrpSpPr>
            <p:grpSpPr>
              <a:xfrm>
                <a:off x="4059120" y="4163238"/>
                <a:ext cx="1353064" cy="826085"/>
                <a:chOff x="3915751" y="4286590"/>
                <a:chExt cx="1353064" cy="826085"/>
              </a:xfrm>
            </p:grpSpPr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3915751" y="4286590"/>
                  <a:ext cx="1353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 smtClean="0">
                      <a:latin typeface="+mn-ea"/>
                    </a:rPr>
                    <a:t>レジスタ</a:t>
                  </a:r>
                  <a:endParaRPr lang="en-US" altLang="ja-JP" dirty="0" smtClean="0">
                    <a:latin typeface="+mn-ea"/>
                  </a:endParaRPr>
                </a:p>
              </p:txBody>
            </p:sp>
            <p:sp>
              <p:nvSpPr>
                <p:cNvPr id="140" name="ひし形 139"/>
                <p:cNvSpPr/>
                <p:nvPr/>
              </p:nvSpPr>
              <p:spPr>
                <a:xfrm>
                  <a:off x="4382383" y="4666002"/>
                  <a:ext cx="446673" cy="446673"/>
                </a:xfrm>
                <a:prstGeom prst="diamond">
                  <a:avLst/>
                </a:prstGeom>
                <a:ln w="57150" cmpd="sng">
                  <a:solidFill>
                    <a:schemeClr val="tx2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9" name="1 つの角を切り取った四角形 158"/>
              <p:cNvSpPr/>
              <p:nvPr/>
            </p:nvSpPr>
            <p:spPr>
              <a:xfrm>
                <a:off x="4225813" y="5880444"/>
                <a:ext cx="1093538" cy="743301"/>
              </a:xfrm>
              <a:prstGeom prst="snip1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latin typeface="+mj-ea"/>
                    <a:ea typeface="+mj-ea"/>
                  </a:rPr>
                  <a:t>M2P</a:t>
                </a:r>
              </a:p>
              <a:p>
                <a:pPr algn="ctr"/>
                <a:r>
                  <a:rPr lang="en-US" altLang="en-US" dirty="0" smtClean="0">
                    <a:latin typeface="+mj-ea"/>
                    <a:ea typeface="+mj-ea"/>
                  </a:rPr>
                  <a:t>テーブル</a:t>
                </a:r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63" name="テキスト ボックス 162"/>
              <p:cNvSpPr txBox="1"/>
              <p:nvPr/>
            </p:nvSpPr>
            <p:spPr>
              <a:xfrm>
                <a:off x="2025512" y="5484493"/>
                <a:ext cx="27151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 smtClean="0">
                    <a:latin typeface="+mn-ea"/>
                  </a:rPr>
                  <a:t>起動情報ページの</a:t>
                </a:r>
                <a:r>
                  <a:rPr lang="en-US" altLang="ja-JP" dirty="0">
                    <a:latin typeface="+mn-ea"/>
                  </a:rPr>
                  <a:t>P</a:t>
                </a:r>
                <a:r>
                  <a:rPr lang="en-US" altLang="ja-JP" dirty="0" smtClean="0">
                    <a:latin typeface="+mn-ea"/>
                  </a:rPr>
                  <a:t>FN</a:t>
                </a:r>
              </a:p>
            </p:txBody>
          </p:sp>
          <p:sp>
            <p:nvSpPr>
              <p:cNvPr id="164" name="1 つの角を切り取った四角形 163"/>
              <p:cNvSpPr/>
              <p:nvPr/>
            </p:nvSpPr>
            <p:spPr>
              <a:xfrm>
                <a:off x="6158313" y="5925542"/>
                <a:ext cx="1209822" cy="653106"/>
              </a:xfrm>
              <a:prstGeom prst="snip1Rect">
                <a:avLst>
                  <a:gd name="adj" fmla="val 15193"/>
                </a:avLst>
              </a:prstGeom>
              <a:noFill/>
              <a:ln w="57150" cmpd="sng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solidFill>
                      <a:srgbClr val="000000"/>
                    </a:solidFill>
                    <a:latin typeface="+mj-ea"/>
                    <a:ea typeface="+mj-ea"/>
                  </a:rPr>
                  <a:t>起動情報ページ</a:t>
                </a:r>
              </a:p>
            </p:txBody>
          </p:sp>
          <p:cxnSp>
            <p:nvCxnSpPr>
              <p:cNvPr id="166" name="直線矢印コネクタ 165"/>
              <p:cNvCxnSpPr>
                <a:stCxn id="159" idx="0"/>
                <a:endCxn id="164" idx="2"/>
              </p:cNvCxnSpPr>
              <p:nvPr/>
            </p:nvCxnSpPr>
            <p:spPr>
              <a:xfrm>
                <a:off x="5319351" y="6252095"/>
                <a:ext cx="838962" cy="0"/>
              </a:xfrm>
              <a:prstGeom prst="straightConnector1">
                <a:avLst/>
              </a:prstGeom>
              <a:ln w="57150" cmpd="sng">
                <a:solidFill>
                  <a:srgbClr val="C00202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テキスト ボックス 167"/>
              <p:cNvSpPr txBox="1"/>
              <p:nvPr/>
            </p:nvSpPr>
            <p:spPr>
              <a:xfrm>
                <a:off x="5277965" y="5807343"/>
                <a:ext cx="828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>
                    <a:latin typeface="+mn-ea"/>
                  </a:rPr>
                  <a:t>MFN</a:t>
                </a:r>
              </a:p>
            </p:txBody>
          </p:sp>
        </p:grpSp>
        <p:cxnSp>
          <p:nvCxnSpPr>
            <p:cNvPr id="153" name="直線矢印コネクタ 152"/>
            <p:cNvCxnSpPr>
              <a:stCxn id="140" idx="2"/>
            </p:cNvCxnSpPr>
            <p:nvPr/>
          </p:nvCxnSpPr>
          <p:spPr>
            <a:xfrm flipH="1">
              <a:off x="4740705" y="1714917"/>
              <a:ext cx="8384" cy="891121"/>
            </a:xfrm>
            <a:prstGeom prst="straightConnector1">
              <a:avLst/>
            </a:prstGeom>
            <a:ln w="57150" cmpd="sng">
              <a:solidFill>
                <a:schemeClr val="accent2">
                  <a:lumMod val="75000"/>
                  <a:lumOff val="25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図形グループ 88"/>
          <p:cNvGrpSpPr/>
          <p:nvPr/>
        </p:nvGrpSpPr>
        <p:grpSpPr>
          <a:xfrm>
            <a:off x="1524226" y="4003859"/>
            <a:ext cx="6225963" cy="2716095"/>
            <a:chOff x="1260307" y="4026706"/>
            <a:chExt cx="6225963" cy="2716095"/>
          </a:xfrm>
        </p:grpSpPr>
        <p:sp>
          <p:nvSpPr>
            <p:cNvPr id="90" name="円/楕円 89"/>
            <p:cNvSpPr/>
            <p:nvPr/>
          </p:nvSpPr>
          <p:spPr>
            <a:xfrm>
              <a:off x="4217407" y="4989461"/>
              <a:ext cx="419800" cy="419800"/>
            </a:xfrm>
            <a:prstGeom prst="ellipse">
              <a:avLst/>
            </a:prstGeom>
            <a:ln w="571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3750775" y="4311486"/>
              <a:ext cx="1353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err="1" smtClean="0">
                  <a:solidFill>
                    <a:srgbClr val="0000FF"/>
                  </a:solidFill>
                  <a:latin typeface="+mn-ea"/>
                </a:rPr>
                <a:t>XenStore</a:t>
              </a:r>
              <a:endParaRPr lang="en-US" altLang="ja-JP" b="1" dirty="0" smtClean="0">
                <a:solidFill>
                  <a:srgbClr val="0000FF"/>
                </a:solidFill>
                <a:latin typeface="+mn-ea"/>
              </a:endParaRPr>
            </a:p>
            <a:p>
              <a:pPr algn="ctr"/>
              <a:r>
                <a:rPr lang="ja-JP" altLang="en-US" b="1" dirty="0" smtClean="0">
                  <a:solidFill>
                    <a:srgbClr val="0000FF"/>
                  </a:solidFill>
                  <a:latin typeface="+mn-ea"/>
                </a:rPr>
                <a:t>リング</a:t>
              </a:r>
              <a:endParaRPr lang="ja-JP" altLang="en-US" b="1" dirty="0">
                <a:solidFill>
                  <a:srgbClr val="0000FF"/>
                </a:solidFill>
                <a:latin typeface="+mn-ea"/>
              </a:endParaRPr>
            </a:p>
          </p:txBody>
        </p:sp>
        <p:grpSp>
          <p:nvGrpSpPr>
            <p:cNvPr id="92" name="図形グループ 91"/>
            <p:cNvGrpSpPr/>
            <p:nvPr/>
          </p:nvGrpSpPr>
          <p:grpSpPr>
            <a:xfrm>
              <a:off x="1260308" y="5409261"/>
              <a:ext cx="6225962" cy="1333540"/>
              <a:chOff x="1260308" y="5409261"/>
              <a:chExt cx="6225962" cy="1333540"/>
            </a:xfrm>
          </p:grpSpPr>
          <p:grpSp>
            <p:nvGrpSpPr>
              <p:cNvPr id="108" name="図形グループ 107"/>
              <p:cNvGrpSpPr/>
              <p:nvPr/>
            </p:nvGrpSpPr>
            <p:grpSpPr>
              <a:xfrm>
                <a:off x="1260308" y="6018390"/>
                <a:ext cx="6225962" cy="724411"/>
                <a:chOff x="1260308" y="6018390"/>
                <a:chExt cx="6225962" cy="724411"/>
              </a:xfrm>
            </p:grpSpPr>
            <p:sp>
              <p:nvSpPr>
                <p:cNvPr id="112" name="正方形/長方形 111"/>
                <p:cNvSpPr/>
                <p:nvPr/>
              </p:nvSpPr>
              <p:spPr>
                <a:xfrm>
                  <a:off x="1260308" y="6018390"/>
                  <a:ext cx="6225962" cy="724411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13" name="テキスト ボックス 112"/>
                <p:cNvSpPr txBox="1"/>
                <p:nvPr/>
              </p:nvSpPr>
              <p:spPr>
                <a:xfrm>
                  <a:off x="6628435" y="6353471"/>
                  <a:ext cx="8451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>
                      <a:latin typeface="+mn-ea"/>
                    </a:rPr>
                    <a:t>VMM</a:t>
                  </a:r>
                  <a:endParaRPr lang="ja-JP" altLang="en-US" sz="2000" dirty="0">
                    <a:latin typeface="+mn-ea"/>
                  </a:endParaRPr>
                </a:p>
              </p:txBody>
            </p:sp>
          </p:grpSp>
          <p:grpSp>
            <p:nvGrpSpPr>
              <p:cNvPr id="109" name="図形グループ 108"/>
              <p:cNvGrpSpPr/>
              <p:nvPr/>
            </p:nvGrpSpPr>
            <p:grpSpPr>
              <a:xfrm>
                <a:off x="3921924" y="5409261"/>
                <a:ext cx="1010766" cy="1281036"/>
                <a:chOff x="1750495" y="4971090"/>
                <a:chExt cx="1010766" cy="1281036"/>
              </a:xfrm>
            </p:grpSpPr>
            <p:sp>
              <p:nvSpPr>
                <p:cNvPr id="110" name="角丸四角形 109"/>
                <p:cNvSpPr/>
                <p:nvPr/>
              </p:nvSpPr>
              <p:spPr>
                <a:xfrm>
                  <a:off x="1750495" y="5758851"/>
                  <a:ext cx="1010766" cy="493275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 smtClean="0">
                      <a:latin typeface="+mj-ea"/>
                      <a:ea typeface="+mj-ea"/>
                    </a:rPr>
                    <a:t>監視</a:t>
                  </a:r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cxnSp>
              <p:nvCxnSpPr>
                <p:cNvPr id="111" name="直線矢印コネクタ 110"/>
                <p:cNvCxnSpPr>
                  <a:stCxn id="110" idx="0"/>
                  <a:endCxn id="90" idx="4"/>
                </p:cNvCxnSpPr>
                <p:nvPr/>
              </p:nvCxnSpPr>
              <p:spPr>
                <a:xfrm flipV="1">
                  <a:off x="2255878" y="4971090"/>
                  <a:ext cx="0" cy="787761"/>
                </a:xfrm>
                <a:prstGeom prst="straightConnector1">
                  <a:avLst/>
                </a:prstGeom>
                <a:ln w="57150" cmpd="sng">
                  <a:solidFill>
                    <a:schemeClr val="accent2">
                      <a:lumMod val="50000"/>
                      <a:lumOff val="50000"/>
                    </a:schemeClr>
                  </a:solidFill>
                  <a:prstDash val="sysDot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図形グループ 92"/>
            <p:cNvGrpSpPr/>
            <p:nvPr/>
          </p:nvGrpSpPr>
          <p:grpSpPr>
            <a:xfrm>
              <a:off x="1260307" y="4450568"/>
              <a:ext cx="1877609" cy="1301880"/>
              <a:chOff x="976043" y="3987868"/>
              <a:chExt cx="1877609" cy="1301880"/>
            </a:xfrm>
          </p:grpSpPr>
          <p:grpSp>
            <p:nvGrpSpPr>
              <p:cNvPr id="104" name="図形グループ 103"/>
              <p:cNvGrpSpPr/>
              <p:nvPr/>
            </p:nvGrpSpPr>
            <p:grpSpPr>
              <a:xfrm>
                <a:off x="976043" y="3987868"/>
                <a:ext cx="1877609" cy="1301880"/>
                <a:chOff x="2792762" y="3446171"/>
                <a:chExt cx="1877609" cy="1301880"/>
              </a:xfrm>
            </p:grpSpPr>
            <p:sp>
              <p:nvSpPr>
                <p:cNvPr id="106" name="正方形/長方形 105"/>
                <p:cNvSpPr/>
                <p:nvPr/>
              </p:nvSpPr>
              <p:spPr>
                <a:xfrm>
                  <a:off x="2792762" y="3446171"/>
                  <a:ext cx="1877609" cy="1301880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2792762" y="3446171"/>
                  <a:ext cx="18776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 smtClean="0">
                      <a:solidFill>
                        <a:srgbClr val="000000"/>
                      </a:solidFill>
                      <a:latin typeface="+mn-ea"/>
                    </a:rPr>
                    <a:t>管理</a:t>
                  </a:r>
                  <a:r>
                    <a:rPr lang="en-US" altLang="ja-JP" dirty="0" smtClean="0">
                      <a:solidFill>
                        <a:srgbClr val="000000"/>
                      </a:solidFill>
                      <a:latin typeface="+mn-ea"/>
                    </a:rPr>
                    <a:t>VM</a:t>
                  </a:r>
                  <a:endParaRPr lang="ja-JP" altLang="en-US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</p:grpSp>
          <p:sp>
            <p:nvSpPr>
              <p:cNvPr id="105" name="角丸四角形 104"/>
              <p:cNvSpPr/>
              <p:nvPr/>
            </p:nvSpPr>
            <p:spPr>
              <a:xfrm>
                <a:off x="1164299" y="4565083"/>
                <a:ext cx="1469690" cy="460050"/>
              </a:xfrm>
              <a:prstGeom prst="roundRect">
                <a:avLst/>
              </a:prstGeom>
              <a:ln>
                <a:solidFill>
                  <a:srgbClr val="0D0D0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err="1" smtClean="0">
                    <a:latin typeface="+mj-ea"/>
                    <a:ea typeface="+mj-ea"/>
                  </a:rPr>
                  <a:t>XenStore</a:t>
                </a:r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94" name="図形グループ 93"/>
            <p:cNvGrpSpPr/>
            <p:nvPr/>
          </p:nvGrpSpPr>
          <p:grpSpPr>
            <a:xfrm>
              <a:off x="5787646" y="4026706"/>
              <a:ext cx="1681577" cy="1799467"/>
              <a:chOff x="5804692" y="3816940"/>
              <a:chExt cx="1681577" cy="1799467"/>
            </a:xfrm>
          </p:grpSpPr>
          <p:grpSp>
            <p:nvGrpSpPr>
              <p:cNvPr id="98" name="図形グループ 97"/>
              <p:cNvGrpSpPr/>
              <p:nvPr/>
            </p:nvGrpSpPr>
            <p:grpSpPr>
              <a:xfrm>
                <a:off x="5804692" y="3816940"/>
                <a:ext cx="1681577" cy="1799467"/>
                <a:chOff x="6618941" y="3747993"/>
                <a:chExt cx="1681577" cy="1799467"/>
              </a:xfrm>
            </p:grpSpPr>
            <p:grpSp>
              <p:nvGrpSpPr>
                <p:cNvPr id="100" name="図形グループ 99"/>
                <p:cNvGrpSpPr/>
                <p:nvPr/>
              </p:nvGrpSpPr>
              <p:grpSpPr>
                <a:xfrm>
                  <a:off x="6618941" y="3747993"/>
                  <a:ext cx="1681577" cy="1799467"/>
                  <a:chOff x="7028195" y="3363598"/>
                  <a:chExt cx="1924989" cy="1964415"/>
                </a:xfrm>
              </p:grpSpPr>
              <p:sp>
                <p:nvSpPr>
                  <p:cNvPr id="102" name="正方形/長方形 101"/>
                  <p:cNvSpPr/>
                  <p:nvPr/>
                </p:nvSpPr>
                <p:spPr>
                  <a:xfrm>
                    <a:off x="7028195" y="3365754"/>
                    <a:ext cx="1924989" cy="1962259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ja-JP" dirty="0" smtClean="0">
                      <a:latin typeface="+mj-ea"/>
                      <a:ea typeface="+mj-ea"/>
                    </a:endParaRPr>
                  </a:p>
                  <a:p>
                    <a:pPr algn="ctr"/>
                    <a:endParaRPr lang="en-US" altLang="ja-JP" dirty="0" smtClean="0">
                      <a:latin typeface="+mj-ea"/>
                      <a:ea typeface="+mj-ea"/>
                    </a:endParaRPr>
                  </a:p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03" name="テキスト ボックス 102"/>
                  <p:cNvSpPr txBox="1"/>
                  <p:nvPr/>
                </p:nvSpPr>
                <p:spPr>
                  <a:xfrm>
                    <a:off x="7028195" y="3363598"/>
                    <a:ext cx="1910512" cy="4031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dirty="0">
                        <a:solidFill>
                          <a:schemeClr val="bg1"/>
                        </a:solidFill>
                        <a:latin typeface="+mn-ea"/>
                      </a:rPr>
                      <a:t>ユーザ</a:t>
                    </a:r>
                    <a:r>
                      <a:rPr lang="en-US" altLang="ja-JP" dirty="0">
                        <a:solidFill>
                          <a:schemeClr val="bg1"/>
                        </a:solidFill>
                        <a:latin typeface="+mn-ea"/>
                      </a:rPr>
                      <a:t>VM</a:t>
                    </a:r>
                    <a:endParaRPr lang="ja-JP" altLang="en-US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01" name="正方形/長方形 100"/>
                <p:cNvSpPr/>
                <p:nvPr/>
              </p:nvSpPr>
              <p:spPr>
                <a:xfrm>
                  <a:off x="6927206" y="4857493"/>
                  <a:ext cx="1120589" cy="482821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 smtClean="0">
                      <a:latin typeface="+mj-ea"/>
                      <a:ea typeface="+mj-ea"/>
                    </a:rPr>
                    <a:t>ビデオ</a:t>
                  </a:r>
                  <a:endParaRPr kumimoji="1"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r>
                    <a:rPr lang="ja-JP" altLang="en-US" dirty="0" smtClean="0">
                      <a:latin typeface="+mj-ea"/>
                      <a:ea typeface="+mj-ea"/>
                    </a:rPr>
                    <a:t>メモリ</a:t>
                  </a:r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9" name="正方形/長方形 98"/>
              <p:cNvSpPr/>
              <p:nvPr/>
            </p:nvSpPr>
            <p:spPr>
              <a:xfrm>
                <a:off x="6112957" y="4265230"/>
                <a:ext cx="1120589" cy="48282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dirty="0" smtClean="0">
                    <a:latin typeface="+mj-ea"/>
                    <a:ea typeface="+mj-ea"/>
                  </a:rPr>
                  <a:t>入力キュー</a:t>
                </a:r>
                <a:endParaRPr kumimoji="1" lang="en-US" altLang="ja-JP" dirty="0" smtClean="0">
                  <a:latin typeface="+mj-ea"/>
                  <a:ea typeface="+mj-ea"/>
                </a:endParaRPr>
              </a:p>
            </p:txBody>
          </p:sp>
        </p:grpSp>
        <p:cxnSp>
          <p:nvCxnSpPr>
            <p:cNvPr id="95" name="直線矢印コネクタ 94"/>
            <p:cNvCxnSpPr>
              <a:stCxn id="99" idx="1"/>
              <a:endCxn id="90" idx="7"/>
            </p:cNvCxnSpPr>
            <p:nvPr/>
          </p:nvCxnSpPr>
          <p:spPr>
            <a:xfrm flipH="1">
              <a:off x="4575729" y="4716407"/>
              <a:ext cx="1520182" cy="334532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/>
            <p:cNvCxnSpPr>
              <a:stCxn id="101" idx="1"/>
              <a:endCxn id="90" idx="6"/>
            </p:cNvCxnSpPr>
            <p:nvPr/>
          </p:nvCxnSpPr>
          <p:spPr>
            <a:xfrm flipH="1" flipV="1">
              <a:off x="4637207" y="5199361"/>
              <a:ext cx="1458704" cy="178256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>
              <a:stCxn id="90" idx="2"/>
            </p:cNvCxnSpPr>
            <p:nvPr/>
          </p:nvCxnSpPr>
          <p:spPr>
            <a:xfrm flipH="1">
              <a:off x="2918253" y="5199361"/>
              <a:ext cx="1299154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505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鍵管理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2209511"/>
          </a:xfrm>
        </p:spPr>
        <p:txBody>
          <a:bodyPr/>
          <a:lstStyle/>
          <a:p>
            <a:r>
              <a:rPr kumimoji="1" lang="ja-JP" altLang="en-US" dirty="0" smtClean="0"/>
              <a:t>暗号化と復号化に用いる鍵を安全に共有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公開鍵暗号を使用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鍵</a:t>
            </a:r>
            <a:r>
              <a:rPr kumimoji="1" lang="ja-JP" altLang="en-US" dirty="0" smtClean="0"/>
              <a:t>サーバから</a:t>
            </a:r>
            <a:r>
              <a:rPr kumimoji="1" lang="en-US" altLang="ja-JP" dirty="0" smtClean="0"/>
              <a:t>VMM</a:t>
            </a:r>
            <a:r>
              <a:rPr kumimoji="1" lang="ja-JP" altLang="en-US" dirty="0" smtClean="0"/>
              <a:t>の公開鍵を入手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VNC</a:t>
            </a:r>
            <a:r>
              <a:rPr lang="ja-JP" altLang="en-US" dirty="0" smtClean="0"/>
              <a:t>クライアントは接続のたびに共通鍵を生成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14</a:t>
            </a:fld>
            <a:endParaRPr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4372961" y="5656677"/>
            <a:ext cx="3930041" cy="948173"/>
            <a:chOff x="4429223" y="5777858"/>
            <a:chExt cx="4498925" cy="1035088"/>
          </a:xfrm>
        </p:grpSpPr>
        <p:sp>
          <p:nvSpPr>
            <p:cNvPr id="8" name="正方形/長方形 7"/>
            <p:cNvSpPr/>
            <p:nvPr/>
          </p:nvSpPr>
          <p:spPr>
            <a:xfrm>
              <a:off x="4429223" y="5777858"/>
              <a:ext cx="4462096" cy="103508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960617" y="6409759"/>
              <a:ext cx="967531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VMM</a:t>
              </a:r>
              <a:endParaRPr lang="ja-JP" altLang="en-US" sz="2000" dirty="0">
                <a:latin typeface="+mn-ea"/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4372963" y="4431455"/>
            <a:ext cx="2044739" cy="1032018"/>
            <a:chOff x="3866714" y="4452326"/>
            <a:chExt cx="2044739" cy="1032018"/>
          </a:xfrm>
        </p:grpSpPr>
        <p:grpSp>
          <p:nvGrpSpPr>
            <p:cNvPr id="16" name="図形グループ 15"/>
            <p:cNvGrpSpPr/>
            <p:nvPr/>
          </p:nvGrpSpPr>
          <p:grpSpPr>
            <a:xfrm>
              <a:off x="3866714" y="4452326"/>
              <a:ext cx="2044739" cy="1032018"/>
              <a:chOff x="7763667" y="25570264"/>
              <a:chExt cx="3194903" cy="1729845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7763667" y="25570264"/>
                <a:ext cx="3194903" cy="1729845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763667" y="25582980"/>
                <a:ext cx="3194903" cy="6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+mn-ea"/>
                  </a:rPr>
                  <a:t>管理</a:t>
                </a:r>
                <a:r>
                  <a:rPr lang="en-US" altLang="ja-JP" dirty="0">
                    <a:latin typeface="+mn-ea"/>
                  </a:rPr>
                  <a:t>VM</a:t>
                </a:r>
                <a:endParaRPr lang="ja-JP" altLang="en-US" dirty="0">
                  <a:latin typeface="+mn-ea"/>
                </a:endParaRPr>
              </a:p>
            </p:txBody>
          </p:sp>
        </p:grpSp>
        <p:sp>
          <p:nvSpPr>
            <p:cNvPr id="17" name="角丸四角形 16"/>
            <p:cNvSpPr/>
            <p:nvPr/>
          </p:nvSpPr>
          <p:spPr>
            <a:xfrm>
              <a:off x="4110088" y="4853269"/>
              <a:ext cx="1518677" cy="397655"/>
            </a:xfrm>
            <a:prstGeom prst="roundRect">
              <a:avLst/>
            </a:prstGeom>
            <a:ln>
              <a:solidFill>
                <a:srgbClr val="0D0D0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latin typeface="+mj-ea"/>
                  <a:ea typeface="+mj-ea"/>
                </a:rPr>
                <a:t>VNC</a:t>
              </a:r>
              <a:r>
                <a:rPr lang="ja-JP" altLang="en-US" dirty="0" smtClean="0">
                  <a:latin typeface="+mj-ea"/>
                  <a:ea typeface="+mj-ea"/>
                </a:rPr>
                <a:t>サーバ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866515" y="5694393"/>
            <a:ext cx="1579057" cy="1027795"/>
            <a:chOff x="1003546" y="3972917"/>
            <a:chExt cx="1405915" cy="1507039"/>
          </a:xfrm>
        </p:grpSpPr>
        <p:sp>
          <p:nvSpPr>
            <p:cNvPr id="28" name="角丸四角形 27"/>
            <p:cNvSpPr/>
            <p:nvPr/>
          </p:nvSpPr>
          <p:spPr>
            <a:xfrm>
              <a:off x="1003546" y="3972917"/>
              <a:ext cx="1405915" cy="1507039"/>
            </a:xfrm>
            <a:prstGeom prst="roundRect">
              <a:avLst/>
            </a:prstGeom>
            <a:ln w="57150" cmpd="sng">
              <a:solidFill>
                <a:srgbClr val="00009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003546" y="3972918"/>
              <a:ext cx="1405915" cy="586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latin typeface="+mn-ea"/>
                </a:rPr>
                <a:t>鍵サーバ</a:t>
              </a:r>
              <a:endParaRPr kumimoji="1" lang="ja-JP" altLang="en-US" sz="2000" dirty="0" smtClean="0">
                <a:latin typeface="+mn-ea"/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866514" y="4412900"/>
            <a:ext cx="2701876" cy="1027795"/>
            <a:chOff x="619890" y="3972917"/>
            <a:chExt cx="2190891" cy="1507039"/>
          </a:xfrm>
        </p:grpSpPr>
        <p:sp>
          <p:nvSpPr>
            <p:cNvPr id="31" name="角丸四角形 30"/>
            <p:cNvSpPr/>
            <p:nvPr/>
          </p:nvSpPr>
          <p:spPr>
            <a:xfrm>
              <a:off x="619890" y="3972917"/>
              <a:ext cx="2190890" cy="1507039"/>
            </a:xfrm>
            <a:prstGeom prst="roundRect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19891" y="3972918"/>
              <a:ext cx="2190890" cy="541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+mn-ea"/>
                </a:rPr>
                <a:t>VNC</a:t>
              </a:r>
              <a:r>
                <a:rPr lang="ja-JP" altLang="en-US" dirty="0" smtClean="0">
                  <a:latin typeface="+mn-ea"/>
                </a:rPr>
                <a:t>クライアント</a:t>
              </a:r>
              <a:endParaRPr kumimoji="1" lang="ja-JP" altLang="en-US" dirty="0" smtClean="0">
                <a:latin typeface="+mn-ea"/>
              </a:endParaRPr>
            </a:p>
          </p:txBody>
        </p:sp>
      </p:grpSp>
      <p:sp>
        <p:nvSpPr>
          <p:cNvPr id="34" name="角丸四角形 33"/>
          <p:cNvSpPr/>
          <p:nvPr/>
        </p:nvSpPr>
        <p:spPr>
          <a:xfrm>
            <a:off x="2339550" y="4808373"/>
            <a:ext cx="952529" cy="457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共通</a:t>
            </a:r>
            <a:r>
              <a:rPr kumimoji="1" lang="ja-JP" altLang="en-US" dirty="0" smtClean="0">
                <a:latin typeface="+mj-ea"/>
                <a:ea typeface="+mj-ea"/>
              </a:rPr>
              <a:t>鍵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2339550" y="4808373"/>
            <a:ext cx="952529" cy="457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共通</a:t>
            </a:r>
            <a:r>
              <a:rPr kumimoji="1" lang="ja-JP" altLang="en-US" dirty="0" smtClean="0">
                <a:latin typeface="+mj-ea"/>
                <a:ea typeface="+mj-ea"/>
              </a:rPr>
              <a:t>鍵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1122224" y="6094504"/>
            <a:ext cx="1135822" cy="45790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公開</a:t>
            </a:r>
            <a:r>
              <a:rPr kumimoji="1" lang="ja-JP" altLang="en-US" dirty="0" smtClean="0">
                <a:latin typeface="+mj-ea"/>
                <a:ea typeface="+mj-ea"/>
              </a:rPr>
              <a:t>鍵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6021344" y="5865551"/>
            <a:ext cx="1135822" cy="45790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秘密</a:t>
            </a:r>
            <a:r>
              <a:rPr kumimoji="1" lang="ja-JP" altLang="en-US" dirty="0" smtClean="0">
                <a:latin typeface="+mj-ea"/>
                <a:ea typeface="+mj-ea"/>
              </a:rPr>
              <a:t>鍵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4808752" y="5865551"/>
            <a:ext cx="952529" cy="4579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共通</a:t>
            </a:r>
            <a:r>
              <a:rPr kumimoji="1" lang="ja-JP" altLang="en-US" dirty="0" smtClean="0">
                <a:latin typeface="+mj-ea"/>
                <a:ea typeface="+mj-ea"/>
              </a:rPr>
              <a:t>鍵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1122224" y="6088711"/>
            <a:ext cx="1135822" cy="45790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公開</a:t>
            </a:r>
            <a:r>
              <a:rPr kumimoji="1" lang="ja-JP" altLang="en-US" dirty="0" smtClean="0">
                <a:latin typeface="+mj-ea"/>
                <a:ea typeface="+mj-ea"/>
              </a:rPr>
              <a:t>鍵</a:t>
            </a:r>
          </a:p>
        </p:txBody>
      </p:sp>
      <p:grpSp>
        <p:nvGrpSpPr>
          <p:cNvPr id="39" name="図形グループ 38"/>
          <p:cNvGrpSpPr/>
          <p:nvPr/>
        </p:nvGrpSpPr>
        <p:grpSpPr>
          <a:xfrm>
            <a:off x="6615677" y="4203150"/>
            <a:ext cx="1964949" cy="1258495"/>
            <a:chOff x="7364490" y="3973725"/>
            <a:chExt cx="1964949" cy="1258495"/>
          </a:xfrm>
        </p:grpSpPr>
        <p:sp>
          <p:nvSpPr>
            <p:cNvPr id="40" name="正方形/長方形 39"/>
            <p:cNvSpPr/>
            <p:nvPr/>
          </p:nvSpPr>
          <p:spPr>
            <a:xfrm>
              <a:off x="7647862" y="3973725"/>
              <a:ext cx="1681577" cy="1030045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ユーザ</a:t>
              </a:r>
              <a:r>
                <a:rPr kumimoji="1" lang="en-US" altLang="ja-JP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529073" y="4089183"/>
              <a:ext cx="1681577" cy="1030045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ユーザ</a:t>
              </a:r>
              <a:r>
                <a:rPr kumimoji="1" lang="en-US" altLang="ja-JP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7364490" y="4202175"/>
              <a:ext cx="1681577" cy="1030045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ユーザ</a:t>
              </a:r>
              <a:r>
                <a:rPr kumimoji="1" lang="en-US" altLang="ja-JP" dirty="0" smtClean="0">
                  <a:latin typeface="+mj-ea"/>
                  <a:ea typeface="+mj-ea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52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3084E-6 2.21399E-6 L -0.0033 -0.18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5 -0.00023 L 0.10777 -0.00023 C 0.18171 -0.00023 0.27386 0.04071 0.27386 0.07541 L 0.27386 0.15314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57" y="7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27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909" y="228600"/>
            <a:ext cx="7799388" cy="1143000"/>
          </a:xfrm>
        </p:spPr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実験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</a:rPr>
              <a:t>情報漏洩を防げる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かのテ</a:t>
            </a:r>
            <a:r>
              <a:rPr lang="ja-JP" altLang="en-US" dirty="0" smtClean="0">
                <a:latin typeface="+mn-ea"/>
              </a:rPr>
              <a:t>スト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実験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1:VNC</a:t>
            </a:r>
            <a:r>
              <a:rPr lang="ja-JP" altLang="en-US" dirty="0" smtClean="0">
                <a:latin typeface="+mn-ea"/>
              </a:rPr>
              <a:t>サーバの改ざんして確認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レスポンスタイムの測定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kumimoji="1" lang="ja-JP" altLang="en-US" dirty="0" smtClean="0">
                <a:latin typeface="+mn-ea"/>
              </a:rPr>
              <a:t>実験</a:t>
            </a:r>
            <a:r>
              <a:rPr kumimoji="1" lang="en-US" altLang="ja-JP" dirty="0" smtClean="0">
                <a:latin typeface="+mn-ea"/>
              </a:rPr>
              <a:t>2:</a:t>
            </a:r>
            <a:r>
              <a:rPr kumimoji="1" lang="ja-JP" altLang="en-US" dirty="0" smtClean="0">
                <a:latin typeface="+mn-ea"/>
              </a:rPr>
              <a:t>キー入力時のレスポンスタイム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実験</a:t>
            </a:r>
            <a:r>
              <a:rPr lang="en-US" altLang="ja-JP" dirty="0" smtClean="0">
                <a:latin typeface="+mn-ea"/>
              </a:rPr>
              <a:t>3:</a:t>
            </a:r>
            <a:r>
              <a:rPr lang="ja-JP" altLang="en-US" dirty="0" smtClean="0">
                <a:latin typeface="+mn-ea"/>
              </a:rPr>
              <a:t>画面更新時のレスポンスタイム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実験環境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15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272187" y="4902057"/>
            <a:ext cx="6856110" cy="1845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仮想化ソフトウェア</a:t>
            </a:r>
            <a:r>
              <a:rPr kumimoji="1" lang="en-US" altLang="ja-JP" sz="2400" dirty="0" smtClean="0">
                <a:latin typeface="+mj-ea"/>
                <a:ea typeface="+mj-ea"/>
              </a:rPr>
              <a:t>: </a:t>
            </a:r>
            <a:r>
              <a:rPr kumimoji="1" lang="en-US" altLang="ja-JP" sz="2400" dirty="0" smtClean="0">
                <a:solidFill>
                  <a:srgbClr val="000090"/>
                </a:solidFill>
                <a:latin typeface="+mj-ea"/>
                <a:ea typeface="+mj-ea"/>
              </a:rPr>
              <a:t>Xen-4.1.1</a:t>
            </a:r>
          </a:p>
          <a:p>
            <a:r>
              <a:rPr kumimoji="1" lang="ja-JP" altLang="en-US" sz="2400" dirty="0" smtClean="0">
                <a:latin typeface="+mj-ea"/>
                <a:ea typeface="+mj-ea"/>
              </a:rPr>
              <a:t>管理</a:t>
            </a:r>
            <a:r>
              <a:rPr kumimoji="1" lang="en-US" altLang="ja-JP" sz="2400" dirty="0" smtClean="0">
                <a:latin typeface="+mj-ea"/>
                <a:ea typeface="+mj-ea"/>
              </a:rPr>
              <a:t>VM/</a:t>
            </a:r>
            <a:r>
              <a:rPr kumimoji="1" lang="ja-JP" altLang="en-US" sz="2400" dirty="0" smtClean="0">
                <a:latin typeface="+mj-ea"/>
                <a:ea typeface="+mj-ea"/>
              </a:rPr>
              <a:t>ユーザ</a:t>
            </a:r>
            <a:r>
              <a:rPr kumimoji="1" lang="en-US" altLang="ja-JP" sz="2400" dirty="0" smtClean="0">
                <a:latin typeface="+mj-ea"/>
                <a:ea typeface="+mj-ea"/>
              </a:rPr>
              <a:t>VM</a:t>
            </a:r>
            <a:r>
              <a:rPr kumimoji="1" lang="ja-JP" altLang="en-US" sz="2400" dirty="0" smtClean="0">
                <a:latin typeface="+mj-ea"/>
                <a:ea typeface="+mj-ea"/>
              </a:rPr>
              <a:t>カーネル</a:t>
            </a:r>
            <a:r>
              <a:rPr kumimoji="1" lang="en-US" altLang="ja-JP" sz="2400" dirty="0" smtClean="0">
                <a:latin typeface="+mj-ea"/>
                <a:ea typeface="+mj-ea"/>
              </a:rPr>
              <a:t>: </a:t>
            </a:r>
            <a:r>
              <a:rPr kumimoji="1" lang="en-US" altLang="ja-JP" sz="2400" dirty="0" smtClean="0">
                <a:solidFill>
                  <a:srgbClr val="000090"/>
                </a:solidFill>
                <a:latin typeface="+mj-ea"/>
                <a:ea typeface="+mj-ea"/>
              </a:rPr>
              <a:t>Linux-2.6.32.21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CPU: </a:t>
            </a:r>
            <a:r>
              <a:rPr lang="en-US" altLang="ja-JP" sz="2400" dirty="0" smtClean="0">
                <a:solidFill>
                  <a:srgbClr val="000090"/>
                </a:solidFill>
                <a:latin typeface="+mj-ea"/>
                <a:ea typeface="+mj-ea"/>
              </a:rPr>
              <a:t>Intel Core2Quad 2.83GHz</a:t>
            </a:r>
          </a:p>
          <a:p>
            <a:r>
              <a:rPr kumimoji="1" lang="en-US" altLang="ja-JP" sz="2400" dirty="0" smtClean="0">
                <a:latin typeface="+mj-ea"/>
                <a:ea typeface="+mj-ea"/>
              </a:rPr>
              <a:t>VNC</a:t>
            </a:r>
            <a:r>
              <a:rPr kumimoji="1" lang="ja-JP" altLang="en-US" sz="2400" dirty="0" smtClean="0">
                <a:latin typeface="+mj-ea"/>
                <a:ea typeface="+mj-ea"/>
              </a:rPr>
              <a:t>クライアント</a:t>
            </a:r>
            <a:r>
              <a:rPr kumimoji="1" lang="en-US" altLang="ja-JP" sz="2400" dirty="0" smtClean="0">
                <a:latin typeface="+mj-ea"/>
                <a:ea typeface="+mj-ea"/>
              </a:rPr>
              <a:t>: </a:t>
            </a:r>
            <a:r>
              <a:rPr kumimoji="1" lang="en-US" altLang="ja-JP" sz="2400" dirty="0" err="1" smtClean="0">
                <a:solidFill>
                  <a:srgbClr val="000090"/>
                </a:solidFill>
                <a:latin typeface="+mj-ea"/>
                <a:ea typeface="+mj-ea"/>
              </a:rPr>
              <a:t>tightVNC</a:t>
            </a:r>
            <a:r>
              <a:rPr kumimoji="1" lang="en-US" altLang="ja-JP" sz="2400" dirty="0" smtClean="0">
                <a:solidFill>
                  <a:srgbClr val="000090"/>
                </a:solidFill>
                <a:latin typeface="+mj-ea"/>
                <a:ea typeface="+mj-ea"/>
              </a:rPr>
              <a:t> Viewer-2.0.95 </a:t>
            </a:r>
          </a:p>
          <a:p>
            <a:endParaRPr kumimoji="1" lang="ja-JP" altLang="en-US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0868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909" y="228600"/>
            <a:ext cx="7799388" cy="1143000"/>
          </a:xfrm>
        </p:spPr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実験</a:t>
            </a:r>
            <a:r>
              <a:rPr lang="en-US" altLang="ja-JP" dirty="0" smtClean="0">
                <a:latin typeface="+mn-ea"/>
                <a:ea typeface="+mn-ea"/>
              </a:rPr>
              <a:t>1:</a:t>
            </a:r>
            <a:r>
              <a:rPr lang="ja-JP" altLang="en-US" dirty="0" smtClean="0">
                <a:latin typeface="+mn-ea"/>
                <a:ea typeface="+mn-ea"/>
              </a:rPr>
              <a:t>管理</a:t>
            </a:r>
            <a:r>
              <a:rPr lang="en-US" altLang="ja-JP" dirty="0" smtClean="0">
                <a:latin typeface="+mn-ea"/>
                <a:ea typeface="+mn-ea"/>
              </a:rPr>
              <a:t>VM</a:t>
            </a:r>
            <a:r>
              <a:rPr lang="ja-JP" altLang="en-US" dirty="0" smtClean="0">
                <a:latin typeface="+mn-ea"/>
                <a:ea typeface="+mn-ea"/>
              </a:rPr>
              <a:t>改ざんによる情報漏洩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キー入力の盗聴と防止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VNC</a:t>
            </a:r>
            <a:r>
              <a:rPr lang="ja-JP" altLang="en-US" dirty="0" smtClean="0">
                <a:latin typeface="+mn-ea"/>
              </a:rPr>
              <a:t>サーバの改ざんによりキー入力の盗聴が可能</a:t>
            </a:r>
            <a:endParaRPr lang="en-US" altLang="ja-JP" dirty="0" smtClean="0">
              <a:latin typeface="+mn-ea"/>
            </a:endParaRPr>
          </a:p>
          <a:p>
            <a:pPr lvl="1"/>
            <a:r>
              <a:rPr kumimoji="1" lang="en-US" altLang="ja-JP" dirty="0" err="1" smtClean="0">
                <a:latin typeface="+mn-ea"/>
              </a:rPr>
              <a:t>FBCrypt</a:t>
            </a:r>
            <a:r>
              <a:rPr kumimoji="1" lang="ja-JP" altLang="en-US" dirty="0" smtClean="0">
                <a:latin typeface="+mn-ea"/>
              </a:rPr>
              <a:t>でキー入力の</a:t>
            </a:r>
            <a:r>
              <a:rPr lang="ja-JP" altLang="en-US" dirty="0" smtClean="0">
                <a:latin typeface="+mn-ea"/>
              </a:rPr>
              <a:t>情報漏洩</a:t>
            </a:r>
            <a:r>
              <a:rPr kumimoji="1" lang="ja-JP" altLang="en-US" dirty="0" smtClean="0">
                <a:latin typeface="+mn-ea"/>
              </a:rPr>
              <a:t>を防げる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画面の盗聴と防止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VNC</a:t>
            </a:r>
            <a:r>
              <a:rPr lang="ja-JP" altLang="en-US" dirty="0">
                <a:latin typeface="+mn-ea"/>
              </a:rPr>
              <a:t>サーバの改ざんにより画面情報の盗聴が可能</a:t>
            </a:r>
            <a:endParaRPr lang="en-US" altLang="ja-JP" dirty="0">
              <a:latin typeface="+mn-ea"/>
            </a:endParaRPr>
          </a:p>
          <a:p>
            <a:pPr lvl="1"/>
            <a:r>
              <a:rPr lang="en-US" altLang="ja-JP" dirty="0" err="1">
                <a:latin typeface="+mn-ea"/>
              </a:rPr>
              <a:t>FBCrypt</a:t>
            </a:r>
            <a:r>
              <a:rPr lang="ja-JP" altLang="en-US" dirty="0">
                <a:latin typeface="+mn-ea"/>
              </a:rPr>
              <a:t>で</a:t>
            </a:r>
            <a:r>
              <a:rPr lang="ja-JP" altLang="en-US" dirty="0" smtClean="0">
                <a:latin typeface="+mn-ea"/>
              </a:rPr>
              <a:t>画面の情報漏洩を</a:t>
            </a:r>
            <a:r>
              <a:rPr lang="ja-JP" altLang="en-US" dirty="0">
                <a:latin typeface="+mn-ea"/>
              </a:rPr>
              <a:t>防げる</a:t>
            </a:r>
          </a:p>
          <a:p>
            <a:endParaRPr kumimoji="1"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027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実験</a:t>
            </a:r>
            <a:r>
              <a:rPr lang="en-US" altLang="ja-JP" dirty="0">
                <a:latin typeface="+mn-ea"/>
                <a:ea typeface="+mn-ea"/>
              </a:rPr>
              <a:t>2</a:t>
            </a:r>
            <a:r>
              <a:rPr lang="en-US" altLang="ja-JP" dirty="0" smtClean="0">
                <a:latin typeface="+mn-ea"/>
                <a:ea typeface="+mn-ea"/>
              </a:rPr>
              <a:t> </a:t>
            </a:r>
            <a:r>
              <a:rPr lang="ja-JP" altLang="en-US" dirty="0" smtClean="0">
                <a:latin typeface="+mn-ea"/>
                <a:ea typeface="+mn-ea"/>
              </a:rPr>
              <a:t>キー入力のレスポンス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4154482"/>
          </a:xfrm>
        </p:spPr>
        <p:txBody>
          <a:bodyPr/>
          <a:lstStyle/>
          <a:p>
            <a:r>
              <a:rPr lang="ja-JP" altLang="en-US" dirty="0" smtClean="0">
                <a:latin typeface="+mn-ea"/>
              </a:rPr>
              <a:t>キーを入力後に対応する画面が返るまでの時間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オリジナルより</a:t>
            </a:r>
            <a:r>
              <a:rPr lang="en-US" altLang="ja-JP" dirty="0" smtClean="0">
                <a:latin typeface="+mn-ea"/>
              </a:rPr>
              <a:t>7ms</a:t>
            </a:r>
            <a:r>
              <a:rPr lang="ja-JP" altLang="en-US" dirty="0" smtClean="0">
                <a:latin typeface="+mn-ea"/>
              </a:rPr>
              <a:t>の遅延増加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17</a:t>
            </a:fld>
            <a:endParaRPr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051712" y="3513998"/>
            <a:ext cx="7238291" cy="2938487"/>
            <a:chOff x="1051712" y="3513998"/>
            <a:chExt cx="7238291" cy="2938487"/>
          </a:xfrm>
        </p:grpSpPr>
        <p:grpSp>
          <p:nvGrpSpPr>
            <p:cNvPr id="56" name="図形グループ 55"/>
            <p:cNvGrpSpPr/>
            <p:nvPr/>
          </p:nvGrpSpPr>
          <p:grpSpPr>
            <a:xfrm>
              <a:off x="1051712" y="3513998"/>
              <a:ext cx="7238291" cy="2938487"/>
              <a:chOff x="1051712" y="3777883"/>
              <a:chExt cx="7238291" cy="2938487"/>
            </a:xfrm>
          </p:grpSpPr>
          <p:grpSp>
            <p:nvGrpSpPr>
              <p:cNvPr id="52" name="図形グループ 51"/>
              <p:cNvGrpSpPr/>
              <p:nvPr/>
            </p:nvGrpSpPr>
            <p:grpSpPr>
              <a:xfrm>
                <a:off x="1051712" y="3952100"/>
                <a:ext cx="2010179" cy="1381086"/>
                <a:chOff x="696016" y="3844970"/>
                <a:chExt cx="2010179" cy="1381086"/>
              </a:xfrm>
            </p:grpSpPr>
            <p:grpSp>
              <p:nvGrpSpPr>
                <p:cNvPr id="12" name="図形グループ 11"/>
                <p:cNvGrpSpPr/>
                <p:nvPr/>
              </p:nvGrpSpPr>
              <p:grpSpPr>
                <a:xfrm>
                  <a:off x="696016" y="3844970"/>
                  <a:ext cx="2010179" cy="1381086"/>
                  <a:chOff x="847265" y="3762488"/>
                  <a:chExt cx="2010179" cy="1748213"/>
                </a:xfrm>
              </p:grpSpPr>
              <p:sp>
                <p:nvSpPr>
                  <p:cNvPr id="13" name="角丸四角形 12"/>
                  <p:cNvSpPr/>
                  <p:nvPr/>
                </p:nvSpPr>
                <p:spPr>
                  <a:xfrm>
                    <a:off x="847266" y="3762488"/>
                    <a:ext cx="2010178" cy="1748213"/>
                  </a:xfrm>
                  <a:prstGeom prst="roundRect">
                    <a:avLst/>
                  </a:prstGeom>
                  <a:ln w="57150" cmpd="sng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4" name="テキスト ボックス 13"/>
                  <p:cNvSpPr txBox="1"/>
                  <p:nvPr/>
                </p:nvSpPr>
                <p:spPr>
                  <a:xfrm>
                    <a:off x="847265" y="3762491"/>
                    <a:ext cx="2010179" cy="818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rgbClr val="000000"/>
                        </a:solidFill>
                        <a:latin typeface="+mn-ea"/>
                      </a:rPr>
                      <a:t>VNC</a:t>
                    </a:r>
                  </a:p>
                  <a:p>
                    <a:pPr algn="ctr"/>
                    <a:r>
                      <a:rPr kumimoji="1" lang="ja-JP" altLang="en-US" dirty="0" smtClean="0">
                        <a:solidFill>
                          <a:srgbClr val="000000"/>
                        </a:solidFill>
                        <a:latin typeface="+mn-ea"/>
                      </a:rPr>
                      <a:t>クライアント</a:t>
                    </a:r>
                  </a:p>
                </p:txBody>
              </p:sp>
            </p:grpSp>
            <p:sp>
              <p:nvSpPr>
                <p:cNvPr id="38" name="角丸四角形 37"/>
                <p:cNvSpPr/>
                <p:nvPr/>
              </p:nvSpPr>
              <p:spPr>
                <a:xfrm>
                  <a:off x="968021" y="4495798"/>
                  <a:ext cx="1465836" cy="52826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 smtClean="0">
                      <a:solidFill>
                        <a:srgbClr val="FFFFFF"/>
                      </a:solidFill>
                      <a:latin typeface="+mj-ea"/>
                      <a:ea typeface="+mj-ea"/>
                    </a:rPr>
                    <a:t>キー暗号化</a:t>
                  </a:r>
                  <a:endParaRPr kumimoji="1" lang="ja-JP" altLang="en-US" dirty="0" smtClean="0">
                    <a:solidFill>
                      <a:srgbClr val="FFFFFF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51" name="図形グループ 50"/>
              <p:cNvGrpSpPr/>
              <p:nvPr/>
            </p:nvGrpSpPr>
            <p:grpSpPr>
              <a:xfrm>
                <a:off x="4484950" y="3777883"/>
                <a:ext cx="3805053" cy="2938487"/>
                <a:chOff x="3626349" y="3559444"/>
                <a:chExt cx="3805053" cy="2938487"/>
              </a:xfrm>
            </p:grpSpPr>
            <p:grpSp>
              <p:nvGrpSpPr>
                <p:cNvPr id="50" name="図形グループ 49"/>
                <p:cNvGrpSpPr/>
                <p:nvPr/>
              </p:nvGrpSpPr>
              <p:grpSpPr>
                <a:xfrm>
                  <a:off x="3626349" y="3559444"/>
                  <a:ext cx="3805053" cy="2938487"/>
                  <a:chOff x="3626349" y="3559444"/>
                  <a:chExt cx="3805053" cy="2938487"/>
                </a:xfrm>
              </p:grpSpPr>
              <p:grpSp>
                <p:nvGrpSpPr>
                  <p:cNvPr id="18" name="図形グループ 17"/>
                  <p:cNvGrpSpPr/>
                  <p:nvPr/>
                </p:nvGrpSpPr>
                <p:grpSpPr>
                  <a:xfrm>
                    <a:off x="3626349" y="3559444"/>
                    <a:ext cx="3805053" cy="2938487"/>
                    <a:chOff x="-35376" y="3655616"/>
                    <a:chExt cx="2925292" cy="2979941"/>
                  </a:xfrm>
                </p:grpSpPr>
                <p:sp>
                  <p:nvSpPr>
                    <p:cNvPr id="19" name="角丸四角形 18"/>
                    <p:cNvSpPr/>
                    <p:nvPr/>
                  </p:nvSpPr>
                  <p:spPr>
                    <a:xfrm>
                      <a:off x="-35376" y="3655616"/>
                      <a:ext cx="2925291" cy="2979941"/>
                    </a:xfrm>
                    <a:prstGeom prst="roundRect">
                      <a:avLst/>
                    </a:prstGeom>
                    <a:ln w="57150" cmpd="sng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0" name="テキスト ボックス 19"/>
                    <p:cNvSpPr txBox="1"/>
                    <p:nvPr/>
                  </p:nvSpPr>
                  <p:spPr>
                    <a:xfrm>
                      <a:off x="-35376" y="3655617"/>
                      <a:ext cx="2925292" cy="3745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dirty="0" err="1" smtClean="0">
                          <a:latin typeface="+mn-ea"/>
                        </a:rPr>
                        <a:t>IaaS</a:t>
                      </a:r>
                      <a:endParaRPr lang="ja-JP" altLang="en-US" dirty="0"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21" name="図形グループ 20"/>
                  <p:cNvGrpSpPr/>
                  <p:nvPr/>
                </p:nvGrpSpPr>
                <p:grpSpPr>
                  <a:xfrm>
                    <a:off x="4001184" y="3959556"/>
                    <a:ext cx="1592633" cy="1286535"/>
                    <a:chOff x="3866713" y="3914804"/>
                    <a:chExt cx="1592633" cy="1286535"/>
                  </a:xfrm>
                </p:grpSpPr>
                <p:grpSp>
                  <p:nvGrpSpPr>
                    <p:cNvPr id="22" name="図形グループ 21"/>
                    <p:cNvGrpSpPr/>
                    <p:nvPr/>
                  </p:nvGrpSpPr>
                  <p:grpSpPr>
                    <a:xfrm>
                      <a:off x="3866713" y="3914804"/>
                      <a:ext cx="1592633" cy="1286535"/>
                      <a:chOff x="7763667" y="24669276"/>
                      <a:chExt cx="2488488" cy="2156460"/>
                    </a:xfrm>
                  </p:grpSpPr>
                  <p:sp>
                    <p:nvSpPr>
                      <p:cNvPr id="24" name="正方形/長方形 23"/>
                      <p:cNvSpPr/>
                      <p:nvPr/>
                    </p:nvSpPr>
                    <p:spPr>
                      <a:xfrm>
                        <a:off x="7763667" y="24669276"/>
                        <a:ext cx="2488488" cy="2156460"/>
                      </a:xfrm>
                      <a:prstGeom prst="rect">
                        <a:avLst/>
                      </a:prstGeom>
                      <a:ln w="38100"/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5" name="テキスト ボックス 24"/>
                      <p:cNvSpPr txBox="1"/>
                      <p:nvPr/>
                    </p:nvSpPr>
                    <p:spPr>
                      <a:xfrm>
                        <a:off x="7763667" y="24669276"/>
                        <a:ext cx="2488488" cy="6190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ja-JP" altLang="en-US" dirty="0">
                            <a:latin typeface="+mn-ea"/>
                          </a:rPr>
                          <a:t>管理</a:t>
                        </a:r>
                        <a:r>
                          <a:rPr lang="en-US" altLang="ja-JP" dirty="0">
                            <a:latin typeface="+mn-ea"/>
                          </a:rPr>
                          <a:t>VM</a:t>
                        </a:r>
                        <a:endParaRPr lang="ja-JP" altLang="en-US" dirty="0">
                          <a:latin typeface="+mn-ea"/>
                        </a:endParaRPr>
                      </a:p>
                    </p:txBody>
                  </p:sp>
                </p:grpSp>
                <p:sp>
                  <p:nvSpPr>
                    <p:cNvPr id="23" name="角丸四角形 22"/>
                    <p:cNvSpPr/>
                    <p:nvPr/>
                  </p:nvSpPr>
                  <p:spPr>
                    <a:xfrm>
                      <a:off x="4158970" y="4320283"/>
                      <a:ext cx="1101825" cy="549798"/>
                    </a:xfrm>
                    <a:prstGeom prst="roundRect">
                      <a:avLst/>
                    </a:prstGeom>
                    <a:ln>
                      <a:solidFill>
                        <a:srgbClr val="0D0D0D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ja-JP" dirty="0" smtClean="0">
                          <a:latin typeface="+mj-ea"/>
                          <a:ea typeface="+mj-ea"/>
                        </a:rPr>
                        <a:t>VNC</a:t>
                      </a:r>
                    </a:p>
                    <a:p>
                      <a:pPr algn="ctr"/>
                      <a:r>
                        <a:rPr lang="ja-JP" altLang="en-US" dirty="0" smtClean="0">
                          <a:latin typeface="+mj-ea"/>
                          <a:ea typeface="+mj-ea"/>
                        </a:rPr>
                        <a:t>サーバ</a:t>
                      </a:r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26" name="図形グループ 25"/>
                  <p:cNvGrpSpPr/>
                  <p:nvPr/>
                </p:nvGrpSpPr>
                <p:grpSpPr>
                  <a:xfrm>
                    <a:off x="3991008" y="5555107"/>
                    <a:ext cx="3196309" cy="789956"/>
                    <a:chOff x="3027294" y="5950578"/>
                    <a:chExt cx="3658983" cy="862368"/>
                  </a:xfrm>
                </p:grpSpPr>
                <p:sp>
                  <p:nvSpPr>
                    <p:cNvPr id="27" name="正方形/長方形 26"/>
                    <p:cNvSpPr/>
                    <p:nvPr/>
                  </p:nvSpPr>
                  <p:spPr>
                    <a:xfrm>
                      <a:off x="3027294" y="5950578"/>
                      <a:ext cx="3658983" cy="862368"/>
                    </a:xfrm>
                    <a:prstGeom prst="rect">
                      <a:avLst/>
                    </a:prstGeom>
                    <a:ln w="38100"/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8" name="テキスト ボックス 27"/>
                    <p:cNvSpPr txBox="1"/>
                    <p:nvPr/>
                  </p:nvSpPr>
                  <p:spPr>
                    <a:xfrm>
                      <a:off x="5696316" y="6407616"/>
                      <a:ext cx="944958" cy="4031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dirty="0">
                          <a:latin typeface="+mn-ea"/>
                        </a:rPr>
                        <a:t>VMM</a:t>
                      </a:r>
                      <a:endParaRPr lang="ja-JP" altLang="en-US" sz="2000" dirty="0"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48" name="図形グループ 47"/>
                  <p:cNvGrpSpPr/>
                  <p:nvPr/>
                </p:nvGrpSpPr>
                <p:grpSpPr>
                  <a:xfrm>
                    <a:off x="5749978" y="3959557"/>
                    <a:ext cx="1437339" cy="1266498"/>
                    <a:chOff x="6123400" y="3959557"/>
                    <a:chExt cx="1437339" cy="1266498"/>
                  </a:xfrm>
                </p:grpSpPr>
                <p:grpSp>
                  <p:nvGrpSpPr>
                    <p:cNvPr id="30" name="図形グループ 29"/>
                    <p:cNvGrpSpPr/>
                    <p:nvPr/>
                  </p:nvGrpSpPr>
                  <p:grpSpPr>
                    <a:xfrm>
                      <a:off x="6123400" y="3959557"/>
                      <a:ext cx="1437339" cy="1266498"/>
                      <a:chOff x="7028195" y="3594553"/>
                      <a:chExt cx="1645397" cy="1382591"/>
                    </a:xfrm>
                  </p:grpSpPr>
                  <p:sp>
                    <p:nvSpPr>
                      <p:cNvPr id="31" name="正方形/長方形 30"/>
                      <p:cNvSpPr/>
                      <p:nvPr/>
                    </p:nvSpPr>
                    <p:spPr>
                      <a:xfrm>
                        <a:off x="7028195" y="3594553"/>
                        <a:ext cx="1645397" cy="1382591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32" name="テキスト ボックス 31"/>
                      <p:cNvSpPr txBox="1"/>
                      <p:nvPr/>
                    </p:nvSpPr>
                    <p:spPr>
                      <a:xfrm>
                        <a:off x="7028196" y="3594553"/>
                        <a:ext cx="1645395" cy="4031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ja-JP" altLang="en-US" dirty="0">
                            <a:solidFill>
                              <a:schemeClr val="bg1"/>
                            </a:solidFill>
                            <a:latin typeface="+mn-ea"/>
                          </a:rPr>
                          <a:t>ユーザ</a:t>
                        </a:r>
                        <a:r>
                          <a:rPr lang="en-US" altLang="ja-JP" dirty="0">
                            <a:solidFill>
                              <a:schemeClr val="bg1"/>
                            </a:solidFill>
                            <a:latin typeface="+mn-ea"/>
                          </a:rPr>
                          <a:t>VM</a:t>
                        </a:r>
                        <a:endParaRPr lang="ja-JP" altLang="en-US" dirty="0">
                          <a:solidFill>
                            <a:schemeClr val="bg1"/>
                          </a:solidFill>
                          <a:latin typeface="+mn-ea"/>
                        </a:endParaRPr>
                      </a:p>
                    </p:txBody>
                  </p:sp>
                </p:grpSp>
                <p:grpSp>
                  <p:nvGrpSpPr>
                    <p:cNvPr id="33" name="図形グループ 32"/>
                    <p:cNvGrpSpPr/>
                    <p:nvPr/>
                  </p:nvGrpSpPr>
                  <p:grpSpPr>
                    <a:xfrm>
                      <a:off x="6468648" y="4528788"/>
                      <a:ext cx="766290" cy="243708"/>
                      <a:chOff x="6956439" y="4739118"/>
                      <a:chExt cx="766290" cy="243708"/>
                    </a:xfrm>
                  </p:grpSpPr>
                  <p:sp>
                    <p:nvSpPr>
                      <p:cNvPr id="34" name="正方形/長方形 33"/>
                      <p:cNvSpPr/>
                      <p:nvPr/>
                    </p:nvSpPr>
                    <p:spPr>
                      <a:xfrm>
                        <a:off x="6956439" y="4739118"/>
                        <a:ext cx="255430" cy="239644"/>
                      </a:xfrm>
                      <a:prstGeom prst="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35" name="正方形/長方形 34"/>
                      <p:cNvSpPr/>
                      <p:nvPr/>
                    </p:nvSpPr>
                    <p:spPr>
                      <a:xfrm>
                        <a:off x="7211869" y="4741183"/>
                        <a:ext cx="255430" cy="239644"/>
                      </a:xfrm>
                      <a:prstGeom prst="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36" name="正方形/長方形 35"/>
                      <p:cNvSpPr/>
                      <p:nvPr/>
                    </p:nvSpPr>
                    <p:spPr>
                      <a:xfrm>
                        <a:off x="7467299" y="4743182"/>
                        <a:ext cx="255430" cy="239644"/>
                      </a:xfrm>
                      <a:prstGeom prst="rect">
                        <a:avLst/>
                      </a:prstGeom>
                    </p:spPr>
                    <p:style>
                      <a:lnRef idx="3">
                        <a:schemeClr val="lt1"/>
                      </a:lnRef>
                      <a:fillRef idx="1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  <p:cxnSp>
                <p:nvCxnSpPr>
                  <p:cNvPr id="41" name="曲線コネクタ 40"/>
                  <p:cNvCxnSpPr>
                    <a:stCxn id="29" idx="3"/>
                    <a:endCxn id="35" idx="2"/>
                  </p:cNvCxnSpPr>
                  <p:nvPr/>
                </p:nvCxnSpPr>
                <p:spPr>
                  <a:xfrm flipV="1">
                    <a:off x="5759277" y="4770497"/>
                    <a:ext cx="719094" cy="1203271"/>
                  </a:xfrm>
                  <a:prstGeom prst="curvedConnector2">
                    <a:avLst/>
                  </a:prstGeom>
                  <a:ln w="57150" cmpd="sng">
                    <a:solidFill>
                      <a:srgbClr val="FF66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角丸四角形 28"/>
                <p:cNvSpPr/>
                <p:nvPr/>
              </p:nvSpPr>
              <p:spPr>
                <a:xfrm>
                  <a:off x="4293441" y="5709634"/>
                  <a:ext cx="1465836" cy="528267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 smtClean="0">
                      <a:solidFill>
                        <a:srgbClr val="FFFFFF"/>
                      </a:solidFill>
                      <a:latin typeface="+mj-ea"/>
                      <a:ea typeface="+mj-ea"/>
                    </a:rPr>
                    <a:t>キー復号化</a:t>
                  </a:r>
                  <a:endParaRPr kumimoji="1" lang="ja-JP" altLang="en-US" dirty="0" smtClean="0">
                    <a:solidFill>
                      <a:srgbClr val="FFFFFF"/>
                    </a:solidFill>
                    <a:latin typeface="+mj-ea"/>
                    <a:ea typeface="+mj-ea"/>
                  </a:endParaRPr>
                </a:p>
              </p:txBody>
            </p:sp>
          </p:grpSp>
          <p:cxnSp>
            <p:nvCxnSpPr>
              <p:cNvPr id="39" name="直線矢印コネクタ 38"/>
              <p:cNvCxnSpPr>
                <a:stCxn id="38" idx="3"/>
                <a:endCxn id="23" idx="1"/>
              </p:cNvCxnSpPr>
              <p:nvPr/>
            </p:nvCxnSpPr>
            <p:spPr>
              <a:xfrm flipV="1">
                <a:off x="2789553" y="4858373"/>
                <a:ext cx="2362489" cy="8689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直線矢印コネクタ 57"/>
            <p:cNvCxnSpPr>
              <a:stCxn id="23" idx="2"/>
            </p:cNvCxnSpPr>
            <p:nvPr/>
          </p:nvCxnSpPr>
          <p:spPr>
            <a:xfrm flipH="1">
              <a:off x="5701911" y="4869387"/>
              <a:ext cx="1044" cy="809095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図形グループ 6"/>
          <p:cNvGrpSpPr/>
          <p:nvPr/>
        </p:nvGrpSpPr>
        <p:grpSpPr>
          <a:xfrm>
            <a:off x="1788659" y="2479420"/>
            <a:ext cx="5918328" cy="4333187"/>
            <a:chOff x="1801789" y="2493105"/>
            <a:chExt cx="5918328" cy="4333187"/>
          </a:xfrm>
        </p:grpSpPr>
        <p:grpSp>
          <p:nvGrpSpPr>
            <p:cNvPr id="55" name="図形グループ 54"/>
            <p:cNvGrpSpPr/>
            <p:nvPr/>
          </p:nvGrpSpPr>
          <p:grpSpPr>
            <a:xfrm>
              <a:off x="1801789" y="2493105"/>
              <a:ext cx="5918328" cy="4333187"/>
              <a:chOff x="2049243" y="5822894"/>
              <a:chExt cx="4646438" cy="3856022"/>
            </a:xfrm>
          </p:grpSpPr>
          <p:graphicFrame>
            <p:nvGraphicFramePr>
              <p:cNvPr id="5" name="グラフ 4"/>
              <p:cNvGraphicFramePr/>
              <p:nvPr>
                <p:extLst>
                  <p:ext uri="{D42A27DB-BD31-4B8C-83A1-F6EECF244321}">
                    <p14:modId xmlns:p14="http://schemas.microsoft.com/office/powerpoint/2010/main" val="882876771"/>
                  </p:ext>
                </p:extLst>
              </p:nvPr>
            </p:nvGraphicFramePr>
            <p:xfrm>
              <a:off x="2130625" y="6145540"/>
              <a:ext cx="4565056" cy="35333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テキスト ボックス 5"/>
              <p:cNvSpPr txBox="1"/>
              <p:nvPr/>
            </p:nvSpPr>
            <p:spPr>
              <a:xfrm>
                <a:off x="2049243" y="5822894"/>
                <a:ext cx="859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+mn-ea"/>
                  </a:rPr>
                  <a:t>[</a:t>
                </a:r>
                <a:r>
                  <a:rPr lang="en-US" altLang="ja-JP" sz="2400" dirty="0" err="1" smtClean="0">
                    <a:latin typeface="+mn-ea"/>
                  </a:rPr>
                  <a:t>ms</a:t>
                </a:r>
                <a:r>
                  <a:rPr lang="en-US" altLang="ja-JP" sz="2400" dirty="0">
                    <a:latin typeface="+mn-ea"/>
                  </a:rPr>
                  <a:t>]</a:t>
                </a:r>
                <a:endParaRPr lang="ja-JP" altLang="en-US" sz="2400" dirty="0">
                  <a:latin typeface="+mn-ea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3983654" y="6265764"/>
                <a:ext cx="1391698" cy="465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>
                    <a:latin typeface="Tahoma"/>
                    <a:ea typeface="+mn-ea"/>
                    <a:cs typeface="Tahoma"/>
                  </a:rPr>
                  <a:t>120.33</a:t>
                </a:r>
                <a:endParaRPr kumimoji="1" lang="ja-JP" altLang="en-US" sz="2800" dirty="0" smtClean="0">
                  <a:latin typeface="Tahoma"/>
                  <a:ea typeface="+mn-ea"/>
                  <a:cs typeface="Tahoma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764076" y="6420148"/>
                <a:ext cx="1391698" cy="465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>
                    <a:latin typeface="Tahoma"/>
                    <a:ea typeface="+mn-ea"/>
                    <a:cs typeface="Tahoma"/>
                  </a:rPr>
                  <a:t>113.31</a:t>
                </a:r>
                <a:endParaRPr kumimoji="1" lang="ja-JP" altLang="en-US" sz="2800" dirty="0" smtClean="0">
                  <a:latin typeface="Tahoma"/>
                  <a:ea typeface="+mn-ea"/>
                  <a:cs typeface="Tahoma"/>
                </a:endParaRPr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5881036" y="4939035"/>
              <a:ext cx="1772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latin typeface="Tahoma"/>
                  <a:cs typeface="Tahoma"/>
                </a:rPr>
                <a:t>27.41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27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実験</a:t>
            </a:r>
            <a:r>
              <a:rPr lang="en-US" altLang="ja-JP" dirty="0">
                <a:latin typeface="+mn-ea"/>
                <a:ea typeface="+mn-ea"/>
              </a:rPr>
              <a:t>3</a:t>
            </a:r>
            <a:r>
              <a:rPr lang="en-US" altLang="ja-JP" dirty="0" smtClean="0">
                <a:latin typeface="+mn-ea"/>
                <a:ea typeface="+mn-ea"/>
              </a:rPr>
              <a:t> </a:t>
            </a:r>
            <a:r>
              <a:rPr lang="ja-JP" altLang="en-US" dirty="0" smtClean="0">
                <a:latin typeface="+mn-ea"/>
                <a:ea typeface="+mn-ea"/>
              </a:rPr>
              <a:t>画面のレスポンス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</a:rPr>
              <a:t>画面更新要求後に画面が再描写されるまでの時間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フルスクリーン</a:t>
            </a:r>
            <a:r>
              <a:rPr lang="en-US" altLang="ja-JP" dirty="0" smtClean="0">
                <a:latin typeface="+mn-ea"/>
              </a:rPr>
              <a:t>(800x600)</a:t>
            </a:r>
          </a:p>
          <a:p>
            <a:pPr lvl="1"/>
            <a:r>
              <a:rPr kumimoji="1" lang="ja-JP" altLang="en-US" dirty="0" smtClean="0">
                <a:latin typeface="+mn-ea"/>
              </a:rPr>
              <a:t>オリジナルより</a:t>
            </a:r>
            <a:r>
              <a:rPr kumimoji="1" lang="en-US" altLang="ja-JP" dirty="0" smtClean="0">
                <a:latin typeface="+mn-ea"/>
              </a:rPr>
              <a:t>46ms</a:t>
            </a:r>
            <a:r>
              <a:rPr kumimoji="1" lang="ja-JP" altLang="en-US" dirty="0" smtClean="0">
                <a:latin typeface="+mn-ea"/>
              </a:rPr>
              <a:t>の遅延増加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18</a:t>
            </a:fld>
            <a:endParaRPr lang="ja-JP" altLang="en-US" dirty="0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696016" y="3469719"/>
            <a:ext cx="7896739" cy="3162956"/>
            <a:chOff x="696016" y="3559555"/>
            <a:chExt cx="7896739" cy="3162956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696016" y="3559555"/>
              <a:ext cx="7896739" cy="3162956"/>
              <a:chOff x="696016" y="3559555"/>
              <a:chExt cx="7896739" cy="3162956"/>
            </a:xfrm>
          </p:grpSpPr>
          <p:grpSp>
            <p:nvGrpSpPr>
              <p:cNvPr id="38" name="図形グループ 37"/>
              <p:cNvGrpSpPr/>
              <p:nvPr/>
            </p:nvGrpSpPr>
            <p:grpSpPr>
              <a:xfrm>
                <a:off x="696016" y="3844969"/>
                <a:ext cx="2369318" cy="1206228"/>
                <a:chOff x="696016" y="3844969"/>
                <a:chExt cx="2369318" cy="1206228"/>
              </a:xfrm>
            </p:grpSpPr>
            <p:grpSp>
              <p:nvGrpSpPr>
                <p:cNvPr id="12" name="図形グループ 11"/>
                <p:cNvGrpSpPr/>
                <p:nvPr/>
              </p:nvGrpSpPr>
              <p:grpSpPr>
                <a:xfrm>
                  <a:off x="696016" y="3844969"/>
                  <a:ext cx="2369318" cy="1206228"/>
                  <a:chOff x="847265" y="3762488"/>
                  <a:chExt cx="2369318" cy="1526874"/>
                </a:xfrm>
              </p:grpSpPr>
              <p:sp>
                <p:nvSpPr>
                  <p:cNvPr id="13" name="角丸四角形 12"/>
                  <p:cNvSpPr/>
                  <p:nvPr/>
                </p:nvSpPr>
                <p:spPr>
                  <a:xfrm>
                    <a:off x="847265" y="3762488"/>
                    <a:ext cx="2369318" cy="1526874"/>
                  </a:xfrm>
                  <a:prstGeom prst="roundRect">
                    <a:avLst/>
                  </a:prstGeom>
                  <a:ln w="57150" cmpd="sng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4" name="テキスト ボックス 13"/>
                  <p:cNvSpPr txBox="1"/>
                  <p:nvPr/>
                </p:nvSpPr>
                <p:spPr>
                  <a:xfrm>
                    <a:off x="847265" y="3762490"/>
                    <a:ext cx="2369318" cy="4675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dirty="0" smtClean="0">
                        <a:latin typeface="+mn-ea"/>
                      </a:rPr>
                      <a:t>VNC</a:t>
                    </a:r>
                    <a:r>
                      <a:rPr lang="ja-JP" altLang="en-US" dirty="0" smtClean="0">
                        <a:latin typeface="+mn-ea"/>
                      </a:rPr>
                      <a:t>クライアント</a:t>
                    </a:r>
                    <a:endParaRPr kumimoji="1" lang="ja-JP" altLang="en-US" dirty="0" smtClean="0">
                      <a:latin typeface="+mn-ea"/>
                    </a:endParaRPr>
                  </a:p>
                </p:txBody>
              </p:sp>
            </p:grpSp>
            <p:sp>
              <p:nvSpPr>
                <p:cNvPr id="30" name="角丸四角形 29"/>
                <p:cNvSpPr/>
                <p:nvPr/>
              </p:nvSpPr>
              <p:spPr>
                <a:xfrm>
                  <a:off x="1170356" y="4310671"/>
                  <a:ext cx="1465836" cy="528267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dirty="0" smtClean="0">
                      <a:solidFill>
                        <a:srgbClr val="FFFFFF"/>
                      </a:solidFill>
                      <a:latin typeface="+mj-ea"/>
                      <a:ea typeface="+mj-ea"/>
                    </a:rPr>
                    <a:t>画面復号化</a:t>
                  </a:r>
                  <a:endParaRPr kumimoji="1" lang="ja-JP" altLang="en-US" dirty="0" smtClean="0">
                    <a:solidFill>
                      <a:srgbClr val="FFFFFF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43" name="図形グループ 42"/>
              <p:cNvGrpSpPr/>
              <p:nvPr/>
            </p:nvGrpSpPr>
            <p:grpSpPr>
              <a:xfrm>
                <a:off x="3626348" y="3559555"/>
                <a:ext cx="4966407" cy="3162956"/>
                <a:chOff x="3626348" y="3559555"/>
                <a:chExt cx="4966407" cy="3162956"/>
              </a:xfrm>
            </p:grpSpPr>
            <p:grpSp>
              <p:nvGrpSpPr>
                <p:cNvPr id="15" name="図形グループ 14"/>
                <p:cNvGrpSpPr/>
                <p:nvPr/>
              </p:nvGrpSpPr>
              <p:grpSpPr>
                <a:xfrm>
                  <a:off x="3626348" y="3559555"/>
                  <a:ext cx="4966407" cy="3162956"/>
                  <a:chOff x="-35377" y="3655728"/>
                  <a:chExt cx="3818131" cy="3207576"/>
                </a:xfrm>
              </p:grpSpPr>
              <p:sp>
                <p:nvSpPr>
                  <p:cNvPr id="16" name="角丸四角形 15"/>
                  <p:cNvSpPr/>
                  <p:nvPr/>
                </p:nvSpPr>
                <p:spPr>
                  <a:xfrm>
                    <a:off x="-35377" y="3655728"/>
                    <a:ext cx="3818131" cy="3207576"/>
                  </a:xfrm>
                  <a:prstGeom prst="roundRect">
                    <a:avLst/>
                  </a:prstGeom>
                  <a:ln w="57150" cmpd="sng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-35377" y="3655728"/>
                    <a:ext cx="3818131" cy="3745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dirty="0" err="1" smtClean="0">
                        <a:latin typeface="+mn-ea"/>
                      </a:rPr>
                      <a:t>IaaS</a:t>
                    </a:r>
                    <a:endParaRPr lang="ja-JP" altLang="en-US" dirty="0">
                      <a:latin typeface="+mn-ea"/>
                    </a:endParaRPr>
                  </a:p>
                </p:txBody>
              </p:sp>
            </p:grpSp>
            <p:grpSp>
              <p:nvGrpSpPr>
                <p:cNvPr id="42" name="図形グループ 41"/>
                <p:cNvGrpSpPr/>
                <p:nvPr/>
              </p:nvGrpSpPr>
              <p:grpSpPr>
                <a:xfrm>
                  <a:off x="3991008" y="3959555"/>
                  <a:ext cx="4309510" cy="2518543"/>
                  <a:chOff x="3991008" y="3959555"/>
                  <a:chExt cx="4309510" cy="2518543"/>
                </a:xfrm>
              </p:grpSpPr>
              <p:grpSp>
                <p:nvGrpSpPr>
                  <p:cNvPr id="41" name="図形グループ 40"/>
                  <p:cNvGrpSpPr/>
                  <p:nvPr/>
                </p:nvGrpSpPr>
                <p:grpSpPr>
                  <a:xfrm>
                    <a:off x="3991008" y="5688142"/>
                    <a:ext cx="4309510" cy="789956"/>
                    <a:chOff x="3991008" y="5688142"/>
                    <a:chExt cx="4309510" cy="789956"/>
                  </a:xfrm>
                </p:grpSpPr>
                <p:grpSp>
                  <p:nvGrpSpPr>
                    <p:cNvPr id="26" name="図形グループ 25"/>
                    <p:cNvGrpSpPr/>
                    <p:nvPr/>
                  </p:nvGrpSpPr>
                  <p:grpSpPr>
                    <a:xfrm>
                      <a:off x="3991008" y="5688142"/>
                      <a:ext cx="4309510" cy="789956"/>
                      <a:chOff x="3027294" y="5950578"/>
                      <a:chExt cx="4933323" cy="862368"/>
                    </a:xfrm>
                  </p:grpSpPr>
                  <p:sp>
                    <p:nvSpPr>
                      <p:cNvPr id="27" name="正方形/長方形 26"/>
                      <p:cNvSpPr/>
                      <p:nvPr/>
                    </p:nvSpPr>
                    <p:spPr>
                      <a:xfrm>
                        <a:off x="3027294" y="5950578"/>
                        <a:ext cx="4918846" cy="862368"/>
                      </a:xfrm>
                      <a:prstGeom prst="rect">
                        <a:avLst/>
                      </a:prstGeom>
                      <a:ln w="38100"/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8" name="テキスト ボックス 27"/>
                      <p:cNvSpPr txBox="1"/>
                      <p:nvPr/>
                    </p:nvSpPr>
                    <p:spPr>
                      <a:xfrm>
                        <a:off x="6993086" y="6407616"/>
                        <a:ext cx="967531" cy="4031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dirty="0">
                            <a:latin typeface="+mn-ea"/>
                          </a:rPr>
                          <a:t>VMM</a:t>
                        </a:r>
                        <a:endParaRPr lang="ja-JP" altLang="en-US" sz="2000" dirty="0">
                          <a:latin typeface="+mn-ea"/>
                        </a:endParaRPr>
                      </a:p>
                    </p:txBody>
                  </p:sp>
                </p:grpSp>
                <p:sp>
                  <p:nvSpPr>
                    <p:cNvPr id="29" name="角丸四角形 28"/>
                    <p:cNvSpPr/>
                    <p:nvPr/>
                  </p:nvSpPr>
                  <p:spPr>
                    <a:xfrm>
                      <a:off x="5498354" y="5821177"/>
                      <a:ext cx="1465836" cy="528267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rgbClr val="FFFFFF"/>
                          </a:solidFill>
                          <a:latin typeface="+mj-ea"/>
                          <a:ea typeface="+mj-ea"/>
                        </a:rPr>
                        <a:t>画面暗号化</a:t>
                      </a:r>
                      <a:endParaRPr kumimoji="1" lang="ja-JP" altLang="en-US" dirty="0" smtClean="0">
                        <a:solidFill>
                          <a:srgbClr val="FFFFFF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" name="図形グループ 39"/>
                  <p:cNvGrpSpPr/>
                  <p:nvPr/>
                </p:nvGrpSpPr>
                <p:grpSpPr>
                  <a:xfrm>
                    <a:off x="4001185" y="3959555"/>
                    <a:ext cx="4299333" cy="2125755"/>
                    <a:chOff x="4001185" y="3959555"/>
                    <a:chExt cx="4299333" cy="2125755"/>
                  </a:xfrm>
                </p:grpSpPr>
                <p:grpSp>
                  <p:nvGrpSpPr>
                    <p:cNvPr id="18" name="図形グループ 17"/>
                    <p:cNvGrpSpPr/>
                    <p:nvPr/>
                  </p:nvGrpSpPr>
                  <p:grpSpPr>
                    <a:xfrm>
                      <a:off x="6618941" y="3959555"/>
                      <a:ext cx="1681577" cy="1587905"/>
                      <a:chOff x="7028195" y="3594552"/>
                      <a:chExt cx="1924989" cy="1733460"/>
                    </a:xfrm>
                  </p:grpSpPr>
                  <p:sp>
                    <p:nvSpPr>
                      <p:cNvPr id="19" name="正方形/長方形 18"/>
                      <p:cNvSpPr/>
                      <p:nvPr/>
                    </p:nvSpPr>
                    <p:spPr>
                      <a:xfrm>
                        <a:off x="7028195" y="3594552"/>
                        <a:ext cx="1924989" cy="173346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" name="テキスト ボックス 19"/>
                      <p:cNvSpPr txBox="1"/>
                      <p:nvPr/>
                    </p:nvSpPr>
                    <p:spPr>
                      <a:xfrm>
                        <a:off x="7028195" y="3594553"/>
                        <a:ext cx="1910512" cy="4031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ja-JP" altLang="en-US" dirty="0">
                            <a:solidFill>
                              <a:schemeClr val="bg1"/>
                            </a:solidFill>
                            <a:latin typeface="+mn-ea"/>
                          </a:rPr>
                          <a:t>ユーザ</a:t>
                        </a:r>
                        <a:r>
                          <a:rPr lang="en-US" altLang="ja-JP" dirty="0">
                            <a:solidFill>
                              <a:schemeClr val="bg1"/>
                            </a:solidFill>
                            <a:latin typeface="+mn-ea"/>
                          </a:rPr>
                          <a:t>VM</a:t>
                        </a:r>
                        <a:endParaRPr lang="ja-JP" altLang="en-US" dirty="0">
                          <a:solidFill>
                            <a:schemeClr val="bg1"/>
                          </a:solidFill>
                          <a:latin typeface="+mn-ea"/>
                        </a:endParaRPr>
                      </a:p>
                    </p:txBody>
                  </p:sp>
                </p:grpSp>
                <p:cxnSp>
                  <p:nvCxnSpPr>
                    <p:cNvPr id="31" name="曲線コネクタ 30"/>
                    <p:cNvCxnSpPr>
                      <a:endCxn id="29" idx="3"/>
                    </p:cNvCxnSpPr>
                    <p:nvPr/>
                  </p:nvCxnSpPr>
                  <p:spPr>
                    <a:xfrm rot="10800000" flipV="1">
                      <a:off x="6964191" y="5334603"/>
                      <a:ext cx="1027573" cy="750707"/>
                    </a:xfrm>
                    <a:prstGeom prst="curvedConnector3">
                      <a:avLst>
                        <a:gd name="adj1" fmla="val -2204"/>
                      </a:avLst>
                    </a:prstGeom>
                    <a:ln w="57150" cmpd="sng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正方形/長方形 33"/>
                    <p:cNvSpPr/>
                    <p:nvPr/>
                  </p:nvSpPr>
                  <p:spPr>
                    <a:xfrm>
                      <a:off x="6964189" y="4851783"/>
                      <a:ext cx="1120589" cy="48282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ja-JP" altLang="en-US" dirty="0" smtClean="0">
                          <a:latin typeface="+mj-ea"/>
                          <a:ea typeface="+mj-ea"/>
                        </a:rPr>
                        <a:t>ビデオ</a:t>
                      </a:r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ja-JP" altLang="en-US" dirty="0" smtClean="0">
                          <a:latin typeface="+mj-ea"/>
                          <a:ea typeface="+mj-ea"/>
                        </a:rPr>
                        <a:t>メモリ</a:t>
                      </a:r>
                      <a:r>
                        <a:rPr lang="en-US" altLang="ja-JP" dirty="0" smtClean="0">
                          <a:latin typeface="+mj-ea"/>
                          <a:ea typeface="+mj-ea"/>
                        </a:rPr>
                        <a:t>B</a:t>
                      </a:r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39" name="図形グループ 38"/>
                    <p:cNvGrpSpPr/>
                    <p:nvPr/>
                  </p:nvGrpSpPr>
                  <p:grpSpPr>
                    <a:xfrm>
                      <a:off x="4001185" y="3977918"/>
                      <a:ext cx="1990227" cy="1569544"/>
                      <a:chOff x="4001185" y="3977918"/>
                      <a:chExt cx="1990227" cy="1569544"/>
                    </a:xfrm>
                  </p:grpSpPr>
                  <p:grpSp>
                    <p:nvGrpSpPr>
                      <p:cNvPr id="21" name="図形グループ 20"/>
                      <p:cNvGrpSpPr/>
                      <p:nvPr/>
                    </p:nvGrpSpPr>
                    <p:grpSpPr>
                      <a:xfrm>
                        <a:off x="4001185" y="3977918"/>
                        <a:ext cx="1990227" cy="1569544"/>
                        <a:chOff x="3866714" y="3914805"/>
                        <a:chExt cx="1990227" cy="1569544"/>
                      </a:xfrm>
                    </p:grpSpPr>
                    <p:grpSp>
                      <p:nvGrpSpPr>
                        <p:cNvPr id="22" name="図形グループ 21"/>
                        <p:cNvGrpSpPr/>
                        <p:nvPr/>
                      </p:nvGrpSpPr>
                      <p:grpSpPr>
                        <a:xfrm>
                          <a:off x="3866714" y="3914805"/>
                          <a:ext cx="1990227" cy="1569544"/>
                          <a:chOff x="7763667" y="24669276"/>
                          <a:chExt cx="3109728" cy="2630833"/>
                        </a:xfrm>
                      </p:grpSpPr>
                      <p:sp>
                        <p:nvSpPr>
                          <p:cNvPr id="24" name="正方形/長方形 23"/>
                          <p:cNvSpPr/>
                          <p:nvPr/>
                        </p:nvSpPr>
                        <p:spPr>
                          <a:xfrm>
                            <a:off x="7763667" y="24669276"/>
                            <a:ext cx="3109728" cy="2630833"/>
                          </a:xfrm>
                          <a:prstGeom prst="rect">
                            <a:avLst/>
                          </a:prstGeom>
                          <a:ln w="38100"/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en-US" altLang="ja-JP" dirty="0" smtClean="0">
                              <a:latin typeface="+mj-ea"/>
                              <a:ea typeface="+mj-ea"/>
                            </a:endParaRPr>
                          </a:p>
                          <a:p>
                            <a:pPr algn="ctr"/>
                            <a:endParaRPr lang="en-US" altLang="ja-JP" dirty="0" smtClean="0">
                              <a:latin typeface="+mj-ea"/>
                              <a:ea typeface="+mj-ea"/>
                            </a:endParaRPr>
                          </a:p>
                          <a:p>
                            <a:pPr algn="ctr"/>
                            <a:endParaRPr kumimoji="1" lang="ja-JP" altLang="en-US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  <p:sp>
                        <p:nvSpPr>
                          <p:cNvPr id="25" name="テキスト ボックス 24"/>
                          <p:cNvSpPr txBox="1"/>
                          <p:nvPr/>
                        </p:nvSpPr>
                        <p:spPr>
                          <a:xfrm>
                            <a:off x="7763667" y="24669276"/>
                            <a:ext cx="3109728" cy="61906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ja-JP" altLang="en-US" dirty="0">
                                <a:latin typeface="+mn-ea"/>
                              </a:rPr>
                              <a:t>管理</a:t>
                            </a:r>
                            <a:r>
                              <a:rPr lang="en-US" altLang="ja-JP" dirty="0">
                                <a:latin typeface="+mn-ea"/>
                              </a:rPr>
                              <a:t>VM</a:t>
                            </a:r>
                            <a:endParaRPr lang="ja-JP" altLang="en-US" dirty="0">
                              <a:latin typeface="+mn-ea"/>
                            </a:endParaRPr>
                          </a:p>
                        </p:txBody>
                      </p:sp>
                    </p:grpSp>
                    <p:sp>
                      <p:nvSpPr>
                        <p:cNvPr id="23" name="角丸四角形 22"/>
                        <p:cNvSpPr/>
                        <p:nvPr/>
                      </p:nvSpPr>
                      <p:spPr>
                        <a:xfrm>
                          <a:off x="4158970" y="4320283"/>
                          <a:ext cx="1518677" cy="397655"/>
                        </a:xfrm>
                        <a:prstGeom prst="roundRect">
                          <a:avLst/>
                        </a:prstGeom>
                        <a:ln>
                          <a:solidFill>
                            <a:srgbClr val="0D0D0D"/>
                          </a:solidFill>
                        </a:ln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ja-JP" dirty="0" smtClean="0">
                              <a:latin typeface="+mj-ea"/>
                              <a:ea typeface="+mj-ea"/>
                            </a:rPr>
                            <a:t>VNC</a:t>
                          </a:r>
                          <a:r>
                            <a:rPr lang="ja-JP" altLang="en-US" dirty="0" smtClean="0">
                              <a:latin typeface="+mj-ea"/>
                              <a:ea typeface="+mj-ea"/>
                            </a:rPr>
                            <a:t>サーバ</a:t>
                          </a:r>
                          <a:endParaRPr kumimoji="1" lang="ja-JP" altLang="en-US" dirty="0" smtClean="0">
                            <a:latin typeface="+mj-ea"/>
                            <a:ea typeface="+mj-ea"/>
                          </a:endParaRPr>
                        </a:p>
                      </p:txBody>
                    </p:sp>
                  </p:grpSp>
                  <p:sp>
                    <p:nvSpPr>
                      <p:cNvPr id="35" name="正方形/長方形 34"/>
                      <p:cNvSpPr/>
                      <p:nvPr/>
                    </p:nvSpPr>
                    <p:spPr>
                      <a:xfrm>
                        <a:off x="4492468" y="4870928"/>
                        <a:ext cx="1120589" cy="482821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ja-JP" altLang="en-US" dirty="0" smtClean="0">
                            <a:latin typeface="+mj-ea"/>
                            <a:ea typeface="+mj-ea"/>
                          </a:rPr>
                          <a:t>ビデオ</a:t>
                        </a:r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r>
                          <a:rPr lang="ja-JP" altLang="en-US" dirty="0" smtClean="0">
                            <a:latin typeface="+mj-ea"/>
                            <a:ea typeface="+mj-ea"/>
                          </a:rPr>
                          <a:t>メモリ</a:t>
                        </a:r>
                        <a:r>
                          <a:rPr lang="en-US" altLang="ja-JP" dirty="0" smtClean="0">
                            <a:latin typeface="+mj-ea"/>
                            <a:ea typeface="+mj-ea"/>
                          </a:rPr>
                          <a:t>A</a:t>
                        </a:r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37" name="直線矢印コネクタ 36"/>
              <p:cNvCxnSpPr/>
              <p:nvPr/>
            </p:nvCxnSpPr>
            <p:spPr>
              <a:xfrm flipH="1">
                <a:off x="2568973" y="4605681"/>
                <a:ext cx="1724468" cy="10766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曲線コネクタ 35"/>
            <p:cNvCxnSpPr>
              <a:endCxn id="35" idx="2"/>
            </p:cNvCxnSpPr>
            <p:nvPr/>
          </p:nvCxnSpPr>
          <p:spPr>
            <a:xfrm rot="16200000" flipV="1">
              <a:off x="4909778" y="5496734"/>
              <a:ext cx="731562" cy="445591"/>
            </a:xfrm>
            <a:prstGeom prst="curvedConnector3">
              <a:avLst>
                <a:gd name="adj1" fmla="val -713"/>
              </a:avLst>
            </a:prstGeom>
            <a:ln w="57150" cmpd="sng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図形グループ 4"/>
          <p:cNvGrpSpPr/>
          <p:nvPr/>
        </p:nvGrpSpPr>
        <p:grpSpPr>
          <a:xfrm>
            <a:off x="1170356" y="3324374"/>
            <a:ext cx="6449374" cy="3533626"/>
            <a:chOff x="1170356" y="3324374"/>
            <a:chExt cx="6449374" cy="3533626"/>
          </a:xfrm>
        </p:grpSpPr>
        <p:grpSp>
          <p:nvGrpSpPr>
            <p:cNvPr id="11" name="図形グループ 10"/>
            <p:cNvGrpSpPr/>
            <p:nvPr/>
          </p:nvGrpSpPr>
          <p:grpSpPr>
            <a:xfrm>
              <a:off x="1170356" y="3324374"/>
              <a:ext cx="6449374" cy="3533626"/>
              <a:chOff x="1170356" y="3324374"/>
              <a:chExt cx="6449374" cy="3533626"/>
            </a:xfrm>
          </p:grpSpPr>
          <p:graphicFrame>
            <p:nvGraphicFramePr>
              <p:cNvPr id="6" name="グラフ 5"/>
              <p:cNvGraphicFramePr/>
              <p:nvPr>
                <p:extLst>
                  <p:ext uri="{D42A27DB-BD31-4B8C-83A1-F6EECF244321}">
                    <p14:modId xmlns:p14="http://schemas.microsoft.com/office/powerpoint/2010/main" val="3897406087"/>
                  </p:ext>
                </p:extLst>
              </p:nvPr>
            </p:nvGraphicFramePr>
            <p:xfrm>
              <a:off x="1938679" y="3324374"/>
              <a:ext cx="5681051" cy="35336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テキスト ボックス 7"/>
              <p:cNvSpPr txBox="1"/>
              <p:nvPr/>
            </p:nvSpPr>
            <p:spPr>
              <a:xfrm>
                <a:off x="1170356" y="3324374"/>
                <a:ext cx="8590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+mn-ea"/>
                  </a:rPr>
                  <a:t>[</a:t>
                </a:r>
                <a:r>
                  <a:rPr lang="en-US" altLang="ja-JP" sz="2400" dirty="0" err="1" smtClean="0">
                    <a:latin typeface="+mn-ea"/>
                  </a:rPr>
                  <a:t>ms</a:t>
                </a:r>
                <a:r>
                  <a:rPr lang="en-US" altLang="ja-JP" sz="2400" dirty="0">
                    <a:latin typeface="+mn-ea"/>
                  </a:rPr>
                  <a:t>]</a:t>
                </a:r>
                <a:endParaRPr lang="ja-JP" altLang="en-US" sz="2400" dirty="0">
                  <a:latin typeface="+mn-ea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680985" y="4076219"/>
                <a:ext cx="151363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dirty="0" smtClean="0">
                    <a:latin typeface="Tahoma"/>
                    <a:ea typeface="+mn-ea"/>
                    <a:cs typeface="Tahoma"/>
                  </a:rPr>
                  <a:t>146.17</a:t>
                </a:r>
                <a:endParaRPr kumimoji="1" lang="ja-JP" altLang="en-US" sz="3200" dirty="0" smtClean="0">
                  <a:latin typeface="Tahoma"/>
                  <a:ea typeface="+mn-ea"/>
                  <a:cs typeface="Tahoma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293441" y="3523454"/>
                <a:ext cx="151363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dirty="0" smtClean="0">
                    <a:latin typeface="Tahoma"/>
                    <a:ea typeface="+mn-ea"/>
                    <a:cs typeface="Tahoma"/>
                  </a:rPr>
                  <a:t>192.30</a:t>
                </a:r>
                <a:endParaRPr kumimoji="1" lang="ja-JP" altLang="en-US" sz="3200" dirty="0" smtClean="0">
                  <a:latin typeface="Tahoma"/>
                  <a:ea typeface="+mn-ea"/>
                  <a:cs typeface="Tahoma"/>
                </a:endParaRPr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5862123" y="4711681"/>
              <a:ext cx="151363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smtClean="0">
                  <a:latin typeface="Tahoma"/>
                  <a:cs typeface="Tahoma"/>
                </a:rPr>
                <a:t>77.00</a:t>
              </a:r>
              <a:endParaRPr kumimoji="1" lang="ja-JP" altLang="en-US" sz="3200" dirty="0" smtClean="0">
                <a:latin typeface="Tahoma"/>
                <a:ea typeface="+mn-e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27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n-ea"/>
                <a:ea typeface="+mn-ea"/>
              </a:rPr>
              <a:t>IaaS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1782511"/>
          </a:xfrm>
        </p:spPr>
        <p:txBody>
          <a:bodyPr/>
          <a:lstStyle/>
          <a:p>
            <a:r>
              <a:rPr lang="ja-JP" altLang="en-US" dirty="0" smtClean="0"/>
              <a:t>仮想マシン</a:t>
            </a:r>
            <a:r>
              <a:rPr lang="en-US" altLang="ja-JP" dirty="0" smtClean="0">
                <a:latin typeface="+mn-ea"/>
              </a:rPr>
              <a:t>(VM)</a:t>
            </a:r>
            <a:r>
              <a:rPr lang="ja-JP" altLang="en-US" dirty="0" smtClean="0">
                <a:latin typeface="+mn-ea"/>
              </a:rPr>
              <a:t>をネットワーク経由で提供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負荷</a:t>
            </a:r>
            <a:r>
              <a:rPr kumimoji="1" lang="ja-JP" altLang="en-US" dirty="0" smtClean="0">
                <a:latin typeface="+mn-ea"/>
              </a:rPr>
              <a:t>に応じて</a:t>
            </a:r>
            <a:r>
              <a:rPr kumimoji="1" lang="en-US" altLang="ja-JP" dirty="0" smtClean="0">
                <a:latin typeface="+mn-ea"/>
              </a:rPr>
              <a:t>VM</a:t>
            </a:r>
            <a:r>
              <a:rPr kumimoji="1" lang="ja-JP" altLang="en-US" dirty="0" smtClean="0">
                <a:latin typeface="+mn-ea"/>
              </a:rPr>
              <a:t>数や性能を変更できる</a:t>
            </a:r>
            <a:endParaRPr kumimoji="1"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ハードウェアの導入・管理・維持コストの削減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</a:t>
            </a:fld>
            <a:endParaRPr lang="ja-JP" altLang="en-US" dirty="0"/>
          </a:p>
        </p:txBody>
      </p:sp>
      <p:grpSp>
        <p:nvGrpSpPr>
          <p:cNvPr id="76" name="図形グループ 75"/>
          <p:cNvGrpSpPr/>
          <p:nvPr/>
        </p:nvGrpSpPr>
        <p:grpSpPr>
          <a:xfrm>
            <a:off x="3629638" y="3617976"/>
            <a:ext cx="4051046" cy="2780435"/>
            <a:chOff x="3568697" y="3217866"/>
            <a:chExt cx="4051046" cy="2780435"/>
          </a:xfrm>
        </p:grpSpPr>
        <p:sp>
          <p:nvSpPr>
            <p:cNvPr id="74" name="角丸四角形 73"/>
            <p:cNvSpPr/>
            <p:nvPr/>
          </p:nvSpPr>
          <p:spPr>
            <a:xfrm>
              <a:off x="3568697" y="3217866"/>
              <a:ext cx="4051046" cy="2780435"/>
            </a:xfrm>
            <a:prstGeom prst="roundRect">
              <a:avLst/>
            </a:prstGeom>
            <a:ln w="57150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568697" y="3217867"/>
              <a:ext cx="40510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err="1" smtClean="0">
                  <a:latin typeface="+mn-ea"/>
                </a:rPr>
                <a:t>IaaS</a:t>
              </a:r>
              <a:endParaRPr kumimoji="1" lang="ja-JP" altLang="en-US" sz="2000" b="1" dirty="0" smtClean="0">
                <a:latin typeface="+mn-ea"/>
              </a:endParaRPr>
            </a:p>
          </p:txBody>
        </p:sp>
      </p:grpSp>
      <p:pic>
        <p:nvPicPr>
          <p:cNvPr id="46" name="図 45" descr="planet-earth-internet-network-world-icone-9098-128.png"/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4434109" y="4099895"/>
            <a:ext cx="2637465" cy="2649180"/>
          </a:xfrm>
          <a:prstGeom prst="rect">
            <a:avLst/>
          </a:prstGeom>
        </p:spPr>
      </p:pic>
      <p:grpSp>
        <p:nvGrpSpPr>
          <p:cNvPr id="73" name="図形グループ 72"/>
          <p:cNvGrpSpPr/>
          <p:nvPr/>
        </p:nvGrpSpPr>
        <p:grpSpPr>
          <a:xfrm>
            <a:off x="4099971" y="4099895"/>
            <a:ext cx="3366887" cy="1852035"/>
            <a:chOff x="4128385" y="3909672"/>
            <a:chExt cx="3366887" cy="1852035"/>
          </a:xfrm>
        </p:grpSpPr>
        <p:grpSp>
          <p:nvGrpSpPr>
            <p:cNvPr id="43" name="図形グループ 42"/>
            <p:cNvGrpSpPr/>
            <p:nvPr/>
          </p:nvGrpSpPr>
          <p:grpSpPr>
            <a:xfrm>
              <a:off x="5134916" y="3910684"/>
              <a:ext cx="1201425" cy="1019919"/>
              <a:chOff x="6974463" y="3599082"/>
              <a:chExt cx="1201425" cy="1019919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6974463" y="35990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7126863" y="37514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7279263" y="39038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7431663" y="40562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7584063" y="42086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smtClean="0">
                    <a:latin typeface="+mj-ea"/>
                    <a:ea typeface="+mj-ea"/>
                  </a:rPr>
                  <a:t>VM</a:t>
                </a:r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42" name="図形グループ 41"/>
            <p:cNvGrpSpPr/>
            <p:nvPr/>
          </p:nvGrpSpPr>
          <p:grpSpPr>
            <a:xfrm>
              <a:off x="4128385" y="3909672"/>
              <a:ext cx="1201425" cy="1019919"/>
              <a:chOff x="5647686" y="3599082"/>
              <a:chExt cx="1201425" cy="1019919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5647686" y="35990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5800086" y="37514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5952486" y="39038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6104886" y="40562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6257286" y="42086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smtClean="0">
                    <a:latin typeface="+mj-ea"/>
                    <a:ea typeface="+mj-ea"/>
                  </a:rPr>
                  <a:t>VM</a:t>
                </a:r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72" name="図形グループ 71"/>
            <p:cNvGrpSpPr/>
            <p:nvPr/>
          </p:nvGrpSpPr>
          <p:grpSpPr>
            <a:xfrm>
              <a:off x="4737985" y="4993804"/>
              <a:ext cx="2757287" cy="767903"/>
              <a:chOff x="4737985" y="4993804"/>
              <a:chExt cx="2757287" cy="767903"/>
            </a:xfrm>
          </p:grpSpPr>
          <p:pic>
            <p:nvPicPr>
              <p:cNvPr id="6" name="図 5" descr="server_vist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7985" y="4993804"/>
                <a:ext cx="701731" cy="767903"/>
              </a:xfrm>
              <a:prstGeom prst="rect">
                <a:avLst/>
              </a:prstGeom>
            </p:spPr>
          </p:pic>
          <p:pic>
            <p:nvPicPr>
              <p:cNvPr id="44" name="図 43" descr="server_vist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516" y="4993804"/>
                <a:ext cx="701731" cy="767903"/>
              </a:xfrm>
              <a:prstGeom prst="rect">
                <a:avLst/>
              </a:prstGeom>
            </p:spPr>
          </p:pic>
          <p:pic>
            <p:nvPicPr>
              <p:cNvPr id="45" name="図 44" descr="server_vist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541" y="4993804"/>
                <a:ext cx="701731" cy="767903"/>
              </a:xfrm>
              <a:prstGeom prst="rect">
                <a:avLst/>
              </a:prstGeom>
            </p:spPr>
          </p:pic>
        </p:grpSp>
        <p:grpSp>
          <p:nvGrpSpPr>
            <p:cNvPr id="52" name="図形グループ 51"/>
            <p:cNvGrpSpPr/>
            <p:nvPr/>
          </p:nvGrpSpPr>
          <p:grpSpPr>
            <a:xfrm>
              <a:off x="6183941" y="3910684"/>
              <a:ext cx="1201425" cy="1019919"/>
              <a:chOff x="6974463" y="3599082"/>
              <a:chExt cx="1201425" cy="1019919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6974463" y="35990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7126863" y="37514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7279263" y="39038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7431663" y="40562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7584063" y="4208682"/>
                <a:ext cx="591825" cy="4103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smtClean="0">
                    <a:latin typeface="+mj-ea"/>
                    <a:ea typeface="+mj-ea"/>
                  </a:rPr>
                  <a:t>VM</a:t>
                </a:r>
                <a:endParaRPr kumimoji="1" lang="ja-JP" altLang="en-US" sz="1600" dirty="0" smtClean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60" name="図形グループ 59"/>
          <p:cNvGrpSpPr/>
          <p:nvPr/>
        </p:nvGrpSpPr>
        <p:grpSpPr>
          <a:xfrm>
            <a:off x="818420" y="4815014"/>
            <a:ext cx="2268661" cy="1583398"/>
            <a:chOff x="847266" y="3949640"/>
            <a:chExt cx="2268661" cy="1583398"/>
          </a:xfrm>
        </p:grpSpPr>
        <p:grpSp>
          <p:nvGrpSpPr>
            <p:cNvPr id="61" name="図形グループ 60"/>
            <p:cNvGrpSpPr/>
            <p:nvPr/>
          </p:nvGrpSpPr>
          <p:grpSpPr>
            <a:xfrm>
              <a:off x="847266" y="3949640"/>
              <a:ext cx="2268661" cy="1583398"/>
              <a:chOff x="847265" y="3611002"/>
              <a:chExt cx="2268661" cy="2004305"/>
            </a:xfrm>
          </p:grpSpPr>
          <p:sp>
            <p:nvSpPr>
              <p:cNvPr id="66" name="角丸四角形 65"/>
              <p:cNvSpPr/>
              <p:nvPr/>
            </p:nvSpPr>
            <p:spPr>
              <a:xfrm>
                <a:off x="847265" y="3611002"/>
                <a:ext cx="2268661" cy="2004305"/>
              </a:xfrm>
              <a:prstGeom prst="roundRect">
                <a:avLst/>
              </a:prstGeom>
              <a:ln w="57150" cmpd="sng">
                <a:solidFill>
                  <a:srgbClr val="A3A3A3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847265" y="3671711"/>
                <a:ext cx="2268661" cy="506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 smtClean="0">
                    <a:latin typeface="+mn-ea"/>
                  </a:rPr>
                  <a:t>ユーザ</a:t>
                </a:r>
                <a:endParaRPr kumimoji="1" lang="ja-JP" altLang="en-US" sz="2000" b="1" dirty="0" smtClean="0">
                  <a:latin typeface="+mn-ea"/>
                </a:endParaRPr>
              </a:p>
            </p:txBody>
          </p:sp>
        </p:grpSp>
        <p:grpSp>
          <p:nvGrpSpPr>
            <p:cNvPr id="63" name="図形グループ 62"/>
            <p:cNvGrpSpPr/>
            <p:nvPr/>
          </p:nvGrpSpPr>
          <p:grpSpPr>
            <a:xfrm>
              <a:off x="1111362" y="4397710"/>
              <a:ext cx="1578294" cy="1045805"/>
              <a:chOff x="769285" y="3903901"/>
              <a:chExt cx="1578294" cy="1045805"/>
            </a:xfrm>
          </p:grpSpPr>
          <p:pic>
            <p:nvPicPr>
              <p:cNvPr id="64" name="図 63" descr="man-people-person-user-icone-4751-128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285" y="3903901"/>
                <a:ext cx="955687" cy="1045805"/>
              </a:xfrm>
              <a:prstGeom prst="rect">
                <a:avLst/>
              </a:prstGeom>
            </p:spPr>
          </p:pic>
          <p:pic>
            <p:nvPicPr>
              <p:cNvPr id="65" name="図 64" descr="laptop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244" y="3913041"/>
                <a:ext cx="947335" cy="1036665"/>
              </a:xfrm>
              <a:prstGeom prst="rect">
                <a:avLst/>
              </a:prstGeom>
            </p:spPr>
          </p:pic>
        </p:grpSp>
      </p:grpSp>
      <p:cxnSp>
        <p:nvCxnSpPr>
          <p:cNvPr id="78" name="カギ線コネクタ 77"/>
          <p:cNvCxnSpPr>
            <a:stCxn id="66" idx="0"/>
            <a:endCxn id="32" idx="1"/>
          </p:cNvCxnSpPr>
          <p:nvPr/>
        </p:nvCxnSpPr>
        <p:spPr>
          <a:xfrm rot="5400000" flipH="1" flipV="1">
            <a:off x="2771382" y="3486425"/>
            <a:ext cx="509959" cy="2147220"/>
          </a:xfrm>
          <a:prstGeom prst="bentConnector2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3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関連研究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333333"/>
                </a:solidFill>
                <a:latin typeface="+mn-ea"/>
              </a:rPr>
              <a:t>vSphere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 Hypervisor [VMware, Inc.]</a:t>
            </a:r>
          </a:p>
          <a:p>
            <a:pPr lvl="1"/>
            <a:r>
              <a:rPr lang="en-US" altLang="ja-JP" dirty="0" smtClean="0">
                <a:solidFill>
                  <a:srgbClr val="333333"/>
                </a:solidFill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</a:rPr>
              <a:t>サーバを</a:t>
            </a:r>
            <a:r>
              <a:rPr lang="en-US" altLang="ja-JP" dirty="0" smtClean="0">
                <a:solidFill>
                  <a:srgbClr val="333333"/>
                </a:solidFill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</a:rPr>
              <a:t>内で安全に動かす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2"/>
            <a:r>
              <a:rPr lang="en-US" altLang="ja-JP" dirty="0" smtClean="0">
                <a:solidFill>
                  <a:srgbClr val="333333"/>
                </a:solidFill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</a:rPr>
              <a:t>サーバが攻撃を受けると</a:t>
            </a:r>
            <a:r>
              <a:rPr lang="en-US" altLang="ja-JP" dirty="0" smtClean="0">
                <a:solidFill>
                  <a:srgbClr val="333333"/>
                </a:solidFill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</a:rPr>
              <a:t>が乗っ取られる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r>
              <a:rPr lang="en-US" altLang="ja-JP" dirty="0" err="1" smtClean="0">
                <a:solidFill>
                  <a:srgbClr val="333333"/>
                </a:solidFill>
                <a:latin typeface="+mn-ea"/>
              </a:rPr>
              <a:t>Xoar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 [</a:t>
            </a:r>
            <a:r>
              <a:rPr lang="en-US" altLang="ja-JP" dirty="0" err="1" smtClean="0">
                <a:solidFill>
                  <a:srgbClr val="333333"/>
                </a:solidFill>
                <a:latin typeface="+mn-ea"/>
              </a:rPr>
              <a:t>Colp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 et al. SOSP'11]</a:t>
            </a:r>
          </a:p>
          <a:p>
            <a:pPr lvl="1"/>
            <a:r>
              <a:rPr lang="en-US" altLang="ja-JP" dirty="0" smtClean="0">
                <a:solidFill>
                  <a:srgbClr val="333333"/>
                </a:solidFill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</a:rPr>
              <a:t>サーバを管理</a:t>
            </a:r>
            <a:r>
              <a:rPr lang="en-US" altLang="ja-JP" dirty="0" smtClean="0">
                <a:solidFill>
                  <a:srgbClr val="333333"/>
                </a:solidFill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</a:rPr>
              <a:t>とは別の</a:t>
            </a:r>
            <a:r>
              <a:rPr lang="en-US" altLang="ja-JP" dirty="0" smtClean="0">
                <a:solidFill>
                  <a:srgbClr val="333333"/>
                </a:solidFill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</a:rPr>
              <a:t>で動かす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2"/>
            <a:r>
              <a:rPr lang="en-US" altLang="ja-JP" dirty="0" smtClean="0">
                <a:solidFill>
                  <a:srgbClr val="333333"/>
                </a:solidFill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</a:rPr>
              <a:t>サーバが攻撃を受けると情報が漏洩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r>
              <a:rPr lang="en-US" altLang="ja-JP" dirty="0" err="1" smtClean="0">
                <a:solidFill>
                  <a:srgbClr val="333333"/>
                </a:solidFill>
                <a:latin typeface="+mn-ea"/>
              </a:rPr>
              <a:t>VMCrypt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 </a:t>
            </a:r>
            <a:r>
              <a:rPr lang="en-US" altLang="ja-JP" dirty="0">
                <a:solidFill>
                  <a:srgbClr val="333333"/>
                </a:solidFill>
                <a:latin typeface="Tahoma"/>
              </a:rPr>
              <a:t>[</a:t>
            </a:r>
            <a:r>
              <a:rPr lang="ja-JP" altLang="en-US" dirty="0">
                <a:solidFill>
                  <a:srgbClr val="333333"/>
                </a:solidFill>
                <a:latin typeface="Tahoma"/>
              </a:rPr>
              <a:t>田所ら</a:t>
            </a:r>
            <a:r>
              <a:rPr lang="en-US" altLang="ja-JP" dirty="0">
                <a:solidFill>
                  <a:srgbClr val="333333"/>
                </a:solidFill>
                <a:latin typeface="Tahoma"/>
              </a:rPr>
              <a:t> </a:t>
            </a:r>
            <a:r>
              <a:rPr lang="en-US" altLang="ja-JP" dirty="0" smtClean="0">
                <a:solidFill>
                  <a:srgbClr val="333333"/>
                </a:solidFill>
                <a:latin typeface="Tahoma"/>
              </a:rPr>
              <a:t>ACS</a:t>
            </a:r>
            <a:r>
              <a:rPr lang="ja-JP" altLang="en-US" dirty="0" smtClean="0">
                <a:solidFill>
                  <a:srgbClr val="333333"/>
                </a:solidFill>
                <a:latin typeface="Tahoma"/>
              </a:rPr>
              <a:t>論文誌</a:t>
            </a:r>
            <a:r>
              <a:rPr lang="en-US" altLang="ja-JP" dirty="0" smtClean="0">
                <a:solidFill>
                  <a:srgbClr val="333333"/>
                </a:solidFill>
                <a:latin typeface="Tahoma"/>
              </a:rPr>
              <a:t>’12]</a:t>
            </a:r>
            <a:endParaRPr lang="en-US" altLang="ja-JP" dirty="0">
              <a:solidFill>
                <a:srgbClr val="333333"/>
              </a:solidFill>
              <a:latin typeface="Tahoma"/>
            </a:endParaRPr>
          </a:p>
          <a:p>
            <a:pPr lvl="1"/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が</a:t>
            </a:r>
            <a:r>
              <a:rPr lang="ja-JP" altLang="en-US" dirty="0" smtClean="0">
                <a:solidFill>
                  <a:srgbClr val="333333"/>
                </a:solidFill>
              </a:rPr>
              <a:t>ユーザ</a:t>
            </a:r>
            <a:r>
              <a:rPr lang="en-US" altLang="ja-JP" dirty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>
                <a:solidFill>
                  <a:srgbClr val="333333"/>
                </a:solidFill>
              </a:rPr>
              <a:t>のメモリを</a:t>
            </a:r>
            <a:r>
              <a:rPr lang="ja-JP" altLang="en-US" dirty="0" smtClean="0">
                <a:solidFill>
                  <a:srgbClr val="333333"/>
                </a:solidFill>
              </a:rPr>
              <a:t>暗号化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2"/>
            <a:r>
              <a:rPr lang="en-US" altLang="ja-JP" dirty="0" smtClean="0">
                <a:solidFill>
                  <a:srgbClr val="333333"/>
                </a:solidFill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</a:rPr>
              <a:t>内のキー情報やビデオメモリの盗聴を防げる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endParaRPr kumimoji="1"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027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223200"/>
          </a:xfrm>
        </p:spPr>
        <p:txBody>
          <a:bodyPr/>
          <a:lstStyle/>
          <a:p>
            <a:pPr marL="228600" lvl="1">
              <a:spcBef>
                <a:spcPts val="1800"/>
              </a:spcBef>
              <a:buClr>
                <a:schemeClr val="accent1"/>
              </a:buClr>
            </a:pPr>
            <a:r>
              <a:rPr lang="ja-JP" altLang="en-US" dirty="0">
                <a:solidFill>
                  <a:srgbClr val="333333"/>
                </a:solidFill>
              </a:rPr>
              <a:t>安全な帯域外リモート管理</a:t>
            </a:r>
            <a:r>
              <a:rPr lang="ja-JP" altLang="en-US" dirty="0" smtClean="0">
                <a:solidFill>
                  <a:srgbClr val="333333"/>
                </a:solidFill>
              </a:rPr>
              <a:t>機構</a:t>
            </a:r>
            <a:r>
              <a:rPr kumimoji="1" lang="en-US" altLang="ja-JP" dirty="0" err="1" smtClean="0">
                <a:solidFill>
                  <a:srgbClr val="333333"/>
                </a:solidFill>
                <a:latin typeface="Tahoma"/>
              </a:rPr>
              <a:t>FBCrypt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を提案</a:t>
            </a:r>
            <a:endParaRPr kumimoji="1" lang="en-US" altLang="ja-JP" dirty="0" smtClean="0">
              <a:solidFill>
                <a:srgbClr val="333333"/>
              </a:solidFill>
              <a:latin typeface="Tahom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</a:rPr>
              <a:t>管理</a:t>
            </a:r>
            <a:r>
              <a:rPr lang="en-US" altLang="ja-JP" dirty="0" smtClean="0">
                <a:solidFill>
                  <a:srgbClr val="333333"/>
                </a:solidFill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</a:rPr>
              <a:t>への情報漏洩を防止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VNC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クライアントと</a:t>
            </a:r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VMM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において暗号化・復号化</a:t>
            </a:r>
            <a:endParaRPr kumimoji="1" lang="en-US" altLang="ja-JP" dirty="0" smtClean="0">
              <a:solidFill>
                <a:srgbClr val="333333"/>
              </a:solidFill>
              <a:latin typeface="Tahoma"/>
            </a:endParaRPr>
          </a:p>
          <a:p>
            <a:pPr lvl="2"/>
            <a:r>
              <a:rPr lang="ja-JP" altLang="en-US" dirty="0" smtClean="0">
                <a:solidFill>
                  <a:srgbClr val="333333"/>
                </a:solidFill>
              </a:rPr>
              <a:t>キー入力と画面情報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今後の課題</a:t>
            </a:r>
            <a:endParaRPr kumimoji="1" lang="en-US" altLang="ja-JP" dirty="0" smtClean="0">
              <a:solidFill>
                <a:srgbClr val="333333"/>
              </a:solidFill>
              <a:latin typeface="Tahom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</a:rPr>
              <a:t>機能面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Windows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など</a:t>
            </a:r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Linux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以外の</a:t>
            </a:r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OS</a:t>
            </a:r>
            <a:r>
              <a:rPr lang="ja-JP" altLang="en-US" dirty="0" smtClean="0">
                <a:solidFill>
                  <a:srgbClr val="333333"/>
                </a:solidFill>
              </a:rPr>
              <a:t>における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画面暗号化</a:t>
            </a:r>
            <a:endParaRPr kumimoji="1" lang="en-US" altLang="ja-JP" dirty="0" smtClean="0">
              <a:solidFill>
                <a:srgbClr val="333333"/>
              </a:solidFill>
              <a:latin typeface="Tahom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</a:rPr>
              <a:t>セキュリティ面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VNC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クライアントと</a:t>
            </a:r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VMM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間の鍵交換</a:t>
            </a:r>
            <a:r>
              <a:rPr lang="ja-JP" altLang="en-US" dirty="0" smtClean="0">
                <a:solidFill>
                  <a:srgbClr val="333333"/>
                </a:solidFill>
              </a:rPr>
              <a:t>の実装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画面の暗号アルゴリズムを強度の高い</a:t>
            </a:r>
            <a:r>
              <a:rPr kumimoji="1" lang="en-US" altLang="ja-JP" dirty="0" smtClean="0">
                <a:solidFill>
                  <a:srgbClr val="333333"/>
                </a:solidFill>
                <a:latin typeface="Tahoma"/>
              </a:rPr>
              <a:t>AES</a:t>
            </a:r>
            <a:r>
              <a:rPr kumimoji="1" lang="ja-JP" altLang="en-US" dirty="0" smtClean="0">
                <a:solidFill>
                  <a:srgbClr val="333333"/>
                </a:solidFill>
                <a:latin typeface="Tahoma"/>
              </a:rPr>
              <a:t>に変更</a:t>
            </a:r>
            <a:endParaRPr kumimoji="1" lang="en-US" altLang="ja-JP" dirty="0" smtClean="0">
              <a:solidFill>
                <a:srgbClr val="333333"/>
              </a:solidFill>
              <a:latin typeface="Tahom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630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</a:t>
            </a:r>
            <a:r>
              <a:rPr lang="en-US" altLang="ja-JP" dirty="0" smtClean="0"/>
              <a:t>: </a:t>
            </a:r>
            <a:r>
              <a:rPr lang="en-US" altLang="ja-JP" dirty="0" err="1" smtClean="0">
                <a:latin typeface="+mn-ea"/>
                <a:ea typeface="+mn-ea"/>
              </a:rPr>
              <a:t>FBCrypt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69909" cy="52232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安全な帯域外リモート管理機構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への情報漏洩を防止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クライアントと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が暗号化・復号化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の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サーバの機能を維持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21</a:t>
            </a:fld>
            <a:endParaRPr lang="ja-JP" altLang="en-US" dirty="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96016" y="4084730"/>
            <a:ext cx="2268661" cy="1710138"/>
            <a:chOff x="847265" y="3762488"/>
            <a:chExt cx="2268661" cy="2164735"/>
          </a:xfrm>
        </p:grpSpPr>
        <p:sp>
          <p:nvSpPr>
            <p:cNvPr id="57" name="角丸四角形 56"/>
            <p:cNvSpPr/>
            <p:nvPr/>
          </p:nvSpPr>
          <p:spPr>
            <a:xfrm>
              <a:off x="847265" y="3762488"/>
              <a:ext cx="2268661" cy="2164735"/>
            </a:xfrm>
            <a:prstGeom prst="roundRect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47265" y="3762490"/>
              <a:ext cx="2268661" cy="46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3626348" y="3799204"/>
            <a:ext cx="4966407" cy="2938487"/>
            <a:chOff x="-35377" y="3655616"/>
            <a:chExt cx="3818131" cy="2979941"/>
          </a:xfrm>
        </p:grpSpPr>
        <p:sp>
          <p:nvSpPr>
            <p:cNvPr id="60" name="角丸四角形 59"/>
            <p:cNvSpPr/>
            <p:nvPr/>
          </p:nvSpPr>
          <p:spPr>
            <a:xfrm>
              <a:off x="-35377" y="3655616"/>
              <a:ext cx="3818131" cy="2979941"/>
            </a:xfrm>
            <a:prstGeom prst="roundRect">
              <a:avLst/>
            </a:prstGeom>
            <a:ln w="57150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-35377" y="3655617"/>
              <a:ext cx="3818131" cy="37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err="1" smtClean="0">
                  <a:latin typeface="+mn-ea"/>
                </a:rPr>
                <a:t>IaaS</a:t>
              </a: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6618941" y="4199317"/>
            <a:ext cx="1681577" cy="1266498"/>
            <a:chOff x="7028195" y="3594553"/>
            <a:chExt cx="1924989" cy="1382591"/>
          </a:xfrm>
        </p:grpSpPr>
        <p:sp>
          <p:nvSpPr>
            <p:cNvPr id="65" name="正方形/長方形 64"/>
            <p:cNvSpPr/>
            <p:nvPr/>
          </p:nvSpPr>
          <p:spPr>
            <a:xfrm>
              <a:off x="7028195" y="3594553"/>
              <a:ext cx="1924989" cy="1382591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  <a:p>
              <a:pPr algn="ctr"/>
              <a:endParaRPr lang="en-US" altLang="ja-JP" dirty="0" smtClean="0">
                <a:latin typeface="+mj-ea"/>
                <a:ea typeface="+mj-ea"/>
              </a:endParaRPr>
            </a:p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028195" y="3594553"/>
              <a:ext cx="1910512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ユーザ</a:t>
              </a:r>
              <a:r>
                <a:rPr lang="en-US" altLang="ja-JP" dirty="0" smtClean="0">
                  <a:solidFill>
                    <a:schemeClr val="bg1"/>
                  </a:solidFill>
                  <a:latin typeface="+mn-ea"/>
                </a:rPr>
                <a:t>VM</a:t>
              </a:r>
              <a:endParaRPr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001185" y="4199316"/>
            <a:ext cx="1990227" cy="1286535"/>
            <a:chOff x="3866714" y="3914804"/>
            <a:chExt cx="1990227" cy="1286535"/>
          </a:xfrm>
        </p:grpSpPr>
        <p:grpSp>
          <p:nvGrpSpPr>
            <p:cNvPr id="68" name="図形グループ 67"/>
            <p:cNvGrpSpPr/>
            <p:nvPr/>
          </p:nvGrpSpPr>
          <p:grpSpPr>
            <a:xfrm>
              <a:off x="3866714" y="3914804"/>
              <a:ext cx="1990227" cy="1286535"/>
              <a:chOff x="7763667" y="24669276"/>
              <a:chExt cx="3109728" cy="2156460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7763667" y="24669276"/>
                <a:ext cx="3109728" cy="215646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7763667" y="24669276"/>
                <a:ext cx="3109728" cy="6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+mn-ea"/>
                  </a:rPr>
                  <a:t>管理</a:t>
                </a:r>
                <a:r>
                  <a:rPr lang="en-US" altLang="ja-JP" dirty="0">
                    <a:latin typeface="+mn-ea"/>
                  </a:rPr>
                  <a:t>VM</a:t>
                </a:r>
                <a:endParaRPr lang="ja-JP" altLang="en-US" dirty="0">
                  <a:latin typeface="+mn-ea"/>
                </a:endParaRPr>
              </a:p>
            </p:txBody>
          </p:sp>
        </p:grpSp>
        <p:sp>
          <p:nvSpPr>
            <p:cNvPr id="69" name="角丸四角形 68"/>
            <p:cNvSpPr/>
            <p:nvPr/>
          </p:nvSpPr>
          <p:spPr>
            <a:xfrm>
              <a:off x="4158970" y="4320283"/>
              <a:ext cx="1518677" cy="549798"/>
            </a:xfrm>
            <a:prstGeom prst="roundRect">
              <a:avLst/>
            </a:prstGeom>
            <a:ln>
              <a:solidFill>
                <a:srgbClr val="0D0D0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latin typeface="+mj-ea"/>
                  <a:ea typeface="+mj-ea"/>
                </a:rPr>
                <a:t>VNC</a:t>
              </a:r>
              <a:r>
                <a:rPr lang="ja-JP" altLang="en-US" dirty="0" smtClean="0">
                  <a:latin typeface="+mj-ea"/>
                  <a:ea typeface="+mj-ea"/>
                </a:rPr>
                <a:t>サーバ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3991008" y="5794867"/>
            <a:ext cx="4309510" cy="789956"/>
            <a:chOff x="3027294" y="5950578"/>
            <a:chExt cx="4933323" cy="862368"/>
          </a:xfrm>
        </p:grpSpPr>
        <p:sp>
          <p:nvSpPr>
            <p:cNvPr id="77" name="正方形/長方形 76"/>
            <p:cNvSpPr/>
            <p:nvPr/>
          </p:nvSpPr>
          <p:spPr>
            <a:xfrm>
              <a:off x="3027294" y="5950578"/>
              <a:ext cx="4918846" cy="86236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968020" y="6407616"/>
              <a:ext cx="992597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VMM</a:t>
              </a:r>
              <a:endParaRPr lang="ja-JP" altLang="en-US" sz="2000" dirty="0">
                <a:latin typeface="+mn-ea"/>
              </a:endParaRPr>
            </a:p>
          </p:txBody>
        </p:sp>
      </p:grpSp>
      <p:sp>
        <p:nvSpPr>
          <p:cNvPr id="73" name="角丸四角形 72"/>
          <p:cNvSpPr/>
          <p:nvPr/>
        </p:nvSpPr>
        <p:spPr>
          <a:xfrm>
            <a:off x="5498353" y="5949394"/>
            <a:ext cx="1465836" cy="528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キー復号化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5498353" y="5949394"/>
            <a:ext cx="1465836" cy="528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画面暗号化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1103137" y="4454063"/>
            <a:ext cx="1465836" cy="528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キー暗号化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1103137" y="5102896"/>
            <a:ext cx="1465836" cy="528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画面復号化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120" name="曲線コネクタ 119"/>
          <p:cNvCxnSpPr>
            <a:endCxn id="83" idx="1"/>
          </p:cNvCxnSpPr>
          <p:nvPr/>
        </p:nvCxnSpPr>
        <p:spPr>
          <a:xfrm rot="16200000" flipH="1">
            <a:off x="4519979" y="5235153"/>
            <a:ext cx="1069699" cy="887049"/>
          </a:xfrm>
          <a:prstGeom prst="curvedConnector2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曲線コネクタ 121"/>
          <p:cNvCxnSpPr>
            <a:stCxn id="83" idx="3"/>
          </p:cNvCxnSpPr>
          <p:nvPr/>
        </p:nvCxnSpPr>
        <p:spPr>
          <a:xfrm flipV="1">
            <a:off x="6964189" y="4879694"/>
            <a:ext cx="560295" cy="1333834"/>
          </a:xfrm>
          <a:prstGeom prst="curvedConnector2">
            <a:avLst/>
          </a:pr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曲線コネクタ 131"/>
          <p:cNvCxnSpPr>
            <a:endCxn id="83" idx="3"/>
          </p:cNvCxnSpPr>
          <p:nvPr/>
        </p:nvCxnSpPr>
        <p:spPr>
          <a:xfrm rot="5400000">
            <a:off x="6875615" y="5070904"/>
            <a:ext cx="1231198" cy="1054050"/>
          </a:xfrm>
          <a:prstGeom prst="curvedConnector2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曲線コネクタ 134"/>
          <p:cNvCxnSpPr>
            <a:stCxn id="83" idx="1"/>
            <a:endCxn id="69" idx="2"/>
          </p:cNvCxnSpPr>
          <p:nvPr/>
        </p:nvCxnSpPr>
        <p:spPr>
          <a:xfrm rot="10800000">
            <a:off x="5052781" y="5154594"/>
            <a:ext cx="445573" cy="1058935"/>
          </a:xfrm>
          <a:prstGeom prst="curvedConnector2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69" idx="1"/>
          </p:cNvCxnSpPr>
          <p:nvPr/>
        </p:nvCxnSpPr>
        <p:spPr>
          <a:xfrm>
            <a:off x="2964677" y="4879694"/>
            <a:ext cx="1328764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69" idx="1"/>
          </p:cNvCxnSpPr>
          <p:nvPr/>
        </p:nvCxnSpPr>
        <p:spPr>
          <a:xfrm flipH="1">
            <a:off x="2964677" y="4879694"/>
            <a:ext cx="1328764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2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  <a:ea typeface="+mn-ea"/>
              </a:rPr>
              <a:t>IaaS</a:t>
            </a:r>
            <a:r>
              <a:rPr lang="ja-JP" altLang="en-US" dirty="0" smtClean="0">
                <a:latin typeface="+mn-ea"/>
                <a:ea typeface="+mn-ea"/>
              </a:rPr>
              <a:t>における帯域外リモート管理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333333"/>
                </a:solidFill>
              </a:rPr>
              <a:t>障害に強いリモート管理が可能</a:t>
            </a:r>
            <a:endParaRPr lang="en-US" altLang="ja-JP" dirty="0" smtClean="0">
              <a:solidFill>
                <a:srgbClr val="333333"/>
              </a:solidFill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</a:rPr>
              <a:t>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経由で間接的にユーザ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を管理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従来はユーザ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に直接接続して管理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ユーザ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の状態に依存せずに管理が行える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例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: 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ファイアウォールなどの設定ミスへの対応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2</a:t>
            </a:fld>
            <a:endParaRPr lang="ja-JP" altLang="en-US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779554" y="4356543"/>
            <a:ext cx="2268661" cy="2223655"/>
            <a:chOff x="847266" y="3810403"/>
            <a:chExt cx="2268661" cy="2223655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847266" y="3810403"/>
              <a:ext cx="2268661" cy="2208958"/>
              <a:chOff x="847265" y="3434751"/>
              <a:chExt cx="2268661" cy="2796154"/>
            </a:xfrm>
          </p:grpSpPr>
          <p:sp>
            <p:nvSpPr>
              <p:cNvPr id="11" name="角丸四角形 10"/>
              <p:cNvSpPr/>
              <p:nvPr/>
            </p:nvSpPr>
            <p:spPr>
              <a:xfrm>
                <a:off x="847265" y="3434751"/>
                <a:ext cx="2268661" cy="2796154"/>
              </a:xfrm>
              <a:prstGeom prst="roundRect">
                <a:avLst/>
              </a:prstGeom>
              <a:ln w="57150" cmpd="sng">
                <a:solidFill>
                  <a:srgbClr val="A3A3A3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847265" y="3509254"/>
                <a:ext cx="2268661" cy="506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 smtClean="0">
                    <a:latin typeface="+mn-ea"/>
                  </a:rPr>
                  <a:t>ユーザ</a:t>
                </a:r>
                <a:endParaRPr kumimoji="1" lang="ja-JP" altLang="en-US" sz="2000" b="1" dirty="0" smtClean="0">
                  <a:latin typeface="+mn-ea"/>
                </a:endParaRPr>
              </a:p>
            </p:txBody>
          </p:sp>
        </p:grpSp>
        <p:sp>
          <p:nvSpPr>
            <p:cNvPr id="7" name="角丸四角形 6"/>
            <p:cNvSpPr/>
            <p:nvPr/>
          </p:nvSpPr>
          <p:spPr>
            <a:xfrm>
              <a:off x="1130255" y="4331628"/>
              <a:ext cx="1717901" cy="66576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j-ea"/>
                  <a:ea typeface="+mj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クライアント</a:t>
              </a:r>
            </a:p>
          </p:txBody>
        </p:sp>
        <p:grpSp>
          <p:nvGrpSpPr>
            <p:cNvPr id="8" name="図形グループ 7"/>
            <p:cNvGrpSpPr/>
            <p:nvPr/>
          </p:nvGrpSpPr>
          <p:grpSpPr>
            <a:xfrm>
              <a:off x="1111362" y="4988253"/>
              <a:ext cx="1578294" cy="1045805"/>
              <a:chOff x="769285" y="4494444"/>
              <a:chExt cx="1578294" cy="1045805"/>
            </a:xfrm>
          </p:grpSpPr>
          <p:pic>
            <p:nvPicPr>
              <p:cNvPr id="9" name="図 8" descr="man-people-person-user-icone-4751-12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285" y="4494444"/>
                <a:ext cx="955687" cy="1045805"/>
              </a:xfrm>
              <a:prstGeom prst="rect">
                <a:avLst/>
              </a:prstGeom>
            </p:spPr>
          </p:pic>
          <p:pic>
            <p:nvPicPr>
              <p:cNvPr id="10" name="図 9" descr="lap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244" y="4503584"/>
                <a:ext cx="947335" cy="1036665"/>
              </a:xfrm>
              <a:prstGeom prst="rect">
                <a:avLst/>
              </a:prstGeom>
            </p:spPr>
          </p:pic>
        </p:grpSp>
      </p:grpSp>
      <p:sp>
        <p:nvSpPr>
          <p:cNvPr id="31" name="正方形/長方形 30"/>
          <p:cNvSpPr/>
          <p:nvPr/>
        </p:nvSpPr>
        <p:spPr>
          <a:xfrm>
            <a:off x="7102364" y="4985499"/>
            <a:ext cx="634980" cy="352748"/>
          </a:xfrm>
          <a:prstGeom prst="rect">
            <a:avLst/>
          </a:prstGeom>
          <a:ln>
            <a:solidFill>
              <a:srgbClr val="AB4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2780444" y="3989254"/>
            <a:ext cx="5799111" cy="2568939"/>
            <a:chOff x="2780444" y="4064943"/>
            <a:chExt cx="5799111" cy="2568939"/>
          </a:xfrm>
        </p:grpSpPr>
        <p:grpSp>
          <p:nvGrpSpPr>
            <p:cNvPr id="28" name="図形グループ 27"/>
            <p:cNvGrpSpPr/>
            <p:nvPr/>
          </p:nvGrpSpPr>
          <p:grpSpPr>
            <a:xfrm>
              <a:off x="2780444" y="4064943"/>
              <a:ext cx="5799111" cy="2568939"/>
              <a:chOff x="2780444" y="4064943"/>
              <a:chExt cx="5799111" cy="2568939"/>
            </a:xfrm>
          </p:grpSpPr>
          <p:grpSp>
            <p:nvGrpSpPr>
              <p:cNvPr id="13" name="図形グループ 12"/>
              <p:cNvGrpSpPr/>
              <p:nvPr/>
            </p:nvGrpSpPr>
            <p:grpSpPr>
              <a:xfrm>
                <a:off x="2780444" y="4064943"/>
                <a:ext cx="5799111" cy="2568939"/>
                <a:chOff x="2354289" y="3671391"/>
                <a:chExt cx="5799111" cy="2568939"/>
              </a:xfrm>
            </p:grpSpPr>
            <p:grpSp>
              <p:nvGrpSpPr>
                <p:cNvPr id="14" name="図形グループ 13"/>
                <p:cNvGrpSpPr/>
                <p:nvPr/>
              </p:nvGrpSpPr>
              <p:grpSpPr>
                <a:xfrm>
                  <a:off x="3711221" y="3671391"/>
                  <a:ext cx="4442179" cy="2568939"/>
                  <a:chOff x="3711221" y="3671391"/>
                  <a:chExt cx="4442179" cy="2568939"/>
                </a:xfrm>
              </p:grpSpPr>
              <p:grpSp>
                <p:nvGrpSpPr>
                  <p:cNvPr id="16" name="図形グループ 15"/>
                  <p:cNvGrpSpPr/>
                  <p:nvPr/>
                </p:nvGrpSpPr>
                <p:grpSpPr>
                  <a:xfrm>
                    <a:off x="3711221" y="3671391"/>
                    <a:ext cx="4442179" cy="2568939"/>
                    <a:chOff x="3815248" y="3297771"/>
                    <a:chExt cx="4442179" cy="2568939"/>
                  </a:xfrm>
                </p:grpSpPr>
                <p:sp>
                  <p:nvSpPr>
                    <p:cNvPr id="22" name="角丸四角形 21"/>
                    <p:cNvSpPr/>
                    <p:nvPr/>
                  </p:nvSpPr>
                  <p:spPr>
                    <a:xfrm>
                      <a:off x="3815249" y="3297771"/>
                      <a:ext cx="4442178" cy="2568939"/>
                    </a:xfrm>
                    <a:prstGeom prst="roundRect">
                      <a:avLst/>
                    </a:prstGeom>
                    <a:ln w="57150" cmpd="sng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3" name="テキスト ボックス 22"/>
                    <p:cNvSpPr txBox="1"/>
                    <p:nvPr/>
                  </p:nvSpPr>
                  <p:spPr>
                    <a:xfrm>
                      <a:off x="3815248" y="3353706"/>
                      <a:ext cx="444217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sz="2000" dirty="0" err="1" smtClean="0">
                          <a:latin typeface="+mn-ea"/>
                        </a:rPr>
                        <a:t>IaaS</a:t>
                      </a:r>
                      <a:endParaRPr kumimoji="1" lang="ja-JP" altLang="en-US" sz="2000" dirty="0" smtClean="0">
                        <a:latin typeface="+mn-ea"/>
                      </a:endParaRPr>
                    </a:p>
                  </p:txBody>
                </p:sp>
              </p:grpSp>
              <p:grpSp>
                <p:nvGrpSpPr>
                  <p:cNvPr id="17" name="図形グループ 16"/>
                  <p:cNvGrpSpPr/>
                  <p:nvPr/>
                </p:nvGrpSpPr>
                <p:grpSpPr>
                  <a:xfrm>
                    <a:off x="3998169" y="4184023"/>
                    <a:ext cx="1925677" cy="1894603"/>
                    <a:chOff x="6223128" y="3423882"/>
                    <a:chExt cx="1775845" cy="1894603"/>
                  </a:xfrm>
                </p:grpSpPr>
                <p:sp>
                  <p:nvSpPr>
                    <p:cNvPr id="19" name="正方形/長方形 18"/>
                    <p:cNvSpPr/>
                    <p:nvPr/>
                  </p:nvSpPr>
                  <p:spPr>
                    <a:xfrm>
                      <a:off x="6223128" y="3424279"/>
                      <a:ext cx="1775845" cy="1894206"/>
                    </a:xfrm>
                    <a:prstGeom prst="rect">
                      <a:avLst/>
                    </a:prstGeom>
                    <a:ln w="38100"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endParaRPr lang="en-US" altLang="ja-JP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0" name="角丸四角形 19"/>
                    <p:cNvSpPr/>
                    <p:nvPr/>
                  </p:nvSpPr>
                  <p:spPr>
                    <a:xfrm>
                      <a:off x="6518799" y="3824902"/>
                      <a:ext cx="1294616" cy="687293"/>
                    </a:xfrm>
                    <a:prstGeom prst="roundRect">
                      <a:avLst/>
                    </a:prstGeom>
                    <a:ln>
                      <a:solidFill>
                        <a:srgbClr val="0D0D0D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ja-JP" dirty="0" smtClean="0">
                          <a:latin typeface="+mj-ea"/>
                          <a:ea typeface="+mj-ea"/>
                        </a:rPr>
                        <a:t>VNC</a:t>
                      </a:r>
                    </a:p>
                    <a:p>
                      <a:pPr algn="ctr"/>
                      <a:r>
                        <a:rPr lang="ja-JP" altLang="en-US" dirty="0" smtClean="0">
                          <a:latin typeface="+mj-ea"/>
                          <a:ea typeface="+mj-ea"/>
                        </a:rPr>
                        <a:t>サーバ</a:t>
                      </a:r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21" name="テキスト ボックス 20"/>
                    <p:cNvSpPr txBox="1"/>
                    <p:nvPr/>
                  </p:nvSpPr>
                  <p:spPr>
                    <a:xfrm>
                      <a:off x="6223128" y="3423882"/>
                      <a:ext cx="177584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sz="2000" dirty="0" smtClean="0">
                          <a:latin typeface="+mn-ea"/>
                        </a:rPr>
                        <a:t>管理</a:t>
                      </a:r>
                      <a:r>
                        <a:rPr lang="en-US" altLang="ja-JP" sz="2000" dirty="0" smtClean="0">
                          <a:latin typeface="+mn-ea"/>
                        </a:rPr>
                        <a:t>VM</a:t>
                      </a:r>
                      <a:endParaRPr kumimoji="1" lang="ja-JP" altLang="en-US" sz="2000" dirty="0" smtClean="0">
                        <a:latin typeface="+mn-ea"/>
                      </a:endParaRPr>
                    </a:p>
                  </p:txBody>
                </p:sp>
              </p:grpSp>
              <p:sp>
                <p:nvSpPr>
                  <p:cNvPr id="18" name="正方形/長方形 17"/>
                  <p:cNvSpPr/>
                  <p:nvPr/>
                </p:nvSpPr>
                <p:spPr>
                  <a:xfrm>
                    <a:off x="6147963" y="4184022"/>
                    <a:ext cx="1726398" cy="1894604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ja-JP" dirty="0" smtClean="0">
                      <a:latin typeface="+mj-ea"/>
                      <a:ea typeface="+mj-ea"/>
                    </a:endParaRPr>
                  </a:p>
                </p:txBody>
              </p:sp>
            </p:grpSp>
            <p:cxnSp>
              <p:nvCxnSpPr>
                <p:cNvPr id="15" name="直線矢印コネクタ 14"/>
                <p:cNvCxnSpPr>
                  <a:endCxn id="20" idx="1"/>
                </p:cNvCxnSpPr>
                <p:nvPr/>
              </p:nvCxnSpPr>
              <p:spPr>
                <a:xfrm>
                  <a:off x="2354289" y="4928690"/>
                  <a:ext cx="1964497" cy="0"/>
                </a:xfrm>
                <a:prstGeom prst="straightConnector1">
                  <a:avLst/>
                </a:prstGeom>
                <a:ln w="57150" cmpd="sng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正方形/長方形 24"/>
              <p:cNvSpPr/>
              <p:nvPr/>
            </p:nvSpPr>
            <p:spPr>
              <a:xfrm>
                <a:off x="4744941" y="5738156"/>
                <a:ext cx="1388979" cy="61494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latin typeface="+mj-ea"/>
                    <a:ea typeface="+mj-ea"/>
                  </a:rPr>
                  <a:t>仮想</a:t>
                </a:r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r>
                  <a:rPr lang="ja-JP" altLang="en-US" dirty="0" smtClean="0">
                    <a:latin typeface="+mj-ea"/>
                    <a:ea typeface="+mj-ea"/>
                  </a:rPr>
                  <a:t>デバイス</a:t>
                </a:r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6574119" y="4577575"/>
              <a:ext cx="1726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bg1"/>
                  </a:solidFill>
                  <a:latin typeface="+mn-ea"/>
                </a:rPr>
                <a:t>ユーザ</a:t>
              </a:r>
              <a:r>
                <a:rPr lang="en-US" altLang="ja-JP" sz="2000" dirty="0" smtClean="0">
                  <a:solidFill>
                    <a:schemeClr val="bg1"/>
                  </a:solidFill>
                  <a:latin typeface="+mn-ea"/>
                </a:rPr>
                <a:t>VM</a:t>
              </a:r>
              <a:endParaRPr kumimoji="1" lang="ja-JP" altLang="en-US" sz="2000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33" name="カギ線コネクタ 32"/>
          <p:cNvCxnSpPr>
            <a:stCxn id="25" idx="3"/>
            <a:endCxn id="31" idx="2"/>
          </p:cNvCxnSpPr>
          <p:nvPr/>
        </p:nvCxnSpPr>
        <p:spPr>
          <a:xfrm flipV="1">
            <a:off x="6133920" y="5338247"/>
            <a:ext cx="1285934" cy="631692"/>
          </a:xfrm>
          <a:prstGeom prst="bentConnector2">
            <a:avLst/>
          </a:prstGeom>
          <a:ln w="57150" cmpd="sng">
            <a:solidFill>
              <a:srgbClr val="AB45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  <a:ea typeface="+mn-ea"/>
              </a:rPr>
              <a:t>セキュリティの懸念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2532237"/>
          </a:xfrm>
        </p:spPr>
        <p:txBody>
          <a:bodyPr/>
          <a:lstStyle/>
          <a:p>
            <a:r>
              <a:rPr lang="ja-JP" altLang="en-US" dirty="0" smtClean="0">
                <a:solidFill>
                  <a:srgbClr val="333333"/>
                </a:solidFill>
              </a:rPr>
              <a:t>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は信頼できるとは限らない</a:t>
            </a:r>
            <a:endParaRPr lang="en-US" altLang="ja-JP" dirty="0">
              <a:solidFill>
                <a:srgbClr val="333333"/>
              </a:solidFill>
              <a:latin typeface="+mn-ea"/>
            </a:endParaRPr>
          </a:p>
          <a:p>
            <a:pPr lvl="1"/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管理</a:t>
            </a:r>
            <a:r>
              <a:rPr kumimoji="1"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の脆弱性を利用した第三者による攻撃</a:t>
            </a:r>
            <a:endParaRPr kumimoji="1"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データの改ざんや盗聴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サービス提供側による不正行為</a:t>
            </a:r>
            <a:endParaRPr kumimoji="1" lang="en-US" altLang="ja-JP" dirty="0" smtClean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3</a:t>
            </a:fld>
            <a:endParaRPr lang="ja-JP" altLang="en-US" dirty="0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2872816" y="4331425"/>
            <a:ext cx="5079827" cy="2202940"/>
            <a:chOff x="3568696" y="3635456"/>
            <a:chExt cx="4898941" cy="1500380"/>
          </a:xfrm>
        </p:grpSpPr>
        <p:sp>
          <p:nvSpPr>
            <p:cNvPr id="38" name="角丸四角形 37"/>
            <p:cNvSpPr/>
            <p:nvPr/>
          </p:nvSpPr>
          <p:spPr>
            <a:xfrm>
              <a:off x="3568696" y="3635456"/>
              <a:ext cx="4898941" cy="1500380"/>
            </a:xfrm>
            <a:prstGeom prst="roundRect">
              <a:avLst/>
            </a:prstGeom>
            <a:ln w="57150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568697" y="3635457"/>
              <a:ext cx="4898940" cy="2725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err="1" smtClean="0">
                  <a:latin typeface="+mn-ea"/>
                </a:rPr>
                <a:t>IaaS</a:t>
              </a:r>
              <a:endParaRPr kumimoji="1" lang="ja-JP" altLang="en-US" sz="2000" b="1" dirty="0" smtClean="0">
                <a:latin typeface="+mn-ea"/>
              </a:endParaRPr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4780179" y="4938069"/>
            <a:ext cx="2743779" cy="410319"/>
            <a:chOff x="4558245" y="5143229"/>
            <a:chExt cx="2743779" cy="410319"/>
          </a:xfrm>
        </p:grpSpPr>
        <p:sp>
          <p:nvSpPr>
            <p:cNvPr id="33" name="正方形/長方形 32"/>
            <p:cNvSpPr/>
            <p:nvPr/>
          </p:nvSpPr>
          <p:spPr>
            <a:xfrm>
              <a:off x="5991636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9976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558245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710199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3360264" y="4938069"/>
            <a:ext cx="1201720" cy="4103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j-ea"/>
                <a:ea typeface="+mj-ea"/>
              </a:rPr>
              <a:t>管理</a:t>
            </a:r>
            <a:r>
              <a:rPr kumimoji="1" lang="en-US" altLang="ja-JP" sz="1600" dirty="0" smtClean="0">
                <a:latin typeface="+mj-ea"/>
                <a:ea typeface="+mj-ea"/>
              </a:rPr>
              <a:t>VM</a:t>
            </a:r>
            <a:endParaRPr kumimoji="1" lang="ja-JP" altLang="en-US" sz="1600" dirty="0" smtClean="0">
              <a:latin typeface="+mj-ea"/>
              <a:ea typeface="+mj-ea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1738485" y="5143229"/>
            <a:ext cx="1634108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図形グループ 63"/>
          <p:cNvGrpSpPr/>
          <p:nvPr/>
        </p:nvGrpSpPr>
        <p:grpSpPr>
          <a:xfrm>
            <a:off x="855299" y="4731534"/>
            <a:ext cx="1254943" cy="1633818"/>
            <a:chOff x="633365" y="4936694"/>
            <a:chExt cx="1254943" cy="1633818"/>
          </a:xfrm>
        </p:grpSpPr>
        <p:pic>
          <p:nvPicPr>
            <p:cNvPr id="5" name="図 4" descr="point-query-user-icone-6173-12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365" y="4936694"/>
              <a:ext cx="1240748" cy="1233708"/>
            </a:xfrm>
            <a:prstGeom prst="rect">
              <a:avLst/>
            </a:prstGeom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676265" y="6170402"/>
              <a:ext cx="12120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 smtClean="0">
                  <a:latin typeface="+mn-ea"/>
                </a:rPr>
                <a:t>攻撃者</a:t>
              </a:r>
              <a:endParaRPr kumimoji="1" lang="ja-JP" altLang="en-US" sz="2000" b="1" dirty="0" smtClean="0">
                <a:latin typeface="+mn-ea"/>
              </a:endParaRPr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3360265" y="4938069"/>
            <a:ext cx="1201720" cy="41031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+mj-ea"/>
                <a:ea typeface="+mj-ea"/>
              </a:rPr>
              <a:t>管理</a:t>
            </a:r>
            <a:r>
              <a:rPr kumimoji="1" lang="en-US" altLang="ja-JP" sz="1600" dirty="0" smtClean="0">
                <a:latin typeface="+mj-ea"/>
                <a:ea typeface="+mj-ea"/>
              </a:rPr>
              <a:t>VM</a:t>
            </a:r>
            <a:endParaRPr kumimoji="1" lang="ja-JP" altLang="en-US" sz="1600" dirty="0" smtClean="0">
              <a:latin typeface="+mj-ea"/>
              <a:ea typeface="+mj-ea"/>
            </a:endParaRPr>
          </a:p>
        </p:txBody>
      </p:sp>
      <p:grpSp>
        <p:nvGrpSpPr>
          <p:cNvPr id="55" name="図形グループ 54"/>
          <p:cNvGrpSpPr/>
          <p:nvPr/>
        </p:nvGrpSpPr>
        <p:grpSpPr>
          <a:xfrm>
            <a:off x="4780179" y="4938069"/>
            <a:ext cx="2743779" cy="410319"/>
            <a:chOff x="4558245" y="5143229"/>
            <a:chExt cx="2743779" cy="410319"/>
          </a:xfrm>
        </p:grpSpPr>
        <p:sp>
          <p:nvSpPr>
            <p:cNvPr id="56" name="正方形/長方形 55"/>
            <p:cNvSpPr/>
            <p:nvPr/>
          </p:nvSpPr>
          <p:spPr>
            <a:xfrm>
              <a:off x="5991636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259976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4558245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710199" y="5143229"/>
              <a:ext cx="591825" cy="41031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 smtClean="0">
                  <a:latin typeface="+mj-ea"/>
                  <a:ea typeface="+mj-ea"/>
                </a:rPr>
                <a:t>VM</a:t>
              </a:r>
              <a:endParaRPr kumimoji="1" lang="ja-JP" altLang="en-US" sz="1600" dirty="0" smtClean="0">
                <a:latin typeface="+mj-ea"/>
                <a:ea typeface="+mj-ea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3961125" y="5348388"/>
            <a:ext cx="3562833" cy="1067119"/>
            <a:chOff x="3961125" y="5348389"/>
            <a:chExt cx="3562833" cy="1067119"/>
          </a:xfrm>
        </p:grpSpPr>
        <p:pic>
          <p:nvPicPr>
            <p:cNvPr id="50" name="図 49" descr="point-query-user-icone-6173-12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179" y="5598712"/>
              <a:ext cx="821457" cy="816796"/>
            </a:xfrm>
            <a:prstGeom prst="rect">
              <a:avLst/>
            </a:prstGeom>
          </p:spPr>
        </p:pic>
        <p:sp>
          <p:nvSpPr>
            <p:cNvPr id="53" name="テキスト ボックス 52"/>
            <p:cNvSpPr txBox="1"/>
            <p:nvPr/>
          </p:nvSpPr>
          <p:spPr>
            <a:xfrm>
              <a:off x="5481910" y="5920360"/>
              <a:ext cx="20420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atin typeface="+mn-ea"/>
                </a:rPr>
                <a:t>悪意ある管理者</a:t>
              </a:r>
            </a:p>
          </p:txBody>
        </p:sp>
        <p:cxnSp>
          <p:nvCxnSpPr>
            <p:cNvPr id="61" name="カギ線コネクタ 60"/>
            <p:cNvCxnSpPr>
              <a:endCxn id="54" idx="2"/>
            </p:cNvCxnSpPr>
            <p:nvPr/>
          </p:nvCxnSpPr>
          <p:spPr>
            <a:xfrm rot="10800000">
              <a:off x="3961125" y="5348389"/>
              <a:ext cx="1032396" cy="616855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60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管理</a:t>
            </a:r>
            <a:r>
              <a:rPr kumimoji="1" lang="en-US" altLang="ja-JP" dirty="0" smtClean="0">
                <a:latin typeface="+mn-ea"/>
                <a:ea typeface="+mn-ea"/>
              </a:rPr>
              <a:t>VM</a:t>
            </a:r>
            <a:r>
              <a:rPr kumimoji="1" lang="ja-JP" altLang="en-US" dirty="0" smtClean="0">
                <a:latin typeface="+mn-ea"/>
                <a:ea typeface="+mn-ea"/>
              </a:rPr>
              <a:t>への情報漏洩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サーバの改ざんによる情報漏洩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キー入力</a:t>
            </a:r>
            <a:r>
              <a:rPr kumimoji="1" lang="en-US" altLang="ja-JP" dirty="0" smtClean="0">
                <a:solidFill>
                  <a:srgbClr val="333333"/>
                </a:solidFill>
                <a:latin typeface="+mn-ea"/>
              </a:rPr>
              <a:t>(</a:t>
            </a:r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パスワードなど</a:t>
            </a:r>
            <a:r>
              <a:rPr kumimoji="1" lang="en-US" altLang="ja-JP" dirty="0" smtClean="0">
                <a:solidFill>
                  <a:srgbClr val="333333"/>
                </a:solidFill>
                <a:latin typeface="+mn-ea"/>
              </a:rPr>
              <a:t>)</a:t>
            </a: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画面のスクリーンショット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(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メール・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web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履歴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4</a:t>
            </a:fld>
            <a:endParaRPr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030187" y="3835602"/>
            <a:ext cx="2268661" cy="2853978"/>
            <a:chOff x="847266" y="3810402"/>
            <a:chExt cx="2268661" cy="2853978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847266" y="3810402"/>
              <a:ext cx="2268661" cy="2853978"/>
              <a:chOff x="847265" y="3434750"/>
              <a:chExt cx="2268661" cy="3612637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847265" y="3434750"/>
                <a:ext cx="2268661" cy="3612637"/>
              </a:xfrm>
              <a:prstGeom prst="roundRect">
                <a:avLst/>
              </a:prstGeom>
              <a:ln w="57150" cmpd="sng">
                <a:solidFill>
                  <a:srgbClr val="A3A3A3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47265" y="3509254"/>
                <a:ext cx="2268661" cy="467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 smtClean="0">
                    <a:latin typeface="+mn-ea"/>
                  </a:rPr>
                  <a:t>ユーザ</a:t>
                </a:r>
                <a:endParaRPr kumimoji="1" lang="ja-JP" altLang="en-US" sz="2000" dirty="0" smtClean="0">
                  <a:latin typeface="+mn-ea"/>
                </a:endParaRPr>
              </a:p>
            </p:txBody>
          </p:sp>
        </p:grpSp>
        <p:sp>
          <p:nvSpPr>
            <p:cNvPr id="9" name="角丸四角形 8"/>
            <p:cNvSpPr/>
            <p:nvPr/>
          </p:nvSpPr>
          <p:spPr>
            <a:xfrm>
              <a:off x="1130255" y="4331628"/>
              <a:ext cx="1717901" cy="66576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j-ea"/>
                  <a:ea typeface="+mj-ea"/>
                </a:rPr>
                <a:t>VNC</a:t>
              </a:r>
            </a:p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クライアント</a:t>
              </a:r>
            </a:p>
          </p:txBody>
        </p:sp>
        <p:grpSp>
          <p:nvGrpSpPr>
            <p:cNvPr id="10" name="図形グループ 9"/>
            <p:cNvGrpSpPr/>
            <p:nvPr/>
          </p:nvGrpSpPr>
          <p:grpSpPr>
            <a:xfrm>
              <a:off x="1130255" y="5430405"/>
              <a:ext cx="1559401" cy="1062573"/>
              <a:chOff x="788178" y="4936596"/>
              <a:chExt cx="1559401" cy="1062573"/>
            </a:xfrm>
          </p:grpSpPr>
          <p:pic>
            <p:nvPicPr>
              <p:cNvPr id="11" name="図 10" descr="man-people-person-user-icone-4751-12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178" y="4953364"/>
                <a:ext cx="955687" cy="1045805"/>
              </a:xfrm>
              <a:prstGeom prst="rect">
                <a:avLst/>
              </a:prstGeom>
            </p:spPr>
          </p:pic>
          <p:pic>
            <p:nvPicPr>
              <p:cNvPr id="12" name="図 11" descr="laptop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244" y="4936596"/>
                <a:ext cx="947335" cy="1036665"/>
              </a:xfrm>
              <a:prstGeom prst="rect">
                <a:avLst/>
              </a:prstGeom>
            </p:spPr>
          </p:pic>
        </p:grpSp>
      </p:grpSp>
      <p:sp>
        <p:nvSpPr>
          <p:cNvPr id="7" name="テキスト ボックス 6"/>
          <p:cNvSpPr txBox="1"/>
          <p:nvPr/>
        </p:nvSpPr>
        <p:spPr>
          <a:xfrm>
            <a:off x="1030187" y="5072263"/>
            <a:ext cx="2268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キーボード入力</a:t>
            </a:r>
            <a:endParaRPr kumimoji="1" lang="ja-JP" altLang="en-US" b="1" dirty="0" smtClean="0">
              <a:latin typeface="+mn-ea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3931886" y="3510566"/>
            <a:ext cx="4673000" cy="3179014"/>
            <a:chOff x="3931886" y="3334934"/>
            <a:chExt cx="4673000" cy="3179014"/>
          </a:xfrm>
        </p:grpSpPr>
        <p:grpSp>
          <p:nvGrpSpPr>
            <p:cNvPr id="16" name="図形グループ 15"/>
            <p:cNvGrpSpPr/>
            <p:nvPr/>
          </p:nvGrpSpPr>
          <p:grpSpPr>
            <a:xfrm>
              <a:off x="3931886" y="3334934"/>
              <a:ext cx="4673000" cy="3179014"/>
              <a:chOff x="3931886" y="3334934"/>
              <a:chExt cx="4673000" cy="3179014"/>
            </a:xfrm>
          </p:grpSpPr>
          <p:grpSp>
            <p:nvGrpSpPr>
              <p:cNvPr id="18" name="図形グループ 17"/>
              <p:cNvGrpSpPr/>
              <p:nvPr/>
            </p:nvGrpSpPr>
            <p:grpSpPr>
              <a:xfrm>
                <a:off x="3931886" y="3334934"/>
                <a:ext cx="4673000" cy="3179014"/>
                <a:chOff x="3931886" y="3334934"/>
                <a:chExt cx="4673000" cy="3179014"/>
              </a:xfrm>
            </p:grpSpPr>
            <p:sp>
              <p:nvSpPr>
                <p:cNvPr id="28" name="角丸四角形 27"/>
                <p:cNvSpPr/>
                <p:nvPr/>
              </p:nvSpPr>
              <p:spPr>
                <a:xfrm>
                  <a:off x="3931886" y="3334934"/>
                  <a:ext cx="4673000" cy="3179014"/>
                </a:xfrm>
                <a:prstGeom prst="roundRect">
                  <a:avLst/>
                </a:prstGeom>
                <a:ln w="5715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3931886" y="3334934"/>
                  <a:ext cx="4673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 err="1" smtClean="0">
                      <a:latin typeface="+mn-ea"/>
                    </a:rPr>
                    <a:t>IaaS</a:t>
                  </a:r>
                  <a:endParaRPr lang="ja-JP" altLang="en-US" dirty="0">
                    <a:latin typeface="+mn-ea"/>
                  </a:endParaRPr>
                </a:p>
              </p:txBody>
            </p:sp>
          </p:grpSp>
          <p:grpSp>
            <p:nvGrpSpPr>
              <p:cNvPr id="19" name="図形グループ 18"/>
              <p:cNvGrpSpPr/>
              <p:nvPr/>
            </p:nvGrpSpPr>
            <p:grpSpPr>
              <a:xfrm>
                <a:off x="4221418" y="3764531"/>
                <a:ext cx="2139885" cy="1589507"/>
                <a:chOff x="4221418" y="3764531"/>
                <a:chExt cx="2139885" cy="1589507"/>
              </a:xfrm>
            </p:grpSpPr>
            <p:sp>
              <p:nvSpPr>
                <p:cNvPr id="23" name="正方形/長方形 22"/>
                <p:cNvSpPr/>
                <p:nvPr/>
              </p:nvSpPr>
              <p:spPr>
                <a:xfrm>
                  <a:off x="4221418" y="3764901"/>
                  <a:ext cx="2139884" cy="1589137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4233597" y="3764531"/>
                  <a:ext cx="2127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>
                      <a:latin typeface="+mn-ea"/>
                    </a:rPr>
                    <a:t>管理</a:t>
                  </a:r>
                  <a:r>
                    <a:rPr lang="en-US" altLang="ja-JP" dirty="0">
                      <a:latin typeface="+mn-ea"/>
                    </a:rPr>
                    <a:t>VM</a:t>
                  </a:r>
                  <a:endParaRPr lang="ja-JP" altLang="en-US" dirty="0">
                    <a:latin typeface="+mn-ea"/>
                  </a:endParaRPr>
                </a:p>
              </p:txBody>
            </p:sp>
            <p:grpSp>
              <p:nvGrpSpPr>
                <p:cNvPr id="25" name="図形グループ 24"/>
                <p:cNvGrpSpPr/>
                <p:nvPr/>
              </p:nvGrpSpPr>
              <p:grpSpPr>
                <a:xfrm>
                  <a:off x="4563797" y="4164641"/>
                  <a:ext cx="1598576" cy="1039092"/>
                  <a:chOff x="8200218" y="25603310"/>
                  <a:chExt cx="2497776" cy="1741703"/>
                </a:xfrm>
              </p:grpSpPr>
              <p:sp>
                <p:nvSpPr>
                  <p:cNvPr id="26" name="角丸四角形 25"/>
                  <p:cNvSpPr/>
                  <p:nvPr/>
                </p:nvSpPr>
                <p:spPr>
                  <a:xfrm>
                    <a:off x="8209218" y="25603310"/>
                    <a:ext cx="2479773" cy="1741703"/>
                  </a:xfrm>
                  <a:prstGeom prst="roundRect">
                    <a:avLst/>
                  </a:prstGeom>
                  <a:ln>
                    <a:solidFill>
                      <a:srgbClr val="0D0D0D"/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7" name="テキスト ボックス 26"/>
                  <p:cNvSpPr txBox="1"/>
                  <p:nvPr/>
                </p:nvSpPr>
                <p:spPr>
                  <a:xfrm>
                    <a:off x="8200218" y="25647932"/>
                    <a:ext cx="2497776" cy="6190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dirty="0">
                        <a:latin typeface="+mn-ea"/>
                      </a:rPr>
                      <a:t>VNC</a:t>
                    </a:r>
                    <a:r>
                      <a:rPr lang="ja-JP" altLang="en-US" dirty="0">
                        <a:latin typeface="+mn-ea"/>
                      </a:rPr>
                      <a:t>サーバ</a:t>
                    </a:r>
                  </a:p>
                </p:txBody>
              </p:sp>
            </p:grpSp>
          </p:grpSp>
          <p:grpSp>
            <p:nvGrpSpPr>
              <p:cNvPr id="20" name="図形グループ 19"/>
              <p:cNvGrpSpPr/>
              <p:nvPr/>
            </p:nvGrpSpPr>
            <p:grpSpPr>
              <a:xfrm>
                <a:off x="6959484" y="3764530"/>
                <a:ext cx="1382553" cy="1020732"/>
                <a:chOff x="6593518" y="3423883"/>
                <a:chExt cx="1642779" cy="1455527"/>
              </a:xfrm>
            </p:grpSpPr>
            <p:sp>
              <p:nvSpPr>
                <p:cNvPr id="21" name="正方形/長方形 20"/>
                <p:cNvSpPr/>
                <p:nvPr/>
              </p:nvSpPr>
              <p:spPr>
                <a:xfrm>
                  <a:off x="6593518" y="3423883"/>
                  <a:ext cx="1642779" cy="1455527"/>
                </a:xfrm>
                <a:prstGeom prst="rect">
                  <a:avLst/>
                </a:prstGeom>
                <a:solidFill>
                  <a:srgbClr val="0000FF"/>
                </a:solidFill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593518" y="3885367"/>
                  <a:ext cx="1642779" cy="526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b="1" dirty="0">
                      <a:solidFill>
                        <a:schemeClr val="bg1"/>
                      </a:solidFill>
                      <a:latin typeface="+mn-ea"/>
                    </a:rPr>
                    <a:t>ユーザ</a:t>
                  </a:r>
                  <a:r>
                    <a:rPr lang="en-US" altLang="ja-JP" b="1" dirty="0">
                      <a:solidFill>
                        <a:schemeClr val="bg1"/>
                      </a:solidFill>
                      <a:latin typeface="+mn-ea"/>
                    </a:rPr>
                    <a:t>VM</a:t>
                  </a:r>
                  <a:endParaRPr lang="ja-JP" altLang="en-US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</p:grpSp>
        <p:cxnSp>
          <p:nvCxnSpPr>
            <p:cNvPr id="17" name="直線矢印コネクタ 16"/>
            <p:cNvCxnSpPr/>
            <p:nvPr/>
          </p:nvCxnSpPr>
          <p:spPr>
            <a:xfrm>
              <a:off x="6156612" y="4514079"/>
              <a:ext cx="802872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角丸四角形 29"/>
          <p:cNvSpPr/>
          <p:nvPr/>
        </p:nvSpPr>
        <p:spPr>
          <a:xfrm>
            <a:off x="4902235" y="4743355"/>
            <a:ext cx="921702" cy="5584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+mj-ea"/>
                <a:ea typeface="+mj-ea"/>
              </a:rPr>
              <a:t>盗聴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558034" y="6029281"/>
            <a:ext cx="1598578" cy="515516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パスワード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32" name="爆発 1 31"/>
          <p:cNvSpPr/>
          <p:nvPr/>
        </p:nvSpPr>
        <p:spPr>
          <a:xfrm>
            <a:off x="6361303" y="4856797"/>
            <a:ext cx="2274733" cy="113755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+mj-ea"/>
                <a:ea typeface="+mj-ea"/>
              </a:rPr>
              <a:t>情報漏洩</a:t>
            </a: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6162373" y="5643523"/>
            <a:ext cx="2179664" cy="1005560"/>
            <a:chOff x="6162373" y="5467891"/>
            <a:chExt cx="2179664" cy="1005560"/>
          </a:xfrm>
        </p:grpSpPr>
        <p:pic>
          <p:nvPicPr>
            <p:cNvPr id="34" name="図 33" descr="point-query-user-icone-6173-12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2373" y="5467891"/>
              <a:ext cx="1011298" cy="1005560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6632906" y="5827120"/>
              <a:ext cx="1709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dirty="0" smtClean="0">
                  <a:latin typeface="+mn-ea"/>
                </a:rPr>
                <a:t>攻撃者</a:t>
              </a:r>
              <a:endParaRPr lang="en-US" altLang="ja-JP" dirty="0" smtClean="0">
                <a:latin typeface="+mn-ea"/>
              </a:endParaRP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3031077" y="4578332"/>
            <a:ext cx="1526957" cy="2227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ea"/>
                <a:ea typeface="+mj-ea"/>
              </a:rPr>
              <a:t>VPN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H="1">
            <a:off x="5357323" y="5301830"/>
            <a:ext cx="5763" cy="72745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図 38" descr="com.glavsoft.viewer.ViewerScreenSnapz0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83" y="3197113"/>
            <a:ext cx="1382553" cy="1134931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58033" y="6029281"/>
            <a:ext cx="1598578" cy="515516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画面情報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42" name="図 41" descr="com.glavsoft.viewer.ViewerScreenSnapz0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4" y="5672692"/>
            <a:ext cx="1190325" cy="97713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1030187" y="5072263"/>
            <a:ext cx="2268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画面出力</a:t>
            </a:r>
            <a:endParaRPr kumimoji="1" lang="ja-JP" altLang="en-US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469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453E-6 3.19592E-6 L -0.59431 0.00185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1" grpId="0" animBg="1"/>
      <p:bldP spid="32" grpId="0" animBg="1"/>
      <p:bldP spid="40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提案</a:t>
            </a:r>
            <a:r>
              <a:rPr lang="en-US" altLang="ja-JP" dirty="0" smtClean="0"/>
              <a:t>: </a:t>
            </a:r>
            <a:r>
              <a:rPr lang="en-US" altLang="ja-JP" dirty="0" err="1" smtClean="0">
                <a:latin typeface="+mn-ea"/>
                <a:ea typeface="+mn-ea"/>
              </a:rPr>
              <a:t>FBCrypt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69909" cy="52232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安全な帯域外リモート管理機構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への情報漏洩を防止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2"/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クライアントと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が暗号化・復号化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管理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の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VNC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サーバの機能を維持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5</a:t>
            </a:fld>
            <a:endParaRPr lang="ja-JP" altLang="en-US" dirty="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96016" y="4084730"/>
            <a:ext cx="2268661" cy="1710138"/>
            <a:chOff x="847265" y="3762488"/>
            <a:chExt cx="2268661" cy="2164735"/>
          </a:xfrm>
        </p:grpSpPr>
        <p:sp>
          <p:nvSpPr>
            <p:cNvPr id="57" name="角丸四角形 56"/>
            <p:cNvSpPr/>
            <p:nvPr/>
          </p:nvSpPr>
          <p:spPr>
            <a:xfrm>
              <a:off x="847265" y="3762488"/>
              <a:ext cx="2268661" cy="2164735"/>
            </a:xfrm>
            <a:prstGeom prst="roundRect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47265" y="3762490"/>
              <a:ext cx="2268661" cy="46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  <a:endParaRPr kumimoji="1" lang="ja-JP" altLang="en-US" dirty="0" smtClean="0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3626348" y="3799204"/>
            <a:ext cx="4966407" cy="2938487"/>
            <a:chOff x="-35377" y="3655616"/>
            <a:chExt cx="3818131" cy="2979941"/>
          </a:xfrm>
        </p:grpSpPr>
        <p:sp>
          <p:nvSpPr>
            <p:cNvPr id="60" name="角丸四角形 59"/>
            <p:cNvSpPr/>
            <p:nvPr/>
          </p:nvSpPr>
          <p:spPr>
            <a:xfrm>
              <a:off x="-35377" y="3655616"/>
              <a:ext cx="3818131" cy="2979941"/>
            </a:xfrm>
            <a:prstGeom prst="roundRect">
              <a:avLst/>
            </a:prstGeom>
            <a:ln w="57150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-35377" y="3655617"/>
              <a:ext cx="3818131" cy="37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err="1" smtClean="0">
                  <a:latin typeface="+mn-ea"/>
                </a:rPr>
                <a:t>IaaS</a:t>
              </a:r>
              <a:endParaRPr lang="ja-JP" altLang="en-US" dirty="0">
                <a:latin typeface="+mn-ea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6618941" y="4199317"/>
            <a:ext cx="1681577" cy="1266498"/>
            <a:chOff x="7028195" y="3594553"/>
            <a:chExt cx="1924989" cy="1382591"/>
          </a:xfrm>
        </p:grpSpPr>
        <p:sp>
          <p:nvSpPr>
            <p:cNvPr id="65" name="正方形/長方形 64"/>
            <p:cNvSpPr/>
            <p:nvPr/>
          </p:nvSpPr>
          <p:spPr>
            <a:xfrm>
              <a:off x="7028195" y="3594553"/>
              <a:ext cx="1924989" cy="1382591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  <a:p>
              <a:pPr algn="ctr"/>
              <a:endParaRPr lang="en-US" altLang="ja-JP" dirty="0" smtClean="0">
                <a:latin typeface="+mj-ea"/>
                <a:ea typeface="+mj-ea"/>
              </a:endParaRPr>
            </a:p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028195" y="3594553"/>
              <a:ext cx="1910512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ユーザ</a:t>
              </a:r>
              <a:r>
                <a:rPr lang="en-US" altLang="ja-JP" dirty="0" smtClean="0">
                  <a:solidFill>
                    <a:schemeClr val="bg1"/>
                  </a:solidFill>
                  <a:latin typeface="+mn-ea"/>
                </a:rPr>
                <a:t>VM</a:t>
              </a:r>
              <a:endParaRPr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7" name="図形グループ 66"/>
          <p:cNvGrpSpPr/>
          <p:nvPr/>
        </p:nvGrpSpPr>
        <p:grpSpPr>
          <a:xfrm>
            <a:off x="4001185" y="4199316"/>
            <a:ext cx="1990227" cy="1286535"/>
            <a:chOff x="3866714" y="3914804"/>
            <a:chExt cx="1990227" cy="1286535"/>
          </a:xfrm>
        </p:grpSpPr>
        <p:grpSp>
          <p:nvGrpSpPr>
            <p:cNvPr id="68" name="図形グループ 67"/>
            <p:cNvGrpSpPr/>
            <p:nvPr/>
          </p:nvGrpSpPr>
          <p:grpSpPr>
            <a:xfrm>
              <a:off x="3866714" y="3914804"/>
              <a:ext cx="1990227" cy="1286535"/>
              <a:chOff x="7763667" y="24669276"/>
              <a:chExt cx="3109728" cy="2156460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7763667" y="24669276"/>
                <a:ext cx="3109728" cy="215646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7763667" y="24669276"/>
                <a:ext cx="3109728" cy="6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+mn-ea"/>
                  </a:rPr>
                  <a:t>管理</a:t>
                </a:r>
                <a:r>
                  <a:rPr lang="en-US" altLang="ja-JP" dirty="0">
                    <a:latin typeface="+mn-ea"/>
                  </a:rPr>
                  <a:t>VM</a:t>
                </a:r>
                <a:endParaRPr lang="ja-JP" altLang="en-US" dirty="0">
                  <a:latin typeface="+mn-ea"/>
                </a:endParaRPr>
              </a:p>
            </p:txBody>
          </p:sp>
        </p:grpSp>
        <p:sp>
          <p:nvSpPr>
            <p:cNvPr id="69" name="角丸四角形 68"/>
            <p:cNvSpPr/>
            <p:nvPr/>
          </p:nvSpPr>
          <p:spPr>
            <a:xfrm>
              <a:off x="4158970" y="4320283"/>
              <a:ext cx="1518677" cy="549798"/>
            </a:xfrm>
            <a:prstGeom prst="roundRect">
              <a:avLst/>
            </a:prstGeom>
            <a:ln>
              <a:solidFill>
                <a:srgbClr val="0D0D0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latin typeface="+mj-ea"/>
                  <a:ea typeface="+mj-ea"/>
                </a:rPr>
                <a:t>VNC</a:t>
              </a:r>
              <a:r>
                <a:rPr lang="ja-JP" altLang="en-US" dirty="0" smtClean="0">
                  <a:latin typeface="+mj-ea"/>
                  <a:ea typeface="+mj-ea"/>
                </a:rPr>
                <a:t>サーバ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3991008" y="5794867"/>
            <a:ext cx="4309510" cy="789956"/>
            <a:chOff x="3027294" y="5950578"/>
            <a:chExt cx="4933323" cy="862368"/>
          </a:xfrm>
        </p:grpSpPr>
        <p:sp>
          <p:nvSpPr>
            <p:cNvPr id="77" name="正方形/長方形 76"/>
            <p:cNvSpPr/>
            <p:nvPr/>
          </p:nvSpPr>
          <p:spPr>
            <a:xfrm>
              <a:off x="3027294" y="5950578"/>
              <a:ext cx="4918846" cy="86236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968020" y="6407616"/>
              <a:ext cx="992597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VMM</a:t>
              </a:r>
              <a:endParaRPr lang="ja-JP" altLang="en-US" sz="2000" dirty="0">
                <a:latin typeface="+mn-ea"/>
              </a:endParaRPr>
            </a:p>
          </p:txBody>
        </p:sp>
      </p:grpSp>
      <p:sp>
        <p:nvSpPr>
          <p:cNvPr id="73" name="角丸四角形 72"/>
          <p:cNvSpPr/>
          <p:nvPr/>
        </p:nvSpPr>
        <p:spPr>
          <a:xfrm>
            <a:off x="5498353" y="5949394"/>
            <a:ext cx="1465836" cy="528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キー復号化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5498353" y="5949394"/>
            <a:ext cx="1465836" cy="528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画面暗号化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1103137" y="4454063"/>
            <a:ext cx="1465836" cy="528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キー暗号化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5" name="角丸四角形 104"/>
          <p:cNvSpPr/>
          <p:nvPr/>
        </p:nvSpPr>
        <p:spPr>
          <a:xfrm>
            <a:off x="1103137" y="5102896"/>
            <a:ext cx="1465836" cy="528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画面復号化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120" name="曲線コネクタ 119"/>
          <p:cNvCxnSpPr>
            <a:endCxn id="83" idx="1"/>
          </p:cNvCxnSpPr>
          <p:nvPr/>
        </p:nvCxnSpPr>
        <p:spPr>
          <a:xfrm rot="16200000" flipH="1">
            <a:off x="4519979" y="5235153"/>
            <a:ext cx="1069699" cy="887049"/>
          </a:xfrm>
          <a:prstGeom prst="curvedConnector2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曲線コネクタ 121"/>
          <p:cNvCxnSpPr>
            <a:stCxn id="83" idx="3"/>
          </p:cNvCxnSpPr>
          <p:nvPr/>
        </p:nvCxnSpPr>
        <p:spPr>
          <a:xfrm flipV="1">
            <a:off x="6964189" y="4879694"/>
            <a:ext cx="560295" cy="1333834"/>
          </a:xfrm>
          <a:prstGeom prst="curvedConnector2">
            <a:avLst/>
          </a:pr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曲線コネクタ 131"/>
          <p:cNvCxnSpPr>
            <a:endCxn id="83" idx="3"/>
          </p:cNvCxnSpPr>
          <p:nvPr/>
        </p:nvCxnSpPr>
        <p:spPr>
          <a:xfrm rot="5400000">
            <a:off x="6875615" y="5070904"/>
            <a:ext cx="1231198" cy="1054050"/>
          </a:xfrm>
          <a:prstGeom prst="curvedConnector2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曲線コネクタ 134"/>
          <p:cNvCxnSpPr>
            <a:stCxn id="83" idx="1"/>
            <a:endCxn id="69" idx="2"/>
          </p:cNvCxnSpPr>
          <p:nvPr/>
        </p:nvCxnSpPr>
        <p:spPr>
          <a:xfrm rot="10800000">
            <a:off x="5052781" y="5154594"/>
            <a:ext cx="445573" cy="1058935"/>
          </a:xfrm>
          <a:prstGeom prst="curvedConnector2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69" idx="1"/>
          </p:cNvCxnSpPr>
          <p:nvPr/>
        </p:nvCxnSpPr>
        <p:spPr>
          <a:xfrm>
            <a:off x="2964677" y="4879694"/>
            <a:ext cx="1328764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69" idx="1"/>
          </p:cNvCxnSpPr>
          <p:nvPr/>
        </p:nvCxnSpPr>
        <p:spPr>
          <a:xfrm flipH="1">
            <a:off x="2964677" y="4879694"/>
            <a:ext cx="1328764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+mn-ea"/>
                <a:ea typeface="+mn-ea"/>
              </a:rPr>
              <a:t>IaaS</a:t>
            </a:r>
            <a:r>
              <a:rPr lang="ja-JP" altLang="en-US" dirty="0" smtClean="0">
                <a:latin typeface="+mn-ea"/>
                <a:ea typeface="+mn-ea"/>
              </a:rPr>
              <a:t>内の</a:t>
            </a:r>
            <a:r>
              <a:rPr lang="en-US" altLang="ja-JP" dirty="0" smtClean="0">
                <a:latin typeface="+mn-ea"/>
                <a:ea typeface="+mn-ea"/>
              </a:rPr>
              <a:t>VMM</a:t>
            </a:r>
            <a:r>
              <a:rPr lang="ja-JP" altLang="en-US" dirty="0" smtClean="0">
                <a:latin typeface="+mn-ea"/>
                <a:ea typeface="+mn-ea"/>
              </a:rPr>
              <a:t>の健全性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01050" cy="3155961"/>
          </a:xfrm>
        </p:spPr>
        <p:txBody>
          <a:bodyPr/>
          <a:lstStyle/>
          <a:p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リモートアテステーションにより</a:t>
            </a:r>
            <a:r>
              <a:rPr lang="en-US" altLang="ja-JP" dirty="0" err="1" smtClean="0">
                <a:solidFill>
                  <a:srgbClr val="333333"/>
                </a:solidFill>
                <a:latin typeface="+mn-ea"/>
              </a:rPr>
              <a:t>IaaS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内で正しい</a:t>
            </a:r>
            <a:r>
              <a:rPr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が起動していることを確認</a:t>
            </a:r>
            <a:endParaRPr kumimoji="1"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2"/>
            <a:r>
              <a:rPr kumimoji="1" lang="en-US" altLang="ja-JP" dirty="0" smtClean="0">
                <a:solidFill>
                  <a:srgbClr val="333333"/>
                </a:solidFill>
                <a:latin typeface="+mn-ea"/>
              </a:rPr>
              <a:t>TPM</a:t>
            </a:r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と</a:t>
            </a:r>
            <a:r>
              <a:rPr kumimoji="1" lang="en-US" altLang="ja-JP" dirty="0" err="1" smtClean="0">
                <a:solidFill>
                  <a:srgbClr val="333333"/>
                </a:solidFill>
                <a:latin typeface="+mn-ea"/>
              </a:rPr>
              <a:t>IaaS</a:t>
            </a:r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外部の検証者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により</a:t>
            </a:r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担保</a:t>
            </a:r>
            <a:endParaRPr kumimoji="1" lang="en-US" altLang="ja-JP" dirty="0" smtClean="0">
              <a:solidFill>
                <a:srgbClr val="333333"/>
              </a:solidFill>
              <a:latin typeface="+mn-ea"/>
            </a:endParaRPr>
          </a:p>
          <a:p>
            <a:r>
              <a:rPr kumimoji="1"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は管理</a:t>
            </a:r>
            <a:r>
              <a:rPr kumimoji="1" lang="en-US" altLang="ja-JP" dirty="0" smtClean="0">
                <a:solidFill>
                  <a:srgbClr val="333333"/>
                </a:solidFill>
                <a:latin typeface="+mn-ea"/>
              </a:rPr>
              <a:t>VM</a:t>
            </a:r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から守られている</a:t>
            </a:r>
            <a:endParaRPr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kumimoji="1" lang="en-US" altLang="ja-JP" dirty="0" smtClean="0">
                <a:solidFill>
                  <a:srgbClr val="333333"/>
                </a:solidFill>
                <a:latin typeface="+mn-ea"/>
              </a:rPr>
              <a:t>VMM</a:t>
            </a:r>
            <a:r>
              <a:rPr kumimoji="1" lang="ja-JP" altLang="en-US" dirty="0" smtClean="0">
                <a:solidFill>
                  <a:srgbClr val="333333"/>
                </a:solidFill>
                <a:latin typeface="+mn-ea"/>
              </a:rPr>
              <a:t>の改ざん不可</a:t>
            </a:r>
            <a:endParaRPr kumimoji="1" lang="en-US" altLang="ja-JP" dirty="0" smtClean="0">
              <a:solidFill>
                <a:srgbClr val="333333"/>
              </a:solidFill>
              <a:latin typeface="+mn-ea"/>
            </a:endParaRPr>
          </a:p>
          <a:p>
            <a:pPr lvl="1"/>
            <a:r>
              <a:rPr lang="ja-JP" altLang="en-US" dirty="0" smtClean="0">
                <a:solidFill>
                  <a:srgbClr val="333333"/>
                </a:solidFill>
                <a:latin typeface="+mn-ea"/>
              </a:rPr>
              <a:t>鍵の盗聴不可</a:t>
            </a:r>
            <a:endParaRPr kumimoji="1" lang="ja-JP" altLang="en-US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256588" y="360363"/>
            <a:ext cx="601662" cy="365125"/>
          </a:xfrm>
        </p:spPr>
        <p:txBody>
          <a:bodyPr/>
          <a:lstStyle/>
          <a:p>
            <a:fld id="{AC3507B2-3A62-1640-A662-4D862C15F367}" type="slidenum">
              <a:rPr lang="ja-JP" altLang="en-US" smtClean="0"/>
              <a:t>6</a:t>
            </a:fld>
            <a:endParaRPr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4307155" y="3876393"/>
            <a:ext cx="3897871" cy="2641153"/>
            <a:chOff x="5148197" y="4089183"/>
            <a:chExt cx="3897871" cy="2641153"/>
          </a:xfrm>
        </p:grpSpPr>
        <p:sp>
          <p:nvSpPr>
            <p:cNvPr id="5" name="正方形/長方形 4"/>
            <p:cNvSpPr/>
            <p:nvPr/>
          </p:nvSpPr>
          <p:spPr>
            <a:xfrm>
              <a:off x="5148197" y="6069707"/>
              <a:ext cx="3897871" cy="660629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ハードウェア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148198" y="5489543"/>
              <a:ext cx="3897869" cy="472254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latin typeface="+mj-ea"/>
                  <a:ea typeface="+mj-ea"/>
                </a:rPr>
                <a:t>VMM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164244" y="4089183"/>
              <a:ext cx="2044739" cy="103201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latin typeface="+mj-ea"/>
                  <a:ea typeface="+mj-ea"/>
                </a:rPr>
                <a:t>管理</a:t>
              </a:r>
              <a:r>
                <a:rPr lang="en-US" altLang="ja-JP" dirty="0" smtClean="0">
                  <a:latin typeface="+mj-ea"/>
                  <a:ea typeface="+mj-ea"/>
                </a:rPr>
                <a:t>VM</a:t>
              </a:r>
              <a:endParaRPr kumimoji="1" lang="en-US" altLang="ja-JP" dirty="0" smtClean="0">
                <a:latin typeface="+mj-ea"/>
                <a:ea typeface="+mj-ea"/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6523448" y="3649916"/>
            <a:ext cx="1964949" cy="1258495"/>
            <a:chOff x="7364490" y="3973725"/>
            <a:chExt cx="1964949" cy="1258495"/>
          </a:xfrm>
        </p:grpSpPr>
        <p:sp>
          <p:nvSpPr>
            <p:cNvPr id="18" name="正方形/長方形 17"/>
            <p:cNvSpPr/>
            <p:nvPr/>
          </p:nvSpPr>
          <p:spPr>
            <a:xfrm>
              <a:off x="7647862" y="3973725"/>
              <a:ext cx="1681577" cy="1030045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ユーザ</a:t>
              </a:r>
              <a:r>
                <a:rPr kumimoji="1" lang="en-US" altLang="ja-JP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529073" y="4089183"/>
              <a:ext cx="1681577" cy="1030045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ユーザ</a:t>
              </a:r>
              <a:r>
                <a:rPr kumimoji="1" lang="en-US" altLang="ja-JP" dirty="0" smtClean="0">
                  <a:latin typeface="+mj-ea"/>
                  <a:ea typeface="+mj-ea"/>
                </a:rPr>
                <a:t>VM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364490" y="4202175"/>
              <a:ext cx="1681577" cy="1030045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ユーザ</a:t>
              </a:r>
              <a:r>
                <a:rPr kumimoji="1" lang="en-US" altLang="ja-JP" dirty="0" smtClean="0">
                  <a:latin typeface="+mj-ea"/>
                  <a:ea typeface="+mj-ea"/>
                </a:rPr>
                <a:t>VM</a:t>
              </a:r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4482794" y="5949634"/>
            <a:ext cx="894266" cy="457906"/>
          </a:xfrm>
          <a:prstGeom prst="roundRect">
            <a:avLst/>
          </a:prstGeom>
          <a:solidFill>
            <a:srgbClr val="D74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ea"/>
                <a:ea typeface="+mj-ea"/>
              </a:rPr>
              <a:t>TPM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103649" y="5122179"/>
            <a:ext cx="4384748" cy="1542952"/>
          </a:xfrm>
          <a:prstGeom prst="rect">
            <a:avLst/>
          </a:prstGeom>
          <a:noFill/>
          <a:ln w="28575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782552" y="5434658"/>
            <a:ext cx="1264025" cy="844517"/>
          </a:xfrm>
          <a:prstGeom prst="roundRect">
            <a:avLst/>
          </a:prstGeom>
          <a:ln w="57150" cmpd="sng">
            <a:solidFill>
              <a:srgbClr val="00009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検証者</a:t>
            </a:r>
          </a:p>
        </p:txBody>
      </p:sp>
      <p:sp>
        <p:nvSpPr>
          <p:cNvPr id="28" name="右矢印 27"/>
          <p:cNvSpPr/>
          <p:nvPr/>
        </p:nvSpPr>
        <p:spPr>
          <a:xfrm>
            <a:off x="2319454" y="5426107"/>
            <a:ext cx="1784195" cy="853068"/>
          </a:xfrm>
          <a:prstGeom prst="rightArrow">
            <a:avLst>
              <a:gd name="adj1" fmla="val 50000"/>
              <a:gd name="adj2" fmla="val 5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検証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027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キー入力の暗号化（準仮想化）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69909" cy="1706195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VNC</a:t>
            </a:r>
            <a:r>
              <a:rPr lang="ja-JP" altLang="en-US" dirty="0" smtClean="0">
                <a:latin typeface="+mn-ea"/>
              </a:rPr>
              <a:t>クライアントが暗号化し、</a:t>
            </a:r>
            <a:r>
              <a:rPr lang="en-US" altLang="ja-JP" dirty="0" smtClean="0">
                <a:latin typeface="+mn-ea"/>
              </a:rPr>
              <a:t>VMM</a:t>
            </a:r>
            <a:r>
              <a:rPr lang="ja-JP" altLang="en-US" dirty="0" smtClean="0">
                <a:latin typeface="+mn-ea"/>
              </a:rPr>
              <a:t>が復号化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en-US" altLang="ja-JP" dirty="0" smtClean="0">
                <a:latin typeface="+mn-ea"/>
              </a:rPr>
              <a:t>VMM</a:t>
            </a:r>
            <a:r>
              <a:rPr lang="ja-JP" altLang="en-US" dirty="0" smtClean="0">
                <a:latin typeface="+mn-ea"/>
              </a:rPr>
              <a:t>が仮想キーボードの入力キューに追加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管理</a:t>
            </a:r>
            <a:r>
              <a:rPr lang="en-US" altLang="ja-JP" dirty="0" smtClean="0">
                <a:latin typeface="+mn-ea"/>
              </a:rPr>
              <a:t>VM</a:t>
            </a:r>
            <a:r>
              <a:rPr lang="ja-JP" altLang="en-US" dirty="0" smtClean="0">
                <a:latin typeface="+mn-ea"/>
              </a:rPr>
              <a:t>から入力</a:t>
            </a:r>
            <a:r>
              <a:rPr lang="ja-JP" altLang="en-US" dirty="0">
                <a:latin typeface="+mn-ea"/>
              </a:rPr>
              <a:t>キューへの</a:t>
            </a:r>
            <a:r>
              <a:rPr lang="ja-JP" altLang="en-US" dirty="0" smtClean="0">
                <a:latin typeface="+mn-ea"/>
              </a:rPr>
              <a:t>アクセスは禁止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従来は</a:t>
            </a:r>
            <a:r>
              <a:rPr lang="en-US" altLang="ja-JP" dirty="0" smtClean="0">
                <a:latin typeface="+mn-ea"/>
              </a:rPr>
              <a:t>VNC</a:t>
            </a:r>
            <a:r>
              <a:rPr lang="ja-JP" altLang="en-US" dirty="0" smtClean="0">
                <a:latin typeface="+mn-ea"/>
              </a:rPr>
              <a:t>サーバが入力キューに追加していた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7</a:t>
            </a:fld>
            <a:endParaRPr lang="ja-JP" altLang="en-US" dirty="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96016" y="3844969"/>
            <a:ext cx="2268661" cy="2595065"/>
            <a:chOff x="847265" y="3762487"/>
            <a:chExt cx="2268661" cy="3284898"/>
          </a:xfrm>
        </p:grpSpPr>
        <p:sp>
          <p:nvSpPr>
            <p:cNvPr id="57" name="角丸四角形 56"/>
            <p:cNvSpPr/>
            <p:nvPr/>
          </p:nvSpPr>
          <p:spPr>
            <a:xfrm>
              <a:off x="847265" y="3762487"/>
              <a:ext cx="2268661" cy="3284898"/>
            </a:xfrm>
            <a:prstGeom prst="roundRect">
              <a:avLst/>
            </a:prstGeom>
            <a:ln w="57150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847265" y="3762490"/>
              <a:ext cx="2268661" cy="4675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  <a:latin typeface="+mn-ea"/>
                </a:rPr>
                <a:t>VNC</a:t>
              </a:r>
              <a:r>
                <a:rPr kumimoji="1" lang="ja-JP" altLang="en-US" dirty="0" smtClean="0">
                  <a:solidFill>
                    <a:srgbClr val="000000"/>
                  </a:solidFill>
                  <a:latin typeface="+mn-ea"/>
                </a:rPr>
                <a:t>クライアント</a:t>
              </a:r>
            </a:p>
          </p:txBody>
        </p:sp>
      </p:grpSp>
      <p:pic>
        <p:nvPicPr>
          <p:cNvPr id="56" name="図 55" descr="man-people-person-user-icone-4751-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68" y="5353749"/>
            <a:ext cx="955687" cy="1045805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696016" y="5026000"/>
            <a:ext cx="2268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キーボード入力</a:t>
            </a:r>
            <a:endParaRPr kumimoji="1" lang="ja-JP" altLang="en-US" b="1" dirty="0" smtClean="0">
              <a:latin typeface="+mn-ea"/>
            </a:endParaRPr>
          </a:p>
        </p:txBody>
      </p:sp>
      <p:pic>
        <p:nvPicPr>
          <p:cNvPr id="51" name="Picture 4" descr="C:\Users\Egawa Saori\Desktop\icon\keyboard-icone-3840-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3852" y="5365279"/>
            <a:ext cx="993711" cy="1080322"/>
          </a:xfrm>
          <a:prstGeom prst="rect">
            <a:avLst/>
          </a:prstGeom>
          <a:noFill/>
        </p:spPr>
      </p:pic>
      <p:grpSp>
        <p:nvGrpSpPr>
          <p:cNvPr id="67" name="図形グループ 66"/>
          <p:cNvGrpSpPr/>
          <p:nvPr/>
        </p:nvGrpSpPr>
        <p:grpSpPr>
          <a:xfrm>
            <a:off x="4001185" y="3959556"/>
            <a:ext cx="1990227" cy="1875677"/>
            <a:chOff x="3866714" y="3914804"/>
            <a:chExt cx="1990227" cy="1875677"/>
          </a:xfrm>
        </p:grpSpPr>
        <p:grpSp>
          <p:nvGrpSpPr>
            <p:cNvPr id="68" name="図形グループ 67"/>
            <p:cNvGrpSpPr/>
            <p:nvPr/>
          </p:nvGrpSpPr>
          <p:grpSpPr>
            <a:xfrm>
              <a:off x="3866714" y="3914804"/>
              <a:ext cx="1990227" cy="1875677"/>
              <a:chOff x="7763667" y="24669276"/>
              <a:chExt cx="3109728" cy="3143966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7763667" y="24669276"/>
                <a:ext cx="3109728" cy="3143966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7763667" y="24669276"/>
                <a:ext cx="3109728" cy="619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latin typeface="+mn-ea"/>
                  </a:rPr>
                  <a:t>管理</a:t>
                </a:r>
                <a:r>
                  <a:rPr lang="en-US" altLang="ja-JP" dirty="0">
                    <a:latin typeface="+mn-ea"/>
                  </a:rPr>
                  <a:t>VM</a:t>
                </a:r>
                <a:endParaRPr lang="ja-JP" altLang="en-US" dirty="0">
                  <a:latin typeface="+mn-ea"/>
                </a:endParaRPr>
              </a:p>
            </p:txBody>
          </p:sp>
        </p:grpSp>
        <p:sp>
          <p:nvSpPr>
            <p:cNvPr id="69" name="角丸四角形 68"/>
            <p:cNvSpPr/>
            <p:nvPr/>
          </p:nvSpPr>
          <p:spPr>
            <a:xfrm>
              <a:off x="4158970" y="4320283"/>
              <a:ext cx="1518677" cy="549798"/>
            </a:xfrm>
            <a:prstGeom prst="roundRect">
              <a:avLst/>
            </a:prstGeom>
            <a:ln>
              <a:solidFill>
                <a:srgbClr val="0D0D0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latin typeface="+mj-ea"/>
                  <a:ea typeface="+mj-ea"/>
                </a:rPr>
                <a:t>VNC</a:t>
              </a:r>
              <a:r>
                <a:rPr lang="ja-JP" altLang="en-US" dirty="0" smtClean="0">
                  <a:latin typeface="+mj-ea"/>
                  <a:ea typeface="+mj-ea"/>
                </a:rPr>
                <a:t>サーバ</a:t>
              </a:r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76" name="図形グループ 75"/>
          <p:cNvGrpSpPr/>
          <p:nvPr/>
        </p:nvGrpSpPr>
        <p:grpSpPr>
          <a:xfrm>
            <a:off x="4001185" y="5950085"/>
            <a:ext cx="4309509" cy="789956"/>
            <a:chOff x="3027294" y="5950578"/>
            <a:chExt cx="4933322" cy="862368"/>
          </a:xfrm>
        </p:grpSpPr>
        <p:sp>
          <p:nvSpPr>
            <p:cNvPr id="77" name="正方形/長方形 76"/>
            <p:cNvSpPr/>
            <p:nvPr/>
          </p:nvSpPr>
          <p:spPr>
            <a:xfrm>
              <a:off x="3027294" y="5950578"/>
              <a:ext cx="4918846" cy="86236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7015658" y="6407616"/>
              <a:ext cx="944958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+mn-ea"/>
                </a:rPr>
                <a:t>VMM</a:t>
              </a:r>
              <a:endParaRPr lang="ja-JP" altLang="en-US" sz="2000" dirty="0">
                <a:latin typeface="+mn-ea"/>
              </a:endParaRPr>
            </a:p>
          </p:txBody>
        </p:sp>
      </p:grpSp>
      <p:sp>
        <p:nvSpPr>
          <p:cNvPr id="73" name="角丸四角形 72"/>
          <p:cNvSpPr/>
          <p:nvPr/>
        </p:nvSpPr>
        <p:spPr>
          <a:xfrm>
            <a:off x="5498355" y="6104612"/>
            <a:ext cx="1465836" cy="528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キー復号化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967166" y="4312997"/>
            <a:ext cx="1717901" cy="6657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ea"/>
                <a:ea typeface="+mj-ea"/>
              </a:rPr>
              <a:t>VNC</a:t>
            </a:r>
          </a:p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クライアント</a:t>
            </a:r>
          </a:p>
        </p:txBody>
      </p:sp>
      <p:grpSp>
        <p:nvGrpSpPr>
          <p:cNvPr id="63" name="図形グループ 62"/>
          <p:cNvGrpSpPr/>
          <p:nvPr/>
        </p:nvGrpSpPr>
        <p:grpSpPr>
          <a:xfrm>
            <a:off x="6618941" y="3959556"/>
            <a:ext cx="1681577" cy="1875675"/>
            <a:chOff x="7028195" y="3594553"/>
            <a:chExt cx="1924989" cy="1448582"/>
          </a:xfrm>
        </p:grpSpPr>
        <p:sp>
          <p:nvSpPr>
            <p:cNvPr id="65" name="正方形/長方形 64"/>
            <p:cNvSpPr/>
            <p:nvPr/>
          </p:nvSpPr>
          <p:spPr>
            <a:xfrm>
              <a:off x="7028195" y="3594553"/>
              <a:ext cx="1924989" cy="1448582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  <a:p>
              <a:pPr algn="ctr"/>
              <a:endParaRPr lang="en-US" altLang="ja-JP" dirty="0" smtClean="0">
                <a:latin typeface="+mj-ea"/>
                <a:ea typeface="+mj-ea"/>
              </a:endParaRPr>
            </a:p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028195" y="3594553"/>
              <a:ext cx="1910512" cy="40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+mn-ea"/>
                </a:rPr>
                <a:t>ユーザ</a:t>
              </a:r>
              <a:r>
                <a:rPr lang="en-US" altLang="ja-JP" dirty="0">
                  <a:solidFill>
                    <a:schemeClr val="bg1"/>
                  </a:solidFill>
                  <a:latin typeface="+mn-ea"/>
                </a:rPr>
                <a:t>VM</a:t>
              </a:r>
              <a:endParaRPr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6964189" y="4530853"/>
            <a:ext cx="1021720" cy="241758"/>
            <a:chOff x="6956439" y="4741183"/>
            <a:chExt cx="1021720" cy="241758"/>
          </a:xfrm>
        </p:grpSpPr>
        <p:sp>
          <p:nvSpPr>
            <p:cNvPr id="64" name="正方形/長方形 63"/>
            <p:cNvSpPr/>
            <p:nvPr/>
          </p:nvSpPr>
          <p:spPr>
            <a:xfrm>
              <a:off x="6956439" y="4741183"/>
              <a:ext cx="255430" cy="2396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7211869" y="4741183"/>
              <a:ext cx="255430" cy="2396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7467299" y="4743182"/>
              <a:ext cx="255430" cy="2396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7722729" y="4743297"/>
              <a:ext cx="255430" cy="2396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</p:txBody>
        </p:sp>
      </p:grpSp>
      <p:cxnSp>
        <p:nvCxnSpPr>
          <p:cNvPr id="74" name="直線矢印コネクタ 73"/>
          <p:cNvCxnSpPr>
            <a:stCxn id="81" idx="3"/>
            <a:endCxn id="69" idx="1"/>
          </p:cNvCxnSpPr>
          <p:nvPr/>
        </p:nvCxnSpPr>
        <p:spPr>
          <a:xfrm flipV="1">
            <a:off x="2685067" y="4639934"/>
            <a:ext cx="1608374" cy="594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角丸四角形 85"/>
          <p:cNvSpPr/>
          <p:nvPr/>
        </p:nvSpPr>
        <p:spPr>
          <a:xfrm>
            <a:off x="1103137" y="4375800"/>
            <a:ext cx="1465836" cy="5282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キー暗号化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>
            <a:off x="2568973" y="4659323"/>
            <a:ext cx="1724468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曲線コネクタ 119"/>
          <p:cNvCxnSpPr>
            <a:endCxn id="73" idx="1"/>
          </p:cNvCxnSpPr>
          <p:nvPr/>
        </p:nvCxnSpPr>
        <p:spPr>
          <a:xfrm rot="16200000" flipH="1">
            <a:off x="4322490" y="5192881"/>
            <a:ext cx="1464678" cy="887051"/>
          </a:xfrm>
          <a:prstGeom prst="curvedConnector2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曲線コネクタ 121"/>
          <p:cNvCxnSpPr>
            <a:stCxn id="73" idx="3"/>
            <a:endCxn id="45" idx="2"/>
          </p:cNvCxnSpPr>
          <p:nvPr/>
        </p:nvCxnSpPr>
        <p:spPr>
          <a:xfrm flipV="1">
            <a:off x="6964191" y="4772496"/>
            <a:ext cx="638573" cy="1596250"/>
          </a:xfrm>
          <a:prstGeom prst="curvedConnector2">
            <a:avLst/>
          </a:prstGeom>
          <a:ln w="57150" cmpd="sng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69" idx="3"/>
            <a:endCxn id="64" idx="1"/>
          </p:cNvCxnSpPr>
          <p:nvPr/>
        </p:nvCxnSpPr>
        <p:spPr>
          <a:xfrm>
            <a:off x="5812118" y="4639934"/>
            <a:ext cx="1152071" cy="1074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乗算記号 54"/>
          <p:cNvSpPr/>
          <p:nvPr/>
        </p:nvSpPr>
        <p:spPr>
          <a:xfrm>
            <a:off x="5925600" y="4250463"/>
            <a:ext cx="764440" cy="80047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  <p:cxnSp>
        <p:nvCxnSpPr>
          <p:cNvPr id="11" name="曲線コネクタ 10"/>
          <p:cNvCxnSpPr>
            <a:stCxn id="69" idx="2"/>
            <a:endCxn id="44" idx="2"/>
          </p:cNvCxnSpPr>
          <p:nvPr/>
        </p:nvCxnSpPr>
        <p:spPr>
          <a:xfrm rot="5400000" flipH="1" flipV="1">
            <a:off x="6127889" y="3695388"/>
            <a:ext cx="144336" cy="2294554"/>
          </a:xfrm>
          <a:prstGeom prst="curvedConnector3">
            <a:avLst>
              <a:gd name="adj1" fmla="val -459799"/>
            </a:avLst>
          </a:pr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角丸四角形 39"/>
          <p:cNvSpPr/>
          <p:nvPr/>
        </p:nvSpPr>
        <p:spPr>
          <a:xfrm>
            <a:off x="4293441" y="5050937"/>
            <a:ext cx="1518677" cy="549798"/>
          </a:xfrm>
          <a:prstGeom prst="roundRect">
            <a:avLst/>
          </a:prstGeom>
          <a:ln>
            <a:solidFill>
              <a:srgbClr val="0D0D0D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j-ea"/>
                <a:ea typeface="+mj-ea"/>
              </a:rPr>
              <a:t>仮想</a:t>
            </a:r>
            <a:endParaRPr lang="en-US" altLang="ja-JP" dirty="0" smtClean="0">
              <a:latin typeface="+mj-ea"/>
              <a:ea typeface="+mj-ea"/>
            </a:endParaRPr>
          </a:p>
          <a:p>
            <a:pPr algn="ctr"/>
            <a:r>
              <a:rPr lang="ja-JP" altLang="en-US" dirty="0" smtClean="0">
                <a:latin typeface="+mj-ea"/>
                <a:ea typeface="+mj-ea"/>
              </a:rPr>
              <a:t>キーボード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896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1" grpId="0" animBg="1"/>
      <p:bldP spid="86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キー入力の暗号化（完全仮想化）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4000"/>
            <a:ext cx="8469909" cy="1706195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VNC</a:t>
            </a:r>
            <a:r>
              <a:rPr lang="ja-JP" altLang="en-US" dirty="0" smtClean="0">
                <a:latin typeface="+mn-ea"/>
              </a:rPr>
              <a:t>クライアントが暗号化し、</a:t>
            </a:r>
            <a:r>
              <a:rPr lang="en-US" altLang="ja-JP" dirty="0" smtClean="0">
                <a:latin typeface="+mn-ea"/>
              </a:rPr>
              <a:t>VMM</a:t>
            </a:r>
            <a:r>
              <a:rPr lang="ja-JP" altLang="en-US" dirty="0" smtClean="0">
                <a:latin typeface="+mn-ea"/>
              </a:rPr>
              <a:t>が復号化</a:t>
            </a:r>
            <a:endParaRPr lang="en-US" altLang="ja-JP" dirty="0" smtClean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キー入力は管理</a:t>
            </a:r>
            <a:r>
              <a:rPr lang="en-US" altLang="ja-JP" dirty="0" smtClean="0">
                <a:latin typeface="+mn-ea"/>
              </a:rPr>
              <a:t>VM</a:t>
            </a:r>
            <a:r>
              <a:rPr lang="ja-JP" altLang="en-US" dirty="0" smtClean="0">
                <a:latin typeface="+mn-ea"/>
              </a:rPr>
              <a:t>の仮想キーボードに格納</a:t>
            </a:r>
            <a:endParaRPr lang="en-US" altLang="ja-JP" dirty="0">
              <a:latin typeface="+mn-ea"/>
            </a:endParaRPr>
          </a:p>
          <a:p>
            <a:pPr lvl="1"/>
            <a:r>
              <a:rPr lang="ja-JP" altLang="en-US" dirty="0" smtClean="0">
                <a:latin typeface="+mn-ea"/>
              </a:rPr>
              <a:t>ユーザ</a:t>
            </a:r>
            <a:r>
              <a:rPr lang="en-US" altLang="ja-JP" dirty="0" smtClean="0">
                <a:latin typeface="+mn-ea"/>
              </a:rPr>
              <a:t>VM</a:t>
            </a:r>
            <a:r>
              <a:rPr lang="ja-JP" altLang="en-US" dirty="0" smtClean="0">
                <a:latin typeface="+mn-ea"/>
              </a:rPr>
              <a:t>からの</a:t>
            </a:r>
            <a:r>
              <a:rPr lang="en-US" altLang="ja-JP" dirty="0" smtClean="0">
                <a:latin typeface="+mn-ea"/>
              </a:rPr>
              <a:t>IN</a:t>
            </a:r>
            <a:r>
              <a:rPr lang="ja-JP" altLang="en-US" dirty="0" smtClean="0">
                <a:latin typeface="+mn-ea"/>
              </a:rPr>
              <a:t>命令を</a:t>
            </a:r>
            <a:r>
              <a:rPr lang="en-US" altLang="ja-JP" dirty="0" smtClean="0">
                <a:latin typeface="+mn-ea"/>
              </a:rPr>
              <a:t>VMM</a:t>
            </a:r>
            <a:r>
              <a:rPr lang="ja-JP" altLang="en-US" dirty="0" smtClean="0">
                <a:latin typeface="+mn-ea"/>
              </a:rPr>
              <a:t>がトラップ</a:t>
            </a:r>
            <a:endParaRPr lang="en-US" altLang="ja-JP" dirty="0" smtClean="0">
              <a:latin typeface="+mn-ea"/>
            </a:endParaRPr>
          </a:p>
          <a:p>
            <a:pPr lvl="2"/>
            <a:r>
              <a:rPr lang="ja-JP" altLang="en-US" dirty="0" smtClean="0">
                <a:latin typeface="+mn-ea"/>
              </a:rPr>
              <a:t>キー入力を復号後にレジスタ経由でユーザ</a:t>
            </a:r>
            <a:r>
              <a:rPr lang="en-US" altLang="ja-JP" dirty="0" smtClean="0">
                <a:latin typeface="+mn-ea"/>
              </a:rPr>
              <a:t>VM</a:t>
            </a:r>
            <a:r>
              <a:rPr lang="ja-JP" altLang="en-US" dirty="0" smtClean="0">
                <a:latin typeface="+mn-ea"/>
              </a:rPr>
              <a:t>へ送信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07B2-3A62-1640-A662-4D862C15F367}" type="slidenum">
              <a:rPr lang="ja-JP" altLang="en-US" smtClean="0"/>
              <a:t>8</a:t>
            </a:fld>
            <a:endParaRPr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4001185" y="5855609"/>
            <a:ext cx="4296863" cy="93892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4346283" y="6166228"/>
            <a:ext cx="1465836" cy="5282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+mj-ea"/>
                <a:ea typeface="+mj-ea"/>
              </a:rPr>
              <a:t>キー復号化</a:t>
            </a:r>
            <a:endParaRPr kumimoji="1" lang="ja-JP" altLang="en-US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696016" y="3592812"/>
            <a:ext cx="2274369" cy="2595065"/>
            <a:chOff x="696016" y="3592812"/>
            <a:chExt cx="2274369" cy="2595065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696016" y="3592812"/>
              <a:ext cx="2274369" cy="2595065"/>
              <a:chOff x="696016" y="3509547"/>
              <a:chExt cx="2274369" cy="2595065"/>
            </a:xfrm>
          </p:grpSpPr>
          <p:grpSp>
            <p:nvGrpSpPr>
              <p:cNvPr id="54" name="図形グループ 53"/>
              <p:cNvGrpSpPr/>
              <p:nvPr/>
            </p:nvGrpSpPr>
            <p:grpSpPr>
              <a:xfrm>
                <a:off x="696016" y="3509547"/>
                <a:ext cx="2274369" cy="2595065"/>
                <a:chOff x="847265" y="3337902"/>
                <a:chExt cx="2274369" cy="3284898"/>
              </a:xfrm>
            </p:grpSpPr>
            <p:sp>
              <p:nvSpPr>
                <p:cNvPr id="57" name="角丸四角形 56"/>
                <p:cNvSpPr/>
                <p:nvPr/>
              </p:nvSpPr>
              <p:spPr>
                <a:xfrm>
                  <a:off x="852973" y="3337902"/>
                  <a:ext cx="2268661" cy="3284898"/>
                </a:xfrm>
                <a:prstGeom prst="roundRect">
                  <a:avLst/>
                </a:prstGeom>
                <a:ln w="5715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847265" y="3342902"/>
                  <a:ext cx="2268661" cy="4675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solidFill>
                        <a:srgbClr val="000000"/>
                      </a:solidFill>
                      <a:latin typeface="+mn-ea"/>
                    </a:rPr>
                    <a:t>VNC</a:t>
                  </a:r>
                  <a:r>
                    <a:rPr kumimoji="1" lang="ja-JP" altLang="en-US" dirty="0" smtClean="0">
                      <a:solidFill>
                        <a:srgbClr val="000000"/>
                      </a:solidFill>
                      <a:latin typeface="+mn-ea"/>
                    </a:rPr>
                    <a:t>クライアント</a:t>
                  </a:r>
                </a:p>
              </p:txBody>
            </p:sp>
          </p:grpSp>
          <p:pic>
            <p:nvPicPr>
              <p:cNvPr id="56" name="図 55" descr="man-people-person-user-icone-4751-12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368" y="4875506"/>
                <a:ext cx="955687" cy="1045805"/>
              </a:xfrm>
              <a:prstGeom prst="rect">
                <a:avLst/>
              </a:prstGeom>
            </p:spPr>
          </p:pic>
          <p:sp>
            <p:nvSpPr>
              <p:cNvPr id="53" name="テキスト ボックス 52"/>
              <p:cNvSpPr txBox="1"/>
              <p:nvPr/>
            </p:nvSpPr>
            <p:spPr>
              <a:xfrm>
                <a:off x="701724" y="4449702"/>
                <a:ext cx="226866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b="1" dirty="0" smtClean="0">
                    <a:latin typeface="+mn-ea"/>
                  </a:rPr>
                  <a:t>キーボード入力</a:t>
                </a:r>
                <a:endParaRPr kumimoji="1" lang="ja-JP" altLang="en-US" b="1" dirty="0" smtClean="0">
                  <a:latin typeface="+mn-ea"/>
                </a:endParaRPr>
              </a:p>
            </p:txBody>
          </p:sp>
          <p:pic>
            <p:nvPicPr>
              <p:cNvPr id="51" name="Picture 4" descr="C:\Users\Egawa Saori\Desktop\icon\keyboard-icone-3840-96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3852" y="4788822"/>
                <a:ext cx="993711" cy="1080322"/>
              </a:xfrm>
              <a:prstGeom prst="rect">
                <a:avLst/>
              </a:prstGeom>
              <a:noFill/>
            </p:spPr>
          </p:pic>
        </p:grpSp>
        <p:sp>
          <p:nvSpPr>
            <p:cNvPr id="86" name="角丸四角形 85"/>
            <p:cNvSpPr/>
            <p:nvPr/>
          </p:nvSpPr>
          <p:spPr>
            <a:xfrm>
              <a:off x="1103137" y="3977830"/>
              <a:ext cx="1465836" cy="5282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FFFFFF"/>
                  </a:solidFill>
                  <a:latin typeface="+mj-ea"/>
                  <a:ea typeface="+mj-ea"/>
                </a:rPr>
                <a:t>キー暗号化</a:t>
              </a:r>
              <a:endParaRPr kumimoji="1" lang="ja-JP" altLang="en-US" dirty="0" smtClean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4001185" y="3592811"/>
            <a:ext cx="1990227" cy="2121697"/>
            <a:chOff x="4001185" y="3592811"/>
            <a:chExt cx="1990227" cy="2121697"/>
          </a:xfrm>
        </p:grpSpPr>
        <p:grpSp>
          <p:nvGrpSpPr>
            <p:cNvPr id="67" name="図形グループ 66"/>
            <p:cNvGrpSpPr/>
            <p:nvPr/>
          </p:nvGrpSpPr>
          <p:grpSpPr>
            <a:xfrm>
              <a:off x="4001185" y="3592811"/>
              <a:ext cx="1990227" cy="2121697"/>
              <a:chOff x="3866714" y="3430885"/>
              <a:chExt cx="1990227" cy="2121697"/>
            </a:xfrm>
          </p:grpSpPr>
          <p:grpSp>
            <p:nvGrpSpPr>
              <p:cNvPr id="68" name="図形グループ 67"/>
              <p:cNvGrpSpPr/>
              <p:nvPr/>
            </p:nvGrpSpPr>
            <p:grpSpPr>
              <a:xfrm>
                <a:off x="3866714" y="3430885"/>
                <a:ext cx="1990227" cy="2121697"/>
                <a:chOff x="7763667" y="23858143"/>
                <a:chExt cx="3109728" cy="3556339"/>
              </a:xfrm>
            </p:grpSpPr>
            <p:sp>
              <p:nvSpPr>
                <p:cNvPr id="70" name="正方形/長方形 69"/>
                <p:cNvSpPr/>
                <p:nvPr/>
              </p:nvSpPr>
              <p:spPr>
                <a:xfrm>
                  <a:off x="7763667" y="23905616"/>
                  <a:ext cx="3109728" cy="3508866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lang="en-US" altLang="ja-JP" dirty="0" smtClean="0">
                    <a:latin typeface="+mj-ea"/>
                    <a:ea typeface="+mj-ea"/>
                  </a:endParaRPr>
                </a:p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7763667" y="23858143"/>
                  <a:ext cx="3109728" cy="619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>
                      <a:latin typeface="+mn-ea"/>
                    </a:rPr>
                    <a:t>管理</a:t>
                  </a:r>
                  <a:r>
                    <a:rPr lang="en-US" altLang="ja-JP" dirty="0">
                      <a:latin typeface="+mn-ea"/>
                    </a:rPr>
                    <a:t>VM</a:t>
                  </a:r>
                  <a:endParaRPr lang="ja-JP" altLang="en-US" dirty="0">
                    <a:latin typeface="+mn-ea"/>
                  </a:endParaRPr>
                </a:p>
              </p:txBody>
            </p:sp>
          </p:grpSp>
          <p:sp>
            <p:nvSpPr>
              <p:cNvPr id="69" name="角丸四角形 68"/>
              <p:cNvSpPr/>
              <p:nvPr/>
            </p:nvSpPr>
            <p:spPr>
              <a:xfrm>
                <a:off x="4158970" y="3815904"/>
                <a:ext cx="1518677" cy="443272"/>
              </a:xfrm>
              <a:prstGeom prst="roundRect">
                <a:avLst/>
              </a:prstGeom>
              <a:ln>
                <a:solidFill>
                  <a:srgbClr val="0D0D0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smtClean="0">
                    <a:latin typeface="+mj-ea"/>
                    <a:ea typeface="+mj-ea"/>
                  </a:rPr>
                  <a:t>VNC</a:t>
                </a:r>
                <a:r>
                  <a:rPr lang="ja-JP" altLang="en-US" dirty="0" smtClean="0">
                    <a:latin typeface="+mj-ea"/>
                    <a:ea typeface="+mj-ea"/>
                  </a:rPr>
                  <a:t>サーバ</a:t>
                </a:r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</p:grpSp>
        <p:grpSp>
          <p:nvGrpSpPr>
            <p:cNvPr id="34" name="図形グループ 33"/>
            <p:cNvGrpSpPr/>
            <p:nvPr/>
          </p:nvGrpSpPr>
          <p:grpSpPr>
            <a:xfrm>
              <a:off x="4293441" y="4532967"/>
              <a:ext cx="1518678" cy="911103"/>
              <a:chOff x="4293441" y="4532967"/>
              <a:chExt cx="1518678" cy="911103"/>
            </a:xfrm>
          </p:grpSpPr>
          <p:sp>
            <p:nvSpPr>
              <p:cNvPr id="40" name="角丸四角形 39"/>
              <p:cNvSpPr/>
              <p:nvPr/>
            </p:nvSpPr>
            <p:spPr>
              <a:xfrm>
                <a:off x="4293441" y="4532967"/>
                <a:ext cx="1518677" cy="911103"/>
              </a:xfrm>
              <a:prstGeom prst="roundRect">
                <a:avLst/>
              </a:prstGeom>
              <a:ln>
                <a:solidFill>
                  <a:srgbClr val="0D0D0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4293441" y="4532967"/>
                <a:ext cx="1518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 smtClean="0">
                    <a:latin typeface="+mn-ea"/>
                  </a:rPr>
                  <a:t>仮想</a:t>
                </a:r>
                <a:endParaRPr lang="en-US" altLang="ja-JP" dirty="0" smtClean="0">
                  <a:latin typeface="+mn-ea"/>
                </a:endParaRPr>
              </a:p>
              <a:p>
                <a:pPr algn="ctr"/>
                <a:r>
                  <a:rPr lang="ja-JP" altLang="en-US" dirty="0" smtClean="0">
                    <a:latin typeface="+mn-ea"/>
                  </a:rPr>
                  <a:t>キーボード</a:t>
                </a:r>
                <a:endParaRPr lang="ja-JP" altLang="en-US" dirty="0">
                  <a:latin typeface="+mn-ea"/>
                </a:endParaRPr>
              </a:p>
            </p:txBody>
          </p:sp>
          <p:grpSp>
            <p:nvGrpSpPr>
              <p:cNvPr id="9" name="図形グループ 8"/>
              <p:cNvGrpSpPr/>
              <p:nvPr/>
            </p:nvGrpSpPr>
            <p:grpSpPr>
              <a:xfrm>
                <a:off x="4556743" y="5137430"/>
                <a:ext cx="1021720" cy="241758"/>
                <a:chOff x="6956439" y="4741183"/>
                <a:chExt cx="1021720" cy="241758"/>
              </a:xfrm>
            </p:grpSpPr>
            <p:sp>
              <p:nvSpPr>
                <p:cNvPr id="64" name="正方形/長方形 63"/>
                <p:cNvSpPr/>
                <p:nvPr/>
              </p:nvSpPr>
              <p:spPr>
                <a:xfrm>
                  <a:off x="6956439" y="4741183"/>
                  <a:ext cx="255430" cy="23964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44" name="正方形/長方形 43"/>
                <p:cNvSpPr/>
                <p:nvPr/>
              </p:nvSpPr>
              <p:spPr>
                <a:xfrm>
                  <a:off x="7211869" y="4741183"/>
                  <a:ext cx="255430" cy="23964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45" name="正方形/長方形 44"/>
                <p:cNvSpPr/>
                <p:nvPr/>
              </p:nvSpPr>
              <p:spPr>
                <a:xfrm>
                  <a:off x="7467299" y="4743182"/>
                  <a:ext cx="255430" cy="23964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>
                <a:xfrm>
                  <a:off x="7722729" y="4743297"/>
                  <a:ext cx="255430" cy="23964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altLang="ja-JP" dirty="0" smtClean="0">
                    <a:latin typeface="+mj-ea"/>
                    <a:ea typeface="+mj-ea"/>
                  </a:endParaRPr>
                </a:p>
              </p:txBody>
            </p:sp>
          </p:grpSp>
        </p:grpSp>
      </p:grpSp>
      <p:cxnSp>
        <p:nvCxnSpPr>
          <p:cNvPr id="82" name="直線矢印コネクタ 81"/>
          <p:cNvCxnSpPr/>
          <p:nvPr/>
        </p:nvCxnSpPr>
        <p:spPr>
          <a:xfrm>
            <a:off x="2568973" y="4250463"/>
            <a:ext cx="1724468" cy="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図形グループ 35"/>
          <p:cNvGrpSpPr/>
          <p:nvPr/>
        </p:nvGrpSpPr>
        <p:grpSpPr>
          <a:xfrm>
            <a:off x="6618941" y="3621135"/>
            <a:ext cx="1681577" cy="2093373"/>
            <a:chOff x="6618941" y="3621135"/>
            <a:chExt cx="1681577" cy="1940519"/>
          </a:xfrm>
        </p:grpSpPr>
        <p:grpSp>
          <p:nvGrpSpPr>
            <p:cNvPr id="63" name="図形グループ 62"/>
            <p:cNvGrpSpPr/>
            <p:nvPr/>
          </p:nvGrpSpPr>
          <p:grpSpPr>
            <a:xfrm>
              <a:off x="6618941" y="3621135"/>
              <a:ext cx="1681577" cy="1940519"/>
              <a:chOff x="7028195" y="3333191"/>
              <a:chExt cx="1924989" cy="1498661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7028195" y="3333191"/>
                <a:ext cx="1924989" cy="1498661"/>
              </a:xfrm>
              <a:prstGeom prst="rect">
                <a:avLst/>
              </a:prstGeom>
              <a:solidFill>
                <a:srgbClr val="0000FF"/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lang="en-US" altLang="ja-JP" dirty="0" smtClean="0">
                  <a:latin typeface="+mj-ea"/>
                  <a:ea typeface="+mj-ea"/>
                </a:endParaRPr>
              </a:p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7042672" y="3353267"/>
                <a:ext cx="1910512" cy="40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+mn-ea"/>
                  </a:rPr>
                  <a:t>ユーザ</a:t>
                </a:r>
                <a:r>
                  <a:rPr lang="en-US" altLang="ja-JP" dirty="0">
                    <a:solidFill>
                      <a:schemeClr val="bg1"/>
                    </a:solidFill>
                    <a:latin typeface="+mn-ea"/>
                  </a:rPr>
                  <a:t>VM</a:t>
                </a:r>
                <a:endParaRPr lang="ja-JP" alt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43" name="角丸四角形 42"/>
            <p:cNvSpPr/>
            <p:nvPr/>
          </p:nvSpPr>
          <p:spPr>
            <a:xfrm>
              <a:off x="6696283" y="4683872"/>
              <a:ext cx="1518677" cy="549798"/>
            </a:xfrm>
            <a:prstGeom prst="roundRect">
              <a:avLst/>
            </a:prstGeom>
            <a:ln>
              <a:solidFill>
                <a:srgbClr val="0D0D0D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latin typeface="+mj-ea"/>
                  <a:ea typeface="+mj-ea"/>
                </a:rPr>
                <a:t>キーボード</a:t>
              </a:r>
              <a:endParaRPr lang="en-US" altLang="ja-JP" dirty="0" smtClean="0">
                <a:latin typeface="+mj-ea"/>
                <a:ea typeface="+mj-ea"/>
              </a:endParaRPr>
            </a:p>
            <a:p>
              <a:pPr algn="ctr"/>
              <a:r>
                <a:rPr kumimoji="1" lang="ja-JP" altLang="en-US" dirty="0" smtClean="0">
                  <a:latin typeface="+mj-ea"/>
                  <a:ea typeface="+mj-ea"/>
                </a:rPr>
                <a:t>ドライバ</a:t>
              </a:r>
            </a:p>
          </p:txBody>
        </p:sp>
      </p:grpSp>
      <p:cxnSp>
        <p:nvCxnSpPr>
          <p:cNvPr id="18" name="カギ線コネクタ 17"/>
          <p:cNvCxnSpPr>
            <a:stCxn id="43" idx="2"/>
            <a:endCxn id="40" idx="2"/>
          </p:cNvCxnSpPr>
          <p:nvPr/>
        </p:nvCxnSpPr>
        <p:spPr>
          <a:xfrm rot="5400000">
            <a:off x="6212510" y="4200958"/>
            <a:ext cx="83382" cy="2402842"/>
          </a:xfrm>
          <a:prstGeom prst="bentConnector3">
            <a:avLst>
              <a:gd name="adj1" fmla="val 1149752"/>
            </a:avLst>
          </a:prstGeom>
          <a:ln w="57150" cmpd="sng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5991412" y="5952409"/>
            <a:ext cx="589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+mn-ea"/>
              </a:rPr>
              <a:t>IN</a:t>
            </a:r>
            <a:endParaRPr kumimoji="1" lang="ja-JP" altLang="en-US" b="1" dirty="0" smtClean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812173" y="5444070"/>
            <a:ext cx="0" cy="743807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カギ線コネクタ 31"/>
          <p:cNvCxnSpPr>
            <a:stCxn id="73" idx="3"/>
          </p:cNvCxnSpPr>
          <p:nvPr/>
        </p:nvCxnSpPr>
        <p:spPr>
          <a:xfrm flipV="1">
            <a:off x="5812119" y="5360688"/>
            <a:ext cx="1325522" cy="1069674"/>
          </a:xfrm>
          <a:prstGeom prst="bentConnector3">
            <a:avLst>
              <a:gd name="adj1" fmla="val 98791"/>
            </a:avLst>
          </a:prstGeom>
          <a:ln w="57150" cmpd="sng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225958" y="6425198"/>
            <a:ext cx="11779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+mn-ea"/>
              </a:rPr>
              <a:t>レジスタ</a:t>
            </a:r>
            <a:endParaRPr kumimoji="1" lang="ja-JP" altLang="en-US" b="1" dirty="0" smtClean="0">
              <a:latin typeface="+mn-ea"/>
            </a:endParaRPr>
          </a:p>
        </p:txBody>
      </p:sp>
      <p:sp>
        <p:nvSpPr>
          <p:cNvPr id="49" name="ひし形 48"/>
          <p:cNvSpPr/>
          <p:nvPr/>
        </p:nvSpPr>
        <p:spPr>
          <a:xfrm>
            <a:off x="6899261" y="6207025"/>
            <a:ext cx="446673" cy="446673"/>
          </a:xfrm>
          <a:prstGeom prst="diamond">
            <a:avLst/>
          </a:prstGeom>
          <a:ln w="57150" cmpd="sng"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+mj-ea"/>
              <a:ea typeface="+mj-ea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137641" y="6430362"/>
            <a:ext cx="11779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+mn-ea"/>
              </a:rPr>
              <a:t>VMM</a:t>
            </a:r>
            <a:endParaRPr kumimoji="1" lang="ja-JP" altLang="en-US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488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9" grpId="0"/>
      <p:bldP spid="59" grpId="1"/>
      <p:bldP spid="50" grpId="0"/>
      <p:bldP spid="49" grpId="0" animBg="1"/>
      <p:bldP spid="79" grpId="1"/>
    </p:bldLst>
  </p:timing>
</p:sld>
</file>

<file path=ppt/theme/theme1.xml><?xml version="1.0" encoding="utf-8"?>
<a:theme xmlns:a="http://schemas.openxmlformats.org/drawingml/2006/main" name="2012_kokyu">
  <a:themeElements>
    <a:clrScheme name="ユーザー設定 3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1A1399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キュート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プラザ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>
            <a:latin typeface="+mj-ea"/>
            <a:ea typeface="+mj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rgbClr val="0000FF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2012_kokyu.thmx</Template>
  <TotalTime>4104</TotalTime>
  <Words>1334</Words>
  <Application>Microsoft Macintosh PowerPoint</Application>
  <PresentationFormat>画面に合わせる (4:3)</PresentationFormat>
  <Paragraphs>408</Paragraphs>
  <Slides>22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2012_kokyu</vt:lpstr>
      <vt:lpstr>IaaS環境における 安全な帯域外リモート管理機構</vt:lpstr>
      <vt:lpstr>IaaS</vt:lpstr>
      <vt:lpstr>IaaSにおける帯域外リモート管理</vt:lpstr>
      <vt:lpstr>セキュリティの懸念</vt:lpstr>
      <vt:lpstr>管理VMへの情報漏洩</vt:lpstr>
      <vt:lpstr>提案: FBCrypt</vt:lpstr>
      <vt:lpstr>IaaS内のVMMの健全性</vt:lpstr>
      <vt:lpstr>キー入力の暗号化（準仮想化）</vt:lpstr>
      <vt:lpstr>キー入力の暗号化（完全仮想化）</vt:lpstr>
      <vt:lpstr>キー入力の改ざん検知</vt:lpstr>
      <vt:lpstr>ビデオメモリの暗号化</vt:lpstr>
      <vt:lpstr>ビデオメモリの同期</vt:lpstr>
      <vt:lpstr>画面の暗号アルゴリズム</vt:lpstr>
      <vt:lpstr>VMMによる情報取得</vt:lpstr>
      <vt:lpstr>鍵管理</vt:lpstr>
      <vt:lpstr>実験</vt:lpstr>
      <vt:lpstr>実験1:管理VM改ざんによる情報漏洩</vt:lpstr>
      <vt:lpstr>実験2 キー入力のレスポンス</vt:lpstr>
      <vt:lpstr>実験3 画面のレスポンス</vt:lpstr>
      <vt:lpstr>関連研究</vt:lpstr>
      <vt:lpstr>まとめ</vt:lpstr>
      <vt:lpstr>提案: FBCrypt</vt:lpstr>
    </vt:vector>
  </TitlesOfParts>
  <Company>kyutech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IaaS環境における 安全な帯域外リモート管理機構</dc:title>
  <dc:creator>Tomohisa EGAWA</dc:creator>
  <cp:lastModifiedBy>Tomohisa EGAWA</cp:lastModifiedBy>
  <cp:revision>550</cp:revision>
  <dcterms:created xsi:type="dcterms:W3CDTF">2012-06-05T06:33:16Z</dcterms:created>
  <dcterms:modified xsi:type="dcterms:W3CDTF">2012-08-01T04:23:33Z</dcterms:modified>
</cp:coreProperties>
</file>