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7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84068" autoAdjust="0"/>
  </p:normalViewPr>
  <p:slideViewPr>
    <p:cSldViewPr snapToObjects="1">
      <p:cViewPr varScale="1">
        <p:scale>
          <a:sx n="102" d="100"/>
          <a:sy n="102" d="100"/>
        </p:scale>
        <p:origin x="-1168" y="-12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9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272" y="1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</c:v>
                </c:pt>
              </c:strCache>
            </c:strRef>
          </c:tx>
          <c:marker>
            <c:symbol val="square"/>
            <c:size val="9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4.0</c:v>
                </c:pt>
                <c:pt idx="1">
                  <c:v>7.0</c:v>
                </c:pt>
                <c:pt idx="2">
                  <c:v>10.0</c:v>
                </c:pt>
                <c:pt idx="3">
                  <c:v>13.0</c:v>
                </c:pt>
                <c:pt idx="4">
                  <c:v>16.0</c:v>
                </c:pt>
                <c:pt idx="5">
                  <c:v>20.0</c:v>
                </c:pt>
                <c:pt idx="6">
                  <c:v>23.0</c:v>
                </c:pt>
                <c:pt idx="7">
                  <c:v>26.0</c:v>
                </c:pt>
                <c:pt idx="8">
                  <c:v>29.0</c:v>
                </c:pt>
                <c:pt idx="9">
                  <c:v>32.0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851192"/>
        <c:axId val="2106398952"/>
      </c:scatterChart>
      <c:valAx>
        <c:axId val="-2145851192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processes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6398952"/>
        <c:crosses val="autoZero"/>
        <c:crossBetween val="midCat"/>
        <c:majorUnit val="200.0"/>
      </c:valAx>
      <c:valAx>
        <c:axId val="210639895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851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1.04</c:v>
                </c:pt>
                <c:pt idx="1">
                  <c:v>1.04</c:v>
                </c:pt>
                <c:pt idx="2">
                  <c:v>1.04</c:v>
                </c:pt>
                <c:pt idx="3">
                  <c:v>1.04</c:v>
                </c:pt>
                <c:pt idx="4">
                  <c:v>1.04</c:v>
                </c:pt>
                <c:pt idx="5">
                  <c:v>1.04</c:v>
                </c:pt>
                <c:pt idx="6">
                  <c:v>1.04</c:v>
                </c:pt>
                <c:pt idx="7">
                  <c:v>1.04</c:v>
                </c:pt>
                <c:pt idx="8">
                  <c:v>1.04</c:v>
                </c:pt>
                <c:pt idx="9">
                  <c:v>1.04</c:v>
                </c:pt>
                <c:pt idx="10">
                  <c:v>1.04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detection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1.05</c:v>
                </c:pt>
                <c:pt idx="2">
                  <c:v>1.05</c:v>
                </c:pt>
                <c:pt idx="3">
                  <c:v>1.05</c:v>
                </c:pt>
                <c:pt idx="4">
                  <c:v>1.05</c:v>
                </c:pt>
                <c:pt idx="5">
                  <c:v>1.05</c:v>
                </c:pt>
                <c:pt idx="6">
                  <c:v>1.05</c:v>
                </c:pt>
                <c:pt idx="7">
                  <c:v>1.05</c:v>
                </c:pt>
                <c:pt idx="8">
                  <c:v>1.05</c:v>
                </c:pt>
                <c:pt idx="9">
                  <c:v>1.05</c:v>
                </c:pt>
                <c:pt idx="10">
                  <c:v>1.05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inspection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1.128</c:v>
                </c:pt>
                <c:pt idx="2">
                  <c:v>1.169</c:v>
                </c:pt>
                <c:pt idx="3">
                  <c:v>1.181</c:v>
                </c:pt>
                <c:pt idx="4">
                  <c:v>1.205</c:v>
                </c:pt>
                <c:pt idx="5">
                  <c:v>1.225</c:v>
                </c:pt>
                <c:pt idx="6">
                  <c:v>1.239</c:v>
                </c:pt>
                <c:pt idx="7">
                  <c:v>1.277</c:v>
                </c:pt>
                <c:pt idx="8">
                  <c:v>1.296</c:v>
                </c:pt>
                <c:pt idx="9">
                  <c:v>1.323</c:v>
                </c:pt>
                <c:pt idx="10">
                  <c:v>1.343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384376"/>
        <c:axId val="2126330088"/>
      </c:scatterChart>
      <c:valAx>
        <c:axId val="2126384376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sockets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6330088"/>
        <c:crosses val="autoZero"/>
        <c:crossBetween val="midCat"/>
        <c:majorUnit val="200.0"/>
      </c:valAx>
      <c:valAx>
        <c:axId val="2126330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time (ms)</a:t>
                </a:r>
                <a:endParaRPr lang="ja-JP"/>
              </a:p>
            </c:rich>
          </c:tx>
          <c:layout/>
          <c:overlay val="0"/>
        </c:title>
        <c:numFmt formatCode="#,##0.0_);[Red]\(#,##0.0\)" sourceLinked="0"/>
        <c:majorTickMark val="out"/>
        <c:minorTickMark val="none"/>
        <c:tickLblPos val="nextTo"/>
        <c:crossAx val="2126384376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 1</c:v>
                </c:pt>
              </c:strCache>
            </c:strRef>
          </c:tx>
          <c:marker>
            <c:symbol val="square"/>
            <c:size val="9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9.0</c:v>
                </c:pt>
                <c:pt idx="1">
                  <c:v>15.0</c:v>
                </c:pt>
                <c:pt idx="2">
                  <c:v>23.0</c:v>
                </c:pt>
                <c:pt idx="3">
                  <c:v>31.0</c:v>
                </c:pt>
                <c:pt idx="4">
                  <c:v>40.0</c:v>
                </c:pt>
                <c:pt idx="5">
                  <c:v>50.0</c:v>
                </c:pt>
                <c:pt idx="6">
                  <c:v>56.0</c:v>
                </c:pt>
                <c:pt idx="7">
                  <c:v>68.0</c:v>
                </c:pt>
                <c:pt idx="8">
                  <c:v>77.0</c:v>
                </c:pt>
                <c:pt idx="9">
                  <c:v>81.0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786552"/>
        <c:axId val="-2145840584"/>
      </c:scatterChart>
      <c:valAx>
        <c:axId val="-2145786552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sockets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840584"/>
        <c:crosses val="autoZero"/>
        <c:crossBetween val="midCat"/>
      </c:valAx>
      <c:valAx>
        <c:axId val="-2145840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7865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966.0</c:v>
                </c:pt>
                <c:pt idx="1">
                  <c:v>966.0</c:v>
                </c:pt>
                <c:pt idx="2">
                  <c:v>966.0</c:v>
                </c:pt>
                <c:pt idx="3">
                  <c:v>966.0</c:v>
                </c:pt>
                <c:pt idx="4">
                  <c:v>966.0</c:v>
                </c:pt>
                <c:pt idx="5">
                  <c:v>966.0</c:v>
                </c:pt>
                <c:pt idx="6">
                  <c:v>966.0</c:v>
                </c:pt>
                <c:pt idx="7">
                  <c:v>966.0</c:v>
                </c:pt>
                <c:pt idx="8">
                  <c:v>966.0</c:v>
                </c:pt>
                <c:pt idx="9">
                  <c:v>966.0</c:v>
                </c:pt>
                <c:pt idx="10">
                  <c:v>966.0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892.0</c:v>
                </c:pt>
                <c:pt idx="2">
                  <c:v>867.0</c:v>
                </c:pt>
                <c:pt idx="3">
                  <c:v>837.0</c:v>
                </c:pt>
                <c:pt idx="4">
                  <c:v>828.0</c:v>
                </c:pt>
                <c:pt idx="5">
                  <c:v>787.0</c:v>
                </c:pt>
                <c:pt idx="6">
                  <c:v>758.0</c:v>
                </c:pt>
                <c:pt idx="7">
                  <c:v>747.0</c:v>
                </c:pt>
                <c:pt idx="8">
                  <c:v>708.0</c:v>
                </c:pt>
                <c:pt idx="9">
                  <c:v>670.0</c:v>
                </c:pt>
                <c:pt idx="10">
                  <c:v>649.0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no-opt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766.0</c:v>
                </c:pt>
                <c:pt idx="2">
                  <c:v>657.0</c:v>
                </c:pt>
                <c:pt idx="3">
                  <c:v>592.0</c:v>
                </c:pt>
                <c:pt idx="4">
                  <c:v>544.0</c:v>
                </c:pt>
                <c:pt idx="5">
                  <c:v>497.0</c:v>
                </c:pt>
                <c:pt idx="6">
                  <c:v>490.0</c:v>
                </c:pt>
                <c:pt idx="7">
                  <c:v>412.0</c:v>
                </c:pt>
                <c:pt idx="8">
                  <c:v>359.0</c:v>
                </c:pt>
                <c:pt idx="9">
                  <c:v>350.0</c:v>
                </c:pt>
                <c:pt idx="10">
                  <c:v>316.0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272680"/>
        <c:axId val="-2146267032"/>
      </c:scatterChart>
      <c:valAx>
        <c:axId val="-2146272680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processes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267032"/>
        <c:crosses val="autoZero"/>
        <c:crossBetween val="midCat"/>
      </c:valAx>
      <c:valAx>
        <c:axId val="-2146267032"/>
        <c:scaling>
          <c:orientation val="minMax"/>
          <c:max val="12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(req/s)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272680"/>
        <c:crosses val="autoZero"/>
        <c:crossBetween val="midCat"/>
        <c:majorUnit val="200.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1.04</c:v>
                </c:pt>
                <c:pt idx="1">
                  <c:v>1.04</c:v>
                </c:pt>
                <c:pt idx="2">
                  <c:v>1.04</c:v>
                </c:pt>
                <c:pt idx="3">
                  <c:v>1.04</c:v>
                </c:pt>
                <c:pt idx="4">
                  <c:v>1.04</c:v>
                </c:pt>
                <c:pt idx="5">
                  <c:v>1.04</c:v>
                </c:pt>
                <c:pt idx="6">
                  <c:v>1.04</c:v>
                </c:pt>
                <c:pt idx="7">
                  <c:v>1.04</c:v>
                </c:pt>
                <c:pt idx="8">
                  <c:v>1.04</c:v>
                </c:pt>
                <c:pt idx="9">
                  <c:v>1.04</c:v>
                </c:pt>
                <c:pt idx="10">
                  <c:v>1.04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1.121</c:v>
                </c:pt>
                <c:pt idx="2">
                  <c:v>1.153</c:v>
                </c:pt>
                <c:pt idx="3">
                  <c:v>1.194</c:v>
                </c:pt>
                <c:pt idx="4">
                  <c:v>1.208</c:v>
                </c:pt>
                <c:pt idx="5">
                  <c:v>1.271</c:v>
                </c:pt>
                <c:pt idx="6">
                  <c:v>1.319</c:v>
                </c:pt>
                <c:pt idx="7">
                  <c:v>1.339</c:v>
                </c:pt>
                <c:pt idx="8">
                  <c:v>1.413</c:v>
                </c:pt>
                <c:pt idx="9">
                  <c:v>1.493</c:v>
                </c:pt>
                <c:pt idx="10">
                  <c:v>1.54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no-opt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1.305</c:v>
                </c:pt>
                <c:pt idx="2">
                  <c:v>1.525</c:v>
                </c:pt>
                <c:pt idx="3">
                  <c:v>1.69</c:v>
                </c:pt>
                <c:pt idx="4">
                  <c:v>1.839</c:v>
                </c:pt>
                <c:pt idx="5">
                  <c:v>2.01</c:v>
                </c:pt>
                <c:pt idx="6">
                  <c:v>2.041</c:v>
                </c:pt>
                <c:pt idx="7">
                  <c:v>2.428</c:v>
                </c:pt>
                <c:pt idx="8">
                  <c:v>2.785</c:v>
                </c:pt>
                <c:pt idx="9">
                  <c:v>2.858</c:v>
                </c:pt>
                <c:pt idx="10">
                  <c:v>3.161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418040"/>
        <c:axId val="-2145412440"/>
      </c:scatterChart>
      <c:valAx>
        <c:axId val="-2145418040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processes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412440"/>
        <c:crosses val="autoZero"/>
        <c:crossBetween val="midCat"/>
      </c:valAx>
      <c:valAx>
        <c:axId val="-2145412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time (ms)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41804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966.0</c:v>
                </c:pt>
                <c:pt idx="1">
                  <c:v>966.0</c:v>
                </c:pt>
                <c:pt idx="2">
                  <c:v>966.0</c:v>
                </c:pt>
                <c:pt idx="3">
                  <c:v>966.0</c:v>
                </c:pt>
                <c:pt idx="4">
                  <c:v>966.0</c:v>
                </c:pt>
                <c:pt idx="5">
                  <c:v>966.0</c:v>
                </c:pt>
                <c:pt idx="6">
                  <c:v>966.0</c:v>
                </c:pt>
                <c:pt idx="7">
                  <c:v>966.0</c:v>
                </c:pt>
                <c:pt idx="8">
                  <c:v>966.0</c:v>
                </c:pt>
                <c:pt idx="9">
                  <c:v>966.0</c:v>
                </c:pt>
                <c:pt idx="10">
                  <c:v>966.0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920.0</c:v>
                </c:pt>
                <c:pt idx="2">
                  <c:v>910.0</c:v>
                </c:pt>
                <c:pt idx="3">
                  <c:v>901.0</c:v>
                </c:pt>
                <c:pt idx="4">
                  <c:v>898.0</c:v>
                </c:pt>
                <c:pt idx="5">
                  <c:v>898.0</c:v>
                </c:pt>
                <c:pt idx="6">
                  <c:v>892.0</c:v>
                </c:pt>
                <c:pt idx="7">
                  <c:v>875.0</c:v>
                </c:pt>
                <c:pt idx="8">
                  <c:v>868.0</c:v>
                </c:pt>
                <c:pt idx="9">
                  <c:v>868.0</c:v>
                </c:pt>
                <c:pt idx="10">
                  <c:v>866.0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w/o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892.0</c:v>
                </c:pt>
                <c:pt idx="2">
                  <c:v>867.0</c:v>
                </c:pt>
                <c:pt idx="3">
                  <c:v>837.0</c:v>
                </c:pt>
                <c:pt idx="4">
                  <c:v>828.0</c:v>
                </c:pt>
                <c:pt idx="5">
                  <c:v>787.0</c:v>
                </c:pt>
                <c:pt idx="6">
                  <c:v>758.0</c:v>
                </c:pt>
                <c:pt idx="7">
                  <c:v>747.0</c:v>
                </c:pt>
                <c:pt idx="8">
                  <c:v>708.0</c:v>
                </c:pt>
                <c:pt idx="9">
                  <c:v>670.0</c:v>
                </c:pt>
                <c:pt idx="10">
                  <c:v>649.0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679016"/>
        <c:axId val="2106425304"/>
      </c:scatterChart>
      <c:valAx>
        <c:axId val="-2144679016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processes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6425304"/>
        <c:crosses val="autoZero"/>
        <c:crossBetween val="midCat"/>
      </c:valAx>
      <c:valAx>
        <c:axId val="2106425304"/>
        <c:scaling>
          <c:orientation val="minMax"/>
          <c:max val="12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(req/s)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679016"/>
        <c:crosses val="autoZero"/>
        <c:crossBetween val="midCat"/>
        <c:majorUnit val="200.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1.04</c:v>
                </c:pt>
                <c:pt idx="1">
                  <c:v>1.04</c:v>
                </c:pt>
                <c:pt idx="2">
                  <c:v>1.04</c:v>
                </c:pt>
                <c:pt idx="3">
                  <c:v>1.04</c:v>
                </c:pt>
                <c:pt idx="4">
                  <c:v>1.04</c:v>
                </c:pt>
                <c:pt idx="5">
                  <c:v>1.04</c:v>
                </c:pt>
                <c:pt idx="6">
                  <c:v>1.04</c:v>
                </c:pt>
                <c:pt idx="7">
                  <c:v>1.04</c:v>
                </c:pt>
                <c:pt idx="8">
                  <c:v>1.04</c:v>
                </c:pt>
                <c:pt idx="9">
                  <c:v>1.04</c:v>
                </c:pt>
                <c:pt idx="10">
                  <c:v>1.04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1.086</c:v>
                </c:pt>
                <c:pt idx="2">
                  <c:v>1.099</c:v>
                </c:pt>
                <c:pt idx="3">
                  <c:v>1.11</c:v>
                </c:pt>
                <c:pt idx="4">
                  <c:v>1.113</c:v>
                </c:pt>
                <c:pt idx="5">
                  <c:v>1.113</c:v>
                </c:pt>
                <c:pt idx="6">
                  <c:v>1.121</c:v>
                </c:pt>
                <c:pt idx="7">
                  <c:v>1.143</c:v>
                </c:pt>
                <c:pt idx="8">
                  <c:v>1.152</c:v>
                </c:pt>
                <c:pt idx="9">
                  <c:v>1.152</c:v>
                </c:pt>
                <c:pt idx="10">
                  <c:v>1.154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w/o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1.121</c:v>
                </c:pt>
                <c:pt idx="2">
                  <c:v>1.153</c:v>
                </c:pt>
                <c:pt idx="3">
                  <c:v>1.194</c:v>
                </c:pt>
                <c:pt idx="4">
                  <c:v>1.208</c:v>
                </c:pt>
                <c:pt idx="5">
                  <c:v>1.271</c:v>
                </c:pt>
                <c:pt idx="6">
                  <c:v>1.319</c:v>
                </c:pt>
                <c:pt idx="7">
                  <c:v>1.339</c:v>
                </c:pt>
                <c:pt idx="8">
                  <c:v>1.413</c:v>
                </c:pt>
                <c:pt idx="9">
                  <c:v>1.493</c:v>
                </c:pt>
                <c:pt idx="10">
                  <c:v>1.54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901128"/>
        <c:axId val="-2146399368"/>
      </c:scatterChart>
      <c:valAx>
        <c:axId val="-2145901128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processes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399368"/>
        <c:crosses val="autoZero"/>
        <c:crossBetween val="midCat"/>
      </c:valAx>
      <c:valAx>
        <c:axId val="-2146399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time (ms)</a:t>
                </a:r>
                <a:endParaRPr lang="ja-JP"/>
              </a:p>
            </c:rich>
          </c:tx>
          <c:layout/>
          <c:overlay val="0"/>
        </c:title>
        <c:numFmt formatCode="#,##0.0_);[Red]\(#,##0.0\)" sourceLinked="0"/>
        <c:majorTickMark val="out"/>
        <c:minorTickMark val="none"/>
        <c:tickLblPos val="nextTo"/>
        <c:crossAx val="-214590112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966.0</c:v>
                </c:pt>
                <c:pt idx="1">
                  <c:v>966.0</c:v>
                </c:pt>
                <c:pt idx="2">
                  <c:v>966.0</c:v>
                </c:pt>
                <c:pt idx="3">
                  <c:v>966.0</c:v>
                </c:pt>
                <c:pt idx="4">
                  <c:v>966.0</c:v>
                </c:pt>
                <c:pt idx="5">
                  <c:v>966.0</c:v>
                </c:pt>
                <c:pt idx="6">
                  <c:v>966.0</c:v>
                </c:pt>
                <c:pt idx="7">
                  <c:v>966.0</c:v>
                </c:pt>
                <c:pt idx="8">
                  <c:v>966.0</c:v>
                </c:pt>
                <c:pt idx="9">
                  <c:v>966.0</c:v>
                </c:pt>
                <c:pt idx="10">
                  <c:v>966.0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899.0</c:v>
                </c:pt>
                <c:pt idx="2">
                  <c:v>885.0</c:v>
                </c:pt>
                <c:pt idx="3">
                  <c:v>866.0</c:v>
                </c:pt>
                <c:pt idx="4">
                  <c:v>863.0</c:v>
                </c:pt>
                <c:pt idx="5">
                  <c:v>841.0</c:v>
                </c:pt>
                <c:pt idx="6">
                  <c:v>833.0</c:v>
                </c:pt>
                <c:pt idx="7">
                  <c:v>828.0</c:v>
                </c:pt>
                <c:pt idx="8">
                  <c:v>810.0</c:v>
                </c:pt>
                <c:pt idx="9">
                  <c:v>797.0</c:v>
                </c:pt>
                <c:pt idx="10">
                  <c:v>784.0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w/o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832.0</c:v>
                </c:pt>
                <c:pt idx="2">
                  <c:v>795.0</c:v>
                </c:pt>
                <c:pt idx="3">
                  <c:v>692.0</c:v>
                </c:pt>
                <c:pt idx="4">
                  <c:v>581.0</c:v>
                </c:pt>
                <c:pt idx="5">
                  <c:v>515.0</c:v>
                </c:pt>
                <c:pt idx="6">
                  <c:v>491.0</c:v>
                </c:pt>
                <c:pt idx="7">
                  <c:v>454.0</c:v>
                </c:pt>
                <c:pt idx="8">
                  <c:v>428.0</c:v>
                </c:pt>
                <c:pt idx="9">
                  <c:v>414.0</c:v>
                </c:pt>
                <c:pt idx="10">
                  <c:v>389.0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240600"/>
        <c:axId val="-2144530872"/>
      </c:scatterChart>
      <c:valAx>
        <c:axId val="-2145240600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sockets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530872"/>
        <c:crosses val="autoZero"/>
        <c:crossBetween val="midCat"/>
        <c:majorUnit val="200.0"/>
      </c:valAx>
      <c:valAx>
        <c:axId val="-2144530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(req/s)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2406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1.04</c:v>
                </c:pt>
                <c:pt idx="1">
                  <c:v>1.04</c:v>
                </c:pt>
                <c:pt idx="2">
                  <c:v>1.04</c:v>
                </c:pt>
                <c:pt idx="3">
                  <c:v>1.04</c:v>
                </c:pt>
                <c:pt idx="4">
                  <c:v>1.04</c:v>
                </c:pt>
                <c:pt idx="5">
                  <c:v>1.04</c:v>
                </c:pt>
                <c:pt idx="6">
                  <c:v>1.04</c:v>
                </c:pt>
                <c:pt idx="7">
                  <c:v>1.04</c:v>
                </c:pt>
                <c:pt idx="8">
                  <c:v>1.04</c:v>
                </c:pt>
                <c:pt idx="9">
                  <c:v>1.04</c:v>
                </c:pt>
                <c:pt idx="10">
                  <c:v>1.04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1.113</c:v>
                </c:pt>
                <c:pt idx="2">
                  <c:v>1.13</c:v>
                </c:pt>
                <c:pt idx="3">
                  <c:v>1.155</c:v>
                </c:pt>
                <c:pt idx="4">
                  <c:v>1.159</c:v>
                </c:pt>
                <c:pt idx="5">
                  <c:v>1.19</c:v>
                </c:pt>
                <c:pt idx="6">
                  <c:v>1.198</c:v>
                </c:pt>
                <c:pt idx="7">
                  <c:v>1.208</c:v>
                </c:pt>
                <c:pt idx="8">
                  <c:v>1.235</c:v>
                </c:pt>
                <c:pt idx="9">
                  <c:v>1.254</c:v>
                </c:pt>
                <c:pt idx="10">
                  <c:v>1.276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w/o cache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1.202</c:v>
                </c:pt>
                <c:pt idx="2">
                  <c:v>1.259</c:v>
                </c:pt>
                <c:pt idx="3">
                  <c:v>1.445</c:v>
                </c:pt>
                <c:pt idx="4">
                  <c:v>1.722</c:v>
                </c:pt>
                <c:pt idx="5">
                  <c:v>1.941</c:v>
                </c:pt>
                <c:pt idx="6">
                  <c:v>2.037</c:v>
                </c:pt>
                <c:pt idx="7">
                  <c:v>2.203</c:v>
                </c:pt>
                <c:pt idx="8">
                  <c:v>2.338999999999999</c:v>
                </c:pt>
                <c:pt idx="9">
                  <c:v>2.413</c:v>
                </c:pt>
                <c:pt idx="10">
                  <c:v>2.573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834360"/>
        <c:axId val="-2145828760"/>
      </c:scatterChart>
      <c:valAx>
        <c:axId val="-2145834360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sockets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828760"/>
        <c:crosses val="autoZero"/>
        <c:crossBetween val="midCat"/>
        <c:majorUnit val="200.0"/>
      </c:valAx>
      <c:valAx>
        <c:axId val="-2145828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time (ms)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83436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966.0</c:v>
                </c:pt>
                <c:pt idx="1">
                  <c:v>966.0</c:v>
                </c:pt>
                <c:pt idx="2">
                  <c:v>966.0</c:v>
                </c:pt>
                <c:pt idx="3">
                  <c:v>966.0</c:v>
                </c:pt>
                <c:pt idx="4">
                  <c:v>966.0</c:v>
                </c:pt>
                <c:pt idx="5">
                  <c:v>966.0</c:v>
                </c:pt>
                <c:pt idx="6">
                  <c:v>966.0</c:v>
                </c:pt>
                <c:pt idx="7">
                  <c:v>966.0</c:v>
                </c:pt>
                <c:pt idx="8">
                  <c:v>966.0</c:v>
                </c:pt>
                <c:pt idx="9">
                  <c:v>966.0</c:v>
                </c:pt>
                <c:pt idx="10">
                  <c:v>966.0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detection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1">
                  <c:v>950.0</c:v>
                </c:pt>
                <c:pt idx="2">
                  <c:v>950.0</c:v>
                </c:pt>
                <c:pt idx="3">
                  <c:v>950.0</c:v>
                </c:pt>
                <c:pt idx="4">
                  <c:v>950.0</c:v>
                </c:pt>
                <c:pt idx="5">
                  <c:v>950.0</c:v>
                </c:pt>
                <c:pt idx="6">
                  <c:v>950.0</c:v>
                </c:pt>
                <c:pt idx="7">
                  <c:v>950.0</c:v>
                </c:pt>
                <c:pt idx="8">
                  <c:v>950.0</c:v>
                </c:pt>
                <c:pt idx="9">
                  <c:v>950.0</c:v>
                </c:pt>
                <c:pt idx="10">
                  <c:v>950.0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inspection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886.0</c:v>
                </c:pt>
                <c:pt idx="2">
                  <c:v>856.0</c:v>
                </c:pt>
                <c:pt idx="3">
                  <c:v>847.0</c:v>
                </c:pt>
                <c:pt idx="4">
                  <c:v>830.0</c:v>
                </c:pt>
                <c:pt idx="5">
                  <c:v>816.0</c:v>
                </c:pt>
                <c:pt idx="6">
                  <c:v>807.0</c:v>
                </c:pt>
                <c:pt idx="7">
                  <c:v>783.0</c:v>
                </c:pt>
                <c:pt idx="8">
                  <c:v>772.0</c:v>
                </c:pt>
                <c:pt idx="9">
                  <c:v>756.0</c:v>
                </c:pt>
                <c:pt idx="10">
                  <c:v>745.0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817928"/>
        <c:axId val="-2144414376"/>
      </c:scatterChart>
      <c:valAx>
        <c:axId val="2103817928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sockets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414376"/>
        <c:crosses val="autoZero"/>
        <c:crossBetween val="midCat"/>
        <c:majorUnit val="200.0"/>
      </c:valAx>
      <c:valAx>
        <c:axId val="-2144414376"/>
        <c:scaling>
          <c:orientation val="minMax"/>
          <c:max val="12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(req/s)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3817928"/>
        <c:crosses val="autoZero"/>
        <c:crossBetween val="midCat"/>
        <c:majorUnit val="200.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9/6/12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8158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9/6/12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55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81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For VM introspection</a:t>
            </a:r>
            <a:r>
              <a:rPr kumimoji="1" lang="en-US" altLang="ja-JP" dirty="0" smtClean="0"/>
              <a:t>, </a:t>
            </a:r>
            <a:r>
              <a:rPr kumimoji="1" lang="en-US" altLang="ja-JP" dirty="0"/>
              <a:t>domain 0 must map memory pages of a </a:t>
            </a:r>
            <a:r>
              <a:rPr kumimoji="1" lang="en-US" altLang="ja-JP" dirty="0" err="1"/>
              <a:t>VM</a:t>
            </a:r>
            <a:r>
              <a:rPr kumimoji="1" lang="en-US" altLang="ja-JP" dirty="0"/>
              <a:t> to access them by issuing </a:t>
            </a:r>
            <a:r>
              <a:rPr kumimoji="1" lang="en-US" altLang="ja-JP" dirty="0" smtClean="0"/>
              <a:t>a </a:t>
            </a:r>
            <a:r>
              <a:rPr kumimoji="1" lang="en-US" altLang="ja-JP" dirty="0" err="1" smtClean="0"/>
              <a:t>hypercall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to the </a:t>
            </a:r>
            <a:r>
              <a:rPr kumimoji="1" lang="en-US" altLang="ja-JP" dirty="0" err="1"/>
              <a:t>VMM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A </a:t>
            </a:r>
            <a:r>
              <a:rPr kumimoji="1" lang="en-US" altLang="ja-JP" b="1" dirty="0" err="1"/>
              <a:t>hypercall</a:t>
            </a:r>
            <a:r>
              <a:rPr kumimoji="1" lang="en-US" altLang="ja-JP" b="1" dirty="0"/>
              <a:t> is similar to a system call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 </a:t>
            </a:r>
            <a:r>
              <a:rPr kumimoji="1" lang="en-US" altLang="ja-JP" b="1" dirty="0" err="1" smtClean="0"/>
              <a:t>hypercall</a:t>
            </a:r>
            <a:r>
              <a:rPr kumimoji="1" lang="en-US" altLang="ja-JP" b="1" dirty="0" smtClean="0"/>
              <a:t> for mapping memory pages is heavyweight</a:t>
            </a:r>
            <a:r>
              <a:rPr kumimoji="1" lang="en-US" altLang="ja-JP" dirty="0" smtClean="0"/>
              <a:t>. /</a:t>
            </a:r>
            <a:endParaRPr kumimoji="1" lang="en-US" altLang="ja-JP" dirty="0"/>
          </a:p>
          <a:p>
            <a:r>
              <a:rPr kumimoji="1" lang="en-US" altLang="ja-JP" b="1" dirty="0" smtClean="0"/>
              <a:t>In addition</a:t>
            </a:r>
            <a:r>
              <a:rPr kumimoji="1" lang="en-US" altLang="ja-JP" dirty="0" smtClean="0"/>
              <a:t>, domain 0 must access page tables as well as</a:t>
            </a:r>
            <a:r>
              <a:rPr kumimoji="1" lang="en-US" altLang="ja-JP" b="1" dirty="0" smtClean="0"/>
              <a:t> target</a:t>
            </a:r>
            <a:r>
              <a:rPr kumimoji="1" lang="en-US" altLang="ja-JP" dirty="0" smtClean="0"/>
              <a:t> kernel objects. / </a:t>
            </a:r>
            <a:r>
              <a:rPr kumimoji="1" lang="en-US" altLang="ja-JP" b="1" dirty="0" smtClean="0"/>
              <a:t>It is necessary to</a:t>
            </a:r>
            <a:r>
              <a:rPr kumimoji="1" lang="en-US" altLang="ja-JP" dirty="0" smtClean="0"/>
              <a:t> translate a virtual address of an object in a VM into a physical one used in the VMM. / </a:t>
            </a:r>
            <a:r>
              <a:rPr kumimoji="1" lang="en-US" altLang="ja-JP" b="1" dirty="0" smtClean="0"/>
              <a:t>To traverse 4-level page tables used in 64-bit operating systems</a:t>
            </a:r>
            <a:r>
              <a:rPr kumimoji="1" lang="en-US" altLang="ja-JP" dirty="0" smtClean="0"/>
              <a:t>, domain 0 must map 4 pages per translation. /</a:t>
            </a:r>
          </a:p>
          <a:p>
            <a:r>
              <a:rPr kumimoji="1" lang="en-US" altLang="ja-JP" b="1" dirty="0" smtClean="0"/>
              <a:t>As such, to obtain sender information, domain 0 must map many memory pages and very inefficient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536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So, here is a system architecture of </a:t>
            </a:r>
            <a:r>
              <a:rPr kumimoji="1" lang="en-US" altLang="ja-JP" b="1" dirty="0" err="1" smtClean="0"/>
              <a:t>xFilter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To reduce the overhead of VM introspection</a:t>
            </a:r>
            <a:r>
              <a:rPr kumimoji="1" lang="en-US" altLang="ja-JP" dirty="0" smtClean="0"/>
              <a:t>, xFilter performs </a:t>
            </a:r>
            <a:r>
              <a:rPr kumimoji="1" lang="en-US" altLang="ja-JP" b="1" dirty="0" smtClean="0"/>
              <a:t>only</a:t>
            </a:r>
            <a:r>
              <a:rPr kumimoji="1" lang="en-US" altLang="ja-JP" dirty="0" smtClean="0"/>
              <a:t> VM introspection in the </a:t>
            </a:r>
            <a:r>
              <a:rPr kumimoji="1" lang="en-US" altLang="ja-JP" dirty="0" err="1" smtClean="0"/>
              <a:t>VMM</a:t>
            </a:r>
            <a:r>
              <a:rPr kumimoji="1" lang="en-US" altLang="ja-JP" dirty="0" smtClean="0"/>
              <a:t>. / The VMM can </a:t>
            </a:r>
            <a:r>
              <a:rPr kumimoji="1" lang="en-US" altLang="ja-JP" b="1" dirty="0" smtClean="0"/>
              <a:t>directly</a:t>
            </a:r>
            <a:r>
              <a:rPr kumimoji="1" lang="en-US" altLang="ja-JP" dirty="0" smtClean="0"/>
              <a:t> access the VM's memory without memory mapping. /</a:t>
            </a:r>
          </a:p>
          <a:p>
            <a:r>
              <a:rPr kumimoji="1" lang="en-US" altLang="ja-JP" b="1" dirty="0" err="1" smtClean="0"/>
              <a:t>xFilter</a:t>
            </a:r>
            <a:r>
              <a:rPr kumimoji="1" lang="en-US" altLang="ja-JP" b="1" dirty="0" smtClean="0"/>
              <a:t> consists of</a:t>
            </a:r>
            <a:r>
              <a:rPr kumimoji="1" lang="en-US" altLang="ja-JP" dirty="0" smtClean="0"/>
              <a:t> 3 components: core, inspector, and detector. / The core filters packets </a:t>
            </a:r>
            <a:r>
              <a:rPr kumimoji="1" lang="en-US" altLang="ja-JP" b="1" dirty="0" smtClean="0"/>
              <a:t>using sender information obtained from the inspector</a:t>
            </a:r>
            <a:r>
              <a:rPr kumimoji="1" lang="en-US" altLang="ja-JP" dirty="0" smtClean="0"/>
              <a:t>. / The inspector performs VM introspection. / </a:t>
            </a:r>
            <a:r>
              <a:rPr kumimoji="1" lang="en-US" altLang="ja-JP" b="1" dirty="0" smtClean="0"/>
              <a:t>If the core doesn't block a packet</a:t>
            </a:r>
            <a:r>
              <a:rPr kumimoji="1" lang="en-US" altLang="ja-JP" dirty="0" smtClean="0"/>
              <a:t>, the detector </a:t>
            </a:r>
            <a:r>
              <a:rPr kumimoji="1" lang="en-US" altLang="ja-JP" b="1" dirty="0" smtClean="0"/>
              <a:t>examines whether the packet is used for an attack and</a:t>
            </a:r>
            <a:r>
              <a:rPr kumimoji="1" lang="en-US" altLang="ja-JP" b="1" dirty="0"/>
              <a:t> </a:t>
            </a:r>
            <a:r>
              <a:rPr kumimoji="1" lang="en-US" altLang="ja-JP" b="1" dirty="0" smtClean="0"/>
              <a:t>generates a filtering </a:t>
            </a:r>
            <a:r>
              <a:rPr kumimoji="1" lang="en-US" altLang="ja-JP" b="1" dirty="0"/>
              <a:t>rule if an attack is </a:t>
            </a:r>
            <a:r>
              <a:rPr kumimoji="1" lang="en-US" altLang="ja-JP" b="1" dirty="0" smtClean="0"/>
              <a:t>detected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29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A</a:t>
            </a:r>
            <a:r>
              <a:rPr kumimoji="1" lang="en-US" altLang="ja-JP" dirty="0" smtClean="0"/>
              <a:t> naive approach </a:t>
            </a:r>
            <a:r>
              <a:rPr kumimoji="1" lang="en-US" altLang="ja-JP" b="1" dirty="0" smtClean="0"/>
              <a:t>to obtain sender information</a:t>
            </a:r>
            <a:r>
              <a:rPr kumimoji="1" lang="en-US" altLang="ja-JP" dirty="0" smtClean="0"/>
              <a:t> is </a:t>
            </a:r>
            <a:r>
              <a:rPr kumimoji="1" lang="en-US" altLang="ja-JP" b="1" dirty="0" smtClean="0"/>
              <a:t>to traverse all sockets and find the socket used for sending a target packet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Then it obtains </a:t>
            </a:r>
            <a:r>
              <a:rPr kumimoji="1" lang="en-US" altLang="ja-JP" b="1" dirty="0" err="1" smtClean="0"/>
              <a:t>pid</a:t>
            </a:r>
            <a:r>
              <a:rPr kumimoji="1" lang="en-US" altLang="ja-JP" b="1" dirty="0" smtClean="0"/>
              <a:t> and </a:t>
            </a:r>
            <a:r>
              <a:rPr kumimoji="1" lang="en-US" altLang="ja-JP" b="1" dirty="0" err="1" smtClean="0"/>
              <a:t>uid</a:t>
            </a:r>
            <a:r>
              <a:rPr kumimoji="1" lang="en-US" altLang="ja-JP" b="1" dirty="0" smtClean="0"/>
              <a:t> of its owner process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this example, see the blue line, xFilter traverses </a:t>
            </a:r>
            <a:r>
              <a:rPr kumimoji="1" lang="en-US" altLang="ja-JP" b="1" dirty="0" err="1" smtClean="0"/>
              <a:t>task_struct</a:t>
            </a:r>
            <a:r>
              <a:rPr kumimoji="1" lang="en-US" altLang="ja-JP" b="1" dirty="0" smtClean="0"/>
              <a:t> for process information one by one, for each</a:t>
            </a:r>
            <a:r>
              <a:rPr kumimoji="1" lang="en-US" altLang="ja-JP" b="1" baseline="0" dirty="0" smtClean="0"/>
              <a:t> </a:t>
            </a:r>
            <a:r>
              <a:rPr kumimoji="1" lang="en-US" altLang="ja-JP" b="1" baseline="0" dirty="0" err="1" smtClean="0"/>
              <a:t>task_struct</a:t>
            </a:r>
            <a:r>
              <a:rPr kumimoji="1" lang="en-US" altLang="ja-JP" b="1" baseline="0" dirty="0" smtClean="0"/>
              <a:t>, </a:t>
            </a:r>
            <a:r>
              <a:rPr kumimoji="1" lang="en-US" altLang="ja-JP" b="1" dirty="0" smtClean="0"/>
              <a:t>deeply traverses its sockets one by one, and finally finds a sending socket, compared with the packet header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Using</a:t>
            </a:r>
            <a:r>
              <a:rPr kumimoji="1" lang="en-US" altLang="ja-JP" dirty="0" smtClean="0"/>
              <a:t> t</a:t>
            </a:r>
            <a:r>
              <a:rPr kumimoji="1" lang="en-US" altLang="ja-JP" b="1" dirty="0" smtClean="0"/>
              <a:t>he </a:t>
            </a:r>
            <a:r>
              <a:rPr kumimoji="1" lang="en-US" altLang="ja-JP" b="1" dirty="0" err="1" smtClean="0"/>
              <a:t>pid</a:t>
            </a:r>
            <a:r>
              <a:rPr kumimoji="1" lang="en-US" altLang="ja-JP" b="1" dirty="0" smtClean="0"/>
              <a:t> and </a:t>
            </a:r>
            <a:r>
              <a:rPr kumimoji="1" lang="en-US" altLang="ja-JP" b="1" dirty="0" err="1" smtClean="0"/>
              <a:t>uid</a:t>
            </a:r>
            <a:r>
              <a:rPr kumimoji="1" lang="en-US" altLang="ja-JP" b="1" dirty="0" smtClean="0"/>
              <a:t> of its owner</a:t>
            </a:r>
            <a:r>
              <a:rPr kumimoji="1" lang="en-US" altLang="ja-JP" b="1" baseline="0" dirty="0" smtClean="0"/>
              <a:t> process, </a:t>
            </a:r>
            <a:r>
              <a:rPr kumimoji="1" lang="en-US" altLang="ja-JP" dirty="0" smtClean="0"/>
              <a:t>xFilter examines filtering rules. /</a:t>
            </a:r>
          </a:p>
          <a:p>
            <a:r>
              <a:rPr kumimoji="1" lang="en-US" altLang="ja-JP" b="1" dirty="0" smtClean="0"/>
              <a:t>To optimize this traversal</a:t>
            </a:r>
            <a:r>
              <a:rPr kumimoji="1" lang="en-US" altLang="ja-JP" dirty="0" smtClean="0"/>
              <a:t>, xFilter </a:t>
            </a:r>
            <a:r>
              <a:rPr kumimoji="1" lang="en-US" altLang="ja-JP" b="1" dirty="0" smtClean="0"/>
              <a:t>first checks filtering rules and then</a:t>
            </a:r>
            <a:r>
              <a:rPr kumimoji="1" lang="en-US" altLang="ja-JP" dirty="0" smtClean="0"/>
              <a:t> examines only sockets owned by processes whose </a:t>
            </a:r>
            <a:r>
              <a:rPr kumimoji="1" lang="en-US" altLang="ja-JP" dirty="0" err="1" smtClean="0"/>
              <a:t>pid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uid</a:t>
            </a:r>
            <a:r>
              <a:rPr kumimoji="1" lang="en-US" altLang="ja-JP" dirty="0" smtClean="0"/>
              <a:t> match </a:t>
            </a:r>
            <a:r>
              <a:rPr kumimoji="1" lang="en-US" altLang="ja-JP" b="1" dirty="0" smtClean="0"/>
              <a:t>one of the</a:t>
            </a:r>
            <a:r>
              <a:rPr kumimoji="1" lang="en-US" altLang="ja-JP" dirty="0" smtClean="0"/>
              <a:t> rules. / Among such sockets, xFilter examines the existence of a sending socket. / </a:t>
            </a:r>
            <a:r>
              <a:rPr kumimoji="1" lang="en-US" altLang="ja-JP" b="1" dirty="0" smtClean="0"/>
              <a:t>If such a socket exists, xFilter blocks the packet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this example, see the red line, xFilter traverses </a:t>
            </a:r>
            <a:r>
              <a:rPr kumimoji="1" lang="en-US" altLang="ja-JP" b="1" dirty="0" err="1" smtClean="0"/>
              <a:t>task_struct</a:t>
            </a:r>
            <a:r>
              <a:rPr kumimoji="1" lang="en-US" altLang="ja-JP" b="1" dirty="0" smtClean="0"/>
              <a:t> one by one and finds the matching process first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Then it traverses only its sockets one by one and finds a sending socket if any</a:t>
            </a:r>
            <a:r>
              <a:rPr kumimoji="1" lang="en-US" altLang="ja-JP" dirty="0" smtClean="0"/>
              <a:t>. /</a:t>
            </a:r>
          </a:p>
          <a:p>
            <a:r>
              <a:rPr kumimoji="1" lang="en-US" altLang="ja-JP" b="1" dirty="0" smtClean="0"/>
              <a:t>As such, the number of objects to be introspected can be reduced.</a:t>
            </a:r>
            <a:r>
              <a:rPr kumimoji="1" lang="en-US" altLang="ja-JP" dirty="0" smtClean="0"/>
              <a:t> //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519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decision cache stores the filtering decisions, deny or permit, for </a:t>
            </a:r>
            <a:r>
              <a:rPr kumimoji="1" lang="en-US" altLang="ja-JP" b="1" dirty="0" smtClean="0"/>
              <a:t>later</a:t>
            </a:r>
            <a:r>
              <a:rPr kumimoji="1" lang="en-US" altLang="ja-JP" dirty="0" smtClean="0"/>
              <a:t> reuse. / </a:t>
            </a:r>
            <a:r>
              <a:rPr kumimoji="1" lang="en-US" altLang="ja-JP" b="1" dirty="0" smtClean="0"/>
              <a:t>For example</a:t>
            </a:r>
            <a:r>
              <a:rPr kumimoji="1" lang="en-US" altLang="ja-JP" dirty="0" smtClean="0"/>
              <a:t>, packets in the same TCP connection hit </a:t>
            </a:r>
            <a:r>
              <a:rPr kumimoji="1" lang="en-US" altLang="ja-JP" b="1" dirty="0" smtClean="0"/>
              <a:t>on this cache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the same connection, the packet sender doesn't change basically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So</a:t>
            </a:r>
            <a:r>
              <a:rPr kumimoji="1" lang="en-US" altLang="ja-JP" dirty="0" smtClean="0"/>
              <a:t>, xFilter can perform packet filtering without VM introspection. /</a:t>
            </a:r>
          </a:p>
          <a:p>
            <a:r>
              <a:rPr kumimoji="1" lang="en-US" altLang="ja-JP" b="1" dirty="0" smtClean="0"/>
              <a:t>For TCP</a:t>
            </a:r>
            <a:r>
              <a:rPr kumimoji="1" lang="en-US" altLang="ja-JP" dirty="0" smtClean="0"/>
              <a:t>, xFilter caches a filtering decision </a:t>
            </a:r>
            <a:r>
              <a:rPr kumimoji="1" lang="en-US" altLang="ja-JP" b="1" dirty="0" smtClean="0"/>
              <a:t>when it handles</a:t>
            </a:r>
            <a:r>
              <a:rPr kumimoji="1" lang="en-US" altLang="ja-JP" dirty="0" smtClean="0"/>
              <a:t> a SYN packet. / </a:t>
            </a:r>
            <a:r>
              <a:rPr kumimoji="1" lang="en-US" altLang="ja-JP" b="1" dirty="0" err="1" smtClean="0"/>
              <a:t>xFilter</a:t>
            </a:r>
            <a:r>
              <a:rPr kumimoji="1" lang="en-US" altLang="ja-JP" b="1" dirty="0" smtClean="0"/>
              <a:t> applies the same decision to successive packets and</a:t>
            </a:r>
            <a:r>
              <a:rPr kumimoji="1" lang="en-US" altLang="ja-JP" dirty="0" smtClean="0"/>
              <a:t> removes the decision when it handles a FIN or RST packet. / </a:t>
            </a:r>
            <a:r>
              <a:rPr kumimoji="1" lang="en-US" altLang="ja-JP" b="1" dirty="0" smtClean="0"/>
              <a:t>In </a:t>
            </a:r>
            <a:r>
              <a:rPr kumimoji="1" lang="en-US" altLang="ja-JP" b="1" dirty="0"/>
              <a:t>this example, </a:t>
            </a:r>
            <a:r>
              <a:rPr kumimoji="1" lang="en-US" altLang="ja-JP" b="1" dirty="0" smtClean="0"/>
              <a:t>only for </a:t>
            </a:r>
            <a:r>
              <a:rPr kumimoji="1" lang="en-US" altLang="ja-JP" b="1" dirty="0"/>
              <a:t>the SYN packet, xFilter performs VM introspection and allows the TCP connection from port 10000 in VM 1 to port 80 in </a:t>
            </a:r>
            <a:r>
              <a:rPr kumimoji="1" lang="en-US" altLang="ja-JP" b="1" dirty="0" smtClean="0"/>
              <a:t>IP address </a:t>
            </a:r>
            <a:r>
              <a:rPr kumimoji="1" lang="en-US" altLang="ja-JP" b="1" dirty="0" err="1" smtClean="0"/>
              <a:t>x.x.x.x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810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Since xFilter detects attacks using sender information as well as packet headers, it must perform VM introspection for all packets even if any attacks are not mounted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To</a:t>
            </a:r>
            <a:r>
              <a:rPr kumimoji="1" lang="en-US" altLang="ja-JP" dirty="0" smtClean="0"/>
              <a:t> reduce the overheads under no attack, the detector </a:t>
            </a:r>
            <a:r>
              <a:rPr kumimoji="1" lang="en-US" altLang="ja-JP" b="1" dirty="0" smtClean="0"/>
              <a:t>of xFilter</a:t>
            </a:r>
            <a:r>
              <a:rPr kumimoji="1" lang="en-US" altLang="ja-JP" dirty="0" smtClean="0"/>
              <a:t> has two phases: detection and inspection. / In the detection phase, </a:t>
            </a:r>
            <a:r>
              <a:rPr kumimoji="1" lang="en-US" altLang="ja-JP" b="1" dirty="0" smtClean="0"/>
              <a:t>the detector </a:t>
            </a:r>
            <a:r>
              <a:rPr kumimoji="1" lang="en-US" altLang="ja-JP" dirty="0" smtClean="0"/>
              <a:t>detects attacks with only packet headers. / </a:t>
            </a:r>
            <a:r>
              <a:rPr kumimoji="1" lang="en-US" altLang="ja-JP" b="1" dirty="0" smtClean="0"/>
              <a:t>This overhead isn't so large because </a:t>
            </a:r>
            <a:r>
              <a:rPr kumimoji="1" lang="en-US" altLang="ja-JP" b="1" dirty="0" err="1" smtClean="0"/>
              <a:t>VM</a:t>
            </a:r>
            <a:r>
              <a:rPr kumimoji="1" lang="en-US" altLang="ja-JP" b="1" dirty="0" smtClean="0"/>
              <a:t> introspection isn't performed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If it </a:t>
            </a:r>
            <a:r>
              <a:rPr kumimoji="1" lang="en-US" altLang="ja-JP" dirty="0" smtClean="0"/>
              <a:t>detects an attack</a:t>
            </a:r>
            <a:r>
              <a:rPr kumimoji="1" lang="en-US" altLang="ja-JP" b="1" dirty="0" smtClean="0"/>
              <a:t> such as a </a:t>
            </a:r>
            <a:r>
              <a:rPr kumimoji="1" lang="en-US" altLang="ja-JP" b="1" dirty="0" err="1" smtClean="0"/>
              <a:t>portscan</a:t>
            </a:r>
            <a:r>
              <a:rPr kumimoji="1" lang="en-US" altLang="ja-JP" b="1" dirty="0" smtClean="0"/>
              <a:t>, it</a:t>
            </a:r>
            <a:r>
              <a:rPr kumimoji="1" lang="en-US" altLang="ja-JP" dirty="0" smtClean="0"/>
              <a:t> switches to the inspection phase. / In the inspection phase, </a:t>
            </a:r>
            <a:r>
              <a:rPr kumimoji="1" lang="en-US" altLang="ja-JP" b="1" dirty="0" smtClean="0"/>
              <a:t>the detector</a:t>
            </a:r>
            <a:r>
              <a:rPr kumimoji="1" lang="en-US" altLang="ja-JP" dirty="0" smtClean="0"/>
              <a:t> identifies attackers in a VM with VM introspection. / </a:t>
            </a:r>
            <a:r>
              <a:rPr kumimoji="1" lang="en-US" altLang="ja-JP" b="1" dirty="0" smtClean="0"/>
              <a:t>Then </a:t>
            </a:r>
            <a:r>
              <a:rPr kumimoji="1" lang="en-US" altLang="ja-JP" dirty="0" smtClean="0"/>
              <a:t>it generates a new filtering rule. /</a:t>
            </a:r>
          </a:p>
          <a:p>
            <a:r>
              <a:rPr kumimoji="1" lang="en-US" altLang="ja-JP" b="1" dirty="0" smtClean="0"/>
              <a:t>As such, the</a:t>
            </a:r>
            <a:r>
              <a:rPr kumimoji="1" lang="en-US" altLang="ja-JP" b="1" baseline="0" dirty="0" smtClean="0"/>
              <a:t> detector of </a:t>
            </a:r>
            <a:r>
              <a:rPr kumimoji="1" lang="en-US" altLang="ja-JP" b="1" baseline="0" dirty="0" err="1" smtClean="0"/>
              <a:t>xFilter</a:t>
            </a:r>
            <a:r>
              <a:rPr kumimoji="1" lang="en-US" altLang="ja-JP" b="1" baseline="0" dirty="0" smtClean="0"/>
              <a:t> perform </a:t>
            </a:r>
            <a:r>
              <a:rPr kumimoji="1" lang="en-US" altLang="ja-JP" b="1" baseline="0" dirty="0" err="1" smtClean="0"/>
              <a:t>VM</a:t>
            </a:r>
            <a:r>
              <a:rPr kumimoji="1" lang="en-US" altLang="ja-JP" b="1" baseline="0" dirty="0" smtClean="0"/>
              <a:t> introspection only after an attack is detected</a:t>
            </a:r>
            <a:r>
              <a:rPr kumimoji="1" lang="en-US" altLang="ja-JP" baseline="0" dirty="0" smtClean="0"/>
              <a:t>. </a:t>
            </a:r>
            <a:r>
              <a:rPr kumimoji="1" lang="en-US" altLang="ja-JP" dirty="0" smtClean="0"/>
              <a:t>//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270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conducted experiments </a:t>
            </a:r>
            <a:r>
              <a:rPr kumimoji="1" lang="en-US" altLang="ja-JP" b="1" dirty="0" smtClean="0"/>
              <a:t>for xFilter</a:t>
            </a:r>
            <a:r>
              <a:rPr kumimoji="1" lang="en-US" altLang="ja-JP" dirty="0" smtClean="0"/>
              <a:t> to confirm (1)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whether only outgoing</a:t>
            </a:r>
            <a:r>
              <a:rPr kumimoji="1" lang="en-US" altLang="ja-JP" baseline="0" dirty="0" smtClean="0"/>
              <a:t> attacks were stopped, and (2) how effective our optimization techniques were. /</a:t>
            </a:r>
          </a:p>
          <a:p>
            <a:r>
              <a:rPr kumimoji="1" lang="en-US" altLang="ja-JP" b="1" baseline="0" dirty="0" smtClean="0"/>
              <a:t>For these experiments</a:t>
            </a:r>
            <a:r>
              <a:rPr kumimoji="1" lang="en-US" altLang="ja-JP" baseline="0" dirty="0" smtClean="0"/>
              <a:t>, we have developed a </a:t>
            </a:r>
            <a:r>
              <a:rPr kumimoji="1" lang="en-US" altLang="ja-JP" baseline="0" dirty="0" err="1" smtClean="0"/>
              <a:t>portscan</a:t>
            </a:r>
            <a:r>
              <a:rPr kumimoji="1" lang="en-US" altLang="ja-JP" baseline="0" dirty="0" smtClean="0"/>
              <a:t> detector. / </a:t>
            </a:r>
            <a:r>
              <a:rPr kumimoji="1" lang="en-US" altLang="ja-JP" dirty="0" smtClean="0"/>
              <a:t>This detector detects a </a:t>
            </a:r>
            <a:r>
              <a:rPr kumimoji="1" lang="en-US" altLang="ja-JP" dirty="0" err="1" smtClean="0"/>
              <a:t>portscan</a:t>
            </a:r>
            <a:r>
              <a:rPr kumimoji="1" lang="en-US" altLang="ja-JP" dirty="0" smtClean="0"/>
              <a:t> if packets are sent to many ports at an excessive rate. /</a:t>
            </a:r>
          </a:p>
          <a:p>
            <a:r>
              <a:rPr kumimoji="1" lang="en-US" altLang="ja-JP" b="1" dirty="0" smtClean="0"/>
              <a:t>We have implemented xFilter in Xen 3.4.2 and ran Linux 2.6.18 in a VM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To confirm xFilter can stop only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dirty="0" smtClean="0"/>
              <a:t>, we attempted </a:t>
            </a:r>
            <a:r>
              <a:rPr kumimoji="1" lang="en-US" altLang="ja-JP" dirty="0" err="1" smtClean="0"/>
              <a:t>portscans</a:t>
            </a:r>
            <a:r>
              <a:rPr kumimoji="1" lang="en-US" altLang="ja-JP" dirty="0" smtClean="0"/>
              <a:t> from a VM to outside hosts. / We </a:t>
            </a:r>
            <a:r>
              <a:rPr kumimoji="1" lang="en-US" altLang="ja-JP" b="1" dirty="0" smtClean="0"/>
              <a:t>ran</a:t>
            </a:r>
            <a:r>
              <a:rPr kumimoji="1" lang="en-US" altLang="ja-JP" dirty="0" smtClean="0"/>
              <a:t> one or many </a:t>
            </a:r>
            <a:r>
              <a:rPr kumimoji="1" lang="en-US" altLang="ja-JP" dirty="0" err="1" smtClean="0"/>
              <a:t>nmap</a:t>
            </a:r>
            <a:r>
              <a:rPr kumimoji="1" lang="en-US" altLang="ja-JP" dirty="0" smtClean="0"/>
              <a:t> processes for a </a:t>
            </a:r>
            <a:r>
              <a:rPr kumimoji="1" lang="en-US" altLang="ja-JP" dirty="0" err="1" smtClean="0"/>
              <a:t>portscanner</a:t>
            </a:r>
            <a:r>
              <a:rPr kumimoji="1" lang="en-US" altLang="ja-JP" dirty="0" smtClean="0"/>
              <a:t> and </a:t>
            </a:r>
            <a:r>
              <a:rPr kumimoji="1" lang="en-US" altLang="ja-JP" b="1" dirty="0" smtClean="0"/>
              <a:t>performed</a:t>
            </a:r>
            <a:r>
              <a:rPr kumimoji="1" lang="en-US" altLang="ja-JP" dirty="0" smtClean="0"/>
              <a:t> TCP scans against several hosts. /</a:t>
            </a:r>
          </a:p>
          <a:p>
            <a:r>
              <a:rPr kumimoji="1" lang="en-US" altLang="ja-JP" b="1" dirty="0" smtClean="0"/>
              <a:t>As a result</a:t>
            </a:r>
            <a:r>
              <a:rPr kumimoji="1" lang="en-US" altLang="ja-JP" dirty="0" smtClean="0"/>
              <a:t>, xFilter could detect </a:t>
            </a:r>
            <a:r>
              <a:rPr kumimoji="1" lang="en-US" altLang="ja-JP" dirty="0" err="1" smtClean="0"/>
              <a:t>portscans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and stop successive </a:t>
            </a:r>
            <a:r>
              <a:rPr kumimoji="1" lang="en-US" altLang="ja-JP" dirty="0" err="1" smtClean="0"/>
              <a:t>portscans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When we ran one </a:t>
            </a:r>
            <a:r>
              <a:rPr kumimoji="1" lang="en-US" altLang="ja-JP" b="1" dirty="0" err="1" smtClean="0"/>
              <a:t>nmap</a:t>
            </a:r>
            <a:r>
              <a:rPr kumimoji="1" lang="en-US" altLang="ja-JP" b="1" dirty="0" smtClean="0"/>
              <a:t> process</a:t>
            </a:r>
            <a:r>
              <a:rPr kumimoji="1" lang="en-US" altLang="ja-JP" dirty="0" smtClean="0"/>
              <a:t>, xFilter generated </a:t>
            </a:r>
            <a:r>
              <a:rPr kumimoji="1" lang="en-US" altLang="ja-JP" b="1" dirty="0" smtClean="0"/>
              <a:t>one process-level rule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When we ran many </a:t>
            </a:r>
            <a:r>
              <a:rPr kumimoji="1" lang="en-US" altLang="ja-JP" b="1" dirty="0" err="1" smtClean="0"/>
              <a:t>nmap</a:t>
            </a:r>
            <a:r>
              <a:rPr kumimoji="1" lang="en-US" altLang="ja-JP" b="1" dirty="0" smtClean="0"/>
              <a:t> processes by spawning them one by one</a:t>
            </a:r>
            <a:r>
              <a:rPr kumimoji="1" lang="en-US" altLang="ja-JP" dirty="0" smtClean="0"/>
              <a:t>, xFilter </a:t>
            </a:r>
            <a:r>
              <a:rPr kumimoji="1" lang="en-US" altLang="ja-JP" b="1" dirty="0" smtClean="0"/>
              <a:t>generated several  process-level rules</a:t>
            </a:r>
            <a:r>
              <a:rPr kumimoji="1" lang="en-US" altLang="ja-JP" dirty="0" smtClean="0"/>
              <a:t> and merged them into one </a:t>
            </a:r>
            <a:r>
              <a:rPr kumimoji="1" lang="en-US" altLang="ja-JP" b="1" dirty="0" smtClean="0"/>
              <a:t>user-level rule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 user-level rule could stop successive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b="1" dirty="0" smtClean="0"/>
              <a:t> from other </a:t>
            </a:r>
            <a:r>
              <a:rPr kumimoji="1" lang="en-US" altLang="ja-JP" b="1" dirty="0" err="1" smtClean="0"/>
              <a:t>nmap</a:t>
            </a:r>
            <a:r>
              <a:rPr kumimoji="1" lang="en-US" altLang="ja-JP" b="1" dirty="0" smtClean="0"/>
              <a:t> processes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such a situation</a:t>
            </a:r>
            <a:r>
              <a:rPr kumimoji="1" lang="en-US" altLang="ja-JP" dirty="0" smtClean="0"/>
              <a:t>, we could still establish SSH connections to the outside </a:t>
            </a:r>
            <a:r>
              <a:rPr kumimoji="1" lang="en-US" altLang="ja-JP" b="1" dirty="0" smtClean="0"/>
              <a:t>from the other users</a:t>
            </a:r>
            <a:r>
              <a:rPr kumimoji="1" lang="en-US" altLang="ja-JP" dirty="0" smtClean="0"/>
              <a:t>. //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926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effect of </a:t>
            </a:r>
            <a:r>
              <a:rPr kumimoji="1" lang="en-US" altLang="ja-JP" b="1" dirty="0" smtClean="0"/>
              <a:t>performing</a:t>
            </a:r>
            <a:r>
              <a:rPr kumimoji="1" lang="en-US" altLang="ja-JP" dirty="0" smtClean="0"/>
              <a:t> VM introspection in the VMM, </a:t>
            </a:r>
            <a:r>
              <a:rPr kumimoji="1" lang="en-US" altLang="ja-JP" b="1" dirty="0" smtClean="0"/>
              <a:t>not in domain 0</a:t>
            </a:r>
            <a:r>
              <a:rPr kumimoji="1" lang="en-US" altLang="ja-JP" dirty="0" smtClean="0"/>
              <a:t>, we measured the time for inspecting kernel objects </a:t>
            </a:r>
            <a:r>
              <a:rPr kumimoji="1" lang="en-US" altLang="ja-JP" b="1" dirty="0" smtClean="0"/>
              <a:t>in a VM</a:t>
            </a:r>
            <a:r>
              <a:rPr kumimoji="1" lang="en-US" altLang="ja-JP" dirty="0" smtClean="0"/>
              <a:t> from the VMM. / </a:t>
            </a:r>
            <a:r>
              <a:rPr kumimoji="1" lang="en-US" altLang="ja-JP" b="1" dirty="0" smtClean="0"/>
              <a:t>Left is the time of traversing various number of processes and right is that of traversing various number of sockets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Both are proportional to the number, but</a:t>
            </a:r>
            <a:r>
              <a:rPr kumimoji="1" lang="en-US" altLang="ja-JP" dirty="0" smtClean="0"/>
              <a:t> small enough </a:t>
            </a:r>
            <a:r>
              <a:rPr kumimoji="1" lang="en-US" altLang="ja-JP" b="1" dirty="0" smtClean="0"/>
              <a:t>for several hundreds of objects, which is usual</a:t>
            </a:r>
            <a:r>
              <a:rPr kumimoji="1" lang="en-US" altLang="ja-JP" b="1" baseline="0" dirty="0" smtClean="0"/>
              <a:t> in large-scale systems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From our experimental results, VM introspection in the VMM was</a:t>
            </a:r>
            <a:r>
              <a:rPr kumimoji="1" lang="en-US" altLang="ja-JP" dirty="0" smtClean="0"/>
              <a:t> more than 3-thousand times faster than in domain 0.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637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Next</a:t>
            </a:r>
            <a:r>
              <a:rPr kumimoji="1" lang="en-US" altLang="ja-JP" dirty="0" smtClean="0"/>
              <a:t>, we examined the impact of xFilter to web performance. / </a:t>
            </a:r>
            <a:r>
              <a:rPr kumimoji="1" lang="en-US" altLang="ja-JP" dirty="0" err="1" smtClean="0"/>
              <a:t>ApacheBench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/>
              <a:t>in the client</a:t>
            </a:r>
            <a:r>
              <a:rPr kumimoji="1" lang="en-US" altLang="ja-JP" dirty="0" smtClean="0"/>
              <a:t> sent requests for 50 KB files to the Apache web server </a:t>
            </a:r>
            <a:r>
              <a:rPr kumimoji="1" lang="en-US" altLang="ja-JP" b="1" dirty="0" smtClean="0"/>
              <a:t>in the VM</a:t>
            </a:r>
            <a:r>
              <a:rPr kumimoji="1" lang="en-US" altLang="ja-JP" dirty="0" smtClean="0"/>
              <a:t>. / Apache replies the files to the client via xFilter. / The baseline is the performance without xFilter.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62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To examine the </a:t>
            </a:r>
            <a:r>
              <a:rPr kumimoji="1" lang="en-US" altLang="ja-JP" dirty="0" smtClean="0"/>
              <a:t>effect of optimized sender traversal, we measured web performance when xFilter had a rule that never matched, </a:t>
            </a:r>
            <a:r>
              <a:rPr kumimoji="1" lang="en-US" altLang="ja-JP" b="1" dirty="0" smtClean="0"/>
              <a:t>which means xFilter traverses all processes</a:t>
            </a:r>
            <a:r>
              <a:rPr kumimoji="1" lang="en-US" altLang="ja-JP" dirty="0" smtClean="0"/>
              <a:t>. / </a:t>
            </a:r>
            <a:r>
              <a:rPr kumimoji="1" lang="en-US" altLang="ja-JP" b="1" dirty="0"/>
              <a:t>Optimized sender traversal is an optimization for skipping unnecessary deep traversal of sockets</a:t>
            </a:r>
            <a:r>
              <a:rPr kumimoji="1" lang="en-US" altLang="ja-JP" dirty="0"/>
              <a:t>. / </a:t>
            </a:r>
            <a:r>
              <a:rPr kumimoji="1" lang="en-US" altLang="ja-JP" b="1" dirty="0" smtClean="0"/>
              <a:t>Left is the throughput for various number of processes and higher is better. /</a:t>
            </a:r>
            <a:r>
              <a:rPr kumimoji="1" lang="en-US" altLang="ja-JP" b="1" baseline="0" dirty="0" smtClean="0"/>
              <a:t> Ri</a:t>
            </a:r>
            <a:r>
              <a:rPr kumimoji="1" lang="en-US" altLang="ja-JP" b="1" dirty="0" smtClean="0"/>
              <a:t>ght is the response times and lower is better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 blue line is the baseline performance, the red line is optimized one, and the green line is non-optimized one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Due to xFilter, the web performance degraded gradually when the number of processes increased</a:t>
            </a:r>
            <a:r>
              <a:rPr kumimoji="1" lang="en-US" altLang="ja-JP" dirty="0" smtClean="0"/>
              <a:t>. / In 500 processes, </a:t>
            </a:r>
            <a:r>
              <a:rPr kumimoji="1" lang="en-US" altLang="ja-JP" b="1" dirty="0" smtClean="0"/>
              <a:t>optimized sender traversal improved the web performance by</a:t>
            </a:r>
            <a:r>
              <a:rPr kumimoji="1" lang="en-US" altLang="ja-JP" dirty="0" smtClean="0"/>
              <a:t> 58%, compared with non-optimized one. / </a:t>
            </a:r>
            <a:r>
              <a:rPr kumimoji="1" lang="en-US" altLang="ja-JP" b="1" dirty="0" smtClean="0"/>
              <a:t>This was</a:t>
            </a:r>
            <a:r>
              <a:rPr kumimoji="1" lang="en-US" altLang="ja-JP" dirty="0" smtClean="0"/>
              <a:t> 19% degradation from the baseline.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494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Recently</a:t>
            </a:r>
            <a:r>
              <a:rPr kumimoji="1" lang="en-US" altLang="ja-JP" dirty="0" smtClean="0"/>
              <a:t>,</a:t>
            </a:r>
            <a:r>
              <a:rPr kumimoji="1" lang="en-US" altLang="ja-JP" baseline="0" dirty="0" smtClean="0"/>
              <a:t> Infrastructure-as-a-service clouds are emerging. / </a:t>
            </a:r>
            <a:r>
              <a:rPr kumimoji="1" lang="en-US" altLang="ja-JP" baseline="0" dirty="0" err="1" smtClean="0"/>
              <a:t>IaaS</a:t>
            </a:r>
            <a:r>
              <a:rPr kumimoji="1" lang="en-US" altLang="ja-JP" baseline="0" dirty="0" smtClean="0"/>
              <a:t> clouds provide virtual machines to users </a:t>
            </a:r>
            <a:r>
              <a:rPr kumimoji="1" lang="en-US" altLang="ja-JP" b="1" baseline="0" dirty="0" smtClean="0"/>
              <a:t>on demand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Unfortunately</a:t>
            </a:r>
            <a:r>
              <a:rPr kumimoji="1" lang="en-US" altLang="ja-JP" baseline="0" dirty="0" smtClean="0"/>
              <a:t>, some of the VMs have vulnerabilities </a:t>
            </a:r>
            <a:r>
              <a:rPr kumimoji="1" lang="en-US" altLang="ja-JP" b="1" baseline="0" dirty="0" smtClean="0"/>
              <a:t>because </a:t>
            </a:r>
            <a:r>
              <a:rPr kumimoji="1" lang="en-US" altLang="ja-JP" b="1" dirty="0" smtClean="0"/>
              <a:t>not all users maintain their systems appropriately</a:t>
            </a:r>
            <a:r>
              <a:rPr kumimoji="1" lang="en-US" altLang="ja-JP" dirty="0" smtClean="0"/>
              <a:t>.</a:t>
            </a:r>
            <a:r>
              <a:rPr kumimoji="1" lang="en-US" altLang="ja-JP" baseline="0" dirty="0" smtClean="0"/>
              <a:t> /</a:t>
            </a:r>
          </a:p>
          <a:p>
            <a:r>
              <a:rPr kumimoji="1" lang="en-US" altLang="ja-JP" b="1" dirty="0" smtClean="0"/>
              <a:t>So</a:t>
            </a:r>
            <a:r>
              <a:rPr kumimoji="1" lang="en-US" altLang="ja-JP" baseline="0" dirty="0" smtClean="0"/>
              <a:t>, stepping-stone attacks via such VMs are </a:t>
            </a:r>
            <a:r>
              <a:rPr kumimoji="1" lang="en-US" altLang="ja-JP" b="1" baseline="0" dirty="0" smtClean="0"/>
              <a:t>being</a:t>
            </a:r>
            <a:r>
              <a:rPr kumimoji="1" lang="en-US" altLang="ja-JP" baseline="0" dirty="0" smtClean="0"/>
              <a:t> a new threat </a:t>
            </a:r>
            <a:r>
              <a:rPr kumimoji="1" lang="en-US" altLang="ja-JP" b="1" baseline="0" dirty="0" smtClean="0"/>
              <a:t>in IaaS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To mount stepping-stone attacks</a:t>
            </a:r>
            <a:r>
              <a:rPr kumimoji="1" lang="en-US" altLang="ja-JP" baseline="0" dirty="0" smtClean="0"/>
              <a:t>, outside attackers </a:t>
            </a:r>
            <a:r>
              <a:rPr kumimoji="1" lang="en-US" altLang="ja-JP" b="1" baseline="0" dirty="0" smtClean="0"/>
              <a:t>first</a:t>
            </a:r>
            <a:r>
              <a:rPr kumimoji="1" lang="en-US" altLang="ja-JP" baseline="0" dirty="0" smtClean="0"/>
              <a:t> compromise </a:t>
            </a:r>
            <a:r>
              <a:rPr kumimoji="1" lang="en-US" altLang="ja-JP" b="1" baseline="0" dirty="0" smtClean="0"/>
              <a:t>vulnerable</a:t>
            </a:r>
            <a:r>
              <a:rPr kumimoji="1" lang="en-US" altLang="ja-JP" baseline="0" dirty="0" smtClean="0"/>
              <a:t> VMs in IaaS. / </a:t>
            </a:r>
            <a:r>
              <a:rPr kumimoji="1" lang="en-US" altLang="ja-JP" b="1" baseline="0" dirty="0" smtClean="0"/>
              <a:t>Then</a:t>
            </a:r>
            <a:r>
              <a:rPr kumimoji="1" lang="en-US" altLang="ja-JP" baseline="0" dirty="0" smtClean="0"/>
              <a:t>, they mount attacks </a:t>
            </a:r>
            <a:r>
              <a:rPr kumimoji="1" lang="en-US" altLang="ja-JP" b="1" baseline="0" dirty="0" smtClean="0"/>
              <a:t>from the victim VMs</a:t>
            </a:r>
            <a:r>
              <a:rPr kumimoji="1" lang="en-US" altLang="ja-JP" baseline="0" dirty="0" smtClean="0"/>
              <a:t> to outside hosts. / For example, </a:t>
            </a:r>
            <a:r>
              <a:rPr kumimoji="1" lang="en-US" altLang="ja-JP" b="1" baseline="0" dirty="0" smtClean="0"/>
              <a:t>they can perform </a:t>
            </a:r>
            <a:r>
              <a:rPr kumimoji="1" lang="en-US" altLang="ja-JP" b="1" baseline="0" dirty="0" err="1" smtClean="0"/>
              <a:t>portscans</a:t>
            </a:r>
            <a:r>
              <a:rPr kumimoji="1" lang="en-US" altLang="ja-JP" b="1" baseline="0" dirty="0" smtClean="0"/>
              <a:t> to search other victims or mount </a:t>
            </a:r>
            <a:r>
              <a:rPr kumimoji="1" lang="en-US" altLang="ja-JP" b="1" baseline="0" dirty="0" err="1" smtClean="0"/>
              <a:t>DoS</a:t>
            </a:r>
            <a:r>
              <a:rPr kumimoji="1" lang="en-US" altLang="ja-JP" b="1" baseline="0" dirty="0" smtClean="0"/>
              <a:t> attacks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Stepping-stone attacks make it difficult to track true sources of attacks because the victim VMs seem to be attack sources</a:t>
            </a:r>
            <a:r>
              <a:rPr kumimoji="1" lang="en-US" altLang="ja-JP" baseline="0" dirty="0" smtClean="0"/>
              <a:t>. //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494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Next, to examine the</a:t>
            </a:r>
            <a:r>
              <a:rPr kumimoji="1" lang="en-US" altLang="ja-JP" dirty="0" smtClean="0"/>
              <a:t> effect of the decision cache, we measured web performance for various number of processes. / </a:t>
            </a:r>
            <a:r>
              <a:rPr kumimoji="1" lang="en-US" altLang="ja-JP" b="1" dirty="0" smtClean="0"/>
              <a:t>The decision cache is an optimization for reusing previous filtering decisions without VM introspection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 red line is the performance with the decision cache and the green line is that without the cache</a:t>
            </a:r>
            <a:r>
              <a:rPr kumimoji="1" lang="en-US" altLang="ja-JP" dirty="0" smtClean="0"/>
              <a:t>. / In 500 processes, </a:t>
            </a:r>
            <a:r>
              <a:rPr kumimoji="1" lang="en-US" altLang="ja-JP" b="1" dirty="0" smtClean="0"/>
              <a:t>the decision cache improved the web performance by</a:t>
            </a:r>
            <a:r>
              <a:rPr kumimoji="1" lang="en-US" altLang="ja-JP" dirty="0" smtClean="0"/>
              <a:t> 14%, </a:t>
            </a:r>
            <a:r>
              <a:rPr kumimoji="1" lang="en-US" altLang="ja-JP" b="1" dirty="0" smtClean="0"/>
              <a:t>which was</a:t>
            </a:r>
            <a:r>
              <a:rPr kumimoji="1" lang="en-US" altLang="ja-JP" dirty="0" smtClean="0"/>
              <a:t> 7% degradation from the baseline. / </a:t>
            </a:r>
            <a:r>
              <a:rPr kumimoji="1" lang="en-US" altLang="ja-JP" b="1" dirty="0" smtClean="0"/>
              <a:t>This is not so large improvement because optimized sender traversal in the previous slide sufficiently reduced the number of kernel objects to be introspected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8981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On the other hand, when xFilter performed deep traversal to check sockets, the web performance improved by</a:t>
            </a:r>
            <a:r>
              <a:rPr kumimoji="1" lang="en-US" altLang="ja-JP" dirty="0" smtClean="0"/>
              <a:t> 63% in 500 sockets, </a:t>
            </a:r>
            <a:r>
              <a:rPr kumimoji="1" lang="en-US" altLang="ja-JP" b="1" dirty="0" smtClean="0"/>
              <a:t>thanks to the decision cache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When xFilter must check many sockets, the number of kernel objects to be introspected are too large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 decision cache effectively reduced the overhead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this case, the web performance degraded by</a:t>
            </a:r>
            <a:r>
              <a:rPr kumimoji="1" lang="en-US" altLang="ja-JP" dirty="0" smtClean="0"/>
              <a:t> 13% from the baseline.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390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Finally, to examine the</a:t>
            </a:r>
            <a:r>
              <a:rPr kumimoji="1" lang="en-US" altLang="ja-JP" dirty="0" smtClean="0"/>
              <a:t> effect of two-phase attack detection, we measured </a:t>
            </a:r>
            <a:r>
              <a:rPr kumimoji="1" lang="en-US" altLang="ja-JP" b="1" dirty="0" smtClean="0"/>
              <a:t>the degradation of web performance</a:t>
            </a:r>
            <a:r>
              <a:rPr kumimoji="1" lang="en-US" altLang="ja-JP" dirty="0" smtClean="0"/>
              <a:t> due to attack detection. / </a:t>
            </a:r>
            <a:r>
              <a:rPr kumimoji="1" lang="en-US" altLang="ja-JP" b="1" dirty="0" smtClean="0"/>
              <a:t>Two-phase attack detection consists of the detection and inspection phases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 red line is the performance in the detection phase and the green line is that in the inspection phase</a:t>
            </a:r>
            <a:r>
              <a:rPr kumimoji="1" lang="en-US" altLang="ja-JP" dirty="0" smtClean="0"/>
              <a:t>. / In the detection phase, </a:t>
            </a:r>
            <a:r>
              <a:rPr kumimoji="1" lang="en-US" altLang="ja-JP" b="1" dirty="0" smtClean="0"/>
              <a:t>the performance degradation was only</a:t>
            </a:r>
            <a:r>
              <a:rPr kumimoji="1" lang="en-US" altLang="ja-JP" dirty="0" smtClean="0"/>
              <a:t> 1% </a:t>
            </a:r>
            <a:r>
              <a:rPr kumimoji="1" lang="en-US" altLang="ja-JP" b="1" dirty="0"/>
              <a:t>because xFilter didn't perform VM </a:t>
            </a:r>
            <a:r>
              <a:rPr kumimoji="1" lang="en-US" altLang="ja-JP" b="1" dirty="0" smtClean="0"/>
              <a:t>introspection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This is the overhead for detecting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b="1" dirty="0" smtClean="0"/>
              <a:t> only from packet headers</a:t>
            </a:r>
            <a:r>
              <a:rPr kumimoji="1" lang="en-US" altLang="ja-JP" dirty="0" smtClean="0"/>
              <a:t>. / In the inspection phase, </a:t>
            </a:r>
            <a:r>
              <a:rPr kumimoji="1" lang="en-US" altLang="ja-JP" b="1" dirty="0" smtClean="0"/>
              <a:t>the performance degraded by</a:t>
            </a:r>
            <a:r>
              <a:rPr kumimoji="1" lang="en-US" altLang="ja-JP" dirty="0" smtClean="0"/>
              <a:t> 16% in 500 sockets </a:t>
            </a:r>
            <a:r>
              <a:rPr kumimoji="1" lang="en-US" altLang="ja-JP" b="1" dirty="0" smtClean="0"/>
              <a:t>because xFilter must perform VM introspection to identify senders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From these results, the detection phase could eliminate the overhead of VM introspection under no attack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474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VMwall</a:t>
            </a:r>
            <a:r>
              <a:rPr kumimoji="1" lang="en-US" altLang="ja-JP" dirty="0" smtClean="0"/>
              <a:t> is similar to xFilter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and </a:t>
            </a:r>
            <a:r>
              <a:rPr kumimoji="1" lang="en-US" altLang="ja-JP" b="1" dirty="0" smtClean="0"/>
              <a:t>also filters packets using process information inside VMs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</a:t>
            </a:r>
            <a:r>
              <a:rPr kumimoji="1" lang="en-US" altLang="ja-JP" b="1" dirty="0" err="1" smtClean="0"/>
              <a:t>VMwall</a:t>
            </a:r>
            <a:r>
              <a:rPr kumimoji="1" lang="en-US" altLang="ja-JP" dirty="0" smtClean="0"/>
              <a:t>, VM introspection is performed in domain 0, </a:t>
            </a:r>
            <a:r>
              <a:rPr kumimoji="1" lang="en-US" altLang="ja-JP" b="1" dirty="0" smtClean="0"/>
              <a:t>which causes large overhead</a:t>
            </a:r>
            <a:r>
              <a:rPr kumimoji="1" lang="en-US" altLang="ja-JP" dirty="0" smtClean="0"/>
              <a:t>. / </a:t>
            </a:r>
            <a:r>
              <a:rPr kumimoji="1" lang="en-US" altLang="ja-JP" b="1" dirty="0" err="1" smtClean="0"/>
              <a:t>VMwall</a:t>
            </a:r>
            <a:r>
              <a:rPr kumimoji="1" lang="en-US" altLang="ja-JP" b="1" dirty="0" smtClean="0"/>
              <a:t> reduces the overhead by</a:t>
            </a:r>
            <a:r>
              <a:rPr kumimoji="1" lang="en-US" altLang="ja-JP" dirty="0" smtClean="0"/>
              <a:t> an optimization similar to our decision cache. / </a:t>
            </a:r>
            <a:r>
              <a:rPr kumimoji="1" lang="en-US" altLang="ja-JP" b="1" dirty="0" smtClean="0"/>
              <a:t>However, the performance will degrade dramatically for communication patterns in which such a cache mechanism doesn't work well, for example, for short-lived connections such as in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In addition, </a:t>
            </a:r>
            <a:r>
              <a:rPr kumimoji="1" lang="en-US" altLang="ja-JP" b="1" dirty="0" err="1" smtClean="0"/>
              <a:t>VMwall</a:t>
            </a:r>
            <a:r>
              <a:rPr kumimoji="1" lang="en-US" altLang="ja-JP" b="1" dirty="0" smtClean="0"/>
              <a:t> uses whitelist-based rules unlike </a:t>
            </a:r>
            <a:r>
              <a:rPr kumimoji="1" lang="en-US" altLang="ja-JP" b="1" dirty="0" err="1" smtClean="0"/>
              <a:t>xFilter</a:t>
            </a:r>
            <a:r>
              <a:rPr kumimoji="1" lang="en-US" altLang="ja-JP" dirty="0" smtClean="0"/>
              <a:t>. / </a:t>
            </a:r>
            <a:r>
              <a:rPr kumimoji="1" lang="en-US" altLang="ja-JP" b="1" dirty="0" err="1" smtClean="0"/>
              <a:t>xFilter</a:t>
            </a:r>
            <a:r>
              <a:rPr kumimoji="1" lang="en-US" altLang="ja-JP" b="1" dirty="0" smtClean="0"/>
              <a:t> automatically generates rules</a:t>
            </a:r>
            <a:r>
              <a:rPr kumimoji="1" lang="en-US" altLang="ja-JP" dirty="0" smtClean="0"/>
              <a:t>. /</a:t>
            </a:r>
          </a:p>
          <a:p>
            <a:r>
              <a:rPr kumimoji="1" lang="en-US" altLang="ja-JP" dirty="0" smtClean="0"/>
              <a:t>Personal firewalls inside VMs such as </a:t>
            </a:r>
            <a:r>
              <a:rPr kumimoji="1" lang="en-US" altLang="ja-JP" dirty="0" err="1" smtClean="0"/>
              <a:t>iptables</a:t>
            </a:r>
            <a:r>
              <a:rPr kumimoji="1" lang="en-US" altLang="ja-JP" dirty="0" smtClean="0"/>
              <a:t> in Linux </a:t>
            </a:r>
            <a:r>
              <a:rPr kumimoji="1" lang="en-US" altLang="ja-JP" b="1" dirty="0" smtClean="0"/>
              <a:t>also allow pinpoint active response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They</a:t>
            </a:r>
            <a:r>
              <a:rPr kumimoji="1" lang="en-US" altLang="ja-JP" dirty="0" smtClean="0"/>
              <a:t> support packet filtering based on </a:t>
            </a:r>
            <a:r>
              <a:rPr kumimoji="1" lang="en-US" altLang="ja-JP" b="1" dirty="0" smtClean="0"/>
              <a:t>sender processes and users</a:t>
            </a:r>
            <a:r>
              <a:rPr kumimoji="1" lang="en-US" altLang="ja-JP" dirty="0" smtClean="0"/>
              <a:t>. / </a:t>
            </a:r>
            <a:r>
              <a:rPr kumimoji="1" lang="en-US" altLang="ja-JP" b="1" dirty="0" smtClean="0"/>
              <a:t>However, because personal firewalls are</a:t>
            </a:r>
            <a:r>
              <a:rPr kumimoji="1" lang="en-US" altLang="ja-JP" dirty="0" smtClean="0"/>
              <a:t> under the control of VM users, </a:t>
            </a:r>
            <a:r>
              <a:rPr kumimoji="1" lang="en-US" altLang="ja-JP" b="1" dirty="0" smtClean="0"/>
              <a:t>IaaS providers have no privilege for adding rules to them</a:t>
            </a:r>
            <a:r>
              <a:rPr kumimoji="1" lang="en-US" altLang="ja-JP" dirty="0" smtClean="0"/>
              <a:t>. /</a:t>
            </a:r>
          </a:p>
          <a:p>
            <a:r>
              <a:rPr kumimoji="1" lang="en-US" altLang="ja-JP" dirty="0" smtClean="0"/>
              <a:t>Amazon EC2 </a:t>
            </a:r>
            <a:r>
              <a:rPr kumimoji="1" lang="en-US" altLang="ja-JP" b="1" dirty="0" smtClean="0"/>
              <a:t>provides</a:t>
            </a:r>
            <a:r>
              <a:rPr kumimoji="1" lang="en-US" altLang="ja-JP" dirty="0" smtClean="0"/>
              <a:t> security groups, which are firewalls probably </a:t>
            </a:r>
            <a:r>
              <a:rPr kumimoji="1" lang="en-US" altLang="ja-JP" b="1" dirty="0" smtClean="0"/>
              <a:t>implemented</a:t>
            </a:r>
            <a:r>
              <a:rPr kumimoji="1" lang="en-US" altLang="ja-JP" dirty="0" smtClean="0"/>
              <a:t> in domain 0. / </a:t>
            </a:r>
            <a:r>
              <a:rPr kumimoji="1" lang="en-US" altLang="ja-JP" b="1" dirty="0" smtClean="0"/>
              <a:t>Security groups are inbound firewalls and cannot stop outgoing attacks</a:t>
            </a:r>
            <a:r>
              <a:rPr kumimoji="1" lang="en-US" altLang="ja-JP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009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In conclusion</a:t>
            </a:r>
            <a:r>
              <a:rPr kumimoji="1" lang="en-US" altLang="ja-JP" dirty="0" smtClean="0"/>
              <a:t>, we proposed xFilter, a self-protection</a:t>
            </a:r>
            <a:r>
              <a:rPr kumimoji="1" lang="en-US" altLang="ja-JP" baseline="0" dirty="0" smtClean="0"/>
              <a:t> mechanism against stepping-stone attacks in IaaS. / </a:t>
            </a:r>
            <a:r>
              <a:rPr kumimoji="1" lang="en-US" altLang="ja-JP" dirty="0" smtClean="0"/>
              <a:t>xFilter stops only outgoing attacks with sender information obtained by VM introspection. / We made xFilter practical</a:t>
            </a:r>
            <a:r>
              <a:rPr kumimoji="1" lang="en-US" altLang="ja-JP" baseline="0" dirty="0" smtClean="0"/>
              <a:t> by four optimizations.</a:t>
            </a:r>
            <a:r>
              <a:rPr kumimoji="1" lang="en-US" altLang="ja-JP" dirty="0" smtClean="0"/>
              <a:t> / </a:t>
            </a:r>
            <a:r>
              <a:rPr kumimoji="1" lang="en-US" altLang="ja-JP" b="1" dirty="0" smtClean="0"/>
              <a:t>Performing</a:t>
            </a:r>
            <a:r>
              <a:rPr kumimoji="1" lang="en-US" altLang="ja-JP" dirty="0" smtClean="0"/>
              <a:t> VM introspection in the VMM, optimized sender traversal t</a:t>
            </a:r>
            <a:r>
              <a:rPr kumimoji="1" lang="en-US" altLang="ja-JP" b="1" dirty="0" smtClean="0"/>
              <a:t>o avoid deep traversal of sockets as much as possible</a:t>
            </a:r>
            <a:r>
              <a:rPr kumimoji="1" lang="en-US" altLang="ja-JP" dirty="0" smtClean="0"/>
              <a:t>, the decision cache </a:t>
            </a:r>
            <a:r>
              <a:rPr kumimoji="1" lang="en-US" altLang="ja-JP" b="1" dirty="0" smtClean="0"/>
              <a:t>to avoid sender traversal itself</a:t>
            </a:r>
            <a:r>
              <a:rPr kumimoji="1" lang="en-US" altLang="ja-JP" dirty="0" smtClean="0"/>
              <a:t>, and two-phase attack detection to eliminate VM introspection under no attack. / </a:t>
            </a:r>
            <a:r>
              <a:rPr kumimoji="1" lang="en-US" altLang="ja-JP" b="1" dirty="0" smtClean="0"/>
              <a:t>Packet filtering by xFilter degraded web performance only by 7% in 500 processes and 13% in 500 sockets</a:t>
            </a:r>
            <a:r>
              <a:rPr kumimoji="1" lang="en-US" altLang="ja-JP" dirty="0" smtClean="0"/>
              <a:t>. /</a:t>
            </a:r>
          </a:p>
          <a:p>
            <a:r>
              <a:rPr kumimoji="1" lang="en-US" altLang="ja-JP" b="1" dirty="0" smtClean="0"/>
              <a:t>One of the future work is to</a:t>
            </a:r>
            <a:r>
              <a:rPr kumimoji="1" lang="en-US" altLang="ja-JP" dirty="0" smtClean="0"/>
              <a:t> develop packet filtering at edge firewalls with VM introspection in source hosts </a:t>
            </a:r>
            <a:r>
              <a:rPr kumimoji="1" lang="en-US" altLang="ja-JP" b="1" dirty="0" smtClean="0"/>
              <a:t>because hardware</a:t>
            </a:r>
            <a:r>
              <a:rPr kumimoji="1" lang="en-US" altLang="ja-JP" b="1" baseline="0" dirty="0" smtClean="0"/>
              <a:t> virtualization such as SR-IOV makes the VMM impossible to capture packets</a:t>
            </a:r>
            <a:r>
              <a:rPr kumimoji="1" lang="en-US" altLang="ja-JP" baseline="0" dirty="0" smtClean="0"/>
              <a:t>. //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34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Of course, the users of the victim VMs are responsible to attacks against the outside. / However, in IaaS,</a:t>
            </a:r>
            <a:r>
              <a:rPr kumimoji="1" lang="en-US" altLang="ja-JP" dirty="0" smtClean="0"/>
              <a:t> not only the users but also </a:t>
            </a:r>
            <a:r>
              <a:rPr kumimoji="1" lang="en-US" altLang="ja-JP" baseline="0" dirty="0" smtClean="0"/>
              <a:t>IaaS providers are also responsible to such attacks </a:t>
            </a:r>
            <a:r>
              <a:rPr kumimoji="1" lang="en-US" altLang="ja-JP" b="1" baseline="0" dirty="0" smtClean="0"/>
              <a:t>because </a:t>
            </a:r>
            <a:r>
              <a:rPr kumimoji="1" lang="en-US" altLang="ja-JP" b="1" dirty="0" smtClean="0"/>
              <a:t>the </a:t>
            </a:r>
            <a:r>
              <a:rPr kumimoji="1" lang="en-US" altLang="ja-JP" b="1" dirty="0" smtClean="0"/>
              <a:t>owners </a:t>
            </a:r>
            <a:r>
              <a:rPr kumimoji="1" lang="en-US" altLang="ja-JP" b="1" dirty="0" smtClean="0"/>
              <a:t>of the </a:t>
            </a:r>
            <a:r>
              <a:rPr kumimoji="1" lang="en-US" altLang="ja-JP" b="1" dirty="0" err="1" smtClean="0"/>
              <a:t>VMs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smtClean="0"/>
              <a:t>are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err="1" smtClean="0"/>
              <a:t>IaaS</a:t>
            </a:r>
            <a:r>
              <a:rPr kumimoji="1" lang="en-US" altLang="ja-JP" b="1" dirty="0" smtClean="0"/>
              <a:t> providers</a:t>
            </a:r>
            <a:r>
              <a:rPr kumimoji="1" lang="en-US" altLang="ja-JP" dirty="0" smtClean="0"/>
              <a:t>. </a:t>
            </a:r>
            <a:r>
              <a:rPr kumimoji="1" lang="en-US" altLang="ja-JP" dirty="0" smtClean="0"/>
              <a:t>/ </a:t>
            </a:r>
            <a:r>
              <a:rPr kumimoji="1" lang="en-US" altLang="ja-JP" b="1" baseline="0" dirty="0" smtClean="0"/>
              <a:t>So</a:t>
            </a:r>
            <a:r>
              <a:rPr kumimoji="1" lang="en-US" altLang="ja-JP" baseline="0" dirty="0" smtClean="0"/>
              <a:t>, self-protection </a:t>
            </a:r>
            <a:r>
              <a:rPr kumimoji="1" lang="en-US" altLang="ja-JP" b="1" baseline="0" dirty="0" smtClean="0"/>
              <a:t>against stepping-stone attacks</a:t>
            </a:r>
            <a:r>
              <a:rPr kumimoji="1" lang="en-US" altLang="ja-JP" baseline="0" dirty="0" smtClean="0"/>
              <a:t> is indispensable for IaaS providers. /</a:t>
            </a:r>
          </a:p>
          <a:p>
            <a:r>
              <a:rPr kumimoji="1" lang="en-US" altLang="ja-JP" b="1" baseline="0" dirty="0" smtClean="0"/>
              <a:t>Active response is one of the self-protection mechanisms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When IaaS detects outgoing attacks</a:t>
            </a:r>
            <a:r>
              <a:rPr kumimoji="1" lang="en-US" altLang="ja-JP" baseline="0" dirty="0" smtClean="0"/>
              <a:t>, it stops </a:t>
            </a:r>
            <a:r>
              <a:rPr kumimoji="1" lang="en-US" altLang="ja-JP" b="1" baseline="0" dirty="0" smtClean="0"/>
              <a:t>successive</a:t>
            </a:r>
            <a:r>
              <a:rPr kumimoji="1" lang="en-US" altLang="ja-JP" baseline="0" dirty="0" smtClean="0"/>
              <a:t> attacks at its edge firewalls. / Stopping incoming attacks is ideal, but </a:t>
            </a:r>
            <a:r>
              <a:rPr kumimoji="1" lang="en-US" altLang="ja-JP" b="1" baseline="0" dirty="0" smtClean="0"/>
              <a:t>it's </a:t>
            </a:r>
            <a:r>
              <a:rPr kumimoji="1" lang="en-US" altLang="ja-JP" baseline="0" dirty="0" smtClean="0"/>
              <a:t>not always possible </a:t>
            </a:r>
            <a:r>
              <a:rPr kumimoji="1" lang="en-US" altLang="ja-JP" b="1" baseline="0" dirty="0" smtClean="0"/>
              <a:t>because attackers can legitimately log in VMs using stolen passwords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It's difficult to detect such</a:t>
            </a:r>
            <a:r>
              <a:rPr kumimoji="1" lang="en-US" altLang="ja-JP" b="1" dirty="0" smtClean="0"/>
              <a:t> seemingly legitimate accesses</a:t>
            </a:r>
            <a:r>
              <a:rPr kumimoji="1" lang="en-US" altLang="ja-JP" dirty="0" smtClean="0"/>
              <a:t>. </a:t>
            </a:r>
            <a:r>
              <a:rPr kumimoji="1" lang="en-US" altLang="ja-JP" baseline="0" dirty="0" smtClean="0"/>
              <a:t>/ </a:t>
            </a:r>
            <a:r>
              <a:rPr kumimoji="1" lang="en-US" altLang="ja-JP" b="1" baseline="0" dirty="0" smtClean="0"/>
              <a:t>As typical active response</a:t>
            </a:r>
            <a:r>
              <a:rPr kumimoji="1" lang="en-US" altLang="ja-JP" baseline="0" dirty="0" smtClean="0"/>
              <a:t>, packet filtering based on source IP addresses is used. </a:t>
            </a:r>
            <a:r>
              <a:rPr kumimoji="1" lang="en-US" altLang="ja-JP" dirty="0" smtClean="0"/>
              <a:t>/ </a:t>
            </a:r>
            <a:r>
              <a:rPr kumimoji="1" lang="en-US" altLang="ja-JP" b="1" dirty="0" smtClean="0"/>
              <a:t>Using such packet filtering, edge </a:t>
            </a:r>
            <a:r>
              <a:rPr kumimoji="1" lang="en-US" altLang="ja-JP" b="1" dirty="0" smtClean="0"/>
              <a:t>firewalls can stop outgoing attacks from </a:t>
            </a:r>
            <a:r>
              <a:rPr kumimoji="1" lang="en-US" altLang="ja-JP" b="1" dirty="0" err="1" smtClean="0"/>
              <a:t>VMs</a:t>
            </a:r>
            <a:r>
              <a:rPr kumimoji="1" lang="en-US" altLang="ja-JP" dirty="0" smtClean="0"/>
              <a:t>. </a:t>
            </a:r>
            <a:r>
              <a:rPr kumimoji="1" lang="en-US" altLang="ja-JP" baseline="0" dirty="0" smtClean="0"/>
              <a:t>//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5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such packet filtering blocks all outgoing packets </a:t>
            </a:r>
            <a:r>
              <a:rPr kumimoji="1" lang="en-US" altLang="ja-JP" b="1" dirty="0" smtClean="0"/>
              <a:t>from specified</a:t>
            </a:r>
            <a:r>
              <a:rPr kumimoji="1" lang="en-US" altLang="ja-JP" b="1" baseline="0" dirty="0" smtClean="0"/>
              <a:t> VMs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dirty="0" smtClean="0"/>
              <a:t>In this example, edge firewalls can</a:t>
            </a:r>
            <a:r>
              <a:rPr kumimoji="1" lang="en-US" altLang="ja-JP" b="1" baseline="0" dirty="0" smtClean="0"/>
              <a:t> stop </a:t>
            </a:r>
            <a:r>
              <a:rPr kumimoji="1" lang="en-US" altLang="ja-JP" b="1" baseline="0" dirty="0" err="1" smtClean="0"/>
              <a:t>portscans</a:t>
            </a:r>
            <a:r>
              <a:rPr kumimoji="1" lang="en-US" altLang="ja-JP" b="1" baseline="0" dirty="0" smtClean="0"/>
              <a:t> from the compromised apache web server, while the postfix mail server cannot send e-mail to the outside of the IaaS</a:t>
            </a:r>
            <a:r>
              <a:rPr kumimoji="1" lang="en-US" altLang="ja-JP" baseline="0" dirty="0" smtClean="0"/>
              <a:t>. /</a:t>
            </a:r>
          </a:p>
          <a:p>
            <a:r>
              <a:rPr kumimoji="1" lang="en-US" altLang="ja-JP" baseline="0" dirty="0" smtClean="0"/>
              <a:t>Usually, only a part of the system is compromised </a:t>
            </a:r>
            <a:r>
              <a:rPr kumimoji="1" lang="en-US" altLang="ja-JP" b="1" baseline="0" dirty="0" smtClean="0"/>
              <a:t>by intruders</a:t>
            </a:r>
            <a:r>
              <a:rPr kumimoji="1" lang="en-US" altLang="ja-JP" baseline="0" dirty="0" smtClean="0"/>
              <a:t>. /</a:t>
            </a:r>
            <a:r>
              <a:rPr kumimoji="1" lang="en-US" altLang="ja-JP" b="1" baseline="0" dirty="0" smtClean="0"/>
              <a:t> </a:t>
            </a:r>
            <a:r>
              <a:rPr kumimoji="1" lang="en-US" altLang="ja-JP" baseline="0" dirty="0" smtClean="0"/>
              <a:t>For example, vulnerable applications </a:t>
            </a:r>
            <a:r>
              <a:rPr kumimoji="1" lang="en-US" altLang="ja-JP" b="1" baseline="0" dirty="0" smtClean="0"/>
              <a:t>allow attackers to intrude into the system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On the other hand</a:t>
            </a:r>
            <a:r>
              <a:rPr kumimoji="1" lang="en-US" altLang="ja-JP" baseline="0" dirty="0" smtClean="0"/>
              <a:t>, the other part </a:t>
            </a:r>
            <a:r>
              <a:rPr kumimoji="1" lang="en-US" altLang="ja-JP" b="1" baseline="0" dirty="0" smtClean="0"/>
              <a:t>of the system</a:t>
            </a:r>
            <a:r>
              <a:rPr kumimoji="1" lang="en-US" altLang="ja-JP" baseline="0" dirty="0" smtClean="0"/>
              <a:t> is</a:t>
            </a:r>
            <a:r>
              <a:rPr kumimoji="1" lang="en-US" altLang="ja-JP" b="1" baseline="0" dirty="0" smtClean="0"/>
              <a:t> still </a:t>
            </a:r>
            <a:r>
              <a:rPr kumimoji="1" lang="en-US" altLang="ja-JP" baseline="0" dirty="0" smtClean="0"/>
              <a:t>protected by process- and user-based protection. / </a:t>
            </a:r>
            <a:r>
              <a:rPr kumimoji="1" lang="en-US" altLang="ja-JP" b="1" baseline="0" dirty="0" smtClean="0"/>
              <a:t>In this example, apache and postfix run in different user accounts and compromised apache cannot interfere with postfix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So, we claim</a:t>
            </a:r>
            <a:r>
              <a:rPr kumimoji="1" lang="en-US" altLang="ja-JP" baseline="0" dirty="0" smtClean="0"/>
              <a:t> active response should </a:t>
            </a:r>
            <a:r>
              <a:rPr kumimoji="1" lang="en-US" altLang="ja-JP" b="1" baseline="0" dirty="0" smtClean="0"/>
              <a:t>be pinpoint and</a:t>
            </a:r>
            <a:r>
              <a:rPr kumimoji="1" lang="en-US" altLang="ja-JP" baseline="0" dirty="0" smtClean="0"/>
              <a:t> stop only outgoing attacks </a:t>
            </a:r>
            <a:r>
              <a:rPr kumimoji="1" lang="en-US" altLang="ja-JP" b="1" baseline="0" dirty="0" smtClean="0"/>
              <a:t>from compromised part of the system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dirty="0" smtClean="0"/>
              <a:t>As a result</a:t>
            </a:r>
            <a:r>
              <a:rPr kumimoji="1" lang="en-US" altLang="ja-JP" dirty="0" smtClean="0"/>
              <a:t>, IaaS providers can give users the time to fix problems,</a:t>
            </a:r>
            <a:r>
              <a:rPr kumimoji="1" lang="en-US" altLang="ja-JP" baseline="0" dirty="0" smtClean="0"/>
              <a:t> </a:t>
            </a:r>
            <a:r>
              <a:rPr kumimoji="1" lang="en-US" altLang="ja-JP" b="1" baseline="0" dirty="0" smtClean="0"/>
              <a:t>while legitimate applications even in compromised VMs are still communicating with the outside</a:t>
            </a:r>
            <a:r>
              <a:rPr kumimoji="1" lang="en-US" altLang="ja-JP" baseline="0" dirty="0" smtClean="0"/>
              <a:t>.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220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As I explained,</a:t>
            </a:r>
            <a:r>
              <a:rPr kumimoji="1" lang="en-US" altLang="ja-JP" b="1" baseline="0" dirty="0" smtClean="0"/>
              <a:t> packet filtering based only on source IP addresses is not pinpoint</a:t>
            </a:r>
            <a:r>
              <a:rPr kumimoji="1" lang="en-US" altLang="ja-JP" baseline="0" dirty="0" smtClean="0"/>
              <a:t>. / </a:t>
            </a:r>
            <a:r>
              <a:rPr kumimoji="1" lang="en-US" altLang="ja-JP" dirty="0" smtClean="0"/>
              <a:t>Even if more packet information are used,</a:t>
            </a:r>
            <a:r>
              <a:rPr kumimoji="1" lang="en-US" altLang="ja-JP" baseline="0" dirty="0" smtClean="0"/>
              <a:t> p</a:t>
            </a:r>
            <a:r>
              <a:rPr kumimoji="1" lang="en-US" altLang="ja-JP" dirty="0" smtClean="0"/>
              <a:t>inpoint active response is still difficult at edge</a:t>
            </a:r>
            <a:r>
              <a:rPr kumimoji="1" lang="en-US" altLang="ja-JP" baseline="0" dirty="0" smtClean="0"/>
              <a:t> firewalls</a:t>
            </a:r>
            <a:r>
              <a:rPr kumimoji="1" lang="en-US" altLang="ja-JP" dirty="0" smtClean="0"/>
              <a:t>.</a:t>
            </a:r>
            <a:r>
              <a:rPr kumimoji="1" lang="en-US" altLang="ja-JP" b="1" dirty="0" smtClean="0"/>
              <a:t> /</a:t>
            </a:r>
            <a:r>
              <a:rPr kumimoji="1" lang="en-US" altLang="ja-JP" baseline="0" dirty="0" smtClean="0"/>
              <a:t> </a:t>
            </a:r>
            <a:r>
              <a:rPr kumimoji="1" lang="en-US" altLang="ja-JP" b="1" dirty="0" smtClean="0"/>
              <a:t>For example, by specifying</a:t>
            </a:r>
            <a:r>
              <a:rPr kumimoji="1" lang="en-US" altLang="ja-JP" dirty="0" smtClean="0"/>
              <a:t> destination IP addresses,</a:t>
            </a:r>
            <a:r>
              <a:rPr kumimoji="1" lang="en-US" altLang="ja-JP" baseline="0" dirty="0" smtClean="0"/>
              <a:t> </a:t>
            </a:r>
            <a:r>
              <a:rPr kumimoji="1" lang="en-US" altLang="ja-JP" b="1" baseline="0" dirty="0" smtClean="0"/>
              <a:t>edge firewalls can block only packets to specific hosts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However</a:t>
            </a:r>
            <a:r>
              <a:rPr kumimoji="1" lang="en-US" altLang="ja-JP" baseline="0" dirty="0" smtClean="0"/>
              <a:t>, too many rules </a:t>
            </a:r>
            <a:r>
              <a:rPr kumimoji="1" lang="en-US" altLang="ja-JP" b="1" baseline="0" dirty="0" smtClean="0"/>
              <a:t>are necessary</a:t>
            </a:r>
            <a:r>
              <a:rPr kumimoji="1" lang="en-US" altLang="ja-JP" baseline="0" dirty="0" smtClean="0"/>
              <a:t> for attacks against many hosts. / </a:t>
            </a:r>
            <a:r>
              <a:rPr kumimoji="1" lang="en-US" altLang="ja-JP" b="1" baseline="0" dirty="0" smtClean="0"/>
              <a:t>In packet filtering</a:t>
            </a:r>
            <a:r>
              <a:rPr kumimoji="1" lang="en-US" altLang="ja-JP" baseline="0" dirty="0" smtClean="0"/>
              <a:t> based on destination ports, </a:t>
            </a:r>
            <a:r>
              <a:rPr kumimoji="1" lang="en-US" altLang="ja-JP" b="1" baseline="0" dirty="0" smtClean="0"/>
              <a:t>edge firewalls can stop attacks using specific</a:t>
            </a:r>
            <a:r>
              <a:rPr kumimoji="1" lang="en-US" altLang="ja-JP" b="1" dirty="0" smtClean="0"/>
              <a:t> services such as e-mail.</a:t>
            </a:r>
            <a:r>
              <a:rPr kumimoji="1" lang="en-US" altLang="ja-JP" dirty="0" smtClean="0"/>
              <a:t> / But, </a:t>
            </a:r>
            <a:r>
              <a:rPr kumimoji="1" lang="en-US" altLang="ja-JP" b="1" dirty="0" smtClean="0"/>
              <a:t>to stop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dirty="0" smtClean="0"/>
              <a:t>, m</a:t>
            </a:r>
            <a:r>
              <a:rPr kumimoji="1" lang="en-US" altLang="ja-JP" baseline="0" dirty="0" smtClean="0"/>
              <a:t>ost well-known ports </a:t>
            </a:r>
            <a:r>
              <a:rPr kumimoji="1" lang="en-US" altLang="ja-JP" dirty="0" smtClean="0"/>
              <a:t>must be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blocked, </a:t>
            </a:r>
            <a:r>
              <a:rPr kumimoji="1" lang="en-US" altLang="ja-JP" b="1" baseline="0" dirty="0" smtClean="0"/>
              <a:t>for example, http, </a:t>
            </a:r>
            <a:r>
              <a:rPr kumimoji="1" lang="en-US" altLang="ja-JP" b="1" baseline="0" dirty="0" err="1" smtClean="0"/>
              <a:t>smtp</a:t>
            </a:r>
            <a:r>
              <a:rPr kumimoji="1" lang="en-US" altLang="ja-JP" b="1" baseline="0" dirty="0" smtClean="0"/>
              <a:t>, and</a:t>
            </a:r>
            <a:r>
              <a:rPr kumimoji="1" lang="en-US" altLang="ja-JP" b="1" dirty="0" smtClean="0"/>
              <a:t> so on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Using source ports is promising because a source port identifies each connection</a:t>
            </a:r>
            <a:r>
              <a:rPr kumimoji="1" lang="en-US" altLang="ja-JP" baseline="0" dirty="0" smtClean="0"/>
              <a:t>. </a:t>
            </a:r>
            <a:r>
              <a:rPr kumimoji="1" lang="en-US" altLang="ja-JP" dirty="0" smtClean="0"/>
              <a:t>/ </a:t>
            </a:r>
            <a:r>
              <a:rPr kumimoji="1" lang="en-US" altLang="ja-JP" b="1" dirty="0" smtClean="0"/>
              <a:t>But, </a:t>
            </a:r>
            <a:r>
              <a:rPr kumimoji="1" lang="en-US" altLang="ja-JP" dirty="0" smtClean="0"/>
              <a:t>t</a:t>
            </a:r>
            <a:r>
              <a:rPr kumimoji="1" lang="en-US" altLang="ja-JP" b="1" baseline="0" dirty="0" smtClean="0"/>
              <a:t>his is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too pinpoint </a:t>
            </a:r>
            <a:r>
              <a:rPr kumimoji="1" lang="en-US" altLang="ja-JP" dirty="0"/>
              <a:t>for short-lived connections </a:t>
            </a:r>
            <a:r>
              <a:rPr kumimoji="1" lang="en-US" altLang="ja-JP" b="1" dirty="0"/>
              <a:t>such as used in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b="1" dirty="0" smtClean="0"/>
              <a:t> and becomes ineffective</a:t>
            </a:r>
            <a:r>
              <a:rPr kumimoji="1" lang="en-US" altLang="ja-JP" b="1" baseline="0" dirty="0" smtClean="0"/>
              <a:t> soon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err="1" smtClean="0"/>
              <a:t>Portscans</a:t>
            </a:r>
            <a:r>
              <a:rPr kumimoji="1" lang="en-US" altLang="ja-JP" b="1" dirty="0" smtClean="0"/>
              <a:t> use one connection to check one port</a:t>
            </a:r>
            <a:r>
              <a:rPr kumimoji="1" lang="en-US" altLang="ja-JP" dirty="0" smtClean="0"/>
              <a:t>. </a:t>
            </a:r>
            <a:r>
              <a:rPr kumimoji="1" lang="en-US" altLang="ja-JP" baseline="0" dirty="0" smtClean="0"/>
              <a:t>//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714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To achieve</a:t>
            </a:r>
            <a:r>
              <a:rPr kumimoji="1" lang="en-US" altLang="ja-JP" dirty="0" smtClean="0"/>
              <a:t> pinpoint</a:t>
            </a:r>
            <a:r>
              <a:rPr kumimoji="1" lang="en-US" altLang="ja-JP" baseline="0" dirty="0" smtClean="0"/>
              <a:t> active response, </a:t>
            </a:r>
            <a:r>
              <a:rPr kumimoji="1" lang="en-US" altLang="ja-JP" b="1" baseline="0" dirty="0" smtClean="0"/>
              <a:t>w</a:t>
            </a:r>
            <a:r>
              <a:rPr kumimoji="1" lang="en-US" altLang="ja-JP" b="1" dirty="0" smtClean="0"/>
              <a:t>e propose</a:t>
            </a:r>
            <a:r>
              <a:rPr kumimoji="1" lang="en-US" altLang="ja-JP" b="1" baseline="0" dirty="0" smtClean="0"/>
              <a:t> xFilter, which is</a:t>
            </a:r>
            <a:r>
              <a:rPr kumimoji="1" lang="en-US" altLang="ja-JP" baseline="0" dirty="0" smtClean="0"/>
              <a:t> a packet filter </a:t>
            </a:r>
            <a:r>
              <a:rPr kumimoji="1" lang="en-US" altLang="ja-JP" b="1" baseline="0" dirty="0" smtClean="0"/>
              <a:t>running in</a:t>
            </a:r>
            <a:r>
              <a:rPr kumimoji="1" lang="en-US" altLang="ja-JP" baseline="0" dirty="0" smtClean="0"/>
              <a:t> the virtual machine </a:t>
            </a:r>
            <a:r>
              <a:rPr kumimoji="1" lang="en-US" altLang="ja-JP" baseline="0" dirty="0" smtClean="0"/>
              <a:t>monitor. </a:t>
            </a:r>
            <a:r>
              <a:rPr kumimoji="1" lang="en-US" altLang="ja-JP" baseline="0" dirty="0" smtClean="0"/>
              <a:t>/ </a:t>
            </a:r>
            <a:r>
              <a:rPr kumimoji="1" lang="en-US" altLang="ja-JP" b="1" baseline="0" dirty="0" smtClean="0"/>
              <a:t>The VMM is the lowest software layer to run VMs</a:t>
            </a:r>
            <a:r>
              <a:rPr kumimoji="1" lang="en-US" altLang="ja-JP" baseline="0" dirty="0" smtClean="0"/>
              <a:t>. / It can intercept all packets from VMs. / The VMM can obtain sender information inside VMs by using </a:t>
            </a:r>
            <a:r>
              <a:rPr kumimoji="1" lang="en-US" altLang="ja-JP" b="1" baseline="0" dirty="0" smtClean="0"/>
              <a:t>a technique called</a:t>
            </a:r>
            <a:r>
              <a:rPr kumimoji="1" lang="en-US" altLang="ja-JP" baseline="0" dirty="0" smtClean="0"/>
              <a:t> VM introspection. / We'll explain </a:t>
            </a:r>
            <a:r>
              <a:rPr kumimoji="1" lang="en-US" altLang="ja-JP" baseline="0" dirty="0" err="1" smtClean="0"/>
              <a:t>VM</a:t>
            </a:r>
            <a:r>
              <a:rPr kumimoji="1" lang="en-US" altLang="ja-JP" baseline="0" dirty="0" smtClean="0"/>
              <a:t> introspection in the next slide. /</a:t>
            </a:r>
          </a:p>
          <a:p>
            <a:r>
              <a:rPr kumimoji="1" lang="en-US" altLang="ja-JP" baseline="0" dirty="0" smtClean="0"/>
              <a:t>xFilter detects </a:t>
            </a:r>
            <a:r>
              <a:rPr kumimoji="1" lang="en-US" altLang="ja-JP" b="1" baseline="0" dirty="0" smtClean="0"/>
              <a:t>outgoing attacks</a:t>
            </a:r>
            <a:r>
              <a:rPr kumimoji="1" lang="en-US" altLang="ja-JP" baseline="0" dirty="0" smtClean="0"/>
              <a:t> and stops </a:t>
            </a:r>
            <a:r>
              <a:rPr kumimoji="1" lang="en-US" altLang="ja-JP" b="1" baseline="0" dirty="0" smtClean="0"/>
              <a:t>successive</a:t>
            </a:r>
            <a:r>
              <a:rPr kumimoji="1" lang="en-US" altLang="ja-JP" baseline="0" dirty="0" smtClean="0"/>
              <a:t> attacks with sender information. / </a:t>
            </a:r>
            <a:r>
              <a:rPr kumimoji="1" lang="en-US" altLang="ja-JP" b="1" baseline="0" dirty="0" smtClean="0"/>
              <a:t>For example, when xFilter detects </a:t>
            </a:r>
            <a:r>
              <a:rPr kumimoji="1" lang="en-US" altLang="ja-JP" b="1" baseline="0" dirty="0" err="1" smtClean="0"/>
              <a:t>portscans</a:t>
            </a:r>
            <a:r>
              <a:rPr kumimoji="1" lang="en-US" altLang="ja-JP" b="1" baseline="0" dirty="0" smtClean="0"/>
              <a:t>, it can block all packets from a malicious </a:t>
            </a:r>
            <a:r>
              <a:rPr kumimoji="1" lang="en-US" altLang="ja-JP" b="1" baseline="0" dirty="0" err="1" smtClean="0"/>
              <a:t>portscanner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dirty="0" smtClean="0"/>
              <a:t>Packets from the other processes can be still sent to the outside</a:t>
            </a:r>
            <a:r>
              <a:rPr kumimoji="1" lang="en-US" altLang="ja-JP" dirty="0" smtClean="0"/>
              <a:t>. //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195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</a:t>
            </a:r>
            <a:r>
              <a:rPr kumimoji="1" lang="en-US" altLang="ja-JP" baseline="0" dirty="0" smtClean="0"/>
              <a:t> introspection </a:t>
            </a:r>
            <a:r>
              <a:rPr kumimoji="1" lang="en-US" altLang="ja-JP" b="1" baseline="0" dirty="0" smtClean="0"/>
              <a:t>used by xFilter is</a:t>
            </a:r>
            <a:r>
              <a:rPr kumimoji="1" lang="en-US" altLang="ja-JP" baseline="0" dirty="0" smtClean="0"/>
              <a:t> a technique for inspecting data used by operating systems in VMs </a:t>
            </a:r>
            <a:r>
              <a:rPr kumimoji="1" lang="en-US" altLang="ja-JP" b="1" baseline="0" dirty="0" smtClean="0"/>
              <a:t>from the outside</a:t>
            </a:r>
            <a:r>
              <a:rPr kumimoji="1" lang="en-US" altLang="ja-JP" baseline="0" dirty="0" smtClean="0"/>
              <a:t>. / In principle, the VMM is not aware of the internals of VMs. / It simply allocates memory to VMs. / </a:t>
            </a:r>
            <a:r>
              <a:rPr kumimoji="1" lang="en-US" altLang="ja-JP" b="1" baseline="0" dirty="0" smtClean="0"/>
              <a:t>VM introspection is achieved</a:t>
            </a:r>
            <a:r>
              <a:rPr kumimoji="1" lang="en-US" altLang="ja-JP" baseline="0" dirty="0" smtClean="0"/>
              <a:t> through analysis of the VM's memory based on internal structures of operating systems. / </a:t>
            </a:r>
            <a:r>
              <a:rPr kumimoji="1" lang="en-US" altLang="ja-JP" b="1" baseline="0" dirty="0" smtClean="0"/>
              <a:t>The internal structures such as</a:t>
            </a:r>
            <a:r>
              <a:rPr kumimoji="1" lang="en-US" altLang="ja-JP" baseline="0" dirty="0" smtClean="0"/>
              <a:t> type and symbol information </a:t>
            </a:r>
            <a:r>
              <a:rPr kumimoji="1" lang="en-US" altLang="ja-JP" b="1" baseline="0" dirty="0" smtClean="0"/>
              <a:t>are collected from debug information of the kernels</a:t>
            </a:r>
            <a:r>
              <a:rPr kumimoji="1" lang="en-US" altLang="ja-JP" baseline="0" dirty="0" smtClean="0"/>
              <a:t>, for example. /</a:t>
            </a:r>
          </a:p>
          <a:p>
            <a:r>
              <a:rPr kumimoji="1" lang="en-US" altLang="ja-JP" b="1" baseline="0" dirty="0" smtClean="0"/>
              <a:t>To find a sender process in a VM using VM introspection</a:t>
            </a:r>
            <a:r>
              <a:rPr kumimoji="1" lang="en-US" altLang="ja-JP" baseline="0" dirty="0" smtClean="0"/>
              <a:t>, xFilter </a:t>
            </a:r>
            <a:r>
              <a:rPr kumimoji="1" lang="en-US" altLang="ja-JP" b="1" baseline="0" dirty="0" smtClean="0"/>
              <a:t>first</a:t>
            </a:r>
            <a:r>
              <a:rPr kumimoji="1" lang="en-US" altLang="ja-JP" baseline="0" dirty="0" smtClean="0"/>
              <a:t> finds a </a:t>
            </a:r>
            <a:r>
              <a:rPr kumimoji="1" lang="en-US" altLang="ja-JP" b="1" baseline="0" dirty="0" smtClean="0"/>
              <a:t>socket</a:t>
            </a:r>
            <a:r>
              <a:rPr kumimoji="1" lang="en-US" altLang="ja-JP" baseline="0" dirty="0" smtClean="0"/>
              <a:t> used for sending a target packet. / </a:t>
            </a:r>
            <a:r>
              <a:rPr kumimoji="1" lang="en-US" altLang="ja-JP" b="1" dirty="0" smtClean="0"/>
              <a:t>Then it</a:t>
            </a:r>
            <a:r>
              <a:rPr kumimoji="1" lang="en-US" altLang="ja-JP" b="1" baseline="0" dirty="0" smtClean="0"/>
              <a:t> </a:t>
            </a:r>
            <a:r>
              <a:rPr kumimoji="1" lang="en-US" altLang="ja-JP" b="1" dirty="0" smtClean="0"/>
              <a:t>identifie</a:t>
            </a:r>
            <a:r>
              <a:rPr kumimoji="1" lang="en-US" altLang="ja-JP" b="1" baseline="0" dirty="0" smtClean="0"/>
              <a:t>s an</a:t>
            </a:r>
            <a:r>
              <a:rPr kumimoji="1" lang="en-US" altLang="ja-JP" b="1" dirty="0" smtClean="0"/>
              <a:t> owner </a:t>
            </a:r>
            <a:r>
              <a:rPr kumimoji="1" lang="en-US" altLang="ja-JP" b="1" baseline="0" dirty="0" smtClean="0"/>
              <a:t>process of the found socket as a sender</a:t>
            </a:r>
            <a:r>
              <a:rPr kumimoji="1" lang="en-US" altLang="ja-JP" baseline="0" dirty="0" smtClean="0"/>
              <a:t>. //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51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baseline="0" dirty="0" smtClean="0"/>
              <a:t>When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xFilter</a:t>
            </a:r>
            <a:r>
              <a:rPr kumimoji="1" lang="en-US" altLang="ja-JP" baseline="0" dirty="0" smtClean="0"/>
              <a:t> detects outgoing attacks, it automatically generates filtering rules. / It adds deny rules with sender's process ID and user ID. / </a:t>
            </a:r>
            <a:r>
              <a:rPr kumimoji="1" lang="en-US" altLang="ja-JP" b="1" baseline="0" dirty="0" smtClean="0"/>
              <a:t>For example, if the process with </a:t>
            </a:r>
            <a:r>
              <a:rPr kumimoji="1" lang="en-US" altLang="ja-JP" b="1" baseline="0" dirty="0" err="1" smtClean="0"/>
              <a:t>pid</a:t>
            </a:r>
            <a:r>
              <a:rPr kumimoji="1" lang="en-US" altLang="ja-JP" b="1" baseline="0" dirty="0" smtClean="0"/>
              <a:t> 1234 performs outgoing attacks, xFilter generates this first rule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This means xFilter denies packets sent from the process with </a:t>
            </a:r>
            <a:r>
              <a:rPr kumimoji="1" lang="en-US" altLang="ja-JP" b="1" baseline="0" dirty="0" err="1" smtClean="0"/>
              <a:t>pid</a:t>
            </a:r>
            <a:r>
              <a:rPr kumimoji="1" lang="en-US" altLang="ja-JP" b="1" baseline="0" dirty="0" smtClean="0"/>
              <a:t> 1234 in VM 1 to any hosts or ports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This is called a process-level rule, which is valid for a</a:t>
            </a:r>
            <a:r>
              <a:rPr kumimoji="1" lang="en-US" altLang="ja-JP" b="1" dirty="0" smtClean="0"/>
              <a:t> specific process</a:t>
            </a:r>
            <a:r>
              <a:rPr kumimoji="1" lang="en-US" altLang="ja-JP" dirty="0" smtClean="0"/>
              <a:t>. /</a:t>
            </a:r>
            <a:endParaRPr kumimoji="1" lang="en-US" altLang="ja-JP" baseline="0" dirty="0" smtClean="0"/>
          </a:p>
          <a:p>
            <a:r>
              <a:rPr kumimoji="1" lang="en-US" altLang="ja-JP" b="1" dirty="0" smtClean="0"/>
              <a:t>When</a:t>
            </a:r>
            <a:r>
              <a:rPr kumimoji="1" lang="en-US" altLang="ja-JP" b="1" baseline="0" dirty="0" smtClean="0"/>
              <a:t> xFilter adds a new rule</a:t>
            </a:r>
            <a:r>
              <a:rPr kumimoji="1" lang="en-US" altLang="ja-JP" baseline="0" dirty="0" smtClean="0"/>
              <a:t>, it merges several process-level rules into one user-level rule </a:t>
            </a:r>
            <a:r>
              <a:rPr kumimoji="1" lang="en-US" altLang="ja-JP" b="1" baseline="0" dirty="0" smtClean="0"/>
              <a:t>if needed</a:t>
            </a:r>
            <a:r>
              <a:rPr kumimoji="1" lang="en-US" altLang="ja-JP" baseline="0" dirty="0" smtClean="0"/>
              <a:t>. </a:t>
            </a:r>
            <a:r>
              <a:rPr kumimoji="1" lang="en-US" altLang="ja-JP" dirty="0" smtClean="0"/>
              <a:t>/ </a:t>
            </a:r>
            <a:r>
              <a:rPr kumimoji="1" lang="en-US" altLang="ja-JP" b="1" baseline="0" dirty="0" smtClean="0"/>
              <a:t>If an attacker's</a:t>
            </a:r>
            <a:r>
              <a:rPr kumimoji="1" lang="en-US" altLang="ja-JP" b="1" dirty="0" smtClean="0"/>
              <a:t> </a:t>
            </a:r>
            <a:r>
              <a:rPr kumimoji="1" lang="en-US" altLang="ja-JP" b="1" baseline="0" dirty="0" smtClean="0"/>
              <a:t>process is</a:t>
            </a:r>
            <a:r>
              <a:rPr kumimoji="1" lang="en-US" altLang="ja-JP" b="1" dirty="0" smtClean="0"/>
              <a:t> short-lived such as used in </a:t>
            </a:r>
            <a:r>
              <a:rPr kumimoji="1" lang="en-US" altLang="ja-JP" b="1" dirty="0" err="1" smtClean="0"/>
              <a:t>portscans</a:t>
            </a:r>
            <a:r>
              <a:rPr kumimoji="1" lang="en-US" altLang="ja-JP" b="1" baseline="0" dirty="0" smtClean="0"/>
              <a:t>,</a:t>
            </a:r>
            <a:r>
              <a:rPr kumimoji="1" lang="en-US" altLang="ja-JP" dirty="0" smtClean="0"/>
              <a:t> a process-level rule </a:t>
            </a:r>
            <a:r>
              <a:rPr kumimoji="1" lang="en-US" altLang="ja-JP" dirty="0"/>
              <a:t>is too </a:t>
            </a:r>
            <a:r>
              <a:rPr kumimoji="1" lang="en-US" altLang="ja-JP" dirty="0" smtClean="0"/>
              <a:t>pinpoint </a:t>
            </a:r>
            <a:r>
              <a:rPr kumimoji="1" lang="en-US" altLang="ja-JP" b="1" dirty="0" smtClean="0"/>
              <a:t>and becomes ineffective soon</a:t>
            </a:r>
            <a:r>
              <a:rPr kumimoji="1" lang="en-US" altLang="ja-JP" dirty="0" smtClean="0"/>
              <a:t>. / </a:t>
            </a:r>
            <a:r>
              <a:rPr kumimoji="1" lang="en-US" altLang="ja-JP" b="1" baseline="0" dirty="0" smtClean="0"/>
              <a:t>On the other hand, a user-level rule is a more inclusive rule that is valid for processes with the same </a:t>
            </a:r>
            <a:r>
              <a:rPr kumimoji="1" lang="en-US" altLang="ja-JP" b="1" baseline="0" dirty="0" err="1" smtClean="0"/>
              <a:t>uid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baseline="0" dirty="0" smtClean="0"/>
              <a:t>In this example, xFilter </a:t>
            </a:r>
            <a:r>
              <a:rPr kumimoji="1" lang="en-US" altLang="ja-JP" b="1" dirty="0" smtClean="0"/>
              <a:t>merges these process-level rules to this user-level rule and denies packets sent from the user with </a:t>
            </a:r>
            <a:r>
              <a:rPr kumimoji="1" lang="en-US" altLang="ja-JP" b="1" dirty="0" err="1" smtClean="0"/>
              <a:t>uid</a:t>
            </a:r>
            <a:r>
              <a:rPr kumimoji="1" lang="en-US" altLang="ja-JP" b="1" dirty="0" smtClean="0"/>
              <a:t> 501</a:t>
            </a:r>
            <a:r>
              <a:rPr kumimoji="1" lang="en-US" altLang="ja-JP" dirty="0" smtClean="0"/>
              <a:t>. / </a:t>
            </a:r>
            <a:r>
              <a:rPr kumimoji="1" lang="en-US" altLang="ja-JP" baseline="0" dirty="0" smtClean="0"/>
              <a:t>Such a rule can prevent successive similar attacks. //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878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The challenge to</a:t>
            </a:r>
            <a:r>
              <a:rPr kumimoji="1" lang="en-US" altLang="ja-JP" b="1" baseline="0" dirty="0" smtClean="0"/>
              <a:t> implementing xFilter is</a:t>
            </a:r>
            <a:r>
              <a:rPr kumimoji="1" lang="en-US" altLang="ja-JP" baseline="0" dirty="0" smtClean="0"/>
              <a:t> how xFilter reduces the overhead of VM introspection. /</a:t>
            </a:r>
          </a:p>
          <a:p>
            <a:r>
              <a:rPr kumimoji="1" lang="en-US" altLang="ja-JP" baseline="0" dirty="0" smtClean="0"/>
              <a:t>In Xen, </a:t>
            </a:r>
            <a:r>
              <a:rPr kumimoji="1" lang="en-US" altLang="ja-JP" b="1" baseline="0" dirty="0" smtClean="0"/>
              <a:t>which is our target system</a:t>
            </a:r>
            <a:r>
              <a:rPr kumimoji="1" lang="en-US" altLang="ja-JP" baseline="0" dirty="0" smtClean="0"/>
              <a:t>, </a:t>
            </a:r>
            <a:r>
              <a:rPr kumimoji="1" lang="en-US" altLang="ja-JP" b="1" baseline="0" dirty="0" smtClean="0"/>
              <a:t>a privileged VM called</a:t>
            </a:r>
            <a:r>
              <a:rPr kumimoji="1" lang="en-US" altLang="ja-JP" baseline="0" dirty="0" smtClean="0"/>
              <a:t> domain 0 handles outgoing packets. / </a:t>
            </a:r>
            <a:r>
              <a:rPr kumimoji="1" lang="en-US" altLang="ja-JP" b="1" baseline="0" dirty="0" smtClean="0"/>
              <a:t>When a process in a VM sends a packet, the packet is handled in the </a:t>
            </a:r>
            <a:r>
              <a:rPr kumimoji="1" lang="en-US" altLang="ja-JP" b="1" baseline="0" dirty="0" err="1" smtClean="0"/>
              <a:t>netfront</a:t>
            </a:r>
            <a:r>
              <a:rPr kumimoji="1" lang="en-US" altLang="ja-JP" b="1" baseline="0" dirty="0" smtClean="0"/>
              <a:t> driver, passed</a:t>
            </a:r>
            <a:r>
              <a:rPr kumimoji="1" lang="en-US" altLang="ja-JP" b="1" dirty="0" smtClean="0"/>
              <a:t> to the netback driver in domain 0, and sent to the network by the real driver</a:t>
            </a:r>
            <a:r>
              <a:rPr kumimoji="1" lang="en-US" altLang="ja-JP" dirty="0" smtClean="0"/>
              <a:t>. /</a:t>
            </a:r>
            <a:endParaRPr kumimoji="1" lang="en-US" altLang="ja-JP" baseline="0" dirty="0" smtClean="0"/>
          </a:p>
          <a:p>
            <a:r>
              <a:rPr kumimoji="1" lang="en-US" altLang="ja-JP" b="1" dirty="0" smtClean="0"/>
              <a:t>So</a:t>
            </a:r>
            <a:r>
              <a:rPr kumimoji="1" lang="en-US" altLang="ja-JP" dirty="0" smtClean="0"/>
              <a:t>,</a:t>
            </a:r>
            <a:r>
              <a:rPr kumimoji="1" lang="en-US" altLang="ja-JP" baseline="0" dirty="0" smtClean="0"/>
              <a:t> domain 0 is natural for running packet filters</a:t>
            </a:r>
            <a:r>
              <a:rPr kumimoji="1" lang="en-US" altLang="ja-JP" b="1" baseline="0" dirty="0" smtClean="0"/>
              <a:t> and easy to implement them</a:t>
            </a:r>
            <a:r>
              <a:rPr kumimoji="1" lang="en-US" altLang="ja-JP" baseline="0" dirty="0" smtClean="0"/>
              <a:t>. / </a:t>
            </a:r>
            <a:r>
              <a:rPr kumimoji="1" lang="en-US" altLang="ja-JP" b="1" dirty="0" smtClean="0"/>
              <a:t>When the netback driver passes a packet to the real driver, a packet filter checks it</a:t>
            </a:r>
            <a:r>
              <a:rPr kumimoji="1" lang="en-US" altLang="ja-JP" dirty="0" smtClean="0"/>
              <a:t>. / But VM introspection </a:t>
            </a:r>
            <a:r>
              <a:rPr kumimoji="1" lang="en-US" altLang="ja-JP" b="1" dirty="0" smtClean="0"/>
              <a:t>performed in domain 0</a:t>
            </a:r>
            <a:r>
              <a:rPr kumimoji="1" lang="en-US" altLang="ja-JP" dirty="0" smtClean="0"/>
              <a:t> is too heavyweight. /</a:t>
            </a:r>
          </a:p>
          <a:p>
            <a:r>
              <a:rPr kumimoji="1" lang="en-US" altLang="ja-JP" b="1" dirty="0" smtClean="0"/>
              <a:t>Why?</a:t>
            </a:r>
            <a:r>
              <a:rPr kumimoji="1" lang="en-US" altLang="ja-JP" dirty="0" smtClean="0"/>
              <a:t> //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094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1066800" y="4648201"/>
            <a:ext cx="76200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620000" cy="2562225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E9BC2-7A36-4549-B6BA-30523D4EBBDA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124935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2999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9/6/12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>
        <a:buNone/>
        <a:defRPr sz="4000">
          <a:solidFill>
            <a:schemeClr val="tx1">
              <a:alpha val="100000"/>
            </a:schemeClr>
          </a:solidFill>
          <a:latin typeface="+mj-lt"/>
          <a:ea typeface="ＭＳ Ｐゴシック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>
        <a:buClr>
          <a:schemeClr val="accent1"/>
        </a:buClr>
        <a:buSzPct val="66000"/>
        <a:buFont typeface="Wingdings" charset="2"/>
        <a:buChar char="n"/>
        <a:defRPr sz="2800">
          <a:latin typeface="+mn-lt"/>
          <a:ea typeface="ＭＳ Ｐゴシック"/>
        </a:defRPr>
      </a:lvl1pPr>
      <a:lvl2pPr marL="742950" indent="-285750">
        <a:buClr>
          <a:schemeClr val="accent2"/>
        </a:buClr>
        <a:buSzPct val="66000"/>
        <a:buFont typeface="Wingdings" charset="2"/>
        <a:buChar char="n"/>
        <a:defRPr sz="2400">
          <a:latin typeface="+mn-lt"/>
          <a:ea typeface="ＭＳ Ｐゴシック"/>
        </a:defRPr>
      </a:lvl2pPr>
      <a:lvl3pPr marL="1143000" indent="-228600">
        <a:buClr>
          <a:schemeClr val="accent3"/>
        </a:buClr>
        <a:buSzPct val="66000"/>
        <a:buFont typeface="Wingdings" charset="2"/>
        <a:buChar char="n"/>
        <a:defRPr sz="2200">
          <a:latin typeface="+mn-lt"/>
          <a:ea typeface="ＭＳ Ｐゴシック"/>
        </a:defRPr>
      </a:lvl3pPr>
      <a:lvl4pPr marL="1600200" indent="-228600">
        <a:buClr>
          <a:schemeClr val="accent4"/>
        </a:buClr>
        <a:buSzPct val="66000"/>
        <a:buFont typeface="Wingdings" charset="2"/>
        <a:buChar char="n"/>
        <a:defRPr sz="2000">
          <a:latin typeface="+mn-lt"/>
          <a:ea typeface="ＭＳ Ｐゴシック"/>
        </a:defRPr>
      </a:lvl4pPr>
      <a:lvl5pPr marL="2057400" indent="-228600">
        <a:buSzPct val="66000"/>
        <a:buFont typeface="Wingdings" charset="2"/>
        <a:buChar char="n"/>
        <a:defRPr sz="2000">
          <a:latin typeface="+mn-lt"/>
          <a:ea typeface="ＭＳ Ｐゴシック"/>
        </a:defRPr>
      </a:lvl5pPr>
      <a:lvl6pPr marL="2514600" indent="-228600">
        <a:buChar char="•"/>
        <a:defRPr sz="2000"/>
      </a:lvl6pPr>
      <a:lvl7pPr marL="2971800" indent="-228600">
        <a:buChar char="•"/>
        <a:defRPr sz="2000"/>
      </a:lvl7pPr>
      <a:lvl8pPr marL="3429000" indent="-228600">
        <a:buChar char="•"/>
        <a:defRPr sz="2000"/>
      </a:lvl8pPr>
      <a:lvl9pPr marL="3886200" indent="-228600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Kenichi Kourai  (Kyushu Institute of Technology)</a:t>
            </a:r>
          </a:p>
          <a:p>
            <a:r>
              <a:rPr kumimoji="1" lang="en-US" altLang="ja-JP" dirty="0" smtClean="0"/>
              <a:t>Takeshi </a:t>
            </a:r>
            <a:r>
              <a:rPr kumimoji="1" lang="en-US" altLang="ja-JP" dirty="0" err="1" smtClean="0"/>
              <a:t>Azumi</a:t>
            </a:r>
            <a:r>
              <a:rPr kumimoji="1" lang="en-US" altLang="ja-JP" dirty="0" smtClean="0"/>
              <a:t>  (Tokyo Institute of Technology)</a:t>
            </a:r>
          </a:p>
          <a:p>
            <a:r>
              <a:rPr kumimoji="1" lang="en-US" altLang="ja-JP" dirty="0" smtClean="0"/>
              <a:t>Shigeru Chiba  (Tokyo University)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altLang="ja-JP" b="1" dirty="0">
                <a:solidFill>
                  <a:schemeClr val="tx1"/>
                </a:solidFill>
              </a:rPr>
              <a:t>A Self-protection Mechanism against Stepping-stone Attacks for IaaS clouds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62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3"/>
    </mc:Choice>
    <mc:Fallback xmlns="">
      <p:transition xmlns:p14="http://schemas.microsoft.com/office/powerpoint/2010/main" spd="slow" advTm="114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VM</a:t>
            </a:r>
            <a:r>
              <a:rPr kumimoji="1" lang="en-US" altLang="ja-JP" dirty="0" smtClean="0"/>
              <a:t> Introspection in Domain 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Domain 0 must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map memory pages</a:t>
            </a:r>
            <a:r>
              <a:rPr kumimoji="1" lang="en-US" altLang="ja-JP" dirty="0" smtClean="0"/>
              <a:t> of a </a:t>
            </a:r>
            <a:r>
              <a:rPr kumimoji="1" lang="en-US" altLang="ja-JP" dirty="0" err="1" smtClean="0"/>
              <a:t>VM</a:t>
            </a:r>
            <a:r>
              <a:rPr kumimoji="1" lang="en-US" altLang="ja-JP" dirty="0" smtClean="0"/>
              <a:t> to access them</a:t>
            </a:r>
          </a:p>
          <a:p>
            <a:pPr lvl="1"/>
            <a:r>
              <a:rPr kumimoji="1" lang="en-US" altLang="ja-JP" dirty="0" smtClean="0"/>
              <a:t>by issuing a hypercall to the VMM</a:t>
            </a:r>
          </a:p>
          <a:p>
            <a:r>
              <a:rPr kumimoji="1" lang="en-US" altLang="ja-JP" dirty="0" smtClean="0"/>
              <a:t>It must access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page tables</a:t>
            </a:r>
            <a:r>
              <a:rPr kumimoji="1" lang="en-US" altLang="ja-JP" dirty="0" smtClean="0"/>
              <a:t> as well as kernel objects</a:t>
            </a:r>
          </a:p>
          <a:p>
            <a:pPr lvl="1"/>
            <a:r>
              <a:rPr kumimoji="1" lang="en-US" altLang="ja-JP" dirty="0" smtClean="0"/>
              <a:t>Virtual-to-physical address translation is necessary</a:t>
            </a:r>
          </a:p>
          <a:p>
            <a:pPr lvl="1"/>
            <a:r>
              <a:rPr kumimoji="1" lang="en-US" altLang="ja-JP" dirty="0" smtClean="0"/>
              <a:t>Mapping 4 pages for one translation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2590800" y="4419600"/>
            <a:ext cx="5715000" cy="1799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895600" y="4694616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56529" y="4692802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10200" y="4690988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05600" y="4689174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6529" y="5114170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files_struct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56529" y="5532816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fdtable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34000" y="5532816"/>
            <a:ext cx="4572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file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52457" y="5525634"/>
            <a:ext cx="685800" cy="235782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socket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10400" y="5524500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err="1" smtClean="0">
                <a:solidFill>
                  <a:schemeClr val="tx1"/>
                </a:solidFill>
              </a:rPr>
              <a:t>inet_sock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/>
          <p:cNvCxnSpPr>
            <a:stCxn id="4" idx="3"/>
            <a:endCxn id="5" idx="1"/>
          </p:cNvCxnSpPr>
          <p:nvPr/>
        </p:nvCxnSpPr>
        <p:spPr>
          <a:xfrm flipV="1">
            <a:off x="3810000" y="4807102"/>
            <a:ext cx="346529" cy="181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5" idx="3"/>
            <a:endCxn id="6" idx="1"/>
          </p:cNvCxnSpPr>
          <p:nvPr/>
        </p:nvCxnSpPr>
        <p:spPr>
          <a:xfrm flipV="1">
            <a:off x="5070929" y="4805288"/>
            <a:ext cx="339271" cy="181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6" idx="3"/>
            <a:endCxn id="7" idx="1"/>
          </p:cNvCxnSpPr>
          <p:nvPr/>
        </p:nvCxnSpPr>
        <p:spPr>
          <a:xfrm flipV="1">
            <a:off x="6324600" y="4803474"/>
            <a:ext cx="381000" cy="1814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5" idx="2"/>
            <a:endCxn id="8" idx="0"/>
          </p:cNvCxnSpPr>
          <p:nvPr/>
        </p:nvCxnSpPr>
        <p:spPr>
          <a:xfrm>
            <a:off x="4613729" y="4921402"/>
            <a:ext cx="0" cy="192768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2"/>
            <a:endCxn id="9" idx="0"/>
          </p:cNvCxnSpPr>
          <p:nvPr/>
        </p:nvCxnSpPr>
        <p:spPr>
          <a:xfrm>
            <a:off x="4613729" y="5342770"/>
            <a:ext cx="0" cy="190046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9" idx="3"/>
            <a:endCxn id="10" idx="1"/>
          </p:cNvCxnSpPr>
          <p:nvPr/>
        </p:nvCxnSpPr>
        <p:spPr>
          <a:xfrm>
            <a:off x="5070929" y="5647116"/>
            <a:ext cx="263071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0" idx="3"/>
            <a:endCxn id="11" idx="1"/>
          </p:cNvCxnSpPr>
          <p:nvPr/>
        </p:nvCxnSpPr>
        <p:spPr>
          <a:xfrm flipV="1">
            <a:off x="5791200" y="5643525"/>
            <a:ext cx="261257" cy="3591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1" idx="3"/>
            <a:endCxn id="12" idx="1"/>
          </p:cNvCxnSpPr>
          <p:nvPr/>
        </p:nvCxnSpPr>
        <p:spPr>
          <a:xfrm flipV="1">
            <a:off x="6738257" y="5638800"/>
            <a:ext cx="272143" cy="472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/>
          <p:nvPr/>
        </p:nvCxnSpPr>
        <p:spPr>
          <a:xfrm>
            <a:off x="4953000" y="5761416"/>
            <a:ext cx="381000" cy="152400"/>
          </a:xfrm>
          <a:prstGeom prst="bentConnector3">
            <a:avLst>
              <a:gd name="adj1" fmla="val -794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7" idx="3"/>
          </p:cNvCxnSpPr>
          <p:nvPr/>
        </p:nvCxnSpPr>
        <p:spPr>
          <a:xfrm>
            <a:off x="7620000" y="4803474"/>
            <a:ext cx="38100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838200" y="4419600"/>
            <a:ext cx="1480248" cy="1799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メモ 57"/>
          <p:cNvSpPr/>
          <p:nvPr/>
        </p:nvSpPr>
        <p:spPr>
          <a:xfrm>
            <a:off x="3048000" y="5342770"/>
            <a:ext cx="381000" cy="457200"/>
          </a:xfrm>
          <a:prstGeom prst="foldedCorner">
            <a:avLst>
              <a:gd name="adj" fmla="val 261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29432" y="5815694"/>
            <a:ext cx="128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page tables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1143000" y="4694616"/>
            <a:ext cx="914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2" name="フリーフォーム 61"/>
          <p:cNvSpPr/>
          <p:nvPr/>
        </p:nvSpPr>
        <p:spPr>
          <a:xfrm>
            <a:off x="2097314" y="4643681"/>
            <a:ext cx="701524" cy="193659"/>
          </a:xfrm>
          <a:custGeom>
            <a:avLst/>
            <a:gdLst>
              <a:gd name="connsiteX0" fmla="*/ 701524 w 701524"/>
              <a:gd name="connsiteY0" fmla="*/ 169468 h 193659"/>
              <a:gd name="connsiteX1" fmla="*/ 314476 w 701524"/>
              <a:gd name="connsiteY1" fmla="*/ 135 h 193659"/>
              <a:gd name="connsiteX2" fmla="*/ 0 w 701524"/>
              <a:gd name="connsiteY2" fmla="*/ 193659 h 19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524" h="193659">
                <a:moveTo>
                  <a:pt x="701524" y="169468"/>
                </a:moveTo>
                <a:cubicBezTo>
                  <a:pt x="566460" y="82785"/>
                  <a:pt x="431397" y="-3897"/>
                  <a:pt x="314476" y="135"/>
                </a:cubicBezTo>
                <a:cubicBezTo>
                  <a:pt x="197555" y="4167"/>
                  <a:pt x="0" y="193659"/>
                  <a:pt x="0" y="193659"/>
                </a:cubicBez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38200" y="5853189"/>
            <a:ext cx="110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Domain 0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791341" y="5861656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VM</a:t>
            </a:r>
            <a:endParaRPr kumimoji="1" lang="ja-JP" altLang="en-US" dirty="0"/>
          </a:p>
        </p:txBody>
      </p:sp>
      <p:sp>
        <p:nvSpPr>
          <p:cNvPr id="31" name="メモ 30"/>
          <p:cNvSpPr/>
          <p:nvPr/>
        </p:nvSpPr>
        <p:spPr>
          <a:xfrm>
            <a:off x="1447800" y="5358494"/>
            <a:ext cx="381000" cy="457200"/>
          </a:xfrm>
          <a:prstGeom prst="foldedCorner">
            <a:avLst>
              <a:gd name="adj" fmla="val 26191"/>
            </a:avLst>
          </a:prstGeom>
          <a:solidFill>
            <a:srgbClr val="FFFFFF"/>
          </a:solidFill>
          <a:ln w="12700" cmpd="sng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2097314" y="5413706"/>
            <a:ext cx="701524" cy="193659"/>
          </a:xfrm>
          <a:custGeom>
            <a:avLst/>
            <a:gdLst>
              <a:gd name="connsiteX0" fmla="*/ 701524 w 701524"/>
              <a:gd name="connsiteY0" fmla="*/ 169468 h 193659"/>
              <a:gd name="connsiteX1" fmla="*/ 314476 w 701524"/>
              <a:gd name="connsiteY1" fmla="*/ 135 h 193659"/>
              <a:gd name="connsiteX2" fmla="*/ 0 w 701524"/>
              <a:gd name="connsiteY2" fmla="*/ 193659 h 19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524" h="193659">
                <a:moveTo>
                  <a:pt x="701524" y="169468"/>
                </a:moveTo>
                <a:cubicBezTo>
                  <a:pt x="566460" y="82785"/>
                  <a:pt x="431397" y="-3897"/>
                  <a:pt x="314476" y="135"/>
                </a:cubicBezTo>
                <a:cubicBezTo>
                  <a:pt x="197555" y="4167"/>
                  <a:pt x="0" y="193659"/>
                  <a:pt x="0" y="193659"/>
                </a:cubicBez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2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8"/>
    </mc:Choice>
    <mc:Fallback xmlns="">
      <p:transition xmlns:p14="http://schemas.microsoft.com/office/powerpoint/2010/main" spd="slow" advTm="479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System Architecture of </a:t>
            </a:r>
            <a:r>
              <a:rPr kumimoji="1" lang="en-US" altLang="ja-JP" dirty="0" err="1" smtClean="0"/>
              <a:t>xFilter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xFilter performs only VM introspection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 the VMM</a:t>
            </a:r>
          </a:p>
          <a:p>
            <a:pPr lvl="1"/>
            <a:r>
              <a:rPr kumimoji="1" lang="en-US" altLang="ja-JP" dirty="0" smtClean="0"/>
              <a:t>The VMM can access the VM's memory directly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 smtClean="0"/>
              <a:t>Components</a:t>
            </a:r>
          </a:p>
          <a:p>
            <a:pPr lvl="1"/>
            <a:r>
              <a:rPr kumimoji="1" lang="en-US" altLang="ja-JP" dirty="0" smtClean="0"/>
              <a:t>Core</a:t>
            </a:r>
          </a:p>
          <a:p>
            <a:pPr lvl="2"/>
            <a:r>
              <a:rPr kumimoji="1" lang="en-US" altLang="ja-JP" dirty="0" smtClean="0"/>
              <a:t>Filters packets</a:t>
            </a:r>
          </a:p>
          <a:p>
            <a:pPr lvl="1"/>
            <a:r>
              <a:rPr kumimoji="1" lang="en-US" altLang="ja-JP" dirty="0" smtClean="0"/>
              <a:t>Inspector</a:t>
            </a:r>
          </a:p>
          <a:p>
            <a:pPr lvl="2"/>
            <a:r>
              <a:rPr kumimoji="1" lang="en-US" altLang="ja-JP" dirty="0" smtClean="0"/>
              <a:t>Performs </a:t>
            </a:r>
            <a:r>
              <a:rPr kumimoji="1" lang="en-US" altLang="ja-JP" dirty="0" err="1" smtClean="0"/>
              <a:t>VM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introspection</a:t>
            </a:r>
          </a:p>
          <a:p>
            <a:pPr lvl="1"/>
            <a:r>
              <a:rPr kumimoji="1" lang="en-US" altLang="ja-JP" dirty="0" smtClean="0"/>
              <a:t>Detector</a:t>
            </a:r>
          </a:p>
          <a:p>
            <a:pPr lvl="2"/>
            <a:r>
              <a:rPr kumimoji="1" lang="en-US" altLang="ja-JP" dirty="0"/>
              <a:t>D</a:t>
            </a:r>
            <a:r>
              <a:rPr kumimoji="1" lang="en-US" altLang="ja-JP" dirty="0" smtClean="0"/>
              <a:t>etects outgoing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attacks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343400" y="5286046"/>
            <a:ext cx="4171252" cy="111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343400" y="2847646"/>
            <a:ext cx="26670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19252" y="2847646"/>
            <a:ext cx="12954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372669" y="3762046"/>
            <a:ext cx="941614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netfront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905500" y="3762046"/>
            <a:ext cx="9144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netback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99483" y="2467559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23411" y="2467559"/>
            <a:ext cx="110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Domain 0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7334065" y="2971800"/>
            <a:ext cx="1018821" cy="4092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process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/>
          <p:cNvCxnSpPr>
            <a:stCxn id="15" idx="4"/>
            <a:endCxn id="11" idx="0"/>
          </p:cNvCxnSpPr>
          <p:nvPr/>
        </p:nvCxnSpPr>
        <p:spPr>
          <a:xfrm>
            <a:off x="7843476" y="3381046"/>
            <a:ext cx="0" cy="3810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7219252" y="3515303"/>
            <a:ext cx="1295400" cy="0"/>
          </a:xfrm>
          <a:prstGeom prst="line">
            <a:avLst/>
          </a:prstGeom>
          <a:ln w="19050" cmpd="sng">
            <a:solidFill>
              <a:schemeClr val="accent3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343400" y="3515303"/>
            <a:ext cx="2667000" cy="0"/>
          </a:xfrm>
          <a:prstGeom prst="line">
            <a:avLst/>
          </a:prstGeom>
          <a:ln w="19050" cmpd="sng">
            <a:solidFill>
              <a:schemeClr val="accent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4457700" y="4295446"/>
            <a:ext cx="2438400" cy="1676400"/>
          </a:xfrm>
          <a:prstGeom prst="rect">
            <a:avLst/>
          </a:prstGeom>
          <a:solidFill>
            <a:srgbClr val="FFFF00">
              <a:alpha val="43000"/>
            </a:srgbClr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067300" y="5438446"/>
            <a:ext cx="12192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inspector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10100" y="4447846"/>
            <a:ext cx="10668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detector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981700" y="4447846"/>
            <a:ext cx="7620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core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687338" y="5843134"/>
            <a:ext cx="70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VMM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7" name="直線矢印コネクタ 46"/>
          <p:cNvCxnSpPr>
            <a:stCxn id="11" idx="1"/>
            <a:endCxn id="12" idx="3"/>
          </p:cNvCxnSpPr>
          <p:nvPr/>
        </p:nvCxnSpPr>
        <p:spPr>
          <a:xfrm flipH="1">
            <a:off x="6819900" y="3952546"/>
            <a:ext cx="552769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12" idx="2"/>
            <a:endCxn id="10" idx="0"/>
          </p:cNvCxnSpPr>
          <p:nvPr/>
        </p:nvCxnSpPr>
        <p:spPr>
          <a:xfrm>
            <a:off x="6362700" y="4143046"/>
            <a:ext cx="0" cy="3048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10" idx="1"/>
            <a:endCxn id="9" idx="3"/>
          </p:cNvCxnSpPr>
          <p:nvPr/>
        </p:nvCxnSpPr>
        <p:spPr>
          <a:xfrm flipH="1">
            <a:off x="5676900" y="4638346"/>
            <a:ext cx="304800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10" idx="2"/>
          </p:cNvCxnSpPr>
          <p:nvPr/>
        </p:nvCxnSpPr>
        <p:spPr>
          <a:xfrm flipH="1">
            <a:off x="6096000" y="4828846"/>
            <a:ext cx="266700" cy="6096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フリーフォーム 61"/>
          <p:cNvSpPr/>
          <p:nvPr/>
        </p:nvSpPr>
        <p:spPr>
          <a:xfrm>
            <a:off x="6286500" y="4828847"/>
            <a:ext cx="1342571" cy="799068"/>
          </a:xfrm>
          <a:custGeom>
            <a:avLst/>
            <a:gdLst>
              <a:gd name="connsiteX0" fmla="*/ 0 w 1342571"/>
              <a:gd name="connsiteY0" fmla="*/ 580571 h 580571"/>
              <a:gd name="connsiteX1" fmla="*/ 997857 w 1342571"/>
              <a:gd name="connsiteY1" fmla="*/ 453571 h 580571"/>
              <a:gd name="connsiteX2" fmla="*/ 1342571 w 1342571"/>
              <a:gd name="connsiteY2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571" h="580571">
                <a:moveTo>
                  <a:pt x="0" y="580571"/>
                </a:moveTo>
                <a:cubicBezTo>
                  <a:pt x="387047" y="565452"/>
                  <a:pt x="774095" y="550333"/>
                  <a:pt x="997857" y="453571"/>
                </a:cubicBezTo>
                <a:cubicBezTo>
                  <a:pt x="1221619" y="356809"/>
                  <a:pt x="1342571" y="0"/>
                  <a:pt x="1342571" y="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4523014" y="3762046"/>
            <a:ext cx="9144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driver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81" name="直線矢印コネクタ 80"/>
          <p:cNvCxnSpPr>
            <a:endCxn id="79" idx="2"/>
          </p:cNvCxnSpPr>
          <p:nvPr/>
        </p:nvCxnSpPr>
        <p:spPr>
          <a:xfrm flipH="1" flipV="1">
            <a:off x="4980214" y="4143046"/>
            <a:ext cx="87086" cy="3048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5308605" y="59718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xFilter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992663" y="4644180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>
            <a:stCxn id="9" idx="2"/>
          </p:cNvCxnSpPr>
          <p:nvPr/>
        </p:nvCxnSpPr>
        <p:spPr>
          <a:xfrm>
            <a:off x="5143500" y="4828846"/>
            <a:ext cx="165105" cy="6096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391250" y="5319840"/>
            <a:ext cx="115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introspect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18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78"/>
    </mc:Choice>
    <mc:Fallback xmlns="">
      <p:transition xmlns:p14="http://schemas.microsoft.com/office/powerpoint/2010/main" spd="slow" advTm="423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Optimized Sender Traversal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xFilter examines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only</a:t>
            </a:r>
            <a:r>
              <a:rPr kumimoji="1" lang="en-US" altLang="ja-JP" dirty="0" smtClean="0"/>
              <a:t> sockets owned by processes whose </a:t>
            </a:r>
            <a:r>
              <a:rPr kumimoji="1" lang="en-US" altLang="ja-JP" dirty="0" err="1" smtClean="0"/>
              <a:t>pid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uid</a:t>
            </a:r>
            <a:r>
              <a:rPr kumimoji="1" lang="en-US" altLang="ja-JP" dirty="0" smtClean="0"/>
              <a:t> match rules</a:t>
            </a:r>
          </a:p>
          <a:p>
            <a:pPr lvl="1"/>
            <a:r>
              <a:rPr kumimoji="1" lang="en-US" altLang="ja-JP" dirty="0" smtClean="0"/>
              <a:t>Among such sockets, it examines the existence of a sending socket</a:t>
            </a:r>
          </a:p>
          <a:p>
            <a:r>
              <a:rPr kumimoji="1" lang="en-US" altLang="ja-JP" dirty="0" smtClean="0"/>
              <a:t>Naive approach</a:t>
            </a:r>
          </a:p>
          <a:p>
            <a:pPr lvl="1"/>
            <a:r>
              <a:rPr kumimoji="1" lang="en-US" altLang="ja-JP" dirty="0" smtClean="0"/>
              <a:t>Finds a sending socket by traversing all</a:t>
            </a:r>
          </a:p>
          <a:p>
            <a:pPr lvl="1"/>
            <a:r>
              <a:rPr kumimoji="1" lang="en-US" altLang="ja-JP" dirty="0" smtClean="0"/>
              <a:t>Examines rules with the sender's </a:t>
            </a:r>
            <a:r>
              <a:rPr kumimoji="1" lang="en-US" altLang="ja-JP" dirty="0" err="1" smtClean="0"/>
              <a:t>pid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uid</a:t>
            </a: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277100" y="4612683"/>
            <a:ext cx="1066800" cy="232228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62800" y="5708414"/>
            <a:ext cx="1295400" cy="2286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inet_sock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13" name="直線矢印コネクタ 12"/>
          <p:cNvCxnSpPr>
            <a:stCxn id="15" idx="2"/>
            <a:endCxn id="9" idx="0"/>
          </p:cNvCxnSpPr>
          <p:nvPr/>
        </p:nvCxnSpPr>
        <p:spPr>
          <a:xfrm>
            <a:off x="7810500" y="5353078"/>
            <a:ext cx="0" cy="355336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7277100" y="4846725"/>
            <a:ext cx="1066800" cy="5063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600" dirty="0" err="1" smtClean="0">
                <a:solidFill>
                  <a:schemeClr val="tx1"/>
                </a:solidFill>
              </a:rPr>
              <a:t>pid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1234</a:t>
            </a:r>
          </a:p>
          <a:p>
            <a:r>
              <a:rPr kumimoji="1" lang="en-US" altLang="ja-JP" sz="1600" dirty="0" err="1" smtClean="0">
                <a:solidFill>
                  <a:schemeClr val="tx1"/>
                </a:solidFill>
              </a:rPr>
              <a:t>uid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501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9600" y="6013004"/>
            <a:ext cx="243269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deny ... </a:t>
            </a:r>
            <a:r>
              <a:rPr kumimoji="1" lang="en-US" altLang="ja-JP" dirty="0" err="1" smtClean="0"/>
              <a:t>pid</a:t>
            </a:r>
            <a:r>
              <a:rPr kumimoji="1" lang="en-US" altLang="ja-JP" dirty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1234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uid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501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9600" y="4886105"/>
            <a:ext cx="1456273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daddr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x.x.x.x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dport</a:t>
            </a:r>
            <a:r>
              <a:rPr kumimoji="1" lang="en-US" altLang="ja-JP" dirty="0" smtClean="0"/>
              <a:t>: 80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9600" y="5643672"/>
            <a:ext cx="54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rule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9600" y="4516773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packet header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7162800" y="5937014"/>
            <a:ext cx="1295400" cy="5063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1600" dirty="0" err="1" smtClean="0">
                <a:solidFill>
                  <a:schemeClr val="tx1"/>
                </a:solidFill>
              </a:rPr>
              <a:t>daddr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 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x.x.x.x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kumimoji="1" lang="en-US" altLang="ja-JP" sz="1600" dirty="0" err="1" smtClean="0">
                <a:solidFill>
                  <a:schemeClr val="tx1"/>
                </a:solidFill>
              </a:rPr>
              <a:t>dport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 80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71900" y="4613965"/>
            <a:ext cx="1066800" cy="232228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71900" y="4848007"/>
            <a:ext cx="1066800" cy="5063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直線矢印コネクタ 36"/>
          <p:cNvCxnSpPr>
            <a:stCxn id="36" idx="2"/>
            <a:endCxn id="64" idx="0"/>
          </p:cNvCxnSpPr>
          <p:nvPr/>
        </p:nvCxnSpPr>
        <p:spPr>
          <a:xfrm flipH="1">
            <a:off x="3924300" y="5354360"/>
            <a:ext cx="381000" cy="46227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35" idx="3"/>
            <a:endCxn id="76" idx="1"/>
          </p:cNvCxnSpPr>
          <p:nvPr/>
        </p:nvCxnSpPr>
        <p:spPr>
          <a:xfrm flipV="1">
            <a:off x="4838700" y="4728797"/>
            <a:ext cx="457200" cy="128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3771900" y="5816630"/>
            <a:ext cx="304800" cy="2698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5295900" y="4612683"/>
            <a:ext cx="1066800" cy="232228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task_struct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295900" y="4846725"/>
            <a:ext cx="1066800" cy="506353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78" name="直線矢印コネクタ 77"/>
          <p:cNvCxnSpPr>
            <a:stCxn id="76" idx="3"/>
            <a:endCxn id="6" idx="1"/>
          </p:cNvCxnSpPr>
          <p:nvPr/>
        </p:nvCxnSpPr>
        <p:spPr>
          <a:xfrm>
            <a:off x="6362700" y="4728797"/>
            <a:ext cx="91440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4152900" y="5816630"/>
            <a:ext cx="304800" cy="2698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533900" y="5816630"/>
            <a:ext cx="304800" cy="2698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5295900" y="5816630"/>
            <a:ext cx="304800" cy="2698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5676900" y="5816630"/>
            <a:ext cx="304800" cy="2698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6057900" y="5816630"/>
            <a:ext cx="304800" cy="2698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89" name="直線矢印コネクタ 88"/>
          <p:cNvCxnSpPr>
            <a:stCxn id="36" idx="2"/>
            <a:endCxn id="80" idx="0"/>
          </p:cNvCxnSpPr>
          <p:nvPr/>
        </p:nvCxnSpPr>
        <p:spPr>
          <a:xfrm>
            <a:off x="4305300" y="5354360"/>
            <a:ext cx="0" cy="46227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36" idx="2"/>
          </p:cNvCxnSpPr>
          <p:nvPr/>
        </p:nvCxnSpPr>
        <p:spPr>
          <a:xfrm>
            <a:off x="4305300" y="5354360"/>
            <a:ext cx="381000" cy="46227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H="1">
            <a:off x="5448300" y="5360444"/>
            <a:ext cx="381000" cy="46227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5829300" y="5360444"/>
            <a:ext cx="0" cy="46227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5829300" y="5360444"/>
            <a:ext cx="381000" cy="462270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3808186" y="6047543"/>
            <a:ext cx="996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inet_sock</a:t>
            </a:r>
            <a:endParaRPr kumimoji="1" lang="ja-JP" altLang="en-US" sz="16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331207" y="6052879"/>
            <a:ext cx="996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inet_sock</a:t>
            </a:r>
            <a:endParaRPr kumimoji="1" lang="ja-JP" altLang="en-US" sz="1600" dirty="0"/>
          </a:p>
        </p:txBody>
      </p:sp>
      <p:sp>
        <p:nvSpPr>
          <p:cNvPr id="18" name="フリーフォーム 17"/>
          <p:cNvSpPr/>
          <p:nvPr/>
        </p:nvSpPr>
        <p:spPr>
          <a:xfrm>
            <a:off x="3538223" y="5125120"/>
            <a:ext cx="3631658" cy="905582"/>
          </a:xfrm>
          <a:custGeom>
            <a:avLst/>
            <a:gdLst>
              <a:gd name="connsiteX0" fmla="*/ 0 w 3631658"/>
              <a:gd name="connsiteY0" fmla="*/ 111144 h 905582"/>
              <a:gd name="connsiteX1" fmla="*/ 354835 w 3631658"/>
              <a:gd name="connsiteY1" fmla="*/ 111144 h 905582"/>
              <a:gd name="connsiteX2" fmla="*/ 65364 w 3631658"/>
              <a:gd name="connsiteY2" fmla="*/ 718150 h 905582"/>
              <a:gd name="connsiteX3" fmla="*/ 1325961 w 3631658"/>
              <a:gd name="connsiteY3" fmla="*/ 802197 h 905582"/>
              <a:gd name="connsiteX4" fmla="*/ 1101855 w 3631658"/>
              <a:gd name="connsiteY4" fmla="*/ 129821 h 905582"/>
              <a:gd name="connsiteX5" fmla="*/ 1858214 w 3631658"/>
              <a:gd name="connsiteY5" fmla="*/ 92467 h 905582"/>
              <a:gd name="connsiteX6" fmla="*/ 1652783 w 3631658"/>
              <a:gd name="connsiteY6" fmla="*/ 811536 h 905582"/>
              <a:gd name="connsiteX7" fmla="*/ 2904043 w 3631658"/>
              <a:gd name="connsiteY7" fmla="*/ 820874 h 905582"/>
              <a:gd name="connsiteX8" fmla="*/ 2651923 w 3631658"/>
              <a:gd name="connsiteY8" fmla="*/ 111144 h 905582"/>
              <a:gd name="connsiteX9" fmla="*/ 3539010 w 3631658"/>
              <a:gd name="connsiteY9" fmla="*/ 64451 h 905582"/>
              <a:gd name="connsiteX10" fmla="*/ 3604375 w 3631658"/>
              <a:gd name="connsiteY10" fmla="*/ 727489 h 90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1658" h="905582">
                <a:moveTo>
                  <a:pt x="0" y="111144"/>
                </a:moveTo>
                <a:cubicBezTo>
                  <a:pt x="171970" y="60560"/>
                  <a:pt x="343941" y="9976"/>
                  <a:pt x="354835" y="111144"/>
                </a:cubicBezTo>
                <a:cubicBezTo>
                  <a:pt x="365729" y="212312"/>
                  <a:pt x="-96490" y="602975"/>
                  <a:pt x="65364" y="718150"/>
                </a:cubicBezTo>
                <a:cubicBezTo>
                  <a:pt x="227218" y="833325"/>
                  <a:pt x="1153213" y="900252"/>
                  <a:pt x="1325961" y="802197"/>
                </a:cubicBezTo>
                <a:cubicBezTo>
                  <a:pt x="1498710" y="704142"/>
                  <a:pt x="1013146" y="248109"/>
                  <a:pt x="1101855" y="129821"/>
                </a:cubicBezTo>
                <a:cubicBezTo>
                  <a:pt x="1190564" y="11533"/>
                  <a:pt x="1766393" y="-21152"/>
                  <a:pt x="1858214" y="92467"/>
                </a:cubicBezTo>
                <a:cubicBezTo>
                  <a:pt x="1950035" y="206086"/>
                  <a:pt x="1478478" y="690135"/>
                  <a:pt x="1652783" y="811536"/>
                </a:cubicBezTo>
                <a:cubicBezTo>
                  <a:pt x="1827088" y="932937"/>
                  <a:pt x="2737520" y="937606"/>
                  <a:pt x="2904043" y="820874"/>
                </a:cubicBezTo>
                <a:cubicBezTo>
                  <a:pt x="3070566" y="704142"/>
                  <a:pt x="2546095" y="237215"/>
                  <a:pt x="2651923" y="111144"/>
                </a:cubicBezTo>
                <a:cubicBezTo>
                  <a:pt x="2757751" y="-14927"/>
                  <a:pt x="3380268" y="-38273"/>
                  <a:pt x="3539010" y="64451"/>
                </a:cubicBezTo>
                <a:cubicBezTo>
                  <a:pt x="3697752" y="167175"/>
                  <a:pt x="3604375" y="727489"/>
                  <a:pt x="3604375" y="727489"/>
                </a:cubicBezTo>
              </a:path>
            </a:pathLst>
          </a:custGeom>
          <a:ln w="57150" cmpd="sng">
            <a:solidFill>
              <a:srgbClr val="0000FF">
                <a:alpha val="60000"/>
              </a:srgb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539010" y="4920644"/>
            <a:ext cx="3854105" cy="859920"/>
          </a:xfrm>
          <a:custGeom>
            <a:avLst/>
            <a:gdLst>
              <a:gd name="connsiteX0" fmla="*/ 0 w 3854105"/>
              <a:gd name="connsiteY0" fmla="*/ 75482 h 859920"/>
              <a:gd name="connsiteX1" fmla="*/ 3352256 w 3854105"/>
              <a:gd name="connsiteY1" fmla="*/ 75482 h 859920"/>
              <a:gd name="connsiteX2" fmla="*/ 3837819 w 3854105"/>
              <a:gd name="connsiteY2" fmla="*/ 859920 h 8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105" h="859920">
                <a:moveTo>
                  <a:pt x="0" y="75482"/>
                </a:moveTo>
                <a:cubicBezTo>
                  <a:pt x="1356310" y="10112"/>
                  <a:pt x="2712620" y="-55258"/>
                  <a:pt x="3352256" y="75482"/>
                </a:cubicBezTo>
                <a:cubicBezTo>
                  <a:pt x="3991893" y="206222"/>
                  <a:pt x="3837819" y="859920"/>
                  <a:pt x="3837819" y="859920"/>
                </a:cubicBezTo>
              </a:path>
            </a:pathLst>
          </a:custGeom>
          <a:ln w="57150" cmpd="sng">
            <a:solidFill>
              <a:srgbClr val="FF0000">
                <a:alpha val="60000"/>
              </a:srgb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25"/>
    </mc:Choice>
    <mc:Fallback xmlns="">
      <p:transition xmlns:p14="http://schemas.microsoft.com/office/powerpoint/2010/main" spd="slow" advTm="897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Decision Cache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decision cache stores the filtering decisions for reuse</a:t>
            </a:r>
          </a:p>
          <a:p>
            <a:pPr lvl="1"/>
            <a:r>
              <a:rPr kumimoji="1" lang="en-US" altLang="ja-JP" dirty="0"/>
              <a:t>P</a:t>
            </a:r>
            <a:r>
              <a:rPr kumimoji="1" lang="en-US" altLang="ja-JP" dirty="0" smtClean="0"/>
              <a:t>ackets in the same TCP connection hit</a:t>
            </a:r>
          </a:p>
          <a:p>
            <a:pPr lvl="1"/>
            <a:r>
              <a:rPr kumimoji="1" lang="en-US" altLang="ja-JP" dirty="0" smtClean="0"/>
              <a:t>xFilter can perform filtering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without VM introspection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Cache management</a:t>
            </a:r>
          </a:p>
          <a:p>
            <a:pPr lvl="1"/>
            <a:r>
              <a:rPr kumimoji="1" lang="en-US" altLang="ja-JP" dirty="0" smtClean="0"/>
              <a:t>Cache a decision for a SYN packet</a:t>
            </a:r>
          </a:p>
          <a:p>
            <a:pPr lvl="1"/>
            <a:r>
              <a:rPr kumimoji="1" lang="en-US" altLang="ja-JP" dirty="0" smtClean="0"/>
              <a:t>Remove it in a FIN or RST packet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" y="4835998"/>
            <a:ext cx="39569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allow 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x.x.x.x</a:t>
            </a:r>
            <a:r>
              <a:rPr kumimoji="1" lang="en-US" altLang="ja-JP" dirty="0" smtClean="0"/>
              <a:t> port 80 </a:t>
            </a:r>
            <a:r>
              <a:rPr kumimoji="1" lang="en-US" altLang="ja-JP" dirty="0" err="1" smtClean="0"/>
              <a:t>vm</a:t>
            </a:r>
            <a:r>
              <a:rPr kumimoji="1" lang="en-US" altLang="ja-JP" dirty="0" smtClean="0"/>
              <a:t> 1 sport 10000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9014" y="4466666"/>
            <a:ext cx="156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decision cache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10300" y="4800600"/>
            <a:ext cx="91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packets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>
            <a:stCxn id="25" idx="1"/>
            <a:endCxn id="23" idx="3"/>
          </p:cNvCxnSpPr>
          <p:nvPr/>
        </p:nvCxnSpPr>
        <p:spPr>
          <a:xfrm flipH="1">
            <a:off x="4553078" y="5762460"/>
            <a:ext cx="3055839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4886400" y="5237075"/>
            <a:ext cx="571500" cy="283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/>
              <a:t>SYN</a:t>
            </a:r>
            <a:endParaRPr kumimoji="1" lang="ja-JP" altLang="en-US" sz="1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696150" y="5234805"/>
            <a:ext cx="571500" cy="283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/>
              <a:t>FIN</a:t>
            </a:r>
            <a:endParaRPr kumimoji="1"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5610300" y="5237075"/>
            <a:ext cx="571500" cy="283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8000" y="5096089"/>
            <a:ext cx="36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3505200" y="5495760"/>
            <a:ext cx="1047878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xFilter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608917" y="5304022"/>
            <a:ext cx="839264" cy="916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42395" y="49346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VM1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23" idx="1"/>
          </p:cNvCxnSpPr>
          <p:nvPr/>
        </p:nvCxnSpPr>
        <p:spPr>
          <a:xfrm flipH="1">
            <a:off x="2027998" y="5762460"/>
            <a:ext cx="147720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79" y="5526148"/>
            <a:ext cx="450441" cy="5867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33335" y="6104670"/>
            <a:ext cx="10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x.x.x.x:80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39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75"/>
    </mc:Choice>
    <mc:Fallback xmlns="">
      <p:transition xmlns:p14="http://schemas.microsoft.com/office/powerpoint/2010/main" spd="slow" advTm="576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Two-phase Attack Detection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detector has two phases to reduce overheads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under no attack</a:t>
            </a:r>
          </a:p>
          <a:p>
            <a:pPr lvl="1"/>
            <a:r>
              <a:rPr kumimoji="1" lang="en-US" altLang="ja-JP" dirty="0" smtClean="0"/>
              <a:t>Detection phase</a:t>
            </a:r>
          </a:p>
          <a:p>
            <a:pPr lvl="2"/>
            <a:r>
              <a:rPr kumimoji="1" lang="en-US" altLang="ja-JP" dirty="0" smtClean="0"/>
              <a:t>Detects attacks with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only</a:t>
            </a:r>
            <a:r>
              <a:rPr kumimoji="1" lang="en-US" altLang="ja-JP" dirty="0" smtClean="0"/>
              <a:t> packet headers</a:t>
            </a:r>
          </a:p>
          <a:p>
            <a:pPr lvl="2"/>
            <a:r>
              <a:rPr kumimoji="1" lang="en-US" altLang="ja-JP" dirty="0" smtClean="0"/>
              <a:t>Switches to the inspection phase if detecting an attack</a:t>
            </a:r>
          </a:p>
          <a:p>
            <a:pPr lvl="1"/>
            <a:r>
              <a:rPr kumimoji="1" lang="en-US" altLang="ja-JP" dirty="0" smtClean="0"/>
              <a:t>Inspection phase</a:t>
            </a:r>
          </a:p>
          <a:p>
            <a:pPr lvl="2"/>
            <a:r>
              <a:rPr kumimoji="1" lang="en-US" altLang="ja-JP" dirty="0" smtClean="0"/>
              <a:t>Identifies attackers with VM introspection</a:t>
            </a:r>
          </a:p>
          <a:p>
            <a:pPr lvl="2"/>
            <a:r>
              <a:rPr kumimoji="1" lang="en-US" altLang="ja-JP" dirty="0" smtClean="0"/>
              <a:t>Generates a new filtering rule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2774042" y="5295900"/>
            <a:ext cx="121920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xFilter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9800" y="4876800"/>
            <a:ext cx="1371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553200" y="55372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8400" y="5167868"/>
            <a:ext cx="97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attacker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05300" y="5201401"/>
            <a:ext cx="228600" cy="138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686300" y="5201401"/>
            <a:ext cx="228600" cy="138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67300" y="5201401"/>
            <a:ext cx="228600" cy="138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448300" y="5201401"/>
            <a:ext cx="228600" cy="138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5" idx="1"/>
            <a:endCxn id="4" idx="3"/>
          </p:cNvCxnSpPr>
          <p:nvPr/>
        </p:nvCxnSpPr>
        <p:spPr>
          <a:xfrm flipH="1">
            <a:off x="3993242" y="5562600"/>
            <a:ext cx="2026558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527044" y="4787650"/>
            <a:ext cx="91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packets</a:t>
            </a:r>
            <a:endParaRPr kumimoji="1" lang="ja-JP" alt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219200" y="4800600"/>
            <a:ext cx="5348514" cy="1510229"/>
            <a:chOff x="1219200" y="4800600"/>
            <a:chExt cx="5348514" cy="1510229"/>
          </a:xfrm>
        </p:grpSpPr>
        <p:sp>
          <p:nvSpPr>
            <p:cNvPr id="18" name="雲形吹き出し 17"/>
            <p:cNvSpPr/>
            <p:nvPr/>
          </p:nvSpPr>
          <p:spPr>
            <a:xfrm>
              <a:off x="1219200" y="4800600"/>
              <a:ext cx="1447800" cy="495300"/>
            </a:xfrm>
            <a:prstGeom prst="cloudCallout">
              <a:avLst>
                <a:gd name="adj1" fmla="val 50321"/>
                <a:gd name="adj2" fmla="val 79816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 err="1" smtClean="0">
                  <a:solidFill>
                    <a:schemeClr val="tx1"/>
                  </a:solidFill>
                </a:rPr>
                <a:t>portscan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991429" y="5787571"/>
              <a:ext cx="2576285" cy="489886"/>
            </a:xfrm>
            <a:custGeom>
              <a:avLst/>
              <a:gdLst>
                <a:gd name="connsiteX0" fmla="*/ 0 w 2576285"/>
                <a:gd name="connsiteY0" fmla="*/ 18143 h 489886"/>
                <a:gd name="connsiteX1" fmla="*/ 1397000 w 2576285"/>
                <a:gd name="connsiteY1" fmla="*/ 489858 h 489886"/>
                <a:gd name="connsiteX2" fmla="*/ 2576285 w 2576285"/>
                <a:gd name="connsiteY2" fmla="*/ 0 h 48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285" h="489886">
                  <a:moveTo>
                    <a:pt x="0" y="18143"/>
                  </a:moveTo>
                  <a:cubicBezTo>
                    <a:pt x="483809" y="255512"/>
                    <a:pt x="967619" y="492882"/>
                    <a:pt x="1397000" y="489858"/>
                  </a:cubicBezTo>
                  <a:cubicBezTo>
                    <a:pt x="1826381" y="486834"/>
                    <a:pt x="2201333" y="243417"/>
                    <a:pt x="2576285" y="0"/>
                  </a:cubicBezTo>
                </a:path>
              </a:pathLst>
            </a:custGeom>
            <a:ln>
              <a:solidFill>
                <a:srgbClr val="000000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971800" y="5941497"/>
              <a:ext cx="145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introspection</a:t>
              </a:r>
              <a:endParaRPr kumimoji="1" lang="ja-JP" altLang="en-US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6477000" y="4514725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7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2"/>
    </mc:Choice>
    <mc:Fallback xmlns="">
      <p:transition xmlns:p14="http://schemas.microsoft.com/office/powerpoint/2010/main" spd="slow" advTm="466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conducted experiments to confirm</a:t>
            </a:r>
          </a:p>
          <a:p>
            <a:pPr lvl="1"/>
            <a:r>
              <a:rPr kumimoji="1" lang="en-US" altLang="ja-JP" dirty="0" smtClean="0"/>
              <a:t>whether only outgoing attacks were stopped</a:t>
            </a:r>
          </a:p>
          <a:p>
            <a:pPr lvl="1"/>
            <a:r>
              <a:rPr kumimoji="1" lang="en-US" altLang="ja-JP" dirty="0" smtClean="0"/>
              <a:t>how effective our optimizations were</a:t>
            </a:r>
          </a:p>
          <a:p>
            <a:r>
              <a:rPr kumimoji="1" lang="en-US" altLang="ja-JP" dirty="0" smtClean="0"/>
              <a:t>We have developed a </a:t>
            </a:r>
            <a:r>
              <a:rPr kumimoji="1" lang="en-US" altLang="ja-JP" dirty="0" err="1" smtClean="0"/>
              <a:t>portscan</a:t>
            </a:r>
            <a:r>
              <a:rPr kumimoji="1" lang="en-US" altLang="ja-JP" dirty="0" smtClean="0"/>
              <a:t> detector</a:t>
            </a:r>
          </a:p>
          <a:p>
            <a:pPr lvl="1"/>
            <a:r>
              <a:rPr kumimoji="1" lang="en-US" altLang="ja-JP" dirty="0" smtClean="0"/>
              <a:t>The detector detects a </a:t>
            </a:r>
            <a:r>
              <a:rPr kumimoji="1" lang="en-US" altLang="ja-JP" dirty="0" err="1" smtClean="0"/>
              <a:t>portscan</a:t>
            </a:r>
            <a:r>
              <a:rPr kumimoji="1" lang="en-US" altLang="ja-JP" dirty="0" smtClean="0"/>
              <a:t> if packets are sent to many ports at an excessive rate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1600" y="4671241"/>
            <a:ext cx="3152576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CPU: Core i7 860</a:t>
            </a:r>
          </a:p>
          <a:p>
            <a:r>
              <a:rPr kumimoji="1" lang="en-US" altLang="ja-JP" dirty="0" smtClean="0"/>
              <a:t>Memory: 8 GB (1 GB for </a:t>
            </a:r>
            <a:r>
              <a:rPr kumimoji="1" lang="en-US" altLang="ja-JP" dirty="0" err="1" smtClean="0"/>
              <a:t>DomU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NIC: Gigabit Ethernet</a:t>
            </a:r>
          </a:p>
          <a:p>
            <a:r>
              <a:rPr kumimoji="1" lang="en-US" altLang="ja-JP" dirty="0" smtClean="0"/>
              <a:t>VMM: Xen 3.4.2</a:t>
            </a:r>
          </a:p>
          <a:p>
            <a:r>
              <a:rPr kumimoji="1" lang="en-US" altLang="ja-JP" dirty="0" smtClean="0"/>
              <a:t>OS: Linux 2.6.18 (PV)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1600" y="43019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7800" y="4671241"/>
            <a:ext cx="2251337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CPU: Athlon 64 3500+</a:t>
            </a:r>
          </a:p>
          <a:p>
            <a:r>
              <a:rPr kumimoji="1" lang="en-US" altLang="ja-JP" dirty="0" smtClean="0"/>
              <a:t>Memory: 2 GB</a:t>
            </a:r>
          </a:p>
          <a:p>
            <a:r>
              <a:rPr kumimoji="1" lang="en-US" altLang="ja-JP" dirty="0" smtClean="0"/>
              <a:t>NIC: Gigabit Ethernet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57800" y="43112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client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7"/>
    </mc:Choice>
    <mc:Fallback xmlns="">
      <p:transition xmlns:p14="http://schemas.microsoft.com/office/powerpoint/2010/main" spd="slow" advTm="329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Stopping </a:t>
            </a:r>
            <a:r>
              <a:rPr kumimoji="1" lang="en-US" altLang="ja-JP" dirty="0" err="1" smtClean="0"/>
              <a:t>Portscans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attempted </a:t>
            </a:r>
            <a:r>
              <a:rPr kumimoji="1" lang="en-US" altLang="ja-JP" dirty="0" err="1" smtClean="0"/>
              <a:t>portscans</a:t>
            </a:r>
            <a:r>
              <a:rPr kumimoji="1" lang="en-US" altLang="ja-JP" dirty="0" smtClean="0"/>
              <a:t> from a VM to outside hosts</a:t>
            </a:r>
          </a:p>
          <a:p>
            <a:pPr lvl="1"/>
            <a:r>
              <a:rPr kumimoji="1" lang="en-US" altLang="ja-JP" dirty="0" smtClean="0"/>
              <a:t>Using one or many </a:t>
            </a:r>
            <a:r>
              <a:rPr kumimoji="1" lang="en-US" altLang="ja-JP" dirty="0" err="1" smtClean="0"/>
              <a:t>nmap</a:t>
            </a:r>
            <a:r>
              <a:rPr kumimoji="1" lang="en-US" altLang="ja-JP" dirty="0" smtClean="0"/>
              <a:t> processes</a:t>
            </a:r>
          </a:p>
          <a:p>
            <a:pPr lvl="1"/>
            <a:r>
              <a:rPr kumimoji="1" lang="en-US" altLang="ja-JP" dirty="0" smtClean="0"/>
              <a:t>TCP scans against several hosts</a:t>
            </a:r>
          </a:p>
          <a:p>
            <a:r>
              <a:rPr kumimoji="1" lang="en-US" altLang="ja-JP" dirty="0" smtClean="0"/>
              <a:t>xFilter could detect </a:t>
            </a:r>
            <a:r>
              <a:rPr kumimoji="1" lang="en-US" altLang="ja-JP" dirty="0" err="1" smtClean="0"/>
              <a:t>portscans</a:t>
            </a:r>
            <a:r>
              <a:rPr kumimoji="1" lang="en-US" altLang="ja-JP" dirty="0" smtClean="0"/>
              <a:t> and stop successive </a:t>
            </a:r>
            <a:r>
              <a:rPr kumimoji="1" lang="en-US" altLang="ja-JP" dirty="0" err="1" smtClean="0"/>
              <a:t>portscans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It generated filtering rules and merged them into one</a:t>
            </a:r>
          </a:p>
          <a:p>
            <a:pPr lvl="1"/>
            <a:r>
              <a:rPr kumimoji="1" lang="en-US" altLang="ja-JP" dirty="0" smtClean="0"/>
              <a:t>We could still establish SSH connections to the outside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031869" y="4588891"/>
            <a:ext cx="1983015" cy="990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490883" y="5013931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64098" y="4644599"/>
            <a:ext cx="73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nmap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33" y="5486700"/>
            <a:ext cx="526473" cy="685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33" y="4648500"/>
            <a:ext cx="526473" cy="6858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12952" y="4588891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7" idx="4"/>
          </p:cNvCxnSpPr>
          <p:nvPr/>
        </p:nvCxnSpPr>
        <p:spPr>
          <a:xfrm>
            <a:off x="3643283" y="5318731"/>
            <a:ext cx="0" cy="471752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245628" y="5013931"/>
            <a:ext cx="304800" cy="304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2457" y="4644599"/>
            <a:ext cx="49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ssh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60726" y="5259028"/>
            <a:ext cx="59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SSH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031869" y="5790483"/>
            <a:ext cx="1983015" cy="457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3203725" y="5869805"/>
            <a:ext cx="868359" cy="298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xFilter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94325" y="5834416"/>
            <a:ext cx="70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VMM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>
            <a:stCxn id="18" idx="4"/>
          </p:cNvCxnSpPr>
          <p:nvPr/>
        </p:nvCxnSpPr>
        <p:spPr>
          <a:xfrm>
            <a:off x="4398028" y="5318731"/>
            <a:ext cx="0" cy="47175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0" idx="1"/>
          </p:cNvCxnSpPr>
          <p:nvPr/>
        </p:nvCxnSpPr>
        <p:spPr>
          <a:xfrm flipH="1" flipV="1">
            <a:off x="1527326" y="5410500"/>
            <a:ext cx="1504543" cy="608582"/>
          </a:xfrm>
          <a:prstGeom prst="line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93" y="5790886"/>
            <a:ext cx="525710" cy="68480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09423" y="4932702"/>
            <a:ext cx="254866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deny ... </a:t>
            </a:r>
            <a:r>
              <a:rPr kumimoji="1" lang="en-US" altLang="ja-JP" dirty="0" err="1" smtClean="0"/>
              <a:t>pid</a:t>
            </a:r>
            <a:r>
              <a:rPr kumimoji="1" lang="en-US" altLang="ja-JP" dirty="0" smtClean="0"/>
              <a:t> 16532 </a:t>
            </a:r>
            <a:r>
              <a:rPr kumimoji="1" lang="en-US" altLang="ja-JP" dirty="0" err="1" smtClean="0"/>
              <a:t>uid</a:t>
            </a:r>
            <a:r>
              <a:rPr kumimoji="1" lang="en-US" altLang="ja-JP" dirty="0" smtClean="0"/>
              <a:t> 501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9800" y="5628360"/>
            <a:ext cx="212109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deny ... </a:t>
            </a:r>
            <a:r>
              <a:rPr kumimoji="1" lang="en-US" altLang="ja-JP" dirty="0" err="1" smtClean="0"/>
              <a:t>pid</a:t>
            </a:r>
            <a:r>
              <a:rPr kumimoji="1" lang="en-US" altLang="ja-JP" dirty="0" smtClean="0"/>
              <a:t> * </a:t>
            </a:r>
            <a:r>
              <a:rPr kumimoji="1" lang="en-US" altLang="ja-JP" dirty="0" err="1" smtClean="0"/>
              <a:t>uid</a:t>
            </a:r>
            <a:r>
              <a:rPr kumimoji="1" lang="en-US" altLang="ja-JP" dirty="0" smtClean="0"/>
              <a:t> 501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3"/>
    </mc:Choice>
    <mc:Fallback xmlns="">
      <p:transition xmlns:p14="http://schemas.microsoft.com/office/powerpoint/2010/main" spd="slow" advTm="498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VM Introspection in the VMM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the time for inspecting kernel objects from the VMM</a:t>
            </a:r>
          </a:p>
          <a:p>
            <a:pPr lvl="1"/>
            <a:r>
              <a:rPr kumimoji="1" lang="en-US" altLang="ja-JP" dirty="0" smtClean="0"/>
              <a:t>small enough</a:t>
            </a:r>
          </a:p>
          <a:p>
            <a:pPr lvl="1"/>
            <a:r>
              <a:rPr kumimoji="1" lang="en-US" altLang="ja-JP" dirty="0" smtClean="0"/>
              <a:t>more than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3000 times faster</a:t>
            </a:r>
            <a:r>
              <a:rPr kumimoji="1" lang="en-US" altLang="ja-JP" dirty="0" smtClean="0"/>
              <a:t> than in domain 0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965695469"/>
              </p:ext>
            </p:extLst>
          </p:nvPr>
        </p:nvGraphicFramePr>
        <p:xfrm>
          <a:off x="107504" y="3429000"/>
          <a:ext cx="439248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4256798520"/>
              </p:ext>
            </p:extLst>
          </p:nvPr>
        </p:nvGraphicFramePr>
        <p:xfrm>
          <a:off x="4211960" y="3429000"/>
          <a:ext cx="470418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447800" y="3962400"/>
            <a:ext cx="158291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31 ns/process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2600" y="3962400"/>
            <a:ext cx="148309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83 ns/socket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2"/>
    </mc:Choice>
    <mc:Fallback xmlns="">
      <p:transition xmlns:p14="http://schemas.microsoft.com/office/powerpoint/2010/main" spd="slow" advTm="358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Measuring Web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examined the impact of xFilter to web performance</a:t>
            </a:r>
          </a:p>
          <a:p>
            <a:pPr lvl="1"/>
            <a:r>
              <a:rPr kumimoji="1" lang="en-US" altLang="ja-JP" dirty="0" err="1" smtClean="0"/>
              <a:t>ApacheBench</a:t>
            </a:r>
            <a:r>
              <a:rPr kumimoji="1" lang="en-US" altLang="ja-JP" dirty="0" smtClean="0"/>
              <a:t> sent requests for 50 KB files to the Apache web server</a:t>
            </a:r>
          </a:p>
          <a:p>
            <a:pPr lvl="1"/>
            <a:r>
              <a:rPr kumimoji="1" lang="en-US" altLang="ja-JP" dirty="0" smtClean="0"/>
              <a:t>The baseline is the performance without xFilter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541554" y="4027728"/>
            <a:ext cx="1752600" cy="1116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260466" y="4458710"/>
            <a:ext cx="304800" cy="304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76764" y="4077460"/>
            <a:ext cx="87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apache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27" y="4687310"/>
            <a:ext cx="526473" cy="6858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36031" y="3658396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541554" y="5327754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922554" y="5510996"/>
            <a:ext cx="990600" cy="4263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xFilter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12" name="直線矢印コネクタ 11"/>
          <p:cNvCxnSpPr>
            <a:stCxn id="5" idx="4"/>
            <a:endCxn id="19" idx="0"/>
          </p:cNvCxnSpPr>
          <p:nvPr/>
        </p:nvCxnSpPr>
        <p:spPr>
          <a:xfrm>
            <a:off x="5412866" y="4763510"/>
            <a:ext cx="4988" cy="747486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24622" y="6089754"/>
            <a:ext cx="70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VMM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endCxn id="5" idx="2"/>
          </p:cNvCxnSpPr>
          <p:nvPr/>
        </p:nvCxnSpPr>
        <p:spPr>
          <a:xfrm flipV="1">
            <a:off x="2517266" y="4611110"/>
            <a:ext cx="2743200" cy="33564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9" idx="1"/>
          </p:cNvCxnSpPr>
          <p:nvPr/>
        </p:nvCxnSpPr>
        <p:spPr>
          <a:xfrm flipH="1" flipV="1">
            <a:off x="2517266" y="5175353"/>
            <a:ext cx="2405288" cy="54882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798480" y="4394178"/>
            <a:ext cx="90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request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98480" y="5455182"/>
            <a:ext cx="104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response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80245" y="53712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client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54" y="5589614"/>
            <a:ext cx="667474" cy="869472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6736657" y="606518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75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24"/>
    </mc:Choice>
    <mc:Fallback xmlns="">
      <p:transition xmlns:p14="http://schemas.microsoft.com/office/powerpoint/2010/main" spd="slow" advTm="277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Optimized Sender Traversal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web performance when xFilter had a rule that never matched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58% improvement</a:t>
            </a:r>
            <a:r>
              <a:rPr kumimoji="1" lang="en-US" altLang="ja-JP" dirty="0" smtClean="0"/>
              <a:t> in 500 processes</a:t>
            </a:r>
          </a:p>
          <a:p>
            <a:pPr lvl="2"/>
            <a:r>
              <a:rPr kumimoji="1" lang="en-US" altLang="ja-JP" dirty="0" smtClean="0"/>
              <a:t>19% degradation from the baseline</a:t>
            </a:r>
          </a:p>
          <a:p>
            <a:pPr lvl="1"/>
            <a:endParaRPr kumimoji="1" lang="en-US" altLang="ja-JP" dirty="0" smtClean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385989318"/>
              </p:ext>
            </p:extLst>
          </p:nvPr>
        </p:nvGraphicFramePr>
        <p:xfrm>
          <a:off x="76200" y="3276600"/>
          <a:ext cx="4648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439130060"/>
              </p:ext>
            </p:extLst>
          </p:nvPr>
        </p:nvGraphicFramePr>
        <p:xfrm>
          <a:off x="4648200" y="3276600"/>
          <a:ext cx="441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1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44"/>
    </mc:Choice>
    <mc:Fallback xmlns="">
      <p:transition xmlns:p14="http://schemas.microsoft.com/office/powerpoint/2010/main" spd="slow" advTm="520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Stepping-stone Attacks via </a:t>
            </a:r>
            <a:r>
              <a:rPr lang="en-US" altLang="ja-JP" dirty="0" err="1" smtClean="0">
                <a:solidFill>
                  <a:schemeClr val="tx1"/>
                </a:solidFill>
              </a:rPr>
              <a:t>IaaS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IaaS clouds are emerging</a:t>
            </a:r>
          </a:p>
          <a:p>
            <a:pPr lvl="1"/>
            <a:r>
              <a:rPr lang="en-US" altLang="ja-JP" dirty="0" smtClean="0"/>
              <a:t>They provide VMs to users</a:t>
            </a:r>
          </a:p>
          <a:p>
            <a:pPr lvl="1"/>
            <a:r>
              <a:rPr lang="en-US" altLang="ja-JP" dirty="0" smtClean="0"/>
              <a:t>Some of the </a:t>
            </a:r>
            <a:r>
              <a:rPr lang="en-US" altLang="ja-JP" dirty="0" err="1" smtClean="0"/>
              <a:t>VMs</a:t>
            </a:r>
            <a:r>
              <a:rPr lang="en-US" altLang="ja-JP" dirty="0" smtClean="0"/>
              <a:t> have vulnerabilities</a:t>
            </a:r>
          </a:p>
          <a:p>
            <a:r>
              <a:rPr lang="en-US" altLang="ja-JP" dirty="0" smtClean="0"/>
              <a:t>Stepping-stone attacks via VMs are a new threat</a:t>
            </a:r>
          </a:p>
          <a:p>
            <a:pPr lvl="1"/>
            <a:r>
              <a:rPr lang="en-US" altLang="ja-JP" dirty="0" smtClean="0"/>
              <a:t>Outside attackers compromise </a:t>
            </a:r>
            <a:r>
              <a:rPr lang="en-US" altLang="ja-JP" dirty="0" err="1" smtClean="0"/>
              <a:t>VMs</a:t>
            </a:r>
            <a:r>
              <a:rPr lang="en-US" altLang="ja-JP" dirty="0" smtClean="0"/>
              <a:t> in </a:t>
            </a:r>
            <a:r>
              <a:rPr lang="en-US" altLang="ja-JP" dirty="0" err="1" smtClean="0"/>
              <a:t>IaaS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They mount attacks to outside hosts</a:t>
            </a:r>
          </a:p>
          <a:p>
            <a:pPr lvl="2"/>
            <a:r>
              <a:rPr lang="en-US" altLang="ja-JP" dirty="0" smtClean="0"/>
              <a:t>e.g., </a:t>
            </a:r>
            <a:r>
              <a:rPr lang="en-US" altLang="ja-JP" dirty="0" err="1" smtClean="0"/>
              <a:t>portscans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DoS</a:t>
            </a:r>
            <a:r>
              <a:rPr lang="en-US" altLang="ja-JP" dirty="0" smtClean="0"/>
              <a:t> attacks</a:t>
            </a:r>
          </a:p>
          <a:p>
            <a:pPr lvl="1"/>
            <a:endParaRPr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4432765"/>
            <a:ext cx="450441" cy="5867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48" y="4876800"/>
            <a:ext cx="450441" cy="586759"/>
          </a:xfrm>
          <a:prstGeom prst="rect">
            <a:avLst/>
          </a:prstGeom>
        </p:spPr>
      </p:pic>
      <p:sp>
        <p:nvSpPr>
          <p:cNvPr id="4" name="雲 3"/>
          <p:cNvSpPr/>
          <p:nvPr/>
        </p:nvSpPr>
        <p:spPr>
          <a:xfrm>
            <a:off x="3429000" y="4618744"/>
            <a:ext cx="3810000" cy="18582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928810" y="5181600"/>
            <a:ext cx="78619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 descr="MC90038918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84365"/>
            <a:ext cx="533400" cy="6713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48141" y="4812268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2816" y="5941497"/>
            <a:ext cx="116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IaaS</a:t>
            </a:r>
            <a:r>
              <a:rPr kumimoji="1" lang="en-US" altLang="ja-JP" dirty="0" smtClean="0"/>
              <a:t> cloud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774541" y="5790489"/>
            <a:ext cx="2154269" cy="33567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95600" y="6096000"/>
            <a:ext cx="78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attack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2895600" y="5019524"/>
            <a:ext cx="2033210" cy="44403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973713" y="4876800"/>
            <a:ext cx="78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attack</a:t>
            </a:r>
            <a:endParaRPr kumimoji="1" lang="ja-JP" altLang="en-US" dirty="0"/>
          </a:p>
        </p:txBody>
      </p:sp>
      <p:sp>
        <p:nvSpPr>
          <p:cNvPr id="15" name="爆発 2 14"/>
          <p:cNvSpPr/>
          <p:nvPr/>
        </p:nvSpPr>
        <p:spPr>
          <a:xfrm>
            <a:off x="5105400" y="5462349"/>
            <a:ext cx="381000" cy="3048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8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22"/>
    </mc:Choice>
    <mc:Fallback xmlns="">
      <p:transition xmlns:p14="http://schemas.microsoft.com/office/powerpoint/2010/main" spd="slow" advTm="510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the Decision Cache 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web performance for various numbers of target processes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14% improvement</a:t>
            </a:r>
            <a:r>
              <a:rPr kumimoji="1" lang="en-US" altLang="ja-JP" dirty="0" smtClean="0"/>
              <a:t> in </a:t>
            </a:r>
            <a:r>
              <a:rPr kumimoji="1" lang="en-US" altLang="ja-JP" dirty="0"/>
              <a:t>5</a:t>
            </a:r>
            <a:r>
              <a:rPr kumimoji="1" lang="en-US" altLang="ja-JP" dirty="0" smtClean="0"/>
              <a:t>00 processes</a:t>
            </a:r>
          </a:p>
          <a:p>
            <a:pPr lvl="2"/>
            <a:r>
              <a:rPr kumimoji="1" lang="en-US" altLang="ja-JP" dirty="0" smtClean="0"/>
              <a:t>7% degradation from the baseline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660907301"/>
              </p:ext>
            </p:extLst>
          </p:nvPr>
        </p:nvGraphicFramePr>
        <p:xfrm>
          <a:off x="76200" y="3276600"/>
          <a:ext cx="4648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3649113802"/>
              </p:ext>
            </p:extLst>
          </p:nvPr>
        </p:nvGraphicFramePr>
        <p:xfrm>
          <a:off x="4648200" y="3276600"/>
          <a:ext cx="441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23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3"/>
    </mc:Choice>
    <mc:Fallback xmlns="">
      <p:transition xmlns:p14="http://schemas.microsoft.com/office/powerpoint/2010/main" spd="slow" advTm="452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the Decision Cache 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web performance for various numbers of target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sockets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63% improvement</a:t>
            </a:r>
            <a:r>
              <a:rPr kumimoji="1" lang="en-US" altLang="ja-JP" dirty="0" smtClean="0"/>
              <a:t> in 500 sockets</a:t>
            </a:r>
          </a:p>
          <a:p>
            <a:pPr lvl="2"/>
            <a:r>
              <a:rPr kumimoji="1" lang="en-US" altLang="ja-JP" dirty="0" smtClean="0"/>
              <a:t>13% degradation from the baseline</a:t>
            </a:r>
            <a:endParaRPr kumimoji="1" lang="ja-JP" altLang="en-US" dirty="0" smtClean="0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3938422559"/>
              </p:ext>
            </p:extLst>
          </p:nvPr>
        </p:nvGraphicFramePr>
        <p:xfrm>
          <a:off x="179512" y="3276600"/>
          <a:ext cx="4536504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2763548550"/>
              </p:ext>
            </p:extLst>
          </p:nvPr>
        </p:nvGraphicFramePr>
        <p:xfrm>
          <a:off x="4572000" y="3276600"/>
          <a:ext cx="4416152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71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6"/>
    </mc:Choice>
    <mc:Fallback xmlns="">
      <p:transition xmlns:p14="http://schemas.microsoft.com/office/powerpoint/2010/main" spd="slow" advTm="304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Two-phase Attack Detection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performance degradation due to attack detection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Detection phase: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1%</a:t>
            </a:r>
          </a:p>
          <a:p>
            <a:pPr lvl="1"/>
            <a:r>
              <a:rPr kumimoji="1" lang="en-US" altLang="ja-JP" dirty="0" smtClean="0"/>
              <a:t>Inspection phase: 16% in </a:t>
            </a:r>
            <a:r>
              <a:rPr kumimoji="1" lang="en-US" altLang="ja-JP" dirty="0"/>
              <a:t>5</a:t>
            </a:r>
            <a:r>
              <a:rPr kumimoji="1" lang="en-US" altLang="ja-JP" dirty="0" smtClean="0"/>
              <a:t>00 sockets</a:t>
            </a:r>
            <a:endParaRPr kumimoji="1" lang="ja-JP" altLang="en-US" dirty="0" smtClean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97567339"/>
              </p:ext>
            </p:extLst>
          </p:nvPr>
        </p:nvGraphicFramePr>
        <p:xfrm>
          <a:off x="107504" y="3276600"/>
          <a:ext cx="4536504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3739669205"/>
              </p:ext>
            </p:extLst>
          </p:nvPr>
        </p:nvGraphicFramePr>
        <p:xfrm>
          <a:off x="4419600" y="3276600"/>
          <a:ext cx="463217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72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06"/>
    </mc:Choice>
    <mc:Fallback xmlns="">
      <p:transition xmlns:p14="http://schemas.microsoft.com/office/powerpoint/2010/main" spd="slow" advTm="563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VMwall</a:t>
            </a:r>
            <a:r>
              <a:rPr kumimoji="1" lang="en-US" altLang="ja-JP" dirty="0" smtClean="0"/>
              <a:t> </a:t>
            </a:r>
            <a:r>
              <a:rPr kumimoji="1" lang="en-US" altLang="ja-JP" sz="2000" dirty="0" smtClean="0"/>
              <a:t>[</a:t>
            </a:r>
            <a:r>
              <a:rPr kumimoji="1" lang="en-US" altLang="ja-JP" sz="2000" dirty="0" err="1" smtClean="0"/>
              <a:t>Srivastava</a:t>
            </a:r>
            <a:r>
              <a:rPr kumimoji="1" lang="en-US" altLang="ja-JP" sz="2000" dirty="0" smtClean="0"/>
              <a:t> et al. RAID 2008]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Similar to </a:t>
            </a:r>
            <a:r>
              <a:rPr kumimoji="1" lang="en-US" altLang="ja-JP" dirty="0" err="1" smtClean="0"/>
              <a:t>xFilter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VM introspection is performed in domain 0</a:t>
            </a:r>
          </a:p>
          <a:p>
            <a:pPr lvl="2"/>
            <a:r>
              <a:rPr kumimoji="1" lang="en-US" altLang="ja-JP" dirty="0" smtClean="0"/>
              <a:t>Only an optimization similar to our decision cache</a:t>
            </a:r>
          </a:p>
          <a:p>
            <a:pPr lvl="1"/>
            <a:r>
              <a:rPr kumimoji="1" lang="en-US" altLang="ja-JP" dirty="0" smtClean="0"/>
              <a:t>Using whitelist-based rules</a:t>
            </a:r>
          </a:p>
          <a:p>
            <a:r>
              <a:rPr kumimoji="1" lang="en-US" altLang="ja-JP" dirty="0" smtClean="0"/>
              <a:t>Personal firewalls</a:t>
            </a:r>
          </a:p>
          <a:p>
            <a:pPr lvl="1"/>
            <a:r>
              <a:rPr kumimoji="1" lang="en-US" altLang="ja-JP" dirty="0" smtClean="0"/>
              <a:t>Firewalls inside VMs</a:t>
            </a:r>
          </a:p>
          <a:p>
            <a:pPr lvl="2"/>
            <a:r>
              <a:rPr kumimoji="1" lang="en-US" altLang="ja-JP" dirty="0" smtClean="0"/>
              <a:t>e.g., </a:t>
            </a:r>
            <a:r>
              <a:rPr kumimoji="1" lang="en-US" altLang="ja-JP" dirty="0" err="1" smtClean="0"/>
              <a:t>iptables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ipfw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Supporting packet filtering based on senders</a:t>
            </a:r>
          </a:p>
          <a:p>
            <a:pPr lvl="1"/>
            <a:r>
              <a:rPr kumimoji="1" lang="en-US" altLang="ja-JP" dirty="0" smtClean="0"/>
              <a:t>Under the control of VM users</a:t>
            </a:r>
          </a:p>
          <a:p>
            <a:r>
              <a:rPr kumimoji="1" lang="en-US" altLang="ja-JP" dirty="0" smtClean="0"/>
              <a:t>Amazon </a:t>
            </a:r>
            <a:r>
              <a:rPr kumimoji="1" lang="en-US" altLang="ja-JP" dirty="0" err="1" smtClean="0"/>
              <a:t>EC2</a:t>
            </a:r>
            <a:r>
              <a:rPr kumimoji="1" lang="en-US" altLang="ja-JP" dirty="0" smtClean="0"/>
              <a:t> security groups</a:t>
            </a:r>
          </a:p>
          <a:p>
            <a:pPr lvl="1"/>
            <a:r>
              <a:rPr kumimoji="1" lang="en-US" altLang="ja-JP" dirty="0" smtClean="0"/>
              <a:t>Inbound firewall probably in domain 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92"/>
    </mc:Choice>
    <mc:Fallback xmlns="">
      <p:transition xmlns:p14="http://schemas.microsoft.com/office/powerpoint/2010/main" spd="slow" advTm="813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proposed xFilter, a self-protection mechanism against stepping-stone attacks in IaaS</a:t>
            </a:r>
          </a:p>
          <a:p>
            <a:pPr lvl="1"/>
            <a:r>
              <a:rPr kumimoji="1" lang="en-US" altLang="ja-JP" dirty="0" smtClean="0"/>
              <a:t>xFilter stops only outgoing attacks</a:t>
            </a:r>
          </a:p>
          <a:p>
            <a:pPr lvl="2"/>
            <a:r>
              <a:rPr kumimoji="1" lang="en-US" altLang="ja-JP" dirty="0" smtClean="0"/>
              <a:t>Using sender information obtained by VM introspection</a:t>
            </a:r>
          </a:p>
          <a:p>
            <a:pPr lvl="1"/>
            <a:r>
              <a:rPr kumimoji="1" lang="en-US" altLang="ja-JP" dirty="0" smtClean="0"/>
              <a:t>We made xFilter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practical</a:t>
            </a:r>
            <a:r>
              <a:rPr kumimoji="1" lang="en-US" altLang="ja-JP" dirty="0" smtClean="0"/>
              <a:t> by four optimizations</a:t>
            </a:r>
          </a:p>
          <a:p>
            <a:pPr lvl="2"/>
            <a:r>
              <a:rPr kumimoji="1" lang="en-US" altLang="ja-JP" dirty="0" smtClean="0"/>
              <a:t>VM introspection in the VMM  (3000x)</a:t>
            </a:r>
          </a:p>
          <a:p>
            <a:pPr lvl="2"/>
            <a:r>
              <a:rPr kumimoji="1" lang="en-US" altLang="ja-JP" dirty="0" smtClean="0"/>
              <a:t>Optimized sender traversal  (58%)</a:t>
            </a:r>
          </a:p>
          <a:p>
            <a:pPr lvl="2"/>
            <a:r>
              <a:rPr kumimoji="1" lang="en-US" altLang="ja-JP" dirty="0" smtClean="0"/>
              <a:t>Decision cache  (63%)</a:t>
            </a:r>
          </a:p>
          <a:p>
            <a:pPr lvl="2"/>
            <a:r>
              <a:rPr kumimoji="1" lang="en-US" altLang="ja-JP" dirty="0" smtClean="0"/>
              <a:t>Two-phase attack detection  (15%)</a:t>
            </a:r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kumimoji="1" lang="en-US" altLang="ja-JP" dirty="0" smtClean="0"/>
              <a:t>Packet filtering at edge firewalls with VM introspection in source hosts</a:t>
            </a:r>
          </a:p>
        </p:txBody>
      </p:sp>
    </p:spTree>
    <p:extLst>
      <p:ext uri="{BB962C8B-B14F-4D97-AF65-F5344CB8AC3E}">
        <p14:creationId xmlns:p14="http://schemas.microsoft.com/office/powerpoint/2010/main" val="6402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4"/>
    </mc:Choice>
    <mc:Fallback xmlns="">
      <p:transition xmlns:p14="http://schemas.microsoft.com/office/powerpoint/2010/main" spd="slow" advTm="490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Active Response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Self-protection is indispensable for </a:t>
            </a:r>
            <a:r>
              <a:rPr kumimoji="1" lang="en-US" altLang="ja-JP" dirty="0" err="1" smtClean="0"/>
              <a:t>IaaS</a:t>
            </a:r>
            <a:r>
              <a:rPr kumimoji="1" lang="en-US" altLang="ja-JP" dirty="0" smtClean="0"/>
              <a:t> providers</a:t>
            </a:r>
          </a:p>
          <a:p>
            <a:pPr lvl="1"/>
            <a:r>
              <a:rPr kumimoji="1" lang="en-US" altLang="ja-JP" dirty="0" smtClean="0"/>
              <a:t>Not only users but also providers are responsible to attacks against the outside</a:t>
            </a:r>
          </a:p>
          <a:p>
            <a:r>
              <a:rPr kumimoji="1" lang="en-US" altLang="ja-JP" dirty="0" smtClean="0"/>
              <a:t>On attack detection, IaaS stops outgoing attacks at edge firewalls</a:t>
            </a:r>
          </a:p>
          <a:p>
            <a:pPr lvl="1"/>
            <a:r>
              <a:rPr kumimoji="1" lang="en-US" altLang="ja-JP" dirty="0" smtClean="0"/>
              <a:t>Stopping incoming attacks is ideal but not always possible</a:t>
            </a:r>
          </a:p>
          <a:p>
            <a:pPr lvl="1"/>
            <a:r>
              <a:rPr kumimoji="1" lang="en-US" altLang="ja-JP" dirty="0" smtClean="0"/>
              <a:t>Typically, packet filtering based on source IP addresses is used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20" y="5022553"/>
            <a:ext cx="450441" cy="5867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68" y="5466588"/>
            <a:ext cx="450441" cy="586759"/>
          </a:xfrm>
          <a:prstGeom prst="rect">
            <a:avLst/>
          </a:prstGeom>
        </p:spPr>
      </p:pic>
      <p:sp>
        <p:nvSpPr>
          <p:cNvPr id="6" name="雲 5"/>
          <p:cNvSpPr/>
          <p:nvPr/>
        </p:nvSpPr>
        <p:spPr>
          <a:xfrm>
            <a:off x="3711673" y="4618744"/>
            <a:ext cx="3493887" cy="18582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11483" y="5181600"/>
            <a:ext cx="78619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0814" y="4812268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48360" y="5944232"/>
            <a:ext cx="116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IaaS</a:t>
            </a:r>
            <a:r>
              <a:rPr kumimoji="1" lang="en-US" altLang="ja-JP" dirty="0" smtClean="0"/>
              <a:t> cloud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7" idx="1"/>
            <a:endCxn id="16" idx="3"/>
          </p:cNvCxnSpPr>
          <p:nvPr/>
        </p:nvCxnSpPr>
        <p:spPr>
          <a:xfrm flipH="1">
            <a:off x="3877982" y="5600700"/>
            <a:ext cx="1333501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081360" y="4944693"/>
            <a:ext cx="105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outgoing</a:t>
            </a:r>
          </a:p>
          <a:p>
            <a:pPr algn="ctr"/>
            <a:r>
              <a:rPr kumimoji="1" lang="en-US" altLang="ja-JP" dirty="0" smtClean="0"/>
              <a:t>attack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649382" y="5128418"/>
            <a:ext cx="228600" cy="944563"/>
          </a:xfrm>
          <a:prstGeom prst="rect">
            <a:avLst/>
          </a:prstGeom>
          <a:pattFill prst="horzBrick">
            <a:fgClr>
              <a:schemeClr val="accent6">
                <a:lumMod val="5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26620" y="5808981"/>
            <a:ext cx="88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edge</a:t>
            </a:r>
          </a:p>
          <a:p>
            <a:pPr algn="ctr"/>
            <a:r>
              <a:rPr kumimoji="1" lang="en-US" altLang="ja-JP" dirty="0" smtClean="0"/>
              <a:t>firewall</a:t>
            </a:r>
            <a:endParaRPr kumimoji="1" lang="ja-JP" altLang="en-US" dirty="0"/>
          </a:p>
        </p:txBody>
      </p:sp>
      <p:pic>
        <p:nvPicPr>
          <p:cNvPr id="24" name="図 23" descr="MC900389182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418" y="5373067"/>
            <a:ext cx="346342" cy="4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9"/>
    </mc:Choice>
    <mc:Fallback xmlns="">
      <p:transition xmlns:p14="http://schemas.microsoft.com/office/powerpoint/2010/main" spd="slow" advTm="593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Towards Pinpoint Active Response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Active response should stop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only</a:t>
            </a:r>
            <a:r>
              <a:rPr kumimoji="1" lang="en-US" altLang="ja-JP" dirty="0" smtClean="0"/>
              <a:t> outgoing attacks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Usually, only a part of the system is compromised</a:t>
            </a:r>
          </a:p>
          <a:p>
            <a:pPr lvl="1"/>
            <a:r>
              <a:rPr kumimoji="1" lang="en-US" altLang="ja-JP" dirty="0" smtClean="0"/>
              <a:t>The other part is protected by process- and user-based protection</a:t>
            </a:r>
          </a:p>
          <a:p>
            <a:pPr lvl="1"/>
            <a:r>
              <a:rPr kumimoji="1" lang="en-US" altLang="ja-JP" dirty="0" smtClean="0"/>
              <a:t>IaaS providers can give users the time to fix problems</a:t>
            </a:r>
          </a:p>
          <a:p>
            <a:r>
              <a:rPr kumimoji="1" lang="en-US" altLang="ja-JP" dirty="0" smtClean="0"/>
              <a:t>However, packet filtering based on source IP addresses blocks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all</a:t>
            </a:r>
            <a:r>
              <a:rPr kumimoji="1" lang="en-US" altLang="ja-JP" dirty="0" smtClean="0"/>
              <a:t> outgoing packets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043798" y="4602536"/>
            <a:ext cx="2649485" cy="18878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88424" y="4602536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VM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94455" y="4602536"/>
            <a:ext cx="228600" cy="1887814"/>
          </a:xfrm>
          <a:prstGeom prst="rect">
            <a:avLst/>
          </a:prstGeom>
          <a:pattFill prst="horzBrick">
            <a:fgClr>
              <a:schemeClr val="accent6">
                <a:lumMod val="5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28" y="5050213"/>
            <a:ext cx="450441" cy="58675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04" y="5435121"/>
            <a:ext cx="450441" cy="586759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5272398" y="4813951"/>
            <a:ext cx="2230385" cy="643969"/>
          </a:xfrm>
          <a:prstGeom prst="roundRect">
            <a:avLst/>
          </a:prstGeom>
          <a:noFill/>
          <a:ln w="28575" cmpd="sng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27242" y="4815505"/>
            <a:ext cx="149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compromised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apache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592279" y="4958685"/>
            <a:ext cx="334963" cy="3349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271188" y="5598792"/>
            <a:ext cx="2231595" cy="643969"/>
          </a:xfrm>
          <a:prstGeom prst="roundRect">
            <a:avLst/>
          </a:prstGeom>
          <a:noFill/>
          <a:ln w="28575" cmpd="sng"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595908" y="5774388"/>
            <a:ext cx="334963" cy="33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53931" y="5749369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postfix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7" idx="2"/>
          </p:cNvCxnSpPr>
          <p:nvPr/>
        </p:nvCxnSpPr>
        <p:spPr>
          <a:xfrm flipH="1">
            <a:off x="3823055" y="5126167"/>
            <a:ext cx="1769224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971145" y="4724400"/>
            <a:ext cx="101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portscan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>
            <a:stCxn id="8" idx="2"/>
          </p:cNvCxnSpPr>
          <p:nvPr/>
        </p:nvCxnSpPr>
        <p:spPr>
          <a:xfrm flipH="1">
            <a:off x="3823055" y="5941870"/>
            <a:ext cx="1772853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073783" y="5545444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e-mail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08993" y="5844019"/>
            <a:ext cx="88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edge</a:t>
            </a:r>
          </a:p>
          <a:p>
            <a:pPr algn="ctr"/>
            <a:r>
              <a:rPr kumimoji="1" lang="en-US" altLang="ja-JP" dirty="0" smtClean="0"/>
              <a:t>firewall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56550" y="6144403"/>
            <a:ext cx="93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10.0.0.1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85308" y="4539734"/>
            <a:ext cx="144736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deny 10.0.0.1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05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40"/>
    </mc:Choice>
    <mc:Fallback xmlns="">
      <p:transition xmlns:p14="http://schemas.microsoft.com/office/powerpoint/2010/main" spd="slow" advTm="592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Filtering at Edge Firewalls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Pinpoint active response is difficult </a:t>
            </a:r>
            <a:r>
              <a:rPr kumimoji="1" lang="en-US" altLang="ja-JP" dirty="0"/>
              <a:t>at edge firewalls even </a:t>
            </a:r>
            <a:r>
              <a:rPr kumimoji="1" lang="en-US" altLang="ja-JP" dirty="0" smtClean="0"/>
              <a:t>if more packet information are used  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Destination IP address</a:t>
            </a:r>
          </a:p>
          <a:p>
            <a:pPr lvl="2"/>
            <a:r>
              <a:rPr kumimoji="1" lang="en-US" altLang="ja-JP" dirty="0" smtClean="0"/>
              <a:t>Too many rules for attacks against many hosts</a:t>
            </a:r>
          </a:p>
          <a:p>
            <a:pPr lvl="1"/>
            <a:r>
              <a:rPr kumimoji="1" lang="en-US" altLang="ja-JP" dirty="0" smtClean="0"/>
              <a:t>Destination port</a:t>
            </a:r>
          </a:p>
          <a:p>
            <a:pPr lvl="2"/>
            <a:r>
              <a:rPr kumimoji="1" lang="en-US" altLang="ja-JP" dirty="0" smtClean="0"/>
              <a:t>Most well-known ports blocked for </a:t>
            </a:r>
            <a:r>
              <a:rPr kumimoji="1" lang="en-US" altLang="ja-JP" dirty="0" err="1" smtClean="0"/>
              <a:t>portscans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Source port</a:t>
            </a:r>
          </a:p>
          <a:p>
            <a:pPr lvl="2"/>
            <a:r>
              <a:rPr kumimoji="1" lang="en-US" altLang="ja-JP" dirty="0" smtClean="0"/>
              <a:t>Too pinpoint for short-lived connections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24" y="4939579"/>
            <a:ext cx="450441" cy="5867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396779"/>
            <a:ext cx="450441" cy="58675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480851" y="5015779"/>
            <a:ext cx="2198914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2604" y="4646447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VM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174565" y="5015779"/>
            <a:ext cx="228600" cy="1371600"/>
          </a:xfrm>
          <a:prstGeom prst="rect">
            <a:avLst/>
          </a:prstGeom>
          <a:pattFill prst="horzBrick">
            <a:fgClr>
              <a:schemeClr val="accent6">
                <a:lumMod val="5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831969" y="5244380"/>
            <a:ext cx="334963" cy="3349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66932" y="5210445"/>
            <a:ext cx="133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portscanner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>
            <a:stCxn id="11" idx="2"/>
          </p:cNvCxnSpPr>
          <p:nvPr/>
        </p:nvCxnSpPr>
        <p:spPr>
          <a:xfrm flipH="1">
            <a:off x="2491399" y="5411862"/>
            <a:ext cx="3340570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5831969" y="5777779"/>
            <a:ext cx="334963" cy="33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89512" y="4692613"/>
            <a:ext cx="88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edge</a:t>
            </a:r>
          </a:p>
          <a:p>
            <a:pPr algn="ctr"/>
            <a:r>
              <a:rPr kumimoji="1" lang="en-US" altLang="ja-JP" dirty="0" smtClean="0"/>
              <a:t>firewall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22" idx="2"/>
          </p:cNvCxnSpPr>
          <p:nvPr/>
        </p:nvCxnSpPr>
        <p:spPr>
          <a:xfrm flipH="1">
            <a:off x="2133601" y="5945261"/>
            <a:ext cx="3698368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166932" y="5743410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postfix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0468" y="6031468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source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27975" y="6032216"/>
            <a:ext cx="126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destination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745841" y="4820856"/>
            <a:ext cx="745558" cy="77917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388120" y="5259462"/>
            <a:ext cx="304800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671128" y="5262123"/>
            <a:ext cx="304800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2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1"/>
    </mc:Choice>
    <mc:Fallback xmlns="">
      <p:transition xmlns:p14="http://schemas.microsoft.com/office/powerpoint/2010/main" spd="slow" advTm="560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xFilter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VMM-level</a:t>
            </a:r>
            <a:r>
              <a:rPr kumimoji="1" lang="en-US" altLang="ja-JP" dirty="0" smtClean="0"/>
              <a:t> packet filter for pinpoint active response</a:t>
            </a:r>
          </a:p>
          <a:p>
            <a:pPr lvl="1"/>
            <a:r>
              <a:rPr kumimoji="1" lang="en-US" altLang="ja-JP" dirty="0" smtClean="0"/>
              <a:t>The VMM can intercept all packets from VMs</a:t>
            </a:r>
          </a:p>
          <a:p>
            <a:pPr lvl="1"/>
            <a:r>
              <a:rPr kumimoji="1" lang="en-US" altLang="ja-JP" dirty="0" smtClean="0"/>
              <a:t>It can obtain </a:t>
            </a:r>
            <a:r>
              <a:rPr kumimoji="1" lang="en-US" altLang="ja-JP" dirty="0" smtClean="0">
                <a:solidFill>
                  <a:srgbClr val="000000"/>
                </a:solidFill>
              </a:rPr>
              <a:t>sender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information</a:t>
            </a:r>
            <a:r>
              <a:rPr kumimoji="1" lang="en-US" altLang="ja-JP" dirty="0" smtClean="0"/>
              <a:t> inside VMs by using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VM introspection</a:t>
            </a:r>
          </a:p>
          <a:p>
            <a:r>
              <a:rPr kumimoji="1" lang="en-US" altLang="ja-JP" dirty="0" smtClean="0"/>
              <a:t>xFilter detects and stops outgoing attacks with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sender information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298574" y="5687411"/>
            <a:ext cx="2971800" cy="76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98574" y="4191725"/>
            <a:ext cx="2971800" cy="10712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926048" y="4689077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42782" y="4300414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32174" y="5996687"/>
            <a:ext cx="70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VMM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47322" y="5844287"/>
            <a:ext cx="1608652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xFilter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30" name="直線矢印コネクタ 29"/>
          <p:cNvCxnSpPr>
            <a:stCxn id="6" idx="4"/>
          </p:cNvCxnSpPr>
          <p:nvPr/>
        </p:nvCxnSpPr>
        <p:spPr>
          <a:xfrm>
            <a:off x="5078448" y="4993877"/>
            <a:ext cx="0" cy="85041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6224441" y="4993878"/>
            <a:ext cx="242112" cy="841460"/>
          </a:xfrm>
          <a:custGeom>
            <a:avLst/>
            <a:gdLst>
              <a:gd name="connsiteX0" fmla="*/ 0 w 131532"/>
              <a:gd name="connsiteY0" fmla="*/ 448251 h 448251"/>
              <a:gd name="connsiteX1" fmla="*/ 112054 w 131532"/>
              <a:gd name="connsiteY1" fmla="*/ 205448 h 448251"/>
              <a:gd name="connsiteX2" fmla="*/ 130729 w 131532"/>
              <a:gd name="connsiteY2" fmla="*/ 0 h 4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32" h="448251">
                <a:moveTo>
                  <a:pt x="0" y="448251"/>
                </a:moveTo>
                <a:cubicBezTo>
                  <a:pt x="45133" y="364203"/>
                  <a:pt x="90266" y="280156"/>
                  <a:pt x="112054" y="205448"/>
                </a:cubicBezTo>
                <a:cubicBezTo>
                  <a:pt x="133842" y="130740"/>
                  <a:pt x="132285" y="65370"/>
                  <a:pt x="130729" y="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829324" y="46890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stCxn id="20" idx="4"/>
          </p:cNvCxnSpPr>
          <p:nvPr/>
        </p:nvCxnSpPr>
        <p:spPr>
          <a:xfrm>
            <a:off x="5981724" y="4993877"/>
            <a:ext cx="0" cy="85041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9" idx="1"/>
          </p:cNvCxnSpPr>
          <p:nvPr/>
        </p:nvCxnSpPr>
        <p:spPr>
          <a:xfrm flipH="1">
            <a:off x="3155574" y="6072887"/>
            <a:ext cx="1591748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74" y="5819528"/>
            <a:ext cx="450441" cy="58675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66553" y="5279347"/>
            <a:ext cx="14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introspection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12979" y="4300414"/>
            <a:ext cx="133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portscanner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1905000" y="4797360"/>
            <a:ext cx="2133600" cy="715944"/>
          </a:xfrm>
          <a:prstGeom prst="wedgeRoundRectCallout">
            <a:avLst>
              <a:gd name="adj1" fmla="val 71846"/>
              <a:gd name="adj2" fmla="val 97497"/>
              <a:gd name="adj3" fmla="val 16667"/>
            </a:avLst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deny packets from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portscanner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03"/>
    </mc:Choice>
    <mc:Fallback xmlns="">
      <p:transition xmlns:p14="http://schemas.microsoft.com/office/powerpoint/2010/main" spd="slow" advTm="417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VM</a:t>
            </a:r>
            <a:r>
              <a:rPr kumimoji="1" lang="en-US" altLang="ja-JP" dirty="0" smtClean="0"/>
              <a:t> Introspection 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Garfinkel</a:t>
            </a:r>
            <a:r>
              <a:rPr kumimoji="1" lang="en-US" altLang="ja-JP" sz="2400" dirty="0" smtClean="0"/>
              <a:t> et al. </a:t>
            </a:r>
            <a:r>
              <a:rPr kumimoji="1" lang="en-US" altLang="ja-JP" sz="2400" dirty="0" err="1" smtClean="0"/>
              <a:t>NDSS</a:t>
            </a:r>
            <a:r>
              <a:rPr kumimoji="1" lang="en-US" altLang="ja-JP" sz="2400" dirty="0" smtClean="0"/>
              <a:t> 2003]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technique for inspecting data used by </a:t>
            </a:r>
            <a:r>
              <a:rPr kumimoji="1" lang="en-US" altLang="ja-JP" dirty="0" err="1" smtClean="0"/>
              <a:t>OSes</a:t>
            </a:r>
            <a:r>
              <a:rPr kumimoji="1" lang="en-US" altLang="ja-JP" dirty="0" smtClean="0"/>
              <a:t> in VMs</a:t>
            </a:r>
          </a:p>
          <a:p>
            <a:pPr lvl="1"/>
            <a:r>
              <a:rPr kumimoji="1" lang="en-US" altLang="ja-JP" dirty="0" smtClean="0"/>
              <a:t>through analysis of the VM's memory based on internal structures of </a:t>
            </a:r>
            <a:r>
              <a:rPr kumimoji="1" lang="en-US" altLang="ja-JP" dirty="0" err="1" smtClean="0"/>
              <a:t>OSes</a:t>
            </a:r>
            <a:endParaRPr kumimoji="1" lang="en-US" altLang="ja-JP" dirty="0"/>
          </a:p>
          <a:p>
            <a:pPr lvl="2"/>
            <a:r>
              <a:rPr kumimoji="1" lang="en-US" altLang="ja-JP" dirty="0" smtClean="0"/>
              <a:t>e.g., using type and symbol information</a:t>
            </a:r>
          </a:p>
          <a:p>
            <a:pPr lvl="1"/>
            <a:r>
              <a:rPr kumimoji="1" lang="en-US" altLang="ja-JP" dirty="0" smtClean="0"/>
              <a:t>In principle, the VMM is not aware of the internals of VMs</a:t>
            </a:r>
          </a:p>
          <a:p>
            <a:pPr lvl="2"/>
            <a:r>
              <a:rPr kumimoji="1" lang="en-US" altLang="ja-JP" dirty="0" smtClean="0"/>
              <a:t>It simply allocates memory to VMs</a:t>
            </a:r>
          </a:p>
          <a:p>
            <a:r>
              <a:rPr kumimoji="1" lang="en-US" altLang="ja-JP" dirty="0" smtClean="0"/>
              <a:t>xFilter finds a sender process that owns the socket used for sending a target packet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44244" y="4830409"/>
            <a:ext cx="24765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97266" y="4461077"/>
            <a:ext cx="51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VM</a:t>
            </a:r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330600" y="4918276"/>
            <a:ext cx="1524000" cy="1267151"/>
            <a:chOff x="6330600" y="4918276"/>
            <a:chExt cx="1524000" cy="1267151"/>
          </a:xfrm>
        </p:grpSpPr>
        <p:sp>
          <p:nvSpPr>
            <p:cNvPr id="8" name="角丸四角形 7"/>
            <p:cNvSpPr/>
            <p:nvPr/>
          </p:nvSpPr>
          <p:spPr>
            <a:xfrm>
              <a:off x="6330600" y="5287608"/>
              <a:ext cx="1524000" cy="89781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631533" y="4918276"/>
              <a:ext cx="910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process</a:t>
              </a:r>
              <a:endParaRPr kumimoji="1" lang="ja-JP" altLang="en-US" dirty="0"/>
            </a:p>
          </p:txBody>
        </p:sp>
      </p:grpSp>
      <p:sp>
        <p:nvSpPr>
          <p:cNvPr id="13" name="メモ 12"/>
          <p:cNvSpPr/>
          <p:nvPr/>
        </p:nvSpPr>
        <p:spPr>
          <a:xfrm>
            <a:off x="533400" y="5244812"/>
            <a:ext cx="2070407" cy="92333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 smtClean="0"/>
              <a:t>struct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task_struct</a:t>
            </a:r>
            <a:r>
              <a:rPr kumimoji="1" lang="en-US" altLang="ja-JP" dirty="0" smtClean="0"/>
              <a:t> {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:</a:t>
            </a:r>
          </a:p>
          <a:p>
            <a:r>
              <a:rPr kumimoji="1" lang="en-US" altLang="ja-JP" dirty="0" smtClean="0"/>
              <a:t>};</a:t>
            </a:r>
            <a:endParaRPr kumimoji="1" lang="ja-JP" altLang="en-US" dirty="0"/>
          </a:p>
        </p:txBody>
      </p:sp>
      <p:sp>
        <p:nvSpPr>
          <p:cNvPr id="16" name="メモ 15"/>
          <p:cNvSpPr/>
          <p:nvPr/>
        </p:nvSpPr>
        <p:spPr>
          <a:xfrm>
            <a:off x="2756207" y="5244812"/>
            <a:ext cx="1848781" cy="92333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 smtClean="0"/>
              <a:t>struct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inet_sock</a:t>
            </a:r>
            <a:r>
              <a:rPr kumimoji="1" lang="en-US" altLang="ja-JP" dirty="0" smtClean="0"/>
              <a:t> {</a:t>
            </a:r>
          </a:p>
          <a:p>
            <a:r>
              <a:rPr kumimoji="1" lang="en-US" altLang="ja-JP" dirty="0" smtClean="0"/>
              <a:t>      :</a:t>
            </a:r>
          </a:p>
          <a:p>
            <a:r>
              <a:rPr kumimoji="1" lang="en-US" altLang="ja-JP" dirty="0" smtClean="0"/>
              <a:t>};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78964" y="4830409"/>
            <a:ext cx="17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type information</a:t>
            </a:r>
            <a:endParaRPr kumimoji="1" lang="ja-JP" altLang="en-US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4705253" y="5736518"/>
            <a:ext cx="1625347" cy="389645"/>
            <a:chOff x="4705253" y="5736518"/>
            <a:chExt cx="1625347" cy="389645"/>
          </a:xfrm>
        </p:grpSpPr>
        <p:cxnSp>
          <p:nvCxnSpPr>
            <p:cNvPr id="14" name="直線矢印コネクタ 13"/>
            <p:cNvCxnSpPr>
              <a:endCxn id="8" idx="1"/>
            </p:cNvCxnSpPr>
            <p:nvPr/>
          </p:nvCxnSpPr>
          <p:spPr>
            <a:xfrm>
              <a:off x="5272744" y="5736518"/>
              <a:ext cx="105785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4705253" y="5756831"/>
              <a:ext cx="115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introspect</a:t>
              </a:r>
              <a:endParaRPr kumimoji="1" lang="ja-JP" altLang="en-US" dirty="0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6483000" y="5493153"/>
            <a:ext cx="1228876" cy="692275"/>
            <a:chOff x="6483000" y="5493153"/>
            <a:chExt cx="1228876" cy="692275"/>
          </a:xfrm>
        </p:grpSpPr>
        <p:sp>
          <p:nvSpPr>
            <p:cNvPr id="7" name="正方形/長方形 6"/>
            <p:cNvSpPr/>
            <p:nvPr/>
          </p:nvSpPr>
          <p:spPr>
            <a:xfrm>
              <a:off x="6483000" y="5493153"/>
              <a:ext cx="3048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945038" y="5493153"/>
              <a:ext cx="3048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407076" y="5493153"/>
              <a:ext cx="304800" cy="304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43367" y="5816096"/>
              <a:ext cx="89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sockets</a:t>
              </a:r>
              <a:endParaRPr kumimoji="1" lang="ja-JP" altLang="en-US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787800" y="4830409"/>
            <a:ext cx="709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 smtClean="0"/>
              <a:t>?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4776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4"/>
    </mc:Choice>
    <mc:Fallback xmlns="">
      <p:transition xmlns:p14="http://schemas.microsoft.com/office/powerpoint/2010/main" spd="slow" advTm="501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Automatic Rule Generation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xFilter </a:t>
            </a:r>
            <a:r>
              <a:rPr kumimoji="1" lang="en-US" altLang="ja-JP" dirty="0" smtClean="0">
                <a:solidFill>
                  <a:schemeClr val="tx1"/>
                </a:solidFill>
              </a:rPr>
              <a:t>automatically</a:t>
            </a:r>
            <a:r>
              <a:rPr kumimoji="1" lang="en-US" altLang="ja-JP" dirty="0" smtClean="0"/>
              <a:t> generates filtering rules when detecting outgoing attacks</a:t>
            </a:r>
          </a:p>
          <a:p>
            <a:pPr lvl="1"/>
            <a:r>
              <a:rPr kumimoji="1" lang="en-US" altLang="ja-JP" dirty="0" smtClean="0"/>
              <a:t>It adds deny rules with sender's process/user IDs</a:t>
            </a:r>
          </a:p>
          <a:p>
            <a:r>
              <a:rPr kumimoji="1" lang="en-US" altLang="ja-JP" dirty="0" smtClean="0"/>
              <a:t>It merges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process-level</a:t>
            </a:r>
            <a:r>
              <a:rPr kumimoji="1" lang="en-US" altLang="ja-JP" dirty="0" smtClean="0"/>
              <a:t> rules into one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user-level</a:t>
            </a:r>
            <a:r>
              <a:rPr kumimoji="1" lang="en-US" altLang="ja-JP" dirty="0" smtClean="0"/>
              <a:t> rule</a:t>
            </a:r>
          </a:p>
          <a:p>
            <a:pPr lvl="1"/>
            <a:r>
              <a:rPr kumimoji="1" lang="en-US" altLang="ja-JP" dirty="0" smtClean="0"/>
              <a:t>Process-level rules are often too pinpoint</a:t>
            </a:r>
          </a:p>
          <a:p>
            <a:pPr lvl="1"/>
            <a:r>
              <a:rPr kumimoji="1" lang="en-US" altLang="ja-JP" dirty="0" smtClean="0"/>
              <a:t>User-level rules can prevent successive similar attacks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1000" y="4237165"/>
            <a:ext cx="4101128" cy="1015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deny </a:t>
            </a:r>
            <a:r>
              <a:rPr kumimoji="1" lang="en-US" altLang="ja-JP" sz="2000" dirty="0" err="1" smtClean="0"/>
              <a:t>ip</a:t>
            </a:r>
            <a:r>
              <a:rPr kumimoji="1" lang="en-US" altLang="ja-JP" sz="2000" dirty="0" smtClean="0"/>
              <a:t> * port * </a:t>
            </a:r>
            <a:r>
              <a:rPr kumimoji="1" lang="en-US" altLang="ja-JP" sz="2000" dirty="0" err="1" smtClean="0"/>
              <a:t>vm</a:t>
            </a:r>
            <a:r>
              <a:rPr kumimoji="1" lang="en-US" altLang="ja-JP" sz="2000" dirty="0" smtClean="0"/>
              <a:t> 1 </a:t>
            </a:r>
            <a:r>
              <a:rPr kumimoji="1" lang="en-US" altLang="ja-JP" sz="2000" dirty="0" err="1" smtClean="0"/>
              <a:t>pid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1234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uid</a:t>
            </a:r>
            <a:r>
              <a:rPr kumimoji="1" lang="en-US" altLang="ja-JP" sz="2000" dirty="0" smtClean="0"/>
              <a:t> 501</a:t>
            </a:r>
          </a:p>
          <a:p>
            <a:r>
              <a:rPr kumimoji="1" lang="en-US" altLang="ja-JP" sz="2000" dirty="0" smtClean="0"/>
              <a:t>deny </a:t>
            </a:r>
            <a:r>
              <a:rPr kumimoji="1" lang="en-US" altLang="ja-JP" sz="2000" dirty="0" err="1" smtClean="0"/>
              <a:t>ip</a:t>
            </a:r>
            <a:r>
              <a:rPr kumimoji="1" lang="en-US" altLang="ja-JP" sz="2000" dirty="0" smtClean="0"/>
              <a:t> * port * </a:t>
            </a:r>
            <a:r>
              <a:rPr kumimoji="1" lang="en-US" altLang="ja-JP" sz="2000" dirty="0" err="1" smtClean="0"/>
              <a:t>vm</a:t>
            </a:r>
            <a:r>
              <a:rPr kumimoji="1" lang="en-US" altLang="ja-JP" sz="2000" dirty="0" smtClean="0"/>
              <a:t> 1 </a:t>
            </a:r>
            <a:r>
              <a:rPr kumimoji="1" lang="en-US" altLang="ja-JP" sz="2000" dirty="0" err="1" smtClean="0"/>
              <a:t>pid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1235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uid</a:t>
            </a:r>
            <a:r>
              <a:rPr kumimoji="1" lang="en-US" altLang="ja-JP" sz="2000" dirty="0" smtClean="0"/>
              <a:t> 501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                              :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1177316" y="5531400"/>
            <a:ext cx="609600" cy="580747"/>
          </a:xfrm>
          <a:prstGeom prst="roundRect">
            <a:avLst/>
          </a:prstGeom>
          <a:solidFill>
            <a:srgbClr val="FFFFFF"/>
          </a:solidFill>
          <a:ln w="28575" cmpd="sng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42889" y="5531400"/>
            <a:ext cx="609600" cy="580747"/>
          </a:xfrm>
          <a:prstGeom prst="roundRect">
            <a:avLst/>
          </a:prstGeom>
          <a:solidFill>
            <a:srgbClr val="FFFFFF"/>
          </a:solidFill>
          <a:ln w="28575" cmpd="sng"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329716" y="5653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095289" y="5653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853716" y="5653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10916" y="5533800"/>
            <a:ext cx="36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9685" y="6112147"/>
            <a:ext cx="98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pid:1234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21610" y="6112147"/>
            <a:ext cx="98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pid:1235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4648200" y="4313365"/>
            <a:ext cx="4209048" cy="2171061"/>
            <a:chOff x="4648200" y="4313365"/>
            <a:chExt cx="4209048" cy="217106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105400" y="4541965"/>
              <a:ext cx="3751848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deny </a:t>
              </a:r>
              <a:r>
                <a:rPr kumimoji="1" lang="en-US" altLang="ja-JP" sz="2000" dirty="0" err="1" smtClean="0"/>
                <a:t>ip</a:t>
              </a:r>
              <a:r>
                <a:rPr kumimoji="1" lang="en-US" altLang="ja-JP" sz="2000" dirty="0" smtClean="0"/>
                <a:t> * port * </a:t>
              </a:r>
              <a:r>
                <a:rPr kumimoji="1" lang="en-US" altLang="ja-JP" sz="2000" dirty="0" err="1" smtClean="0"/>
                <a:t>vm</a:t>
              </a:r>
              <a:r>
                <a:rPr kumimoji="1" lang="en-US" altLang="ja-JP" sz="2000" dirty="0" smtClean="0"/>
                <a:t> 1 </a:t>
              </a:r>
              <a:r>
                <a:rPr kumimoji="1" lang="en-US" altLang="ja-JP" sz="2000" dirty="0" err="1" smtClean="0"/>
                <a:t>pid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*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 err="1" smtClean="0"/>
                <a:t>uid</a:t>
              </a:r>
              <a:r>
                <a:rPr kumimoji="1" lang="en-US" altLang="ja-JP" sz="2000" dirty="0" smtClean="0"/>
                <a:t> 501</a:t>
              </a:r>
            </a:p>
          </p:txBody>
        </p:sp>
        <p:sp>
          <p:nvSpPr>
            <p:cNvPr id="7" name="右矢印 6"/>
            <p:cNvSpPr/>
            <p:nvPr/>
          </p:nvSpPr>
          <p:spPr>
            <a:xfrm>
              <a:off x="4648200" y="4313365"/>
              <a:ext cx="3048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5880952" y="5486400"/>
              <a:ext cx="2424847" cy="625747"/>
            </a:xfrm>
            <a:prstGeom prst="roundRect">
              <a:avLst/>
            </a:prstGeom>
            <a:solidFill>
              <a:schemeClr val="bg1"/>
            </a:solidFill>
            <a:ln w="28575" cmpd="sng"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6172200" y="5653800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781800" y="5645563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391400" y="5653800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837787" y="5531400"/>
              <a:ext cx="367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...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80953" y="6115094"/>
              <a:ext cx="87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uid:501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0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55"/>
    </mc:Choice>
    <mc:Fallback xmlns="">
      <p:transition xmlns:p14="http://schemas.microsoft.com/office/powerpoint/2010/main" spd="slow" advTm="842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Challenge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How does xFilter reduce the overhead of VM introspection?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In Xen, domain 0 handles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outgoing packets</a:t>
            </a:r>
          </a:p>
          <a:p>
            <a:pPr lvl="1"/>
            <a:r>
              <a:rPr kumimoji="1" lang="en-US" altLang="ja-JP" dirty="0" smtClean="0"/>
              <a:t>Domain 0 is natural for</a:t>
            </a:r>
            <a:br>
              <a:rPr kumimoji="1" lang="en-US" altLang="ja-JP" dirty="0" smtClean="0"/>
            </a:br>
            <a:r>
              <a:rPr kumimoji="1" lang="en-US" altLang="ja-JP" dirty="0" smtClean="0"/>
              <a:t>running packet filters</a:t>
            </a:r>
          </a:p>
          <a:p>
            <a:pPr lvl="1"/>
            <a:r>
              <a:rPr kumimoji="1" lang="en-US" altLang="ja-JP" dirty="0" smtClean="0"/>
              <a:t>But VM introspection is</a:t>
            </a:r>
            <a:br>
              <a:rPr kumimoji="1" lang="en-US" altLang="ja-JP" dirty="0" smtClean="0"/>
            </a:br>
            <a:r>
              <a:rPr kumimoji="1" lang="en-US" altLang="ja-JP" dirty="0" smtClean="0"/>
              <a:t>too heavyweight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876800" y="5451502"/>
            <a:ext cx="38227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Xen VMM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76800" y="3093571"/>
            <a:ext cx="2318448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404100" y="3093571"/>
            <a:ext cx="12954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557517" y="4007971"/>
            <a:ext cx="941614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err="1" smtClean="0">
                <a:solidFill>
                  <a:schemeClr val="tx1"/>
                </a:solidFill>
              </a:rPr>
              <a:t>netfront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090348" y="4012916"/>
            <a:ext cx="9144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netback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64670" y="2478018"/>
            <a:ext cx="11537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VM</a:t>
            </a:r>
            <a:endParaRPr kumimoji="1" lang="en-US" altLang="ja-JP" dirty="0" smtClean="0"/>
          </a:p>
          <a:p>
            <a:pPr algn="ctr"/>
            <a:r>
              <a:rPr kumimoji="1" lang="en-US" altLang="ja-JP" sz="1600" dirty="0" smtClean="0"/>
              <a:t>(Domain U)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6582" y="2724239"/>
            <a:ext cx="110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Domain 0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7518913" y="3217725"/>
            <a:ext cx="1018821" cy="4092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process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12" name="直線矢印コネクタ 11"/>
          <p:cNvCxnSpPr>
            <a:stCxn id="11" idx="4"/>
            <a:endCxn id="7" idx="0"/>
          </p:cNvCxnSpPr>
          <p:nvPr/>
        </p:nvCxnSpPr>
        <p:spPr>
          <a:xfrm>
            <a:off x="8028324" y="3626971"/>
            <a:ext cx="0" cy="3810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404100" y="3761228"/>
            <a:ext cx="1295400" cy="0"/>
          </a:xfrm>
          <a:prstGeom prst="line">
            <a:avLst/>
          </a:prstGeom>
          <a:ln w="19050" cmpd="sng">
            <a:solidFill>
              <a:schemeClr val="accent3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876800" y="3761228"/>
            <a:ext cx="2318448" cy="0"/>
          </a:xfrm>
          <a:prstGeom prst="line">
            <a:avLst/>
          </a:prstGeom>
          <a:ln w="19050" cmpd="sng">
            <a:solidFill>
              <a:schemeClr val="accent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7" idx="1"/>
            <a:endCxn id="8" idx="3"/>
          </p:cNvCxnSpPr>
          <p:nvPr/>
        </p:nvCxnSpPr>
        <p:spPr>
          <a:xfrm flipH="1">
            <a:off x="7004748" y="4198471"/>
            <a:ext cx="552769" cy="4945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5113719" y="4015406"/>
            <a:ext cx="756074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driver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5257800" y="4396406"/>
            <a:ext cx="0" cy="1726133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8137806" y="4880109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OS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62495" y="6122539"/>
            <a:ext cx="97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network</a:t>
            </a:r>
            <a:endParaRPr kumimoji="1" lang="ja-JP" altLang="en-US" dirty="0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5491756" y="4393916"/>
            <a:ext cx="2168882" cy="861359"/>
            <a:chOff x="5491756" y="4393916"/>
            <a:chExt cx="2168882" cy="861359"/>
          </a:xfrm>
        </p:grpSpPr>
        <p:sp>
          <p:nvSpPr>
            <p:cNvPr id="16" name="角丸四角形 15"/>
            <p:cNvSpPr/>
            <p:nvPr/>
          </p:nvSpPr>
          <p:spPr>
            <a:xfrm>
              <a:off x="5491756" y="4689609"/>
              <a:ext cx="1025950" cy="381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filter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直線矢印コネクタ 20"/>
            <p:cNvCxnSpPr>
              <a:stCxn id="8" idx="2"/>
            </p:cNvCxnSpPr>
            <p:nvPr/>
          </p:nvCxnSpPr>
          <p:spPr>
            <a:xfrm flipH="1">
              <a:off x="6280848" y="4393916"/>
              <a:ext cx="266700" cy="29569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endCxn id="26" idx="2"/>
            </p:cNvCxnSpPr>
            <p:nvPr/>
          </p:nvCxnSpPr>
          <p:spPr>
            <a:xfrm flipH="1" flipV="1">
              <a:off x="5491756" y="4396406"/>
              <a:ext cx="249230" cy="300638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>
              <a:stCxn id="16" idx="3"/>
            </p:cNvCxnSpPr>
            <p:nvPr/>
          </p:nvCxnSpPr>
          <p:spPr>
            <a:xfrm>
              <a:off x="6517706" y="4880109"/>
              <a:ext cx="1142932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508121" y="4885943"/>
              <a:ext cx="115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introspect</a:t>
              </a:r>
              <a:endParaRPr kumimoji="1" lang="ja-JP" altLang="en-US" dirty="0"/>
            </a:p>
          </p:txBody>
        </p:sp>
      </p:grpSp>
      <p:cxnSp>
        <p:nvCxnSpPr>
          <p:cNvPr id="23" name="直線矢印コネクタ 22"/>
          <p:cNvCxnSpPr>
            <a:stCxn id="8" idx="1"/>
            <a:endCxn id="26" idx="3"/>
          </p:cNvCxnSpPr>
          <p:nvPr/>
        </p:nvCxnSpPr>
        <p:spPr>
          <a:xfrm flipH="1">
            <a:off x="5869793" y="4203416"/>
            <a:ext cx="220555" cy="249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43"/>
    </mc:Choice>
    <mc:Fallback xmlns="">
      <p:transition xmlns:p14="http://schemas.microsoft.com/office/powerpoint/2010/main" spd="slow" advTm="428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F34360-F70A-42C7-92C5-918367533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4565</Words>
  <Application>Microsoft Macintosh PowerPoint</Application>
  <PresentationFormat>画面に合わせる (4:3)</PresentationFormat>
  <Paragraphs>393</Paragraphs>
  <Slides>24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Custom Theme</vt:lpstr>
      <vt:lpstr>A Self-protection Mechanism against Stepping-stone Attacks for IaaS clouds</vt:lpstr>
      <vt:lpstr>Stepping-stone Attacks via IaaS</vt:lpstr>
      <vt:lpstr>Active Response</vt:lpstr>
      <vt:lpstr>Towards Pinpoint Active Response</vt:lpstr>
      <vt:lpstr>Filtering at Edge Firewalls</vt:lpstr>
      <vt:lpstr>xFilter</vt:lpstr>
      <vt:lpstr>VM Introspection  [Garfinkel et al. NDSS 2003]</vt:lpstr>
      <vt:lpstr>Automatic Rule Generation</vt:lpstr>
      <vt:lpstr>Challenge</vt:lpstr>
      <vt:lpstr>VM Introspection in Domain 0</vt:lpstr>
      <vt:lpstr>System Architecture of xFilter</vt:lpstr>
      <vt:lpstr>Optimized Sender Traversal</vt:lpstr>
      <vt:lpstr>Decision Cache</vt:lpstr>
      <vt:lpstr>Two-phase Attack Detection</vt:lpstr>
      <vt:lpstr>Experiments</vt:lpstr>
      <vt:lpstr>Stopping Portscans</vt:lpstr>
      <vt:lpstr>Effect of VM Introspection in the VMM</vt:lpstr>
      <vt:lpstr>Measuring Web Performance</vt:lpstr>
      <vt:lpstr>Effect of Optimized Sender Traversal</vt:lpstr>
      <vt:lpstr>Effect of the Decision Cache (1/2)</vt:lpstr>
      <vt:lpstr>Effect of the Decision Cache (2/2)</vt:lpstr>
      <vt:lpstr>Effect of Two-phase Attack Detection</vt:lpstr>
      <vt:lpstr>Related Work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keywords/>
  <cp:lastModifiedBy/>
  <cp:revision>1</cp:revision>
  <dcterms:modified xsi:type="dcterms:W3CDTF">2012-09-06T05:54:43Z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