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1" r:id="rId4"/>
    <p:sldId id="299" r:id="rId5"/>
    <p:sldId id="267" r:id="rId6"/>
    <p:sldId id="306" r:id="rId7"/>
    <p:sldId id="311" r:id="rId8"/>
    <p:sldId id="277" r:id="rId9"/>
    <p:sldId id="300" r:id="rId10"/>
    <p:sldId id="286" r:id="rId11"/>
    <p:sldId id="288" r:id="rId12"/>
    <p:sldId id="301" r:id="rId13"/>
    <p:sldId id="273" r:id="rId14"/>
    <p:sldId id="264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86152" autoAdjust="0"/>
  </p:normalViewPr>
  <p:slideViewPr>
    <p:cSldViewPr>
      <p:cViewPr varScale="1">
        <p:scale>
          <a:sx n="77" d="100"/>
          <a:sy n="77" d="100"/>
        </p:scale>
        <p:origin x="-108" y="-8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同期・暗号処理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従来システム</c:v>
                </c:pt>
                <c:pt idx="1">
                  <c:v>FBCrypt-V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35.1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ユーザVM・VMM処理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従来システム</c:v>
                </c:pt>
                <c:pt idx="1">
                  <c:v>FBCrypt-V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54.7</c:v>
                </c:pt>
                <c:pt idx="1">
                  <c:v>54.9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サーバ処理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従来システム</c:v>
                </c:pt>
                <c:pt idx="1">
                  <c:v>FBCrypt-V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74.900000000000006</c:v>
                </c:pt>
                <c:pt idx="1">
                  <c:v>43.3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復号処理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従来システム</c:v>
                </c:pt>
                <c:pt idx="1">
                  <c:v>FBCrypt-V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</c:v>
                </c:pt>
                <c:pt idx="1">
                  <c:v>47.9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クライアント処理・通信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従来システム</c:v>
                </c:pt>
                <c:pt idx="1">
                  <c:v>FBCrypt-V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15.4</c:v>
                </c:pt>
                <c:pt idx="1">
                  <c:v>11.9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serLines>
          <c:spPr>
            <a:ln w="19050" cmpd="sng">
              <a:prstDash val="sysDot"/>
            </a:ln>
          </c:spPr>
        </c:serLines>
        <c:axId val="34389376"/>
        <c:axId val="34361344"/>
      </c:barChart>
      <c:catAx>
        <c:axId val="34389376"/>
        <c:scaling>
          <c:orientation val="minMax"/>
        </c:scaling>
        <c:delete val="0"/>
        <c:axPos val="b"/>
        <c:majorTickMark val="out"/>
        <c:minorTickMark val="none"/>
        <c:tickLblPos val="nextTo"/>
        <c:crossAx val="34361344"/>
        <c:crosses val="autoZero"/>
        <c:auto val="1"/>
        <c:lblAlgn val="ctr"/>
        <c:lblOffset val="100"/>
        <c:noMultiLvlLbl val="0"/>
      </c:catAx>
      <c:valAx>
        <c:axId val="34361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89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5534D-129C-D749-BBD5-BE29BADBB52A}" type="datetimeFigureOut">
              <a:rPr kumimoji="1" lang="ja-JP" altLang="en-US" smtClean="0"/>
              <a:t>2012/2/23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AFF1A-BE49-2F49-B22E-905272DFBC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600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0E5B-79B1-3A41-9DA8-D793B655D355}" type="datetimeFigureOut">
              <a:rPr kumimoji="1" lang="ja-JP" altLang="en-US" smtClean="0"/>
              <a:t>2012/2/23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EDAC3-B1D5-2F40-A5BC-953C99AC0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33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347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キーボードを入力すると、スクリーンセーバが解除されて、元の画面が表示される。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78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653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63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近年、普及してきたコンピュータの利用形態として、</a:t>
            </a:r>
            <a:r>
              <a:rPr kumimoji="1" lang="en-US" altLang="ja-JP" dirty="0" err="1" smtClean="0"/>
              <a:t>IaaS</a:t>
            </a:r>
            <a:r>
              <a:rPr kumimoji="1" lang="ja-JP" altLang="en-US" dirty="0" smtClean="0"/>
              <a:t>型クラウドが挙げられます。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一般的な方法としては、ユーザは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VNC</a:t>
            </a:r>
            <a:r>
              <a:rPr kumimoji="1" lang="ja-JP" altLang="en-US" dirty="0" smtClean="0"/>
              <a:t>サーバを準備して、リモートから</a:t>
            </a:r>
            <a:r>
              <a:rPr kumimoji="1" lang="en-US" altLang="ja-JP" dirty="0" smtClean="0"/>
              <a:t>VNC</a:t>
            </a:r>
            <a:r>
              <a:rPr kumimoji="1" lang="ja-JP" altLang="en-US" dirty="0" smtClean="0"/>
              <a:t>クライアントを用いて接続します。</a:t>
            </a:r>
            <a:endParaRPr kumimoji="1" lang="en-US" altLang="ja-JP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VNC</a:t>
            </a:r>
            <a:r>
              <a:rPr kumimoji="1" lang="ja-JP" altLang="en-US" dirty="0" smtClean="0"/>
              <a:t>クライアントでは、このように</a:t>
            </a:r>
            <a:r>
              <a:rPr kumimoji="1" lang="en-US" altLang="ja-JP" dirty="0" smtClean="0"/>
              <a:t>GUI</a:t>
            </a: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の操作を行うことができます。</a:t>
            </a:r>
            <a:endParaRPr kumimoji="1" lang="en-US" altLang="ja-JP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VNC</a:t>
            </a:r>
            <a:r>
              <a:rPr kumimoji="1" lang="ja-JP" altLang="en-US" dirty="0" smtClean="0"/>
              <a:t>を用いて管理しているという内容を少し細かく説明）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62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先ほどの一般的な管理方法とは異なり、障害に強いリモート管理を行う方法があります。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経由でユーザ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を管理するというものです。</a:t>
            </a:r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とは、ユーザが操作する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であるユーザ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を管理する権限を持った特別な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です。</a:t>
            </a:r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このような障害発生時の修復手段であるシングルユーザモード、いわゆるセーフモードでユーザ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を操作することも可能となります。</a:t>
            </a:r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（この方法の利点を力説）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39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しかし、この方法ではセキュリティ上の不安が存在します。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考えられる問題としては、管理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への画面情報の漏洩が挙げられます。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（管理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がなぜ信頼できないのかを強調）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52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そこで、本研究では</a:t>
            </a:r>
            <a:r>
              <a:rPr kumimoji="1" lang="en-US" altLang="ja-JP" dirty="0" err="1" smtClean="0"/>
              <a:t>FBCrypt</a:t>
            </a:r>
            <a:r>
              <a:rPr kumimoji="1" lang="en-US" altLang="ja-JP" dirty="0" smtClean="0"/>
              <a:t>-V</a:t>
            </a:r>
            <a:r>
              <a:rPr kumimoji="1" lang="ja-JP" altLang="en-US" dirty="0" smtClean="0"/>
              <a:t>を提案します。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FBCrypt</a:t>
            </a:r>
            <a:r>
              <a:rPr kumimoji="1" lang="en-US" altLang="ja-JP" dirty="0" smtClean="0"/>
              <a:t>-V</a:t>
            </a:r>
            <a:r>
              <a:rPr kumimoji="1" lang="ja-JP" altLang="en-US" dirty="0" smtClean="0"/>
              <a:t>では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</a:t>
            </a:r>
            <a:endParaRPr kumimoji="1" lang="en-US" altLang="ja-JP" dirty="0" smtClean="0"/>
          </a:p>
          <a:p>
            <a:r>
              <a:rPr kumimoji="1" lang="ja-JP" altLang="en-US" dirty="0" smtClean="0"/>
              <a:t>仮想マシンモニタ（</a:t>
            </a:r>
            <a:r>
              <a:rPr kumimoji="1" lang="en-US" altLang="ja-JP" dirty="0" smtClean="0"/>
              <a:t>VMM</a:t>
            </a:r>
            <a:r>
              <a:rPr kumimoji="1" lang="ja-JP" altLang="en-US" dirty="0" smtClean="0"/>
              <a:t>）とは、コンピュータの仮想化を実現するための、</a:t>
            </a:r>
            <a:r>
              <a:rPr kumimoji="1" lang="en-US" altLang="ja-JP" dirty="0" smtClean="0"/>
              <a:t>OS</a:t>
            </a:r>
            <a:r>
              <a:rPr kumimoji="1" lang="ja-JP" altLang="en-US" dirty="0" smtClean="0"/>
              <a:t>よりも低いレベルで動作するソフトウェアのことです。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（複数の異なる</a:t>
            </a:r>
            <a:r>
              <a:rPr kumimoji="1" lang="en-US" altLang="ja-JP" dirty="0" smtClean="0"/>
              <a:t>OS</a:t>
            </a:r>
            <a:r>
              <a:rPr kumimoji="1" lang="ja-JP" altLang="en-US" dirty="0" smtClean="0"/>
              <a:t>を並列に実行できるようにするソフトウェア）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27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では、</a:t>
            </a:r>
            <a:r>
              <a:rPr kumimoji="1" lang="en-US" altLang="ja-JP" dirty="0" err="1" smtClean="0"/>
              <a:t>FBCrypt</a:t>
            </a:r>
            <a:r>
              <a:rPr kumimoji="1" lang="en-US" altLang="ja-JP" dirty="0" smtClean="0"/>
              <a:t>-V</a:t>
            </a:r>
            <a:r>
              <a:rPr kumimoji="1" lang="ja-JP" altLang="en-US" dirty="0" smtClean="0"/>
              <a:t>における画面情報の流れを整理しておきます。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marL="624078" indent="-514350">
              <a:buFont typeface="+mj-lt"/>
              <a:buAutoNum type="arabicPeriod"/>
            </a:pPr>
            <a:r>
              <a:rPr lang="ja-JP" altLang="en-US" sz="1200" dirty="0" smtClean="0"/>
              <a:t>ユーザ</a:t>
            </a:r>
            <a:r>
              <a:rPr lang="en-US" altLang="ja-JP" sz="1200" dirty="0" smtClean="0"/>
              <a:t>VM</a:t>
            </a:r>
            <a:r>
              <a:rPr lang="ja-JP" altLang="en-US" sz="1200" dirty="0" smtClean="0"/>
              <a:t>が画面情報を</a:t>
            </a:r>
            <a:r>
              <a:rPr lang="en-US" altLang="ja-JP" sz="1200" dirty="0" smtClean="0"/>
              <a:t>VFB</a:t>
            </a:r>
            <a:r>
              <a:rPr lang="ja-JP" altLang="en-US" sz="1200" dirty="0" smtClean="0"/>
              <a:t>に書き込む</a:t>
            </a:r>
            <a:endParaRPr lang="en-US" altLang="ja-JP" sz="1200" dirty="0" smtClean="0"/>
          </a:p>
          <a:p>
            <a:pPr marL="624078" indent="-514350">
              <a:buFont typeface="+mj-lt"/>
              <a:buAutoNum type="arabicPeriod"/>
            </a:pPr>
            <a:r>
              <a:rPr kumimoji="1" lang="en-US" altLang="ja-JP" sz="1200" dirty="0" smtClean="0"/>
              <a:t>VMM</a:t>
            </a:r>
            <a:r>
              <a:rPr lang="ja-JP" altLang="en-US" sz="1200" dirty="0" smtClean="0"/>
              <a:t>を通して</a:t>
            </a:r>
            <a:r>
              <a:rPr lang="en-US" altLang="ja-JP" sz="1200" dirty="0" smtClean="0"/>
              <a:t>VNC</a:t>
            </a:r>
            <a:r>
              <a:rPr lang="ja-JP" altLang="en-US" sz="1200" dirty="0" smtClean="0"/>
              <a:t>サーバに画面更新が伝わる</a:t>
            </a:r>
            <a:endParaRPr kumimoji="1" lang="en-US" altLang="ja-JP" sz="1200" dirty="0" smtClean="0"/>
          </a:p>
          <a:p>
            <a:pPr marL="624078" indent="-514350">
              <a:buFont typeface="+mj-lt"/>
              <a:buAutoNum type="arabicPeriod"/>
            </a:pPr>
            <a:r>
              <a:rPr lang="en-US" altLang="ja-JP" sz="1200" dirty="0" smtClean="0"/>
              <a:t>VNC</a:t>
            </a:r>
            <a:r>
              <a:rPr lang="ja-JP" altLang="en-US" sz="1200" dirty="0" smtClean="0"/>
              <a:t>サーバが</a:t>
            </a:r>
            <a:r>
              <a:rPr lang="en-US" altLang="ja-JP" sz="1200" dirty="0" smtClean="0"/>
              <a:t>VFB</a:t>
            </a:r>
            <a:r>
              <a:rPr lang="ja-JP" altLang="en-US" sz="1200" dirty="0" smtClean="0"/>
              <a:t>を読み込む</a:t>
            </a:r>
            <a:endParaRPr lang="en-US" altLang="ja-JP" sz="1200" dirty="0" smtClean="0"/>
          </a:p>
          <a:p>
            <a:pPr marL="624078" indent="-514350">
              <a:buFont typeface="+mj-lt"/>
              <a:buAutoNum type="arabicPeriod"/>
            </a:pPr>
            <a:r>
              <a:rPr lang="en-US" altLang="ja-JP" sz="1200" dirty="0" smtClean="0"/>
              <a:t>VNC</a:t>
            </a:r>
            <a:r>
              <a:rPr lang="ja-JP" altLang="en-US" sz="1200" dirty="0" smtClean="0"/>
              <a:t>サーバから</a:t>
            </a:r>
            <a:r>
              <a:rPr lang="en-US" altLang="ja-JP" sz="1200" dirty="0" smtClean="0"/>
              <a:t>VNC</a:t>
            </a:r>
            <a:r>
              <a:rPr lang="ja-JP" altLang="en-US" sz="1200" dirty="0" smtClean="0"/>
              <a:t>クライアントへデータを送信する</a:t>
            </a:r>
            <a:endParaRPr lang="en-US" altLang="ja-JP" sz="1200" dirty="0" smtClean="0"/>
          </a:p>
          <a:p>
            <a:pPr marL="624078" indent="-514350">
              <a:buFont typeface="+mj-lt"/>
              <a:buAutoNum type="arabicPeriod"/>
            </a:pPr>
            <a:r>
              <a:rPr lang="en-US" altLang="ja-JP" sz="1200" dirty="0" smtClean="0"/>
              <a:t>VNC</a:t>
            </a:r>
            <a:r>
              <a:rPr lang="ja-JP" altLang="en-US" sz="1200" dirty="0" smtClean="0"/>
              <a:t>クライアントで更新領域を描画する</a:t>
            </a:r>
            <a:endParaRPr lang="en-US" altLang="ja-JP" sz="120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009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では、先ほどの画面情報の流れを実現するために、</a:t>
            </a:r>
            <a:r>
              <a:rPr kumimoji="1" lang="en-US" altLang="ja-JP" dirty="0" err="1" smtClean="0"/>
              <a:t>FBCrypt</a:t>
            </a:r>
            <a:r>
              <a:rPr kumimoji="1" lang="en-US" altLang="ja-JP" dirty="0" smtClean="0"/>
              <a:t>-V</a:t>
            </a:r>
            <a:r>
              <a:rPr kumimoji="1" lang="ja-JP" altLang="en-US" dirty="0" smtClean="0"/>
              <a:t>で行っている内容についてふれていきます。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まずは、ユーザ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起動時に、</a:t>
            </a:r>
            <a:r>
              <a:rPr kumimoji="1" lang="en-US" altLang="ja-JP" dirty="0" smtClean="0"/>
              <a:t>VMM</a:t>
            </a:r>
            <a:r>
              <a:rPr kumimoji="1" lang="ja-JP" altLang="en-US" dirty="0" smtClean="0"/>
              <a:t>によって暗号化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を作成するという内容です。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これは、管理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が参照する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を暗号化用の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に変更するために必要な処理となります。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756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内容としては、</a:t>
            </a:r>
            <a:r>
              <a:rPr kumimoji="1" lang="en-US" altLang="ja-JP" dirty="0" smtClean="0"/>
              <a:t>VMM</a:t>
            </a:r>
            <a:r>
              <a:rPr kumimoji="1" lang="ja-JP" altLang="en-US" dirty="0" smtClean="0"/>
              <a:t>が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への更新を暗号化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に反映するというものです。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ユーザ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起動後、</a:t>
            </a:r>
            <a:r>
              <a:rPr kumimoji="1" lang="en-US" altLang="ja-JP" dirty="0" smtClean="0"/>
              <a:t>VMM</a:t>
            </a:r>
            <a:r>
              <a:rPr kumimoji="1" lang="ja-JP" altLang="en-US" dirty="0" smtClean="0"/>
              <a:t>では画面情報に更新がある度に、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つの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間で同期をとります。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そのためには、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995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&lt;</a:t>
            </a:r>
            <a:r>
              <a:rPr kumimoji="1" lang="ja-JP" altLang="en-US" dirty="0" smtClean="0"/>
              <a:t>ここで７分</a:t>
            </a:r>
            <a:r>
              <a:rPr kumimoji="1" lang="en-US" altLang="ja-JP" dirty="0" smtClean="0"/>
              <a:t>&gt;</a:t>
            </a:r>
          </a:p>
          <a:p>
            <a:r>
              <a:rPr kumimoji="1" lang="ja-JP" altLang="en-US" dirty="0" smtClean="0"/>
              <a:t>画面情報を暗号化する上で、暗号強度とピクセルサイズ、また柔軟性などの観点から、</a:t>
            </a:r>
            <a:r>
              <a:rPr kumimoji="1" lang="en-US" altLang="ja-JP" dirty="0" smtClean="0"/>
              <a:t>48</a:t>
            </a:r>
            <a:r>
              <a:rPr kumimoji="1" lang="ja-JP" altLang="en-US" dirty="0" smtClean="0"/>
              <a:t>ビットブロックを採用する必要がありました。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本研究で使用している</a:t>
            </a:r>
            <a:r>
              <a:rPr kumimoji="1" lang="en-US" altLang="ja-JP" dirty="0" smtClean="0"/>
              <a:t>VNC</a:t>
            </a:r>
            <a:r>
              <a:rPr kumimoji="1" lang="ja-JP" altLang="en-US" dirty="0" smtClean="0"/>
              <a:t>サーバは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ピクセルを</a:t>
            </a:r>
            <a:r>
              <a:rPr kumimoji="1" lang="en-US" altLang="ja-JP" dirty="0" smtClean="0"/>
              <a:t>24</a:t>
            </a:r>
            <a:r>
              <a:rPr kumimoji="1" lang="ja-JP" altLang="en-US" dirty="0" smtClean="0"/>
              <a:t>ビットとして扱っているので、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ピクセル</a:t>
            </a:r>
            <a:r>
              <a:rPr kumimoji="1" lang="en-US" altLang="ja-JP" dirty="0" smtClean="0"/>
              <a:t>48</a:t>
            </a:r>
            <a:r>
              <a:rPr kumimoji="1" lang="ja-JP" altLang="en-US" dirty="0" smtClean="0"/>
              <a:t>ビットを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ブロックとして処理するようにしました。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しかし、本来</a:t>
            </a:r>
            <a:r>
              <a:rPr kumimoji="1" lang="en-US" altLang="ja-JP" dirty="0" smtClean="0"/>
              <a:t>RC5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48</a:t>
            </a:r>
            <a:r>
              <a:rPr kumimoji="1" lang="ja-JP" altLang="en-US" dirty="0" smtClean="0"/>
              <a:t>ビットブロックには対応していません。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そこで</a:t>
            </a:r>
            <a:r>
              <a:rPr kumimoji="1" lang="en-US" altLang="ja-JP" dirty="0" smtClean="0"/>
              <a:t>RC5</a:t>
            </a:r>
            <a:r>
              <a:rPr kumimoji="1" lang="ja-JP" altLang="en-US" dirty="0" smtClean="0"/>
              <a:t>のアルゴリズムに改変を加えることで、この問題をクリアしました。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EDAC3-B1D5-2F40-A5BC-953C99AC082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11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C0811E3-1F1C-4796-9519-D97063D8344C}" type="datetimeFigureOut">
              <a:rPr kumimoji="1" lang="ja-JP" altLang="en-US" smtClean="0"/>
              <a:pPr/>
              <a:t>2012/2/23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7EBD516-4AA9-446A-941D-157ACD369E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11207"/>
            <a:ext cx="7772400" cy="1829761"/>
          </a:xfrm>
        </p:spPr>
        <p:txBody>
          <a:bodyPr/>
          <a:lstStyle/>
          <a:p>
            <a:r>
              <a:rPr lang="en-US" altLang="ja-JP" dirty="0" err="1" smtClean="0"/>
              <a:t>IaaS</a:t>
            </a:r>
            <a:r>
              <a:rPr lang="ja-JP" altLang="en-US" dirty="0" smtClean="0"/>
              <a:t>型クラウドにおける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画面情報漏洩の防止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1512168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九州工業大学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情報工学部</a:t>
            </a:r>
            <a:endParaRPr kumimoji="1" lang="en-US" altLang="ja-JP" dirty="0" smtClean="0"/>
          </a:p>
          <a:p>
            <a:r>
              <a:rPr lang="ja-JP" altLang="en-US" dirty="0" smtClean="0"/>
              <a:t>機械情報工学科</a:t>
            </a:r>
            <a:endParaRPr kumimoji="1" lang="en-US" altLang="ja-JP" dirty="0" smtClean="0"/>
          </a:p>
          <a:p>
            <a:r>
              <a:rPr kumimoji="1" lang="ja-JP" altLang="en-US" dirty="0" smtClean="0"/>
              <a:t>光来研究室</a:t>
            </a:r>
            <a:endParaRPr lang="en-US" altLang="ja-JP" dirty="0"/>
          </a:p>
          <a:p>
            <a:r>
              <a:rPr kumimoji="1" lang="en-US" altLang="ja-JP" dirty="0" smtClean="0"/>
              <a:t>08237061 </a:t>
            </a:r>
            <a:r>
              <a:rPr kumimoji="1" lang="ja-JP" altLang="en-US" dirty="0" smtClean="0"/>
              <a:t>西村直樹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実験（１）：暗号化実装前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4725144"/>
            <a:ext cx="44956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（</a:t>
            </a:r>
            <a:r>
              <a:rPr lang="ja-JP" altLang="en-US" sz="3200" dirty="0" smtClean="0"/>
              <a:t>ユーザの画面</a:t>
            </a:r>
            <a:r>
              <a:rPr kumimoji="1" lang="ja-JP" altLang="en-US" sz="3200" dirty="0" smtClean="0"/>
              <a:t>）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27984" y="4725144"/>
            <a:ext cx="44956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（</a:t>
            </a:r>
            <a:r>
              <a:rPr lang="ja-JP" altLang="en-US" sz="3200" dirty="0" smtClean="0"/>
              <a:t>攻撃者の画面</a:t>
            </a:r>
            <a:r>
              <a:rPr kumimoji="1" lang="ja-JP" altLang="en-US" sz="3200" dirty="0" smtClean="0"/>
              <a:t>）</a:t>
            </a:r>
            <a:endParaRPr kumimoji="1" lang="ja-JP" altLang="en-US" sz="3200" dirty="0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287095"/>
              </p:ext>
            </p:extLst>
          </p:nvPr>
        </p:nvGraphicFramePr>
        <p:xfrm>
          <a:off x="4644008" y="5301208"/>
          <a:ext cx="39357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5760"/>
              </a:tblGrid>
              <a:tr h="35283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Xen4.1.1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3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Linux-2.6.39.3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38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ギガビットイーサネット</a:t>
                      </a:r>
                      <a:r>
                        <a:rPr kumimoji="1" lang="en-US" altLang="ja-JP" dirty="0" smtClean="0"/>
                        <a:t>LAN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38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(Java</a:t>
                      </a:r>
                      <a:r>
                        <a:rPr lang="ja-JP" altLang="en-US" dirty="0" smtClean="0"/>
                        <a:t>版</a:t>
                      </a:r>
                      <a:r>
                        <a:rPr lang="en-US" altLang="ja-JP" dirty="0" smtClean="0"/>
                        <a:t>)</a:t>
                      </a:r>
                      <a:r>
                        <a:rPr lang="en-US" altLang="ja-JP" dirty="0" err="1" smtClean="0"/>
                        <a:t>TightVNC</a:t>
                      </a:r>
                      <a:r>
                        <a:rPr lang="en-US" altLang="ja-JP" dirty="0" smtClean="0"/>
                        <a:t> </a:t>
                      </a:r>
                      <a:r>
                        <a:rPr lang="en-US" altLang="ja-JP" dirty="0" err="1" smtClean="0"/>
                        <a:t>Viewew</a:t>
                      </a:r>
                      <a:r>
                        <a:rPr lang="en-US" altLang="ja-JP" dirty="0" smtClean="0"/>
                        <a:t> 2.0.95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3131840" y="5405154"/>
            <a:ext cx="449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/>
              <a:t>実験環境</a:t>
            </a:r>
            <a:r>
              <a:rPr lang="ja-JP" altLang="en-US" sz="2400" dirty="0" smtClean="0"/>
              <a:t>：</a:t>
            </a:r>
            <a:endParaRPr kumimoji="1" lang="ja-JP" altLang="en-US" sz="2400" dirty="0"/>
          </a:p>
        </p:txBody>
      </p:sp>
      <p:pic>
        <p:nvPicPr>
          <p:cNvPr id="11" name="demo01_naonishi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268760"/>
            <a:ext cx="8776692" cy="3384376"/>
          </a:xfrm>
        </p:spPr>
      </p:pic>
    </p:spTree>
    <p:extLst>
      <p:ext uri="{BB962C8B-B14F-4D97-AF65-F5344CB8AC3E}">
        <p14:creationId xmlns:p14="http://schemas.microsoft.com/office/powerpoint/2010/main" val="26786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実験</a:t>
            </a:r>
            <a:r>
              <a:rPr kumimoji="1" lang="ja-JP" altLang="en-US" dirty="0" smtClean="0"/>
              <a:t>（１）：暗号化実装後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0" y="4725144"/>
            <a:ext cx="44956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（</a:t>
            </a:r>
            <a:r>
              <a:rPr lang="ja-JP" altLang="en-US" sz="3200" dirty="0" smtClean="0"/>
              <a:t>ユーザの画面</a:t>
            </a:r>
            <a:r>
              <a:rPr kumimoji="1" lang="ja-JP" altLang="en-US" sz="3200" dirty="0" smtClean="0"/>
              <a:t>）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96858" y="4725144"/>
            <a:ext cx="44956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（</a:t>
            </a:r>
            <a:r>
              <a:rPr lang="ja-JP" altLang="en-US" sz="3200" dirty="0" smtClean="0"/>
              <a:t>攻撃者の画面</a:t>
            </a:r>
            <a:r>
              <a:rPr kumimoji="1" lang="ja-JP" altLang="en-US" sz="3200" dirty="0" smtClean="0"/>
              <a:t>）</a:t>
            </a:r>
            <a:endParaRPr kumimoji="1" lang="ja-JP" altLang="en-US" sz="3200" dirty="0"/>
          </a:p>
        </p:txBody>
      </p:sp>
      <p:sp>
        <p:nvSpPr>
          <p:cNvPr id="7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20080" y="5311749"/>
            <a:ext cx="8532440" cy="4525963"/>
          </a:xfrm>
        </p:spPr>
        <p:txBody>
          <a:bodyPr/>
          <a:lstStyle/>
          <a:p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では暗号化された画面情報しか取得できない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ネットワーク上で通信を盗聴されても画面情報は漏洩しない 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2" name="demo02_naonishi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267663"/>
            <a:ext cx="8748464" cy="33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95536" y="1481328"/>
            <a:ext cx="8686800" cy="4525963"/>
          </a:xfrm>
        </p:spPr>
        <p:txBody>
          <a:bodyPr/>
          <a:lstStyle/>
          <a:p>
            <a:r>
              <a:rPr lang="en-US" altLang="ja-JP" dirty="0" smtClean="0"/>
              <a:t>VNC</a:t>
            </a:r>
            <a:r>
              <a:rPr lang="ja-JP" altLang="en-US" dirty="0" smtClean="0"/>
              <a:t>クライアントにおけるレスポンスタイムを測定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キーボード入力してスクリーンセーバが解除されるまでの時間</a:t>
            </a:r>
            <a:endParaRPr lang="en-US" altLang="ja-JP" dirty="0" smtClean="0"/>
          </a:p>
          <a:p>
            <a:pPr lvl="1"/>
            <a:r>
              <a:rPr lang="ja-JP" altLang="en-US" dirty="0"/>
              <a:t>更新領域は全画面　（解像度：</a:t>
            </a:r>
            <a:r>
              <a:rPr lang="en-US" altLang="ja-JP" dirty="0"/>
              <a:t>800×600</a:t>
            </a:r>
            <a:r>
              <a:rPr lang="ja-JP" altLang="en-US" dirty="0"/>
              <a:t>ピクセル）</a:t>
            </a:r>
            <a:endParaRPr lang="en-US" altLang="ja-JP" dirty="0"/>
          </a:p>
          <a:p>
            <a:pPr lvl="1"/>
            <a:r>
              <a:rPr lang="ja-JP" altLang="en-US" dirty="0"/>
              <a:t>従来システムに比べて</a:t>
            </a:r>
            <a:r>
              <a:rPr lang="ja-JP" altLang="en-US" dirty="0" smtClean="0"/>
              <a:t>およそ</a:t>
            </a:r>
            <a:r>
              <a:rPr lang="en-US" altLang="ja-JP" dirty="0" smtClean="0"/>
              <a:t>48ms</a:t>
            </a:r>
            <a:r>
              <a:rPr lang="ja-JP" altLang="en-US" dirty="0" smtClean="0"/>
              <a:t>の</a:t>
            </a:r>
            <a:r>
              <a:rPr lang="ja-JP" altLang="en-US" dirty="0"/>
              <a:t>遅延が</a:t>
            </a:r>
            <a:r>
              <a:rPr lang="ja-JP" altLang="en-US" dirty="0" smtClean="0"/>
              <a:t>発生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同期</a:t>
            </a:r>
            <a:r>
              <a:rPr lang="ja-JP" altLang="en-US" dirty="0"/>
              <a:t>・暗号化と復号化の</a:t>
            </a:r>
            <a:r>
              <a:rPr lang="ja-JP" altLang="en-US" dirty="0" smtClean="0"/>
              <a:t>処理が</a:t>
            </a:r>
            <a:r>
              <a:rPr lang="ja-JP" altLang="en-US" dirty="0"/>
              <a:t>遅延の主な原因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実験（２）：従来システムとの性能比較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/>
          <p:nvPr>
            <p:extLst>
              <p:ext uri="{D42A27DB-BD31-4B8C-83A1-F6EECF244321}">
                <p14:modId xmlns:p14="http://schemas.microsoft.com/office/powerpoint/2010/main" val="145010864"/>
              </p:ext>
            </p:extLst>
          </p:nvPr>
        </p:nvGraphicFramePr>
        <p:xfrm>
          <a:off x="1367136" y="3645024"/>
          <a:ext cx="7632848" cy="283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788024" y="39237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193.1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71800" y="43558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145.1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366651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[</a:t>
            </a:r>
            <a:r>
              <a:rPr kumimoji="1" lang="en-US" altLang="ja-JP" sz="1600" dirty="0" err="1" smtClean="0"/>
              <a:t>ms</a:t>
            </a:r>
            <a:r>
              <a:rPr kumimoji="1" lang="en-US" altLang="ja-JP" sz="1600" dirty="0" smtClean="0"/>
              <a:t>]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655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968552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FBCrypt</a:t>
            </a:r>
            <a:r>
              <a:rPr kumimoji="1" lang="en-US" altLang="ja-JP" dirty="0" smtClean="0"/>
              <a:t> </a:t>
            </a:r>
            <a:r>
              <a:rPr lang="en-US" altLang="ja-JP" sz="1800" dirty="0" smtClean="0"/>
              <a:t>[</a:t>
            </a:r>
            <a:r>
              <a:rPr lang="ja-JP" altLang="en-US" sz="1800" dirty="0" smtClean="0"/>
              <a:t>江川ら　</a:t>
            </a:r>
            <a:r>
              <a:rPr lang="en-US" altLang="ja-JP" sz="1800" dirty="0" smtClean="0"/>
              <a:t>2011]</a:t>
            </a:r>
            <a:endParaRPr kumimoji="1" lang="en-US" altLang="ja-JP" sz="1800" dirty="0" smtClean="0"/>
          </a:p>
          <a:p>
            <a:pPr lvl="1"/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へのキーボード入力情報の漏洩を防ぐシステム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画面</a:t>
            </a:r>
            <a:r>
              <a:rPr lang="ja-JP" altLang="en-US" dirty="0"/>
              <a:t>情報の暗号化</a:t>
            </a:r>
            <a:r>
              <a:rPr lang="ja-JP" altLang="en-US" dirty="0" smtClean="0"/>
              <a:t>は行われていない </a:t>
            </a:r>
            <a:endParaRPr lang="en-US" altLang="ja-JP" dirty="0"/>
          </a:p>
          <a:p>
            <a:pPr lvl="3"/>
            <a:endParaRPr kumimoji="1" lang="en-US" altLang="ja-JP" dirty="0"/>
          </a:p>
          <a:p>
            <a:r>
              <a:rPr lang="en-US" altLang="ja-JP" dirty="0" err="1" smtClean="0"/>
              <a:t>VMCrypt</a:t>
            </a:r>
            <a:r>
              <a:rPr lang="en-US" altLang="ja-JP" dirty="0"/>
              <a:t> </a:t>
            </a:r>
            <a:r>
              <a:rPr lang="en-US" altLang="ja-JP" sz="1800" dirty="0" smtClean="0"/>
              <a:t>[</a:t>
            </a:r>
            <a:r>
              <a:rPr lang="ja-JP" altLang="en-US" sz="1800" dirty="0" smtClean="0"/>
              <a:t>田所ら</a:t>
            </a:r>
            <a:r>
              <a:rPr lang="ja-JP" altLang="en-US" sz="1800" dirty="0"/>
              <a:t>　</a:t>
            </a:r>
            <a:r>
              <a:rPr lang="en-US" altLang="ja-JP" sz="1800" dirty="0" smtClean="0"/>
              <a:t>2010]</a:t>
            </a:r>
          </a:p>
          <a:p>
            <a:pPr lvl="1"/>
            <a:r>
              <a:rPr lang="ja-JP" altLang="en-US" dirty="0"/>
              <a:t>ユーサ</a:t>
            </a:r>
            <a:r>
              <a:rPr lang="ja-JP" altLang="en-US" dirty="0" smtClean="0"/>
              <a:t>゙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の</a:t>
            </a:r>
            <a:r>
              <a:rPr lang="ja-JP" altLang="en-US" dirty="0"/>
              <a:t>メモリから</a:t>
            </a:r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へ</a:t>
            </a:r>
            <a:r>
              <a:rPr lang="ja-JP" altLang="en-US" dirty="0"/>
              <a:t>の情報漏洩を防ぐ</a:t>
            </a:r>
            <a:r>
              <a:rPr lang="ja-JP" altLang="en-US" dirty="0" smtClean="0"/>
              <a:t>システム</a:t>
            </a:r>
            <a:endParaRPr lang="ja-JP" altLang="en-US" dirty="0"/>
          </a:p>
          <a:p>
            <a:pPr lvl="2"/>
            <a:r>
              <a:rPr lang="en-US" altLang="ja-JP" sz="2200" dirty="0" smtClean="0"/>
              <a:t>VFB</a:t>
            </a:r>
            <a:r>
              <a:rPr lang="ja-JP" altLang="en-US" sz="2200" dirty="0" smtClean="0"/>
              <a:t>に使われるメモリ領域は暗号化されない</a:t>
            </a:r>
            <a:endParaRPr lang="en-US" altLang="ja-JP" sz="3400" dirty="0" smtClean="0"/>
          </a:p>
          <a:p>
            <a:pPr lvl="2"/>
            <a:endParaRPr lang="en-US" altLang="ja-JP" sz="2200" dirty="0" smtClean="0"/>
          </a:p>
          <a:p>
            <a:r>
              <a:rPr lang="en-US" altLang="ja-JP" dirty="0"/>
              <a:t>VMware </a:t>
            </a:r>
            <a:r>
              <a:rPr lang="en-US" altLang="ja-JP" dirty="0" err="1"/>
              <a:t>vSphere</a:t>
            </a:r>
            <a:r>
              <a:rPr lang="en-US" altLang="ja-JP" dirty="0"/>
              <a:t> Hypervisor (</a:t>
            </a:r>
            <a:r>
              <a:rPr lang="en-US" altLang="ja-JP" dirty="0" err="1"/>
              <a:t>ESXi</a:t>
            </a:r>
            <a:r>
              <a:rPr lang="en-US" altLang="ja-JP" dirty="0" smtClean="0"/>
              <a:t>)</a:t>
            </a:r>
            <a:r>
              <a:rPr lang="en-US" altLang="ja-JP" sz="1800" dirty="0"/>
              <a:t> [VMware Inc.</a:t>
            </a:r>
            <a:r>
              <a:rPr lang="en-US" altLang="ja-JP" sz="1800" dirty="0" smtClean="0"/>
              <a:t>]</a:t>
            </a:r>
          </a:p>
          <a:p>
            <a:pPr lvl="1"/>
            <a:r>
              <a:rPr lang="ja-JP" altLang="en-US" dirty="0"/>
              <a:t>ホスト</a:t>
            </a:r>
            <a:r>
              <a:rPr lang="en-US" altLang="ja-JP" dirty="0"/>
              <a:t>OS</a:t>
            </a:r>
            <a:r>
              <a:rPr lang="ja-JP" altLang="en-US" dirty="0"/>
              <a:t>環境を必要としないハイパーバイザ型の仮想化</a:t>
            </a:r>
            <a:r>
              <a:rPr lang="en-US" altLang="ja-JP" dirty="0" smtClean="0"/>
              <a:t>OS</a:t>
            </a:r>
          </a:p>
          <a:p>
            <a:pPr lvl="2"/>
            <a:r>
              <a:rPr lang="en-US" altLang="ja-JP" dirty="0" smtClean="0"/>
              <a:t>VMM</a:t>
            </a:r>
            <a:r>
              <a:rPr lang="ja-JP" altLang="en-US" dirty="0" smtClean="0"/>
              <a:t>内で</a:t>
            </a:r>
            <a:r>
              <a:rPr lang="en-US" altLang="ja-JP" dirty="0" smtClean="0"/>
              <a:t>VNC</a:t>
            </a:r>
            <a:r>
              <a:rPr lang="ja-JP" altLang="en-US" dirty="0" smtClean="0"/>
              <a:t>サーハ</a:t>
            </a:r>
            <a:r>
              <a:rPr lang="ja-JP" altLang="en-US" dirty="0"/>
              <a:t>゙を動作</a:t>
            </a:r>
            <a:r>
              <a:rPr lang="ja-JP" altLang="en-US" dirty="0" smtClean="0"/>
              <a:t>させている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VNC</a:t>
            </a:r>
            <a:r>
              <a:rPr lang="ja-JP" altLang="en-US" dirty="0" smtClean="0"/>
              <a:t>サーハ</a:t>
            </a:r>
            <a:r>
              <a:rPr lang="ja-JP" altLang="en-US" dirty="0"/>
              <a:t>゙に脆弱性か</a:t>
            </a:r>
            <a:r>
              <a:rPr lang="ja-JP" altLang="en-US" dirty="0" smtClean="0"/>
              <a:t>゙あった場合、画面</a:t>
            </a:r>
            <a:r>
              <a:rPr lang="ja-JP" altLang="en-US" dirty="0"/>
              <a:t>情報が漏洩する可能性</a:t>
            </a:r>
            <a:endParaRPr lang="en-US" altLang="ja-JP" dirty="0" smtClean="0"/>
          </a:p>
          <a:p>
            <a:endParaRPr lang="en-US" altLang="ja-JP" sz="28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関連研究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43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VMM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>VFB</a:t>
            </a:r>
            <a:r>
              <a:rPr kumimoji="1" lang="ja-JP" altLang="en-US" dirty="0" smtClean="0"/>
              <a:t>の暗号化を提案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管理</a:t>
            </a:r>
            <a:r>
              <a:rPr lang="en-US" altLang="ja-JP" dirty="0"/>
              <a:t>VM</a:t>
            </a:r>
            <a:r>
              <a:rPr lang="ja-JP" altLang="en-US" dirty="0"/>
              <a:t>経由のアクセスでもユーザ</a:t>
            </a:r>
            <a:r>
              <a:rPr lang="en-US" altLang="ja-JP" dirty="0"/>
              <a:t>VM</a:t>
            </a:r>
            <a:r>
              <a:rPr lang="ja-JP" altLang="en-US" dirty="0"/>
              <a:t>の画面情報を安全</a:t>
            </a:r>
            <a:r>
              <a:rPr lang="ja-JP" altLang="en-US" dirty="0" smtClean="0"/>
              <a:t>にクライアントへ送信できる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実験結果より、画面のキャプチャによって画面情報が漏洩しないことが示された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今後の課題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FBCrypt</a:t>
            </a:r>
            <a:r>
              <a:rPr lang="ja-JP" altLang="en-US" dirty="0" smtClean="0"/>
              <a:t>との統合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入出力</a:t>
            </a:r>
            <a:r>
              <a:rPr lang="ja-JP" altLang="en-US" dirty="0"/>
              <a:t>ともに</a:t>
            </a:r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経由</a:t>
            </a:r>
            <a:r>
              <a:rPr lang="ja-JP" altLang="en-US" dirty="0"/>
              <a:t>のリモート管理における</a:t>
            </a:r>
            <a:r>
              <a:rPr lang="ja-JP" altLang="en-US" dirty="0" smtClean="0"/>
              <a:t>安全性が向上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完全仮想化への対応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Windows</a:t>
            </a:r>
            <a:r>
              <a:rPr lang="ja-JP" altLang="en-US" dirty="0" smtClean="0"/>
              <a:t>をゲスト</a:t>
            </a:r>
            <a:r>
              <a:rPr lang="en-US" altLang="ja-JP" dirty="0" smtClean="0"/>
              <a:t>OS</a:t>
            </a:r>
            <a:r>
              <a:rPr lang="ja-JP" altLang="en-US" dirty="0" smtClean="0"/>
              <a:t>として利用できるようになる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まとめと今後の課題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4292352" y="4365104"/>
            <a:ext cx="1935832" cy="1512168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 smtClean="0"/>
              <a:t>IaaS</a:t>
            </a:r>
            <a:r>
              <a:rPr lang="en-US" altLang="ja-JP" dirty="0" smtClean="0"/>
              <a:t> (Infrastructure as a Service)</a:t>
            </a:r>
            <a:r>
              <a:rPr lang="ja-JP" altLang="en-US" dirty="0" smtClean="0"/>
              <a:t>型クラウド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仮想マシン（</a:t>
            </a:r>
            <a:r>
              <a:rPr lang="en-US" altLang="ja-JP" dirty="0" smtClean="0"/>
              <a:t>VM</a:t>
            </a:r>
            <a:r>
              <a:rPr lang="ja-JP" altLang="en-US" dirty="0" smtClean="0"/>
              <a:t>）をネットワーク経由でユーザに提供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ユーザは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に</a:t>
            </a:r>
            <a:r>
              <a:rPr lang="en-US" altLang="ja-JP" dirty="0" smtClean="0"/>
              <a:t>OS</a:t>
            </a:r>
            <a:r>
              <a:rPr lang="ja-JP" altLang="en-US" dirty="0" smtClean="0"/>
              <a:t>をインストールして利用</a:t>
            </a:r>
            <a:endParaRPr lang="en-US" altLang="ja-JP" dirty="0" smtClean="0"/>
          </a:p>
          <a:p>
            <a:r>
              <a:rPr lang="ja-JP" altLang="en-US" dirty="0" smtClean="0"/>
              <a:t>ユーザは</a:t>
            </a:r>
            <a:r>
              <a:rPr lang="en-US" altLang="ja-JP" dirty="0" smtClean="0"/>
              <a:t>VM</a:t>
            </a:r>
            <a:r>
              <a:rPr lang="ja-JP" altLang="en-US" dirty="0" smtClean="0"/>
              <a:t>をリモートから管理</a:t>
            </a:r>
            <a:endParaRPr lang="en-US" altLang="ja-JP" dirty="0"/>
          </a:p>
          <a:p>
            <a:pPr lvl="1"/>
            <a:r>
              <a:rPr lang="en-US" altLang="ja-JP" dirty="0" smtClean="0"/>
              <a:t>VM</a:t>
            </a:r>
            <a:r>
              <a:rPr lang="ja-JP" altLang="en-US" dirty="0"/>
              <a:t>に</a:t>
            </a:r>
            <a:r>
              <a:rPr lang="en-US" altLang="ja-JP" dirty="0"/>
              <a:t>VNC</a:t>
            </a:r>
            <a:r>
              <a:rPr lang="ja-JP" altLang="en-US" dirty="0"/>
              <a:t>サーバを</a:t>
            </a:r>
            <a:r>
              <a:rPr lang="ja-JP" altLang="en-US" dirty="0" smtClean="0"/>
              <a:t>準備して接続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2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 smtClean="0"/>
              <a:t>IaaS</a:t>
            </a:r>
            <a:r>
              <a:rPr kumimoji="1" lang="ja-JP" altLang="en-US" dirty="0" smtClean="0"/>
              <a:t>型クラウド</a:t>
            </a:r>
            <a:r>
              <a:rPr lang="ja-JP" altLang="en-US" dirty="0" smtClean="0"/>
              <a:t>におけるリモート管理</a:t>
            </a:r>
            <a:endParaRPr kumimoji="1" lang="ja-JP" altLang="en-US" dirty="0"/>
          </a:p>
        </p:txBody>
      </p:sp>
      <p:sp>
        <p:nvSpPr>
          <p:cNvPr id="4" name="雲形吹き出し 3"/>
          <p:cNvSpPr/>
          <p:nvPr/>
        </p:nvSpPr>
        <p:spPr>
          <a:xfrm>
            <a:off x="3599384" y="3717032"/>
            <a:ext cx="5365104" cy="2808312"/>
          </a:xfrm>
          <a:prstGeom prst="cloudCallout">
            <a:avLst>
              <a:gd name="adj1" fmla="val -11288"/>
              <a:gd name="adj2" fmla="val 84152"/>
            </a:avLst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6372200" y="4437112"/>
            <a:ext cx="93610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accent4">
                    <a:lumMod val="50000"/>
                  </a:schemeClr>
                </a:solidFill>
              </a:rPr>
              <a:t>VM</a:t>
            </a:r>
            <a:endParaRPr kumimoji="1" lang="ja-JP" alt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7452320" y="4941168"/>
            <a:ext cx="93610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accent4">
                    <a:lumMod val="50000"/>
                  </a:schemeClr>
                </a:solidFill>
              </a:rPr>
              <a:t>VM</a:t>
            </a:r>
            <a:endParaRPr kumimoji="1" lang="ja-JP" alt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7668344" y="4221088"/>
            <a:ext cx="93610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accent4">
                    <a:lumMod val="50000"/>
                  </a:schemeClr>
                </a:solidFill>
              </a:rPr>
              <a:t>VM</a:t>
            </a:r>
            <a:endParaRPr kumimoji="1" lang="ja-JP" alt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372200" y="5445224"/>
            <a:ext cx="93610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accent4">
                    <a:lumMod val="50000"/>
                  </a:schemeClr>
                </a:solidFill>
              </a:rPr>
              <a:t>VM</a:t>
            </a:r>
            <a:endParaRPr kumimoji="1" lang="ja-JP" alt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96136" y="393305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/>
              <a:t>IaaS</a:t>
            </a:r>
            <a:r>
              <a:rPr kumimoji="1" lang="ja-JP" altLang="en-US" sz="2000" dirty="0" smtClean="0"/>
              <a:t>型クラウド</a:t>
            </a:r>
            <a:endParaRPr kumimoji="1" lang="ja-JP" altLang="en-US" sz="2000" dirty="0"/>
          </a:p>
        </p:txBody>
      </p:sp>
      <p:sp>
        <p:nvSpPr>
          <p:cNvPr id="12" name="円/楕円 11"/>
          <p:cNvSpPr/>
          <p:nvPr/>
        </p:nvSpPr>
        <p:spPr>
          <a:xfrm>
            <a:off x="5508104" y="6525344"/>
            <a:ext cx="648072" cy="4772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536" y="5118283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ユーザ</a:t>
            </a:r>
            <a:endParaRPr lang="en-US" altLang="ja-JP" sz="2400" dirty="0" smtClean="0"/>
          </a:p>
          <a:p>
            <a:pPr algn="ctr"/>
            <a:r>
              <a:rPr kumimoji="1" lang="en-US" altLang="ja-JP" sz="2400" dirty="0" smtClean="0"/>
              <a:t>(VNC</a:t>
            </a:r>
            <a:r>
              <a:rPr kumimoji="1" lang="ja-JP" altLang="en-US" sz="2400" dirty="0" smtClean="0"/>
              <a:t>クライアント</a:t>
            </a:r>
            <a:r>
              <a:rPr kumimoji="1"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39952" y="432503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仮想マシン</a:t>
            </a:r>
            <a:r>
              <a:rPr lang="en-US" altLang="ja-JP" sz="2000" dirty="0" smtClean="0"/>
              <a:t>(VM)</a:t>
            </a:r>
            <a:endParaRPr kumimoji="1" lang="ja-JP" altLang="en-US" sz="2000" dirty="0"/>
          </a:p>
        </p:txBody>
      </p:sp>
      <p:sp>
        <p:nvSpPr>
          <p:cNvPr id="27" name="正方形/長方形 26"/>
          <p:cNvSpPr/>
          <p:nvPr/>
        </p:nvSpPr>
        <p:spPr>
          <a:xfrm>
            <a:off x="539552" y="5157192"/>
            <a:ext cx="2376264" cy="792088"/>
          </a:xfrm>
          <a:prstGeom prst="rect">
            <a:avLst/>
          </a:prstGeom>
          <a:noFill/>
          <a:ln w="2540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" name="曲線コネクタ 16"/>
          <p:cNvCxnSpPr>
            <a:stCxn id="27" idx="3"/>
            <a:endCxn id="19" idx="1"/>
          </p:cNvCxnSpPr>
          <p:nvPr/>
        </p:nvCxnSpPr>
        <p:spPr>
          <a:xfrm flipV="1">
            <a:off x="2915816" y="5445224"/>
            <a:ext cx="1592560" cy="108012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 descr="com.glavsoft.viewer.ViewerScreenSnapz0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8" y="3717032"/>
            <a:ext cx="1666658" cy="1368152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4499992" y="4725144"/>
            <a:ext cx="1512168" cy="43204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App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508376" y="5229200"/>
            <a:ext cx="1503784" cy="43204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VNC</a:t>
            </a:r>
            <a:r>
              <a:rPr lang="ja-JP" altLang="en-US" sz="2000" dirty="0" smtClean="0">
                <a:solidFill>
                  <a:srgbClr val="000000"/>
                </a:solidFill>
              </a:rPr>
              <a:t>サーバ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6300192" y="4365104"/>
            <a:ext cx="1800200" cy="1224136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4067944" y="4365104"/>
            <a:ext cx="1800200" cy="1224136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/>
          <a:lstStyle/>
          <a:p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経由でユーザ</a:t>
            </a:r>
            <a:r>
              <a:rPr lang="en-US" altLang="ja-JP" dirty="0" smtClean="0"/>
              <a:t>VM</a:t>
            </a:r>
            <a:r>
              <a:rPr lang="ja-JP" altLang="en-US" dirty="0" smtClean="0"/>
              <a:t>を管理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で</a:t>
            </a:r>
            <a:r>
              <a:rPr lang="en-US" altLang="ja-JP" dirty="0" smtClean="0"/>
              <a:t>VNC</a:t>
            </a:r>
            <a:r>
              <a:rPr lang="ja-JP" altLang="en-US" dirty="0" smtClean="0"/>
              <a:t>サーバを動作させる</a:t>
            </a:r>
            <a:endParaRPr lang="en-US" altLang="ja-JP" dirty="0" smtClean="0"/>
          </a:p>
          <a:p>
            <a:pPr lvl="2"/>
            <a:r>
              <a:rPr lang="en-US" altLang="ja-JP" dirty="0"/>
              <a:t>VNC</a:t>
            </a:r>
            <a:r>
              <a:rPr lang="ja-JP" altLang="en-US" dirty="0"/>
              <a:t>サーバはユーザ</a:t>
            </a:r>
            <a:r>
              <a:rPr lang="en-US" altLang="ja-JP" dirty="0"/>
              <a:t>VM</a:t>
            </a:r>
            <a:r>
              <a:rPr lang="ja-JP" altLang="en-US" dirty="0"/>
              <a:t>の仮想</a:t>
            </a:r>
            <a:r>
              <a:rPr lang="en-US" altLang="ja-JP" dirty="0"/>
              <a:t>HW</a:t>
            </a:r>
            <a:r>
              <a:rPr lang="ja-JP" altLang="en-US" dirty="0"/>
              <a:t>を直接参照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lvl="1"/>
            <a:r>
              <a:rPr lang="ja-JP" altLang="en-US" dirty="0"/>
              <a:t>ユーザ</a:t>
            </a:r>
            <a:r>
              <a:rPr lang="en-US" altLang="ja-JP" dirty="0"/>
              <a:t>VM</a:t>
            </a:r>
            <a:r>
              <a:rPr lang="ja-JP" altLang="en-US" dirty="0"/>
              <a:t>にお</a:t>
            </a:r>
            <a:r>
              <a:rPr lang="ja-JP" altLang="en-US" dirty="0" smtClean="0"/>
              <a:t>ける障害</a:t>
            </a:r>
            <a:r>
              <a:rPr lang="ja-JP" altLang="en-US" dirty="0"/>
              <a:t>発生時でも操作可能</a:t>
            </a:r>
            <a:endParaRPr lang="en-US" altLang="ja-JP" dirty="0"/>
          </a:p>
          <a:p>
            <a:pPr lvl="2"/>
            <a:r>
              <a:rPr lang="ja-JP" altLang="en-US" dirty="0"/>
              <a:t>ネットワークの設定ミス・</a:t>
            </a:r>
            <a:r>
              <a:rPr lang="en-US" altLang="ja-JP" dirty="0"/>
              <a:t>OS</a:t>
            </a:r>
            <a:r>
              <a:rPr lang="ja-JP" altLang="en-US" dirty="0"/>
              <a:t>のクラッシュ</a:t>
            </a:r>
            <a:r>
              <a:rPr lang="ja-JP" altLang="en-US" dirty="0" smtClean="0"/>
              <a:t>など</a:t>
            </a:r>
            <a:endParaRPr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障害に強いリモート管理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6444208" y="4725144"/>
            <a:ext cx="1512168" cy="43204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App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3851920" y="3789040"/>
            <a:ext cx="4536504" cy="26642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48064" y="386104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/>
              <a:t>IaaS</a:t>
            </a:r>
            <a:r>
              <a:rPr kumimoji="1" lang="ja-JP" altLang="en-US" sz="2000" dirty="0" smtClean="0"/>
              <a:t>型クラウド</a:t>
            </a:r>
            <a:endParaRPr kumimoji="1"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427984" y="436510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管理</a:t>
            </a:r>
            <a:r>
              <a:rPr lang="en-US" altLang="ja-JP" sz="2000" dirty="0" smtClean="0"/>
              <a:t>VM</a:t>
            </a:r>
            <a:endParaRPr kumimoji="1" lang="ja-JP" altLang="en-US" sz="2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8224" y="436510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ユーザ</a:t>
            </a:r>
            <a:r>
              <a:rPr lang="en-US" altLang="ja-JP" sz="2000" dirty="0" smtClean="0"/>
              <a:t>VM</a:t>
            </a:r>
            <a:endParaRPr kumimoji="1" lang="ja-JP" altLang="en-US" sz="2000" dirty="0"/>
          </a:p>
        </p:txBody>
      </p:sp>
      <p:sp>
        <p:nvSpPr>
          <p:cNvPr id="34" name="正方形/長方形 33"/>
          <p:cNvSpPr/>
          <p:nvPr/>
        </p:nvSpPr>
        <p:spPr>
          <a:xfrm>
            <a:off x="1259632" y="5445224"/>
            <a:ext cx="1944216" cy="4320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59632" y="544522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VNC</a:t>
            </a:r>
            <a:r>
              <a:rPr kumimoji="1" lang="ja-JP" altLang="en-US" sz="2000" dirty="0" smtClean="0"/>
              <a:t>クライアント</a:t>
            </a:r>
            <a:endParaRPr kumimoji="1" lang="ja-JP" altLang="en-US" sz="2000" dirty="0"/>
          </a:p>
        </p:txBody>
      </p:sp>
      <p:cxnSp>
        <p:nvCxnSpPr>
          <p:cNvPr id="37" name="直線コネクタ 36"/>
          <p:cNvCxnSpPr/>
          <p:nvPr/>
        </p:nvCxnSpPr>
        <p:spPr>
          <a:xfrm flipH="1">
            <a:off x="2267744" y="5013176"/>
            <a:ext cx="18722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3923928" y="5011588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2267744" y="5013176"/>
            <a:ext cx="0" cy="4304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>
            <a:endCxn id="4" idx="1"/>
          </p:cNvCxnSpPr>
          <p:nvPr/>
        </p:nvCxnSpPr>
        <p:spPr>
          <a:xfrm>
            <a:off x="4968044" y="5157192"/>
            <a:ext cx="1332148" cy="792088"/>
          </a:xfrm>
          <a:prstGeom prst="line">
            <a:avLst/>
          </a:prstGeom>
          <a:ln w="76200" cmpd="sng">
            <a:solidFill>
              <a:srgbClr val="FF6600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4283968" y="4725144"/>
            <a:ext cx="1512168" cy="43204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VNC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サーバ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300192" y="5733256"/>
            <a:ext cx="1800200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仮想</a:t>
            </a:r>
            <a:r>
              <a:rPr lang="en-US" altLang="ja-JP" dirty="0"/>
              <a:t>HW</a:t>
            </a:r>
            <a:endParaRPr lang="ja-JP" altLang="en-US" dirty="0"/>
          </a:p>
        </p:txBody>
      </p:sp>
      <p:sp>
        <p:nvSpPr>
          <p:cNvPr id="7" name="爆発 1 6"/>
          <p:cNvSpPr/>
          <p:nvPr/>
        </p:nvSpPr>
        <p:spPr>
          <a:xfrm>
            <a:off x="6444208" y="4725144"/>
            <a:ext cx="1584176" cy="93610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2843808" y="4615013"/>
            <a:ext cx="1800200" cy="1601120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管理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020272" y="4615013"/>
            <a:ext cx="1800200" cy="1601120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ユーザ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に画面情報が漏洩する恐れ</a:t>
            </a:r>
            <a:endParaRPr lang="en-US" altLang="ja-JP" dirty="0"/>
          </a:p>
          <a:p>
            <a:pPr lvl="1"/>
            <a:r>
              <a:rPr lang="en-US" altLang="ja-JP" dirty="0" err="1"/>
              <a:t>IaaS</a:t>
            </a:r>
            <a:r>
              <a:rPr lang="ja-JP" altLang="en-US" dirty="0"/>
              <a:t>では管理</a:t>
            </a:r>
            <a:r>
              <a:rPr lang="en-US" altLang="ja-JP" dirty="0"/>
              <a:t>VM</a:t>
            </a:r>
            <a:r>
              <a:rPr lang="ja-JP" altLang="en-US" dirty="0"/>
              <a:t>が信頼できるとは限らない</a:t>
            </a:r>
            <a:endParaRPr lang="en-US" altLang="ja-JP" dirty="0"/>
          </a:p>
          <a:p>
            <a:pPr lvl="2"/>
            <a:r>
              <a:rPr lang="ja-JP" altLang="en-US" dirty="0"/>
              <a:t>管理</a:t>
            </a:r>
            <a:r>
              <a:rPr lang="en-US" altLang="ja-JP" dirty="0"/>
              <a:t>VM</a:t>
            </a:r>
            <a:r>
              <a:rPr lang="ja-JP" altLang="en-US" dirty="0"/>
              <a:t>に盗聴プログラムを仕掛けられる可能性</a:t>
            </a:r>
            <a:endParaRPr lang="en-US" altLang="ja-JP" dirty="0"/>
          </a:p>
          <a:p>
            <a:pPr lvl="1"/>
            <a:r>
              <a:rPr lang="ja-JP" altLang="en-US" dirty="0"/>
              <a:t>盗聴プログラムによりユーザ</a:t>
            </a:r>
            <a:r>
              <a:rPr lang="en-US" altLang="ja-JP" dirty="0"/>
              <a:t>VM</a:t>
            </a:r>
            <a:r>
              <a:rPr lang="ja-JP" altLang="en-US" dirty="0"/>
              <a:t>における操作を監視される</a:t>
            </a:r>
            <a:endParaRPr lang="en-US" altLang="ja-JP" dirty="0"/>
          </a:p>
          <a:p>
            <a:pPr lvl="2"/>
            <a:r>
              <a:rPr lang="ja-JP" altLang="en-US" dirty="0" smtClean="0"/>
              <a:t>仮想</a:t>
            </a:r>
            <a:r>
              <a:rPr lang="ja-JP" altLang="en-US" dirty="0"/>
              <a:t>フレームバッファ</a:t>
            </a:r>
            <a:r>
              <a:rPr lang="en-US" altLang="ja-JP" dirty="0"/>
              <a:t>(VFB</a:t>
            </a:r>
            <a:r>
              <a:rPr lang="en-US" altLang="ja-JP" dirty="0" smtClean="0"/>
              <a:t>)</a:t>
            </a:r>
            <a:r>
              <a:rPr lang="ja-JP" altLang="en-US" dirty="0" smtClean="0"/>
              <a:t>上の画面情報は容易に取得可能</a:t>
            </a:r>
            <a:endParaRPr lang="en-US" altLang="ja-JP" dirty="0"/>
          </a:p>
          <a:p>
            <a:pPr marL="630936" lvl="2" indent="0">
              <a:buNone/>
            </a:pP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セキュリティの不安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059832" y="5011294"/>
            <a:ext cx="1512168" cy="289914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VNC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サーバ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108898" y="5013176"/>
            <a:ext cx="1495550" cy="289914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App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2627784" y="3645024"/>
            <a:ext cx="6336704" cy="2808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211960" y="5678191"/>
            <a:ext cx="3384376" cy="4151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</a:rPr>
              <a:t>VFB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7596336" y="5322387"/>
            <a:ext cx="792088" cy="56335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3491880" y="5301208"/>
            <a:ext cx="720080" cy="59300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2915816" y="5856093"/>
            <a:ext cx="792088" cy="2372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盗聴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707904" y="5974694"/>
            <a:ext cx="50405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 descr="com.glavsoft.viewer.ViewerScreenSnapz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93" y="3789040"/>
            <a:ext cx="2192971" cy="1800200"/>
          </a:xfrm>
          <a:prstGeom prst="rect">
            <a:avLst/>
          </a:prstGeom>
        </p:spPr>
      </p:pic>
      <p:pic>
        <p:nvPicPr>
          <p:cNvPr id="18" name="図 17" descr="com.glavsoft.viewer.ViewerScreenSnapz0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83" y="3776143"/>
            <a:ext cx="2208681" cy="1813097"/>
          </a:xfrm>
          <a:prstGeom prst="rect">
            <a:avLst/>
          </a:prstGeom>
        </p:spPr>
      </p:pic>
      <p:pic>
        <p:nvPicPr>
          <p:cNvPr id="22" name="図 21" descr="com.glavsoft.viewer.ViewerScreenSnapz0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7"/>
            <a:ext cx="2160240" cy="1773331"/>
          </a:xfrm>
          <a:prstGeom prst="rect">
            <a:avLst/>
          </a:prstGeom>
        </p:spPr>
      </p:pic>
      <p:pic>
        <p:nvPicPr>
          <p:cNvPr id="23" name="図 22" descr="com.glavsoft.viewer.ViewerScreenSnapz00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59925"/>
            <a:ext cx="2160240" cy="1773331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683568" y="569318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（盗聴画面）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063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6516216" y="4133079"/>
            <a:ext cx="2304256" cy="1332719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ユーザ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957163" y="4133079"/>
            <a:ext cx="2271021" cy="1332719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管理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仮想フレームバッファ（</a:t>
            </a:r>
            <a:r>
              <a:rPr lang="en-US" altLang="ja-JP" dirty="0" smtClean="0"/>
              <a:t>VFB</a:t>
            </a:r>
            <a:r>
              <a:rPr lang="ja-JP" altLang="en-US" dirty="0" smtClean="0"/>
              <a:t>）の暗号化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には暗号化された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を参照させる</a:t>
            </a:r>
            <a:endParaRPr lang="en-US" altLang="ja-JP" dirty="0" smtClean="0"/>
          </a:p>
          <a:p>
            <a:pPr lvl="2"/>
            <a:r>
              <a:rPr lang="ja-JP" altLang="en-US" dirty="0"/>
              <a:t>仮想マシンモニタ（</a:t>
            </a:r>
            <a:r>
              <a:rPr lang="en-US" altLang="ja-JP" dirty="0"/>
              <a:t>VMM</a:t>
            </a:r>
            <a:r>
              <a:rPr lang="ja-JP" altLang="en-US" dirty="0"/>
              <a:t>）で暗号化、</a:t>
            </a:r>
            <a:r>
              <a:rPr lang="en-US" altLang="ja-JP" dirty="0"/>
              <a:t>VNC</a:t>
            </a:r>
            <a:r>
              <a:rPr lang="ja-JP" altLang="en-US" dirty="0"/>
              <a:t>クライアントで</a:t>
            </a:r>
            <a:r>
              <a:rPr lang="ja-JP" altLang="en-US" dirty="0" smtClean="0"/>
              <a:t>復号化</a:t>
            </a:r>
            <a:endParaRPr kumimoji="1" lang="en-US" altLang="ja-JP" dirty="0" smtClean="0"/>
          </a:p>
          <a:p>
            <a:r>
              <a:rPr lang="ja-JP" altLang="en-US" dirty="0"/>
              <a:t>障害に強いユーザ</a:t>
            </a:r>
            <a:r>
              <a:rPr lang="en-US" altLang="ja-JP" dirty="0"/>
              <a:t>VM</a:t>
            </a:r>
            <a:r>
              <a:rPr lang="ja-JP" altLang="en-US" dirty="0"/>
              <a:t>管理と情報漏洩の防止を</a:t>
            </a:r>
            <a:r>
              <a:rPr lang="ja-JP" altLang="en-US" dirty="0" smtClean="0"/>
              <a:t>両立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経由のアクセスでもユーザ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の画面情報を安全に</a:t>
            </a:r>
            <a:r>
              <a:rPr lang="ja-JP" altLang="en-US" dirty="0" smtClean="0"/>
              <a:t>クライアントへ送信できる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kumimoji="1" lang="ja-JP" altLang="en-US" dirty="0" smtClean="0"/>
              <a:t>提案：</a:t>
            </a:r>
            <a:r>
              <a:rPr lang="en-US" altLang="ja-JP" dirty="0" err="1" smtClean="0"/>
              <a:t>FBCrypt</a:t>
            </a:r>
            <a:r>
              <a:rPr lang="en-US" altLang="ja-JP" dirty="0" smtClean="0"/>
              <a:t>-V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3995936" y="5692109"/>
            <a:ext cx="4752528" cy="678933"/>
          </a:xfrm>
          <a:prstGeom prst="rect">
            <a:avLst/>
          </a:prstGeom>
          <a:solidFill>
            <a:schemeClr val="accent2">
              <a:alpha val="1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3563888" y="3933056"/>
            <a:ext cx="5400600" cy="25922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701578" y="5993856"/>
            <a:ext cx="1262910" cy="41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VMM</a:t>
            </a:r>
            <a:endParaRPr kumimoji="1" lang="ja-JP" altLang="en-US" sz="2000" dirty="0"/>
          </a:p>
        </p:txBody>
      </p:sp>
      <p:sp>
        <p:nvSpPr>
          <p:cNvPr id="41" name="角丸四角形吹き出し 40"/>
          <p:cNvSpPr/>
          <p:nvPr/>
        </p:nvSpPr>
        <p:spPr>
          <a:xfrm>
            <a:off x="4067944" y="5949280"/>
            <a:ext cx="936104" cy="288032"/>
          </a:xfrm>
          <a:prstGeom prst="wedgeRoundRectCallout">
            <a:avLst>
              <a:gd name="adj1" fmla="val 68806"/>
              <a:gd name="adj2" fmla="val -105418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accent2"/>
                </a:solidFill>
              </a:rPr>
              <a:t>暗号化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816982" y="4509120"/>
            <a:ext cx="1751234" cy="352039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App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7054684" y="4941168"/>
            <a:ext cx="69370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</a:rPr>
              <a:t>VFB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44" name="カギ線コネクタ 43"/>
          <p:cNvCxnSpPr>
            <a:endCxn id="40" idx="3"/>
          </p:cNvCxnSpPr>
          <p:nvPr/>
        </p:nvCxnSpPr>
        <p:spPr>
          <a:xfrm rot="10800000" flipV="1">
            <a:off x="7748386" y="4869160"/>
            <a:ext cx="504511" cy="324036"/>
          </a:xfrm>
          <a:prstGeom prst="bentConnector3">
            <a:avLst>
              <a:gd name="adj1" fmla="val -1761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図形グループ 48"/>
          <p:cNvGrpSpPr/>
          <p:nvPr/>
        </p:nvGrpSpPr>
        <p:grpSpPr>
          <a:xfrm>
            <a:off x="5220072" y="5445227"/>
            <a:ext cx="2181463" cy="720081"/>
            <a:chOff x="4386058" y="5085184"/>
            <a:chExt cx="2623279" cy="880102"/>
          </a:xfrm>
        </p:grpSpPr>
        <p:cxnSp>
          <p:nvCxnSpPr>
            <p:cNvPr id="50" name="カギ線コネクタ 49"/>
            <p:cNvCxnSpPr>
              <a:stCxn id="40" idx="2"/>
            </p:cNvCxnSpPr>
            <p:nvPr/>
          </p:nvCxnSpPr>
          <p:spPr>
            <a:xfrm rot="5400000">
              <a:off x="5301653" y="4257601"/>
              <a:ext cx="792090" cy="262327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/>
            <p:nvPr/>
          </p:nvCxnSpPr>
          <p:spPr>
            <a:xfrm flipV="1">
              <a:off x="4386058" y="5085184"/>
              <a:ext cx="0" cy="8800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正方形/長方形 31"/>
          <p:cNvSpPr/>
          <p:nvPr/>
        </p:nvSpPr>
        <p:spPr>
          <a:xfrm>
            <a:off x="4177093" y="4509120"/>
            <a:ext cx="1725976" cy="352039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VNC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サーバ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4922944" y="4941168"/>
            <a:ext cx="683697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VFB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52" name="カギ線コネクタ 51"/>
          <p:cNvCxnSpPr>
            <a:endCxn id="39" idx="1"/>
          </p:cNvCxnSpPr>
          <p:nvPr/>
        </p:nvCxnSpPr>
        <p:spPr>
          <a:xfrm>
            <a:off x="4425710" y="4869160"/>
            <a:ext cx="497234" cy="324036"/>
          </a:xfrm>
          <a:prstGeom prst="bentConnector3">
            <a:avLst>
              <a:gd name="adj1" fmla="val 2074"/>
            </a:avLst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971600" y="5013176"/>
            <a:ext cx="2078964" cy="11161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971600" y="5409220"/>
            <a:ext cx="222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VNC</a:t>
            </a:r>
            <a:r>
              <a:rPr kumimoji="1" lang="ja-JP" altLang="en-US" sz="2000" dirty="0" smtClean="0"/>
              <a:t>クライアント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画面情報受け取り</a:t>
            </a:r>
            <a:endParaRPr kumimoji="1" lang="ja-JP" altLang="en-US" sz="2000" dirty="0"/>
          </a:p>
        </p:txBody>
      </p:sp>
      <p:sp>
        <p:nvSpPr>
          <p:cNvPr id="56" name="正方形/長方形 55"/>
          <p:cNvSpPr/>
          <p:nvPr/>
        </p:nvSpPr>
        <p:spPr>
          <a:xfrm>
            <a:off x="1475656" y="5049180"/>
            <a:ext cx="1135017" cy="3360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復号化</a:t>
            </a:r>
            <a:endParaRPr kumimoji="1" lang="en-US" altLang="ja-JP" sz="2000" dirty="0" smtClean="0">
              <a:solidFill>
                <a:srgbClr val="000000"/>
              </a:solidFill>
            </a:endParaRPr>
          </a:p>
        </p:txBody>
      </p:sp>
      <p:cxnSp>
        <p:nvCxnSpPr>
          <p:cNvPr id="57" name="直線矢印コネクタ 56"/>
          <p:cNvCxnSpPr>
            <a:endCxn id="56" idx="0"/>
          </p:cNvCxnSpPr>
          <p:nvPr/>
        </p:nvCxnSpPr>
        <p:spPr>
          <a:xfrm flipH="1">
            <a:off x="2043165" y="4653136"/>
            <a:ext cx="8555" cy="3960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H="1">
            <a:off x="2051719" y="4653136"/>
            <a:ext cx="212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0476656" y="58772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正方形/長方形 146"/>
          <p:cNvSpPr/>
          <p:nvPr/>
        </p:nvSpPr>
        <p:spPr>
          <a:xfrm>
            <a:off x="2805035" y="3773039"/>
            <a:ext cx="2559053" cy="1332719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管理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48" name="正方形/長方形 147"/>
          <p:cNvSpPr/>
          <p:nvPr/>
        </p:nvSpPr>
        <p:spPr>
          <a:xfrm>
            <a:off x="6156176" y="3773039"/>
            <a:ext cx="2520280" cy="1332719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ユーザ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43" name="正方形/長方形 142"/>
          <p:cNvSpPr/>
          <p:nvPr/>
        </p:nvSpPr>
        <p:spPr>
          <a:xfrm>
            <a:off x="2915815" y="5301209"/>
            <a:ext cx="5688633" cy="648071"/>
          </a:xfrm>
          <a:prstGeom prst="rect">
            <a:avLst/>
          </a:prstGeom>
          <a:solidFill>
            <a:schemeClr val="accent2">
              <a:alpha val="1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9083352" cy="1143000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FBCrypt</a:t>
            </a:r>
            <a:r>
              <a:rPr lang="en-US" altLang="ja-JP" dirty="0" smtClean="0"/>
              <a:t>-V</a:t>
            </a:r>
            <a:r>
              <a:rPr lang="ja-JP" altLang="en-US" dirty="0" smtClean="0"/>
              <a:t>における</a:t>
            </a:r>
            <a:r>
              <a:rPr kumimoji="1" lang="ja-JP" altLang="en-US" dirty="0" smtClean="0"/>
              <a:t>画面情報の流れ</a:t>
            </a:r>
            <a:endParaRPr kumimoji="1" lang="ja-JP" altLang="en-US" dirty="0"/>
          </a:p>
        </p:txBody>
      </p:sp>
      <p:sp>
        <p:nvSpPr>
          <p:cNvPr id="144" name="正方形/長方形 143"/>
          <p:cNvSpPr/>
          <p:nvPr/>
        </p:nvSpPr>
        <p:spPr>
          <a:xfrm>
            <a:off x="3059832" y="4149080"/>
            <a:ext cx="1999606" cy="352039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VNC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サーバ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45" name="正方形/長方形 144"/>
          <p:cNvSpPr/>
          <p:nvPr/>
        </p:nvSpPr>
        <p:spPr>
          <a:xfrm>
            <a:off x="6388818" y="4149080"/>
            <a:ext cx="1999606" cy="352039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App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46" name="角丸四角形 145"/>
          <p:cNvSpPr/>
          <p:nvPr/>
        </p:nvSpPr>
        <p:spPr>
          <a:xfrm>
            <a:off x="2699792" y="1412776"/>
            <a:ext cx="6120680" cy="48245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7884368" y="5530117"/>
            <a:ext cx="1262910" cy="41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VMM</a:t>
            </a:r>
            <a:endParaRPr kumimoji="1" lang="ja-JP" altLang="en-US" sz="2000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3635896" y="4509120"/>
            <a:ext cx="4248472" cy="1296144"/>
            <a:chOff x="3491880" y="4509120"/>
            <a:chExt cx="4608516" cy="936104"/>
          </a:xfrm>
        </p:grpSpPr>
        <p:cxnSp>
          <p:nvCxnSpPr>
            <p:cNvPr id="151" name="カギ線コネクタ 150"/>
            <p:cNvCxnSpPr/>
            <p:nvPr/>
          </p:nvCxnSpPr>
          <p:spPr>
            <a:xfrm rot="10800000" flipV="1">
              <a:off x="3491881" y="4509120"/>
              <a:ext cx="4608515" cy="936104"/>
            </a:xfrm>
            <a:prstGeom prst="bentConnector3">
              <a:avLst>
                <a:gd name="adj1" fmla="val 16"/>
              </a:avLst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矢印コネクタ 151"/>
            <p:cNvCxnSpPr/>
            <p:nvPr/>
          </p:nvCxnSpPr>
          <p:spPr>
            <a:xfrm flipV="1">
              <a:off x="3491880" y="4509120"/>
              <a:ext cx="0" cy="93610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3" name="カギ線コネクタ 152"/>
          <p:cNvCxnSpPr/>
          <p:nvPr/>
        </p:nvCxnSpPr>
        <p:spPr>
          <a:xfrm rot="10800000" flipV="1">
            <a:off x="7164288" y="4509120"/>
            <a:ext cx="576064" cy="288032"/>
          </a:xfrm>
          <a:prstGeom prst="bentConnector3">
            <a:avLst>
              <a:gd name="adj1" fmla="val 4609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154"/>
          <p:cNvCxnSpPr/>
          <p:nvPr/>
        </p:nvCxnSpPr>
        <p:spPr>
          <a:xfrm>
            <a:off x="3923928" y="4509120"/>
            <a:ext cx="432048" cy="360040"/>
          </a:xfrm>
          <a:prstGeom prst="bentConnector3">
            <a:avLst>
              <a:gd name="adj1" fmla="val -1875"/>
            </a:avLst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正方形/長方形 162"/>
          <p:cNvSpPr/>
          <p:nvPr/>
        </p:nvSpPr>
        <p:spPr>
          <a:xfrm>
            <a:off x="395536" y="4149080"/>
            <a:ext cx="1944216" cy="33039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VNC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クライアント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165" name="直線コネクタ 164"/>
          <p:cNvCxnSpPr>
            <a:stCxn id="144" idx="1"/>
            <a:endCxn id="163" idx="3"/>
          </p:cNvCxnSpPr>
          <p:nvPr/>
        </p:nvCxnSpPr>
        <p:spPr>
          <a:xfrm flipH="1" flipV="1">
            <a:off x="2339752" y="4314275"/>
            <a:ext cx="720080" cy="1082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角丸四角形 168"/>
          <p:cNvSpPr/>
          <p:nvPr/>
        </p:nvSpPr>
        <p:spPr>
          <a:xfrm>
            <a:off x="611560" y="4653136"/>
            <a:ext cx="1512168" cy="8792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台形 169"/>
          <p:cNvSpPr/>
          <p:nvPr/>
        </p:nvSpPr>
        <p:spPr>
          <a:xfrm>
            <a:off x="1061993" y="5532392"/>
            <a:ext cx="643476" cy="272872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正方形/長方形 170"/>
          <p:cNvSpPr/>
          <p:nvPr/>
        </p:nvSpPr>
        <p:spPr>
          <a:xfrm>
            <a:off x="708081" y="4713774"/>
            <a:ext cx="1319125" cy="75797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 smtClean="0">
              <a:solidFill>
                <a:srgbClr val="000000"/>
              </a:solidFill>
            </a:endParaRPr>
          </a:p>
        </p:txBody>
      </p:sp>
      <p:sp useBgFill="1">
        <p:nvSpPr>
          <p:cNvPr id="172" name="正方形/長方形 171"/>
          <p:cNvSpPr/>
          <p:nvPr/>
        </p:nvSpPr>
        <p:spPr>
          <a:xfrm>
            <a:off x="1016712" y="4869160"/>
            <a:ext cx="746976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4355976" y="4653136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VFB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6372200" y="4653136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</a:rPr>
              <a:t>VFB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4644008" y="5085184"/>
            <a:ext cx="2160240" cy="432048"/>
            <a:chOff x="3131840" y="5013176"/>
            <a:chExt cx="3420380" cy="792088"/>
          </a:xfrm>
        </p:grpSpPr>
        <p:cxnSp>
          <p:nvCxnSpPr>
            <p:cNvPr id="36" name="カギ線コネクタ 35"/>
            <p:cNvCxnSpPr/>
            <p:nvPr/>
          </p:nvCxnSpPr>
          <p:spPr>
            <a:xfrm rot="5400000">
              <a:off x="4445986" y="3699030"/>
              <a:ext cx="792088" cy="3420380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flipV="1">
              <a:off x="3131840" y="5013176"/>
              <a:ext cx="36004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scene3d>
              <a:camera prst="orthographicFront">
                <a:rot lat="0" lon="0" rev="1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角丸四角形吹き出し 21"/>
          <p:cNvSpPr/>
          <p:nvPr/>
        </p:nvSpPr>
        <p:spPr>
          <a:xfrm>
            <a:off x="4355976" y="6309320"/>
            <a:ext cx="1440160" cy="288032"/>
          </a:xfrm>
          <a:prstGeom prst="wedgeRoundRectCallout">
            <a:avLst>
              <a:gd name="adj1" fmla="val -50344"/>
              <a:gd name="adj2" fmla="val -22442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更新の通知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pic>
        <p:nvPicPr>
          <p:cNvPr id="9" name="図 8" descr="com.glavsoft.viewer.ViewerScreenSnapz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28800"/>
            <a:ext cx="2448272" cy="2009775"/>
          </a:xfrm>
          <a:prstGeom prst="rect">
            <a:avLst/>
          </a:prstGeom>
        </p:spPr>
      </p:pic>
      <p:pic>
        <p:nvPicPr>
          <p:cNvPr id="10" name="図 9" descr="com.glavsoft.viewer.ViewerScreenSnapz0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35248"/>
            <a:ext cx="2448272" cy="2009776"/>
          </a:xfrm>
          <a:prstGeom prst="rect">
            <a:avLst/>
          </a:prstGeom>
        </p:spPr>
      </p:pic>
      <p:pic>
        <p:nvPicPr>
          <p:cNvPr id="41" name="図 40" descr="com.glavsoft.viewer.ViewerScreenSnapz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95289"/>
            <a:ext cx="2448272" cy="2009775"/>
          </a:xfrm>
          <a:prstGeom prst="rect">
            <a:avLst/>
          </a:prstGeom>
        </p:spPr>
      </p:pic>
      <p:pic>
        <p:nvPicPr>
          <p:cNvPr id="12" name="図 11" descr="com.glavsoft.viewer.ViewerScreenSnapz0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28800"/>
            <a:ext cx="2448272" cy="2009776"/>
          </a:xfrm>
          <a:prstGeom prst="rect">
            <a:avLst/>
          </a:prstGeom>
        </p:spPr>
      </p:pic>
      <p:pic>
        <p:nvPicPr>
          <p:cNvPr id="44" name="図 43" descr="com.glavsoft.viewer.ViewerScreenSnapz0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2448272" cy="2009776"/>
          </a:xfrm>
          <a:prstGeom prst="rect">
            <a:avLst/>
          </a:prstGeom>
        </p:spPr>
      </p:pic>
      <p:pic>
        <p:nvPicPr>
          <p:cNvPr id="13" name="図 12" descr="com.glavsoft.viewer.ViewerScreenSnapz00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2448272" cy="2009776"/>
          </a:xfrm>
          <a:prstGeom prst="rect">
            <a:avLst/>
          </a:prstGeom>
        </p:spPr>
      </p:pic>
      <p:cxnSp>
        <p:nvCxnSpPr>
          <p:cNvPr id="40" name="カギ線コネクタ 39"/>
          <p:cNvCxnSpPr/>
          <p:nvPr/>
        </p:nvCxnSpPr>
        <p:spPr>
          <a:xfrm rot="10800000" flipV="1">
            <a:off x="4067945" y="4509120"/>
            <a:ext cx="3816423" cy="1296144"/>
          </a:xfrm>
          <a:prstGeom prst="bentConnector3">
            <a:avLst>
              <a:gd name="adj1" fmla="val 16"/>
            </a:avLst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角丸四角形吹き出し 37"/>
          <p:cNvSpPr/>
          <p:nvPr/>
        </p:nvSpPr>
        <p:spPr>
          <a:xfrm>
            <a:off x="6300192" y="6309320"/>
            <a:ext cx="2448272" cy="288032"/>
          </a:xfrm>
          <a:prstGeom prst="wedgeRoundRectCallout">
            <a:avLst>
              <a:gd name="adj1" fmla="val -81593"/>
              <a:gd name="adj2" fmla="val -31521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暗号化</a:t>
            </a:r>
            <a:r>
              <a:rPr lang="en-US" altLang="ja-JP" dirty="0" smtClean="0">
                <a:solidFill>
                  <a:schemeClr val="tx1"/>
                </a:solidFill>
              </a:rPr>
              <a:t>VFB</a:t>
            </a:r>
            <a:r>
              <a:rPr lang="ja-JP" altLang="en-US" dirty="0" smtClean="0">
                <a:solidFill>
                  <a:schemeClr val="tx1"/>
                </a:solidFill>
              </a:rPr>
              <a:t>の書き込み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2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59"/>
          <p:cNvSpPr/>
          <p:nvPr/>
        </p:nvSpPr>
        <p:spPr>
          <a:xfrm>
            <a:off x="5652120" y="3701031"/>
            <a:ext cx="2520280" cy="1096121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ユーザ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652907" y="3701031"/>
            <a:ext cx="2559053" cy="1096121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管理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81328"/>
            <a:ext cx="8579296" cy="5376672"/>
          </a:xfrm>
        </p:spPr>
        <p:txBody>
          <a:bodyPr/>
          <a:lstStyle/>
          <a:p>
            <a:r>
              <a:rPr kumimoji="1" lang="ja-JP" altLang="en-US" dirty="0" smtClean="0"/>
              <a:t>管理</a:t>
            </a:r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が参照す</a:t>
            </a:r>
            <a:r>
              <a:rPr lang="ja-JP" altLang="en-US" dirty="0" smtClean="0"/>
              <a:t>る</a:t>
            </a:r>
            <a:r>
              <a:rPr lang="en-US" altLang="ja-JP" dirty="0" smtClean="0"/>
              <a:t>VFB</a:t>
            </a:r>
            <a:r>
              <a:rPr kumimoji="1" lang="ja-JP" altLang="en-US" dirty="0" smtClean="0"/>
              <a:t>を暗号化</a:t>
            </a:r>
            <a:r>
              <a:rPr kumimoji="1" lang="en-US" altLang="ja-JP" dirty="0" smtClean="0"/>
              <a:t>VFB</a:t>
            </a:r>
            <a:r>
              <a:rPr lang="ja-JP" altLang="en-US" dirty="0" smtClean="0"/>
              <a:t>に</a:t>
            </a:r>
            <a:r>
              <a:rPr kumimoji="1" lang="ja-JP" altLang="en-US" dirty="0" smtClean="0"/>
              <a:t>変更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ユーザ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は起動時に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の情報を管理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に通知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VMM</a:t>
            </a:r>
            <a:r>
              <a:rPr lang="ja-JP" altLang="en-US" dirty="0" smtClean="0"/>
              <a:t>はこの通知を横取りして暗号化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を作成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暗号化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の情報を管理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に</a:t>
            </a:r>
            <a:r>
              <a:rPr lang="en-US" altLang="en-US" dirty="0" smtClean="0"/>
              <a:t>渡す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VMM</a:t>
            </a:r>
            <a:r>
              <a:rPr kumimoji="1" lang="ja-JP" altLang="en-US" dirty="0" smtClean="0"/>
              <a:t>による暗号化</a:t>
            </a:r>
            <a:r>
              <a:rPr kumimoji="1" lang="en-US" altLang="ja-JP" dirty="0" smtClean="0"/>
              <a:t>VFB</a:t>
            </a:r>
            <a:r>
              <a:rPr kumimoji="1" lang="ja-JP" altLang="en-US" dirty="0" smtClean="0"/>
              <a:t>の作成</a:t>
            </a:r>
            <a:endParaRPr kumimoji="1" lang="ja-JP" altLang="en-US" dirty="0"/>
          </a:p>
        </p:txBody>
      </p:sp>
      <p:sp>
        <p:nvSpPr>
          <p:cNvPr id="55" name="正方形/長方形 54"/>
          <p:cNvSpPr/>
          <p:nvPr/>
        </p:nvSpPr>
        <p:spPr>
          <a:xfrm>
            <a:off x="1691681" y="5229201"/>
            <a:ext cx="6408712" cy="709794"/>
          </a:xfrm>
          <a:prstGeom prst="rect">
            <a:avLst/>
          </a:prstGeom>
          <a:solidFill>
            <a:schemeClr val="accent2">
              <a:alpha val="1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角丸四角形 57"/>
          <p:cNvSpPr/>
          <p:nvPr/>
        </p:nvSpPr>
        <p:spPr>
          <a:xfrm>
            <a:off x="1475656" y="3429000"/>
            <a:ext cx="6840760" cy="27363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197522" y="5517232"/>
            <a:ext cx="1262910" cy="41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VMM</a:t>
            </a:r>
            <a:endParaRPr kumimoji="1" lang="ja-JP" altLang="en-US" sz="2000" dirty="0"/>
          </a:p>
        </p:txBody>
      </p:sp>
      <p:sp>
        <p:nvSpPr>
          <p:cNvPr id="62" name="角丸四角形 61"/>
          <p:cNvSpPr/>
          <p:nvPr/>
        </p:nvSpPr>
        <p:spPr>
          <a:xfrm>
            <a:off x="2339752" y="4221088"/>
            <a:ext cx="1080120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VFB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6444208" y="4221088"/>
            <a:ext cx="1080120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</a:rPr>
              <a:t>VFB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64" name="カギ線コネクタ 63"/>
          <p:cNvCxnSpPr/>
          <p:nvPr/>
        </p:nvCxnSpPr>
        <p:spPr>
          <a:xfrm rot="10800000" flipV="1">
            <a:off x="3707904" y="4797152"/>
            <a:ext cx="2304256" cy="576064"/>
          </a:xfrm>
          <a:prstGeom prst="bentConnector3">
            <a:avLst>
              <a:gd name="adj1" fmla="val -254"/>
            </a:avLst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V="1">
            <a:off x="3707904" y="4797152"/>
            <a:ext cx="0" cy="57606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角丸四角形吹き出し 65"/>
          <p:cNvSpPr/>
          <p:nvPr/>
        </p:nvSpPr>
        <p:spPr>
          <a:xfrm>
            <a:off x="4211960" y="5589240"/>
            <a:ext cx="792088" cy="288032"/>
          </a:xfrm>
          <a:prstGeom prst="wedgeRoundRectCallout">
            <a:avLst>
              <a:gd name="adj1" fmla="val 37446"/>
              <a:gd name="adj2" fmla="val -107896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accent2"/>
                </a:solidFill>
              </a:rPr>
              <a:t>監視</a:t>
            </a:r>
            <a:endParaRPr kumimoji="1" lang="en-US" altLang="ja-JP" dirty="0" smtClean="0">
              <a:solidFill>
                <a:schemeClr val="accent2"/>
              </a:solidFill>
            </a:endParaRPr>
          </a:p>
        </p:txBody>
      </p:sp>
      <p:sp>
        <p:nvSpPr>
          <p:cNvPr id="67" name="角丸四角形吹き出し 66"/>
          <p:cNvSpPr/>
          <p:nvPr/>
        </p:nvSpPr>
        <p:spPr>
          <a:xfrm>
            <a:off x="5724128" y="5589240"/>
            <a:ext cx="1440160" cy="288032"/>
          </a:xfrm>
          <a:prstGeom prst="wedgeRoundRectCallout">
            <a:avLst>
              <a:gd name="adj1" fmla="val -52163"/>
              <a:gd name="adj2" fmla="val -127184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VFB</a:t>
            </a:r>
            <a:r>
              <a:rPr lang="ja-JP" altLang="en-US" dirty="0" smtClean="0">
                <a:solidFill>
                  <a:schemeClr val="tx1"/>
                </a:solidFill>
              </a:rPr>
              <a:t>の情報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4355978" y="4797152"/>
            <a:ext cx="1656182" cy="576064"/>
          </a:xfrm>
          <a:prstGeom prst="bentConnector3">
            <a:avLst>
              <a:gd name="adj1" fmla="val -372"/>
            </a:avLst>
          </a:prstGeom>
          <a:ln w="38100" cmpd="sng">
            <a:solidFill>
              <a:schemeClr val="tx1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角丸四角形吹き出し 68"/>
          <p:cNvSpPr/>
          <p:nvPr/>
        </p:nvSpPr>
        <p:spPr>
          <a:xfrm>
            <a:off x="2195736" y="5373216"/>
            <a:ext cx="792088" cy="288032"/>
          </a:xfrm>
          <a:prstGeom prst="wedgeRoundRectCallout">
            <a:avLst>
              <a:gd name="adj1" fmla="val 45306"/>
              <a:gd name="adj2" fmla="val -289470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accent2"/>
                </a:solidFill>
              </a:rPr>
              <a:t>作成</a:t>
            </a:r>
            <a:endParaRPr kumimoji="1" lang="en-US" altLang="ja-JP" dirty="0" smtClean="0">
              <a:solidFill>
                <a:schemeClr val="accent2"/>
              </a:solidFill>
            </a:endParaRPr>
          </a:p>
        </p:txBody>
      </p:sp>
      <p:sp>
        <p:nvSpPr>
          <p:cNvPr id="70" name="角丸四角形吹き出し 69"/>
          <p:cNvSpPr/>
          <p:nvPr/>
        </p:nvSpPr>
        <p:spPr>
          <a:xfrm>
            <a:off x="2771800" y="5589240"/>
            <a:ext cx="792088" cy="288032"/>
          </a:xfrm>
          <a:prstGeom prst="wedgeRoundRectCallout">
            <a:avLst>
              <a:gd name="adj1" fmla="val 64170"/>
              <a:gd name="adj2" fmla="val -164096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accent2"/>
                </a:solidFill>
              </a:rPr>
              <a:t>通知</a:t>
            </a:r>
            <a:endParaRPr kumimoji="1" lang="en-US" altLang="ja-JP" dirty="0" smtClean="0">
              <a:solidFill>
                <a:schemeClr val="accent2"/>
              </a:solidFill>
            </a:endParaRPr>
          </a:p>
        </p:txBody>
      </p:sp>
      <p:sp>
        <p:nvSpPr>
          <p:cNvPr id="71" name="角丸四角形吹き出し 70"/>
          <p:cNvSpPr/>
          <p:nvPr/>
        </p:nvSpPr>
        <p:spPr>
          <a:xfrm>
            <a:off x="3923928" y="5589240"/>
            <a:ext cx="2016224" cy="288032"/>
          </a:xfrm>
          <a:prstGeom prst="wedgeRoundRectCallout">
            <a:avLst>
              <a:gd name="adj1" fmla="val -52657"/>
              <a:gd name="adj2" fmla="val -122861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暗号化</a:t>
            </a:r>
            <a:r>
              <a:rPr lang="en-US" altLang="ja-JP" dirty="0" smtClean="0">
                <a:solidFill>
                  <a:schemeClr val="tx1"/>
                </a:solidFill>
              </a:rPr>
              <a:t>VFB</a:t>
            </a:r>
            <a:r>
              <a:rPr lang="ja-JP" altLang="en-US" dirty="0" smtClean="0">
                <a:solidFill>
                  <a:schemeClr val="tx1"/>
                </a:solidFill>
              </a:rPr>
              <a:t>の情報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5652120" y="3701031"/>
            <a:ext cx="2520280" cy="1332719"/>
          </a:xfrm>
          <a:prstGeom prst="rect">
            <a:avLst/>
          </a:prstGeom>
          <a:solidFill>
            <a:srgbClr val="008000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ユーザ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52907" y="3701031"/>
            <a:ext cx="2559053" cy="1332719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000000"/>
                </a:solidFill>
              </a:rPr>
              <a:t>管理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VM</a:t>
            </a:r>
          </a:p>
          <a:p>
            <a:pPr algn="ctr"/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endParaRPr kumimoji="1" lang="en-US" altLang="ja-JP" sz="2000" dirty="0" smtClean="0">
              <a:solidFill>
                <a:srgbClr val="000000"/>
              </a:solidFill>
            </a:endParaRPr>
          </a:p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/>
          <a:lstStyle/>
          <a:p>
            <a:r>
              <a:rPr lang="en-US" altLang="ja-JP" dirty="0" smtClean="0"/>
              <a:t>VMM</a:t>
            </a:r>
            <a:r>
              <a:rPr lang="ja-JP" altLang="en-US" dirty="0" smtClean="0"/>
              <a:t>が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への更新を暗号化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に反映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ユーザ</a:t>
            </a:r>
            <a:r>
              <a:rPr lang="en-US" altLang="ja-JP" dirty="0" smtClean="0"/>
              <a:t>VM</a:t>
            </a:r>
            <a:r>
              <a:rPr lang="ja-JP" altLang="en-US" dirty="0" smtClean="0"/>
              <a:t>からの更新の通知を監視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通知される内容には更新領域の座標が含まれている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更新された領域だけを暗号化してコピーする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VMM</a:t>
            </a:r>
            <a:r>
              <a:rPr lang="ja-JP" altLang="en-US" dirty="0" smtClean="0"/>
              <a:t>での</a:t>
            </a:r>
            <a:r>
              <a:rPr lang="en-US" altLang="ja-JP" dirty="0" smtClean="0"/>
              <a:t>VFB</a:t>
            </a:r>
            <a:r>
              <a:rPr lang="ja-JP" altLang="en-US" dirty="0" smtClean="0"/>
              <a:t>の同期（暗号化）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1691681" y="5229201"/>
            <a:ext cx="6408712" cy="709794"/>
          </a:xfrm>
          <a:prstGeom prst="rect">
            <a:avLst/>
          </a:prstGeom>
          <a:solidFill>
            <a:schemeClr val="accent2">
              <a:alpha val="1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1907704" y="4077072"/>
            <a:ext cx="1999606" cy="352039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VNC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サーバ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884762" y="4077072"/>
            <a:ext cx="1999606" cy="352039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App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1475656" y="3429000"/>
            <a:ext cx="6840760" cy="27363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197522" y="5517232"/>
            <a:ext cx="1262910" cy="41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VMM</a:t>
            </a:r>
            <a:endParaRPr kumimoji="1" lang="ja-JP" altLang="en-US" sz="2000" dirty="0"/>
          </a:p>
        </p:txBody>
      </p:sp>
      <p:sp>
        <p:nvSpPr>
          <p:cNvPr id="35" name="角丸四角形 34"/>
          <p:cNvSpPr/>
          <p:nvPr/>
        </p:nvSpPr>
        <p:spPr>
          <a:xfrm>
            <a:off x="2771800" y="4509120"/>
            <a:ext cx="792088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VFB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6156176" y="4509120"/>
            <a:ext cx="792088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</a:rPr>
              <a:t>VFB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40" name="角丸四角形吹き出し 39"/>
          <p:cNvSpPr/>
          <p:nvPr/>
        </p:nvSpPr>
        <p:spPr>
          <a:xfrm>
            <a:off x="1907704" y="5517232"/>
            <a:ext cx="936104" cy="288032"/>
          </a:xfrm>
          <a:prstGeom prst="wedgeRoundRectCallout">
            <a:avLst>
              <a:gd name="adj1" fmla="val 78117"/>
              <a:gd name="adj2" fmla="val -44894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accent2"/>
                </a:solidFill>
              </a:rPr>
              <a:t>暗号化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cxnSp>
        <p:nvCxnSpPr>
          <p:cNvPr id="45" name="カギ線コネクタ 44"/>
          <p:cNvCxnSpPr/>
          <p:nvPr/>
        </p:nvCxnSpPr>
        <p:spPr>
          <a:xfrm rot="10800000" flipV="1">
            <a:off x="3707904" y="4437112"/>
            <a:ext cx="2304256" cy="936104"/>
          </a:xfrm>
          <a:prstGeom prst="bentConnector3">
            <a:avLst>
              <a:gd name="adj1" fmla="val -323"/>
            </a:avLst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3707904" y="4437112"/>
            <a:ext cx="0" cy="93610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カギ線コネクタ 46"/>
          <p:cNvCxnSpPr>
            <a:endCxn id="36" idx="3"/>
          </p:cNvCxnSpPr>
          <p:nvPr/>
        </p:nvCxnSpPr>
        <p:spPr>
          <a:xfrm rot="10800000" flipV="1">
            <a:off x="6948264" y="4437112"/>
            <a:ext cx="576064" cy="324036"/>
          </a:xfrm>
          <a:prstGeom prst="bentConnector3">
            <a:avLst>
              <a:gd name="adj1" fmla="val -1761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角丸四角形吹き出し 48"/>
          <p:cNvSpPr/>
          <p:nvPr/>
        </p:nvSpPr>
        <p:spPr>
          <a:xfrm>
            <a:off x="4788024" y="5445224"/>
            <a:ext cx="792088" cy="288032"/>
          </a:xfrm>
          <a:prstGeom prst="wedgeRoundRectCallout">
            <a:avLst>
              <a:gd name="adj1" fmla="val -93028"/>
              <a:gd name="adj2" fmla="val -81957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accent2"/>
                </a:solidFill>
              </a:rPr>
              <a:t>監視</a:t>
            </a:r>
            <a:endParaRPr kumimoji="1" lang="en-US" altLang="ja-JP" dirty="0" smtClean="0">
              <a:solidFill>
                <a:schemeClr val="accent2"/>
              </a:solidFill>
            </a:endParaRPr>
          </a:p>
        </p:txBody>
      </p:sp>
      <p:grpSp>
        <p:nvGrpSpPr>
          <p:cNvPr id="50" name="図形グループ 49"/>
          <p:cNvGrpSpPr/>
          <p:nvPr/>
        </p:nvGrpSpPr>
        <p:grpSpPr>
          <a:xfrm>
            <a:off x="3131840" y="5013176"/>
            <a:ext cx="3420380" cy="792088"/>
            <a:chOff x="3131840" y="5013176"/>
            <a:chExt cx="3420380" cy="792088"/>
          </a:xfrm>
        </p:grpSpPr>
        <p:cxnSp>
          <p:nvCxnSpPr>
            <p:cNvPr id="52" name="カギ線コネクタ 51"/>
            <p:cNvCxnSpPr>
              <a:stCxn id="36" idx="2"/>
            </p:cNvCxnSpPr>
            <p:nvPr/>
          </p:nvCxnSpPr>
          <p:spPr>
            <a:xfrm rot="5400000">
              <a:off x="4445986" y="3699030"/>
              <a:ext cx="792088" cy="3420380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>
              <a:endCxn id="35" idx="2"/>
            </p:cNvCxnSpPr>
            <p:nvPr/>
          </p:nvCxnSpPr>
          <p:spPr>
            <a:xfrm flipV="1">
              <a:off x="3131840" y="5013176"/>
              <a:ext cx="36004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scene3d>
              <a:camera prst="orthographicFront">
                <a:rot lat="0" lon="0" rev="1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カギ線コネクタ 53"/>
          <p:cNvCxnSpPr>
            <a:endCxn id="35" idx="1"/>
          </p:cNvCxnSpPr>
          <p:nvPr/>
        </p:nvCxnSpPr>
        <p:spPr>
          <a:xfrm>
            <a:off x="2195736" y="4437112"/>
            <a:ext cx="576064" cy="324036"/>
          </a:xfrm>
          <a:prstGeom prst="bentConnector3">
            <a:avLst>
              <a:gd name="adj1" fmla="val 2074"/>
            </a:avLst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角丸四角形吹き出し 26"/>
          <p:cNvSpPr/>
          <p:nvPr/>
        </p:nvSpPr>
        <p:spPr>
          <a:xfrm>
            <a:off x="4355976" y="4653136"/>
            <a:ext cx="1152128" cy="504056"/>
          </a:xfrm>
          <a:prstGeom prst="wedgeRoundRectCallout">
            <a:avLst>
              <a:gd name="adj1" fmla="val 71256"/>
              <a:gd name="adj2" fmla="val 84651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更新領域の通知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cxnSp>
        <p:nvCxnSpPr>
          <p:cNvPr id="23" name="カギ線コネクタ 22"/>
          <p:cNvCxnSpPr/>
          <p:nvPr/>
        </p:nvCxnSpPr>
        <p:spPr>
          <a:xfrm rot="10800000" flipV="1">
            <a:off x="3995937" y="4437112"/>
            <a:ext cx="2016225" cy="936104"/>
          </a:xfrm>
          <a:prstGeom prst="bentConnector3">
            <a:avLst>
              <a:gd name="adj1" fmla="val -640"/>
            </a:avLst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角丸四角形吹き出し 25"/>
          <p:cNvSpPr/>
          <p:nvPr/>
        </p:nvSpPr>
        <p:spPr>
          <a:xfrm>
            <a:off x="4139952" y="5445224"/>
            <a:ext cx="792088" cy="288032"/>
          </a:xfrm>
          <a:prstGeom prst="wedgeRoundRectCallout">
            <a:avLst>
              <a:gd name="adj1" fmla="val -93028"/>
              <a:gd name="adj2" fmla="val -81957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 smtClean="0">
                <a:solidFill>
                  <a:schemeClr val="accent2"/>
                </a:solidFill>
              </a:rPr>
              <a:t>通知</a:t>
            </a:r>
            <a:endParaRPr kumimoji="1" lang="en-US" altLang="ja-JP" dirty="0" smtClean="0">
              <a:solidFill>
                <a:schemeClr val="accent2"/>
              </a:solidFill>
            </a:endParaRPr>
          </a:p>
        </p:txBody>
      </p:sp>
      <p:pic>
        <p:nvPicPr>
          <p:cNvPr id="37" name="図 36" descr="com.glavsoft.viewer.ViewerScreenSnapz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85" y="3507457"/>
            <a:ext cx="1307927" cy="1073671"/>
          </a:xfrm>
          <a:prstGeom prst="rect">
            <a:avLst/>
          </a:prstGeom>
        </p:spPr>
      </p:pic>
      <p:pic>
        <p:nvPicPr>
          <p:cNvPr id="38" name="図 37" descr="com.glavsoft.viewer.ViewerScreenSnapz0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84" y="3507456"/>
            <a:ext cx="1307928" cy="107367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572000" y="3717032"/>
            <a:ext cx="864096" cy="7200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  <p:bldP spid="49" grpId="1" animBg="1"/>
      <p:bldP spid="27" grpId="0" animBg="1"/>
      <p:bldP spid="26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4525963"/>
          </a:xfrm>
        </p:spPr>
        <p:txBody>
          <a:bodyPr/>
          <a:lstStyle/>
          <a:p>
            <a:r>
              <a:rPr kumimoji="1" lang="ja-JP" altLang="en-US" dirty="0" smtClean="0"/>
              <a:t>ブロック暗号の</a:t>
            </a:r>
            <a:r>
              <a:rPr kumimoji="1" lang="en-US" altLang="ja-JP" dirty="0" smtClean="0"/>
              <a:t>RC</a:t>
            </a:r>
            <a:r>
              <a:rPr lang="ja-JP" altLang="en-US" dirty="0" smtClean="0"/>
              <a:t>５</a:t>
            </a:r>
            <a:r>
              <a:rPr kumimoji="1" lang="ja-JP" altLang="en-US" dirty="0" smtClean="0"/>
              <a:t>を改変して利用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暗号強度とピクセルサイズ</a:t>
            </a:r>
            <a:r>
              <a:rPr lang="ja-JP" altLang="en-US" dirty="0" smtClean="0"/>
              <a:t>の観点から４８</a:t>
            </a:r>
            <a:r>
              <a:rPr lang="ja-JP" altLang="en-US" dirty="0"/>
              <a:t>ビットブロックを</a:t>
            </a:r>
            <a:r>
              <a:rPr lang="ja-JP" altLang="en-US" dirty="0" smtClean="0"/>
              <a:t>採用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２ピクセルを１ブロックとして処理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暗号処理においてピクセルの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x,y</a:t>
            </a:r>
            <a:r>
              <a:rPr lang="en-US" altLang="ja-JP" dirty="0" smtClean="0"/>
              <a:t>)</a:t>
            </a:r>
            <a:r>
              <a:rPr lang="ja-JP" altLang="en-US" dirty="0" smtClean="0"/>
              <a:t>座標を</a:t>
            </a:r>
            <a:r>
              <a:rPr lang="en-US" altLang="en-US" dirty="0" smtClean="0"/>
              <a:t>考慮</a:t>
            </a:r>
            <a:endParaRPr lang="en-US" altLang="ja-JP" dirty="0" smtClean="0"/>
          </a:p>
          <a:p>
            <a:pPr lvl="2"/>
            <a:r>
              <a:rPr lang="ja-JP" altLang="en-US" dirty="0"/>
              <a:t>同じ色情報をもつピクセルでも暗号化した結果が</a:t>
            </a:r>
            <a:r>
              <a:rPr lang="ja-JP" altLang="en-US" dirty="0" smtClean="0"/>
              <a:t>異なるようになる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暗号アルゴリズムの実装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2123728" y="4293096"/>
            <a:ext cx="1080120" cy="504056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67544" y="5157192"/>
            <a:ext cx="1080120" cy="504056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</a:rPr>
              <a:t>24bit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67544" y="3933056"/>
            <a:ext cx="1080120" cy="504056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</a:rPr>
              <a:t>24bit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123728" y="4797152"/>
            <a:ext cx="1080120" cy="504056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851920" y="3933056"/>
            <a:ext cx="1728192" cy="15841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RC5</a:t>
            </a:r>
            <a:endParaRPr lang="en-US" altLang="ja-JP" sz="2000" dirty="0" smtClean="0"/>
          </a:p>
          <a:p>
            <a:pPr algn="ctr"/>
            <a:r>
              <a:rPr kumimoji="1" lang="ja-JP" altLang="en-US" sz="2000" dirty="0" smtClean="0"/>
              <a:t>暗号処理</a:t>
            </a:r>
            <a:endParaRPr kumimoji="1" lang="en-US" altLang="ja-JP" sz="2000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7884368" y="3933056"/>
            <a:ext cx="1080120" cy="504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</a:rPr>
              <a:t>24bit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228184" y="4293096"/>
            <a:ext cx="1080120" cy="504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884368" y="5157192"/>
            <a:ext cx="1080120" cy="504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</a:rPr>
              <a:t>24bit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228184" y="4797152"/>
            <a:ext cx="1080120" cy="504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4" name="右矢印 13"/>
          <p:cNvSpPr/>
          <p:nvPr/>
        </p:nvSpPr>
        <p:spPr>
          <a:xfrm rot="1791416">
            <a:off x="1619672" y="4245877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5652120" y="4581128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3275856" y="4581128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9691476">
            <a:off x="1615668" y="4984787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9788131">
            <a:off x="7382760" y="4174524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39666">
            <a:off x="7372639" y="5042460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95736" y="45091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48bit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00192" y="45091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48bit</a:t>
            </a:r>
            <a:endParaRPr kumimoji="1" lang="ja-JP" altLang="en-US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720" y="389298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ja-JP" altLang="en-US" sz="2000" dirty="0" smtClean="0"/>
              <a:t>ブロック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6176" y="389298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ja-JP" altLang="en-US" sz="2000" dirty="0" smtClean="0"/>
              <a:t>ブロック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5536" y="357301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ja-JP" altLang="en-US" sz="2000" dirty="0" smtClean="0"/>
              <a:t>ピクセル</a:t>
            </a:r>
            <a:endParaRPr kumimoji="1"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812360" y="357301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ja-JP" altLang="en-US" sz="2000" dirty="0" smtClean="0"/>
              <a:t>ピクセル</a:t>
            </a:r>
            <a:endParaRPr kumimoji="1" lang="ja-JP" altLang="en-US" sz="2000" dirty="0"/>
          </a:p>
        </p:txBody>
      </p:sp>
      <p:sp>
        <p:nvSpPr>
          <p:cNvPr id="26" name="正方形/長方形 25"/>
          <p:cNvSpPr/>
          <p:nvPr/>
        </p:nvSpPr>
        <p:spPr>
          <a:xfrm>
            <a:off x="3851920" y="6021288"/>
            <a:ext cx="172819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x,y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座標の値</a:t>
            </a:r>
            <a:endParaRPr kumimoji="1" lang="ja-JP" altLang="en-US" sz="2000" dirty="0"/>
          </a:p>
        </p:txBody>
      </p:sp>
      <p:sp>
        <p:nvSpPr>
          <p:cNvPr id="27" name="右矢印 26"/>
          <p:cNvSpPr/>
          <p:nvPr/>
        </p:nvSpPr>
        <p:spPr>
          <a:xfrm rot="16200000">
            <a:off x="4535996" y="5553236"/>
            <a:ext cx="360040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00064" y="5517232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結合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20272" y="5517232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分割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5536" y="479715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ja-JP" altLang="en-US" sz="2000" dirty="0" smtClean="0"/>
              <a:t>ピクセル</a:t>
            </a:r>
            <a:endParaRPr kumimoji="1"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812360" y="482909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ja-JP" altLang="en-US" sz="2000" dirty="0" smtClean="0"/>
              <a:t>ピクセル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125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rgbClr val="CCFFCC">
            <a:alpha val="10000"/>
          </a:srgbClr>
        </a:solidFill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11744</TotalTime>
  <Words>1336</Words>
  <Application>Microsoft Office PowerPoint</Application>
  <PresentationFormat>画面に合わせる (4:3)</PresentationFormat>
  <Paragraphs>240</Paragraphs>
  <Slides>14</Slides>
  <Notes>12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ビジネス</vt:lpstr>
      <vt:lpstr>IaaS型クラウドにおける 画面情報漏洩の防止</vt:lpstr>
      <vt:lpstr>IaaS型クラウドにおけるリモート管理</vt:lpstr>
      <vt:lpstr>障害に強いリモート管理</vt:lpstr>
      <vt:lpstr>セキュリティの不安</vt:lpstr>
      <vt:lpstr>提案：FBCrypt-V</vt:lpstr>
      <vt:lpstr>FBCrypt-Vにおける画面情報の流れ</vt:lpstr>
      <vt:lpstr>VMMによる暗号化VFBの作成</vt:lpstr>
      <vt:lpstr>VMMでのVFBの同期（暗号化）</vt:lpstr>
      <vt:lpstr>暗号アルゴリズムの実装</vt:lpstr>
      <vt:lpstr>実験（１）：暗号化実装前</vt:lpstr>
      <vt:lpstr>実験（１）：暗号化実装後</vt:lpstr>
      <vt:lpstr>実験（２）：従来システムとの性能比較</vt:lpstr>
      <vt:lpstr>関連研究</vt:lpstr>
      <vt:lpstr>まとめと今後の課題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管理VMへの画面情報漏洩の防止</dc:title>
  <dc:creator>naonishi</dc:creator>
  <cp:lastModifiedBy>naonishi</cp:lastModifiedBy>
  <cp:revision>246</cp:revision>
  <cp:lastPrinted>2012-02-20T05:55:25Z</cp:lastPrinted>
  <dcterms:created xsi:type="dcterms:W3CDTF">2011-08-28T08:33:53Z</dcterms:created>
  <dcterms:modified xsi:type="dcterms:W3CDTF">2012-02-23T03:41:04Z</dcterms:modified>
</cp:coreProperties>
</file>