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xlsx" ContentType="application/vnd.openxmlformats-officedocument.spreadsheetml.sheet"/>
  <Default Extension="mov" ContentType="video/unknown"/>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18.xml" ContentType="application/vnd.openxmlformats-officedocument.presentationml.notesSlide+xml"/>
  <Override PartName="/ppt/charts/chart3.xml" ContentType="application/vnd.openxmlformats-officedocument.drawingml.chart+xml"/>
  <Override PartName="/ppt/notesSlides/notesSlide19.xml" ContentType="application/vnd.openxmlformats-officedocument.presentationml.notesSlide+xml"/>
  <Override PartName="/ppt/charts/chart4.xml" ContentType="application/vnd.openxmlformats-officedocument.drawingml.chart+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24"/>
  </p:notesMasterIdLst>
  <p:handoutMasterIdLst>
    <p:handoutMasterId r:id="rId25"/>
  </p:handoutMasterIdLst>
  <p:sldIdLst>
    <p:sldId id="256" r:id="rId2"/>
    <p:sldId id="257" r:id="rId3"/>
    <p:sldId id="271" r:id="rId4"/>
    <p:sldId id="316" r:id="rId5"/>
    <p:sldId id="299" r:id="rId6"/>
    <p:sldId id="267" r:id="rId7"/>
    <p:sldId id="306" r:id="rId8"/>
    <p:sldId id="311" r:id="rId9"/>
    <p:sldId id="313" r:id="rId10"/>
    <p:sldId id="277" r:id="rId11"/>
    <p:sldId id="314" r:id="rId12"/>
    <p:sldId id="300" r:id="rId13"/>
    <p:sldId id="320" r:id="rId14"/>
    <p:sldId id="319" r:id="rId15"/>
    <p:sldId id="321" r:id="rId16"/>
    <p:sldId id="286" r:id="rId17"/>
    <p:sldId id="288" r:id="rId18"/>
    <p:sldId id="318" r:id="rId19"/>
    <p:sldId id="301" r:id="rId20"/>
    <p:sldId id="312" r:id="rId21"/>
    <p:sldId id="273" r:id="rId22"/>
    <p:sldId id="264" r:id="rId23"/>
  </p:sldIdLst>
  <p:sldSz cx="9144000" cy="6858000" type="screen4x3"/>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scaleToFitPaper="1" frameSlides="1"/>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2D5ABB26-0587-4C30-8999-92F81FD0307C}" styleName="スタイル/表のグリッド線なし">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中間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94" autoAdjust="0"/>
    <p:restoredTop sz="86152" autoAdjust="0"/>
  </p:normalViewPr>
  <p:slideViewPr>
    <p:cSldViewPr>
      <p:cViewPr varScale="1">
        <p:scale>
          <a:sx n="101" d="100"/>
          <a:sy n="101" d="100"/>
        </p:scale>
        <p:origin x="-1120" y="-11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notesMaster" Target="notesMasters/notesMaster1.xml"/><Relationship Id="rId25" Type="http://schemas.openxmlformats.org/officeDocument/2006/relationships/handoutMaster" Target="handoutMasters/handoutMaster1.xml"/><Relationship Id="rId26" Type="http://schemas.openxmlformats.org/officeDocument/2006/relationships/printerSettings" Target="printerSettings/printerSettings1.bin"/><Relationship Id="rId27" Type="http://schemas.openxmlformats.org/officeDocument/2006/relationships/presProps" Target="presProps.xml"/><Relationship Id="rId28" Type="http://schemas.openxmlformats.org/officeDocument/2006/relationships/viewProps" Target="viewProps.xml"/><Relationship Id="rId29" Type="http://schemas.openxmlformats.org/officeDocument/2006/relationships/theme" Target="theme/theme1.xml"/><Relationship Id="rId30"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___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___2.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___3.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___4.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barChart>
        <c:barDir val="col"/>
        <c:grouping val="stacked"/>
        <c:varyColors val="0"/>
        <c:ser>
          <c:idx val="0"/>
          <c:order val="0"/>
          <c:tx>
            <c:strRef>
              <c:f>Sheet1!$B$1</c:f>
              <c:strCache>
                <c:ptCount val="1"/>
                <c:pt idx="0">
                  <c:v>暗号処理時間</c:v>
                </c:pt>
              </c:strCache>
            </c:strRef>
          </c:tx>
          <c:invertIfNegative val="0"/>
          <c:cat>
            <c:strRef>
              <c:f>Sheet1!$A$2:$A$3</c:f>
              <c:strCache>
                <c:ptCount val="2"/>
                <c:pt idx="0">
                  <c:v>カーソル点滅</c:v>
                </c:pt>
                <c:pt idx="1">
                  <c:v>全画面</c:v>
                </c:pt>
              </c:strCache>
            </c:strRef>
          </c:cat>
          <c:val>
            <c:numRef>
              <c:f>Sheet1!$B$2:$B$3</c:f>
              <c:numCache>
                <c:formatCode>General</c:formatCode>
                <c:ptCount val="2"/>
                <c:pt idx="0">
                  <c:v>1.33</c:v>
                </c:pt>
                <c:pt idx="1">
                  <c:v>35.1</c:v>
                </c:pt>
              </c:numCache>
            </c:numRef>
          </c:val>
        </c:ser>
        <c:dLbls>
          <c:showLegendKey val="0"/>
          <c:showVal val="0"/>
          <c:showCatName val="0"/>
          <c:showSerName val="0"/>
          <c:showPercent val="0"/>
          <c:showBubbleSize val="0"/>
        </c:dLbls>
        <c:gapWidth val="150"/>
        <c:overlap val="100"/>
        <c:axId val="2084867096"/>
        <c:axId val="2084872472"/>
      </c:barChart>
      <c:catAx>
        <c:axId val="2084867096"/>
        <c:scaling>
          <c:orientation val="minMax"/>
        </c:scaling>
        <c:delete val="0"/>
        <c:axPos val="b"/>
        <c:majorTickMark val="out"/>
        <c:minorTickMark val="none"/>
        <c:tickLblPos val="nextTo"/>
        <c:crossAx val="2084872472"/>
        <c:crosses val="autoZero"/>
        <c:auto val="1"/>
        <c:lblAlgn val="ctr"/>
        <c:lblOffset val="100"/>
        <c:noMultiLvlLbl val="0"/>
      </c:catAx>
      <c:valAx>
        <c:axId val="2084872472"/>
        <c:scaling>
          <c:orientation val="minMax"/>
        </c:scaling>
        <c:delete val="0"/>
        <c:axPos val="l"/>
        <c:majorGridlines/>
        <c:numFmt formatCode="General" sourceLinked="1"/>
        <c:majorTickMark val="out"/>
        <c:minorTickMark val="none"/>
        <c:tickLblPos val="nextTo"/>
        <c:crossAx val="2084867096"/>
        <c:crosses val="autoZero"/>
        <c:crossBetween val="between"/>
      </c:valAx>
    </c:plotArea>
    <c:legend>
      <c:legendPos val="r"/>
      <c:layout/>
      <c:overlay val="0"/>
    </c:legend>
    <c:plotVisOnly val="1"/>
    <c:dispBlanksAs val="gap"/>
    <c:showDLblsOverMax val="0"/>
  </c:chart>
  <c:txPr>
    <a:bodyPr/>
    <a:lstStyle/>
    <a:p>
      <a:pPr>
        <a:defRPr sz="1800"/>
      </a:pPr>
      <a:endParaRPr lang="ja-JP"/>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15"/>
    </mc:Choice>
    <mc:Fallback>
      <c:style val="15"/>
    </mc:Fallback>
  </mc:AlternateContent>
  <c:chart>
    <c:autoTitleDeleted val="1"/>
    <c:plotArea>
      <c:layout/>
      <c:barChart>
        <c:barDir val="col"/>
        <c:grouping val="stacked"/>
        <c:varyColors val="0"/>
        <c:ser>
          <c:idx val="0"/>
          <c:order val="0"/>
          <c:tx>
            <c:strRef>
              <c:f>Sheet1!$B$1</c:f>
              <c:strCache>
                <c:ptCount val="1"/>
                <c:pt idx="0">
                  <c:v>ピクセル数</c:v>
                </c:pt>
              </c:strCache>
            </c:strRef>
          </c:tx>
          <c:invertIfNegative val="0"/>
          <c:cat>
            <c:strRef>
              <c:f>Sheet1!$A$2:$A$3</c:f>
              <c:strCache>
                <c:ptCount val="2"/>
                <c:pt idx="0">
                  <c:v>カーソル点滅</c:v>
                </c:pt>
                <c:pt idx="1">
                  <c:v>全画面</c:v>
                </c:pt>
              </c:strCache>
            </c:strRef>
          </c:cat>
          <c:val>
            <c:numRef>
              <c:f>Sheet1!$B$2:$B$3</c:f>
              <c:numCache>
                <c:formatCode>General</c:formatCode>
                <c:ptCount val="2"/>
                <c:pt idx="0">
                  <c:v>0.168</c:v>
                </c:pt>
                <c:pt idx="1">
                  <c:v>4.8</c:v>
                </c:pt>
              </c:numCache>
            </c:numRef>
          </c:val>
        </c:ser>
        <c:dLbls>
          <c:showLegendKey val="0"/>
          <c:showVal val="0"/>
          <c:showCatName val="0"/>
          <c:showSerName val="0"/>
          <c:showPercent val="0"/>
          <c:showBubbleSize val="0"/>
        </c:dLbls>
        <c:gapWidth val="150"/>
        <c:overlap val="100"/>
        <c:axId val="2084936952"/>
        <c:axId val="2084939560"/>
      </c:barChart>
      <c:catAx>
        <c:axId val="2084936952"/>
        <c:scaling>
          <c:orientation val="minMax"/>
        </c:scaling>
        <c:delete val="0"/>
        <c:axPos val="b"/>
        <c:majorTickMark val="out"/>
        <c:minorTickMark val="none"/>
        <c:tickLblPos val="nextTo"/>
        <c:crossAx val="2084939560"/>
        <c:crosses val="autoZero"/>
        <c:auto val="1"/>
        <c:lblAlgn val="ctr"/>
        <c:lblOffset val="100"/>
        <c:noMultiLvlLbl val="0"/>
      </c:catAx>
      <c:valAx>
        <c:axId val="2084939560"/>
        <c:scaling>
          <c:orientation val="minMax"/>
        </c:scaling>
        <c:delete val="0"/>
        <c:axPos val="l"/>
        <c:majorGridlines/>
        <c:numFmt formatCode="General" sourceLinked="1"/>
        <c:majorTickMark val="out"/>
        <c:minorTickMark val="none"/>
        <c:tickLblPos val="nextTo"/>
        <c:crossAx val="2084936952"/>
        <c:crosses val="autoZero"/>
        <c:crossBetween val="between"/>
      </c:valAx>
    </c:plotArea>
    <c:legend>
      <c:legendPos val="r"/>
      <c:layout/>
      <c:overlay val="0"/>
    </c:legend>
    <c:plotVisOnly val="1"/>
    <c:dispBlanksAs val="gap"/>
    <c:showDLblsOverMax val="0"/>
  </c:chart>
  <c:txPr>
    <a:bodyPr/>
    <a:lstStyle/>
    <a:p>
      <a:pPr>
        <a:defRPr sz="1800"/>
      </a:pPr>
      <a:endParaRPr lang="ja-JP"/>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34"/>
    </mc:Choice>
    <mc:Fallback>
      <c:style val="34"/>
    </mc:Fallback>
  </mc:AlternateContent>
  <c:chart>
    <c:autoTitleDeleted val="0"/>
    <c:plotArea>
      <c:layout/>
      <c:barChart>
        <c:barDir val="col"/>
        <c:grouping val="stacked"/>
        <c:varyColors val="0"/>
        <c:ser>
          <c:idx val="0"/>
          <c:order val="0"/>
          <c:tx>
            <c:strRef>
              <c:f>Sheet1!$B$1</c:f>
              <c:strCache>
                <c:ptCount val="1"/>
                <c:pt idx="0">
                  <c:v>同期・暗号処理</c:v>
                </c:pt>
              </c:strCache>
            </c:strRef>
          </c:tx>
          <c:invertIfNegative val="0"/>
          <c:cat>
            <c:strRef>
              <c:f>Sheet1!$A$2:$A$3</c:f>
              <c:strCache>
                <c:ptCount val="2"/>
                <c:pt idx="0">
                  <c:v>従来システム</c:v>
                </c:pt>
                <c:pt idx="1">
                  <c:v>FBCrypt-V</c:v>
                </c:pt>
              </c:strCache>
            </c:strRef>
          </c:cat>
          <c:val>
            <c:numRef>
              <c:f>Sheet1!$B$2:$B$3</c:f>
              <c:numCache>
                <c:formatCode>General</c:formatCode>
                <c:ptCount val="2"/>
                <c:pt idx="0">
                  <c:v>0.0</c:v>
                </c:pt>
                <c:pt idx="1">
                  <c:v>35.1</c:v>
                </c:pt>
              </c:numCache>
            </c:numRef>
          </c:val>
        </c:ser>
        <c:ser>
          <c:idx val="1"/>
          <c:order val="1"/>
          <c:tx>
            <c:strRef>
              <c:f>Sheet1!$C$1</c:f>
              <c:strCache>
                <c:ptCount val="1"/>
                <c:pt idx="0">
                  <c:v>ユーザVM・VMM処理</c:v>
                </c:pt>
              </c:strCache>
            </c:strRef>
          </c:tx>
          <c:invertIfNegative val="0"/>
          <c:cat>
            <c:strRef>
              <c:f>Sheet1!$A$2:$A$3</c:f>
              <c:strCache>
                <c:ptCount val="2"/>
                <c:pt idx="0">
                  <c:v>従来システム</c:v>
                </c:pt>
                <c:pt idx="1">
                  <c:v>FBCrypt-V</c:v>
                </c:pt>
              </c:strCache>
            </c:strRef>
          </c:cat>
          <c:val>
            <c:numRef>
              <c:f>Sheet1!$C$2:$C$3</c:f>
              <c:numCache>
                <c:formatCode>General</c:formatCode>
                <c:ptCount val="2"/>
                <c:pt idx="0">
                  <c:v>54.7</c:v>
                </c:pt>
                <c:pt idx="1">
                  <c:v>54.9</c:v>
                </c:pt>
              </c:numCache>
            </c:numRef>
          </c:val>
        </c:ser>
        <c:ser>
          <c:idx val="2"/>
          <c:order val="2"/>
          <c:tx>
            <c:strRef>
              <c:f>Sheet1!$D$1</c:f>
              <c:strCache>
                <c:ptCount val="1"/>
                <c:pt idx="0">
                  <c:v>サーバ処理</c:v>
                </c:pt>
              </c:strCache>
            </c:strRef>
          </c:tx>
          <c:invertIfNegative val="0"/>
          <c:dLbls>
            <c:showLegendKey val="0"/>
            <c:showVal val="1"/>
            <c:showCatName val="0"/>
            <c:showSerName val="0"/>
            <c:showPercent val="0"/>
            <c:showBubbleSize val="0"/>
            <c:showLeaderLines val="0"/>
          </c:dLbls>
          <c:cat>
            <c:strRef>
              <c:f>Sheet1!$A$2:$A$3</c:f>
              <c:strCache>
                <c:ptCount val="2"/>
                <c:pt idx="0">
                  <c:v>従来システム</c:v>
                </c:pt>
                <c:pt idx="1">
                  <c:v>FBCrypt-V</c:v>
                </c:pt>
              </c:strCache>
            </c:strRef>
          </c:cat>
          <c:val>
            <c:numRef>
              <c:f>Sheet1!$D$2:$D$3</c:f>
              <c:numCache>
                <c:formatCode>General</c:formatCode>
                <c:ptCount val="2"/>
                <c:pt idx="0">
                  <c:v>74.9</c:v>
                </c:pt>
                <c:pt idx="1">
                  <c:v>43.3</c:v>
                </c:pt>
              </c:numCache>
            </c:numRef>
          </c:val>
        </c:ser>
        <c:ser>
          <c:idx val="3"/>
          <c:order val="3"/>
          <c:tx>
            <c:strRef>
              <c:f>Sheet1!$E$1</c:f>
              <c:strCache>
                <c:ptCount val="1"/>
                <c:pt idx="0">
                  <c:v>復号処理</c:v>
                </c:pt>
              </c:strCache>
            </c:strRef>
          </c:tx>
          <c:invertIfNegative val="0"/>
          <c:cat>
            <c:strRef>
              <c:f>Sheet1!$A$2:$A$3</c:f>
              <c:strCache>
                <c:ptCount val="2"/>
                <c:pt idx="0">
                  <c:v>従来システム</c:v>
                </c:pt>
                <c:pt idx="1">
                  <c:v>FBCrypt-V</c:v>
                </c:pt>
              </c:strCache>
            </c:strRef>
          </c:cat>
          <c:val>
            <c:numRef>
              <c:f>Sheet1!$E$2:$E$3</c:f>
              <c:numCache>
                <c:formatCode>General</c:formatCode>
                <c:ptCount val="2"/>
                <c:pt idx="0">
                  <c:v>0.0</c:v>
                </c:pt>
                <c:pt idx="1">
                  <c:v>47.9</c:v>
                </c:pt>
              </c:numCache>
            </c:numRef>
          </c:val>
        </c:ser>
        <c:ser>
          <c:idx val="4"/>
          <c:order val="4"/>
          <c:tx>
            <c:strRef>
              <c:f>Sheet1!$F$1</c:f>
              <c:strCache>
                <c:ptCount val="1"/>
                <c:pt idx="0">
                  <c:v>クライアント処理・通信</c:v>
                </c:pt>
              </c:strCache>
            </c:strRef>
          </c:tx>
          <c:invertIfNegative val="0"/>
          <c:cat>
            <c:strRef>
              <c:f>Sheet1!$A$2:$A$3</c:f>
              <c:strCache>
                <c:ptCount val="2"/>
                <c:pt idx="0">
                  <c:v>従来システム</c:v>
                </c:pt>
                <c:pt idx="1">
                  <c:v>FBCrypt-V</c:v>
                </c:pt>
              </c:strCache>
            </c:strRef>
          </c:cat>
          <c:val>
            <c:numRef>
              <c:f>Sheet1!$F$2:$F$3</c:f>
              <c:numCache>
                <c:formatCode>General</c:formatCode>
                <c:ptCount val="2"/>
                <c:pt idx="0">
                  <c:v>15.4</c:v>
                </c:pt>
                <c:pt idx="1">
                  <c:v>11.9</c:v>
                </c:pt>
              </c:numCache>
            </c:numRef>
          </c:val>
        </c:ser>
        <c:dLbls>
          <c:showLegendKey val="0"/>
          <c:showVal val="0"/>
          <c:showCatName val="0"/>
          <c:showSerName val="0"/>
          <c:showPercent val="0"/>
          <c:showBubbleSize val="0"/>
        </c:dLbls>
        <c:gapWidth val="150"/>
        <c:overlap val="100"/>
        <c:serLines>
          <c:spPr>
            <a:ln w="19050" cmpd="sng">
              <a:prstDash val="sysDot"/>
            </a:ln>
          </c:spPr>
        </c:serLines>
        <c:axId val="2085018120"/>
        <c:axId val="2085020968"/>
      </c:barChart>
      <c:catAx>
        <c:axId val="2085018120"/>
        <c:scaling>
          <c:orientation val="minMax"/>
        </c:scaling>
        <c:delete val="0"/>
        <c:axPos val="b"/>
        <c:majorTickMark val="out"/>
        <c:minorTickMark val="none"/>
        <c:tickLblPos val="nextTo"/>
        <c:crossAx val="2085020968"/>
        <c:crosses val="autoZero"/>
        <c:auto val="1"/>
        <c:lblAlgn val="ctr"/>
        <c:lblOffset val="100"/>
        <c:noMultiLvlLbl val="0"/>
      </c:catAx>
      <c:valAx>
        <c:axId val="2085020968"/>
        <c:scaling>
          <c:orientation val="minMax"/>
        </c:scaling>
        <c:delete val="0"/>
        <c:axPos val="l"/>
        <c:majorGridlines/>
        <c:numFmt formatCode="General" sourceLinked="1"/>
        <c:majorTickMark val="out"/>
        <c:minorTickMark val="none"/>
        <c:tickLblPos val="nextTo"/>
        <c:crossAx val="2085018120"/>
        <c:crosses val="autoZero"/>
        <c:crossBetween val="between"/>
      </c:valAx>
    </c:plotArea>
    <c:legend>
      <c:legendPos val="r"/>
      <c:layout/>
      <c:overlay val="0"/>
    </c:legend>
    <c:plotVisOnly val="1"/>
    <c:dispBlanksAs val="gap"/>
    <c:showDLblsOverMax val="0"/>
  </c:chart>
  <c:spPr>
    <a:noFill/>
    <a:ln>
      <a:noFill/>
    </a:ln>
  </c:spPr>
  <c:txPr>
    <a:bodyPr/>
    <a:lstStyle/>
    <a:p>
      <a:pPr>
        <a:defRPr sz="1800"/>
      </a:pPr>
      <a:endParaRPr lang="ja-JP"/>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34"/>
    </mc:Choice>
    <mc:Fallback>
      <c:style val="34"/>
    </mc:Fallback>
  </mc:AlternateContent>
  <c:chart>
    <c:autoTitleDeleted val="0"/>
    <c:plotArea>
      <c:layout/>
      <c:barChart>
        <c:barDir val="col"/>
        <c:grouping val="stacked"/>
        <c:varyColors val="0"/>
        <c:ser>
          <c:idx val="0"/>
          <c:order val="0"/>
          <c:tx>
            <c:strRef>
              <c:f>Sheet1!$B$1</c:f>
              <c:strCache>
                <c:ptCount val="1"/>
                <c:pt idx="0">
                  <c:v>同期・暗号処理</c:v>
                </c:pt>
              </c:strCache>
            </c:strRef>
          </c:tx>
          <c:invertIfNegative val="0"/>
          <c:dLbls>
            <c:dLbl>
              <c:idx val="1"/>
              <c:dLblPos val="ctr"/>
              <c:showLegendKey val="0"/>
              <c:showVal val="1"/>
              <c:showCatName val="0"/>
              <c:showSerName val="0"/>
              <c:showPercent val="0"/>
              <c:showBubbleSize val="0"/>
            </c:dLbl>
            <c:showLegendKey val="0"/>
            <c:showVal val="1"/>
            <c:showCatName val="0"/>
            <c:showSerName val="0"/>
            <c:showPercent val="0"/>
            <c:showBubbleSize val="0"/>
            <c:showLeaderLines val="0"/>
          </c:dLbls>
          <c:cat>
            <c:strRef>
              <c:f>Sheet1!$A$2:$A$5</c:f>
              <c:strCache>
                <c:ptCount val="4"/>
                <c:pt idx="0">
                  <c:v>従来システム</c:v>
                </c:pt>
                <c:pt idx="1">
                  <c:v>FBCrypt-V</c:v>
                </c:pt>
                <c:pt idx="2">
                  <c:v>FBCrypt-V</c:v>
                </c:pt>
                <c:pt idx="3">
                  <c:v>FBCrypt-V</c:v>
                </c:pt>
              </c:strCache>
            </c:strRef>
          </c:cat>
          <c:val>
            <c:numRef>
              <c:f>Sheet1!$B$2:$B$5</c:f>
              <c:numCache>
                <c:formatCode>General</c:formatCode>
                <c:ptCount val="4"/>
                <c:pt idx="0">
                  <c:v>0.0</c:v>
                </c:pt>
                <c:pt idx="1">
                  <c:v>35.1</c:v>
                </c:pt>
                <c:pt idx="2">
                  <c:v>68.9</c:v>
                </c:pt>
                <c:pt idx="3">
                  <c:v>101.8</c:v>
                </c:pt>
              </c:numCache>
            </c:numRef>
          </c:val>
        </c:ser>
        <c:ser>
          <c:idx val="1"/>
          <c:order val="1"/>
          <c:tx>
            <c:strRef>
              <c:f>Sheet1!$C$1</c:f>
              <c:strCache>
                <c:ptCount val="1"/>
                <c:pt idx="0">
                  <c:v>ユーザVM・VMM処理</c:v>
                </c:pt>
              </c:strCache>
            </c:strRef>
          </c:tx>
          <c:invertIfNegative val="0"/>
          <c:cat>
            <c:strRef>
              <c:f>Sheet1!$A$2:$A$5</c:f>
              <c:strCache>
                <c:ptCount val="4"/>
                <c:pt idx="0">
                  <c:v>従来システム</c:v>
                </c:pt>
                <c:pt idx="1">
                  <c:v>FBCrypt-V</c:v>
                </c:pt>
                <c:pt idx="2">
                  <c:v>FBCrypt-V</c:v>
                </c:pt>
                <c:pt idx="3">
                  <c:v>FBCrypt-V</c:v>
                </c:pt>
              </c:strCache>
            </c:strRef>
          </c:cat>
          <c:val>
            <c:numRef>
              <c:f>Sheet1!$C$2:$C$5</c:f>
              <c:numCache>
                <c:formatCode>General</c:formatCode>
                <c:ptCount val="4"/>
                <c:pt idx="0">
                  <c:v>54.7</c:v>
                </c:pt>
                <c:pt idx="1">
                  <c:v>54.9</c:v>
                </c:pt>
                <c:pt idx="2">
                  <c:v>55.2</c:v>
                </c:pt>
                <c:pt idx="3">
                  <c:v>54.4</c:v>
                </c:pt>
              </c:numCache>
            </c:numRef>
          </c:val>
        </c:ser>
        <c:ser>
          <c:idx val="2"/>
          <c:order val="2"/>
          <c:tx>
            <c:strRef>
              <c:f>Sheet1!$D$1</c:f>
              <c:strCache>
                <c:ptCount val="1"/>
                <c:pt idx="0">
                  <c:v>サーバ処理</c:v>
                </c:pt>
              </c:strCache>
            </c:strRef>
          </c:tx>
          <c:invertIfNegative val="0"/>
          <c:dLbls>
            <c:showLegendKey val="0"/>
            <c:showVal val="1"/>
            <c:showCatName val="0"/>
            <c:showSerName val="0"/>
            <c:showPercent val="0"/>
            <c:showBubbleSize val="0"/>
            <c:showLeaderLines val="0"/>
          </c:dLbls>
          <c:cat>
            <c:strRef>
              <c:f>Sheet1!$A$2:$A$5</c:f>
              <c:strCache>
                <c:ptCount val="4"/>
                <c:pt idx="0">
                  <c:v>従来システム</c:v>
                </c:pt>
                <c:pt idx="1">
                  <c:v>FBCrypt-V</c:v>
                </c:pt>
                <c:pt idx="2">
                  <c:v>FBCrypt-V</c:v>
                </c:pt>
                <c:pt idx="3">
                  <c:v>FBCrypt-V</c:v>
                </c:pt>
              </c:strCache>
            </c:strRef>
          </c:cat>
          <c:val>
            <c:numRef>
              <c:f>Sheet1!$D$2:$D$5</c:f>
              <c:numCache>
                <c:formatCode>General</c:formatCode>
                <c:ptCount val="4"/>
                <c:pt idx="0">
                  <c:v>74.9</c:v>
                </c:pt>
                <c:pt idx="1">
                  <c:v>43.3</c:v>
                </c:pt>
                <c:pt idx="2">
                  <c:v>81.8</c:v>
                </c:pt>
                <c:pt idx="3">
                  <c:v>55.6</c:v>
                </c:pt>
              </c:numCache>
            </c:numRef>
          </c:val>
        </c:ser>
        <c:ser>
          <c:idx val="3"/>
          <c:order val="3"/>
          <c:tx>
            <c:strRef>
              <c:f>Sheet1!$E$1</c:f>
              <c:strCache>
                <c:ptCount val="1"/>
                <c:pt idx="0">
                  <c:v>復号処理</c:v>
                </c:pt>
              </c:strCache>
            </c:strRef>
          </c:tx>
          <c:invertIfNegative val="0"/>
          <c:cat>
            <c:strRef>
              <c:f>Sheet1!$A$2:$A$5</c:f>
              <c:strCache>
                <c:ptCount val="4"/>
                <c:pt idx="0">
                  <c:v>従来システム</c:v>
                </c:pt>
                <c:pt idx="1">
                  <c:v>FBCrypt-V</c:v>
                </c:pt>
                <c:pt idx="2">
                  <c:v>FBCrypt-V</c:v>
                </c:pt>
                <c:pt idx="3">
                  <c:v>FBCrypt-V</c:v>
                </c:pt>
              </c:strCache>
            </c:strRef>
          </c:cat>
          <c:val>
            <c:numRef>
              <c:f>Sheet1!$E$2:$E$5</c:f>
              <c:numCache>
                <c:formatCode>General</c:formatCode>
                <c:ptCount val="4"/>
                <c:pt idx="0">
                  <c:v>0.0</c:v>
                </c:pt>
                <c:pt idx="1">
                  <c:v>47.9</c:v>
                </c:pt>
                <c:pt idx="2">
                  <c:v>49.9</c:v>
                </c:pt>
                <c:pt idx="3">
                  <c:v>50.4</c:v>
                </c:pt>
              </c:numCache>
            </c:numRef>
          </c:val>
        </c:ser>
        <c:ser>
          <c:idx val="4"/>
          <c:order val="4"/>
          <c:tx>
            <c:strRef>
              <c:f>Sheet1!$F$1</c:f>
              <c:strCache>
                <c:ptCount val="1"/>
                <c:pt idx="0">
                  <c:v>クライアント処理・通信</c:v>
                </c:pt>
              </c:strCache>
            </c:strRef>
          </c:tx>
          <c:invertIfNegative val="0"/>
          <c:cat>
            <c:strRef>
              <c:f>Sheet1!$A$2:$A$5</c:f>
              <c:strCache>
                <c:ptCount val="4"/>
                <c:pt idx="0">
                  <c:v>従来システム</c:v>
                </c:pt>
                <c:pt idx="1">
                  <c:v>FBCrypt-V</c:v>
                </c:pt>
                <c:pt idx="2">
                  <c:v>FBCrypt-V</c:v>
                </c:pt>
                <c:pt idx="3">
                  <c:v>FBCrypt-V</c:v>
                </c:pt>
              </c:strCache>
            </c:strRef>
          </c:cat>
          <c:val>
            <c:numRef>
              <c:f>Sheet1!$F$2:$F$5</c:f>
              <c:numCache>
                <c:formatCode>General</c:formatCode>
                <c:ptCount val="4"/>
                <c:pt idx="0">
                  <c:v>15.4</c:v>
                </c:pt>
                <c:pt idx="1">
                  <c:v>11.9</c:v>
                </c:pt>
                <c:pt idx="2">
                  <c:v>12.3</c:v>
                </c:pt>
                <c:pt idx="3">
                  <c:v>12.2</c:v>
                </c:pt>
              </c:numCache>
            </c:numRef>
          </c:val>
        </c:ser>
        <c:dLbls>
          <c:showLegendKey val="0"/>
          <c:showVal val="0"/>
          <c:showCatName val="0"/>
          <c:showSerName val="0"/>
          <c:showPercent val="0"/>
          <c:showBubbleSize val="0"/>
        </c:dLbls>
        <c:gapWidth val="150"/>
        <c:overlap val="100"/>
        <c:serLines>
          <c:spPr>
            <a:ln w="12700" cmpd="sng">
              <a:solidFill>
                <a:schemeClr val="tx1"/>
              </a:solidFill>
              <a:prstDash val="sysDash"/>
            </a:ln>
          </c:spPr>
        </c:serLines>
        <c:axId val="2085085512"/>
        <c:axId val="2085088296"/>
      </c:barChart>
      <c:catAx>
        <c:axId val="2085085512"/>
        <c:scaling>
          <c:orientation val="minMax"/>
        </c:scaling>
        <c:delete val="0"/>
        <c:axPos val="b"/>
        <c:majorTickMark val="out"/>
        <c:minorTickMark val="none"/>
        <c:tickLblPos val="nextTo"/>
        <c:crossAx val="2085088296"/>
        <c:crosses val="autoZero"/>
        <c:auto val="1"/>
        <c:lblAlgn val="ctr"/>
        <c:lblOffset val="100"/>
        <c:noMultiLvlLbl val="0"/>
      </c:catAx>
      <c:valAx>
        <c:axId val="2085088296"/>
        <c:scaling>
          <c:orientation val="minMax"/>
        </c:scaling>
        <c:delete val="0"/>
        <c:axPos val="l"/>
        <c:majorGridlines/>
        <c:numFmt formatCode="General" sourceLinked="1"/>
        <c:majorTickMark val="out"/>
        <c:minorTickMark val="none"/>
        <c:tickLblPos val="nextTo"/>
        <c:crossAx val="2085085512"/>
        <c:crosses val="autoZero"/>
        <c:crossBetween val="between"/>
      </c:valAx>
    </c:plotArea>
    <c:plotVisOnly val="1"/>
    <c:dispBlanksAs val="gap"/>
    <c:showDLblsOverMax val="0"/>
  </c:chart>
  <c:spPr>
    <a:noFill/>
    <a:ln>
      <a:noFill/>
    </a:ln>
  </c:spPr>
  <c:txPr>
    <a:bodyPr/>
    <a:lstStyle/>
    <a:p>
      <a:pPr>
        <a:defRPr sz="1800"/>
      </a:pPr>
      <a:endParaRPr lang="ja-JP"/>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5D5534D-129C-D749-BBD5-BE29BADBB52A}" type="datetimeFigureOut">
              <a:rPr kumimoji="1" lang="ja-JP" altLang="en-US" smtClean="0"/>
              <a:t>12/02/24</a:t>
            </a:fld>
            <a:endParaRPr kumimoji="1" lang="ja-JP" altLang="en-US"/>
          </a:p>
        </p:txBody>
      </p:sp>
      <p:sp>
        <p:nvSpPr>
          <p:cNvPr id="4" name="フッター プレースホルダー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01AFF1A-BE49-2F49-B22E-905272DFBC16}" type="slidenum">
              <a:rPr kumimoji="1" lang="ja-JP" altLang="en-US" smtClean="0"/>
              <a:t>‹#›</a:t>
            </a:fld>
            <a:endParaRPr kumimoji="1" lang="ja-JP" altLang="en-US"/>
          </a:p>
        </p:txBody>
      </p:sp>
    </p:spTree>
    <p:extLst>
      <p:ext uri="{BB962C8B-B14F-4D97-AF65-F5344CB8AC3E}">
        <p14:creationId xmlns:p14="http://schemas.microsoft.com/office/powerpoint/2010/main" val="308360010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0310E5B-79B1-3A41-9DA8-D793B655D355}" type="datetimeFigureOut">
              <a:rPr kumimoji="1" lang="ja-JP" altLang="en-US" smtClean="0"/>
              <a:t>12/02/24</a:t>
            </a:fld>
            <a:endParaRPr kumimoji="1" lang="ja-JP" altLang="en-US"/>
          </a:p>
        </p:txBody>
      </p:sp>
      <p:sp>
        <p:nvSpPr>
          <p:cNvPr id="4" name="スライド イメージ プレースホルダー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C1EDAC3-B1D5-2F40-A5BC-953C99AC0820}" type="slidenum">
              <a:rPr kumimoji="1" lang="ja-JP" altLang="en-US" smtClean="0"/>
              <a:t>‹#›</a:t>
            </a:fld>
            <a:endParaRPr kumimoji="1" lang="ja-JP" altLang="en-US"/>
          </a:p>
        </p:txBody>
      </p:sp>
    </p:spTree>
    <p:extLst>
      <p:ext uri="{BB962C8B-B14F-4D97-AF65-F5344CB8AC3E}">
        <p14:creationId xmlns:p14="http://schemas.microsoft.com/office/powerpoint/2010/main" val="3792333536"/>
      </p:ext>
    </p:extLst>
  </p:cSld>
  <p:clrMap bg1="lt1" tx1="dk1" bg2="lt2" tx2="dk2" accent1="accent1" accent2="accent2" accent3="accent3" accent4="accent4" accent5="accent5" accent6="accent6" hlink="hlink" folHlink="folHlink"/>
  <p:notesStyle>
    <a:lvl1pPr marL="0" algn="l" defTabSz="457200" rtl="0" eaLnBrk="1" latinLnBrk="0" hangingPunct="1">
      <a:defRPr kumimoji="1" sz="1200" kern="1200">
        <a:solidFill>
          <a:schemeClr val="tx1"/>
        </a:solidFill>
        <a:latin typeface="+mn-lt"/>
        <a:ea typeface="+mn-ea"/>
        <a:cs typeface="+mn-cs"/>
      </a:defRPr>
    </a:lvl1pPr>
    <a:lvl2pPr marL="457200" algn="l" defTabSz="457200" rtl="0" eaLnBrk="1" latinLnBrk="0" hangingPunct="1">
      <a:defRPr kumimoji="1" sz="1200" kern="1200">
        <a:solidFill>
          <a:schemeClr val="tx1"/>
        </a:solidFill>
        <a:latin typeface="+mn-lt"/>
        <a:ea typeface="+mn-ea"/>
        <a:cs typeface="+mn-cs"/>
      </a:defRPr>
    </a:lvl2pPr>
    <a:lvl3pPr marL="914400" algn="l" defTabSz="457200" rtl="0" eaLnBrk="1" latinLnBrk="0" hangingPunct="1">
      <a:defRPr kumimoji="1" sz="1200" kern="1200">
        <a:solidFill>
          <a:schemeClr val="tx1"/>
        </a:solidFill>
        <a:latin typeface="+mn-lt"/>
        <a:ea typeface="+mn-ea"/>
        <a:cs typeface="+mn-cs"/>
      </a:defRPr>
    </a:lvl3pPr>
    <a:lvl4pPr marL="1371600" algn="l" defTabSz="457200" rtl="0" eaLnBrk="1" latinLnBrk="0" hangingPunct="1">
      <a:defRPr kumimoji="1" sz="1200" kern="1200">
        <a:solidFill>
          <a:schemeClr val="tx1"/>
        </a:solidFill>
        <a:latin typeface="+mn-lt"/>
        <a:ea typeface="+mn-ea"/>
        <a:cs typeface="+mn-cs"/>
      </a:defRPr>
    </a:lvl4pPr>
    <a:lvl5pPr marL="1828800" algn="l" defTabSz="457200" rtl="0" eaLnBrk="1" latinLnBrk="0" hangingPunct="1">
      <a:defRPr kumimoji="1" sz="1200" kern="1200">
        <a:solidFill>
          <a:schemeClr val="tx1"/>
        </a:solidFill>
        <a:latin typeface="+mn-lt"/>
        <a:ea typeface="+mn-ea"/>
        <a:cs typeface="+mn-cs"/>
      </a:defRPr>
    </a:lvl5pPr>
    <a:lvl6pPr marL="2286000" algn="l" defTabSz="457200" rtl="0" eaLnBrk="1" latinLnBrk="0" hangingPunct="1">
      <a:defRPr kumimoji="1" sz="1200" kern="1200">
        <a:solidFill>
          <a:schemeClr val="tx1"/>
        </a:solidFill>
        <a:latin typeface="+mn-lt"/>
        <a:ea typeface="+mn-ea"/>
        <a:cs typeface="+mn-cs"/>
      </a:defRPr>
    </a:lvl6pPr>
    <a:lvl7pPr marL="2743200" algn="l" defTabSz="457200" rtl="0" eaLnBrk="1" latinLnBrk="0" hangingPunct="1">
      <a:defRPr kumimoji="1" sz="1200" kern="1200">
        <a:solidFill>
          <a:schemeClr val="tx1"/>
        </a:solidFill>
        <a:latin typeface="+mn-lt"/>
        <a:ea typeface="+mn-ea"/>
        <a:cs typeface="+mn-cs"/>
      </a:defRPr>
    </a:lvl7pPr>
    <a:lvl8pPr marL="3200400" algn="l" defTabSz="457200" rtl="0" eaLnBrk="1" latinLnBrk="0" hangingPunct="1">
      <a:defRPr kumimoji="1" sz="1200" kern="1200">
        <a:solidFill>
          <a:schemeClr val="tx1"/>
        </a:solidFill>
        <a:latin typeface="+mn-lt"/>
        <a:ea typeface="+mn-ea"/>
        <a:cs typeface="+mn-cs"/>
      </a:defRPr>
    </a:lvl8pPr>
    <a:lvl9pPr marL="3657600" algn="l" defTabSz="4572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2C1EDAC3-B1D5-2F40-A5BC-953C99AC0820}" type="slidenum">
              <a:rPr kumimoji="1" lang="ja-JP" altLang="en-US" smtClean="0"/>
              <a:t>1</a:t>
            </a:fld>
            <a:endParaRPr kumimoji="1" lang="ja-JP" altLang="en-US"/>
          </a:p>
        </p:txBody>
      </p:sp>
    </p:spTree>
    <p:extLst>
      <p:ext uri="{BB962C8B-B14F-4D97-AF65-F5344CB8AC3E}">
        <p14:creationId xmlns:p14="http://schemas.microsoft.com/office/powerpoint/2010/main" val="29553474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ユーザ</a:t>
            </a:r>
            <a:r>
              <a:rPr kumimoji="1" lang="en-US" altLang="ja-JP" dirty="0" smtClean="0"/>
              <a:t>VM</a:t>
            </a:r>
            <a:r>
              <a:rPr kumimoji="1" lang="ja-JP" altLang="en-US" dirty="0" smtClean="0"/>
              <a:t>起動後</a:t>
            </a:r>
            <a:r>
              <a:rPr kumimoji="1" lang="ja-JP" altLang="en-US" dirty="0" smtClean="0"/>
              <a:t>、画面</a:t>
            </a:r>
            <a:r>
              <a:rPr kumimoji="1" lang="ja-JP" altLang="en-US" dirty="0" smtClean="0"/>
              <a:t>情報に更新がある度に</a:t>
            </a:r>
            <a:r>
              <a:rPr kumimoji="1" lang="ja-JP" altLang="en-US" dirty="0" smtClean="0"/>
              <a:t>、</a:t>
            </a:r>
            <a:r>
              <a:rPr kumimoji="1" lang="en-US" altLang="ja-JP" dirty="0" smtClean="0"/>
              <a:t>VMM</a:t>
            </a:r>
            <a:r>
              <a:rPr kumimoji="1" lang="ja-JP" altLang="en-US" dirty="0" smtClean="0"/>
              <a:t>が</a:t>
            </a:r>
            <a:r>
              <a:rPr kumimoji="1" lang="en-US" altLang="ja-JP" dirty="0" smtClean="0"/>
              <a:t>VFB</a:t>
            </a:r>
            <a:r>
              <a:rPr kumimoji="1" lang="ja-JP" altLang="en-US" dirty="0" smtClean="0"/>
              <a:t>への更新を暗号化</a:t>
            </a:r>
            <a:r>
              <a:rPr kumimoji="1" lang="en-US" altLang="ja-JP" dirty="0" smtClean="0"/>
              <a:t>VFB</a:t>
            </a:r>
            <a:r>
              <a:rPr kumimoji="1" lang="ja-JP" altLang="en-US" dirty="0" smtClean="0"/>
              <a:t>に反映することで、２つの</a:t>
            </a:r>
            <a:r>
              <a:rPr kumimoji="1" lang="en-US" altLang="ja-JP" dirty="0" smtClean="0"/>
              <a:t>VFB</a:t>
            </a:r>
            <a:r>
              <a:rPr kumimoji="1" lang="ja-JP" altLang="en-US" dirty="0" smtClean="0"/>
              <a:t>間で</a:t>
            </a:r>
            <a:r>
              <a:rPr kumimoji="1" lang="ja-JP" altLang="en-US" dirty="0" smtClean="0"/>
              <a:t>同期</a:t>
            </a:r>
            <a:r>
              <a:rPr kumimoji="1" lang="ja-JP" altLang="en-US" dirty="0" smtClean="0"/>
              <a:t>をとります</a:t>
            </a:r>
            <a:r>
              <a:rPr kumimoji="1" lang="ja-JP" altLang="en-US" dirty="0" smtClean="0"/>
              <a:t>。</a:t>
            </a:r>
            <a:endParaRPr kumimoji="1" lang="en-US" altLang="ja-JP" dirty="0" smtClean="0"/>
          </a:p>
          <a:p>
            <a:r>
              <a:rPr kumimoji="1" lang="ja-JP" altLang="en-US" dirty="0" smtClean="0"/>
              <a:t>そのためには、</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2C1EDAC3-B1D5-2F40-A5BC-953C99AC0820}" type="slidenum">
              <a:rPr kumimoji="1" lang="ja-JP" altLang="en-US" smtClean="0"/>
              <a:t>10</a:t>
            </a:fld>
            <a:endParaRPr kumimoji="1" lang="ja-JP" altLang="en-US"/>
          </a:p>
        </p:txBody>
      </p:sp>
    </p:spTree>
    <p:extLst>
      <p:ext uri="{BB962C8B-B14F-4D97-AF65-F5344CB8AC3E}">
        <p14:creationId xmlns:p14="http://schemas.microsoft.com/office/powerpoint/2010/main" val="36189951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更新領域だけを効率的に暗号化するために、</a:t>
            </a:r>
            <a:r>
              <a:rPr kumimoji="1" lang="en-US" altLang="ja-JP" dirty="0" smtClean="0"/>
              <a:t>VMM</a:t>
            </a:r>
            <a:r>
              <a:rPr kumimoji="1" lang="ja-JP" altLang="en-US" dirty="0" smtClean="0"/>
              <a:t>は更新領域の検出を行います。</a:t>
            </a:r>
            <a:endParaRPr kumimoji="1" lang="en-US" altLang="ja-JP" dirty="0" smtClean="0"/>
          </a:p>
          <a:p>
            <a:r>
              <a:rPr kumimoji="1" lang="ja-JP" altLang="en-US" dirty="0" smtClean="0"/>
              <a:t>更新領域は</a:t>
            </a:r>
            <a:r>
              <a:rPr kumimoji="1" lang="en-US" altLang="ja-JP" dirty="0" smtClean="0"/>
              <a:t>I/O</a:t>
            </a:r>
            <a:r>
              <a:rPr kumimoji="1" lang="ja-JP" altLang="en-US" dirty="0" smtClean="0"/>
              <a:t>リングを監視することで取得が可能です。</a:t>
            </a:r>
            <a:endParaRPr kumimoji="1" lang="en-US" altLang="ja-JP" dirty="0" smtClean="0"/>
          </a:p>
          <a:p>
            <a:r>
              <a:rPr kumimoji="1" lang="en-US" altLang="ja-JP" dirty="0" smtClean="0"/>
              <a:t>I/O</a:t>
            </a:r>
            <a:r>
              <a:rPr kumimoji="1" lang="ja-JP" altLang="en-US" dirty="0" smtClean="0"/>
              <a:t>リングとは、管理</a:t>
            </a:r>
            <a:r>
              <a:rPr kumimoji="1" lang="en-US" altLang="ja-JP" dirty="0" smtClean="0"/>
              <a:t>VM</a:t>
            </a:r>
            <a:r>
              <a:rPr kumimoji="1" lang="ja-JP" altLang="en-US" dirty="0" smtClean="0"/>
              <a:t>とユーザ</a:t>
            </a:r>
            <a:r>
              <a:rPr kumimoji="1" lang="en-US" altLang="ja-JP" dirty="0" smtClean="0"/>
              <a:t>VM</a:t>
            </a:r>
            <a:r>
              <a:rPr kumimoji="1" lang="ja-JP" altLang="en-US" dirty="0" smtClean="0"/>
              <a:t>の間で共有されているリングバッファのことです。</a:t>
            </a:r>
            <a:endParaRPr kumimoji="1" lang="en-US" altLang="ja-JP" dirty="0" smtClean="0"/>
          </a:p>
          <a:p>
            <a:r>
              <a:rPr kumimoji="1" lang="ja-JP" altLang="en-US" dirty="0" smtClean="0"/>
              <a:t>画面に更新があったとき、更新領域の座標データは</a:t>
            </a:r>
            <a:r>
              <a:rPr kumimoji="1" lang="en-US" altLang="ja-JP" dirty="0" smtClean="0"/>
              <a:t>I/O</a:t>
            </a:r>
            <a:r>
              <a:rPr kumimoji="1" lang="ja-JP" altLang="en-US" dirty="0" smtClean="0"/>
              <a:t>リングを通じて渡されます。</a:t>
            </a:r>
            <a:endParaRPr kumimoji="1" lang="en-US" altLang="ja-JP" dirty="0" smtClean="0"/>
          </a:p>
          <a:p>
            <a:r>
              <a:rPr kumimoji="1" lang="ja-JP" altLang="en-US" dirty="0" smtClean="0"/>
              <a:t>ユーザ</a:t>
            </a:r>
            <a:r>
              <a:rPr kumimoji="1" lang="en-US" altLang="ja-JP" dirty="0" smtClean="0"/>
              <a:t>VM</a:t>
            </a:r>
            <a:r>
              <a:rPr kumimoji="1" lang="ja-JP" altLang="en-US" dirty="0" smtClean="0"/>
              <a:t>のドライバが</a:t>
            </a:r>
            <a:r>
              <a:rPr kumimoji="1" lang="en-US" altLang="ja-JP" dirty="0" smtClean="0"/>
              <a:t>I/O</a:t>
            </a:r>
            <a:r>
              <a:rPr kumimoji="1" lang="ja-JP" altLang="en-US" dirty="0" smtClean="0"/>
              <a:t>リングへの書込みを行うと同時に、イベントが送信されます。</a:t>
            </a:r>
            <a:endParaRPr kumimoji="1" lang="en-US" altLang="ja-JP"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2C1EDAC3-B1D5-2F40-A5BC-953C99AC0820}" type="slidenum">
              <a:rPr kumimoji="1" lang="ja-JP" altLang="en-US" smtClean="0"/>
              <a:t>11</a:t>
            </a:fld>
            <a:endParaRPr kumimoji="1" lang="ja-JP" altLang="en-US"/>
          </a:p>
        </p:txBody>
      </p:sp>
    </p:spTree>
    <p:extLst>
      <p:ext uri="{BB962C8B-B14F-4D97-AF65-F5344CB8AC3E}">
        <p14:creationId xmlns:p14="http://schemas.microsoft.com/office/powerpoint/2010/main" val="7838070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&lt;</a:t>
            </a:r>
            <a:r>
              <a:rPr kumimoji="1" lang="ja-JP" altLang="en-US" dirty="0" smtClean="0"/>
              <a:t>ここで</a:t>
            </a:r>
            <a:r>
              <a:rPr kumimoji="1" lang="en-US" altLang="ja-JP" dirty="0" smtClean="0"/>
              <a:t>11</a:t>
            </a:r>
            <a:r>
              <a:rPr kumimoji="1" lang="ja-JP" altLang="en-US" dirty="0" smtClean="0"/>
              <a:t>分</a:t>
            </a:r>
            <a:r>
              <a:rPr kumimoji="1" lang="en-US" altLang="ja-JP" dirty="0" smtClean="0"/>
              <a:t>&gt;</a:t>
            </a:r>
          </a:p>
          <a:p>
            <a:r>
              <a:rPr kumimoji="1" lang="ja-JP" altLang="en-US" dirty="0" smtClean="0"/>
              <a:t>これまでの説明に出てきた暗号化に用いている暗号アルゴリズムは、ブロック暗号の</a:t>
            </a:r>
            <a:r>
              <a:rPr kumimoji="1" lang="en-US" altLang="ja-JP" dirty="0" smtClean="0"/>
              <a:t>RC5</a:t>
            </a:r>
            <a:r>
              <a:rPr kumimoji="1" lang="ja-JP" altLang="en-US" dirty="0" smtClean="0"/>
              <a:t>を４８ビットブロックで利用しています。</a:t>
            </a:r>
            <a:endParaRPr kumimoji="1" lang="en-US" altLang="ja-JP" dirty="0" smtClean="0"/>
          </a:p>
          <a:p>
            <a:r>
              <a:rPr kumimoji="1" lang="en-US" altLang="ja-JP" dirty="0" err="1" smtClean="0"/>
              <a:t>FBCrypt</a:t>
            </a:r>
            <a:r>
              <a:rPr kumimoji="1" lang="en-US" altLang="ja-JP" dirty="0" smtClean="0"/>
              <a:t>-V</a:t>
            </a:r>
            <a:r>
              <a:rPr kumimoji="1" lang="ja-JP" altLang="en-US" dirty="0" smtClean="0"/>
              <a:t>で用いている</a:t>
            </a:r>
            <a:r>
              <a:rPr kumimoji="1" lang="en-US" altLang="ja-JP" dirty="0" smtClean="0"/>
              <a:t>RC5</a:t>
            </a:r>
            <a:r>
              <a:rPr kumimoji="1" lang="ja-JP" altLang="en-US" dirty="0" smtClean="0"/>
              <a:t>では、</a:t>
            </a:r>
            <a:r>
              <a:rPr kumimoji="1" lang="en-US" altLang="ja-JP" dirty="0" smtClean="0"/>
              <a:t>2</a:t>
            </a:r>
            <a:r>
              <a:rPr kumimoji="1" lang="ja-JP" altLang="en-US" dirty="0" smtClean="0"/>
              <a:t>ピクセルを１ブロックとして処理しています。</a:t>
            </a:r>
            <a:endParaRPr kumimoji="1" lang="en-US" altLang="ja-JP" dirty="0" smtClean="0"/>
          </a:p>
          <a:p>
            <a:r>
              <a:rPr kumimoji="1" lang="ja-JP" altLang="en-US" dirty="0" smtClean="0"/>
              <a:t>本研究を行っている環境では、画面情報の</a:t>
            </a:r>
            <a:r>
              <a:rPr kumimoji="1" lang="en-US" altLang="ja-JP" dirty="0" smtClean="0"/>
              <a:t>1</a:t>
            </a:r>
            <a:r>
              <a:rPr kumimoji="1" lang="ja-JP" altLang="en-US" dirty="0" smtClean="0"/>
              <a:t>ピクセルに２４ビット、フルカラーが割り当てられています。</a:t>
            </a:r>
            <a:endParaRPr kumimoji="1" lang="en-US" altLang="ja-JP" dirty="0" smtClean="0"/>
          </a:p>
          <a:p>
            <a:endParaRPr kumimoji="1" lang="en-US" altLang="ja-JP" dirty="0" smtClean="0"/>
          </a:p>
          <a:p>
            <a:r>
              <a:rPr kumimoji="1" lang="ja-JP" altLang="en-US" dirty="0" smtClean="0"/>
              <a:t>このように考える理由は、</a:t>
            </a:r>
            <a:r>
              <a:rPr kumimoji="1" lang="en-US" altLang="ja-JP" dirty="0" smtClean="0"/>
              <a:t>RC5</a:t>
            </a:r>
            <a:r>
              <a:rPr kumimoji="1" lang="ja-JP" altLang="en-US" dirty="0" smtClean="0"/>
              <a:t>がデフォルトの仕様で対応している最も小さいブロック長が３２ビットであるためです。</a:t>
            </a:r>
            <a:endParaRPr kumimoji="1" lang="en-US" altLang="ja-JP" dirty="0" smtClean="0"/>
          </a:p>
          <a:p>
            <a:r>
              <a:rPr kumimoji="1" lang="ja-JP" altLang="en-US" dirty="0" smtClean="0"/>
              <a:t>また、実装の面でも</a:t>
            </a:r>
            <a:r>
              <a:rPr kumimoji="1" lang="en-US" altLang="ja-JP" dirty="0" smtClean="0"/>
              <a:t>RC5</a:t>
            </a:r>
            <a:r>
              <a:rPr kumimoji="1" lang="ja-JP" altLang="en-US" dirty="0" smtClean="0"/>
              <a:t>のアルゴリズムを</a:t>
            </a:r>
            <a:r>
              <a:rPr kumimoji="1" lang="en-US" altLang="ja-JP" dirty="0" smtClean="0"/>
              <a:t>24</a:t>
            </a:r>
            <a:r>
              <a:rPr kumimoji="1" lang="ja-JP" altLang="en-US" dirty="0" smtClean="0"/>
              <a:t>ビットブロックに適応させるよりも、４８ビットブロックに適応させる方が容易だったことも理由の一つです。</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2C1EDAC3-B1D5-2F40-A5BC-953C99AC0820}" type="slidenum">
              <a:rPr kumimoji="1" lang="ja-JP" altLang="en-US" smtClean="0"/>
              <a:t>12</a:t>
            </a:fld>
            <a:endParaRPr kumimoji="1" lang="ja-JP" altLang="en-US"/>
          </a:p>
        </p:txBody>
      </p:sp>
    </p:spTree>
    <p:extLst>
      <p:ext uri="{BB962C8B-B14F-4D97-AF65-F5344CB8AC3E}">
        <p14:creationId xmlns:p14="http://schemas.microsoft.com/office/powerpoint/2010/main" val="31971119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このようにまとまったピクセルを暗号化する際には、更新領域通知の書き換えを行わなければならない場合があります。</a:t>
            </a:r>
            <a:endParaRPr kumimoji="1" lang="en-US" altLang="ja-JP" dirty="0" smtClean="0"/>
          </a:p>
          <a:p>
            <a:r>
              <a:rPr kumimoji="1" lang="ja-JP" altLang="en-US" dirty="0" smtClean="0"/>
              <a:t>更新領域</a:t>
            </a:r>
            <a:r>
              <a:rPr kumimoji="1" lang="ja-JP" altLang="en-US" dirty="0" smtClean="0"/>
              <a:t>が暗号ブロックの境界にまたがってしまうと、暗号処理を行うことができません。</a:t>
            </a:r>
            <a:endParaRPr kumimoji="1" lang="en-US" altLang="ja-JP" dirty="0" smtClean="0"/>
          </a:p>
          <a:p>
            <a:r>
              <a:rPr kumimoji="1" lang="ja-JP" altLang="en-US" dirty="0" smtClean="0"/>
              <a:t>そこで、暗号ブロックを過不足なく含むように、更新領域の座標データを書き換えて、更新領域をそのものを少しだけ拡大します。</a:t>
            </a:r>
            <a:endParaRPr kumimoji="1" lang="en-US" altLang="ja-JP" dirty="0" smtClean="0"/>
          </a:p>
          <a:p>
            <a:r>
              <a:rPr kumimoji="1" lang="ja-JP" altLang="en-US" dirty="0" smtClean="0"/>
              <a:t>先ほどのスライドにあったように、更新領域の座標データは</a:t>
            </a:r>
            <a:r>
              <a:rPr kumimoji="1" lang="en-US" altLang="ja-JP" dirty="0" smtClean="0"/>
              <a:t>I/O</a:t>
            </a:r>
            <a:r>
              <a:rPr kumimoji="1" lang="ja-JP" altLang="en-US" dirty="0" smtClean="0"/>
              <a:t>リングに書込まれているので、それを</a:t>
            </a:r>
            <a:r>
              <a:rPr kumimoji="1" lang="en-US" altLang="ja-JP" dirty="0" smtClean="0"/>
              <a:t>VMM</a:t>
            </a:r>
            <a:r>
              <a:rPr kumimoji="1" lang="ja-JP" altLang="en-US" dirty="0" smtClean="0"/>
              <a:t>が書き換えます。</a:t>
            </a:r>
            <a:endParaRPr kumimoji="1" lang="en-US" altLang="ja-JP" dirty="0" smtClean="0"/>
          </a:p>
          <a:p>
            <a:r>
              <a:rPr kumimoji="1" lang="ja-JP" altLang="en-US" dirty="0" smtClean="0"/>
              <a:t>しかし、実際には</a:t>
            </a:r>
            <a:r>
              <a:rPr kumimoji="1" lang="en-US" altLang="ja-JP" dirty="0" err="1" smtClean="0"/>
              <a:t>Xen</a:t>
            </a:r>
            <a:r>
              <a:rPr kumimoji="1" lang="ja-JP" altLang="en-US" dirty="0" smtClean="0"/>
              <a:t>の現在の実装では</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2C1EDAC3-B1D5-2F40-A5BC-953C99AC0820}" type="slidenum">
              <a:rPr kumimoji="1" lang="ja-JP" altLang="en-US" smtClean="0"/>
              <a:t>13</a:t>
            </a:fld>
            <a:endParaRPr kumimoji="1" lang="ja-JP" altLang="en-US"/>
          </a:p>
        </p:txBody>
      </p:sp>
    </p:spTree>
    <p:extLst>
      <p:ext uri="{BB962C8B-B14F-4D97-AF65-F5344CB8AC3E}">
        <p14:creationId xmlns:p14="http://schemas.microsoft.com/office/powerpoint/2010/main" val="18310006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また、</a:t>
            </a:r>
            <a:r>
              <a:rPr kumimoji="1" lang="en-US" altLang="ja-JP" dirty="0" err="1" smtClean="0"/>
              <a:t>FBCrypt</a:t>
            </a:r>
            <a:r>
              <a:rPr kumimoji="1" lang="en-US" altLang="ja-JP" dirty="0" smtClean="0"/>
              <a:t>-V</a:t>
            </a:r>
            <a:r>
              <a:rPr kumimoji="1" lang="ja-JP" altLang="en-US" dirty="0" smtClean="0"/>
              <a:t>では</a:t>
            </a:r>
            <a:r>
              <a:rPr kumimoji="1" lang="en-US" altLang="ja-JP" dirty="0" smtClean="0"/>
              <a:t>RC</a:t>
            </a:r>
            <a:r>
              <a:rPr kumimoji="1" lang="ja-JP" altLang="en-US" dirty="0" smtClean="0"/>
              <a:t>５による暗号化を行う際に座標情報を含めています。</a:t>
            </a:r>
            <a:endParaRPr kumimoji="1" lang="en-US" altLang="ja-JP" dirty="0" smtClean="0"/>
          </a:p>
          <a:p>
            <a:r>
              <a:rPr kumimoji="1" lang="ja-JP" altLang="en-US" dirty="0" smtClean="0"/>
              <a:t>暗号処理にかけるピクセルが画面上のどこに位置するかという（</a:t>
            </a:r>
            <a:r>
              <a:rPr kumimoji="1" lang="en-US" altLang="ja-JP" dirty="0" err="1" smtClean="0"/>
              <a:t>x,y</a:t>
            </a:r>
            <a:r>
              <a:rPr kumimoji="1" lang="ja-JP" altLang="en-US" dirty="0" smtClean="0"/>
              <a:t>）座標の値を、暗号処理の要素として考慮しています。</a:t>
            </a:r>
            <a:endParaRPr kumimoji="1" lang="en-US" altLang="ja-JP" dirty="0" smtClean="0"/>
          </a:p>
          <a:p>
            <a:r>
              <a:rPr kumimoji="1" lang="ja-JP" altLang="en-US" dirty="0" smtClean="0"/>
              <a:t>これは、同じ色情報をもつ</a:t>
            </a:r>
            <a:endParaRPr kumimoji="1" lang="en-US" altLang="ja-JP"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2C1EDAC3-B1D5-2F40-A5BC-953C99AC0820}" type="slidenum">
              <a:rPr kumimoji="1" lang="ja-JP" altLang="en-US" smtClean="0"/>
              <a:t>14</a:t>
            </a:fld>
            <a:endParaRPr kumimoji="1" lang="ja-JP" altLang="en-US"/>
          </a:p>
        </p:txBody>
      </p:sp>
    </p:spTree>
    <p:extLst>
      <p:ext uri="{BB962C8B-B14F-4D97-AF65-F5344CB8AC3E}">
        <p14:creationId xmlns:p14="http://schemas.microsoft.com/office/powerpoint/2010/main" val="38142884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＜ここで１５分</a:t>
            </a:r>
            <a:r>
              <a:rPr kumimoji="1" lang="ja-JP" altLang="en-US" dirty="0" smtClean="0"/>
              <a:t>＞</a:t>
            </a:r>
            <a:endParaRPr kumimoji="1" lang="en-US" altLang="ja-JP" dirty="0" smtClean="0"/>
          </a:p>
          <a:p>
            <a:r>
              <a:rPr kumimoji="1" lang="en-US" altLang="ja-JP" dirty="0" err="1" smtClean="0"/>
              <a:t>FBCrypt</a:t>
            </a:r>
            <a:r>
              <a:rPr kumimoji="1" lang="en-US" altLang="ja-JP" dirty="0" smtClean="0"/>
              <a:t>-V</a:t>
            </a:r>
            <a:r>
              <a:rPr kumimoji="1" lang="ja-JP" altLang="en-US" dirty="0" smtClean="0"/>
              <a:t>の有効性を確認するために、実験を三つ行いました。</a:t>
            </a:r>
            <a:endParaRPr kumimoji="1" lang="ja-JP" altLang="en-US" dirty="0"/>
          </a:p>
        </p:txBody>
      </p:sp>
      <p:sp>
        <p:nvSpPr>
          <p:cNvPr id="4" name="スライド番号プレースホルダー 3"/>
          <p:cNvSpPr>
            <a:spLocks noGrp="1"/>
          </p:cNvSpPr>
          <p:nvPr>
            <p:ph type="sldNum" sz="quarter" idx="10"/>
          </p:nvPr>
        </p:nvSpPr>
        <p:spPr/>
        <p:txBody>
          <a:bodyPr/>
          <a:lstStyle/>
          <a:p>
            <a:fld id="{2C1EDAC3-B1D5-2F40-A5BC-953C99AC0820}" type="slidenum">
              <a:rPr kumimoji="1" lang="ja-JP" altLang="en-US" smtClean="0"/>
              <a:t>15</a:t>
            </a:fld>
            <a:endParaRPr kumimoji="1" lang="ja-JP" altLang="en-US"/>
          </a:p>
        </p:txBody>
      </p:sp>
    </p:spTree>
    <p:extLst>
      <p:ext uri="{BB962C8B-B14F-4D97-AF65-F5344CB8AC3E}">
        <p14:creationId xmlns:p14="http://schemas.microsoft.com/office/powerpoint/2010/main" val="7577405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smtClean="0"/>
          </a:p>
          <a:p>
            <a:r>
              <a:rPr kumimoji="1" lang="ja-JP" altLang="en-US" dirty="0" smtClean="0"/>
              <a:t>盗聴プログラム</a:t>
            </a:r>
            <a:r>
              <a:rPr kumimoji="1" lang="ja-JP" altLang="en-US" dirty="0" smtClean="0"/>
              <a:t>には</a:t>
            </a:r>
            <a:r>
              <a:rPr kumimoji="1" lang="ja-JP" altLang="en-US" dirty="0" smtClean="0"/>
              <a:t>本実験用</a:t>
            </a:r>
            <a:r>
              <a:rPr kumimoji="1" lang="ja-JP" altLang="en-US" dirty="0" smtClean="0"/>
              <a:t>に作成したものを</a:t>
            </a:r>
            <a:r>
              <a:rPr kumimoji="1" lang="ja-JP" altLang="en-US" dirty="0" smtClean="0"/>
              <a:t>用い</a:t>
            </a:r>
            <a:r>
              <a:rPr kumimoji="1" lang="ja-JP" altLang="en-US" dirty="0" smtClean="0"/>
              <a:t>ました</a:t>
            </a:r>
            <a:r>
              <a:rPr kumimoji="1" lang="ja-JP" altLang="en-US" dirty="0" smtClean="0"/>
              <a:t>。</a:t>
            </a:r>
            <a:endParaRPr kumimoji="1" lang="ja-JP" altLang="en-US" dirty="0"/>
          </a:p>
        </p:txBody>
      </p:sp>
      <p:sp>
        <p:nvSpPr>
          <p:cNvPr id="4" name="スライド番号プレースホルダー 3"/>
          <p:cNvSpPr>
            <a:spLocks noGrp="1"/>
          </p:cNvSpPr>
          <p:nvPr>
            <p:ph type="sldNum" sz="quarter" idx="10"/>
          </p:nvPr>
        </p:nvSpPr>
        <p:spPr/>
        <p:txBody>
          <a:bodyPr/>
          <a:lstStyle/>
          <a:p>
            <a:fld id="{2C1EDAC3-B1D5-2F40-A5BC-953C99AC0820}" type="slidenum">
              <a:rPr kumimoji="1" lang="ja-JP" altLang="en-US" smtClean="0"/>
              <a:t>16</a:t>
            </a:fld>
            <a:endParaRPr kumimoji="1" lang="ja-JP" altLang="en-US"/>
          </a:p>
        </p:txBody>
      </p:sp>
    </p:spTree>
    <p:extLst>
      <p:ext uri="{BB962C8B-B14F-4D97-AF65-F5344CB8AC3E}">
        <p14:creationId xmlns:p14="http://schemas.microsoft.com/office/powerpoint/2010/main" val="11604640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2C1EDAC3-B1D5-2F40-A5BC-953C99AC0820}" type="slidenum">
              <a:rPr kumimoji="1" lang="ja-JP" altLang="en-US" smtClean="0"/>
              <a:t>18</a:t>
            </a:fld>
            <a:endParaRPr kumimoji="1" lang="ja-JP" altLang="en-US"/>
          </a:p>
        </p:txBody>
      </p:sp>
    </p:spTree>
    <p:extLst>
      <p:ext uri="{BB962C8B-B14F-4D97-AF65-F5344CB8AC3E}">
        <p14:creationId xmlns:p14="http://schemas.microsoft.com/office/powerpoint/2010/main" val="16591607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キーボードを入力すると、スクリーンセーバが解除されて、元の画面が表示される。</a:t>
            </a:r>
            <a:endParaRPr kumimoji="1" lang="ja-JP" altLang="en-US" dirty="0"/>
          </a:p>
        </p:txBody>
      </p:sp>
      <p:sp>
        <p:nvSpPr>
          <p:cNvPr id="4" name="スライド番号プレースホルダー 3"/>
          <p:cNvSpPr>
            <a:spLocks noGrp="1"/>
          </p:cNvSpPr>
          <p:nvPr>
            <p:ph type="sldNum" sz="quarter" idx="10"/>
          </p:nvPr>
        </p:nvSpPr>
        <p:spPr/>
        <p:txBody>
          <a:bodyPr/>
          <a:lstStyle/>
          <a:p>
            <a:fld id="{2C1EDAC3-B1D5-2F40-A5BC-953C99AC0820}" type="slidenum">
              <a:rPr kumimoji="1" lang="ja-JP" altLang="en-US" smtClean="0"/>
              <a:t>19</a:t>
            </a:fld>
            <a:endParaRPr kumimoji="1" lang="ja-JP" altLang="en-US"/>
          </a:p>
        </p:txBody>
      </p:sp>
    </p:spTree>
    <p:extLst>
      <p:ext uri="{BB962C8B-B14F-4D97-AF65-F5344CB8AC3E}">
        <p14:creationId xmlns:p14="http://schemas.microsoft.com/office/powerpoint/2010/main" val="14747854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暗号処理を余分に追加することで、暗号処理間が</a:t>
            </a:r>
            <a:r>
              <a:rPr kumimoji="1" lang="en-US" altLang="ja-JP" dirty="0" smtClean="0"/>
              <a:t>2</a:t>
            </a:r>
            <a:r>
              <a:rPr kumimoji="1" lang="ja-JP" altLang="en-US" dirty="0" smtClean="0"/>
              <a:t>倍・</a:t>
            </a:r>
            <a:r>
              <a:rPr kumimoji="1" lang="en-US" altLang="ja-JP" dirty="0" smtClean="0"/>
              <a:t>3</a:t>
            </a:r>
            <a:r>
              <a:rPr kumimoji="1" lang="ja-JP" altLang="en-US" dirty="0" smtClean="0"/>
              <a:t>倍となるよう</a:t>
            </a:r>
            <a:r>
              <a:rPr kumimoji="1" lang="ja-JP" altLang="en-US" dirty="0" smtClean="0"/>
              <a:t>にし</a:t>
            </a:r>
            <a:r>
              <a:rPr kumimoji="1" lang="ja-JP" altLang="en-US" dirty="0" smtClean="0"/>
              <a:t>ました</a:t>
            </a:r>
            <a:r>
              <a:rPr kumimoji="1" lang="ja-JP" altLang="en-US" dirty="0" smtClean="0"/>
              <a:t>。</a:t>
            </a:r>
            <a:endParaRPr kumimoji="1" lang="ja-JP" altLang="en-US" dirty="0"/>
          </a:p>
        </p:txBody>
      </p:sp>
      <p:sp>
        <p:nvSpPr>
          <p:cNvPr id="4" name="スライド番号プレースホルダー 3"/>
          <p:cNvSpPr>
            <a:spLocks noGrp="1"/>
          </p:cNvSpPr>
          <p:nvPr>
            <p:ph type="sldNum" sz="quarter" idx="10"/>
          </p:nvPr>
        </p:nvSpPr>
        <p:spPr/>
        <p:txBody>
          <a:bodyPr/>
          <a:lstStyle/>
          <a:p>
            <a:fld id="{2C1EDAC3-B1D5-2F40-A5BC-953C99AC0820}" type="slidenum">
              <a:rPr kumimoji="1" lang="ja-JP" altLang="en-US" smtClean="0"/>
              <a:t>20</a:t>
            </a:fld>
            <a:endParaRPr kumimoji="1" lang="ja-JP" altLang="en-US"/>
          </a:p>
        </p:txBody>
      </p:sp>
    </p:spTree>
    <p:extLst>
      <p:ext uri="{BB962C8B-B14F-4D97-AF65-F5344CB8AC3E}">
        <p14:creationId xmlns:p14="http://schemas.microsoft.com/office/powerpoint/2010/main" val="27225964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近年、普及してきたコンピュータの利用形態として、</a:t>
            </a:r>
            <a:r>
              <a:rPr kumimoji="1" lang="en-US" altLang="ja-JP" dirty="0" err="1" smtClean="0"/>
              <a:t>IaaS</a:t>
            </a:r>
            <a:r>
              <a:rPr kumimoji="1" lang="ja-JP" altLang="en-US" dirty="0" smtClean="0"/>
              <a:t>型クラウドが挙げられます。</a:t>
            </a:r>
            <a:endParaRPr kumimoji="1" lang="en-US" altLang="ja-JP" dirty="0" smtClean="0"/>
          </a:p>
          <a:p>
            <a:endParaRPr kumimoji="1" lang="en-US" altLang="ja-JP" dirty="0" smtClean="0"/>
          </a:p>
          <a:p>
            <a:pPr marL="0" marR="0" lvl="2" indent="0" algn="l" defTabSz="457200" rtl="0" eaLnBrk="1" fontAlgn="auto" latinLnBrk="0" hangingPunct="1">
              <a:lnSpc>
                <a:spcPct val="100000"/>
              </a:lnSpc>
              <a:spcBef>
                <a:spcPts val="0"/>
              </a:spcBef>
              <a:spcAft>
                <a:spcPts val="0"/>
              </a:spcAft>
              <a:buClrTx/>
              <a:buSzTx/>
              <a:buFontTx/>
              <a:buNone/>
              <a:tabLst/>
              <a:defRPr/>
            </a:pPr>
            <a:r>
              <a:rPr kumimoji="1" lang="ja-JP" altLang="en-US" dirty="0" smtClean="0"/>
              <a:t>一般的</a:t>
            </a:r>
            <a:r>
              <a:rPr kumimoji="1" lang="ja-JP" altLang="en-US" dirty="0" smtClean="0"/>
              <a:t>な</a:t>
            </a:r>
            <a:r>
              <a:rPr kumimoji="1" lang="ja-JP" altLang="en-US" dirty="0" smtClean="0"/>
              <a:t>管理</a:t>
            </a:r>
            <a:r>
              <a:rPr kumimoji="1" lang="ja-JP" altLang="en-US" dirty="0" smtClean="0"/>
              <a:t>方法</a:t>
            </a:r>
            <a:r>
              <a:rPr kumimoji="1" lang="ja-JP" altLang="en-US" dirty="0" smtClean="0"/>
              <a:t>としては、ユーザは</a:t>
            </a:r>
            <a:r>
              <a:rPr kumimoji="1" lang="en-US" altLang="ja-JP" dirty="0" smtClean="0"/>
              <a:t>VM</a:t>
            </a:r>
            <a:r>
              <a:rPr kumimoji="1" lang="ja-JP" altLang="en-US" dirty="0" smtClean="0"/>
              <a:t>に</a:t>
            </a:r>
            <a:r>
              <a:rPr kumimoji="1" lang="en-US" altLang="ja-JP" dirty="0" smtClean="0"/>
              <a:t>VNC</a:t>
            </a:r>
            <a:r>
              <a:rPr kumimoji="1" lang="ja-JP" altLang="en-US" dirty="0" smtClean="0"/>
              <a:t>サーバ</a:t>
            </a:r>
            <a:r>
              <a:rPr kumimoji="1" lang="ja-JP" altLang="en-US" dirty="0" smtClean="0"/>
              <a:t>を</a:t>
            </a:r>
            <a:r>
              <a:rPr kumimoji="1" lang="ja-JP" altLang="en-US" dirty="0" smtClean="0"/>
              <a:t>インストール</a:t>
            </a:r>
            <a:r>
              <a:rPr kumimoji="1" lang="ja-JP" altLang="en-US" dirty="0" smtClean="0"/>
              <a:t>して</a:t>
            </a:r>
            <a:r>
              <a:rPr kumimoji="1" lang="ja-JP" altLang="en-US" dirty="0" smtClean="0"/>
              <a:t>、リモートから</a:t>
            </a:r>
            <a:r>
              <a:rPr kumimoji="1" lang="en-US" altLang="ja-JP" dirty="0" smtClean="0"/>
              <a:t>VNC</a:t>
            </a:r>
            <a:r>
              <a:rPr kumimoji="1" lang="ja-JP" altLang="en-US" dirty="0" smtClean="0"/>
              <a:t>クライアントを用いて接続します。</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2C1EDAC3-B1D5-2F40-A5BC-953C99AC0820}" type="slidenum">
              <a:rPr kumimoji="1" lang="ja-JP" altLang="en-US" smtClean="0"/>
              <a:t>2</a:t>
            </a:fld>
            <a:endParaRPr kumimoji="1" lang="ja-JP" altLang="en-US"/>
          </a:p>
        </p:txBody>
      </p:sp>
    </p:spTree>
    <p:extLst>
      <p:ext uri="{BB962C8B-B14F-4D97-AF65-F5344CB8AC3E}">
        <p14:creationId xmlns:p14="http://schemas.microsoft.com/office/powerpoint/2010/main" val="4646208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a:t>
            </a:r>
            <a:r>
              <a:rPr kumimoji="1" lang="en-US" altLang="ja-JP" dirty="0" err="1" smtClean="0"/>
              <a:t>VMCrypt</a:t>
            </a:r>
            <a:r>
              <a:rPr kumimoji="1" lang="ja-JP" altLang="en-US" dirty="0" smtClean="0"/>
              <a:t>はメモリがマップされるときに暗号化が行われるので、</a:t>
            </a:r>
            <a:r>
              <a:rPr kumimoji="1" lang="en-US" altLang="ja-JP" dirty="0" smtClean="0"/>
              <a:t>VFB</a:t>
            </a:r>
            <a:r>
              <a:rPr kumimoji="1" lang="ja-JP" altLang="en-US" dirty="0" smtClean="0"/>
              <a:t>のようにマップ後にも画面更新の度に暗号化が必要なものには適用できない）</a:t>
            </a:r>
            <a:endParaRPr kumimoji="1" lang="en-US" altLang="ja-JP" dirty="0" smtClean="0"/>
          </a:p>
          <a:p>
            <a:endParaRPr kumimoji="1" lang="en-US" altLang="ja-JP" dirty="0" smtClean="0"/>
          </a:p>
          <a:p>
            <a:r>
              <a:rPr kumimoji="1" lang="en-US" altLang="ja-JP" dirty="0" smtClean="0"/>
              <a:t>VMware</a:t>
            </a:r>
            <a:r>
              <a:rPr kumimoji="1" lang="ja-JP" altLang="en-US" dirty="0" smtClean="0"/>
              <a:t>は</a:t>
            </a:r>
            <a:r>
              <a:rPr kumimoji="1" lang="en-US" altLang="ja-JP" dirty="0" smtClean="0"/>
              <a:t>VMM</a:t>
            </a:r>
            <a:r>
              <a:rPr kumimoji="1" lang="ja-JP" altLang="en-US" dirty="0" smtClean="0"/>
              <a:t>内で</a:t>
            </a:r>
            <a:r>
              <a:rPr kumimoji="1" lang="en-US" altLang="ja-JP" dirty="0" smtClean="0"/>
              <a:t>VNC</a:t>
            </a:r>
            <a:r>
              <a:rPr kumimoji="1" lang="ja-JP" altLang="en-US" dirty="0" smtClean="0"/>
              <a:t>サーバを動作させているため、管理</a:t>
            </a:r>
            <a:r>
              <a:rPr kumimoji="1" lang="en-US" altLang="ja-JP" dirty="0" smtClean="0"/>
              <a:t>VM</a:t>
            </a:r>
            <a:r>
              <a:rPr kumimoji="1" lang="ja-JP" altLang="en-US" dirty="0" smtClean="0"/>
              <a:t>への情報漏洩の</a:t>
            </a:r>
            <a:r>
              <a:rPr kumimoji="1" lang="ja-JP" altLang="en-US" dirty="0" smtClean="0"/>
              <a:t>恐</a:t>
            </a:r>
            <a:r>
              <a:rPr kumimoji="1" lang="ja-JP" altLang="en-US" dirty="0" smtClean="0"/>
              <a:t>れはありません</a:t>
            </a:r>
            <a:r>
              <a:rPr kumimoji="1" lang="ja-JP" altLang="en-US" dirty="0" smtClean="0"/>
              <a:t>。</a:t>
            </a:r>
            <a:r>
              <a:rPr kumimoji="1" lang="ja-JP" altLang="en-US" dirty="0" smtClean="0"/>
              <a:t>しかし、</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2C1EDAC3-B1D5-2F40-A5BC-953C99AC0820}" type="slidenum">
              <a:rPr kumimoji="1" lang="ja-JP" altLang="en-US" smtClean="0"/>
              <a:t>21</a:t>
            </a:fld>
            <a:endParaRPr kumimoji="1" lang="ja-JP" altLang="en-US"/>
          </a:p>
        </p:txBody>
      </p:sp>
    </p:spTree>
    <p:extLst>
      <p:ext uri="{BB962C8B-B14F-4D97-AF65-F5344CB8AC3E}">
        <p14:creationId xmlns:p14="http://schemas.microsoft.com/office/powerpoint/2010/main" val="23266530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2C1EDAC3-B1D5-2F40-A5BC-953C99AC0820}" type="slidenum">
              <a:rPr kumimoji="1" lang="ja-JP" altLang="en-US" smtClean="0"/>
              <a:t>22</a:t>
            </a:fld>
            <a:endParaRPr kumimoji="1" lang="ja-JP" altLang="en-US"/>
          </a:p>
        </p:txBody>
      </p:sp>
    </p:spTree>
    <p:extLst>
      <p:ext uri="{BB962C8B-B14F-4D97-AF65-F5344CB8AC3E}">
        <p14:creationId xmlns:p14="http://schemas.microsoft.com/office/powerpoint/2010/main" val="15206384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kumimoji="1" lang="en-US" altLang="en-US" dirty="0" err="1" smtClean="0"/>
              <a:t>ユーザVM</a:t>
            </a:r>
            <a:r>
              <a:rPr kumimoji="1" lang="ja-JP" altLang="en-US" dirty="0" smtClean="0"/>
              <a:t>で</a:t>
            </a:r>
            <a:r>
              <a:rPr kumimoji="1" lang="en-US" altLang="ja-JP" dirty="0" smtClean="0"/>
              <a:t>VNC</a:t>
            </a:r>
            <a:r>
              <a:rPr kumimoji="1" lang="ja-JP" altLang="en-US" dirty="0" smtClean="0"/>
              <a:t>サーバを動かす場合</a:t>
            </a:r>
            <a:r>
              <a:rPr kumimoji="1" lang="ja-JP" altLang="en-US" dirty="0" smtClean="0"/>
              <a:t>、</a:t>
            </a:r>
            <a:r>
              <a:rPr kumimoji="1" lang="ja-JP" altLang="en-US" dirty="0" smtClean="0"/>
              <a:t>ネットワークの設定ミスや</a:t>
            </a:r>
            <a:r>
              <a:rPr kumimoji="1" lang="en-US" altLang="ja-JP" dirty="0" smtClean="0"/>
              <a:t>OS</a:t>
            </a:r>
            <a:r>
              <a:rPr kumimoji="1" lang="ja-JP" altLang="en-US" dirty="0" smtClean="0"/>
              <a:t>のクラッシュの際</a:t>
            </a:r>
            <a:r>
              <a:rPr kumimoji="1" lang="ja-JP" altLang="en-US" dirty="0" smtClean="0"/>
              <a:t>に</a:t>
            </a:r>
            <a:r>
              <a:rPr kumimoji="1" lang="ja-JP" altLang="en-US" dirty="0" smtClean="0"/>
              <a:t>は</a:t>
            </a:r>
            <a:r>
              <a:rPr kumimoji="1" lang="ja-JP" altLang="en-US" dirty="0" smtClean="0"/>
              <a:t>接続</a:t>
            </a:r>
            <a:r>
              <a:rPr kumimoji="1" lang="ja-JP" altLang="en-US" dirty="0" smtClean="0"/>
              <a:t>ができなくなることが考えられます</a:t>
            </a:r>
            <a:r>
              <a:rPr kumimoji="1" lang="ja-JP" altLang="en-US" dirty="0" smtClean="0"/>
              <a:t>。</a:t>
            </a:r>
            <a:r>
              <a:rPr kumimoji="1" lang="ja-JP" altLang="en-US" dirty="0" smtClean="0"/>
              <a:t>（クリック）</a:t>
            </a:r>
            <a:endParaRPr kumimoji="1" lang="en-US" altLang="ja-JP" dirty="0" smtClean="0"/>
          </a:p>
          <a:p>
            <a:pPr marL="0" marR="0" indent="0" algn="l" defTabSz="457200" rtl="0" eaLnBrk="1" fontAlgn="auto" latinLnBrk="0" hangingPunct="1">
              <a:lnSpc>
                <a:spcPct val="100000"/>
              </a:lnSpc>
              <a:spcBef>
                <a:spcPts val="0"/>
              </a:spcBef>
              <a:spcAft>
                <a:spcPts val="0"/>
              </a:spcAft>
              <a:buClrTx/>
              <a:buSzTx/>
              <a:buFontTx/>
              <a:buNone/>
              <a:tabLst/>
              <a:defRPr/>
            </a:pPr>
            <a:r>
              <a:rPr kumimoji="1" lang="ja-JP" altLang="en-US" dirty="0" smtClean="0"/>
              <a:t>そういった場合には、管理</a:t>
            </a:r>
            <a:r>
              <a:rPr kumimoji="1" lang="en-US" altLang="ja-JP" dirty="0" smtClean="0"/>
              <a:t>VM</a:t>
            </a:r>
            <a:r>
              <a:rPr kumimoji="1" lang="ja-JP" altLang="en-US" dirty="0" smtClean="0"/>
              <a:t>経由でユーザ</a:t>
            </a:r>
            <a:r>
              <a:rPr kumimoji="1" lang="en-US" altLang="ja-JP" dirty="0" smtClean="0"/>
              <a:t>VM</a:t>
            </a:r>
            <a:r>
              <a:rPr kumimoji="1" lang="ja-JP" altLang="en-US" dirty="0" smtClean="0"/>
              <a:t>を管理することで、障害に強いリモート管理を行うことができます。</a:t>
            </a:r>
            <a:endParaRPr kumimoji="1" lang="en-US" altLang="ja-JP" dirty="0" smtClean="0"/>
          </a:p>
          <a:p>
            <a:pPr marL="0" marR="0" indent="0" algn="l" defTabSz="457200" rtl="0" eaLnBrk="1" fontAlgn="auto" latinLnBrk="0" hangingPunct="1">
              <a:lnSpc>
                <a:spcPct val="100000"/>
              </a:lnSpc>
              <a:spcBef>
                <a:spcPts val="0"/>
              </a:spcBef>
              <a:spcAft>
                <a:spcPts val="0"/>
              </a:spcAft>
              <a:buClrTx/>
              <a:buSzTx/>
              <a:buFontTx/>
              <a:buNone/>
              <a:tabLst/>
              <a:defRPr/>
            </a:pPr>
            <a:r>
              <a:rPr kumimoji="1" lang="ja-JP" altLang="en-US" dirty="0" smtClean="0"/>
              <a:t>管理</a:t>
            </a:r>
            <a:r>
              <a:rPr kumimoji="1" lang="en-US" altLang="ja-JP" dirty="0" smtClean="0"/>
              <a:t>VM</a:t>
            </a:r>
            <a:r>
              <a:rPr kumimoji="1" lang="ja-JP" altLang="en-US" dirty="0" smtClean="0"/>
              <a:t>とは、ユーザが操作する</a:t>
            </a:r>
            <a:r>
              <a:rPr kumimoji="1" lang="en-US" altLang="ja-JP" dirty="0" smtClean="0"/>
              <a:t>VM</a:t>
            </a:r>
            <a:r>
              <a:rPr kumimoji="1" lang="ja-JP" altLang="en-US" dirty="0" smtClean="0"/>
              <a:t>であるユーザ</a:t>
            </a:r>
            <a:r>
              <a:rPr kumimoji="1" lang="en-US" altLang="ja-JP" dirty="0" smtClean="0"/>
              <a:t>VM</a:t>
            </a:r>
            <a:r>
              <a:rPr kumimoji="1" lang="ja-JP" altLang="en-US" dirty="0" smtClean="0"/>
              <a:t>を管理する権限を持った特別な</a:t>
            </a:r>
            <a:r>
              <a:rPr kumimoji="1" lang="en-US" altLang="ja-JP" dirty="0" smtClean="0"/>
              <a:t>VM</a:t>
            </a:r>
            <a:r>
              <a:rPr kumimoji="1" lang="ja-JP" altLang="en-US" dirty="0" smtClean="0"/>
              <a:t>です。</a:t>
            </a:r>
            <a:endParaRPr kumimoji="1" lang="en-US" altLang="ja-JP"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kumimoji="1" lang="en-US" altLang="ja-JP" dirty="0" smtClean="0"/>
          </a:p>
          <a:p>
            <a:pPr marL="0" marR="0" indent="0" algn="l" defTabSz="457200" rtl="0" eaLnBrk="1" fontAlgn="auto" latinLnBrk="0" hangingPunct="1">
              <a:lnSpc>
                <a:spcPct val="100000"/>
              </a:lnSpc>
              <a:spcBef>
                <a:spcPts val="0"/>
              </a:spcBef>
              <a:spcAft>
                <a:spcPts val="0"/>
              </a:spcAft>
              <a:buClrTx/>
              <a:buSzTx/>
              <a:buFontTx/>
              <a:buNone/>
              <a:tabLst/>
              <a:defRPr/>
            </a:pPr>
            <a:r>
              <a:rPr kumimoji="1" lang="ja-JP" altLang="en-US" dirty="0" smtClean="0"/>
              <a:t>このことによるメリットは、ユーザ</a:t>
            </a:r>
            <a:r>
              <a:rPr kumimoji="1" lang="en-US" altLang="ja-JP" dirty="0" smtClean="0"/>
              <a:t>VM</a:t>
            </a:r>
            <a:r>
              <a:rPr kumimoji="1" lang="ja-JP" altLang="en-US" dirty="0" smtClean="0"/>
              <a:t>における障害発生時でも操作が可能であるという点です。</a:t>
            </a:r>
            <a:endParaRPr kumimoji="1" lang="en-US" altLang="ja-JP"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kumimoji="1" lang="en-US" altLang="ja-JP" dirty="0" smtClean="0"/>
          </a:p>
          <a:p>
            <a:pPr marL="0" marR="0" indent="0" algn="l" defTabSz="457200" rtl="0" eaLnBrk="1" fontAlgn="auto" latinLnBrk="0" hangingPunct="1">
              <a:lnSpc>
                <a:spcPct val="100000"/>
              </a:lnSpc>
              <a:spcBef>
                <a:spcPts val="0"/>
              </a:spcBef>
              <a:spcAft>
                <a:spcPts val="0"/>
              </a:spcAft>
              <a:buClrTx/>
              <a:buSzTx/>
              <a:buFontTx/>
              <a:buNone/>
              <a:tabLst/>
              <a:defRPr/>
            </a:pPr>
            <a:r>
              <a:rPr kumimoji="1" lang="ja-JP" altLang="en-US" dirty="0" smtClean="0"/>
              <a:t>障害</a:t>
            </a:r>
            <a:r>
              <a:rPr kumimoji="1" lang="ja-JP" altLang="en-US" dirty="0" smtClean="0"/>
              <a:t>発生時</a:t>
            </a:r>
            <a:r>
              <a:rPr kumimoji="1" lang="ja-JP" altLang="en-US" dirty="0" smtClean="0"/>
              <a:t>の</a:t>
            </a:r>
            <a:r>
              <a:rPr kumimoji="1" lang="ja-JP" altLang="en-US" dirty="0" smtClean="0"/>
              <a:t>復旧</a:t>
            </a:r>
            <a:r>
              <a:rPr kumimoji="1" lang="ja-JP" altLang="en-US" dirty="0" smtClean="0"/>
              <a:t>手段</a:t>
            </a:r>
            <a:r>
              <a:rPr kumimoji="1" lang="ja-JP" altLang="en-US" dirty="0" smtClean="0"/>
              <a:t>であるシングルユーザモード、いわゆるセーフモードでユーザ</a:t>
            </a:r>
            <a:r>
              <a:rPr kumimoji="1" lang="en-US" altLang="ja-JP" dirty="0" smtClean="0"/>
              <a:t>VM</a:t>
            </a:r>
            <a:r>
              <a:rPr kumimoji="1" lang="ja-JP" altLang="en-US" dirty="0" smtClean="0"/>
              <a:t>を操作することも可能となります。</a:t>
            </a:r>
            <a:endParaRPr kumimoji="1" lang="en-US" altLang="ja-JP"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2C1EDAC3-B1D5-2F40-A5BC-953C99AC0820}" type="slidenum">
              <a:rPr kumimoji="1" lang="ja-JP" altLang="en-US" smtClean="0"/>
              <a:t>3</a:t>
            </a:fld>
            <a:endParaRPr kumimoji="1" lang="ja-JP" altLang="en-US"/>
          </a:p>
        </p:txBody>
      </p:sp>
    </p:spTree>
    <p:extLst>
      <p:ext uri="{BB962C8B-B14F-4D97-AF65-F5344CB8AC3E}">
        <p14:creationId xmlns:p14="http://schemas.microsoft.com/office/powerpoint/2010/main" val="14393976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管理</a:t>
            </a:r>
            <a:r>
              <a:rPr kumimoji="1" lang="en-US" altLang="ja-JP" dirty="0" smtClean="0"/>
              <a:t>VM</a:t>
            </a:r>
            <a:r>
              <a:rPr kumimoji="1" lang="ja-JP" altLang="en-US" dirty="0" smtClean="0"/>
              <a:t>経由でユーザ</a:t>
            </a:r>
            <a:r>
              <a:rPr kumimoji="1" lang="en-US" altLang="ja-JP" dirty="0" smtClean="0"/>
              <a:t>VM</a:t>
            </a:r>
            <a:r>
              <a:rPr kumimoji="1" lang="ja-JP" altLang="en-US" dirty="0" smtClean="0"/>
              <a:t>のリモート管理を行うことには障害に強いというメリットがある一方で、</a:t>
            </a:r>
            <a:endParaRPr kumimoji="1" lang="en-US" altLang="ja-JP" dirty="0" smtClean="0"/>
          </a:p>
          <a:p>
            <a:r>
              <a:rPr kumimoji="1" lang="ja-JP" altLang="en-US" dirty="0" smtClean="0"/>
              <a:t>クラウドでは管理</a:t>
            </a:r>
            <a:r>
              <a:rPr kumimoji="1" lang="en-US" altLang="ja-JP" dirty="0" smtClean="0"/>
              <a:t>VM</a:t>
            </a:r>
            <a:r>
              <a:rPr kumimoji="1" lang="ja-JP" altLang="en-US" dirty="0" smtClean="0"/>
              <a:t>が信頼できるとは限らないということについて考慮しておく必要があります。</a:t>
            </a:r>
            <a:endParaRPr kumimoji="1" lang="en-US" altLang="ja-JP" dirty="0" smtClean="0"/>
          </a:p>
          <a:p>
            <a:r>
              <a:rPr kumimoji="1" lang="ja-JP" altLang="en-US" dirty="0" smtClean="0"/>
              <a:t>管理者が怠慢な管理を行っていたり、また適切な管理を行っていたとしても何らかの要因で管理</a:t>
            </a:r>
            <a:r>
              <a:rPr kumimoji="1" lang="en-US" altLang="ja-JP" dirty="0" smtClean="0"/>
              <a:t>VM</a:t>
            </a:r>
            <a:r>
              <a:rPr kumimoji="1" lang="ja-JP" altLang="en-US" dirty="0" smtClean="0"/>
              <a:t>が十分にセキュアでない可能性があります。</a:t>
            </a:r>
            <a:endParaRPr kumimoji="1" lang="en-US" altLang="ja-JP" dirty="0" smtClean="0"/>
          </a:p>
          <a:p>
            <a:r>
              <a:rPr kumimoji="1" lang="ja-JP" altLang="en-US" dirty="0" smtClean="0"/>
              <a:t>こういった場合には、</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2C1EDAC3-B1D5-2F40-A5BC-953C99AC0820}" type="slidenum">
              <a:rPr kumimoji="1" lang="ja-JP" altLang="en-US" smtClean="0"/>
              <a:t>4</a:t>
            </a:fld>
            <a:endParaRPr kumimoji="1" lang="ja-JP" altLang="en-US"/>
          </a:p>
        </p:txBody>
      </p:sp>
    </p:spTree>
    <p:extLst>
      <p:ext uri="{BB962C8B-B14F-4D97-AF65-F5344CB8AC3E}">
        <p14:creationId xmlns:p14="http://schemas.microsoft.com/office/powerpoint/2010/main" val="37883309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管理</a:t>
            </a:r>
            <a:r>
              <a:rPr kumimoji="1" lang="en-US" altLang="ja-JP" dirty="0" smtClean="0"/>
              <a:t>VM</a:t>
            </a:r>
            <a:r>
              <a:rPr kumimoji="1" lang="ja-JP" altLang="en-US" dirty="0" smtClean="0"/>
              <a:t>が信頼できない場合には、管理</a:t>
            </a:r>
            <a:r>
              <a:rPr kumimoji="1" lang="en-US" altLang="ja-JP" dirty="0" smtClean="0"/>
              <a:t>VM</a:t>
            </a:r>
            <a:r>
              <a:rPr kumimoji="1" lang="ja-JP" altLang="en-US" dirty="0" smtClean="0"/>
              <a:t>に対する情報漏洩が発生する可能性について考慮しなければなりません。</a:t>
            </a:r>
            <a:endParaRPr kumimoji="1" lang="en-US" altLang="ja-JP" dirty="0" smtClean="0"/>
          </a:p>
          <a:p>
            <a:r>
              <a:rPr kumimoji="1" lang="ja-JP" altLang="en-US" dirty="0" smtClean="0"/>
              <a:t>その一例としては、管理</a:t>
            </a:r>
            <a:r>
              <a:rPr kumimoji="1" lang="en-US" altLang="ja-JP" dirty="0" smtClean="0"/>
              <a:t>VM</a:t>
            </a:r>
            <a:r>
              <a:rPr kumimoji="1" lang="ja-JP" altLang="en-US" dirty="0" smtClean="0"/>
              <a:t>経由で画面情報が漏洩するといった恐れがあります。</a:t>
            </a:r>
            <a:endParaRPr kumimoji="1" lang="en-US" altLang="ja-JP" dirty="0" smtClean="0"/>
          </a:p>
          <a:p>
            <a:r>
              <a:rPr kumimoji="1" lang="ja-JP" altLang="en-US" dirty="0" smtClean="0"/>
              <a:t>攻撃者から管理</a:t>
            </a:r>
            <a:r>
              <a:rPr kumimoji="1" lang="en-US" altLang="ja-JP" dirty="0" smtClean="0"/>
              <a:t>VM</a:t>
            </a:r>
            <a:r>
              <a:rPr kumimoji="1" lang="ja-JP" altLang="en-US" dirty="0" smtClean="0"/>
              <a:t>に盗聴プログラムを仕掛けられると、ユーザ</a:t>
            </a:r>
            <a:r>
              <a:rPr kumimoji="1" lang="en-US" altLang="ja-JP" dirty="0" smtClean="0"/>
              <a:t>VM</a:t>
            </a:r>
            <a:r>
              <a:rPr kumimoji="1" lang="ja-JP" altLang="en-US" dirty="0" smtClean="0"/>
              <a:t>における操作を監視されることが考えられます。</a:t>
            </a:r>
            <a:endParaRPr kumimoji="1" lang="en-US" altLang="ja-JP" dirty="0" smtClean="0"/>
          </a:p>
          <a:p>
            <a:r>
              <a:rPr kumimoji="1" lang="ja-JP" altLang="en-US" dirty="0" smtClean="0"/>
              <a:t>盗聴プログラムによって、</a:t>
            </a:r>
            <a:endParaRPr kumimoji="1" lang="en-US" altLang="ja-JP" dirty="0" smtClean="0"/>
          </a:p>
          <a:p>
            <a:endParaRPr kumimoji="1" lang="en-US" altLang="ja-JP" dirty="0" smtClean="0"/>
          </a:p>
          <a:p>
            <a:r>
              <a:rPr kumimoji="1" lang="ja-JP" altLang="en-US" dirty="0" smtClean="0"/>
              <a:t>近年ではキーボードの入力を記録するキーロガーへの対策や、体に障害をもつ方への配慮として、ソフトウェアキーボードを使用することがあります。</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2C1EDAC3-B1D5-2F40-A5BC-953C99AC0820}" type="slidenum">
              <a:rPr kumimoji="1" lang="ja-JP" altLang="en-US" smtClean="0"/>
              <a:t>5</a:t>
            </a:fld>
            <a:endParaRPr kumimoji="1" lang="ja-JP" altLang="en-US"/>
          </a:p>
        </p:txBody>
      </p:sp>
    </p:spTree>
    <p:extLst>
      <p:ext uri="{BB962C8B-B14F-4D97-AF65-F5344CB8AC3E}">
        <p14:creationId xmlns:p14="http://schemas.microsoft.com/office/powerpoint/2010/main" val="36575292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＜ここで４分＞</a:t>
            </a:r>
            <a:endParaRPr kumimoji="1" lang="en-US" altLang="ja-JP" dirty="0" smtClean="0"/>
          </a:p>
          <a:p>
            <a:r>
              <a:rPr kumimoji="1" lang="ja-JP" altLang="en-US" dirty="0" smtClean="0"/>
              <a:t>そこ</a:t>
            </a:r>
            <a:r>
              <a:rPr kumimoji="1" lang="ja-JP" altLang="en-US" dirty="0" smtClean="0"/>
              <a:t>で、本研究では</a:t>
            </a:r>
            <a:r>
              <a:rPr kumimoji="1" lang="en-US" altLang="ja-JP" dirty="0" err="1" smtClean="0"/>
              <a:t>FBCrypt</a:t>
            </a:r>
            <a:r>
              <a:rPr kumimoji="1" lang="en-US" altLang="ja-JP" dirty="0" smtClean="0"/>
              <a:t>-V</a:t>
            </a:r>
            <a:r>
              <a:rPr kumimoji="1" lang="ja-JP" altLang="en-US" dirty="0" smtClean="0"/>
              <a:t>を提案します。</a:t>
            </a:r>
            <a:endParaRPr kumimoji="1" lang="en-US" altLang="ja-JP" dirty="0" smtClean="0"/>
          </a:p>
          <a:p>
            <a:r>
              <a:rPr kumimoji="1" lang="en-US" altLang="ja-JP" dirty="0" err="1" smtClean="0"/>
              <a:t>FBCrypt</a:t>
            </a:r>
            <a:r>
              <a:rPr kumimoji="1" lang="en-US" altLang="ja-JP" dirty="0" smtClean="0"/>
              <a:t>-V</a:t>
            </a:r>
            <a:r>
              <a:rPr kumimoji="1" lang="ja-JP" altLang="en-US" dirty="0" smtClean="0"/>
              <a:t>では</a:t>
            </a:r>
            <a:endParaRPr kumimoji="1" lang="en-US" altLang="ja-JP" dirty="0" smtClean="0"/>
          </a:p>
          <a:p>
            <a:r>
              <a:rPr kumimoji="1" lang="ja-JP" altLang="en-US" dirty="0" smtClean="0"/>
              <a:t>仮想マシンモニタ（</a:t>
            </a:r>
            <a:r>
              <a:rPr kumimoji="1" lang="en-US" altLang="ja-JP" dirty="0" smtClean="0"/>
              <a:t>VMM</a:t>
            </a:r>
            <a:r>
              <a:rPr kumimoji="1" lang="ja-JP" altLang="en-US" dirty="0" smtClean="0"/>
              <a:t>）とは、コンピュータの仮想化を実現するための、</a:t>
            </a:r>
            <a:r>
              <a:rPr kumimoji="1" lang="en-US" altLang="ja-JP" dirty="0" smtClean="0"/>
              <a:t>OS</a:t>
            </a:r>
            <a:r>
              <a:rPr kumimoji="1" lang="ja-JP" altLang="en-US" dirty="0" smtClean="0"/>
              <a:t>よりも低いレベルで動作するソフトウェアのことです。</a:t>
            </a:r>
            <a:endParaRPr kumimoji="1" lang="en-US" altLang="ja-JP" dirty="0" smtClean="0"/>
          </a:p>
          <a:p>
            <a:r>
              <a:rPr kumimoji="1" lang="ja-JP" altLang="en-US" dirty="0" smtClean="0"/>
              <a:t>（複数の異なる</a:t>
            </a:r>
            <a:r>
              <a:rPr kumimoji="1" lang="en-US" altLang="ja-JP" dirty="0" smtClean="0"/>
              <a:t>OS</a:t>
            </a:r>
            <a:r>
              <a:rPr kumimoji="1" lang="ja-JP" altLang="en-US" dirty="0" smtClean="0"/>
              <a:t>を並列に実行できるようにするソフトウェア</a:t>
            </a:r>
            <a:r>
              <a:rPr kumimoji="1" lang="ja-JP" altLang="en-US" dirty="0" smtClean="0"/>
              <a:t>）</a:t>
            </a:r>
            <a:endParaRPr kumimoji="1" lang="en-US" altLang="ja-JP" dirty="0" smtClean="0"/>
          </a:p>
          <a:p>
            <a:r>
              <a:rPr kumimoji="1" lang="ja-JP" altLang="en-US" dirty="0" smtClean="0"/>
              <a:t>・・・両立することができます。つまり、管理</a:t>
            </a:r>
            <a:r>
              <a:rPr kumimoji="1" lang="en-US" altLang="ja-JP" dirty="0" smtClean="0"/>
              <a:t>VM</a:t>
            </a:r>
            <a:r>
              <a:rPr kumimoji="1" lang="ja-JP" altLang="en-US" dirty="0" smtClean="0"/>
              <a:t>経由のアクセスでも</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2C1EDAC3-B1D5-2F40-A5BC-953C99AC0820}" type="slidenum">
              <a:rPr kumimoji="1" lang="ja-JP" altLang="en-US" smtClean="0"/>
              <a:t>6</a:t>
            </a:fld>
            <a:endParaRPr kumimoji="1" lang="ja-JP" altLang="en-US"/>
          </a:p>
        </p:txBody>
      </p:sp>
    </p:spTree>
    <p:extLst>
      <p:ext uri="{BB962C8B-B14F-4D97-AF65-F5344CB8AC3E}">
        <p14:creationId xmlns:p14="http://schemas.microsoft.com/office/powerpoint/2010/main" val="21302781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では、</a:t>
            </a:r>
            <a:r>
              <a:rPr kumimoji="1" lang="en-US" altLang="ja-JP" dirty="0" err="1" smtClean="0"/>
              <a:t>FBCrypt</a:t>
            </a:r>
            <a:r>
              <a:rPr kumimoji="1" lang="en-US" altLang="ja-JP" dirty="0" smtClean="0"/>
              <a:t>-V</a:t>
            </a:r>
            <a:r>
              <a:rPr kumimoji="1" lang="ja-JP" altLang="en-US" dirty="0" smtClean="0"/>
              <a:t>における画面情報の流れを整理しておきます。</a:t>
            </a:r>
            <a:endParaRPr kumimoji="1" lang="en-US" altLang="ja-JP" dirty="0" smtClean="0"/>
          </a:p>
          <a:p>
            <a:endParaRPr kumimoji="1" lang="en-US" altLang="ja-JP" dirty="0" smtClean="0"/>
          </a:p>
        </p:txBody>
      </p:sp>
      <p:sp>
        <p:nvSpPr>
          <p:cNvPr id="4" name="スライド番号プレースホルダー 3"/>
          <p:cNvSpPr>
            <a:spLocks noGrp="1"/>
          </p:cNvSpPr>
          <p:nvPr>
            <p:ph type="sldNum" sz="quarter" idx="10"/>
          </p:nvPr>
        </p:nvSpPr>
        <p:spPr/>
        <p:txBody>
          <a:bodyPr/>
          <a:lstStyle/>
          <a:p>
            <a:fld id="{2C1EDAC3-B1D5-2F40-A5BC-953C99AC0820}" type="slidenum">
              <a:rPr kumimoji="1" lang="ja-JP" altLang="en-US" smtClean="0"/>
              <a:t>7</a:t>
            </a:fld>
            <a:endParaRPr kumimoji="1" lang="ja-JP" altLang="en-US"/>
          </a:p>
        </p:txBody>
      </p:sp>
    </p:spTree>
    <p:extLst>
      <p:ext uri="{BB962C8B-B14F-4D97-AF65-F5344CB8AC3E}">
        <p14:creationId xmlns:p14="http://schemas.microsoft.com/office/powerpoint/2010/main" val="24100094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先ほど</a:t>
            </a:r>
            <a:r>
              <a:rPr kumimoji="1" lang="ja-JP" altLang="en-US" dirty="0" smtClean="0"/>
              <a:t>の画面情報の流れを実現するために、</a:t>
            </a:r>
            <a:r>
              <a:rPr kumimoji="1" lang="en-US" altLang="ja-JP" dirty="0" err="1" smtClean="0"/>
              <a:t>FBCrypt</a:t>
            </a:r>
            <a:r>
              <a:rPr kumimoji="1" lang="en-US" altLang="ja-JP" dirty="0" smtClean="0"/>
              <a:t>-V</a:t>
            </a:r>
            <a:r>
              <a:rPr kumimoji="1" lang="ja-JP" altLang="en-US" dirty="0" smtClean="0"/>
              <a:t>で行っている内容についてふれていきます。</a:t>
            </a:r>
            <a:endParaRPr kumimoji="1" lang="en-US" altLang="ja-JP" dirty="0" smtClean="0"/>
          </a:p>
          <a:p>
            <a:r>
              <a:rPr kumimoji="1" lang="ja-JP" altLang="en-US" dirty="0" smtClean="0"/>
              <a:t>まずは、ユーザ</a:t>
            </a:r>
            <a:r>
              <a:rPr kumimoji="1" lang="en-US" altLang="ja-JP" dirty="0" smtClean="0"/>
              <a:t>VM</a:t>
            </a:r>
            <a:r>
              <a:rPr kumimoji="1" lang="ja-JP" altLang="en-US" dirty="0" smtClean="0"/>
              <a:t>起動時に、</a:t>
            </a:r>
            <a:r>
              <a:rPr kumimoji="1" lang="en-US" altLang="ja-JP" dirty="0" smtClean="0"/>
              <a:t>VMM</a:t>
            </a:r>
            <a:r>
              <a:rPr kumimoji="1" lang="ja-JP" altLang="en-US" dirty="0" smtClean="0"/>
              <a:t>によって暗号化</a:t>
            </a:r>
            <a:r>
              <a:rPr kumimoji="1" lang="en-US" altLang="ja-JP" dirty="0" smtClean="0"/>
              <a:t>VFB</a:t>
            </a:r>
            <a:r>
              <a:rPr kumimoji="1" lang="ja-JP" altLang="en-US" dirty="0" smtClean="0"/>
              <a:t>を作成すると</a:t>
            </a:r>
            <a:r>
              <a:rPr kumimoji="1" lang="ja-JP" altLang="en-US" dirty="0" smtClean="0"/>
              <a:t>いう</a:t>
            </a:r>
            <a:r>
              <a:rPr kumimoji="1" lang="ja-JP" altLang="en-US" dirty="0" smtClean="0"/>
              <a:t>処理についてです</a:t>
            </a:r>
            <a:r>
              <a:rPr kumimoji="1" lang="ja-JP" altLang="en-US" dirty="0" smtClean="0"/>
              <a:t>。</a:t>
            </a:r>
            <a:endParaRPr kumimoji="1" lang="en-US" altLang="ja-JP" dirty="0" smtClean="0"/>
          </a:p>
          <a:p>
            <a:r>
              <a:rPr kumimoji="1" lang="ja-JP" altLang="en-US" dirty="0" smtClean="0"/>
              <a:t>これは、管理</a:t>
            </a:r>
            <a:r>
              <a:rPr kumimoji="1" lang="en-US" altLang="ja-JP" dirty="0" smtClean="0"/>
              <a:t>VM</a:t>
            </a:r>
            <a:r>
              <a:rPr kumimoji="1" lang="ja-JP" altLang="en-US" dirty="0" smtClean="0"/>
              <a:t>が参照する</a:t>
            </a:r>
            <a:r>
              <a:rPr kumimoji="1" lang="en-US" altLang="ja-JP" dirty="0" smtClean="0"/>
              <a:t>VFB</a:t>
            </a:r>
            <a:r>
              <a:rPr kumimoji="1" lang="ja-JP" altLang="en-US" dirty="0" smtClean="0"/>
              <a:t>を暗号化用の</a:t>
            </a:r>
            <a:r>
              <a:rPr kumimoji="1" lang="en-US" altLang="ja-JP" dirty="0" smtClean="0"/>
              <a:t>VFB</a:t>
            </a:r>
            <a:r>
              <a:rPr kumimoji="1" lang="ja-JP" altLang="en-US" dirty="0" smtClean="0"/>
              <a:t>に変更するために必要な処理となります。</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2C1EDAC3-B1D5-2F40-A5BC-953C99AC0820}" type="slidenum">
              <a:rPr kumimoji="1" lang="ja-JP" altLang="en-US" smtClean="0"/>
              <a:t>8</a:t>
            </a:fld>
            <a:endParaRPr kumimoji="1" lang="ja-JP" altLang="en-US"/>
          </a:p>
        </p:txBody>
      </p:sp>
    </p:spTree>
    <p:extLst>
      <p:ext uri="{BB962C8B-B14F-4D97-AF65-F5344CB8AC3E}">
        <p14:creationId xmlns:p14="http://schemas.microsoft.com/office/powerpoint/2010/main" val="5267568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VFB</a:t>
            </a:r>
            <a:r>
              <a:rPr kumimoji="1" lang="ja-JP" altLang="en-US" dirty="0" smtClean="0"/>
              <a:t>の情報を横取りして取得するために、</a:t>
            </a:r>
            <a:r>
              <a:rPr kumimoji="1" lang="en-US" altLang="ja-JP" dirty="0" smtClean="0"/>
              <a:t>VMM</a:t>
            </a:r>
            <a:r>
              <a:rPr kumimoji="1" lang="ja-JP" altLang="en-US" dirty="0" smtClean="0"/>
              <a:t>は</a:t>
            </a:r>
            <a:r>
              <a:rPr kumimoji="1" lang="en-US" altLang="ja-JP" dirty="0" err="1" smtClean="0"/>
              <a:t>XenStore</a:t>
            </a:r>
            <a:r>
              <a:rPr kumimoji="1" lang="ja-JP" altLang="en-US" dirty="0" smtClean="0"/>
              <a:t>リングの監視を行うことで</a:t>
            </a:r>
            <a:r>
              <a:rPr kumimoji="1" lang="en-US" altLang="ja-JP" dirty="0" smtClean="0"/>
              <a:t>VFB</a:t>
            </a:r>
            <a:r>
              <a:rPr kumimoji="1" lang="ja-JP" altLang="en-US" dirty="0" smtClean="0"/>
              <a:t>のアドレスを取得します。</a:t>
            </a:r>
            <a:endParaRPr kumimoji="1" lang="en-US" altLang="ja-JP" dirty="0" smtClean="0"/>
          </a:p>
          <a:p>
            <a:r>
              <a:rPr kumimoji="1" lang="ja-JP" altLang="en-US" dirty="0" smtClean="0"/>
              <a:t>この</a:t>
            </a:r>
            <a:r>
              <a:rPr kumimoji="1" lang="en-US" altLang="ja-JP" dirty="0" smtClean="0"/>
              <a:t>VFB</a:t>
            </a:r>
            <a:r>
              <a:rPr kumimoji="1" lang="ja-JP" altLang="en-US" dirty="0" smtClean="0"/>
              <a:t>のアドレスが指し示す構造体の中に</a:t>
            </a:r>
            <a:r>
              <a:rPr kumimoji="1" lang="en-US" altLang="ja-JP" dirty="0" smtClean="0"/>
              <a:t>VFB</a:t>
            </a:r>
            <a:r>
              <a:rPr kumimoji="1" lang="ja-JP" altLang="en-US" dirty="0" smtClean="0"/>
              <a:t>の情報が入っています。</a:t>
            </a:r>
            <a:endParaRPr kumimoji="1" lang="en-US" altLang="ja-JP" dirty="0" smtClean="0"/>
          </a:p>
          <a:p>
            <a:r>
              <a:rPr kumimoji="1" lang="ja-JP" altLang="en-US" dirty="0" smtClean="0"/>
              <a:t>ユーザ</a:t>
            </a:r>
            <a:r>
              <a:rPr kumimoji="1" lang="en-US" altLang="ja-JP" dirty="0" smtClean="0"/>
              <a:t>VM</a:t>
            </a:r>
            <a:r>
              <a:rPr kumimoji="1" lang="ja-JP" altLang="en-US" dirty="0" smtClean="0"/>
              <a:t>起動時に、</a:t>
            </a:r>
            <a:r>
              <a:rPr kumimoji="1" lang="en-US" altLang="ja-JP" dirty="0" smtClean="0"/>
              <a:t>VFB</a:t>
            </a:r>
            <a:r>
              <a:rPr kumimoji="1" lang="ja-JP" altLang="en-US" dirty="0" smtClean="0"/>
              <a:t>のアドレスはユーザ</a:t>
            </a:r>
            <a:r>
              <a:rPr kumimoji="1" lang="en-US" altLang="ja-JP" dirty="0" smtClean="0"/>
              <a:t>VM</a:t>
            </a:r>
            <a:r>
              <a:rPr kumimoji="1" lang="ja-JP" altLang="en-US" dirty="0" smtClean="0"/>
              <a:t>から</a:t>
            </a:r>
            <a:endParaRPr kumimoji="1" lang="en-US" altLang="ja-JP" dirty="0" smtClean="0"/>
          </a:p>
          <a:p>
            <a:endParaRPr kumimoji="1" lang="en-US" altLang="ja-JP" dirty="0" smtClean="0"/>
          </a:p>
          <a:p>
            <a:r>
              <a:rPr kumimoji="1" lang="en-US" altLang="ja-JP" dirty="0" smtClean="0"/>
              <a:t>VMM</a:t>
            </a:r>
            <a:r>
              <a:rPr kumimoji="1" lang="ja-JP" altLang="en-US" dirty="0" smtClean="0"/>
              <a:t>が</a:t>
            </a:r>
            <a:r>
              <a:rPr kumimoji="1" lang="en-US" altLang="ja-JP" dirty="0" err="1" smtClean="0"/>
              <a:t>XenStore</a:t>
            </a:r>
            <a:r>
              <a:rPr kumimoji="1" lang="ja-JP" altLang="en-US" dirty="0" smtClean="0"/>
              <a:t>リングを監視するためには、</a:t>
            </a:r>
            <a:r>
              <a:rPr kumimoji="1" lang="en-US" altLang="ja-JP" dirty="0" smtClean="0"/>
              <a:t>VMM</a:t>
            </a:r>
            <a:r>
              <a:rPr kumimoji="1" lang="ja-JP" altLang="en-US" dirty="0" smtClean="0"/>
              <a:t>は</a:t>
            </a:r>
            <a:r>
              <a:rPr kumimoji="1" lang="en-US" altLang="ja-JP" dirty="0" err="1" smtClean="0"/>
              <a:t>XenStore</a:t>
            </a:r>
            <a:r>
              <a:rPr kumimoji="1" lang="ja-JP" altLang="en-US" dirty="0" smtClean="0"/>
              <a:t>リングの場所を知っている必要があります。</a:t>
            </a:r>
            <a:endParaRPr kumimoji="1" lang="en-US" altLang="ja-JP" dirty="0" smtClean="0"/>
          </a:p>
          <a:p>
            <a:r>
              <a:rPr kumimoji="1" lang="ja-JP" altLang="en-US" dirty="0" smtClean="0"/>
              <a:t>そこで</a:t>
            </a:r>
            <a:r>
              <a:rPr kumimoji="1" lang="en-US" altLang="ja-JP" dirty="0" smtClean="0"/>
              <a:t>VMM</a:t>
            </a:r>
            <a:r>
              <a:rPr kumimoji="1" lang="ja-JP" altLang="en-US" dirty="0" smtClean="0"/>
              <a:t>は、</a:t>
            </a:r>
            <a:r>
              <a:rPr kumimoji="1" lang="en-US" altLang="ja-JP" dirty="0" err="1" smtClean="0"/>
              <a:t>XenStore</a:t>
            </a:r>
            <a:r>
              <a:rPr kumimoji="1" lang="ja-JP" altLang="en-US" dirty="0" smtClean="0"/>
              <a:t>リングを起動情報ページから特定します。</a:t>
            </a:r>
            <a:endParaRPr kumimoji="1" lang="en-US" altLang="ja-JP" dirty="0" smtClean="0"/>
          </a:p>
          <a:p>
            <a:r>
              <a:rPr kumimoji="1" lang="ja-JP" altLang="en-US" dirty="0" smtClean="0"/>
              <a:t>起動情報ページは、ユーザ</a:t>
            </a:r>
            <a:r>
              <a:rPr kumimoji="1" lang="en-US" altLang="ja-JP" dirty="0" smtClean="0"/>
              <a:t>VM</a:t>
            </a:r>
            <a:r>
              <a:rPr kumimoji="1" lang="ja-JP" altLang="en-US" dirty="0" smtClean="0"/>
              <a:t>起動時に管理</a:t>
            </a:r>
            <a:r>
              <a:rPr kumimoji="1" lang="en-US" altLang="ja-JP" dirty="0" smtClean="0"/>
              <a:t>VM</a:t>
            </a:r>
            <a:r>
              <a:rPr kumimoji="1" lang="ja-JP" altLang="en-US" dirty="0" smtClean="0"/>
              <a:t>がレジスタ経由でユーザ</a:t>
            </a:r>
            <a:r>
              <a:rPr kumimoji="1" lang="en-US" altLang="ja-JP" dirty="0" smtClean="0"/>
              <a:t>VM</a:t>
            </a:r>
            <a:r>
              <a:rPr kumimoji="1" lang="ja-JP" altLang="en-US" dirty="0" smtClean="0"/>
              <a:t>に通知します。</a:t>
            </a:r>
            <a:endParaRPr kumimoji="1" lang="en-US" altLang="ja-JP" dirty="0" smtClean="0"/>
          </a:p>
          <a:p>
            <a:r>
              <a:rPr kumimoji="1" lang="en-US" altLang="ja-JP" dirty="0" smtClean="0"/>
              <a:t>VMM</a:t>
            </a:r>
            <a:r>
              <a:rPr kumimoji="1" lang="ja-JP" altLang="en-US" dirty="0" smtClean="0"/>
              <a:t>はこの起動情報ページを取得して、そこから</a:t>
            </a:r>
            <a:r>
              <a:rPr kumimoji="1" lang="en-US" altLang="ja-JP" dirty="0" err="1" smtClean="0"/>
              <a:t>XenStore</a:t>
            </a:r>
            <a:r>
              <a:rPr kumimoji="1" lang="ja-JP" altLang="en-US" dirty="0" smtClean="0"/>
              <a:t>リングの情報を取得します。</a:t>
            </a:r>
          </a:p>
          <a:p>
            <a:endParaRPr kumimoji="1" lang="ja-JP" altLang="en-US" dirty="0" smtClean="0"/>
          </a:p>
          <a:p>
            <a:endParaRPr kumimoji="1" lang="ja-JP" altLang="en-US" dirty="0" smtClean="0"/>
          </a:p>
          <a:p>
            <a:endParaRPr kumimoji="1" lang="ja-JP" altLang="en-US" dirty="0" smtClean="0"/>
          </a:p>
          <a:p>
            <a:endParaRPr kumimoji="1" lang="ja-JP" altLang="en-US" dirty="0" smtClean="0"/>
          </a:p>
          <a:p>
            <a:endParaRPr kumimoji="1" lang="en-US" altLang="ja-JP" dirty="0" smtClean="0"/>
          </a:p>
        </p:txBody>
      </p:sp>
      <p:sp>
        <p:nvSpPr>
          <p:cNvPr id="4" name="スライド番号プレースホルダー 3"/>
          <p:cNvSpPr>
            <a:spLocks noGrp="1"/>
          </p:cNvSpPr>
          <p:nvPr>
            <p:ph type="sldNum" sz="quarter" idx="10"/>
          </p:nvPr>
        </p:nvSpPr>
        <p:spPr/>
        <p:txBody>
          <a:bodyPr/>
          <a:lstStyle/>
          <a:p>
            <a:fld id="{2C1EDAC3-B1D5-2F40-A5BC-953C99AC0820}" type="slidenum">
              <a:rPr kumimoji="1" lang="ja-JP" altLang="en-US" smtClean="0"/>
              <a:t>9</a:t>
            </a:fld>
            <a:endParaRPr kumimoji="1" lang="ja-JP" altLang="en-US"/>
          </a:p>
        </p:txBody>
      </p:sp>
    </p:spTree>
    <p:extLst>
      <p:ext uri="{BB962C8B-B14F-4D97-AF65-F5344CB8AC3E}">
        <p14:creationId xmlns:p14="http://schemas.microsoft.com/office/powerpoint/2010/main" val="40026745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10" name="直角三角形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タイトル 8"/>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ja-JP" altLang="en-US" smtClean="0"/>
              <a:t>マスタ タイトルの書式設定</a:t>
            </a:r>
            <a:endParaRPr kumimoji="0" lang="en-US"/>
          </a:p>
        </p:txBody>
      </p:sp>
      <p:sp>
        <p:nvSpPr>
          <p:cNvPr id="17" name="サブタイトル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ja-JP" altLang="en-US" smtClean="0"/>
              <a:t>マスタ サブタイトルの書式設定</a:t>
            </a:r>
            <a:endParaRPr kumimoji="0" lang="en-US"/>
          </a:p>
        </p:txBody>
      </p:sp>
      <p:grpSp>
        <p:nvGrpSpPr>
          <p:cNvPr id="2" name="グループ化 1"/>
          <p:cNvGrpSpPr/>
          <p:nvPr/>
        </p:nvGrpSpPr>
        <p:grpSpPr>
          <a:xfrm>
            <a:off x="-3765" y="4953000"/>
            <a:ext cx="9147765" cy="1912088"/>
            <a:chOff x="-3765" y="4832896"/>
            <a:chExt cx="9147765" cy="2032192"/>
          </a:xfrm>
        </p:grpSpPr>
        <p:sp>
          <p:nvSpPr>
            <p:cNvPr id="7" name="フリーフォーム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8" name="フリーフォーム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1" name="フリーフォーム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2" name="直線コネクタ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日付プレースホルダ 29"/>
          <p:cNvSpPr>
            <a:spLocks noGrp="1"/>
          </p:cNvSpPr>
          <p:nvPr>
            <p:ph type="dt" sz="half" idx="10"/>
          </p:nvPr>
        </p:nvSpPr>
        <p:spPr/>
        <p:txBody>
          <a:bodyPr/>
          <a:lstStyle>
            <a:lvl1pPr>
              <a:defRPr>
                <a:solidFill>
                  <a:srgbClr val="FFFFFF"/>
                </a:solidFill>
              </a:defRPr>
            </a:lvl1pPr>
            <a:extLst/>
          </a:lstStyle>
          <a:p>
            <a:fld id="{5C0811E3-1F1C-4796-9519-D97063D8344C}" type="datetimeFigureOut">
              <a:rPr kumimoji="1" lang="ja-JP" altLang="en-US" smtClean="0"/>
              <a:pPr/>
              <a:t>12/02/24</a:t>
            </a:fld>
            <a:endParaRPr kumimoji="1" lang="ja-JP" altLang="en-US"/>
          </a:p>
        </p:txBody>
      </p:sp>
      <p:sp>
        <p:nvSpPr>
          <p:cNvPr id="19" name="フッター プレースホルダ 18"/>
          <p:cNvSpPr>
            <a:spLocks noGrp="1"/>
          </p:cNvSpPr>
          <p:nvPr>
            <p:ph type="ftr" sz="quarter" idx="11"/>
          </p:nvPr>
        </p:nvSpPr>
        <p:spPr/>
        <p:txBody>
          <a:bodyPr/>
          <a:lstStyle>
            <a:lvl1pPr>
              <a:defRPr>
                <a:solidFill>
                  <a:schemeClr val="accent1">
                    <a:tint val="20000"/>
                  </a:schemeClr>
                </a:solidFill>
              </a:defRPr>
            </a:lvl1pPr>
            <a:extLst/>
          </a:lstStyle>
          <a:p>
            <a:endParaRPr kumimoji="1" lang="ja-JP" altLang="en-US"/>
          </a:p>
        </p:txBody>
      </p:sp>
      <p:sp>
        <p:nvSpPr>
          <p:cNvPr id="27" name="スライド番号プレースホルダ 26"/>
          <p:cNvSpPr>
            <a:spLocks noGrp="1"/>
          </p:cNvSpPr>
          <p:nvPr>
            <p:ph type="sldNum" sz="quarter" idx="12"/>
          </p:nvPr>
        </p:nvSpPr>
        <p:spPr/>
        <p:txBody>
          <a:bodyPr/>
          <a:lstStyle>
            <a:lvl1pPr>
              <a:defRPr>
                <a:solidFill>
                  <a:srgbClr val="FFFFFF"/>
                </a:solidFill>
              </a:defRPr>
            </a:lvl1pPr>
            <a:extLst/>
          </a:lstStyle>
          <a:p>
            <a:fld id="{97EBD516-4AA9-446A-941D-157ACD369ED7}" type="slidenum">
              <a:rPr kumimoji="1" lang="ja-JP" altLang="en-US" smtClean="0"/>
              <a:pPr/>
              <a:t>‹#›</a:t>
            </a:fld>
            <a:endParaRPr kumimoji="1" lang="ja-JP"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extLst/>
          </a:lstStyle>
          <a:p>
            <a:r>
              <a:rPr kumimoji="0" lang="ja-JP" altLang="en-US" smtClean="0"/>
              <a:t>マスタ タイトルの書式設定</a:t>
            </a:r>
            <a:endParaRPr kumimoji="0" lang="en-US"/>
          </a:p>
        </p:txBody>
      </p:sp>
      <p:sp>
        <p:nvSpPr>
          <p:cNvPr id="3" name="縦書きテキスト プレースホルダ 2"/>
          <p:cNvSpPr>
            <a:spLocks noGrp="1"/>
          </p:cNvSpPr>
          <p:nvPr>
            <p:ph type="body" orient="vert" idx="1"/>
          </p:nvPr>
        </p:nvSpPr>
        <p:spPr>
          <a:xfrm>
            <a:off x="457200" y="1481329"/>
            <a:ext cx="8229600" cy="4386071"/>
          </a:xfrm>
        </p:spPr>
        <p:txBody>
          <a:bodyPr vert="eaVert"/>
          <a:lstStyle>
            <a:extLst/>
          </a:lstStyle>
          <a:p>
            <a:pPr lvl="0" eaLnBrk="1" latinLnBrk="0" hangingPunct="1"/>
            <a:r>
              <a:rPr lang="ja-JP" altLang="en-US" smtClean="0"/>
              <a:t>マスタ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4" name="日付プレースホルダ 3"/>
          <p:cNvSpPr>
            <a:spLocks noGrp="1"/>
          </p:cNvSpPr>
          <p:nvPr>
            <p:ph type="dt" sz="half" idx="10"/>
          </p:nvPr>
        </p:nvSpPr>
        <p:spPr/>
        <p:txBody>
          <a:bodyPr/>
          <a:lstStyle>
            <a:extLst/>
          </a:lstStyle>
          <a:p>
            <a:fld id="{5C0811E3-1F1C-4796-9519-D97063D8344C}" type="datetimeFigureOut">
              <a:rPr kumimoji="1" lang="ja-JP" altLang="en-US" smtClean="0"/>
              <a:pPr/>
              <a:t>12/02/24</a:t>
            </a:fld>
            <a:endParaRPr kumimoji="1" lang="ja-JP" altLang="en-US"/>
          </a:p>
        </p:txBody>
      </p:sp>
      <p:sp>
        <p:nvSpPr>
          <p:cNvPr id="5" name="フッター プレースホルダ 4"/>
          <p:cNvSpPr>
            <a:spLocks noGrp="1"/>
          </p:cNvSpPr>
          <p:nvPr>
            <p:ph type="ftr" sz="quarter" idx="11"/>
          </p:nvPr>
        </p:nvSpPr>
        <p:spPr/>
        <p:txBody>
          <a:bodyPr/>
          <a:lstStyle>
            <a:extLst/>
          </a:lstStyle>
          <a:p>
            <a:endParaRPr kumimoji="1" lang="ja-JP" altLang="en-US"/>
          </a:p>
        </p:txBody>
      </p:sp>
      <p:sp>
        <p:nvSpPr>
          <p:cNvPr id="6" name="スライド番号プレースホルダ 5"/>
          <p:cNvSpPr>
            <a:spLocks noGrp="1"/>
          </p:cNvSpPr>
          <p:nvPr>
            <p:ph type="sldNum" sz="quarter" idx="12"/>
          </p:nvPr>
        </p:nvSpPr>
        <p:spPr/>
        <p:txBody>
          <a:bodyPr/>
          <a:lstStyle>
            <a:extLst/>
          </a:lstStyle>
          <a:p>
            <a:fld id="{97EBD516-4AA9-446A-941D-157ACD369ED7}" type="slidenum">
              <a:rPr kumimoji="1" lang="ja-JP" altLang="en-US" smtClean="0"/>
              <a:pPr/>
              <a:t>‹#›</a:t>
            </a:fld>
            <a:endParaRPr kumimoji="1" lang="ja-JP"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844013" y="274640"/>
            <a:ext cx="1777470" cy="5592761"/>
          </a:xfrm>
        </p:spPr>
        <p:txBody>
          <a:bodyPr vert="eaVert"/>
          <a:lstStyle>
            <a:extLst/>
          </a:lstStyle>
          <a:p>
            <a:r>
              <a:rPr kumimoji="0" lang="ja-JP" altLang="en-US" smtClean="0"/>
              <a:t>マスタ タイトルの書式設定</a:t>
            </a:r>
            <a:endParaRPr kumimoji="0" lang="en-US"/>
          </a:p>
        </p:txBody>
      </p:sp>
      <p:sp>
        <p:nvSpPr>
          <p:cNvPr id="3" name="縦書きテキスト プレースホルダ 2"/>
          <p:cNvSpPr>
            <a:spLocks noGrp="1"/>
          </p:cNvSpPr>
          <p:nvPr>
            <p:ph type="body" orient="vert" idx="1"/>
          </p:nvPr>
        </p:nvSpPr>
        <p:spPr>
          <a:xfrm>
            <a:off x="457200" y="274641"/>
            <a:ext cx="6324600" cy="5592760"/>
          </a:xfrm>
        </p:spPr>
        <p:txBody>
          <a:bodyPr vert="eaVert"/>
          <a:lstStyle>
            <a:extLst/>
          </a:lstStyle>
          <a:p>
            <a:pPr lvl="0" eaLnBrk="1" latinLnBrk="0" hangingPunct="1"/>
            <a:r>
              <a:rPr lang="ja-JP" altLang="en-US" smtClean="0"/>
              <a:t>マスタ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4" name="日付プレースホルダ 3"/>
          <p:cNvSpPr>
            <a:spLocks noGrp="1"/>
          </p:cNvSpPr>
          <p:nvPr>
            <p:ph type="dt" sz="half" idx="10"/>
          </p:nvPr>
        </p:nvSpPr>
        <p:spPr/>
        <p:txBody>
          <a:bodyPr/>
          <a:lstStyle>
            <a:extLst/>
          </a:lstStyle>
          <a:p>
            <a:fld id="{5C0811E3-1F1C-4796-9519-D97063D8344C}" type="datetimeFigureOut">
              <a:rPr kumimoji="1" lang="ja-JP" altLang="en-US" smtClean="0"/>
              <a:pPr/>
              <a:t>12/02/24</a:t>
            </a:fld>
            <a:endParaRPr kumimoji="1" lang="ja-JP" altLang="en-US"/>
          </a:p>
        </p:txBody>
      </p:sp>
      <p:sp>
        <p:nvSpPr>
          <p:cNvPr id="5" name="フッター プレースホルダ 4"/>
          <p:cNvSpPr>
            <a:spLocks noGrp="1"/>
          </p:cNvSpPr>
          <p:nvPr>
            <p:ph type="ftr" sz="quarter" idx="11"/>
          </p:nvPr>
        </p:nvSpPr>
        <p:spPr/>
        <p:txBody>
          <a:bodyPr/>
          <a:lstStyle>
            <a:extLst/>
          </a:lstStyle>
          <a:p>
            <a:endParaRPr kumimoji="1" lang="ja-JP" altLang="en-US"/>
          </a:p>
        </p:txBody>
      </p:sp>
      <p:sp>
        <p:nvSpPr>
          <p:cNvPr id="6" name="スライド番号プレースホルダ 5"/>
          <p:cNvSpPr>
            <a:spLocks noGrp="1"/>
          </p:cNvSpPr>
          <p:nvPr>
            <p:ph type="sldNum" sz="quarter" idx="12"/>
          </p:nvPr>
        </p:nvSpPr>
        <p:spPr/>
        <p:txBody>
          <a:bodyPr/>
          <a:lstStyle>
            <a:extLst/>
          </a:lstStyle>
          <a:p>
            <a:fld id="{97EBD516-4AA9-446A-941D-157ACD369ED7}" type="slidenum">
              <a:rPr kumimoji="1" lang="ja-JP" altLang="en-US" smtClean="0"/>
              <a:pPr/>
              <a:t>‹#›</a:t>
            </a:fld>
            <a:endParaRPr kumimoji="1" lang="ja-JP"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3" name="コンテンツ プレースホルダ 2"/>
          <p:cNvSpPr>
            <a:spLocks noGrp="1"/>
          </p:cNvSpPr>
          <p:nvPr>
            <p:ph idx="1"/>
          </p:nvPr>
        </p:nvSpPr>
        <p:spPr/>
        <p:txBody>
          <a:bodyPr/>
          <a:lstStyle>
            <a:extLst/>
          </a:lstStyle>
          <a:p>
            <a:pPr lvl="0" eaLnBrk="1" latinLnBrk="0" hangingPunct="1"/>
            <a:r>
              <a:rPr lang="ja-JP" altLang="en-US" smtClean="0"/>
              <a:t>マスタ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4" name="日付プレースホルダ 3"/>
          <p:cNvSpPr>
            <a:spLocks noGrp="1"/>
          </p:cNvSpPr>
          <p:nvPr>
            <p:ph type="dt" sz="half" idx="10"/>
          </p:nvPr>
        </p:nvSpPr>
        <p:spPr/>
        <p:txBody>
          <a:bodyPr/>
          <a:lstStyle>
            <a:extLst/>
          </a:lstStyle>
          <a:p>
            <a:fld id="{5C0811E3-1F1C-4796-9519-D97063D8344C}" type="datetimeFigureOut">
              <a:rPr kumimoji="1" lang="ja-JP" altLang="en-US" smtClean="0"/>
              <a:pPr/>
              <a:t>12/02/24</a:t>
            </a:fld>
            <a:endParaRPr kumimoji="1" lang="ja-JP" altLang="en-US"/>
          </a:p>
        </p:txBody>
      </p:sp>
      <p:sp>
        <p:nvSpPr>
          <p:cNvPr id="5" name="フッター プレースホルダ 4"/>
          <p:cNvSpPr>
            <a:spLocks noGrp="1"/>
          </p:cNvSpPr>
          <p:nvPr>
            <p:ph type="ftr" sz="quarter" idx="11"/>
          </p:nvPr>
        </p:nvSpPr>
        <p:spPr/>
        <p:txBody>
          <a:bodyPr/>
          <a:lstStyle>
            <a:extLst/>
          </a:lstStyle>
          <a:p>
            <a:endParaRPr kumimoji="1" lang="ja-JP" altLang="en-US"/>
          </a:p>
        </p:txBody>
      </p:sp>
      <p:sp>
        <p:nvSpPr>
          <p:cNvPr id="6" name="スライド番号プレースホルダ 5"/>
          <p:cNvSpPr>
            <a:spLocks noGrp="1"/>
          </p:cNvSpPr>
          <p:nvPr>
            <p:ph type="sldNum" sz="quarter" idx="12"/>
          </p:nvPr>
        </p:nvSpPr>
        <p:spPr/>
        <p:txBody>
          <a:bodyPr/>
          <a:lstStyle>
            <a:extLst/>
          </a:lstStyle>
          <a:p>
            <a:fld id="{97EBD516-4AA9-446A-941D-157ACD369ED7}" type="slidenum">
              <a:rPr kumimoji="1" lang="ja-JP" altLang="en-US" smtClean="0"/>
              <a:pPr/>
              <a:t>‹#›</a:t>
            </a:fld>
            <a:endParaRPr kumimoji="1" lang="ja-JP" altLang="en-US"/>
          </a:p>
        </p:txBody>
      </p:sp>
      <p:sp>
        <p:nvSpPr>
          <p:cNvPr id="7" name="タイトル 6"/>
          <p:cNvSpPr>
            <a:spLocks noGrp="1"/>
          </p:cNvSpPr>
          <p:nvPr>
            <p:ph type="title"/>
          </p:nvPr>
        </p:nvSpPr>
        <p:spPr/>
        <p:txBody>
          <a:bodyPr rtlCol="0"/>
          <a:lstStyle>
            <a:extLst/>
          </a:lstStyle>
          <a:p>
            <a:r>
              <a:rPr kumimoji="0" lang="ja-JP" altLang="en-US" smtClean="0"/>
              <a:t>マスタ タイトルの書式設定</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bg>
      <p:bgRef idx="1002">
        <a:schemeClr val="bg1"/>
      </p:bgRef>
    </p:bg>
    <p:spTree>
      <p:nvGrpSpPr>
        <p:cNvPr id="1" name=""/>
        <p:cNvGrpSpPr/>
        <p:nvPr/>
      </p:nvGrpSpPr>
      <p:grpSpPr>
        <a:xfrm>
          <a:off x="0" y="0"/>
          <a:ext cx="0" cy="0"/>
          <a:chOff x="0" y="0"/>
          <a:chExt cx="0" cy="0"/>
        </a:xfrm>
      </p:grpSpPr>
      <p:sp>
        <p:nvSpPr>
          <p:cNvPr id="2" name="タイトル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ja-JP" altLang="en-US" smtClean="0"/>
              <a:t>マスタ タイトルの書式設定</a:t>
            </a:r>
            <a:endParaRPr kumimoji="0" lang="en-US"/>
          </a:p>
        </p:txBody>
      </p:sp>
      <p:sp>
        <p:nvSpPr>
          <p:cNvPr id="3" name="テキスト プレースホルダ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ja-JP" altLang="en-US" smtClean="0"/>
              <a:t>マスタ テキストの書式設定</a:t>
            </a:r>
          </a:p>
        </p:txBody>
      </p:sp>
      <p:sp>
        <p:nvSpPr>
          <p:cNvPr id="4" name="日付プレースホルダ 3"/>
          <p:cNvSpPr>
            <a:spLocks noGrp="1"/>
          </p:cNvSpPr>
          <p:nvPr>
            <p:ph type="dt" sz="half" idx="10"/>
          </p:nvPr>
        </p:nvSpPr>
        <p:spPr/>
        <p:txBody>
          <a:bodyPr/>
          <a:lstStyle>
            <a:extLst/>
          </a:lstStyle>
          <a:p>
            <a:fld id="{5C0811E3-1F1C-4796-9519-D97063D8344C}" type="datetimeFigureOut">
              <a:rPr kumimoji="1" lang="ja-JP" altLang="en-US" smtClean="0"/>
              <a:pPr/>
              <a:t>12/02/24</a:t>
            </a:fld>
            <a:endParaRPr kumimoji="1" lang="ja-JP" altLang="en-US"/>
          </a:p>
        </p:txBody>
      </p:sp>
      <p:sp>
        <p:nvSpPr>
          <p:cNvPr id="5" name="フッター プレースホルダ 4"/>
          <p:cNvSpPr>
            <a:spLocks noGrp="1"/>
          </p:cNvSpPr>
          <p:nvPr>
            <p:ph type="ftr" sz="quarter" idx="11"/>
          </p:nvPr>
        </p:nvSpPr>
        <p:spPr/>
        <p:txBody>
          <a:bodyPr/>
          <a:lstStyle>
            <a:extLst/>
          </a:lstStyle>
          <a:p>
            <a:endParaRPr kumimoji="1" lang="ja-JP" altLang="en-US"/>
          </a:p>
        </p:txBody>
      </p:sp>
      <p:sp>
        <p:nvSpPr>
          <p:cNvPr id="6" name="スライド番号プレースホルダ 5"/>
          <p:cNvSpPr>
            <a:spLocks noGrp="1"/>
          </p:cNvSpPr>
          <p:nvPr>
            <p:ph type="sldNum" sz="quarter" idx="12"/>
          </p:nvPr>
        </p:nvSpPr>
        <p:spPr/>
        <p:txBody>
          <a:bodyPr/>
          <a:lstStyle>
            <a:extLst/>
          </a:lstStyle>
          <a:p>
            <a:fld id="{97EBD516-4AA9-446A-941D-157ACD369ED7}" type="slidenum">
              <a:rPr kumimoji="1" lang="ja-JP" altLang="en-US" smtClean="0"/>
              <a:pPr/>
              <a:t>‹#›</a:t>
            </a:fld>
            <a:endParaRPr kumimoji="1" lang="ja-JP" altLang="en-US"/>
          </a:p>
        </p:txBody>
      </p:sp>
      <p:sp>
        <p:nvSpPr>
          <p:cNvPr id="7" name="山形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8" name="山形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bg>
      <p:bgRef idx="1002">
        <a:schemeClr val="bg1"/>
      </p:bgRef>
    </p:bg>
    <p:spTree>
      <p:nvGrpSpPr>
        <p:cNvPr id="1" name=""/>
        <p:cNvGrpSpPr/>
        <p:nvPr/>
      </p:nvGrpSpPr>
      <p:grpSpPr>
        <a:xfrm>
          <a:off x="0" y="0"/>
          <a:ext cx="0" cy="0"/>
          <a:chOff x="0" y="0"/>
          <a:chExt cx="0" cy="0"/>
        </a:xfrm>
      </p:grpSpPr>
      <p:sp>
        <p:nvSpPr>
          <p:cNvPr id="3" name="コンテンツ プレースホルダ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ja-JP" altLang="en-US" smtClean="0"/>
              <a:t>マスタ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4" name="コンテンツ プレースホルダ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ja-JP" altLang="en-US" smtClean="0"/>
              <a:t>マスタ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5" name="日付プレースホルダ 4"/>
          <p:cNvSpPr>
            <a:spLocks noGrp="1"/>
          </p:cNvSpPr>
          <p:nvPr>
            <p:ph type="dt" sz="half" idx="10"/>
          </p:nvPr>
        </p:nvSpPr>
        <p:spPr/>
        <p:txBody>
          <a:bodyPr/>
          <a:lstStyle>
            <a:extLst/>
          </a:lstStyle>
          <a:p>
            <a:fld id="{5C0811E3-1F1C-4796-9519-D97063D8344C}" type="datetimeFigureOut">
              <a:rPr kumimoji="1" lang="ja-JP" altLang="en-US" smtClean="0"/>
              <a:pPr/>
              <a:t>12/02/24</a:t>
            </a:fld>
            <a:endParaRPr kumimoji="1" lang="ja-JP" altLang="en-US"/>
          </a:p>
        </p:txBody>
      </p:sp>
      <p:sp>
        <p:nvSpPr>
          <p:cNvPr id="6" name="フッター プレースホルダ 5"/>
          <p:cNvSpPr>
            <a:spLocks noGrp="1"/>
          </p:cNvSpPr>
          <p:nvPr>
            <p:ph type="ftr" sz="quarter" idx="11"/>
          </p:nvPr>
        </p:nvSpPr>
        <p:spPr/>
        <p:txBody>
          <a:bodyPr/>
          <a:lstStyle>
            <a:extLst/>
          </a:lstStyle>
          <a:p>
            <a:endParaRPr kumimoji="1" lang="ja-JP" altLang="en-US"/>
          </a:p>
        </p:txBody>
      </p:sp>
      <p:sp>
        <p:nvSpPr>
          <p:cNvPr id="7" name="スライド番号プレースホルダ 6"/>
          <p:cNvSpPr>
            <a:spLocks noGrp="1"/>
          </p:cNvSpPr>
          <p:nvPr>
            <p:ph type="sldNum" sz="quarter" idx="12"/>
          </p:nvPr>
        </p:nvSpPr>
        <p:spPr/>
        <p:txBody>
          <a:bodyPr/>
          <a:lstStyle>
            <a:extLst/>
          </a:lstStyle>
          <a:p>
            <a:fld id="{97EBD516-4AA9-446A-941D-157ACD369ED7}" type="slidenum">
              <a:rPr kumimoji="1" lang="ja-JP" altLang="en-US" smtClean="0"/>
              <a:pPr/>
              <a:t>‹#›</a:t>
            </a:fld>
            <a:endParaRPr kumimoji="1" lang="ja-JP" altLang="en-US"/>
          </a:p>
        </p:txBody>
      </p:sp>
      <p:sp>
        <p:nvSpPr>
          <p:cNvPr id="8" name="タイトル 7"/>
          <p:cNvSpPr>
            <a:spLocks noGrp="1"/>
          </p:cNvSpPr>
          <p:nvPr>
            <p:ph type="title"/>
          </p:nvPr>
        </p:nvSpPr>
        <p:spPr/>
        <p:txBody>
          <a:bodyPr rtlCol="0"/>
          <a:lstStyle>
            <a:extLst/>
          </a:lstStyle>
          <a:p>
            <a:r>
              <a:rPr kumimoji="0" lang="ja-JP" altLang="en-US" smtClean="0"/>
              <a:t>マスタ タイトルの書式設定</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比較">
    <p:bg>
      <p:bgRef idx="1003">
        <a:schemeClr val="bg1"/>
      </p:bgRef>
    </p:bg>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8229600" cy="1143000"/>
          </a:xfrm>
        </p:spPr>
        <p:txBody>
          <a:bodyPr anchor="ctr"/>
          <a:lstStyle>
            <a:lvl1pPr>
              <a:defRPr/>
            </a:lvl1pPr>
            <a:extLst/>
          </a:lstStyle>
          <a:p>
            <a:r>
              <a:rPr kumimoji="0" lang="ja-JP" altLang="en-US" smtClean="0"/>
              <a:t>マスタ タイトルの書式設定</a:t>
            </a:r>
            <a:endParaRPr kumimoji="0" lang="en-US"/>
          </a:p>
        </p:txBody>
      </p:sp>
      <p:sp>
        <p:nvSpPr>
          <p:cNvPr id="3" name="テキスト プレースホルダ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ja-JP" altLang="en-US" smtClean="0"/>
              <a:t>マスタ テキストの書式設定</a:t>
            </a:r>
          </a:p>
        </p:txBody>
      </p:sp>
      <p:sp>
        <p:nvSpPr>
          <p:cNvPr id="4" name="テキスト プレースホルダ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ja-JP" altLang="en-US" smtClean="0"/>
              <a:t>マスタ テキストの書式設定</a:t>
            </a:r>
          </a:p>
        </p:txBody>
      </p:sp>
      <p:sp>
        <p:nvSpPr>
          <p:cNvPr id="5" name="コンテンツ プレースホルダ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ja-JP" altLang="en-US" smtClean="0"/>
              <a:t>マスタ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6" name="コンテンツ プレースホルダ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ja-JP" altLang="en-US" smtClean="0"/>
              <a:t>マスタ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7" name="日付プレースホルダ 6"/>
          <p:cNvSpPr>
            <a:spLocks noGrp="1"/>
          </p:cNvSpPr>
          <p:nvPr>
            <p:ph type="dt" sz="half" idx="10"/>
          </p:nvPr>
        </p:nvSpPr>
        <p:spPr/>
        <p:txBody>
          <a:bodyPr/>
          <a:lstStyle>
            <a:extLst/>
          </a:lstStyle>
          <a:p>
            <a:fld id="{5C0811E3-1F1C-4796-9519-D97063D8344C}" type="datetimeFigureOut">
              <a:rPr kumimoji="1" lang="ja-JP" altLang="en-US" smtClean="0"/>
              <a:pPr/>
              <a:t>12/02/24</a:t>
            </a:fld>
            <a:endParaRPr kumimoji="1" lang="ja-JP" altLang="en-US"/>
          </a:p>
        </p:txBody>
      </p:sp>
      <p:sp>
        <p:nvSpPr>
          <p:cNvPr id="8" name="フッター プレースホルダ 7"/>
          <p:cNvSpPr>
            <a:spLocks noGrp="1"/>
          </p:cNvSpPr>
          <p:nvPr>
            <p:ph type="ftr" sz="quarter" idx="11"/>
          </p:nvPr>
        </p:nvSpPr>
        <p:spPr/>
        <p:txBody>
          <a:bodyPr/>
          <a:lstStyle>
            <a:extLst/>
          </a:lstStyle>
          <a:p>
            <a:endParaRPr kumimoji="1" lang="ja-JP" altLang="en-US"/>
          </a:p>
        </p:txBody>
      </p:sp>
      <p:sp>
        <p:nvSpPr>
          <p:cNvPr id="9" name="スライド番号プレースホルダ 8"/>
          <p:cNvSpPr>
            <a:spLocks noGrp="1"/>
          </p:cNvSpPr>
          <p:nvPr>
            <p:ph type="sldNum" sz="quarter" idx="12"/>
          </p:nvPr>
        </p:nvSpPr>
        <p:spPr/>
        <p:txBody>
          <a:bodyPr/>
          <a:lstStyle>
            <a:extLst/>
          </a:lstStyle>
          <a:p>
            <a:fld id="{97EBD516-4AA9-446A-941D-157ACD369ED7}" type="slidenum">
              <a:rPr kumimoji="1" lang="ja-JP" altLang="en-US" smtClean="0"/>
              <a:pPr/>
              <a:t>‹#›</a:t>
            </a:fld>
            <a:endParaRPr kumimoji="1" lang="ja-JP" altLang="en-US"/>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bg>
      <p:bgRef idx="1002">
        <a:schemeClr val="bg1"/>
      </p:bgRef>
    </p:bg>
    <p:spTree>
      <p:nvGrpSpPr>
        <p:cNvPr id="1" name=""/>
        <p:cNvGrpSpPr/>
        <p:nvPr/>
      </p:nvGrpSpPr>
      <p:grpSpPr>
        <a:xfrm>
          <a:off x="0" y="0"/>
          <a:ext cx="0" cy="0"/>
          <a:chOff x="0" y="0"/>
          <a:chExt cx="0" cy="0"/>
        </a:xfrm>
      </p:grpSpPr>
      <p:sp>
        <p:nvSpPr>
          <p:cNvPr id="3" name="日付プレースホルダ 2"/>
          <p:cNvSpPr>
            <a:spLocks noGrp="1"/>
          </p:cNvSpPr>
          <p:nvPr>
            <p:ph type="dt" sz="half" idx="10"/>
          </p:nvPr>
        </p:nvSpPr>
        <p:spPr/>
        <p:txBody>
          <a:bodyPr/>
          <a:lstStyle>
            <a:extLst/>
          </a:lstStyle>
          <a:p>
            <a:fld id="{5C0811E3-1F1C-4796-9519-D97063D8344C}" type="datetimeFigureOut">
              <a:rPr kumimoji="1" lang="ja-JP" altLang="en-US" smtClean="0"/>
              <a:pPr/>
              <a:t>12/02/24</a:t>
            </a:fld>
            <a:endParaRPr kumimoji="1" lang="ja-JP" altLang="en-US"/>
          </a:p>
        </p:txBody>
      </p:sp>
      <p:sp>
        <p:nvSpPr>
          <p:cNvPr id="4" name="フッター プレースホルダ 3"/>
          <p:cNvSpPr>
            <a:spLocks noGrp="1"/>
          </p:cNvSpPr>
          <p:nvPr>
            <p:ph type="ftr" sz="quarter" idx="11"/>
          </p:nvPr>
        </p:nvSpPr>
        <p:spPr/>
        <p:txBody>
          <a:bodyPr/>
          <a:lstStyle>
            <a:extLst/>
          </a:lstStyle>
          <a:p>
            <a:endParaRPr kumimoji="1" lang="ja-JP" altLang="en-US"/>
          </a:p>
        </p:txBody>
      </p:sp>
      <p:sp>
        <p:nvSpPr>
          <p:cNvPr id="5" name="スライド番号プレースホルダ 4"/>
          <p:cNvSpPr>
            <a:spLocks noGrp="1"/>
          </p:cNvSpPr>
          <p:nvPr>
            <p:ph type="sldNum" sz="quarter" idx="12"/>
          </p:nvPr>
        </p:nvSpPr>
        <p:spPr/>
        <p:txBody>
          <a:bodyPr/>
          <a:lstStyle>
            <a:extLst/>
          </a:lstStyle>
          <a:p>
            <a:fld id="{97EBD516-4AA9-446A-941D-157ACD369ED7}" type="slidenum">
              <a:rPr kumimoji="1" lang="ja-JP" altLang="en-US" smtClean="0"/>
              <a:pPr/>
              <a:t>‹#›</a:t>
            </a:fld>
            <a:endParaRPr kumimoji="1" lang="ja-JP" altLang="en-US"/>
          </a:p>
        </p:txBody>
      </p:sp>
      <p:sp>
        <p:nvSpPr>
          <p:cNvPr id="6" name="タイトル 5"/>
          <p:cNvSpPr>
            <a:spLocks noGrp="1"/>
          </p:cNvSpPr>
          <p:nvPr>
            <p:ph type="title"/>
          </p:nvPr>
        </p:nvSpPr>
        <p:spPr/>
        <p:txBody>
          <a:bodyPr rtlCol="0"/>
          <a:lstStyle>
            <a:extLst/>
          </a:lstStyle>
          <a:p>
            <a:r>
              <a:rPr kumimoji="0" lang="ja-JP" altLang="en-US" smtClean="0"/>
              <a:t>マスタ タイトルの書式設定</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extLst/>
          </a:lstStyle>
          <a:p>
            <a:fld id="{5C0811E3-1F1C-4796-9519-D97063D8344C}" type="datetimeFigureOut">
              <a:rPr kumimoji="1" lang="ja-JP" altLang="en-US" smtClean="0"/>
              <a:pPr/>
              <a:t>12/02/24</a:t>
            </a:fld>
            <a:endParaRPr kumimoji="1" lang="ja-JP" altLang="en-US"/>
          </a:p>
        </p:txBody>
      </p:sp>
      <p:sp>
        <p:nvSpPr>
          <p:cNvPr id="3" name="フッター プレースホルダ 2"/>
          <p:cNvSpPr>
            <a:spLocks noGrp="1"/>
          </p:cNvSpPr>
          <p:nvPr>
            <p:ph type="ftr" sz="quarter" idx="11"/>
          </p:nvPr>
        </p:nvSpPr>
        <p:spPr/>
        <p:txBody>
          <a:bodyPr/>
          <a:lstStyle>
            <a:extLst/>
          </a:lstStyle>
          <a:p>
            <a:endParaRPr kumimoji="1" lang="ja-JP" altLang="en-US"/>
          </a:p>
        </p:txBody>
      </p:sp>
      <p:sp>
        <p:nvSpPr>
          <p:cNvPr id="4" name="スライド番号プレースホルダ 3"/>
          <p:cNvSpPr>
            <a:spLocks noGrp="1"/>
          </p:cNvSpPr>
          <p:nvPr>
            <p:ph type="sldNum" sz="quarter" idx="12"/>
          </p:nvPr>
        </p:nvSpPr>
        <p:spPr/>
        <p:txBody>
          <a:bodyPr/>
          <a:lstStyle>
            <a:extLst/>
          </a:lstStyle>
          <a:p>
            <a:fld id="{97EBD516-4AA9-446A-941D-157ACD369ED7}" type="slidenum">
              <a:rPr kumimoji="1" lang="ja-JP" altLang="en-US" smtClean="0"/>
              <a:pPr/>
              <a:t>‹#›</a:t>
            </a:fld>
            <a:endParaRPr kumimoji="1" lang="ja-JP"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タイトル付きのコンテンツ">
    <p:bg>
      <p:bgRef idx="1003">
        <a:schemeClr val="bg1"/>
      </p:bgRef>
    </p:bg>
    <p:spTree>
      <p:nvGrpSpPr>
        <p:cNvPr id="1" name=""/>
        <p:cNvGrpSpPr/>
        <p:nvPr/>
      </p:nvGrpSpPr>
      <p:grpSpPr>
        <a:xfrm>
          <a:off x="0" y="0"/>
          <a:ext cx="0" cy="0"/>
          <a:chOff x="0" y="0"/>
          <a:chExt cx="0" cy="0"/>
        </a:xfrm>
      </p:grpSpPr>
      <p:sp>
        <p:nvSpPr>
          <p:cNvPr id="2" name="タイトル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ja-JP" altLang="en-US" smtClean="0"/>
              <a:t>マスタ タイトルの書式設定</a:t>
            </a:r>
            <a:endParaRPr kumimoji="0" lang="en-US"/>
          </a:p>
        </p:txBody>
      </p:sp>
      <p:sp>
        <p:nvSpPr>
          <p:cNvPr id="3" name="テキスト プレースホルダ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ja-JP" altLang="en-US" smtClean="0"/>
              <a:t>マスタ テキストの書式設定</a:t>
            </a:r>
          </a:p>
        </p:txBody>
      </p:sp>
      <p:sp>
        <p:nvSpPr>
          <p:cNvPr id="4" name="コンテンツ プレースホルダ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ja-JP" altLang="en-US" smtClean="0"/>
              <a:t>マスタ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5" name="日付プレースホルダ 4"/>
          <p:cNvSpPr>
            <a:spLocks noGrp="1"/>
          </p:cNvSpPr>
          <p:nvPr>
            <p:ph type="dt" sz="half" idx="10"/>
          </p:nvPr>
        </p:nvSpPr>
        <p:spPr>
          <a:xfrm>
            <a:off x="6727032" y="6407944"/>
            <a:ext cx="1920240" cy="365760"/>
          </a:xfrm>
        </p:spPr>
        <p:txBody>
          <a:bodyPr/>
          <a:lstStyle>
            <a:extLst/>
          </a:lstStyle>
          <a:p>
            <a:fld id="{5C0811E3-1F1C-4796-9519-D97063D8344C}" type="datetimeFigureOut">
              <a:rPr kumimoji="1" lang="ja-JP" altLang="en-US" smtClean="0"/>
              <a:pPr/>
              <a:t>12/02/24</a:t>
            </a:fld>
            <a:endParaRPr kumimoji="1" lang="ja-JP" altLang="en-US"/>
          </a:p>
        </p:txBody>
      </p:sp>
      <p:sp>
        <p:nvSpPr>
          <p:cNvPr id="6" name="フッター プレースホルダ 5"/>
          <p:cNvSpPr>
            <a:spLocks noGrp="1"/>
          </p:cNvSpPr>
          <p:nvPr>
            <p:ph type="ftr" sz="quarter" idx="11"/>
          </p:nvPr>
        </p:nvSpPr>
        <p:spPr/>
        <p:txBody>
          <a:bodyPr/>
          <a:lstStyle>
            <a:extLst/>
          </a:lstStyle>
          <a:p>
            <a:endParaRPr kumimoji="1" lang="ja-JP" altLang="en-US"/>
          </a:p>
        </p:txBody>
      </p:sp>
      <p:sp>
        <p:nvSpPr>
          <p:cNvPr id="7" name="スライド番号プレースホルダ 6"/>
          <p:cNvSpPr>
            <a:spLocks noGrp="1"/>
          </p:cNvSpPr>
          <p:nvPr>
            <p:ph type="sldNum" sz="quarter" idx="12"/>
          </p:nvPr>
        </p:nvSpPr>
        <p:spPr/>
        <p:txBody>
          <a:bodyPr/>
          <a:lstStyle>
            <a:extLst/>
          </a:lstStyle>
          <a:p>
            <a:fld id="{97EBD516-4AA9-446A-941D-157ACD369ED7}" type="slidenum">
              <a:rPr kumimoji="1" lang="ja-JP" altLang="en-US" smtClean="0"/>
              <a:pPr/>
              <a:t>‹#›</a:t>
            </a:fld>
            <a:endParaRPr kumimoji="1" lang="ja-JP" altLang="en-US"/>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bg>
      <p:bgRef idx="1002">
        <a:schemeClr val="bg1"/>
      </p:bgRef>
    </p:bg>
    <p:spTree>
      <p:nvGrpSpPr>
        <p:cNvPr id="1" name=""/>
        <p:cNvGrpSpPr/>
        <p:nvPr/>
      </p:nvGrpSpPr>
      <p:grpSpPr>
        <a:xfrm>
          <a:off x="0" y="0"/>
          <a:ext cx="0" cy="0"/>
          <a:chOff x="0" y="0"/>
          <a:chExt cx="0" cy="0"/>
        </a:xfrm>
      </p:grpSpPr>
      <p:sp>
        <p:nvSpPr>
          <p:cNvPr id="4" name="テキスト プレースホルダ 3"/>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ja-JP" altLang="en-US" smtClean="0"/>
              <a:t>マスタ テキストの書式設定</a:t>
            </a:r>
          </a:p>
        </p:txBody>
      </p:sp>
      <p:sp>
        <p:nvSpPr>
          <p:cNvPr id="3" name="図プレースホルダ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ja-JP" altLang="en-US" smtClean="0"/>
              <a:t>アイコンをクリックして図を追加</a:t>
            </a:r>
            <a:endParaRPr kumimoji="0" lang="en-US" dirty="0"/>
          </a:p>
        </p:txBody>
      </p:sp>
      <p:sp>
        <p:nvSpPr>
          <p:cNvPr id="5" name="日付プレースホルダ 4"/>
          <p:cNvSpPr>
            <a:spLocks noGrp="1"/>
          </p:cNvSpPr>
          <p:nvPr>
            <p:ph type="dt" sz="half" idx="10"/>
          </p:nvPr>
        </p:nvSpPr>
        <p:spPr/>
        <p:txBody>
          <a:bodyPr/>
          <a:lstStyle>
            <a:lvl1pPr>
              <a:defRPr>
                <a:solidFill>
                  <a:schemeClr val="tx1"/>
                </a:solidFill>
              </a:defRPr>
            </a:lvl1pPr>
            <a:extLst/>
          </a:lstStyle>
          <a:p>
            <a:fld id="{5C0811E3-1F1C-4796-9519-D97063D8344C}" type="datetimeFigureOut">
              <a:rPr kumimoji="1" lang="ja-JP" altLang="en-US" smtClean="0"/>
              <a:pPr/>
              <a:t>12/02/24</a:t>
            </a:fld>
            <a:endParaRPr kumimoji="1" lang="ja-JP" altLang="en-US"/>
          </a:p>
        </p:txBody>
      </p:sp>
      <p:sp>
        <p:nvSpPr>
          <p:cNvPr id="6" name="フッター プレースホルダ 5"/>
          <p:cNvSpPr>
            <a:spLocks noGrp="1"/>
          </p:cNvSpPr>
          <p:nvPr>
            <p:ph type="ftr" sz="quarter" idx="11"/>
          </p:nvPr>
        </p:nvSpPr>
        <p:spPr>
          <a:xfrm>
            <a:off x="4380072" y="6407944"/>
            <a:ext cx="2350681" cy="365125"/>
          </a:xfrm>
        </p:spPr>
        <p:txBody>
          <a:bodyPr/>
          <a:lstStyle>
            <a:lvl1pPr>
              <a:defRPr>
                <a:solidFill>
                  <a:schemeClr val="tx1"/>
                </a:solidFill>
              </a:defRPr>
            </a:lvl1pPr>
            <a:extLst/>
          </a:lstStyle>
          <a:p>
            <a:endParaRPr kumimoji="1" lang="ja-JP" altLang="en-US"/>
          </a:p>
        </p:txBody>
      </p:sp>
      <p:sp>
        <p:nvSpPr>
          <p:cNvPr id="7" name="スライド番号プレースホルダ 6"/>
          <p:cNvSpPr>
            <a:spLocks noGrp="1"/>
          </p:cNvSpPr>
          <p:nvPr>
            <p:ph type="sldNum" sz="quarter" idx="12"/>
          </p:nvPr>
        </p:nvSpPr>
        <p:spPr/>
        <p:txBody>
          <a:bodyPr/>
          <a:lstStyle>
            <a:lvl1pPr>
              <a:defRPr>
                <a:solidFill>
                  <a:schemeClr val="tx1"/>
                </a:solidFill>
              </a:defRPr>
            </a:lvl1pPr>
            <a:extLst/>
          </a:lstStyle>
          <a:p>
            <a:fld id="{97EBD516-4AA9-446A-941D-157ACD369ED7}" type="slidenum">
              <a:rPr kumimoji="1" lang="ja-JP" altLang="en-US" smtClean="0"/>
              <a:pPr/>
              <a:t>‹#›</a:t>
            </a:fld>
            <a:endParaRPr kumimoji="1" lang="ja-JP" altLang="en-US"/>
          </a:p>
        </p:txBody>
      </p:sp>
      <p:sp>
        <p:nvSpPr>
          <p:cNvPr id="2" name="タイトル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ja-JP" altLang="en-US" smtClean="0"/>
              <a:t>マスタ タイトルの書式設定</a:t>
            </a:r>
            <a:endParaRPr kumimoji="0" lang="en-US"/>
          </a:p>
        </p:txBody>
      </p:sp>
      <p:sp>
        <p:nvSpPr>
          <p:cNvPr id="8" name="フリーフォーム 7"/>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9" name="フリーフォーム 8"/>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0" name="直角三角形 9"/>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1" name="直線コネクタ 1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山形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13" name="山形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フリーフォーム 12"/>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2" name="フリーフォーム 11"/>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4" name="直角三角形 13"/>
          <p:cNvSpPr>
            <a:spLocks/>
          </p:cNvSpPr>
          <p:nvPr/>
        </p:nvSpPr>
        <p:spPr bwMode="auto">
          <a:xfrm>
            <a:off x="-6042" y="5791253"/>
            <a:ext cx="3402314" cy="1080868"/>
          </a:xfrm>
          <a:prstGeom prst="rtTriangle">
            <a:avLst/>
          </a:prstGeom>
          <a:blipFill>
            <a:blip r:embed="rId13"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5" name="直線コネクタ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タイトル プレースホルダ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ja-JP" altLang="en-US" smtClean="0"/>
              <a:t>マスタ タイトルの書式設定</a:t>
            </a:r>
            <a:endParaRPr kumimoji="0" lang="en-US"/>
          </a:p>
        </p:txBody>
      </p:sp>
      <p:sp>
        <p:nvSpPr>
          <p:cNvPr id="30" name="テキスト プレースホルダ 29"/>
          <p:cNvSpPr>
            <a:spLocks noGrp="1"/>
          </p:cNvSpPr>
          <p:nvPr>
            <p:ph type="body" idx="1"/>
          </p:nvPr>
        </p:nvSpPr>
        <p:spPr>
          <a:xfrm>
            <a:off x="457200" y="1481328"/>
            <a:ext cx="8229600" cy="4525963"/>
          </a:xfrm>
          <a:prstGeom prst="rect">
            <a:avLst/>
          </a:prstGeom>
        </p:spPr>
        <p:txBody>
          <a:bodyPr vert="horz">
            <a:normAutofit/>
          </a:bodyPr>
          <a:lstStyle>
            <a:extLst/>
          </a:lstStyle>
          <a:p>
            <a:pPr lvl="0" eaLnBrk="1" latinLnBrk="0" hangingPunct="1"/>
            <a:r>
              <a:rPr kumimoji="0" lang="ja-JP" altLang="en-US" smtClean="0"/>
              <a:t>マスタ テキストの書式設定</a:t>
            </a:r>
          </a:p>
          <a:p>
            <a:pPr lvl="1" eaLnBrk="1" latinLnBrk="0" hangingPunct="1"/>
            <a:r>
              <a:rPr kumimoji="0" lang="ja-JP" altLang="en-US" smtClean="0"/>
              <a:t>第 </a:t>
            </a:r>
            <a:r>
              <a:rPr kumimoji="0" lang="en-US" altLang="ja-JP" smtClean="0"/>
              <a:t>2 </a:t>
            </a:r>
            <a:r>
              <a:rPr kumimoji="0" lang="ja-JP" altLang="en-US" smtClean="0"/>
              <a:t>レベル</a:t>
            </a:r>
          </a:p>
          <a:p>
            <a:pPr lvl="2" eaLnBrk="1" latinLnBrk="0" hangingPunct="1"/>
            <a:r>
              <a:rPr kumimoji="0" lang="ja-JP" altLang="en-US" smtClean="0"/>
              <a:t>第 </a:t>
            </a:r>
            <a:r>
              <a:rPr kumimoji="0" lang="en-US" altLang="ja-JP" smtClean="0"/>
              <a:t>3 </a:t>
            </a:r>
            <a:r>
              <a:rPr kumimoji="0" lang="ja-JP" altLang="en-US" smtClean="0"/>
              <a:t>レベル</a:t>
            </a:r>
          </a:p>
          <a:p>
            <a:pPr lvl="3" eaLnBrk="1" latinLnBrk="0" hangingPunct="1"/>
            <a:r>
              <a:rPr kumimoji="0" lang="ja-JP" altLang="en-US" smtClean="0"/>
              <a:t>第 </a:t>
            </a:r>
            <a:r>
              <a:rPr kumimoji="0" lang="en-US" altLang="ja-JP" smtClean="0"/>
              <a:t>4 </a:t>
            </a:r>
            <a:r>
              <a:rPr kumimoji="0" lang="ja-JP" altLang="en-US" smtClean="0"/>
              <a:t>レベル</a:t>
            </a:r>
          </a:p>
          <a:p>
            <a:pPr lvl="4" eaLnBrk="1" latinLnBrk="0" hangingPunct="1"/>
            <a:r>
              <a:rPr kumimoji="0" lang="ja-JP" altLang="en-US" smtClean="0"/>
              <a:t>第 </a:t>
            </a:r>
            <a:r>
              <a:rPr kumimoji="0" lang="en-US" altLang="ja-JP" smtClean="0"/>
              <a:t>5 </a:t>
            </a:r>
            <a:r>
              <a:rPr kumimoji="0" lang="ja-JP" altLang="en-US" smtClean="0"/>
              <a:t>レベル</a:t>
            </a:r>
            <a:endParaRPr kumimoji="0" lang="en-US"/>
          </a:p>
        </p:txBody>
      </p:sp>
      <p:sp>
        <p:nvSpPr>
          <p:cNvPr id="10" name="日付プレースホルダ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fld id="{5C0811E3-1F1C-4796-9519-D97063D8344C}" type="datetimeFigureOut">
              <a:rPr kumimoji="1" lang="ja-JP" altLang="en-US" smtClean="0"/>
              <a:pPr/>
              <a:t>12/02/24</a:t>
            </a:fld>
            <a:endParaRPr kumimoji="1" lang="ja-JP" altLang="en-US"/>
          </a:p>
        </p:txBody>
      </p:sp>
      <p:sp>
        <p:nvSpPr>
          <p:cNvPr id="22" name="フッター プレースホルダ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endParaRPr kumimoji="1" lang="ja-JP" altLang="en-US"/>
          </a:p>
        </p:txBody>
      </p:sp>
      <p:sp>
        <p:nvSpPr>
          <p:cNvPr id="18" name="スライド番号プレースホルダ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fld id="{97EBD516-4AA9-446A-941D-157ACD369ED7}" type="slidenum">
              <a:rPr kumimoji="1" lang="ja-JP" altLang="en-US" smtClean="0"/>
              <a:pPr/>
              <a:t>‹#›</a:t>
            </a:fld>
            <a:endParaRPr kumimoji="1" lang="ja-JP" alt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rtl="0" eaLnBrk="1" latinLnBrk="0" hangingPunct="1">
        <a:spcBef>
          <a:spcPct val="0"/>
        </a:spcBef>
        <a:buNone/>
        <a:defRPr kumimoji="1"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1"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1"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1"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1"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1"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1"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1"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1"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1" sz="1600" kern="1200" baseline="0">
          <a:solidFill>
            <a:schemeClr val="tx1"/>
          </a:solidFill>
          <a:latin typeface="+mn-lt"/>
          <a:ea typeface="+mn-ea"/>
          <a:cs typeface="+mn-cs"/>
        </a:defRPr>
      </a:lvl9pPr>
      <a:extLst/>
    </p:bodyStyle>
    <p:otherStyle>
      <a:lvl1pPr marL="0" algn="l" rtl="0" eaLnBrk="1" latinLnBrk="0" hangingPunct="1">
        <a:defRPr kumimoji="1" kern="1200">
          <a:solidFill>
            <a:schemeClr val="tx1"/>
          </a:solidFill>
          <a:latin typeface="+mn-lt"/>
          <a:ea typeface="+mn-ea"/>
          <a:cs typeface="+mn-cs"/>
        </a:defRPr>
      </a:lvl1pPr>
      <a:lvl2pPr marL="457200" algn="l" rtl="0" eaLnBrk="1" latinLnBrk="0" hangingPunct="1">
        <a:defRPr kumimoji="1" kern="1200">
          <a:solidFill>
            <a:schemeClr val="tx1"/>
          </a:solidFill>
          <a:latin typeface="+mn-lt"/>
          <a:ea typeface="+mn-ea"/>
          <a:cs typeface="+mn-cs"/>
        </a:defRPr>
      </a:lvl2pPr>
      <a:lvl3pPr marL="914400" algn="l" rtl="0" eaLnBrk="1" latinLnBrk="0" hangingPunct="1">
        <a:defRPr kumimoji="1" kern="1200">
          <a:solidFill>
            <a:schemeClr val="tx1"/>
          </a:solidFill>
          <a:latin typeface="+mn-lt"/>
          <a:ea typeface="+mn-ea"/>
          <a:cs typeface="+mn-cs"/>
        </a:defRPr>
      </a:lvl3pPr>
      <a:lvl4pPr marL="1371600" algn="l" rtl="0" eaLnBrk="1" latinLnBrk="0" hangingPunct="1">
        <a:defRPr kumimoji="1" kern="1200">
          <a:solidFill>
            <a:schemeClr val="tx1"/>
          </a:solidFill>
          <a:latin typeface="+mn-lt"/>
          <a:ea typeface="+mn-ea"/>
          <a:cs typeface="+mn-cs"/>
        </a:defRPr>
      </a:lvl4pPr>
      <a:lvl5pPr marL="1828800" algn="l" rtl="0" eaLnBrk="1" latinLnBrk="0" hangingPunct="1">
        <a:defRPr kumimoji="1" kern="1200">
          <a:solidFill>
            <a:schemeClr val="tx1"/>
          </a:solidFill>
          <a:latin typeface="+mn-lt"/>
          <a:ea typeface="+mn-ea"/>
          <a:cs typeface="+mn-cs"/>
        </a:defRPr>
      </a:lvl5pPr>
      <a:lvl6pPr marL="2286000" algn="l" rtl="0" eaLnBrk="1" latinLnBrk="0" hangingPunct="1">
        <a:defRPr kumimoji="1" kern="1200">
          <a:solidFill>
            <a:schemeClr val="tx1"/>
          </a:solidFill>
          <a:latin typeface="+mn-lt"/>
          <a:ea typeface="+mn-ea"/>
          <a:cs typeface="+mn-cs"/>
        </a:defRPr>
      </a:lvl6pPr>
      <a:lvl7pPr marL="2743200" algn="l" rtl="0" eaLnBrk="1" latinLnBrk="0" hangingPunct="1">
        <a:defRPr kumimoji="1" kern="1200">
          <a:solidFill>
            <a:schemeClr val="tx1"/>
          </a:solidFill>
          <a:latin typeface="+mn-lt"/>
          <a:ea typeface="+mn-ea"/>
          <a:cs typeface="+mn-cs"/>
        </a:defRPr>
      </a:lvl7pPr>
      <a:lvl8pPr marL="3200400" algn="l" rtl="0" eaLnBrk="1" latinLnBrk="0" hangingPunct="1">
        <a:defRPr kumimoji="1" kern="1200">
          <a:solidFill>
            <a:schemeClr val="tx1"/>
          </a:solidFill>
          <a:latin typeface="+mn-lt"/>
          <a:ea typeface="+mn-ea"/>
          <a:cs typeface="+mn-cs"/>
        </a:defRPr>
      </a:lvl8pPr>
      <a:lvl9pPr marL="3657600" algn="l" rtl="0" eaLnBrk="1" latinLnBrk="0" hangingPunct="1">
        <a:defRPr kumimoji="1"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6.xml"/><Relationship Id="rId5" Type="http://schemas.openxmlformats.org/officeDocument/2006/relationships/image" Target="../media/image8.png"/><Relationship Id="rId1" Type="http://schemas.microsoft.com/office/2007/relationships/media" Target="../media/media1.mov"/><Relationship Id="rId2" Type="http://schemas.openxmlformats.org/officeDocument/2006/relationships/video" Target="../media/media1.mov"/></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9.png"/><Relationship Id="rId1" Type="http://schemas.microsoft.com/office/2007/relationships/media" Target="../media/media2.mov"/><Relationship Id="rId2" Type="http://schemas.openxmlformats.org/officeDocument/2006/relationships/video" Target="../media/media2.mov"/></Relationships>
</file>

<file path=ppt/slides/_rels/slide18.xml.rels><?xml version="1.0" encoding="UTF-8" standalone="yes"?>
<Relationships xmlns="http://schemas.openxmlformats.org/package/2006/relationships"><Relationship Id="rId3" Type="http://schemas.openxmlformats.org/officeDocument/2006/relationships/chart" Target="../charts/chart1.xml"/><Relationship Id="rId4" Type="http://schemas.openxmlformats.org/officeDocument/2006/relationships/chart" Target="../charts/chart2.xml"/><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chart" Target="../charts/char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chart" Target="../charts/char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2.png"/><Relationship Id="rId6"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1311207"/>
            <a:ext cx="7772400" cy="1829761"/>
          </a:xfrm>
        </p:spPr>
        <p:txBody>
          <a:bodyPr>
            <a:normAutofit/>
          </a:bodyPr>
          <a:lstStyle/>
          <a:p>
            <a:r>
              <a:rPr lang="en-US" altLang="ja-JP" dirty="0" err="1" smtClean="0"/>
              <a:t>IaaS</a:t>
            </a:r>
            <a:r>
              <a:rPr lang="ja-JP" altLang="en-US" dirty="0" smtClean="0"/>
              <a:t>における管理</a:t>
            </a:r>
            <a:r>
              <a:rPr lang="en-US" altLang="ja-JP" dirty="0" smtClean="0"/>
              <a:t>VM</a:t>
            </a:r>
            <a:r>
              <a:rPr lang="ja-JP" altLang="en-US" dirty="0" smtClean="0"/>
              <a:t>への</a:t>
            </a:r>
            <a:r>
              <a:rPr lang="en-US" altLang="ja-JP" dirty="0" smtClean="0"/>
              <a:t/>
            </a:r>
            <a:br>
              <a:rPr lang="en-US" altLang="ja-JP" dirty="0" smtClean="0"/>
            </a:br>
            <a:r>
              <a:rPr lang="ja-JP" altLang="en-US" dirty="0" smtClean="0"/>
              <a:t>画面情報漏洩の防止</a:t>
            </a:r>
            <a:endParaRPr kumimoji="1" lang="ja-JP" altLang="en-US" dirty="0"/>
          </a:p>
        </p:txBody>
      </p:sp>
      <p:sp>
        <p:nvSpPr>
          <p:cNvPr id="3" name="サブタイトル 2"/>
          <p:cNvSpPr>
            <a:spLocks noGrp="1"/>
          </p:cNvSpPr>
          <p:nvPr>
            <p:ph type="subTitle" idx="1"/>
          </p:nvPr>
        </p:nvSpPr>
        <p:spPr>
          <a:xfrm>
            <a:off x="685800" y="3573016"/>
            <a:ext cx="7772400" cy="1512168"/>
          </a:xfrm>
        </p:spPr>
        <p:txBody>
          <a:bodyPr>
            <a:normAutofit/>
          </a:bodyPr>
          <a:lstStyle/>
          <a:p>
            <a:r>
              <a:rPr kumimoji="1" lang="ja-JP" altLang="en-US" dirty="0" smtClean="0"/>
              <a:t>九州工業</a:t>
            </a:r>
            <a:r>
              <a:rPr kumimoji="1" lang="ja-JP" altLang="en-US" dirty="0" smtClean="0"/>
              <a:t>大学</a:t>
            </a:r>
            <a:endParaRPr lang="en-US" altLang="ja-JP" dirty="0"/>
          </a:p>
          <a:p>
            <a:r>
              <a:rPr kumimoji="1" lang="ja-JP" altLang="en-US" dirty="0" smtClean="0"/>
              <a:t>西村直樹</a:t>
            </a:r>
            <a:r>
              <a:rPr lang="ja-JP" altLang="ja-JP" dirty="0"/>
              <a:t>　</a:t>
            </a:r>
            <a:r>
              <a:rPr lang="ja-JP" altLang="en-US" dirty="0" smtClean="0"/>
              <a:t>江川友寿　光来健一</a:t>
            </a:r>
            <a:endParaRPr kumimoji="1" lang="ja-JP" altLang="en-US" dirty="0"/>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p:cNvSpPr>
            <a:spLocks noGrp="1"/>
          </p:cNvSpPr>
          <p:nvPr>
            <p:ph idx="1"/>
          </p:nvPr>
        </p:nvSpPr>
        <p:spPr>
          <a:xfrm>
            <a:off x="457200" y="1481328"/>
            <a:ext cx="8435280" cy="4525963"/>
          </a:xfrm>
        </p:spPr>
        <p:txBody>
          <a:bodyPr/>
          <a:lstStyle/>
          <a:p>
            <a:r>
              <a:rPr lang="en-US" altLang="ja-JP" dirty="0" smtClean="0"/>
              <a:t>VMM</a:t>
            </a:r>
            <a:r>
              <a:rPr lang="ja-JP" altLang="en-US" dirty="0" smtClean="0"/>
              <a:t>が</a:t>
            </a:r>
            <a:r>
              <a:rPr lang="en-US" altLang="ja-JP" dirty="0" smtClean="0"/>
              <a:t>VFB</a:t>
            </a:r>
            <a:r>
              <a:rPr lang="ja-JP" altLang="en-US" dirty="0" smtClean="0"/>
              <a:t>への更新を暗号化</a:t>
            </a:r>
            <a:r>
              <a:rPr lang="en-US" altLang="ja-JP" dirty="0" smtClean="0"/>
              <a:t>VFB</a:t>
            </a:r>
            <a:r>
              <a:rPr lang="ja-JP" altLang="en-US" dirty="0" smtClean="0"/>
              <a:t>に反映</a:t>
            </a:r>
            <a:endParaRPr lang="en-US" altLang="ja-JP" dirty="0" smtClean="0"/>
          </a:p>
          <a:p>
            <a:pPr lvl="1"/>
            <a:r>
              <a:rPr lang="ja-JP" altLang="en-US" dirty="0" smtClean="0"/>
              <a:t>ユーザ</a:t>
            </a:r>
            <a:r>
              <a:rPr lang="en-US" altLang="ja-JP" dirty="0" smtClean="0"/>
              <a:t>VM</a:t>
            </a:r>
            <a:r>
              <a:rPr lang="ja-JP" altLang="en-US" dirty="0" smtClean="0"/>
              <a:t>から管理</a:t>
            </a:r>
            <a:r>
              <a:rPr lang="en-US" altLang="ja-JP" dirty="0" smtClean="0"/>
              <a:t>VM</a:t>
            </a:r>
            <a:r>
              <a:rPr lang="ja-JP" altLang="en-US" dirty="0" smtClean="0"/>
              <a:t>への更新の通知を監視</a:t>
            </a:r>
            <a:endParaRPr lang="en-US" altLang="ja-JP" dirty="0" smtClean="0"/>
          </a:p>
          <a:p>
            <a:pPr lvl="2"/>
            <a:r>
              <a:rPr lang="ja-JP" altLang="en-US" dirty="0" smtClean="0"/>
              <a:t>通知される内容には更新領域の座標が含まれている</a:t>
            </a:r>
            <a:endParaRPr lang="en-US" altLang="ja-JP" dirty="0" smtClean="0"/>
          </a:p>
          <a:p>
            <a:pPr lvl="1"/>
            <a:r>
              <a:rPr lang="ja-JP" altLang="en-US" dirty="0" smtClean="0"/>
              <a:t>更新された領域だけを暗号化してコピーする</a:t>
            </a:r>
            <a:endParaRPr lang="en-US" altLang="ja-JP" dirty="0" smtClean="0"/>
          </a:p>
          <a:p>
            <a:pPr lvl="1"/>
            <a:endParaRPr lang="en-US" altLang="ja-JP" dirty="0" smtClean="0"/>
          </a:p>
          <a:p>
            <a:pPr lvl="1"/>
            <a:endParaRPr kumimoji="1" lang="ja-JP" altLang="en-US" dirty="0"/>
          </a:p>
        </p:txBody>
      </p:sp>
      <p:sp>
        <p:nvSpPr>
          <p:cNvPr id="3" name="タイトル 2"/>
          <p:cNvSpPr>
            <a:spLocks noGrp="1"/>
          </p:cNvSpPr>
          <p:nvPr>
            <p:ph type="title"/>
          </p:nvPr>
        </p:nvSpPr>
        <p:spPr/>
        <p:txBody>
          <a:bodyPr/>
          <a:lstStyle/>
          <a:p>
            <a:r>
              <a:rPr lang="en-US" altLang="ja-JP" dirty="0" smtClean="0"/>
              <a:t>VMM</a:t>
            </a:r>
            <a:r>
              <a:rPr lang="ja-JP" altLang="en-US" dirty="0" smtClean="0"/>
              <a:t>での</a:t>
            </a:r>
            <a:r>
              <a:rPr lang="en-US" altLang="ja-JP" dirty="0" smtClean="0"/>
              <a:t>VFB</a:t>
            </a:r>
            <a:r>
              <a:rPr lang="ja-JP" altLang="en-US" dirty="0" smtClean="0"/>
              <a:t>の同期・暗号化</a:t>
            </a:r>
            <a:endParaRPr kumimoji="1" lang="ja-JP" altLang="en-US" dirty="0"/>
          </a:p>
        </p:txBody>
      </p:sp>
      <p:pic>
        <p:nvPicPr>
          <p:cNvPr id="37" name="図 36" descr="com.glavsoft.viewer.ViewerScreenSnapz0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89206" y="3501009"/>
            <a:ext cx="1578938" cy="1296143"/>
          </a:xfrm>
          <a:prstGeom prst="rect">
            <a:avLst/>
          </a:prstGeom>
        </p:spPr>
      </p:pic>
      <p:pic>
        <p:nvPicPr>
          <p:cNvPr id="38" name="図 37" descr="com.glavsoft.viewer.ViewerScreenSnapz002.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89204" y="3501008"/>
            <a:ext cx="1578939" cy="1296144"/>
          </a:xfrm>
          <a:prstGeom prst="rect">
            <a:avLst/>
          </a:prstGeom>
        </p:spPr>
      </p:pic>
      <p:sp>
        <p:nvSpPr>
          <p:cNvPr id="6" name="正方形/長方形 5"/>
          <p:cNvSpPr/>
          <p:nvPr/>
        </p:nvSpPr>
        <p:spPr>
          <a:xfrm>
            <a:off x="4589020" y="3710583"/>
            <a:ext cx="1135108" cy="869285"/>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smtClean="0">
              <a:solidFill>
                <a:schemeClr val="tx1"/>
              </a:solidFill>
            </a:endParaRPr>
          </a:p>
        </p:txBody>
      </p:sp>
      <p:sp>
        <p:nvSpPr>
          <p:cNvPr id="41" name="正方形/長方形 40"/>
          <p:cNvSpPr/>
          <p:nvPr/>
        </p:nvSpPr>
        <p:spPr>
          <a:xfrm>
            <a:off x="1940939" y="3629023"/>
            <a:ext cx="1982989" cy="1332719"/>
          </a:xfrm>
          <a:prstGeom prst="rect">
            <a:avLst/>
          </a:prstGeom>
          <a:solidFill>
            <a:srgbClr val="660066">
              <a:alpha val="1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smtClean="0">
                <a:solidFill>
                  <a:srgbClr val="000000"/>
                </a:solidFill>
              </a:rPr>
              <a:t>管理</a:t>
            </a:r>
            <a:r>
              <a:rPr kumimoji="1" lang="en-US" altLang="ja-JP" sz="2000" dirty="0" smtClean="0">
                <a:solidFill>
                  <a:srgbClr val="000000"/>
                </a:solidFill>
              </a:rPr>
              <a:t>VM</a:t>
            </a:r>
          </a:p>
          <a:p>
            <a:pPr algn="ctr"/>
            <a:endParaRPr lang="en-US" altLang="ja-JP" sz="2000" dirty="0">
              <a:solidFill>
                <a:srgbClr val="000000"/>
              </a:solidFill>
            </a:endParaRPr>
          </a:p>
          <a:p>
            <a:pPr algn="ctr"/>
            <a:endParaRPr kumimoji="1" lang="en-US" altLang="ja-JP" sz="2000" dirty="0" smtClean="0">
              <a:solidFill>
                <a:srgbClr val="000000"/>
              </a:solidFill>
            </a:endParaRPr>
          </a:p>
          <a:p>
            <a:pPr algn="ctr"/>
            <a:endParaRPr kumimoji="1" lang="ja-JP" altLang="en-US" sz="2000" dirty="0">
              <a:solidFill>
                <a:srgbClr val="000000"/>
              </a:solidFill>
            </a:endParaRPr>
          </a:p>
        </p:txBody>
      </p:sp>
      <p:sp>
        <p:nvSpPr>
          <p:cNvPr id="42" name="正方形/長方形 41"/>
          <p:cNvSpPr/>
          <p:nvPr/>
        </p:nvSpPr>
        <p:spPr>
          <a:xfrm>
            <a:off x="6228184" y="3629023"/>
            <a:ext cx="2016224" cy="1332719"/>
          </a:xfrm>
          <a:prstGeom prst="rect">
            <a:avLst/>
          </a:prstGeom>
          <a:solidFill>
            <a:srgbClr val="008000">
              <a:alpha val="1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smtClean="0">
                <a:solidFill>
                  <a:srgbClr val="000000"/>
                </a:solidFill>
              </a:rPr>
              <a:t>ユーザ</a:t>
            </a:r>
            <a:r>
              <a:rPr kumimoji="1" lang="en-US" altLang="ja-JP" sz="2000" dirty="0" smtClean="0">
                <a:solidFill>
                  <a:srgbClr val="000000"/>
                </a:solidFill>
              </a:rPr>
              <a:t>VM</a:t>
            </a:r>
          </a:p>
          <a:p>
            <a:pPr algn="ctr"/>
            <a:endParaRPr lang="en-US" altLang="ja-JP" sz="2000" dirty="0">
              <a:solidFill>
                <a:srgbClr val="000000"/>
              </a:solidFill>
            </a:endParaRPr>
          </a:p>
          <a:p>
            <a:pPr algn="ctr"/>
            <a:endParaRPr kumimoji="1" lang="en-US" altLang="ja-JP" sz="2000" dirty="0" smtClean="0">
              <a:solidFill>
                <a:srgbClr val="000000"/>
              </a:solidFill>
            </a:endParaRPr>
          </a:p>
          <a:p>
            <a:pPr algn="ctr"/>
            <a:endParaRPr kumimoji="1" lang="ja-JP" altLang="en-US" sz="2000" dirty="0">
              <a:solidFill>
                <a:srgbClr val="000000"/>
              </a:solidFill>
            </a:endParaRPr>
          </a:p>
        </p:txBody>
      </p:sp>
      <p:sp>
        <p:nvSpPr>
          <p:cNvPr id="43" name="正方形/長方形 42"/>
          <p:cNvSpPr/>
          <p:nvPr/>
        </p:nvSpPr>
        <p:spPr>
          <a:xfrm>
            <a:off x="1979712" y="5157192"/>
            <a:ext cx="6264696" cy="792087"/>
          </a:xfrm>
          <a:prstGeom prst="rect">
            <a:avLst/>
          </a:prstGeom>
          <a:solidFill>
            <a:schemeClr val="accent2">
              <a:alpha val="1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正方形/長方形 43"/>
          <p:cNvSpPr/>
          <p:nvPr/>
        </p:nvSpPr>
        <p:spPr>
          <a:xfrm>
            <a:off x="2051720" y="4005064"/>
            <a:ext cx="1656184" cy="352039"/>
          </a:xfrm>
          <a:prstGeom prst="rect">
            <a:avLst/>
          </a:prstGeom>
          <a:solidFill>
            <a:schemeClr val="bg2"/>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000" dirty="0" smtClean="0">
                <a:solidFill>
                  <a:srgbClr val="000000"/>
                </a:solidFill>
              </a:rPr>
              <a:t>VNC</a:t>
            </a:r>
            <a:r>
              <a:rPr kumimoji="1" lang="ja-JP" altLang="en-US" sz="2000" dirty="0" smtClean="0">
                <a:solidFill>
                  <a:srgbClr val="000000"/>
                </a:solidFill>
              </a:rPr>
              <a:t>サーバ</a:t>
            </a:r>
            <a:endParaRPr kumimoji="1" lang="ja-JP" altLang="en-US" sz="2000" dirty="0">
              <a:solidFill>
                <a:srgbClr val="000000"/>
              </a:solidFill>
            </a:endParaRPr>
          </a:p>
        </p:txBody>
      </p:sp>
      <p:sp>
        <p:nvSpPr>
          <p:cNvPr id="48" name="正方形/長方形 47"/>
          <p:cNvSpPr/>
          <p:nvPr/>
        </p:nvSpPr>
        <p:spPr>
          <a:xfrm>
            <a:off x="6444208" y="4005064"/>
            <a:ext cx="1656184" cy="352039"/>
          </a:xfrm>
          <a:prstGeom prst="rect">
            <a:avLst/>
          </a:prstGeom>
          <a:solidFill>
            <a:schemeClr val="bg2"/>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dirty="0" smtClean="0">
                <a:solidFill>
                  <a:srgbClr val="000000"/>
                </a:solidFill>
              </a:rPr>
              <a:t>ドライバ</a:t>
            </a:r>
            <a:endParaRPr kumimoji="1" lang="ja-JP" altLang="en-US" sz="2000" dirty="0">
              <a:solidFill>
                <a:srgbClr val="000000"/>
              </a:solidFill>
            </a:endParaRPr>
          </a:p>
        </p:txBody>
      </p:sp>
      <p:sp>
        <p:nvSpPr>
          <p:cNvPr id="51" name="角丸四角形 50"/>
          <p:cNvSpPr/>
          <p:nvPr/>
        </p:nvSpPr>
        <p:spPr>
          <a:xfrm>
            <a:off x="1691680" y="3429000"/>
            <a:ext cx="6840760" cy="266429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ja-JP" sz="2000" dirty="0">
              <a:solidFill>
                <a:srgbClr val="000000"/>
              </a:solidFill>
            </a:endParaRPr>
          </a:p>
        </p:txBody>
      </p:sp>
      <p:sp>
        <p:nvSpPr>
          <p:cNvPr id="55" name="テキスト ボックス 54"/>
          <p:cNvSpPr txBox="1"/>
          <p:nvPr/>
        </p:nvSpPr>
        <p:spPr>
          <a:xfrm>
            <a:off x="7413546" y="5489800"/>
            <a:ext cx="1262910" cy="419163"/>
          </a:xfrm>
          <a:prstGeom prst="rect">
            <a:avLst/>
          </a:prstGeom>
          <a:noFill/>
        </p:spPr>
        <p:txBody>
          <a:bodyPr wrap="square" rtlCol="0">
            <a:spAutoFit/>
          </a:bodyPr>
          <a:lstStyle/>
          <a:p>
            <a:r>
              <a:rPr lang="en-US" altLang="ja-JP" sz="2000" dirty="0" smtClean="0"/>
              <a:t>VMM</a:t>
            </a:r>
            <a:endParaRPr kumimoji="1" lang="ja-JP" altLang="en-US" sz="2000" dirty="0"/>
          </a:p>
        </p:txBody>
      </p:sp>
      <p:cxnSp>
        <p:nvCxnSpPr>
          <p:cNvPr id="57" name="カギ線コネクタ 56"/>
          <p:cNvCxnSpPr>
            <a:endCxn id="62" idx="3"/>
          </p:cNvCxnSpPr>
          <p:nvPr/>
        </p:nvCxnSpPr>
        <p:spPr>
          <a:xfrm rot="10800000" flipV="1">
            <a:off x="7308304" y="4365104"/>
            <a:ext cx="504056" cy="324036"/>
          </a:xfrm>
          <a:prstGeom prst="bentConnector3">
            <a:avLst>
              <a:gd name="adj1" fmla="val -2383"/>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58" name="カギ線コネクタ 57"/>
          <p:cNvCxnSpPr>
            <a:endCxn id="64" idx="1"/>
          </p:cNvCxnSpPr>
          <p:nvPr/>
        </p:nvCxnSpPr>
        <p:spPr>
          <a:xfrm>
            <a:off x="2411760" y="4365104"/>
            <a:ext cx="432048" cy="324036"/>
          </a:xfrm>
          <a:prstGeom prst="bentConnector3">
            <a:avLst>
              <a:gd name="adj1" fmla="val 527"/>
            </a:avLst>
          </a:prstGeom>
          <a:ln>
            <a:solidFill>
              <a:schemeClr val="tx1"/>
            </a:solidFill>
            <a:headEnd type="arrow"/>
            <a:tailEnd type="none"/>
          </a:ln>
        </p:spPr>
        <p:style>
          <a:lnRef idx="2">
            <a:schemeClr val="accent1"/>
          </a:lnRef>
          <a:fillRef idx="0">
            <a:schemeClr val="accent1"/>
          </a:fillRef>
          <a:effectRef idx="1">
            <a:schemeClr val="accent1"/>
          </a:effectRef>
          <a:fontRef idx="minor">
            <a:schemeClr val="tx1"/>
          </a:fontRef>
        </p:style>
      </p:cxnSp>
      <p:sp>
        <p:nvSpPr>
          <p:cNvPr id="62" name="角丸四角形 61"/>
          <p:cNvSpPr/>
          <p:nvPr/>
        </p:nvSpPr>
        <p:spPr>
          <a:xfrm>
            <a:off x="6516216" y="4437112"/>
            <a:ext cx="792088" cy="504056"/>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ja-JP" sz="2000" dirty="0" smtClean="0">
                <a:solidFill>
                  <a:schemeClr val="bg1"/>
                </a:solidFill>
              </a:rPr>
              <a:t>VFB</a:t>
            </a:r>
            <a:endParaRPr kumimoji="1" lang="ja-JP" altLang="en-US" sz="2000" dirty="0">
              <a:solidFill>
                <a:schemeClr val="bg1"/>
              </a:solidFill>
            </a:endParaRPr>
          </a:p>
        </p:txBody>
      </p:sp>
      <p:sp>
        <p:nvSpPr>
          <p:cNvPr id="64" name="角丸四角形 63"/>
          <p:cNvSpPr/>
          <p:nvPr/>
        </p:nvSpPr>
        <p:spPr>
          <a:xfrm>
            <a:off x="2843808" y="4437112"/>
            <a:ext cx="792088" cy="504056"/>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ja-JP" sz="2000" dirty="0" smtClean="0">
                <a:solidFill>
                  <a:srgbClr val="FF0000"/>
                </a:solidFill>
              </a:rPr>
              <a:t>VFB</a:t>
            </a:r>
            <a:endParaRPr kumimoji="1" lang="ja-JP" altLang="en-US" sz="2000" dirty="0">
              <a:solidFill>
                <a:srgbClr val="FF0000"/>
              </a:solidFill>
            </a:endParaRPr>
          </a:p>
        </p:txBody>
      </p:sp>
      <p:cxnSp>
        <p:nvCxnSpPr>
          <p:cNvPr id="65" name="カギ線コネクタ 64"/>
          <p:cNvCxnSpPr>
            <a:stCxn id="48" idx="1"/>
          </p:cNvCxnSpPr>
          <p:nvPr/>
        </p:nvCxnSpPr>
        <p:spPr>
          <a:xfrm rot="10800000" flipV="1">
            <a:off x="4139952" y="4181084"/>
            <a:ext cx="2304256" cy="1120124"/>
          </a:xfrm>
          <a:prstGeom prst="bentConnector3">
            <a:avLst>
              <a:gd name="adj1" fmla="val 18352"/>
            </a:avLst>
          </a:prstGeom>
          <a:ln w="38100" cmpd="sng">
            <a:solidFill>
              <a:schemeClr val="tx1"/>
            </a:solidFill>
            <a:prstDash val="sysDash"/>
          </a:ln>
        </p:spPr>
        <p:style>
          <a:lnRef idx="2">
            <a:schemeClr val="accent1"/>
          </a:lnRef>
          <a:fillRef idx="0">
            <a:schemeClr val="accent1"/>
          </a:fillRef>
          <a:effectRef idx="1">
            <a:schemeClr val="accent1"/>
          </a:effectRef>
          <a:fontRef idx="minor">
            <a:schemeClr val="tx1"/>
          </a:fontRef>
        </p:style>
      </p:cxnSp>
      <p:cxnSp>
        <p:nvCxnSpPr>
          <p:cNvPr id="66" name="直線矢印コネクタ 64"/>
          <p:cNvCxnSpPr>
            <a:endCxn id="44" idx="3"/>
          </p:cNvCxnSpPr>
          <p:nvPr/>
        </p:nvCxnSpPr>
        <p:spPr>
          <a:xfrm rot="16200000" flipV="1">
            <a:off x="3363866" y="4525122"/>
            <a:ext cx="1120124" cy="432048"/>
          </a:xfrm>
          <a:prstGeom prst="bentConnector2">
            <a:avLst/>
          </a:prstGeom>
          <a:ln w="38100" cmpd="sng">
            <a:solidFill>
              <a:schemeClr val="tx1"/>
            </a:solidFill>
            <a:prstDash val="sysDash"/>
            <a:tailEnd type="arrow"/>
          </a:ln>
        </p:spPr>
        <p:style>
          <a:lnRef idx="2">
            <a:schemeClr val="accent1"/>
          </a:lnRef>
          <a:fillRef idx="0">
            <a:schemeClr val="accent1"/>
          </a:fillRef>
          <a:effectRef idx="1">
            <a:schemeClr val="accent1"/>
          </a:effectRef>
          <a:fontRef idx="minor">
            <a:schemeClr val="tx1"/>
          </a:fontRef>
        </p:style>
      </p:cxnSp>
      <p:cxnSp>
        <p:nvCxnSpPr>
          <p:cNvPr id="67" name="カギ線コネクタ 66"/>
          <p:cNvCxnSpPr>
            <a:stCxn id="48" idx="1"/>
          </p:cNvCxnSpPr>
          <p:nvPr/>
        </p:nvCxnSpPr>
        <p:spPr>
          <a:xfrm rot="10800000" flipV="1">
            <a:off x="4788024" y="4181084"/>
            <a:ext cx="1656184" cy="1120124"/>
          </a:xfrm>
          <a:prstGeom prst="bentConnector3">
            <a:avLst>
              <a:gd name="adj1" fmla="val 25706"/>
            </a:avLst>
          </a:prstGeom>
          <a:ln w="38100" cmpd="sng">
            <a:solidFill>
              <a:schemeClr val="tx1"/>
            </a:solidFill>
            <a:prstDash val="sysDash"/>
            <a:headEnd type="none"/>
            <a:tailEnd type="arrow"/>
          </a:ln>
        </p:spPr>
        <p:style>
          <a:lnRef idx="2">
            <a:schemeClr val="accent1"/>
          </a:lnRef>
          <a:fillRef idx="0">
            <a:schemeClr val="accent1"/>
          </a:fillRef>
          <a:effectRef idx="1">
            <a:schemeClr val="accent1"/>
          </a:effectRef>
          <a:fontRef idx="minor">
            <a:schemeClr val="tx1"/>
          </a:fontRef>
        </p:style>
      </p:cxnSp>
      <p:cxnSp>
        <p:nvCxnSpPr>
          <p:cNvPr id="68" name="カギ線コネクタ 67"/>
          <p:cNvCxnSpPr>
            <a:stCxn id="62" idx="2"/>
            <a:endCxn id="64" idx="2"/>
          </p:cNvCxnSpPr>
          <p:nvPr/>
        </p:nvCxnSpPr>
        <p:spPr>
          <a:xfrm rot="5400000">
            <a:off x="5076056" y="3104964"/>
            <a:ext cx="12700" cy="3672408"/>
          </a:xfrm>
          <a:prstGeom prst="bentConnector3">
            <a:avLst>
              <a:gd name="adj1" fmla="val 6948748"/>
            </a:avLst>
          </a:prstGeom>
          <a:ln>
            <a:solidFill>
              <a:schemeClr val="tx1"/>
            </a:solidFill>
            <a:headEnd type="none"/>
            <a:tailEnd type="arrow"/>
          </a:ln>
        </p:spPr>
        <p:style>
          <a:lnRef idx="2">
            <a:schemeClr val="accent1"/>
          </a:lnRef>
          <a:fillRef idx="0">
            <a:schemeClr val="accent1"/>
          </a:fillRef>
          <a:effectRef idx="1">
            <a:schemeClr val="accent1"/>
          </a:effectRef>
          <a:fontRef idx="minor">
            <a:schemeClr val="tx1"/>
          </a:fontRef>
        </p:style>
      </p:cxnSp>
      <p:sp>
        <p:nvSpPr>
          <p:cNvPr id="71" name="テキスト ボックス 70"/>
          <p:cNvSpPr txBox="1"/>
          <p:nvPr/>
        </p:nvSpPr>
        <p:spPr>
          <a:xfrm>
            <a:off x="4067944" y="5333146"/>
            <a:ext cx="2016224" cy="400110"/>
          </a:xfrm>
          <a:prstGeom prst="rect">
            <a:avLst/>
          </a:prstGeom>
          <a:noFill/>
        </p:spPr>
        <p:txBody>
          <a:bodyPr wrap="square" rtlCol="0">
            <a:spAutoFit/>
          </a:bodyPr>
          <a:lstStyle/>
          <a:p>
            <a:pPr algn="ctr"/>
            <a:r>
              <a:rPr lang="ja-JP" altLang="en-US" sz="2000" dirty="0" smtClean="0"/>
              <a:t>更新領域の通知</a:t>
            </a:r>
            <a:endParaRPr kumimoji="1" lang="ja-JP" altLang="en-US" sz="2000" dirty="0"/>
          </a:p>
        </p:txBody>
      </p:sp>
      <p:sp>
        <p:nvSpPr>
          <p:cNvPr id="73" name="テキスト ボックス 72"/>
          <p:cNvSpPr txBox="1"/>
          <p:nvPr/>
        </p:nvSpPr>
        <p:spPr>
          <a:xfrm>
            <a:off x="2339752" y="5373216"/>
            <a:ext cx="1008112" cy="400110"/>
          </a:xfrm>
          <a:prstGeom prst="rect">
            <a:avLst/>
          </a:prstGeom>
          <a:noFill/>
        </p:spPr>
        <p:txBody>
          <a:bodyPr wrap="square" rtlCol="0">
            <a:spAutoFit/>
          </a:bodyPr>
          <a:lstStyle/>
          <a:p>
            <a:r>
              <a:rPr kumimoji="1" lang="ja-JP" altLang="en-US" sz="2000" dirty="0" smtClean="0">
                <a:solidFill>
                  <a:srgbClr val="FF0000"/>
                </a:solidFill>
              </a:rPr>
              <a:t>暗号化</a:t>
            </a:r>
            <a:endParaRPr kumimoji="1" lang="ja-JP" altLang="en-US" sz="2000" dirty="0">
              <a:solidFill>
                <a:srgbClr val="FF0000"/>
              </a:solidFill>
            </a:endParaRPr>
          </a:p>
        </p:txBody>
      </p:sp>
      <p:sp>
        <p:nvSpPr>
          <p:cNvPr id="74" name="テキスト ボックス 73"/>
          <p:cNvSpPr txBox="1"/>
          <p:nvPr/>
        </p:nvSpPr>
        <p:spPr>
          <a:xfrm>
            <a:off x="5868144" y="5157192"/>
            <a:ext cx="1008112" cy="400110"/>
          </a:xfrm>
          <a:prstGeom prst="rect">
            <a:avLst/>
          </a:prstGeom>
          <a:noFill/>
        </p:spPr>
        <p:txBody>
          <a:bodyPr wrap="square" rtlCol="0">
            <a:spAutoFit/>
          </a:bodyPr>
          <a:lstStyle/>
          <a:p>
            <a:pPr algn="ctr"/>
            <a:r>
              <a:rPr lang="ja-JP" altLang="en-US" sz="2000" dirty="0" smtClean="0">
                <a:solidFill>
                  <a:srgbClr val="FF0000"/>
                </a:solidFill>
              </a:rPr>
              <a:t>監視</a:t>
            </a:r>
            <a:endParaRPr kumimoji="1" lang="ja-JP" altLang="en-US" sz="2000" dirty="0">
              <a:solidFill>
                <a:srgbClr val="FF0000"/>
              </a:solidFill>
            </a:endParaRPr>
          </a:p>
        </p:txBody>
      </p:sp>
    </p:spTree>
    <p:extLst>
      <p:ext uri="{BB962C8B-B14F-4D97-AF65-F5344CB8AC3E}">
        <p14:creationId xmlns:p14="http://schemas.microsoft.com/office/powerpoint/2010/main" val="104547009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500"/>
                                        <p:tgtEl>
                                          <p:spTgt spid="3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57"/>
                                        </p:tgtEl>
                                        <p:attrNameLst>
                                          <p:attrName>style.visibility</p:attrName>
                                        </p:attrNameLst>
                                      </p:cBhvr>
                                      <p:to>
                                        <p:strVal val="visible"/>
                                      </p:to>
                                    </p:set>
                                    <p:animEffect transition="in" filter="fade">
                                      <p:cBhvr>
                                        <p:cTn id="13" dur="500"/>
                                        <p:tgtEl>
                                          <p:spTgt spid="5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67"/>
                                        </p:tgtEl>
                                        <p:attrNameLst>
                                          <p:attrName>style.visibility</p:attrName>
                                        </p:attrNameLst>
                                      </p:cBhvr>
                                      <p:to>
                                        <p:strVal val="visible"/>
                                      </p:to>
                                    </p:set>
                                    <p:animEffect transition="in" filter="fade">
                                      <p:cBhvr>
                                        <p:cTn id="18" dur="500"/>
                                        <p:tgtEl>
                                          <p:spTgt spid="6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71"/>
                                        </p:tgtEl>
                                        <p:attrNameLst>
                                          <p:attrName>style.visibility</p:attrName>
                                        </p:attrNameLst>
                                      </p:cBhvr>
                                      <p:to>
                                        <p:strVal val="visible"/>
                                      </p:to>
                                    </p:set>
                                    <p:animEffect transition="in" filter="fade">
                                      <p:cBhvr>
                                        <p:cTn id="21" dur="500"/>
                                        <p:tgtEl>
                                          <p:spTgt spid="71"/>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74"/>
                                        </p:tgtEl>
                                        <p:attrNameLst>
                                          <p:attrName>style.visibility</p:attrName>
                                        </p:attrNameLst>
                                      </p:cBhvr>
                                      <p:to>
                                        <p:strVal val="visible"/>
                                      </p:to>
                                    </p:set>
                                    <p:animEffect transition="in" filter="fade">
                                      <p:cBhvr>
                                        <p:cTn id="24" dur="500"/>
                                        <p:tgtEl>
                                          <p:spTgt spid="7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68"/>
                                        </p:tgtEl>
                                        <p:attrNameLst>
                                          <p:attrName>style.visibility</p:attrName>
                                        </p:attrNameLst>
                                      </p:cBhvr>
                                      <p:to>
                                        <p:strVal val="visible"/>
                                      </p:to>
                                    </p:set>
                                    <p:animEffect transition="in" filter="fade">
                                      <p:cBhvr>
                                        <p:cTn id="29" dur="500"/>
                                        <p:tgtEl>
                                          <p:spTgt spid="68"/>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73"/>
                                        </p:tgtEl>
                                        <p:attrNameLst>
                                          <p:attrName>style.visibility</p:attrName>
                                        </p:attrNameLst>
                                      </p:cBhvr>
                                      <p:to>
                                        <p:strVal val="visible"/>
                                      </p:to>
                                    </p:set>
                                    <p:animEffect transition="in" filter="fade">
                                      <p:cBhvr>
                                        <p:cTn id="32" dur="500"/>
                                        <p:tgtEl>
                                          <p:spTgt spid="7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67"/>
                                        </p:tgtEl>
                                      </p:cBhvr>
                                    </p:animEffect>
                                    <p:set>
                                      <p:cBhvr>
                                        <p:cTn id="37" dur="1" fill="hold">
                                          <p:stCondLst>
                                            <p:cond delay="499"/>
                                          </p:stCondLst>
                                        </p:cTn>
                                        <p:tgtEl>
                                          <p:spTgt spid="67"/>
                                        </p:tgtEl>
                                        <p:attrNameLst>
                                          <p:attrName>style.visibility</p:attrName>
                                        </p:attrNameLst>
                                      </p:cBhvr>
                                      <p:to>
                                        <p:strVal val="hidden"/>
                                      </p:to>
                                    </p:set>
                                  </p:childTnLst>
                                </p:cTn>
                              </p:par>
                              <p:par>
                                <p:cTn id="38" presetID="10" presetClass="entr" presetSubtype="0" fill="hold" nodeType="withEffect">
                                  <p:stCondLst>
                                    <p:cond delay="0"/>
                                  </p:stCondLst>
                                  <p:childTnLst>
                                    <p:set>
                                      <p:cBhvr>
                                        <p:cTn id="39" dur="1" fill="hold">
                                          <p:stCondLst>
                                            <p:cond delay="0"/>
                                          </p:stCondLst>
                                        </p:cTn>
                                        <p:tgtEl>
                                          <p:spTgt spid="65"/>
                                        </p:tgtEl>
                                        <p:attrNameLst>
                                          <p:attrName>style.visibility</p:attrName>
                                        </p:attrNameLst>
                                      </p:cBhvr>
                                      <p:to>
                                        <p:strVal val="visible"/>
                                      </p:to>
                                    </p:set>
                                    <p:animEffect transition="in" filter="fade">
                                      <p:cBhvr>
                                        <p:cTn id="40" dur="500"/>
                                        <p:tgtEl>
                                          <p:spTgt spid="65"/>
                                        </p:tgtEl>
                                      </p:cBhvr>
                                    </p:animEffect>
                                  </p:childTnLst>
                                </p:cTn>
                              </p:par>
                              <p:par>
                                <p:cTn id="41" presetID="10" presetClass="entr" presetSubtype="0" fill="hold" nodeType="withEffect">
                                  <p:stCondLst>
                                    <p:cond delay="0"/>
                                  </p:stCondLst>
                                  <p:childTnLst>
                                    <p:set>
                                      <p:cBhvr>
                                        <p:cTn id="42" dur="1" fill="hold">
                                          <p:stCondLst>
                                            <p:cond delay="0"/>
                                          </p:stCondLst>
                                        </p:cTn>
                                        <p:tgtEl>
                                          <p:spTgt spid="66"/>
                                        </p:tgtEl>
                                        <p:attrNameLst>
                                          <p:attrName>style.visibility</p:attrName>
                                        </p:attrNameLst>
                                      </p:cBhvr>
                                      <p:to>
                                        <p:strVal val="visible"/>
                                      </p:to>
                                    </p:set>
                                    <p:animEffect transition="in" filter="fade">
                                      <p:cBhvr>
                                        <p:cTn id="43" dur="500"/>
                                        <p:tgtEl>
                                          <p:spTgt spid="66"/>
                                        </p:tgtEl>
                                      </p:cBhvr>
                                    </p:animEffect>
                                  </p:childTnLst>
                                </p:cTn>
                              </p:par>
                              <p:par>
                                <p:cTn id="44" presetID="10" presetClass="entr" presetSubtype="0" fill="hold" nodeType="withEffect">
                                  <p:stCondLst>
                                    <p:cond delay="0"/>
                                  </p:stCondLst>
                                  <p:childTnLst>
                                    <p:set>
                                      <p:cBhvr>
                                        <p:cTn id="45" dur="1" fill="hold">
                                          <p:stCondLst>
                                            <p:cond delay="0"/>
                                          </p:stCondLst>
                                        </p:cTn>
                                        <p:tgtEl>
                                          <p:spTgt spid="67"/>
                                        </p:tgtEl>
                                        <p:attrNameLst>
                                          <p:attrName>style.visibility</p:attrName>
                                        </p:attrNameLst>
                                      </p:cBhvr>
                                      <p:to>
                                        <p:strVal val="visible"/>
                                      </p:to>
                                    </p:set>
                                    <p:animEffect transition="in" filter="fade">
                                      <p:cBhvr>
                                        <p:cTn id="46" dur="500"/>
                                        <p:tgtEl>
                                          <p:spTgt spid="67"/>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58"/>
                                        </p:tgtEl>
                                        <p:attrNameLst>
                                          <p:attrName>style.visibility</p:attrName>
                                        </p:attrNameLst>
                                      </p:cBhvr>
                                      <p:to>
                                        <p:strVal val="visible"/>
                                      </p:to>
                                    </p:set>
                                    <p:animEffect transition="in" filter="fade">
                                      <p:cBhvr>
                                        <p:cTn id="51"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1" grpId="0"/>
      <p:bldP spid="73" grpId="0"/>
      <p:bldP spid="7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ドーナツ 5"/>
          <p:cNvSpPr/>
          <p:nvPr/>
        </p:nvSpPr>
        <p:spPr>
          <a:xfrm>
            <a:off x="4716016" y="4149080"/>
            <a:ext cx="864096" cy="864096"/>
          </a:xfrm>
          <a:prstGeom prst="donut">
            <a:avLst>
              <a:gd name="adj" fmla="val 2791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2000" dirty="0" smtClean="0">
              <a:solidFill>
                <a:schemeClr val="bg1"/>
              </a:solidFill>
            </a:endParaRPr>
          </a:p>
        </p:txBody>
      </p:sp>
      <p:sp>
        <p:nvSpPr>
          <p:cNvPr id="44" name="正方形/長方形 43"/>
          <p:cNvSpPr/>
          <p:nvPr/>
        </p:nvSpPr>
        <p:spPr>
          <a:xfrm>
            <a:off x="2012947" y="3845047"/>
            <a:ext cx="2199013" cy="1332719"/>
          </a:xfrm>
          <a:prstGeom prst="rect">
            <a:avLst/>
          </a:prstGeom>
          <a:solidFill>
            <a:srgbClr val="660066">
              <a:alpha val="1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smtClean="0">
                <a:solidFill>
                  <a:srgbClr val="000000"/>
                </a:solidFill>
              </a:rPr>
              <a:t>管理</a:t>
            </a:r>
            <a:r>
              <a:rPr kumimoji="1" lang="en-US" altLang="ja-JP" sz="2000" dirty="0" smtClean="0">
                <a:solidFill>
                  <a:srgbClr val="000000"/>
                </a:solidFill>
              </a:rPr>
              <a:t>VM</a:t>
            </a:r>
          </a:p>
          <a:p>
            <a:pPr algn="ctr"/>
            <a:endParaRPr lang="en-US" altLang="ja-JP" sz="2000" dirty="0">
              <a:solidFill>
                <a:srgbClr val="000000"/>
              </a:solidFill>
            </a:endParaRPr>
          </a:p>
          <a:p>
            <a:pPr algn="ctr"/>
            <a:endParaRPr kumimoji="1" lang="en-US" altLang="ja-JP" sz="2000" dirty="0" smtClean="0">
              <a:solidFill>
                <a:srgbClr val="000000"/>
              </a:solidFill>
            </a:endParaRPr>
          </a:p>
          <a:p>
            <a:pPr algn="ctr"/>
            <a:endParaRPr kumimoji="1" lang="ja-JP" altLang="en-US" sz="2000" dirty="0">
              <a:solidFill>
                <a:srgbClr val="000000"/>
              </a:solidFill>
            </a:endParaRPr>
          </a:p>
        </p:txBody>
      </p:sp>
      <p:sp>
        <p:nvSpPr>
          <p:cNvPr id="45" name="正方形/長方形 44"/>
          <p:cNvSpPr/>
          <p:nvPr/>
        </p:nvSpPr>
        <p:spPr>
          <a:xfrm>
            <a:off x="6084168" y="3845047"/>
            <a:ext cx="2160240" cy="1332719"/>
          </a:xfrm>
          <a:prstGeom prst="rect">
            <a:avLst/>
          </a:prstGeom>
          <a:solidFill>
            <a:srgbClr val="008000">
              <a:alpha val="1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smtClean="0">
                <a:solidFill>
                  <a:srgbClr val="000000"/>
                </a:solidFill>
              </a:rPr>
              <a:t>ユーザ</a:t>
            </a:r>
            <a:r>
              <a:rPr kumimoji="1" lang="en-US" altLang="ja-JP" sz="2000" dirty="0" smtClean="0">
                <a:solidFill>
                  <a:srgbClr val="000000"/>
                </a:solidFill>
              </a:rPr>
              <a:t>VM</a:t>
            </a:r>
          </a:p>
          <a:p>
            <a:pPr algn="ctr"/>
            <a:endParaRPr lang="en-US" altLang="ja-JP" sz="2000" dirty="0">
              <a:solidFill>
                <a:srgbClr val="000000"/>
              </a:solidFill>
            </a:endParaRPr>
          </a:p>
          <a:p>
            <a:pPr algn="ctr"/>
            <a:endParaRPr kumimoji="1" lang="en-US" altLang="ja-JP" sz="2000" dirty="0" smtClean="0">
              <a:solidFill>
                <a:srgbClr val="000000"/>
              </a:solidFill>
            </a:endParaRPr>
          </a:p>
          <a:p>
            <a:pPr algn="ctr"/>
            <a:endParaRPr kumimoji="1" lang="ja-JP" altLang="en-US" sz="2000" dirty="0">
              <a:solidFill>
                <a:srgbClr val="000000"/>
              </a:solidFill>
            </a:endParaRPr>
          </a:p>
        </p:txBody>
      </p:sp>
      <p:sp>
        <p:nvSpPr>
          <p:cNvPr id="2" name="コンテンツ プレースホルダー 1"/>
          <p:cNvSpPr>
            <a:spLocks noGrp="1"/>
          </p:cNvSpPr>
          <p:nvPr>
            <p:ph idx="1"/>
          </p:nvPr>
        </p:nvSpPr>
        <p:spPr/>
        <p:txBody>
          <a:bodyPr/>
          <a:lstStyle/>
          <a:p>
            <a:r>
              <a:rPr lang="en-US" altLang="ja-JP" dirty="0" smtClean="0"/>
              <a:t>I/O</a:t>
            </a:r>
            <a:r>
              <a:rPr lang="ja-JP" altLang="en-US" dirty="0" smtClean="0"/>
              <a:t>リングから更新領域の取得</a:t>
            </a:r>
            <a:endParaRPr lang="en-US" altLang="ja-JP" dirty="0" smtClean="0"/>
          </a:p>
          <a:p>
            <a:pPr lvl="1"/>
            <a:r>
              <a:rPr lang="ja-JP" altLang="en-US" dirty="0" smtClean="0"/>
              <a:t>更新領域の座標</a:t>
            </a:r>
            <a:r>
              <a:rPr lang="ja-JP" altLang="en-US" dirty="0" smtClean="0"/>
              <a:t>データ</a:t>
            </a:r>
            <a:r>
              <a:rPr lang="ja-JP" altLang="en-US" dirty="0" smtClean="0"/>
              <a:t>は</a:t>
            </a:r>
            <a:r>
              <a:rPr lang="en-US" altLang="ja-JP" dirty="0" smtClean="0"/>
              <a:t>I</a:t>
            </a:r>
            <a:r>
              <a:rPr lang="en-US" altLang="ja-JP" dirty="0" smtClean="0"/>
              <a:t>/O</a:t>
            </a:r>
            <a:r>
              <a:rPr lang="ja-JP" altLang="en-US" dirty="0" smtClean="0"/>
              <a:t>リングを通じて渡される</a:t>
            </a:r>
            <a:endParaRPr lang="en-US" altLang="ja-JP" dirty="0" smtClean="0"/>
          </a:p>
          <a:p>
            <a:pPr lvl="2"/>
            <a:r>
              <a:rPr lang="en-US" altLang="ja-JP" dirty="0" smtClean="0"/>
              <a:t>I/O</a:t>
            </a:r>
            <a:r>
              <a:rPr lang="ja-JP" altLang="en-US" dirty="0" smtClean="0"/>
              <a:t>リングへの書き込みと同時にイベントが送信される</a:t>
            </a:r>
            <a:endParaRPr lang="en-US" altLang="ja-JP" dirty="0" smtClean="0"/>
          </a:p>
          <a:p>
            <a:pPr lvl="2"/>
            <a:r>
              <a:rPr lang="en-US" altLang="ja-JP" dirty="0" smtClean="0"/>
              <a:t>VMM</a:t>
            </a:r>
            <a:r>
              <a:rPr lang="ja-JP" altLang="en-US" dirty="0" smtClean="0"/>
              <a:t>はイベント送信時に</a:t>
            </a:r>
            <a:r>
              <a:rPr lang="en-US" altLang="ja-JP" dirty="0" smtClean="0"/>
              <a:t>I/O</a:t>
            </a:r>
            <a:r>
              <a:rPr lang="ja-JP" altLang="en-US" dirty="0" smtClean="0"/>
              <a:t>リングを監視</a:t>
            </a:r>
            <a:endParaRPr lang="en-US" altLang="ja-JP" dirty="0" smtClean="0"/>
          </a:p>
          <a:p>
            <a:pPr lvl="1"/>
            <a:r>
              <a:rPr lang="en-US" altLang="ja-JP" dirty="0" smtClean="0"/>
              <a:t>I/O</a:t>
            </a:r>
            <a:r>
              <a:rPr lang="ja-JP" altLang="en-US" dirty="0" smtClean="0"/>
              <a:t>リングは</a:t>
            </a:r>
            <a:r>
              <a:rPr lang="en-US" altLang="ja-JP" dirty="0" smtClean="0"/>
              <a:t>VFB</a:t>
            </a:r>
            <a:r>
              <a:rPr lang="ja-JP" altLang="en-US" dirty="0" smtClean="0"/>
              <a:t>の情報から特定</a:t>
            </a:r>
            <a:endParaRPr lang="en-US" altLang="ja-JP" dirty="0" smtClean="0"/>
          </a:p>
          <a:p>
            <a:pPr lvl="1"/>
            <a:endParaRPr kumimoji="1" lang="ja-JP" altLang="en-US" dirty="0"/>
          </a:p>
        </p:txBody>
      </p:sp>
      <p:sp>
        <p:nvSpPr>
          <p:cNvPr id="3" name="タイトル 2"/>
          <p:cNvSpPr>
            <a:spLocks noGrp="1"/>
          </p:cNvSpPr>
          <p:nvPr>
            <p:ph type="title"/>
          </p:nvPr>
        </p:nvSpPr>
        <p:spPr/>
        <p:txBody>
          <a:bodyPr/>
          <a:lstStyle/>
          <a:p>
            <a:r>
              <a:rPr lang="ja-JP" altLang="en-US" dirty="0" smtClean="0"/>
              <a:t>更新領域</a:t>
            </a:r>
            <a:r>
              <a:rPr kumimoji="1" lang="ja-JP" altLang="en-US" dirty="0" smtClean="0"/>
              <a:t>の検出</a:t>
            </a:r>
            <a:endParaRPr kumimoji="1" lang="ja-JP" altLang="en-US" dirty="0"/>
          </a:p>
        </p:txBody>
      </p:sp>
      <p:sp>
        <p:nvSpPr>
          <p:cNvPr id="40" name="正方形/長方形 39"/>
          <p:cNvSpPr/>
          <p:nvPr/>
        </p:nvSpPr>
        <p:spPr>
          <a:xfrm>
            <a:off x="1979712" y="5445223"/>
            <a:ext cx="6264696" cy="648073"/>
          </a:xfrm>
          <a:prstGeom prst="rect">
            <a:avLst/>
          </a:prstGeom>
          <a:solidFill>
            <a:schemeClr val="accent2">
              <a:alpha val="1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正方形/長方形 40"/>
          <p:cNvSpPr/>
          <p:nvPr/>
        </p:nvSpPr>
        <p:spPr>
          <a:xfrm>
            <a:off x="2195736" y="4221088"/>
            <a:ext cx="1656184" cy="352039"/>
          </a:xfrm>
          <a:prstGeom prst="rect">
            <a:avLst/>
          </a:prstGeom>
          <a:solidFill>
            <a:schemeClr val="bg2"/>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000" dirty="0" smtClean="0">
                <a:solidFill>
                  <a:srgbClr val="000000"/>
                </a:solidFill>
              </a:rPr>
              <a:t>VNC</a:t>
            </a:r>
            <a:r>
              <a:rPr kumimoji="1" lang="ja-JP" altLang="en-US" sz="2000" dirty="0" smtClean="0">
                <a:solidFill>
                  <a:srgbClr val="000000"/>
                </a:solidFill>
              </a:rPr>
              <a:t>サーバ</a:t>
            </a:r>
            <a:endParaRPr kumimoji="1" lang="ja-JP" altLang="en-US" sz="2000" dirty="0">
              <a:solidFill>
                <a:srgbClr val="000000"/>
              </a:solidFill>
            </a:endParaRPr>
          </a:p>
        </p:txBody>
      </p:sp>
      <p:sp>
        <p:nvSpPr>
          <p:cNvPr id="42" name="正方形/長方形 41"/>
          <p:cNvSpPr/>
          <p:nvPr/>
        </p:nvSpPr>
        <p:spPr>
          <a:xfrm>
            <a:off x="6372200" y="4221088"/>
            <a:ext cx="1656184" cy="352039"/>
          </a:xfrm>
          <a:prstGeom prst="rect">
            <a:avLst/>
          </a:prstGeom>
          <a:solidFill>
            <a:schemeClr val="bg2"/>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dirty="0" smtClean="0">
                <a:solidFill>
                  <a:srgbClr val="000000"/>
                </a:solidFill>
              </a:rPr>
              <a:t>ドライバ</a:t>
            </a:r>
            <a:endParaRPr kumimoji="1" lang="ja-JP" altLang="en-US" sz="2000" dirty="0">
              <a:solidFill>
                <a:srgbClr val="000000"/>
              </a:solidFill>
            </a:endParaRPr>
          </a:p>
        </p:txBody>
      </p:sp>
      <p:sp>
        <p:nvSpPr>
          <p:cNvPr id="43" name="角丸四角形 42"/>
          <p:cNvSpPr/>
          <p:nvPr/>
        </p:nvSpPr>
        <p:spPr>
          <a:xfrm>
            <a:off x="1691680" y="3645024"/>
            <a:ext cx="6840760" cy="259228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ja-JP" sz="2000" dirty="0">
              <a:solidFill>
                <a:srgbClr val="000000"/>
              </a:solidFill>
            </a:endParaRPr>
          </a:p>
        </p:txBody>
      </p:sp>
      <p:sp>
        <p:nvSpPr>
          <p:cNvPr id="46" name="テキスト ボックス 45"/>
          <p:cNvSpPr txBox="1"/>
          <p:nvPr/>
        </p:nvSpPr>
        <p:spPr>
          <a:xfrm>
            <a:off x="7197522" y="5705824"/>
            <a:ext cx="1262910" cy="419163"/>
          </a:xfrm>
          <a:prstGeom prst="rect">
            <a:avLst/>
          </a:prstGeom>
          <a:noFill/>
        </p:spPr>
        <p:txBody>
          <a:bodyPr wrap="square" rtlCol="0">
            <a:spAutoFit/>
          </a:bodyPr>
          <a:lstStyle/>
          <a:p>
            <a:r>
              <a:rPr lang="en-US" altLang="ja-JP" sz="2000" dirty="0" smtClean="0"/>
              <a:t>VMM</a:t>
            </a:r>
            <a:endParaRPr kumimoji="1" lang="ja-JP" altLang="en-US" sz="2000" dirty="0"/>
          </a:p>
        </p:txBody>
      </p:sp>
      <p:cxnSp>
        <p:nvCxnSpPr>
          <p:cNvPr id="51" name="直線矢印コネクタ 50"/>
          <p:cNvCxnSpPr/>
          <p:nvPr/>
        </p:nvCxnSpPr>
        <p:spPr>
          <a:xfrm flipV="1">
            <a:off x="5148000" y="5013176"/>
            <a:ext cx="0" cy="432047"/>
          </a:xfrm>
          <a:prstGeom prst="straightConnector1">
            <a:avLst/>
          </a:prstGeom>
          <a:ln w="38100" cmpd="sng">
            <a:solidFill>
              <a:schemeClr val="tx1"/>
            </a:solidFill>
            <a:prstDash val="sysDash"/>
            <a:tailEnd type="arrow"/>
          </a:ln>
        </p:spPr>
        <p:style>
          <a:lnRef idx="2">
            <a:schemeClr val="accent1"/>
          </a:lnRef>
          <a:fillRef idx="0">
            <a:schemeClr val="accent1"/>
          </a:fillRef>
          <a:effectRef idx="1">
            <a:schemeClr val="accent1"/>
          </a:effectRef>
          <a:fontRef idx="minor">
            <a:schemeClr val="tx1"/>
          </a:fontRef>
        </p:style>
      </p:cxnSp>
      <p:cxnSp>
        <p:nvCxnSpPr>
          <p:cNvPr id="52" name="カギ線コネクタ 51"/>
          <p:cNvCxnSpPr>
            <a:endCxn id="31" idx="3"/>
          </p:cNvCxnSpPr>
          <p:nvPr/>
        </p:nvCxnSpPr>
        <p:spPr>
          <a:xfrm rot="10800000" flipV="1">
            <a:off x="7308304" y="4581128"/>
            <a:ext cx="504056" cy="324036"/>
          </a:xfrm>
          <a:prstGeom prst="bentConnector3">
            <a:avLst>
              <a:gd name="adj1" fmla="val -2383"/>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60" name="カギ線コネクタ 59"/>
          <p:cNvCxnSpPr>
            <a:stCxn id="42" idx="1"/>
          </p:cNvCxnSpPr>
          <p:nvPr/>
        </p:nvCxnSpPr>
        <p:spPr>
          <a:xfrm flipH="1">
            <a:off x="5436096" y="4397108"/>
            <a:ext cx="936104" cy="184020"/>
          </a:xfrm>
          <a:prstGeom prst="straightConnector1">
            <a:avLst/>
          </a:prstGeom>
          <a:ln w="381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78" name="カギ線コネクタ 77"/>
          <p:cNvCxnSpPr>
            <a:stCxn id="41" idx="3"/>
          </p:cNvCxnSpPr>
          <p:nvPr/>
        </p:nvCxnSpPr>
        <p:spPr>
          <a:xfrm>
            <a:off x="3851920" y="4397108"/>
            <a:ext cx="1008112" cy="184020"/>
          </a:xfrm>
          <a:prstGeom prst="straightConnector1">
            <a:avLst/>
          </a:prstGeom>
          <a:ln w="38100" cmpd="sng">
            <a:solidFill>
              <a:schemeClr val="tx1"/>
            </a:solidFill>
            <a:headEnd type="arrow"/>
            <a:tailEnd type="none"/>
          </a:ln>
        </p:spPr>
        <p:style>
          <a:lnRef idx="2">
            <a:schemeClr val="accent1"/>
          </a:lnRef>
          <a:fillRef idx="0">
            <a:schemeClr val="accent1"/>
          </a:fillRef>
          <a:effectRef idx="1">
            <a:schemeClr val="accent1"/>
          </a:effectRef>
          <a:fontRef idx="minor">
            <a:schemeClr val="tx1"/>
          </a:fontRef>
        </p:style>
      </p:cxnSp>
      <p:sp>
        <p:nvSpPr>
          <p:cNvPr id="29" name="テキスト ボックス 28"/>
          <p:cNvSpPr txBox="1"/>
          <p:nvPr/>
        </p:nvSpPr>
        <p:spPr>
          <a:xfrm>
            <a:off x="4533226" y="3717032"/>
            <a:ext cx="1262910" cy="400110"/>
          </a:xfrm>
          <a:prstGeom prst="rect">
            <a:avLst/>
          </a:prstGeom>
          <a:noFill/>
        </p:spPr>
        <p:txBody>
          <a:bodyPr wrap="square" rtlCol="0">
            <a:spAutoFit/>
          </a:bodyPr>
          <a:lstStyle/>
          <a:p>
            <a:pPr algn="ctr"/>
            <a:r>
              <a:rPr kumimoji="1" lang="en-US" altLang="ja-JP" sz="2000" dirty="0" smtClean="0"/>
              <a:t>I/O</a:t>
            </a:r>
            <a:r>
              <a:rPr kumimoji="1" lang="ja-JP" altLang="en-US" sz="2000" dirty="0" smtClean="0"/>
              <a:t>リング</a:t>
            </a:r>
            <a:endParaRPr kumimoji="1" lang="ja-JP" altLang="en-US" sz="2000" dirty="0"/>
          </a:p>
        </p:txBody>
      </p:sp>
      <p:sp>
        <p:nvSpPr>
          <p:cNvPr id="31" name="角丸四角形 30"/>
          <p:cNvSpPr/>
          <p:nvPr/>
        </p:nvSpPr>
        <p:spPr>
          <a:xfrm>
            <a:off x="6516216" y="4653136"/>
            <a:ext cx="792088" cy="504056"/>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ja-JP" sz="2000" dirty="0" smtClean="0">
                <a:solidFill>
                  <a:schemeClr val="bg1"/>
                </a:solidFill>
              </a:rPr>
              <a:t>VFB</a:t>
            </a:r>
            <a:endParaRPr kumimoji="1" lang="ja-JP" altLang="en-US" sz="2000" dirty="0">
              <a:solidFill>
                <a:schemeClr val="bg1"/>
              </a:solidFill>
            </a:endParaRPr>
          </a:p>
        </p:txBody>
      </p:sp>
      <p:sp>
        <p:nvSpPr>
          <p:cNvPr id="50" name="テキスト ボックス 49"/>
          <p:cNvSpPr txBox="1"/>
          <p:nvPr/>
        </p:nvSpPr>
        <p:spPr>
          <a:xfrm>
            <a:off x="4644008" y="5445224"/>
            <a:ext cx="1008112" cy="400110"/>
          </a:xfrm>
          <a:prstGeom prst="rect">
            <a:avLst/>
          </a:prstGeom>
          <a:noFill/>
        </p:spPr>
        <p:txBody>
          <a:bodyPr wrap="square" rtlCol="0">
            <a:spAutoFit/>
          </a:bodyPr>
          <a:lstStyle/>
          <a:p>
            <a:pPr algn="ctr"/>
            <a:r>
              <a:rPr lang="ja-JP" altLang="en-US" sz="2000" dirty="0" smtClean="0">
                <a:solidFill>
                  <a:srgbClr val="FF0000"/>
                </a:solidFill>
              </a:rPr>
              <a:t>監視</a:t>
            </a:r>
            <a:endParaRPr kumimoji="1" lang="ja-JP" altLang="en-US" sz="2000" dirty="0">
              <a:solidFill>
                <a:srgbClr val="FF0000"/>
              </a:solidFill>
            </a:endParaRPr>
          </a:p>
        </p:txBody>
      </p:sp>
      <p:sp>
        <p:nvSpPr>
          <p:cNvPr id="58" name="角丸四角形 57"/>
          <p:cNvSpPr/>
          <p:nvPr/>
        </p:nvSpPr>
        <p:spPr>
          <a:xfrm>
            <a:off x="2915816" y="4653136"/>
            <a:ext cx="792088" cy="504056"/>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ja-JP" sz="2000" dirty="0" smtClean="0">
                <a:solidFill>
                  <a:srgbClr val="FF0000"/>
                </a:solidFill>
              </a:rPr>
              <a:t>VFB</a:t>
            </a:r>
            <a:endParaRPr kumimoji="1" lang="ja-JP" altLang="en-US" sz="2000" dirty="0">
              <a:solidFill>
                <a:srgbClr val="FF0000"/>
              </a:solidFill>
            </a:endParaRPr>
          </a:p>
        </p:txBody>
      </p:sp>
    </p:spTree>
    <p:extLst>
      <p:ext uri="{BB962C8B-B14F-4D97-AF65-F5344CB8AC3E}">
        <p14:creationId xmlns:p14="http://schemas.microsoft.com/office/powerpoint/2010/main" val="2426715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fade">
                                      <p:cBhvr>
                                        <p:cTn id="7" dur="500"/>
                                        <p:tgtEl>
                                          <p:spTgt spid="60"/>
                                        </p:tgtEl>
                                      </p:cBhvr>
                                    </p:animEffect>
                                  </p:childTnLst>
                                </p:cTn>
                              </p:par>
                              <p:par>
                                <p:cTn id="8" presetID="10" presetClass="entr" presetSubtype="0" fill="hold" nodeType="withEffect">
                                  <p:stCondLst>
                                    <p:cond delay="0"/>
                                  </p:stCondLst>
                                  <p:childTnLst>
                                    <p:set>
                                      <p:cBhvr>
                                        <p:cTn id="9" dur="1" fill="hold">
                                          <p:stCondLst>
                                            <p:cond delay="0"/>
                                          </p:stCondLst>
                                        </p:cTn>
                                        <p:tgtEl>
                                          <p:spTgt spid="51"/>
                                        </p:tgtEl>
                                        <p:attrNameLst>
                                          <p:attrName>style.visibility</p:attrName>
                                        </p:attrNameLst>
                                      </p:cBhvr>
                                      <p:to>
                                        <p:strVal val="visible"/>
                                      </p:to>
                                    </p:set>
                                    <p:animEffect transition="in" filter="fade">
                                      <p:cBhvr>
                                        <p:cTn id="10" dur="500"/>
                                        <p:tgtEl>
                                          <p:spTgt spid="5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0"/>
                                        </p:tgtEl>
                                        <p:attrNameLst>
                                          <p:attrName>style.visibility</p:attrName>
                                        </p:attrNameLst>
                                      </p:cBhvr>
                                      <p:to>
                                        <p:strVal val="visible"/>
                                      </p:to>
                                    </p:set>
                                    <p:animEffect transition="in" filter="fade">
                                      <p:cBhvr>
                                        <p:cTn id="13" dur="500"/>
                                        <p:tgtEl>
                                          <p:spTgt spid="50"/>
                                        </p:tgtEl>
                                      </p:cBhvr>
                                    </p:animEffect>
                                  </p:childTnLst>
                                </p:cTn>
                              </p:par>
                              <p:par>
                                <p:cTn id="14" presetID="10" presetClass="entr" presetSubtype="0" fill="hold" nodeType="withEffect">
                                  <p:stCondLst>
                                    <p:cond delay="0"/>
                                  </p:stCondLst>
                                  <p:childTnLst>
                                    <p:set>
                                      <p:cBhvr>
                                        <p:cTn id="15" dur="1" fill="hold">
                                          <p:stCondLst>
                                            <p:cond delay="0"/>
                                          </p:stCondLst>
                                        </p:cTn>
                                        <p:tgtEl>
                                          <p:spTgt spid="52"/>
                                        </p:tgtEl>
                                        <p:attrNameLst>
                                          <p:attrName>style.visibility</p:attrName>
                                        </p:attrNameLst>
                                      </p:cBhvr>
                                      <p:to>
                                        <p:strVal val="visible"/>
                                      </p:to>
                                    </p:set>
                                    <p:animEffect transition="in" filter="fade">
                                      <p:cBhvr>
                                        <p:cTn id="16" dur="500"/>
                                        <p:tgtEl>
                                          <p:spTgt spid="5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78"/>
                                        </p:tgtEl>
                                        <p:attrNameLst>
                                          <p:attrName>style.visibility</p:attrName>
                                        </p:attrNameLst>
                                      </p:cBhvr>
                                      <p:to>
                                        <p:strVal val="visible"/>
                                      </p:to>
                                    </p:set>
                                    <p:animEffect transition="in" filter="fade">
                                      <p:cBhvr>
                                        <p:cTn id="21" dur="500"/>
                                        <p:tgtEl>
                                          <p:spTgt spid="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p:cNvSpPr>
            <a:spLocks noGrp="1"/>
          </p:cNvSpPr>
          <p:nvPr>
            <p:ph idx="1"/>
          </p:nvPr>
        </p:nvSpPr>
        <p:spPr>
          <a:xfrm>
            <a:off x="457200" y="1412776"/>
            <a:ext cx="8507288" cy="4525963"/>
          </a:xfrm>
        </p:spPr>
        <p:txBody>
          <a:bodyPr/>
          <a:lstStyle/>
          <a:p>
            <a:r>
              <a:rPr lang="ja-JP" altLang="en-US" dirty="0" smtClean="0"/>
              <a:t>ブロック暗号の</a:t>
            </a:r>
            <a:r>
              <a:rPr lang="en-US" altLang="ja-JP" dirty="0" smtClean="0"/>
              <a:t>RC</a:t>
            </a:r>
            <a:r>
              <a:rPr lang="ja-JP" altLang="en-US" dirty="0" smtClean="0"/>
              <a:t>５を４８ビットブロックで利用</a:t>
            </a:r>
            <a:endParaRPr kumimoji="1" lang="en-US" altLang="ja-JP" dirty="0" smtClean="0"/>
          </a:p>
          <a:p>
            <a:pPr lvl="1"/>
            <a:r>
              <a:rPr lang="ja-JP" altLang="en-US" dirty="0" smtClean="0"/>
              <a:t>２ピクセルを１ブロックとして処理</a:t>
            </a:r>
            <a:endParaRPr lang="en-US" altLang="ja-JP" dirty="0"/>
          </a:p>
          <a:p>
            <a:pPr lvl="1"/>
            <a:endParaRPr lang="en-US" altLang="ja-JP" sz="800" dirty="0" smtClean="0"/>
          </a:p>
          <a:p>
            <a:pPr lvl="1"/>
            <a:r>
              <a:rPr lang="ja-JP" altLang="en-US" dirty="0" smtClean="0"/>
              <a:t>可能であれば１ピクセル単位での暗号化が望ましい</a:t>
            </a:r>
            <a:endParaRPr lang="en-US" altLang="ja-JP" dirty="0" smtClean="0"/>
          </a:p>
          <a:p>
            <a:pPr lvl="2"/>
            <a:r>
              <a:rPr lang="ja-JP" altLang="en-US" dirty="0" smtClean="0"/>
              <a:t>更新領域は</a:t>
            </a:r>
            <a:r>
              <a:rPr lang="ja-JP" altLang="en-US" dirty="0" smtClean="0"/>
              <a:t>ピクセル</a:t>
            </a:r>
            <a:r>
              <a:rPr lang="ja-JP" altLang="en-US" dirty="0" smtClean="0"/>
              <a:t>を</a:t>
            </a:r>
            <a:r>
              <a:rPr lang="ja-JP" altLang="en-US" dirty="0" smtClean="0"/>
              <a:t>単位</a:t>
            </a:r>
            <a:r>
              <a:rPr lang="ja-JP" altLang="en-US" dirty="0" smtClean="0"/>
              <a:t>とした</a:t>
            </a:r>
            <a:r>
              <a:rPr lang="ja-JP" altLang="en-US" dirty="0" smtClean="0"/>
              <a:t>任意</a:t>
            </a:r>
            <a:r>
              <a:rPr lang="ja-JP" altLang="en-US" dirty="0" smtClean="0"/>
              <a:t>の矩形</a:t>
            </a:r>
            <a:endParaRPr lang="en-US" altLang="ja-JP" dirty="0"/>
          </a:p>
          <a:p>
            <a:pPr lvl="2"/>
            <a:r>
              <a:rPr kumimoji="1" lang="ja-JP" altLang="en-US" dirty="0" smtClean="0"/>
              <a:t>２４ビットブロックでは暗号強度の低下が懸念される</a:t>
            </a:r>
            <a:endParaRPr kumimoji="1" lang="ja-JP" altLang="en-US" dirty="0"/>
          </a:p>
        </p:txBody>
      </p:sp>
      <p:sp>
        <p:nvSpPr>
          <p:cNvPr id="3" name="タイトル 2"/>
          <p:cNvSpPr>
            <a:spLocks noGrp="1"/>
          </p:cNvSpPr>
          <p:nvPr>
            <p:ph type="title"/>
          </p:nvPr>
        </p:nvSpPr>
        <p:spPr/>
        <p:txBody>
          <a:bodyPr/>
          <a:lstStyle/>
          <a:p>
            <a:r>
              <a:rPr lang="ja-JP" altLang="en-US" dirty="0" smtClean="0"/>
              <a:t>暗号アルゴリズム</a:t>
            </a:r>
            <a:endParaRPr kumimoji="1" lang="ja-JP" altLang="en-US" dirty="0"/>
          </a:p>
        </p:txBody>
      </p:sp>
      <p:sp>
        <p:nvSpPr>
          <p:cNvPr id="4" name="正方形/長方形 3"/>
          <p:cNvSpPr/>
          <p:nvPr/>
        </p:nvSpPr>
        <p:spPr>
          <a:xfrm>
            <a:off x="2123728" y="4397042"/>
            <a:ext cx="1080120" cy="504056"/>
          </a:xfrm>
          <a:prstGeom prst="rect">
            <a:avLst/>
          </a:prstGeom>
          <a:solidFill>
            <a:srgbClr val="3366FF"/>
          </a:solidFill>
          <a:ln>
            <a:solidFill>
              <a:srgbClr val="3366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2000" dirty="0">
              <a:solidFill>
                <a:schemeClr val="tx1"/>
              </a:solidFill>
            </a:endParaRPr>
          </a:p>
        </p:txBody>
      </p:sp>
      <p:sp>
        <p:nvSpPr>
          <p:cNvPr id="5" name="正方形/長方形 4"/>
          <p:cNvSpPr/>
          <p:nvPr/>
        </p:nvSpPr>
        <p:spPr>
          <a:xfrm>
            <a:off x="467544" y="5261138"/>
            <a:ext cx="1080120" cy="504056"/>
          </a:xfrm>
          <a:prstGeom prst="rect">
            <a:avLst/>
          </a:prstGeom>
          <a:solidFill>
            <a:srgbClr val="FF66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ja-JP" sz="2400" dirty="0" smtClean="0">
                <a:solidFill>
                  <a:srgbClr val="000000"/>
                </a:solidFill>
              </a:rPr>
              <a:t>24bit</a:t>
            </a:r>
            <a:endParaRPr kumimoji="1" lang="ja-JP" altLang="en-US" sz="2000" dirty="0">
              <a:solidFill>
                <a:srgbClr val="000000"/>
              </a:solidFill>
            </a:endParaRPr>
          </a:p>
        </p:txBody>
      </p:sp>
      <p:sp>
        <p:nvSpPr>
          <p:cNvPr id="7" name="正方形/長方形 6"/>
          <p:cNvSpPr/>
          <p:nvPr/>
        </p:nvSpPr>
        <p:spPr>
          <a:xfrm>
            <a:off x="467544" y="4037002"/>
            <a:ext cx="1080120" cy="504056"/>
          </a:xfrm>
          <a:prstGeom prst="rect">
            <a:avLst/>
          </a:prstGeom>
          <a:solidFill>
            <a:srgbClr val="3366FF"/>
          </a:solidFill>
          <a:ln>
            <a:solidFill>
              <a:srgbClr val="3366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ja-JP" sz="2400" dirty="0" smtClean="0">
                <a:solidFill>
                  <a:schemeClr val="tx1"/>
                </a:solidFill>
              </a:rPr>
              <a:t>24bit</a:t>
            </a:r>
            <a:endParaRPr kumimoji="1" lang="ja-JP" altLang="en-US" sz="2000" dirty="0">
              <a:solidFill>
                <a:schemeClr val="tx1"/>
              </a:solidFill>
            </a:endParaRPr>
          </a:p>
        </p:txBody>
      </p:sp>
      <p:sp>
        <p:nvSpPr>
          <p:cNvPr id="8" name="正方形/長方形 7"/>
          <p:cNvSpPr/>
          <p:nvPr/>
        </p:nvSpPr>
        <p:spPr>
          <a:xfrm>
            <a:off x="2123728" y="4901098"/>
            <a:ext cx="1080120" cy="504056"/>
          </a:xfrm>
          <a:prstGeom prst="rect">
            <a:avLst/>
          </a:prstGeom>
          <a:solidFill>
            <a:srgbClr val="FF66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2000" dirty="0">
              <a:solidFill>
                <a:srgbClr val="000000"/>
              </a:solidFill>
            </a:endParaRPr>
          </a:p>
        </p:txBody>
      </p:sp>
      <p:sp>
        <p:nvSpPr>
          <p:cNvPr id="9" name="円/楕円 8"/>
          <p:cNvSpPr/>
          <p:nvPr/>
        </p:nvSpPr>
        <p:spPr>
          <a:xfrm>
            <a:off x="3851920" y="4037002"/>
            <a:ext cx="1728192" cy="1584176"/>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ja-JP" sz="2000" dirty="0" smtClean="0"/>
              <a:t>RC5</a:t>
            </a:r>
            <a:endParaRPr lang="en-US" altLang="ja-JP" sz="2000" dirty="0" smtClean="0"/>
          </a:p>
          <a:p>
            <a:pPr algn="ctr"/>
            <a:r>
              <a:rPr kumimoji="1" lang="ja-JP" altLang="en-US" sz="2000" dirty="0" smtClean="0"/>
              <a:t>暗号処理</a:t>
            </a:r>
            <a:endParaRPr kumimoji="1" lang="en-US" altLang="ja-JP" sz="2000" dirty="0" smtClean="0"/>
          </a:p>
        </p:txBody>
      </p:sp>
      <p:sp>
        <p:nvSpPr>
          <p:cNvPr id="10" name="正方形/長方形 9"/>
          <p:cNvSpPr/>
          <p:nvPr/>
        </p:nvSpPr>
        <p:spPr>
          <a:xfrm>
            <a:off x="7884368" y="4037002"/>
            <a:ext cx="1080120" cy="504056"/>
          </a:xfrm>
          <a:prstGeom prst="rect">
            <a:avLst/>
          </a:prstGeom>
          <a:solidFill>
            <a:schemeClr val="tx1">
              <a:lumMod val="50000"/>
              <a:lumOff val="50000"/>
            </a:schemeClr>
          </a:solidFill>
          <a:ln>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ja-JP" sz="2400" dirty="0" smtClean="0">
                <a:solidFill>
                  <a:schemeClr val="tx1"/>
                </a:solidFill>
              </a:rPr>
              <a:t>24bit</a:t>
            </a:r>
            <a:endParaRPr kumimoji="1" lang="ja-JP" altLang="en-US" sz="2000" dirty="0">
              <a:solidFill>
                <a:schemeClr val="tx1"/>
              </a:solidFill>
            </a:endParaRPr>
          </a:p>
        </p:txBody>
      </p:sp>
      <p:sp>
        <p:nvSpPr>
          <p:cNvPr id="12" name="正方形/長方形 11"/>
          <p:cNvSpPr/>
          <p:nvPr/>
        </p:nvSpPr>
        <p:spPr>
          <a:xfrm>
            <a:off x="6228184" y="4397042"/>
            <a:ext cx="1080120" cy="504056"/>
          </a:xfrm>
          <a:prstGeom prst="rect">
            <a:avLst/>
          </a:prstGeom>
          <a:solidFill>
            <a:schemeClr val="tx1">
              <a:lumMod val="50000"/>
              <a:lumOff val="50000"/>
            </a:schemeClr>
          </a:solidFill>
          <a:ln>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2000" dirty="0">
              <a:solidFill>
                <a:schemeClr val="tx1"/>
              </a:solidFill>
            </a:endParaRPr>
          </a:p>
        </p:txBody>
      </p:sp>
      <p:sp>
        <p:nvSpPr>
          <p:cNvPr id="13" name="正方形/長方形 12"/>
          <p:cNvSpPr/>
          <p:nvPr/>
        </p:nvSpPr>
        <p:spPr>
          <a:xfrm>
            <a:off x="7884368" y="5261138"/>
            <a:ext cx="1080120" cy="504056"/>
          </a:xfrm>
          <a:prstGeom prst="rect">
            <a:avLst/>
          </a:prstGeom>
          <a:solidFill>
            <a:schemeClr val="tx1">
              <a:lumMod val="65000"/>
              <a:lumOff val="35000"/>
            </a:schemeClr>
          </a:solidFill>
          <a:ln>
            <a:solidFill>
              <a:schemeClr val="tx1">
                <a:lumMod val="65000"/>
                <a:lumOff val="3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ja-JP" sz="2400" dirty="0" smtClean="0">
                <a:solidFill>
                  <a:srgbClr val="000000"/>
                </a:solidFill>
              </a:rPr>
              <a:t>24bit</a:t>
            </a:r>
            <a:endParaRPr kumimoji="1" lang="ja-JP" altLang="en-US" sz="2000" dirty="0">
              <a:solidFill>
                <a:srgbClr val="000000"/>
              </a:solidFill>
            </a:endParaRPr>
          </a:p>
        </p:txBody>
      </p:sp>
      <p:sp>
        <p:nvSpPr>
          <p:cNvPr id="11" name="正方形/長方形 10"/>
          <p:cNvSpPr/>
          <p:nvPr/>
        </p:nvSpPr>
        <p:spPr>
          <a:xfrm>
            <a:off x="6228184" y="4901098"/>
            <a:ext cx="1080120" cy="504056"/>
          </a:xfrm>
          <a:prstGeom prst="rect">
            <a:avLst/>
          </a:prstGeom>
          <a:solidFill>
            <a:schemeClr val="tx1">
              <a:lumMod val="65000"/>
              <a:lumOff val="35000"/>
            </a:schemeClr>
          </a:solidFill>
          <a:ln>
            <a:solidFill>
              <a:schemeClr val="tx1">
                <a:lumMod val="65000"/>
                <a:lumOff val="3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2000" dirty="0">
              <a:solidFill>
                <a:srgbClr val="000000"/>
              </a:solidFill>
            </a:endParaRPr>
          </a:p>
        </p:txBody>
      </p:sp>
      <p:sp>
        <p:nvSpPr>
          <p:cNvPr id="14" name="右矢印 13"/>
          <p:cNvSpPr/>
          <p:nvPr/>
        </p:nvSpPr>
        <p:spPr>
          <a:xfrm rot="1791416">
            <a:off x="1619672" y="4349823"/>
            <a:ext cx="504056" cy="432048"/>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5" name="右矢印 14"/>
          <p:cNvSpPr/>
          <p:nvPr/>
        </p:nvSpPr>
        <p:spPr>
          <a:xfrm>
            <a:off x="5652120" y="4685074"/>
            <a:ext cx="504056" cy="432048"/>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6" name="右矢印 15"/>
          <p:cNvSpPr/>
          <p:nvPr/>
        </p:nvSpPr>
        <p:spPr>
          <a:xfrm>
            <a:off x="3275856" y="4685074"/>
            <a:ext cx="504056" cy="432048"/>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7" name="右矢印 16"/>
          <p:cNvSpPr/>
          <p:nvPr/>
        </p:nvSpPr>
        <p:spPr>
          <a:xfrm rot="19691476">
            <a:off x="1615668" y="5088733"/>
            <a:ext cx="504056" cy="432048"/>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8" name="右矢印 17"/>
          <p:cNvSpPr/>
          <p:nvPr/>
        </p:nvSpPr>
        <p:spPr>
          <a:xfrm rot="19788131">
            <a:off x="7382760" y="4278470"/>
            <a:ext cx="504056" cy="432048"/>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9" name="右矢印 18"/>
          <p:cNvSpPr/>
          <p:nvPr/>
        </p:nvSpPr>
        <p:spPr>
          <a:xfrm rot="1939666">
            <a:off x="7372639" y="5146406"/>
            <a:ext cx="504056" cy="432048"/>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0" name="テキスト ボックス 19"/>
          <p:cNvSpPr txBox="1"/>
          <p:nvPr/>
        </p:nvSpPr>
        <p:spPr>
          <a:xfrm>
            <a:off x="2195736" y="4613066"/>
            <a:ext cx="1008112" cy="461665"/>
          </a:xfrm>
          <a:prstGeom prst="rect">
            <a:avLst/>
          </a:prstGeom>
          <a:noFill/>
        </p:spPr>
        <p:txBody>
          <a:bodyPr wrap="square" rtlCol="0">
            <a:spAutoFit/>
          </a:bodyPr>
          <a:lstStyle/>
          <a:p>
            <a:r>
              <a:rPr kumimoji="1" lang="en-US" altLang="ja-JP" sz="2400" dirty="0" smtClean="0"/>
              <a:t>48bit</a:t>
            </a:r>
            <a:endParaRPr kumimoji="1" lang="ja-JP" altLang="en-US" sz="2400" dirty="0"/>
          </a:p>
        </p:txBody>
      </p:sp>
      <p:sp>
        <p:nvSpPr>
          <p:cNvPr id="21" name="テキスト ボックス 20"/>
          <p:cNvSpPr txBox="1"/>
          <p:nvPr/>
        </p:nvSpPr>
        <p:spPr>
          <a:xfrm>
            <a:off x="6300192" y="4613066"/>
            <a:ext cx="1008112" cy="461665"/>
          </a:xfrm>
          <a:prstGeom prst="rect">
            <a:avLst/>
          </a:prstGeom>
          <a:noFill/>
        </p:spPr>
        <p:txBody>
          <a:bodyPr wrap="square" rtlCol="0">
            <a:spAutoFit/>
          </a:bodyPr>
          <a:lstStyle/>
          <a:p>
            <a:r>
              <a:rPr kumimoji="1" lang="en-US" altLang="ja-JP" sz="2400" dirty="0" smtClean="0"/>
              <a:t>48bit</a:t>
            </a:r>
            <a:endParaRPr kumimoji="1" lang="ja-JP" altLang="en-US" sz="2400" dirty="0"/>
          </a:p>
        </p:txBody>
      </p:sp>
      <p:sp>
        <p:nvSpPr>
          <p:cNvPr id="22" name="テキスト ボックス 21"/>
          <p:cNvSpPr txBox="1"/>
          <p:nvPr/>
        </p:nvSpPr>
        <p:spPr>
          <a:xfrm>
            <a:off x="2051720" y="3996932"/>
            <a:ext cx="1296144" cy="400110"/>
          </a:xfrm>
          <a:prstGeom prst="rect">
            <a:avLst/>
          </a:prstGeom>
          <a:noFill/>
        </p:spPr>
        <p:txBody>
          <a:bodyPr wrap="square" rtlCol="0">
            <a:spAutoFit/>
          </a:bodyPr>
          <a:lstStyle/>
          <a:p>
            <a:r>
              <a:rPr lang="en-US" altLang="ja-JP" sz="2000" dirty="0" smtClean="0"/>
              <a:t>1</a:t>
            </a:r>
            <a:r>
              <a:rPr lang="ja-JP" altLang="en-US" sz="2000" dirty="0" smtClean="0"/>
              <a:t>ブロック</a:t>
            </a:r>
            <a:endParaRPr kumimoji="1" lang="ja-JP" altLang="en-US" sz="2000" dirty="0"/>
          </a:p>
        </p:txBody>
      </p:sp>
      <p:sp>
        <p:nvSpPr>
          <p:cNvPr id="23" name="テキスト ボックス 22"/>
          <p:cNvSpPr txBox="1"/>
          <p:nvPr/>
        </p:nvSpPr>
        <p:spPr>
          <a:xfrm>
            <a:off x="6156176" y="3996932"/>
            <a:ext cx="1296144" cy="400110"/>
          </a:xfrm>
          <a:prstGeom prst="rect">
            <a:avLst/>
          </a:prstGeom>
          <a:noFill/>
        </p:spPr>
        <p:txBody>
          <a:bodyPr wrap="square" rtlCol="0">
            <a:spAutoFit/>
          </a:bodyPr>
          <a:lstStyle/>
          <a:p>
            <a:r>
              <a:rPr lang="en-US" altLang="ja-JP" sz="2000" dirty="0" smtClean="0"/>
              <a:t>1</a:t>
            </a:r>
            <a:r>
              <a:rPr lang="ja-JP" altLang="en-US" sz="2000" dirty="0" smtClean="0"/>
              <a:t>ブロック</a:t>
            </a:r>
            <a:endParaRPr kumimoji="1" lang="ja-JP" altLang="en-US" sz="2000" dirty="0"/>
          </a:p>
        </p:txBody>
      </p:sp>
      <p:sp>
        <p:nvSpPr>
          <p:cNvPr id="24" name="テキスト ボックス 23"/>
          <p:cNvSpPr txBox="1"/>
          <p:nvPr/>
        </p:nvSpPr>
        <p:spPr>
          <a:xfrm>
            <a:off x="395536" y="3676962"/>
            <a:ext cx="1296144" cy="400110"/>
          </a:xfrm>
          <a:prstGeom prst="rect">
            <a:avLst/>
          </a:prstGeom>
          <a:noFill/>
        </p:spPr>
        <p:txBody>
          <a:bodyPr wrap="square" rtlCol="0">
            <a:spAutoFit/>
          </a:bodyPr>
          <a:lstStyle/>
          <a:p>
            <a:r>
              <a:rPr lang="en-US" altLang="ja-JP" sz="2000" dirty="0" smtClean="0"/>
              <a:t>1</a:t>
            </a:r>
            <a:r>
              <a:rPr lang="ja-JP" altLang="en-US" sz="2000" dirty="0" smtClean="0"/>
              <a:t>ピクセル</a:t>
            </a:r>
            <a:endParaRPr kumimoji="1" lang="ja-JP" altLang="en-US" sz="2000" dirty="0"/>
          </a:p>
        </p:txBody>
      </p:sp>
      <p:sp>
        <p:nvSpPr>
          <p:cNvPr id="25" name="テキスト ボックス 24"/>
          <p:cNvSpPr txBox="1"/>
          <p:nvPr/>
        </p:nvSpPr>
        <p:spPr>
          <a:xfrm>
            <a:off x="7812360" y="3676962"/>
            <a:ext cx="1296144" cy="400110"/>
          </a:xfrm>
          <a:prstGeom prst="rect">
            <a:avLst/>
          </a:prstGeom>
          <a:noFill/>
        </p:spPr>
        <p:txBody>
          <a:bodyPr wrap="square" rtlCol="0">
            <a:spAutoFit/>
          </a:bodyPr>
          <a:lstStyle/>
          <a:p>
            <a:r>
              <a:rPr lang="en-US" altLang="ja-JP" sz="2000" dirty="0" smtClean="0"/>
              <a:t>1</a:t>
            </a:r>
            <a:r>
              <a:rPr lang="ja-JP" altLang="en-US" sz="2000" dirty="0" smtClean="0"/>
              <a:t>ピクセル</a:t>
            </a:r>
            <a:endParaRPr kumimoji="1" lang="ja-JP" altLang="en-US" sz="2000" dirty="0"/>
          </a:p>
        </p:txBody>
      </p:sp>
      <p:sp>
        <p:nvSpPr>
          <p:cNvPr id="28" name="テキスト ボックス 27"/>
          <p:cNvSpPr txBox="1"/>
          <p:nvPr/>
        </p:nvSpPr>
        <p:spPr>
          <a:xfrm>
            <a:off x="1700064" y="5621178"/>
            <a:ext cx="711696" cy="400110"/>
          </a:xfrm>
          <a:prstGeom prst="rect">
            <a:avLst/>
          </a:prstGeom>
          <a:noFill/>
        </p:spPr>
        <p:txBody>
          <a:bodyPr wrap="square" rtlCol="0">
            <a:spAutoFit/>
          </a:bodyPr>
          <a:lstStyle/>
          <a:p>
            <a:r>
              <a:rPr lang="ja-JP" altLang="en-US" sz="2000" dirty="0" smtClean="0"/>
              <a:t>結合</a:t>
            </a:r>
            <a:endParaRPr kumimoji="1" lang="ja-JP" altLang="en-US" sz="2000" dirty="0"/>
          </a:p>
        </p:txBody>
      </p:sp>
      <p:sp>
        <p:nvSpPr>
          <p:cNvPr id="29" name="テキスト ボックス 28"/>
          <p:cNvSpPr txBox="1"/>
          <p:nvPr/>
        </p:nvSpPr>
        <p:spPr>
          <a:xfrm>
            <a:off x="7020272" y="5621178"/>
            <a:ext cx="711696" cy="400110"/>
          </a:xfrm>
          <a:prstGeom prst="rect">
            <a:avLst/>
          </a:prstGeom>
          <a:noFill/>
        </p:spPr>
        <p:txBody>
          <a:bodyPr wrap="square" rtlCol="0">
            <a:spAutoFit/>
          </a:bodyPr>
          <a:lstStyle/>
          <a:p>
            <a:r>
              <a:rPr lang="ja-JP" altLang="en-US" sz="2000" dirty="0" smtClean="0"/>
              <a:t>分割</a:t>
            </a:r>
            <a:endParaRPr kumimoji="1" lang="ja-JP" altLang="en-US" sz="2000" dirty="0"/>
          </a:p>
        </p:txBody>
      </p:sp>
      <p:sp>
        <p:nvSpPr>
          <p:cNvPr id="30" name="テキスト ボックス 29"/>
          <p:cNvSpPr txBox="1"/>
          <p:nvPr/>
        </p:nvSpPr>
        <p:spPr>
          <a:xfrm>
            <a:off x="395536" y="4901098"/>
            <a:ext cx="1296144" cy="400110"/>
          </a:xfrm>
          <a:prstGeom prst="rect">
            <a:avLst/>
          </a:prstGeom>
          <a:noFill/>
        </p:spPr>
        <p:txBody>
          <a:bodyPr wrap="square" rtlCol="0">
            <a:spAutoFit/>
          </a:bodyPr>
          <a:lstStyle/>
          <a:p>
            <a:r>
              <a:rPr lang="en-US" altLang="ja-JP" sz="2000" dirty="0" smtClean="0"/>
              <a:t>1</a:t>
            </a:r>
            <a:r>
              <a:rPr lang="ja-JP" altLang="en-US" sz="2000" dirty="0" smtClean="0"/>
              <a:t>ピクセル</a:t>
            </a:r>
            <a:endParaRPr kumimoji="1" lang="ja-JP" altLang="en-US" sz="2000" dirty="0"/>
          </a:p>
        </p:txBody>
      </p:sp>
      <p:sp>
        <p:nvSpPr>
          <p:cNvPr id="31" name="テキスト ボックス 30"/>
          <p:cNvSpPr txBox="1"/>
          <p:nvPr/>
        </p:nvSpPr>
        <p:spPr>
          <a:xfrm>
            <a:off x="7812360" y="4933036"/>
            <a:ext cx="1296144" cy="400110"/>
          </a:xfrm>
          <a:prstGeom prst="rect">
            <a:avLst/>
          </a:prstGeom>
          <a:noFill/>
        </p:spPr>
        <p:txBody>
          <a:bodyPr wrap="square" rtlCol="0">
            <a:spAutoFit/>
          </a:bodyPr>
          <a:lstStyle/>
          <a:p>
            <a:r>
              <a:rPr lang="en-US" altLang="ja-JP" sz="2000" dirty="0" smtClean="0"/>
              <a:t>1</a:t>
            </a:r>
            <a:r>
              <a:rPr lang="ja-JP" altLang="en-US" sz="2000" dirty="0" smtClean="0"/>
              <a:t>ピクセル</a:t>
            </a:r>
            <a:endParaRPr kumimoji="1" lang="ja-JP" altLang="en-US" sz="2000" dirty="0"/>
          </a:p>
        </p:txBody>
      </p:sp>
    </p:spTree>
    <p:extLst>
      <p:ext uri="{BB962C8B-B14F-4D97-AF65-F5344CB8AC3E}">
        <p14:creationId xmlns:p14="http://schemas.microsoft.com/office/powerpoint/2010/main" val="3512512337"/>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p:cNvSpPr>
            <a:spLocks noGrp="1"/>
          </p:cNvSpPr>
          <p:nvPr>
            <p:ph idx="1"/>
          </p:nvPr>
        </p:nvSpPr>
        <p:spPr/>
        <p:txBody>
          <a:bodyPr/>
          <a:lstStyle/>
          <a:p>
            <a:r>
              <a:rPr lang="ja-JP" altLang="en-US" dirty="0" smtClean="0"/>
              <a:t>暗号ブロックの境界にまたがらないように更新領域の座標データを書き換える</a:t>
            </a:r>
            <a:endParaRPr lang="en-US" altLang="ja-JP" dirty="0" smtClean="0"/>
          </a:p>
          <a:p>
            <a:pPr lvl="1"/>
            <a:r>
              <a:rPr lang="ja-JP" altLang="en-US" dirty="0" smtClean="0"/>
              <a:t>暗号ブロックを過不足なく含むように更新領域を拡大</a:t>
            </a:r>
            <a:endParaRPr lang="en-US" altLang="ja-JP" dirty="0" smtClean="0"/>
          </a:p>
          <a:p>
            <a:pPr lvl="2"/>
            <a:r>
              <a:rPr lang="en-US" altLang="ja-JP" dirty="0" smtClean="0"/>
              <a:t>I/O</a:t>
            </a:r>
            <a:r>
              <a:rPr lang="ja-JP" altLang="en-US" dirty="0" smtClean="0"/>
              <a:t>リングを書き換える</a:t>
            </a:r>
            <a:endParaRPr lang="en-US" altLang="ja-JP" dirty="0" smtClean="0"/>
          </a:p>
          <a:p>
            <a:pPr lvl="1"/>
            <a:r>
              <a:rPr lang="en-US" altLang="ja-JP" dirty="0" err="1" smtClean="0"/>
              <a:t>Xen</a:t>
            </a:r>
            <a:r>
              <a:rPr lang="ja-JP" altLang="en-US" dirty="0" smtClean="0"/>
              <a:t>の現在の実装では２ピクセルにまたがることはなかった</a:t>
            </a:r>
            <a:endParaRPr lang="en-US" altLang="ja-JP" dirty="0" smtClean="0"/>
          </a:p>
          <a:p>
            <a:pPr lvl="2"/>
            <a:r>
              <a:rPr lang="en-US" altLang="ja-JP" dirty="0" smtClean="0"/>
              <a:t>CUI</a:t>
            </a:r>
            <a:r>
              <a:rPr lang="ja-JP" altLang="en-US" dirty="0" smtClean="0"/>
              <a:t>では更新領域の横幅は８ピクセルの倍数</a:t>
            </a:r>
            <a:endParaRPr lang="en-US" altLang="ja-JP" dirty="0" smtClean="0"/>
          </a:p>
          <a:p>
            <a:pPr lvl="2"/>
            <a:r>
              <a:rPr lang="en-US" altLang="ja-JP" dirty="0" smtClean="0"/>
              <a:t>GUI</a:t>
            </a:r>
            <a:r>
              <a:rPr lang="ja-JP" altLang="en-US" dirty="0" smtClean="0"/>
              <a:t>では</a:t>
            </a:r>
            <a:r>
              <a:rPr lang="ja-JP" altLang="en-US" dirty="0"/>
              <a:t>更新領域の</a:t>
            </a:r>
            <a:r>
              <a:rPr lang="ja-JP" altLang="en-US" dirty="0" smtClean="0"/>
              <a:t>横幅は画面の横幅と等しくなる</a:t>
            </a:r>
            <a:endParaRPr lang="en-US" altLang="ja-JP" dirty="0"/>
          </a:p>
        </p:txBody>
      </p:sp>
      <p:sp>
        <p:nvSpPr>
          <p:cNvPr id="3" name="タイトル 2"/>
          <p:cNvSpPr>
            <a:spLocks noGrp="1"/>
          </p:cNvSpPr>
          <p:nvPr>
            <p:ph type="title"/>
          </p:nvPr>
        </p:nvSpPr>
        <p:spPr/>
        <p:txBody>
          <a:bodyPr/>
          <a:lstStyle/>
          <a:p>
            <a:r>
              <a:rPr lang="ja-JP" altLang="en-US" dirty="0" smtClean="0"/>
              <a:t>更新領域通知の書き換え</a:t>
            </a:r>
            <a:endParaRPr kumimoji="1" lang="ja-JP" altLang="en-US" dirty="0"/>
          </a:p>
        </p:txBody>
      </p:sp>
      <p:sp>
        <p:nvSpPr>
          <p:cNvPr id="4" name="正方形/長方形 3"/>
          <p:cNvSpPr/>
          <p:nvPr/>
        </p:nvSpPr>
        <p:spPr>
          <a:xfrm>
            <a:off x="4978618" y="4728545"/>
            <a:ext cx="3409427" cy="1868807"/>
          </a:xfrm>
          <a:prstGeom prst="rect">
            <a:avLst/>
          </a:prstGeom>
          <a:solidFill>
            <a:schemeClr val="accent1">
              <a:alpha val="1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smtClean="0">
              <a:solidFill>
                <a:schemeClr val="tx1"/>
              </a:solidFill>
            </a:endParaRPr>
          </a:p>
        </p:txBody>
      </p:sp>
      <p:sp>
        <p:nvSpPr>
          <p:cNvPr id="17" name="円弧 16"/>
          <p:cNvSpPr/>
          <p:nvPr/>
        </p:nvSpPr>
        <p:spPr>
          <a:xfrm>
            <a:off x="6516216" y="4509120"/>
            <a:ext cx="1872208" cy="456090"/>
          </a:xfrm>
          <a:prstGeom prst="arc">
            <a:avLst/>
          </a:prstGeom>
          <a:ln w="12700" cmpd="sng">
            <a:solidFill>
              <a:schemeClr val="tx1"/>
            </a:solidFill>
            <a:prstDash val="solid"/>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19" name="テキスト ボックス 18"/>
          <p:cNvSpPr txBox="1"/>
          <p:nvPr/>
        </p:nvSpPr>
        <p:spPr>
          <a:xfrm>
            <a:off x="6016599" y="4283804"/>
            <a:ext cx="1435721" cy="369332"/>
          </a:xfrm>
          <a:prstGeom prst="rect">
            <a:avLst/>
          </a:prstGeom>
          <a:noFill/>
        </p:spPr>
        <p:txBody>
          <a:bodyPr wrap="square" rtlCol="0">
            <a:spAutoFit/>
          </a:bodyPr>
          <a:lstStyle/>
          <a:p>
            <a:r>
              <a:rPr lang="en-US" altLang="en-US" dirty="0" smtClean="0"/>
              <a:t>画面の横幅</a:t>
            </a:r>
            <a:endParaRPr kumimoji="1" lang="ja-JP" altLang="en-US" dirty="0"/>
          </a:p>
        </p:txBody>
      </p:sp>
      <p:sp>
        <p:nvSpPr>
          <p:cNvPr id="14" name="正方形/長方形 13"/>
          <p:cNvSpPr/>
          <p:nvPr/>
        </p:nvSpPr>
        <p:spPr>
          <a:xfrm>
            <a:off x="5004048" y="5085184"/>
            <a:ext cx="3384376" cy="504056"/>
          </a:xfrm>
          <a:prstGeom prst="rect">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smtClean="0">
              <a:solidFill>
                <a:schemeClr val="tx1"/>
              </a:solidFill>
            </a:endParaRPr>
          </a:p>
        </p:txBody>
      </p:sp>
      <p:sp>
        <p:nvSpPr>
          <p:cNvPr id="5" name="正方形/長方形 4"/>
          <p:cNvSpPr/>
          <p:nvPr/>
        </p:nvSpPr>
        <p:spPr>
          <a:xfrm>
            <a:off x="5796136" y="5167454"/>
            <a:ext cx="360040" cy="349778"/>
          </a:xfrm>
          <a:prstGeom prst="rect">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smtClean="0">
              <a:solidFill>
                <a:schemeClr val="tx1"/>
              </a:solidFill>
            </a:endParaRPr>
          </a:p>
        </p:txBody>
      </p:sp>
      <p:sp>
        <p:nvSpPr>
          <p:cNvPr id="15" name="円弧 14"/>
          <p:cNvSpPr/>
          <p:nvPr/>
        </p:nvSpPr>
        <p:spPr>
          <a:xfrm>
            <a:off x="4032000" y="4509120"/>
            <a:ext cx="1872208" cy="456090"/>
          </a:xfrm>
          <a:prstGeom prst="arc">
            <a:avLst/>
          </a:prstGeom>
          <a:ln w="12700" cmpd="sng">
            <a:solidFill>
              <a:schemeClr val="tx1"/>
            </a:solidFill>
            <a:prstDash val="solid"/>
          </a:ln>
          <a:scene3d>
            <a:camera prst="orthographicFront">
              <a:rot lat="0" lon="10800000" rev="0"/>
            </a:camera>
            <a:lightRig rig="threePt" dir="t"/>
          </a:scene3d>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21" name="角丸四角形吹き出し 20"/>
          <p:cNvSpPr/>
          <p:nvPr/>
        </p:nvSpPr>
        <p:spPr>
          <a:xfrm>
            <a:off x="2411760" y="4869160"/>
            <a:ext cx="2016224" cy="432048"/>
          </a:xfrm>
          <a:prstGeom prst="wedgeRoundRectCallout">
            <a:avLst>
              <a:gd name="adj1" fmla="val 124923"/>
              <a:gd name="adj2" fmla="val 47617"/>
              <a:gd name="adj3" fmla="val 16667"/>
            </a:avLst>
          </a:prstGeom>
          <a:solidFill>
            <a:srgbClr val="FF6600">
              <a:alpha val="50000"/>
            </a:srgbClr>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en-US" sz="2000" dirty="0" smtClean="0">
                <a:solidFill>
                  <a:schemeClr val="tx1"/>
                </a:solidFill>
              </a:rPr>
              <a:t>実際の更新領域</a:t>
            </a:r>
            <a:endParaRPr kumimoji="1" lang="en-US" altLang="ja-JP" sz="2000" dirty="0" smtClean="0">
              <a:solidFill>
                <a:schemeClr val="tx1"/>
              </a:solidFill>
            </a:endParaRPr>
          </a:p>
        </p:txBody>
      </p:sp>
      <p:sp>
        <p:nvSpPr>
          <p:cNvPr id="20" name="角丸四角形吹き出し 19"/>
          <p:cNvSpPr/>
          <p:nvPr/>
        </p:nvSpPr>
        <p:spPr>
          <a:xfrm>
            <a:off x="1979712" y="5661248"/>
            <a:ext cx="2448272" cy="432048"/>
          </a:xfrm>
          <a:prstGeom prst="wedgeRoundRectCallout">
            <a:avLst>
              <a:gd name="adj1" fmla="val 95203"/>
              <a:gd name="adj2" fmla="val -94628"/>
              <a:gd name="adj3" fmla="val 16667"/>
            </a:avLst>
          </a:prstGeom>
          <a:solidFill>
            <a:srgbClr val="008000">
              <a:alpha val="50000"/>
            </a:srgbClr>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2000" dirty="0" smtClean="0">
                <a:solidFill>
                  <a:schemeClr val="tx1"/>
                </a:solidFill>
              </a:rPr>
              <a:t>通知される</a:t>
            </a:r>
            <a:r>
              <a:rPr kumimoji="1" lang="ja-JP" altLang="en-US" sz="2000" dirty="0" smtClean="0">
                <a:solidFill>
                  <a:schemeClr val="tx1"/>
                </a:solidFill>
              </a:rPr>
              <a:t>更新領域</a:t>
            </a:r>
            <a:endParaRPr kumimoji="1" lang="en-US" altLang="ja-JP" sz="2000" dirty="0" smtClean="0">
              <a:solidFill>
                <a:schemeClr val="tx1"/>
              </a:solidFill>
            </a:endParaRPr>
          </a:p>
        </p:txBody>
      </p:sp>
    </p:spTree>
    <p:extLst>
      <p:ext uri="{BB962C8B-B14F-4D97-AF65-F5344CB8AC3E}">
        <p14:creationId xmlns:p14="http://schemas.microsoft.com/office/powerpoint/2010/main" val="2785303047"/>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p:cNvSpPr>
            <a:spLocks noGrp="1"/>
          </p:cNvSpPr>
          <p:nvPr>
            <p:ph idx="1"/>
          </p:nvPr>
        </p:nvSpPr>
        <p:spPr/>
        <p:txBody>
          <a:bodyPr/>
          <a:lstStyle/>
          <a:p>
            <a:r>
              <a:rPr lang="ja-JP" altLang="en-US" dirty="0" smtClean="0"/>
              <a:t>暗号処理においてピクセルの（</a:t>
            </a:r>
            <a:r>
              <a:rPr lang="en-US" altLang="ja-JP" dirty="0" err="1" smtClean="0"/>
              <a:t>x,y</a:t>
            </a:r>
            <a:r>
              <a:rPr lang="ja-JP" altLang="en-US" dirty="0" smtClean="0"/>
              <a:t>）座標を考慮</a:t>
            </a:r>
            <a:endParaRPr lang="en-US" altLang="ja-JP" dirty="0" smtClean="0"/>
          </a:p>
          <a:p>
            <a:pPr lvl="1"/>
            <a:r>
              <a:rPr lang="ja-JP" altLang="en-US" dirty="0" smtClean="0"/>
              <a:t>同じ色情報をもつピクセルでも暗号化した結果が異なるようにするため</a:t>
            </a:r>
            <a:endParaRPr lang="en-US" altLang="ja-JP" dirty="0" smtClean="0"/>
          </a:p>
          <a:p>
            <a:pPr lvl="1"/>
            <a:r>
              <a:rPr lang="ja-JP" altLang="en-US" dirty="0" smtClean="0"/>
              <a:t>座標情報を含めないと画面の内容がおおよそ分かってしまう</a:t>
            </a:r>
            <a:endParaRPr lang="en-US" altLang="ja-JP" dirty="0" smtClean="0"/>
          </a:p>
          <a:p>
            <a:pPr lvl="2"/>
            <a:r>
              <a:rPr kumimoji="1" lang="ja-JP" altLang="en-US" dirty="0" smtClean="0"/>
              <a:t>特に</a:t>
            </a:r>
            <a:r>
              <a:rPr kumimoji="1" lang="en-US" altLang="ja-JP" dirty="0" smtClean="0"/>
              <a:t>CUI</a:t>
            </a:r>
            <a:r>
              <a:rPr kumimoji="1" lang="ja-JP" altLang="en-US" dirty="0" smtClean="0"/>
              <a:t>画面は基本的に白黒であるため暗号化の意味がない</a:t>
            </a:r>
            <a:endParaRPr kumimoji="1" lang="ja-JP" altLang="en-US" dirty="0"/>
          </a:p>
        </p:txBody>
      </p:sp>
      <p:sp>
        <p:nvSpPr>
          <p:cNvPr id="3" name="タイトル 2"/>
          <p:cNvSpPr>
            <a:spLocks noGrp="1"/>
          </p:cNvSpPr>
          <p:nvPr>
            <p:ph type="title"/>
          </p:nvPr>
        </p:nvSpPr>
        <p:spPr>
          <a:xfrm>
            <a:off x="457200" y="274638"/>
            <a:ext cx="8435280" cy="1143000"/>
          </a:xfrm>
        </p:spPr>
        <p:txBody>
          <a:bodyPr>
            <a:normAutofit/>
          </a:bodyPr>
          <a:lstStyle/>
          <a:p>
            <a:r>
              <a:rPr lang="ja-JP" altLang="en-US" dirty="0" smtClean="0"/>
              <a:t>座標情報を含めた暗号化</a:t>
            </a:r>
            <a:endParaRPr kumimoji="1" lang="ja-JP" altLang="en-US" dirty="0"/>
          </a:p>
        </p:txBody>
      </p:sp>
      <p:pic>
        <p:nvPicPr>
          <p:cNvPr id="5" name="図 4" descr="CUI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1599" y="3645024"/>
            <a:ext cx="3600401" cy="2955553"/>
          </a:xfrm>
          <a:prstGeom prst="rect">
            <a:avLst/>
          </a:prstGeom>
        </p:spPr>
      </p:pic>
      <p:pic>
        <p:nvPicPr>
          <p:cNvPr id="6" name="図 5" descr="com.glavsoft.viewer.ViewerScreenSnapz003.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60032" y="3645024"/>
            <a:ext cx="3596472" cy="2952328"/>
          </a:xfrm>
          <a:prstGeom prst="rect">
            <a:avLst/>
          </a:prstGeom>
        </p:spPr>
      </p:pic>
    </p:spTree>
    <p:extLst>
      <p:ext uri="{BB962C8B-B14F-4D97-AF65-F5344CB8AC3E}">
        <p14:creationId xmlns:p14="http://schemas.microsoft.com/office/powerpoint/2010/main" val="3264611683"/>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p:cNvSpPr>
            <a:spLocks noGrp="1"/>
          </p:cNvSpPr>
          <p:nvPr>
            <p:ph idx="1"/>
          </p:nvPr>
        </p:nvSpPr>
        <p:spPr>
          <a:xfrm>
            <a:off x="457200" y="1481328"/>
            <a:ext cx="8229600" cy="5260040"/>
          </a:xfrm>
        </p:spPr>
        <p:txBody>
          <a:bodyPr>
            <a:normAutofit/>
          </a:bodyPr>
          <a:lstStyle/>
          <a:p>
            <a:r>
              <a:rPr kumimoji="1" lang="en-US" altLang="ja-JP" dirty="0" err="1" smtClean="0"/>
              <a:t>FBCrypt</a:t>
            </a:r>
            <a:r>
              <a:rPr kumimoji="1" lang="en-US" altLang="ja-JP" dirty="0" smtClean="0"/>
              <a:t>-V</a:t>
            </a:r>
            <a:r>
              <a:rPr kumimoji="1" lang="ja-JP" altLang="en-US" dirty="0" smtClean="0"/>
              <a:t>の有効性を確認するための実験を行った</a:t>
            </a:r>
            <a:endParaRPr kumimoji="1" lang="en-US" altLang="ja-JP" dirty="0" smtClean="0"/>
          </a:p>
          <a:p>
            <a:pPr lvl="1"/>
            <a:r>
              <a:rPr lang="ja-JP" altLang="en-US" dirty="0" smtClean="0"/>
              <a:t>画面情報漏洩の防止の確認</a:t>
            </a:r>
            <a:endParaRPr lang="en-US" altLang="ja-JP" dirty="0" smtClean="0"/>
          </a:p>
          <a:p>
            <a:pPr lvl="1"/>
            <a:r>
              <a:rPr lang="ja-JP" altLang="en-US" dirty="0" smtClean="0"/>
              <a:t>ピクセル数の違いによる暗号処理時間への影響の確認</a:t>
            </a:r>
            <a:endParaRPr lang="en-US" altLang="ja-JP" dirty="0" smtClean="0"/>
          </a:p>
          <a:p>
            <a:pPr lvl="1"/>
            <a:r>
              <a:rPr lang="ja-JP" altLang="en-US" dirty="0" smtClean="0"/>
              <a:t>従来システムとのレスポンスタイムの比較</a:t>
            </a:r>
            <a:endParaRPr lang="en-US" altLang="ja-JP" dirty="0"/>
          </a:p>
          <a:p>
            <a:pPr lvl="1"/>
            <a:endParaRPr lang="en-US" altLang="ja-JP" dirty="0" smtClean="0"/>
          </a:p>
          <a:p>
            <a:r>
              <a:rPr lang="ja-JP" altLang="en-US" dirty="0" smtClean="0"/>
              <a:t>実験環境</a:t>
            </a:r>
            <a:endParaRPr lang="en-US" altLang="ja-JP" dirty="0" smtClean="0"/>
          </a:p>
        </p:txBody>
      </p:sp>
      <p:sp>
        <p:nvSpPr>
          <p:cNvPr id="3" name="タイトル 2"/>
          <p:cNvSpPr>
            <a:spLocks noGrp="1"/>
          </p:cNvSpPr>
          <p:nvPr>
            <p:ph type="title"/>
          </p:nvPr>
        </p:nvSpPr>
        <p:spPr/>
        <p:txBody>
          <a:bodyPr/>
          <a:lstStyle/>
          <a:p>
            <a:r>
              <a:rPr kumimoji="1" lang="ja-JP" altLang="en-US" dirty="0" smtClean="0"/>
              <a:t>実験</a:t>
            </a:r>
            <a:endParaRPr kumimoji="1" lang="ja-JP" altLang="en-US" dirty="0"/>
          </a:p>
        </p:txBody>
      </p:sp>
      <p:sp>
        <p:nvSpPr>
          <p:cNvPr id="4" name="テキスト ボックス 3"/>
          <p:cNvSpPr txBox="1"/>
          <p:nvPr/>
        </p:nvSpPr>
        <p:spPr>
          <a:xfrm>
            <a:off x="-324544" y="3501008"/>
            <a:ext cx="184666" cy="369332"/>
          </a:xfrm>
          <a:prstGeom prst="rect">
            <a:avLst/>
          </a:prstGeom>
          <a:noFill/>
        </p:spPr>
        <p:txBody>
          <a:bodyPr wrap="none" rtlCol="0">
            <a:spAutoFit/>
          </a:bodyPr>
          <a:lstStyle/>
          <a:p>
            <a:endParaRPr kumimoji="1" lang="ja-JP" altLang="en-US" dirty="0"/>
          </a:p>
        </p:txBody>
      </p:sp>
      <p:sp>
        <p:nvSpPr>
          <p:cNvPr id="5" name="テキスト ボックス 4"/>
          <p:cNvSpPr txBox="1"/>
          <p:nvPr/>
        </p:nvSpPr>
        <p:spPr>
          <a:xfrm>
            <a:off x="2699792" y="4005064"/>
            <a:ext cx="4608512" cy="1015663"/>
          </a:xfrm>
          <a:prstGeom prst="rect">
            <a:avLst/>
          </a:prstGeom>
          <a:noFill/>
          <a:ln>
            <a:solidFill>
              <a:schemeClr val="tx1"/>
            </a:solidFill>
          </a:ln>
        </p:spPr>
        <p:txBody>
          <a:bodyPr wrap="square" rtlCol="0">
            <a:spAutoFit/>
          </a:bodyPr>
          <a:lstStyle/>
          <a:p>
            <a:r>
              <a:rPr lang="en-US" altLang="ja-JP" sz="2000" dirty="0"/>
              <a:t>VMM</a:t>
            </a:r>
            <a:r>
              <a:rPr lang="ja-JP" altLang="en-US" sz="2000" dirty="0"/>
              <a:t>：</a:t>
            </a:r>
            <a:r>
              <a:rPr lang="en-US" altLang="ja-JP" sz="2000" dirty="0" err="1"/>
              <a:t>Xen</a:t>
            </a:r>
            <a:r>
              <a:rPr lang="en-US" altLang="ja-JP" sz="2000" dirty="0"/>
              <a:t> </a:t>
            </a:r>
            <a:r>
              <a:rPr lang="en-US" altLang="ja-JP" sz="2000" dirty="0" smtClean="0"/>
              <a:t>4.1.1 </a:t>
            </a:r>
            <a:r>
              <a:rPr lang="ja-JP" altLang="en-US" sz="2000" dirty="0" smtClean="0"/>
              <a:t>＋</a:t>
            </a:r>
            <a:r>
              <a:rPr lang="en-US" altLang="ja-JP" sz="2000" dirty="0" smtClean="0"/>
              <a:t> </a:t>
            </a:r>
            <a:r>
              <a:rPr lang="en-US" altLang="ja-JP" sz="2000" dirty="0" err="1" smtClean="0"/>
              <a:t>FBCrypt</a:t>
            </a:r>
            <a:r>
              <a:rPr lang="en-US" altLang="ja-JP" sz="2000" dirty="0" smtClean="0"/>
              <a:t>-V</a:t>
            </a:r>
            <a:endParaRPr lang="en-US" altLang="ja-JP" sz="2000" dirty="0"/>
          </a:p>
          <a:p>
            <a:r>
              <a:rPr lang="ja-JP" altLang="en-US" sz="2000" dirty="0"/>
              <a:t>カーネル：</a:t>
            </a:r>
            <a:r>
              <a:rPr lang="en-US" altLang="ja-JP" sz="2000" dirty="0"/>
              <a:t>Linux-2.6.39.3</a:t>
            </a:r>
          </a:p>
          <a:p>
            <a:r>
              <a:rPr lang="en-US" altLang="ja-JP" sz="2000" dirty="0"/>
              <a:t>(Java</a:t>
            </a:r>
            <a:r>
              <a:rPr lang="ja-JP" altLang="en-US" sz="2000" dirty="0"/>
              <a:t>版</a:t>
            </a:r>
            <a:r>
              <a:rPr lang="en-US" altLang="ja-JP" sz="2000" dirty="0"/>
              <a:t>)</a:t>
            </a:r>
            <a:r>
              <a:rPr lang="en-US" altLang="ja-JP" sz="2000" dirty="0" err="1"/>
              <a:t>TightVNC</a:t>
            </a:r>
            <a:r>
              <a:rPr lang="en-US" altLang="ja-JP" sz="2000" dirty="0"/>
              <a:t> </a:t>
            </a:r>
            <a:r>
              <a:rPr lang="en-US" altLang="ja-JP" sz="2000" dirty="0" smtClean="0"/>
              <a:t>Viewer 2.0.95</a:t>
            </a:r>
            <a:endParaRPr lang="en-US" altLang="ja-JP" sz="2000" dirty="0"/>
          </a:p>
        </p:txBody>
      </p:sp>
      <p:sp>
        <p:nvSpPr>
          <p:cNvPr id="6" name="テキスト ボックス 5"/>
          <p:cNvSpPr txBox="1"/>
          <p:nvPr/>
        </p:nvSpPr>
        <p:spPr>
          <a:xfrm>
            <a:off x="2699792" y="5149641"/>
            <a:ext cx="4608512" cy="1015663"/>
          </a:xfrm>
          <a:prstGeom prst="rect">
            <a:avLst/>
          </a:prstGeom>
          <a:noFill/>
          <a:ln>
            <a:solidFill>
              <a:schemeClr val="tx1"/>
            </a:solidFill>
          </a:ln>
        </p:spPr>
        <p:txBody>
          <a:bodyPr wrap="square" rtlCol="0">
            <a:spAutoFit/>
          </a:bodyPr>
          <a:lstStyle/>
          <a:p>
            <a:r>
              <a:rPr lang="en-US" altLang="ja-JP" sz="2000" dirty="0" smtClean="0"/>
              <a:t>CPU</a:t>
            </a:r>
            <a:r>
              <a:rPr lang="ja-JP" altLang="en-US" sz="2000" dirty="0" smtClean="0"/>
              <a:t>：</a:t>
            </a:r>
            <a:r>
              <a:rPr lang="en-US" altLang="ja-JP" sz="2000" dirty="0" smtClean="0"/>
              <a:t>Intel Core i7 870</a:t>
            </a:r>
            <a:endParaRPr lang="en-US" altLang="ja-JP" sz="2000" dirty="0"/>
          </a:p>
          <a:p>
            <a:r>
              <a:rPr lang="ja-JP" altLang="en-US" sz="2000" dirty="0" smtClean="0"/>
              <a:t>メモリ</a:t>
            </a:r>
            <a:r>
              <a:rPr lang="ja-JP" altLang="en-US" sz="2000" dirty="0" smtClean="0">
                <a:sym typeface="Wingdings"/>
              </a:rPr>
              <a:t>（管理</a:t>
            </a:r>
            <a:r>
              <a:rPr lang="en-US" altLang="ja-JP" sz="2000" dirty="0" smtClean="0">
                <a:sym typeface="Wingdings"/>
              </a:rPr>
              <a:t>VM</a:t>
            </a:r>
            <a:r>
              <a:rPr lang="ja-JP" altLang="en-US" sz="2000" dirty="0" smtClean="0">
                <a:sym typeface="Wingdings"/>
              </a:rPr>
              <a:t>）</a:t>
            </a:r>
            <a:r>
              <a:rPr lang="en-US" altLang="ja-JP" sz="2000" dirty="0" smtClean="0">
                <a:sym typeface="Wingdings"/>
              </a:rPr>
              <a:t>:2GB</a:t>
            </a:r>
            <a:r>
              <a:rPr lang="ja-JP" altLang="en-US" sz="2000" dirty="0" smtClean="0">
                <a:sym typeface="Wingdings"/>
              </a:rPr>
              <a:t>，（ユーザ</a:t>
            </a:r>
            <a:r>
              <a:rPr lang="en-US" altLang="ja-JP" sz="2000" dirty="0" smtClean="0">
                <a:sym typeface="Wingdings"/>
              </a:rPr>
              <a:t>VM</a:t>
            </a:r>
            <a:r>
              <a:rPr lang="ja-JP" altLang="en-US" sz="2000" dirty="0" smtClean="0">
                <a:sym typeface="Wingdings"/>
              </a:rPr>
              <a:t>）</a:t>
            </a:r>
            <a:r>
              <a:rPr lang="en-US" altLang="ja-JP" sz="2000" dirty="0" smtClean="0">
                <a:sym typeface="Wingdings"/>
              </a:rPr>
              <a:t>1GB</a:t>
            </a:r>
            <a:endParaRPr lang="en-US" altLang="ja-JP" sz="2000" dirty="0"/>
          </a:p>
          <a:p>
            <a:r>
              <a:rPr lang="ja-JP" altLang="en-US" sz="2000" dirty="0" smtClean="0"/>
              <a:t>ギガビットイーサネット</a:t>
            </a:r>
            <a:endParaRPr lang="en-US" altLang="ja-JP" sz="2000" dirty="0"/>
          </a:p>
        </p:txBody>
      </p:sp>
    </p:spTree>
    <p:extLst>
      <p:ext uri="{BB962C8B-B14F-4D97-AF65-F5344CB8AC3E}">
        <p14:creationId xmlns:p14="http://schemas.microsoft.com/office/powerpoint/2010/main" val="41214955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normAutofit/>
          </a:bodyPr>
          <a:lstStyle/>
          <a:p>
            <a:r>
              <a:rPr lang="ja-JP" altLang="en-US" dirty="0" smtClean="0"/>
              <a:t>実験１：</a:t>
            </a:r>
            <a:r>
              <a:rPr lang="en-US" altLang="ja-JP" dirty="0" err="1" smtClean="0"/>
              <a:t>FBCrypt</a:t>
            </a:r>
            <a:r>
              <a:rPr lang="en-US" altLang="ja-JP" dirty="0" smtClean="0"/>
              <a:t>-V</a:t>
            </a:r>
            <a:r>
              <a:rPr lang="ja-JP" altLang="en-US" dirty="0" smtClean="0"/>
              <a:t>実装前</a:t>
            </a:r>
            <a:endParaRPr kumimoji="1" lang="ja-JP" altLang="en-US" dirty="0"/>
          </a:p>
        </p:txBody>
      </p:sp>
      <p:sp>
        <p:nvSpPr>
          <p:cNvPr id="5" name="テキスト ボックス 4"/>
          <p:cNvSpPr txBox="1"/>
          <p:nvPr/>
        </p:nvSpPr>
        <p:spPr>
          <a:xfrm>
            <a:off x="0" y="4725144"/>
            <a:ext cx="4495622" cy="584776"/>
          </a:xfrm>
          <a:prstGeom prst="rect">
            <a:avLst/>
          </a:prstGeom>
          <a:noFill/>
        </p:spPr>
        <p:txBody>
          <a:bodyPr wrap="square" rtlCol="0">
            <a:spAutoFit/>
          </a:bodyPr>
          <a:lstStyle/>
          <a:p>
            <a:pPr algn="ctr"/>
            <a:r>
              <a:rPr kumimoji="1" lang="ja-JP" altLang="en-US" sz="3200" dirty="0" smtClean="0"/>
              <a:t>（</a:t>
            </a:r>
            <a:r>
              <a:rPr lang="ja-JP" altLang="en-US" sz="3200" dirty="0" smtClean="0"/>
              <a:t>ユーザの画面</a:t>
            </a:r>
            <a:r>
              <a:rPr kumimoji="1" lang="ja-JP" altLang="en-US" sz="3200" dirty="0" smtClean="0"/>
              <a:t>）</a:t>
            </a:r>
            <a:endParaRPr kumimoji="1" lang="ja-JP" altLang="en-US" sz="3200" dirty="0"/>
          </a:p>
        </p:txBody>
      </p:sp>
      <p:sp>
        <p:nvSpPr>
          <p:cNvPr id="6" name="テキスト ボックス 5"/>
          <p:cNvSpPr txBox="1"/>
          <p:nvPr/>
        </p:nvSpPr>
        <p:spPr>
          <a:xfrm>
            <a:off x="4427984" y="4725144"/>
            <a:ext cx="4495622" cy="584776"/>
          </a:xfrm>
          <a:prstGeom prst="rect">
            <a:avLst/>
          </a:prstGeom>
          <a:noFill/>
        </p:spPr>
        <p:txBody>
          <a:bodyPr wrap="square" rtlCol="0">
            <a:spAutoFit/>
          </a:bodyPr>
          <a:lstStyle/>
          <a:p>
            <a:pPr algn="ctr"/>
            <a:r>
              <a:rPr kumimoji="1" lang="ja-JP" altLang="en-US" sz="3200" dirty="0" smtClean="0"/>
              <a:t>（</a:t>
            </a:r>
            <a:r>
              <a:rPr lang="ja-JP" altLang="en-US" sz="3200" dirty="0" smtClean="0"/>
              <a:t>攻撃者の画面</a:t>
            </a:r>
            <a:r>
              <a:rPr kumimoji="1" lang="ja-JP" altLang="en-US" sz="3200" dirty="0" smtClean="0"/>
              <a:t>）</a:t>
            </a:r>
            <a:endParaRPr kumimoji="1" lang="ja-JP" altLang="en-US" sz="3200" dirty="0"/>
          </a:p>
        </p:txBody>
      </p:sp>
      <p:pic>
        <p:nvPicPr>
          <p:cNvPr id="11" name="demo01_naonishi.mo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79512" y="1268760"/>
            <a:ext cx="8776692" cy="3384376"/>
          </a:xfrm>
        </p:spPr>
      </p:pic>
      <p:sp>
        <p:nvSpPr>
          <p:cNvPr id="8" name="コンテンツ プレースホルダー 1"/>
          <p:cNvSpPr txBox="1">
            <a:spLocks/>
          </p:cNvSpPr>
          <p:nvPr/>
        </p:nvSpPr>
        <p:spPr>
          <a:xfrm>
            <a:off x="720080" y="5311749"/>
            <a:ext cx="8532440" cy="4525963"/>
          </a:xfrm>
          <a:prstGeom prst="rect">
            <a:avLst/>
          </a:prstGeom>
        </p:spPr>
        <p:txBody>
          <a:bodyPr vert="horz">
            <a:normAutofit/>
          </a:bodyPr>
          <a:lstStyle>
            <a:lvl1pPr marL="365760" indent="-256032" algn="l" rtl="0" eaLnBrk="1" latinLnBrk="0" hangingPunct="1">
              <a:spcBef>
                <a:spcPts val="400"/>
              </a:spcBef>
              <a:spcAft>
                <a:spcPts val="0"/>
              </a:spcAft>
              <a:buClr>
                <a:schemeClr val="accent1"/>
              </a:buClr>
              <a:buSzPct val="68000"/>
              <a:buFont typeface="Wingdings 3"/>
              <a:buChar char=""/>
              <a:defRPr kumimoji="1"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1"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1"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1"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1"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1"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1"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1"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1" sz="1600" kern="1200" baseline="0">
                <a:solidFill>
                  <a:schemeClr val="tx1"/>
                </a:solidFill>
                <a:latin typeface="+mn-lt"/>
                <a:ea typeface="+mn-ea"/>
                <a:cs typeface="+mn-cs"/>
              </a:defRPr>
            </a:lvl9pPr>
            <a:extLst/>
          </a:lstStyle>
          <a:p>
            <a:r>
              <a:rPr lang="ja-JP" altLang="en-US" dirty="0" smtClean="0"/>
              <a:t>攻撃者は</a:t>
            </a:r>
            <a:r>
              <a:rPr lang="en-US" altLang="ja-JP" dirty="0" smtClean="0"/>
              <a:t>VFB</a:t>
            </a:r>
            <a:r>
              <a:rPr lang="ja-JP" altLang="en-US" dirty="0" smtClean="0"/>
              <a:t>を一定間隔で盗聴</a:t>
            </a:r>
            <a:endParaRPr lang="en-US" altLang="ja-JP" dirty="0" smtClean="0"/>
          </a:p>
          <a:p>
            <a:pPr lvl="1"/>
            <a:r>
              <a:rPr lang="en-US" altLang="en-US" dirty="0" smtClean="0"/>
              <a:t>画像として保存や描画間隔を短くして動画として保存も可能</a:t>
            </a:r>
            <a:r>
              <a:rPr lang="ja-JP" altLang="en-US" dirty="0" smtClean="0"/>
              <a:t> </a:t>
            </a:r>
          </a:p>
          <a:p>
            <a:pPr lvl="1"/>
            <a:endParaRPr lang="en-US" altLang="ja-JP" dirty="0" smtClean="0"/>
          </a:p>
          <a:p>
            <a:pPr lvl="1"/>
            <a:endParaRPr lang="ja-JP" altLang="en-US" dirty="0"/>
          </a:p>
        </p:txBody>
      </p:sp>
    </p:spTree>
    <p:extLst>
      <p:ext uri="{BB962C8B-B14F-4D97-AF65-F5344CB8AC3E}">
        <p14:creationId xmlns:p14="http://schemas.microsoft.com/office/powerpoint/2010/main" val="26786216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7350"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1"/>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1"/>
                                        </p:tgtEl>
                                      </p:cBhvr>
                                    </p:cmd>
                                  </p:childTnLst>
                                </p:cTn>
                              </p:par>
                            </p:childTnLst>
                          </p:cTn>
                        </p:par>
                      </p:childTnLst>
                    </p:cTn>
                  </p:par>
                </p:childTnLst>
              </p:cTn>
              <p:nextCondLst>
                <p:cond evt="onClick" delay="0">
                  <p:tgtEl>
                    <p:spTgt spid="11"/>
                  </p:tgtEl>
                </p:cond>
              </p:nextCondLst>
            </p:seq>
            <p:video>
              <p:cMediaNode vol="80000">
                <p:cTn id="12" fill="hold" display="0">
                  <p:stCondLst>
                    <p:cond delay="indefinite"/>
                  </p:stCondLst>
                </p:cTn>
                <p:tgtEl>
                  <p:spTgt spid="11"/>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lstStyle/>
          <a:p>
            <a:r>
              <a:rPr lang="ja-JP" altLang="en-US" dirty="0" smtClean="0"/>
              <a:t>実験１</a:t>
            </a:r>
            <a:r>
              <a:rPr kumimoji="1" lang="ja-JP" altLang="en-US" dirty="0" smtClean="0"/>
              <a:t>：</a:t>
            </a:r>
            <a:r>
              <a:rPr lang="en-US" altLang="ja-JP" dirty="0" err="1" smtClean="0"/>
              <a:t>FBCrypt</a:t>
            </a:r>
            <a:r>
              <a:rPr lang="en-US" altLang="ja-JP" dirty="0" smtClean="0"/>
              <a:t>-V</a:t>
            </a:r>
            <a:r>
              <a:rPr kumimoji="1" lang="ja-JP" altLang="en-US" dirty="0" smtClean="0"/>
              <a:t>実装後</a:t>
            </a:r>
            <a:endParaRPr kumimoji="1" lang="ja-JP" altLang="en-US" dirty="0"/>
          </a:p>
        </p:txBody>
      </p:sp>
      <p:sp>
        <p:nvSpPr>
          <p:cNvPr id="5" name="テキスト ボックス 4"/>
          <p:cNvSpPr txBox="1"/>
          <p:nvPr/>
        </p:nvSpPr>
        <p:spPr>
          <a:xfrm>
            <a:off x="4370" y="4725144"/>
            <a:ext cx="4495622" cy="584776"/>
          </a:xfrm>
          <a:prstGeom prst="rect">
            <a:avLst/>
          </a:prstGeom>
          <a:noFill/>
        </p:spPr>
        <p:txBody>
          <a:bodyPr wrap="square" rtlCol="0">
            <a:spAutoFit/>
          </a:bodyPr>
          <a:lstStyle/>
          <a:p>
            <a:pPr algn="ctr"/>
            <a:r>
              <a:rPr kumimoji="1" lang="ja-JP" altLang="en-US" sz="3200" dirty="0" smtClean="0"/>
              <a:t>（</a:t>
            </a:r>
            <a:r>
              <a:rPr lang="ja-JP" altLang="en-US" sz="3200" dirty="0" smtClean="0"/>
              <a:t>ユーザの画面</a:t>
            </a:r>
            <a:r>
              <a:rPr kumimoji="1" lang="ja-JP" altLang="en-US" sz="3200" dirty="0" smtClean="0"/>
              <a:t>）</a:t>
            </a:r>
            <a:endParaRPr kumimoji="1" lang="ja-JP" altLang="en-US" sz="3200" dirty="0"/>
          </a:p>
        </p:txBody>
      </p:sp>
      <p:sp>
        <p:nvSpPr>
          <p:cNvPr id="6" name="テキスト ボックス 5"/>
          <p:cNvSpPr txBox="1"/>
          <p:nvPr/>
        </p:nvSpPr>
        <p:spPr>
          <a:xfrm>
            <a:off x="4396858" y="4725144"/>
            <a:ext cx="4495622" cy="584776"/>
          </a:xfrm>
          <a:prstGeom prst="rect">
            <a:avLst/>
          </a:prstGeom>
          <a:noFill/>
        </p:spPr>
        <p:txBody>
          <a:bodyPr wrap="square" rtlCol="0">
            <a:spAutoFit/>
          </a:bodyPr>
          <a:lstStyle/>
          <a:p>
            <a:pPr algn="ctr"/>
            <a:r>
              <a:rPr kumimoji="1" lang="ja-JP" altLang="en-US" sz="3200" dirty="0" smtClean="0"/>
              <a:t>（</a:t>
            </a:r>
            <a:r>
              <a:rPr lang="ja-JP" altLang="en-US" sz="3200" dirty="0" smtClean="0"/>
              <a:t>攻撃者の画面</a:t>
            </a:r>
            <a:r>
              <a:rPr kumimoji="1" lang="ja-JP" altLang="en-US" sz="3200" dirty="0" smtClean="0"/>
              <a:t>）</a:t>
            </a:r>
            <a:endParaRPr kumimoji="1" lang="ja-JP" altLang="en-US" sz="3200" dirty="0"/>
          </a:p>
        </p:txBody>
      </p:sp>
      <p:sp>
        <p:nvSpPr>
          <p:cNvPr id="7" name="コンテンツ プレースホルダー 1"/>
          <p:cNvSpPr>
            <a:spLocks noGrp="1"/>
          </p:cNvSpPr>
          <p:nvPr>
            <p:ph idx="1"/>
          </p:nvPr>
        </p:nvSpPr>
        <p:spPr>
          <a:xfrm>
            <a:off x="720080" y="5311749"/>
            <a:ext cx="8532440" cy="4525963"/>
          </a:xfrm>
        </p:spPr>
        <p:txBody>
          <a:bodyPr/>
          <a:lstStyle/>
          <a:p>
            <a:r>
              <a:rPr lang="ja-JP" altLang="en-US" dirty="0" smtClean="0"/>
              <a:t>管理</a:t>
            </a:r>
            <a:r>
              <a:rPr lang="en-US" altLang="ja-JP" dirty="0" smtClean="0"/>
              <a:t>VM</a:t>
            </a:r>
            <a:r>
              <a:rPr lang="ja-JP" altLang="en-US" dirty="0" smtClean="0"/>
              <a:t>では暗号化された画面情報しか取得できない</a:t>
            </a:r>
            <a:endParaRPr lang="en-US" altLang="ja-JP" dirty="0" smtClean="0"/>
          </a:p>
          <a:p>
            <a:pPr lvl="1"/>
            <a:r>
              <a:rPr lang="ja-JP" altLang="en-US" dirty="0" smtClean="0"/>
              <a:t>ネットワーク上で通信を盗聴されても画面情報は漏洩しない </a:t>
            </a:r>
          </a:p>
          <a:p>
            <a:pPr lvl="1"/>
            <a:endParaRPr kumimoji="1" lang="en-US" altLang="ja-JP" dirty="0" smtClean="0"/>
          </a:p>
          <a:p>
            <a:pPr lvl="1"/>
            <a:endParaRPr kumimoji="1" lang="ja-JP" altLang="en-US" dirty="0"/>
          </a:p>
        </p:txBody>
      </p:sp>
      <p:pic>
        <p:nvPicPr>
          <p:cNvPr id="2" name="demo02_naonishi.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79512" y="1267663"/>
            <a:ext cx="8748464" cy="3385473"/>
          </a:xfrm>
          <a:prstGeom prst="rect">
            <a:avLst/>
          </a:prstGeom>
        </p:spPr>
      </p:pic>
    </p:spTree>
    <p:extLst>
      <p:ext uri="{BB962C8B-B14F-4D97-AF65-F5344CB8AC3E}">
        <p14:creationId xmlns:p14="http://schemas.microsoft.com/office/powerpoint/2010/main" val="423611699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15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p:cNvSpPr>
            <a:spLocks noGrp="1"/>
          </p:cNvSpPr>
          <p:nvPr>
            <p:ph idx="1"/>
          </p:nvPr>
        </p:nvSpPr>
        <p:spPr>
          <a:xfrm>
            <a:off x="457200" y="1481328"/>
            <a:ext cx="8435280" cy="4525963"/>
          </a:xfrm>
        </p:spPr>
        <p:txBody>
          <a:bodyPr/>
          <a:lstStyle/>
          <a:p>
            <a:r>
              <a:rPr kumimoji="1" lang="ja-JP" altLang="en-US" dirty="0" smtClean="0"/>
              <a:t>異なるピクセル数に対する暗号処理時間を測定</a:t>
            </a:r>
            <a:endParaRPr kumimoji="1" lang="en-US" altLang="ja-JP" dirty="0" smtClean="0"/>
          </a:p>
          <a:p>
            <a:pPr lvl="1"/>
            <a:r>
              <a:rPr kumimoji="1" lang="ja-JP" altLang="en-US" dirty="0" smtClean="0"/>
              <a:t>ターミナルのカーソル点滅による更新に対する暗号処理時間</a:t>
            </a:r>
            <a:endParaRPr lang="en-US" altLang="ja-JP" dirty="0"/>
          </a:p>
          <a:p>
            <a:pPr lvl="2"/>
            <a:r>
              <a:rPr lang="ja-JP" altLang="en-US" dirty="0" smtClean="0"/>
              <a:t>ユーザ</a:t>
            </a:r>
            <a:r>
              <a:rPr lang="en-US" altLang="ja-JP" dirty="0" smtClean="0"/>
              <a:t>VM</a:t>
            </a:r>
            <a:r>
              <a:rPr lang="ja-JP" altLang="en-US" dirty="0" smtClean="0"/>
              <a:t>からの更新領域通知：</a:t>
            </a:r>
            <a:r>
              <a:rPr lang="en-US" altLang="ja-JP" dirty="0" smtClean="0"/>
              <a:t>800 × 21</a:t>
            </a:r>
            <a:r>
              <a:rPr lang="en-US" altLang="ja-JP" sz="2000" dirty="0" smtClean="0"/>
              <a:t>[</a:t>
            </a:r>
            <a:r>
              <a:rPr lang="ja-JP" altLang="en-US" sz="2000" dirty="0" smtClean="0"/>
              <a:t>ピクセル</a:t>
            </a:r>
            <a:r>
              <a:rPr lang="en-US" altLang="ja-JP" sz="2000" dirty="0" smtClean="0"/>
              <a:t>]</a:t>
            </a:r>
            <a:endParaRPr kumimoji="1" lang="en-US" altLang="ja-JP" sz="2000" dirty="0" smtClean="0"/>
          </a:p>
          <a:p>
            <a:pPr lvl="1"/>
            <a:r>
              <a:rPr kumimoji="1" lang="ja-JP" altLang="en-US" dirty="0" smtClean="0"/>
              <a:t>全画面更新に対する暗号処理時間</a:t>
            </a:r>
            <a:endParaRPr kumimoji="1" lang="en-US" altLang="ja-JP" dirty="0" smtClean="0"/>
          </a:p>
          <a:p>
            <a:pPr lvl="2"/>
            <a:r>
              <a:rPr lang="ja-JP" altLang="en-US" dirty="0"/>
              <a:t>ユーザ</a:t>
            </a:r>
            <a:r>
              <a:rPr lang="en-US" altLang="ja-JP" dirty="0"/>
              <a:t>VM</a:t>
            </a:r>
            <a:r>
              <a:rPr lang="ja-JP" altLang="en-US" dirty="0"/>
              <a:t>からの</a:t>
            </a:r>
            <a:r>
              <a:rPr lang="ja-JP" altLang="en-US" dirty="0" smtClean="0"/>
              <a:t>更新領域通知：</a:t>
            </a:r>
            <a:r>
              <a:rPr lang="en-US" altLang="ja-JP" dirty="0" smtClean="0"/>
              <a:t>800 × 600</a:t>
            </a:r>
            <a:r>
              <a:rPr lang="en-US" altLang="ja-JP" sz="2000" dirty="0" smtClean="0"/>
              <a:t>[</a:t>
            </a:r>
            <a:r>
              <a:rPr lang="ja-JP" altLang="en-US" sz="2000" dirty="0"/>
              <a:t>ピクセル</a:t>
            </a:r>
            <a:r>
              <a:rPr lang="en-US" altLang="ja-JP" sz="2000" dirty="0"/>
              <a:t>]</a:t>
            </a:r>
            <a:endParaRPr lang="en-US" altLang="ja-JP" sz="1800" dirty="0"/>
          </a:p>
          <a:p>
            <a:pPr lvl="2"/>
            <a:endParaRPr kumimoji="1" lang="ja-JP" altLang="en-US" dirty="0"/>
          </a:p>
        </p:txBody>
      </p:sp>
      <p:sp>
        <p:nvSpPr>
          <p:cNvPr id="3" name="タイトル 2"/>
          <p:cNvSpPr>
            <a:spLocks noGrp="1"/>
          </p:cNvSpPr>
          <p:nvPr>
            <p:ph type="title"/>
          </p:nvPr>
        </p:nvSpPr>
        <p:spPr/>
        <p:txBody>
          <a:bodyPr>
            <a:normAutofit/>
          </a:bodyPr>
          <a:lstStyle/>
          <a:p>
            <a:r>
              <a:rPr kumimoji="1" lang="ja-JP" altLang="en-US" dirty="0" smtClean="0"/>
              <a:t>実験２</a:t>
            </a:r>
            <a:r>
              <a:rPr lang="en-US" altLang="en-US" dirty="0" smtClean="0"/>
              <a:t>：</a:t>
            </a:r>
            <a:r>
              <a:rPr lang="ja-JP" altLang="en-US" dirty="0" smtClean="0"/>
              <a:t>暗号処理時間の比較</a:t>
            </a:r>
            <a:endParaRPr kumimoji="1" lang="ja-JP" altLang="en-US" dirty="0"/>
          </a:p>
        </p:txBody>
      </p:sp>
      <p:graphicFrame>
        <p:nvGraphicFramePr>
          <p:cNvPr id="4" name="グラフ 3"/>
          <p:cNvGraphicFramePr/>
          <p:nvPr>
            <p:extLst>
              <p:ext uri="{D42A27DB-BD31-4B8C-83A1-F6EECF244321}">
                <p14:modId xmlns:p14="http://schemas.microsoft.com/office/powerpoint/2010/main" val="753592006"/>
              </p:ext>
            </p:extLst>
          </p:nvPr>
        </p:nvGraphicFramePr>
        <p:xfrm>
          <a:off x="5004048" y="3645024"/>
          <a:ext cx="4032448" cy="2536056"/>
        </p:xfrm>
        <a:graphic>
          <a:graphicData uri="http://schemas.openxmlformats.org/drawingml/2006/chart">
            <c:chart xmlns:c="http://schemas.openxmlformats.org/drawingml/2006/chart" xmlns:r="http://schemas.openxmlformats.org/officeDocument/2006/relationships" r:id="rId3"/>
          </a:graphicData>
        </a:graphic>
      </p:graphicFrame>
      <p:sp>
        <p:nvSpPr>
          <p:cNvPr id="5" name="テキスト ボックス 4"/>
          <p:cNvSpPr txBox="1"/>
          <p:nvPr/>
        </p:nvSpPr>
        <p:spPr>
          <a:xfrm>
            <a:off x="5796136" y="4931876"/>
            <a:ext cx="1368152" cy="369332"/>
          </a:xfrm>
          <a:prstGeom prst="rect">
            <a:avLst/>
          </a:prstGeom>
          <a:noFill/>
        </p:spPr>
        <p:txBody>
          <a:bodyPr wrap="square" rtlCol="0">
            <a:spAutoFit/>
          </a:bodyPr>
          <a:lstStyle/>
          <a:p>
            <a:r>
              <a:rPr lang="en-US" altLang="ja-JP" dirty="0" smtClean="0"/>
              <a:t>1.33</a:t>
            </a:r>
            <a:endParaRPr kumimoji="1" lang="ja-JP" altLang="en-US" dirty="0"/>
          </a:p>
        </p:txBody>
      </p:sp>
      <p:sp>
        <p:nvSpPr>
          <p:cNvPr id="6" name="テキスト ボックス 5"/>
          <p:cNvSpPr txBox="1"/>
          <p:nvPr/>
        </p:nvSpPr>
        <p:spPr>
          <a:xfrm>
            <a:off x="6660232" y="3645024"/>
            <a:ext cx="1368152" cy="369332"/>
          </a:xfrm>
          <a:prstGeom prst="rect">
            <a:avLst/>
          </a:prstGeom>
          <a:noFill/>
        </p:spPr>
        <p:txBody>
          <a:bodyPr wrap="square" rtlCol="0">
            <a:spAutoFit/>
          </a:bodyPr>
          <a:lstStyle/>
          <a:p>
            <a:r>
              <a:rPr lang="en-US" altLang="ja-JP" dirty="0" smtClean="0"/>
              <a:t>35.1</a:t>
            </a:r>
            <a:endParaRPr kumimoji="1" lang="ja-JP" altLang="en-US" dirty="0"/>
          </a:p>
        </p:txBody>
      </p:sp>
      <p:sp>
        <p:nvSpPr>
          <p:cNvPr id="8" name="テキスト ボックス 7"/>
          <p:cNvSpPr txBox="1"/>
          <p:nvPr/>
        </p:nvSpPr>
        <p:spPr>
          <a:xfrm>
            <a:off x="4572000" y="3666510"/>
            <a:ext cx="1368152" cy="338554"/>
          </a:xfrm>
          <a:prstGeom prst="rect">
            <a:avLst/>
          </a:prstGeom>
          <a:noFill/>
        </p:spPr>
        <p:txBody>
          <a:bodyPr wrap="square" rtlCol="0">
            <a:spAutoFit/>
          </a:bodyPr>
          <a:lstStyle/>
          <a:p>
            <a:r>
              <a:rPr kumimoji="1" lang="en-US" altLang="ja-JP" sz="1600" dirty="0" smtClean="0"/>
              <a:t>[</a:t>
            </a:r>
            <a:r>
              <a:rPr kumimoji="1" lang="en-US" altLang="ja-JP" sz="1600" dirty="0" err="1" smtClean="0"/>
              <a:t>ms</a:t>
            </a:r>
            <a:r>
              <a:rPr kumimoji="1" lang="en-US" altLang="ja-JP" sz="1600" dirty="0" smtClean="0"/>
              <a:t>]</a:t>
            </a:r>
            <a:endParaRPr kumimoji="1" lang="ja-JP" altLang="en-US" sz="1600" dirty="0"/>
          </a:p>
        </p:txBody>
      </p:sp>
      <p:graphicFrame>
        <p:nvGraphicFramePr>
          <p:cNvPr id="12" name="グラフ 11"/>
          <p:cNvGraphicFramePr/>
          <p:nvPr>
            <p:extLst>
              <p:ext uri="{D42A27DB-BD31-4B8C-83A1-F6EECF244321}">
                <p14:modId xmlns:p14="http://schemas.microsoft.com/office/powerpoint/2010/main" val="3467704539"/>
              </p:ext>
            </p:extLst>
          </p:nvPr>
        </p:nvGraphicFramePr>
        <p:xfrm>
          <a:off x="1115616" y="3645024"/>
          <a:ext cx="3960440" cy="2536056"/>
        </p:xfrm>
        <a:graphic>
          <a:graphicData uri="http://schemas.openxmlformats.org/drawingml/2006/chart">
            <c:chart xmlns:c="http://schemas.openxmlformats.org/drawingml/2006/chart" xmlns:r="http://schemas.openxmlformats.org/officeDocument/2006/relationships" r:id="rId4"/>
          </a:graphicData>
        </a:graphic>
      </p:graphicFrame>
      <p:sp>
        <p:nvSpPr>
          <p:cNvPr id="13" name="テキスト ボックス 12"/>
          <p:cNvSpPr txBox="1"/>
          <p:nvPr/>
        </p:nvSpPr>
        <p:spPr>
          <a:xfrm>
            <a:off x="467544" y="3666510"/>
            <a:ext cx="1368152" cy="338554"/>
          </a:xfrm>
          <a:prstGeom prst="rect">
            <a:avLst/>
          </a:prstGeom>
          <a:noFill/>
        </p:spPr>
        <p:txBody>
          <a:bodyPr wrap="square" rtlCol="0">
            <a:spAutoFit/>
          </a:bodyPr>
          <a:lstStyle/>
          <a:p>
            <a:r>
              <a:rPr kumimoji="1" lang="en-US" altLang="ja-JP" sz="1600" dirty="0" smtClean="0"/>
              <a:t>[×</a:t>
            </a:r>
            <a:r>
              <a:rPr lang="en-US" altLang="ja-JP" sz="1600" dirty="0" smtClean="0"/>
              <a:t>10</a:t>
            </a:r>
            <a:r>
              <a:rPr lang="en-US" altLang="ja-JP" sz="1600" baseline="30000" dirty="0" smtClean="0"/>
              <a:t>5</a:t>
            </a:r>
            <a:r>
              <a:rPr kumimoji="1" lang="en-US" altLang="ja-JP" sz="1600" dirty="0" smtClean="0"/>
              <a:t>]</a:t>
            </a:r>
            <a:endParaRPr kumimoji="1" lang="ja-JP" altLang="en-US" sz="1600" dirty="0"/>
          </a:p>
        </p:txBody>
      </p:sp>
      <p:sp>
        <p:nvSpPr>
          <p:cNvPr id="14" name="テキスト ボックス 13"/>
          <p:cNvSpPr txBox="1"/>
          <p:nvPr/>
        </p:nvSpPr>
        <p:spPr>
          <a:xfrm>
            <a:off x="1619672" y="4941168"/>
            <a:ext cx="1368152" cy="369332"/>
          </a:xfrm>
          <a:prstGeom prst="rect">
            <a:avLst/>
          </a:prstGeom>
          <a:noFill/>
        </p:spPr>
        <p:txBody>
          <a:bodyPr wrap="square" rtlCol="0">
            <a:spAutoFit/>
          </a:bodyPr>
          <a:lstStyle/>
          <a:p>
            <a:r>
              <a:rPr lang="en-US" altLang="ja-JP" dirty="0" smtClean="0"/>
              <a:t>1</a:t>
            </a:r>
            <a:r>
              <a:rPr lang="ja-JP" altLang="en-US" dirty="0" smtClean="0"/>
              <a:t>６８００</a:t>
            </a:r>
            <a:endParaRPr kumimoji="1" lang="ja-JP" altLang="en-US" dirty="0"/>
          </a:p>
        </p:txBody>
      </p:sp>
      <p:sp>
        <p:nvSpPr>
          <p:cNvPr id="15" name="テキスト ボックス 14"/>
          <p:cNvSpPr txBox="1"/>
          <p:nvPr/>
        </p:nvSpPr>
        <p:spPr>
          <a:xfrm>
            <a:off x="2555776" y="3779748"/>
            <a:ext cx="1368152" cy="369332"/>
          </a:xfrm>
          <a:prstGeom prst="rect">
            <a:avLst/>
          </a:prstGeom>
          <a:noFill/>
        </p:spPr>
        <p:txBody>
          <a:bodyPr wrap="square" rtlCol="0">
            <a:spAutoFit/>
          </a:bodyPr>
          <a:lstStyle/>
          <a:p>
            <a:r>
              <a:rPr kumimoji="1" lang="ja-JP" altLang="en-US" dirty="0" smtClean="0"/>
              <a:t>４８００００</a:t>
            </a:r>
            <a:endParaRPr kumimoji="1" lang="ja-JP" altLang="en-US" dirty="0"/>
          </a:p>
        </p:txBody>
      </p:sp>
    </p:spTree>
    <p:extLst>
      <p:ext uri="{BB962C8B-B14F-4D97-AF65-F5344CB8AC3E}">
        <p14:creationId xmlns:p14="http://schemas.microsoft.com/office/powerpoint/2010/main" val="3631232079"/>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p:cNvSpPr>
            <a:spLocks noGrp="1"/>
          </p:cNvSpPr>
          <p:nvPr>
            <p:ph idx="1"/>
          </p:nvPr>
        </p:nvSpPr>
        <p:spPr>
          <a:xfrm>
            <a:off x="395536" y="1481328"/>
            <a:ext cx="8686800" cy="4525963"/>
          </a:xfrm>
        </p:spPr>
        <p:txBody>
          <a:bodyPr/>
          <a:lstStyle/>
          <a:p>
            <a:r>
              <a:rPr lang="en-US" altLang="ja-JP" dirty="0" smtClean="0"/>
              <a:t>VNC</a:t>
            </a:r>
            <a:r>
              <a:rPr lang="ja-JP" altLang="en-US" dirty="0" smtClean="0"/>
              <a:t>クライアントにおけるレスポンスタイムを測定</a:t>
            </a:r>
            <a:endParaRPr lang="en-US" altLang="ja-JP" dirty="0" smtClean="0"/>
          </a:p>
          <a:p>
            <a:pPr lvl="1"/>
            <a:r>
              <a:rPr lang="ja-JP" altLang="en-US" dirty="0" smtClean="0"/>
              <a:t>キーボード入力してスクリーンセーバが解除されるまでの時間</a:t>
            </a:r>
            <a:endParaRPr lang="en-US" altLang="ja-JP" dirty="0" smtClean="0"/>
          </a:p>
          <a:p>
            <a:pPr lvl="2"/>
            <a:r>
              <a:rPr lang="ja-JP" altLang="en-US" dirty="0"/>
              <a:t>更新領域は全画面　</a:t>
            </a:r>
            <a:r>
              <a:rPr lang="ja-JP" altLang="en-US" dirty="0" smtClean="0"/>
              <a:t>（</a:t>
            </a:r>
            <a:r>
              <a:rPr lang="en-US" altLang="ja-JP" dirty="0" smtClean="0"/>
              <a:t>800</a:t>
            </a:r>
            <a:r>
              <a:rPr lang="en-US" altLang="ja-JP" dirty="0"/>
              <a:t>×</a:t>
            </a:r>
            <a:r>
              <a:rPr lang="en-US" altLang="ja-JP" dirty="0" smtClean="0"/>
              <a:t>600</a:t>
            </a:r>
            <a:r>
              <a:rPr lang="ja-JP" altLang="en-US" dirty="0" smtClean="0"/>
              <a:t>ピクセル）</a:t>
            </a:r>
            <a:endParaRPr lang="en-US" altLang="ja-JP" dirty="0"/>
          </a:p>
          <a:p>
            <a:pPr lvl="1"/>
            <a:r>
              <a:rPr lang="ja-JP" altLang="en-US" dirty="0"/>
              <a:t>従来システムに比べて</a:t>
            </a:r>
            <a:r>
              <a:rPr lang="ja-JP" altLang="en-US" dirty="0" smtClean="0"/>
              <a:t>およそ</a:t>
            </a:r>
            <a:r>
              <a:rPr lang="en-US" altLang="ja-JP" dirty="0" smtClean="0"/>
              <a:t>48ms</a:t>
            </a:r>
            <a:r>
              <a:rPr lang="ja-JP" altLang="en-US" dirty="0" smtClean="0"/>
              <a:t>の</a:t>
            </a:r>
            <a:r>
              <a:rPr lang="ja-JP" altLang="en-US" dirty="0"/>
              <a:t>遅延が</a:t>
            </a:r>
            <a:r>
              <a:rPr lang="ja-JP" altLang="en-US" dirty="0" smtClean="0"/>
              <a:t>発生</a:t>
            </a:r>
            <a:endParaRPr lang="en-US" altLang="ja-JP" dirty="0" smtClean="0"/>
          </a:p>
          <a:p>
            <a:pPr lvl="1"/>
            <a:r>
              <a:rPr lang="ja-JP" altLang="en-US" dirty="0" smtClean="0"/>
              <a:t>サーバ処理にかかる時間が減少した</a:t>
            </a:r>
            <a:endParaRPr kumimoji="1" lang="ja-JP" altLang="en-US" dirty="0"/>
          </a:p>
        </p:txBody>
      </p:sp>
      <p:sp>
        <p:nvSpPr>
          <p:cNvPr id="3" name="タイトル 2"/>
          <p:cNvSpPr>
            <a:spLocks noGrp="1"/>
          </p:cNvSpPr>
          <p:nvPr>
            <p:ph type="title"/>
          </p:nvPr>
        </p:nvSpPr>
        <p:spPr>
          <a:xfrm>
            <a:off x="457200" y="274638"/>
            <a:ext cx="8686800" cy="1143000"/>
          </a:xfrm>
        </p:spPr>
        <p:txBody>
          <a:bodyPr>
            <a:normAutofit/>
          </a:bodyPr>
          <a:lstStyle/>
          <a:p>
            <a:r>
              <a:rPr lang="ja-JP" altLang="en-US" dirty="0" smtClean="0"/>
              <a:t>実験３：従来システムとの性能比較</a:t>
            </a:r>
            <a:endParaRPr kumimoji="1" lang="ja-JP" altLang="en-US" dirty="0"/>
          </a:p>
        </p:txBody>
      </p:sp>
      <p:graphicFrame>
        <p:nvGraphicFramePr>
          <p:cNvPr id="4" name="グラフ 3"/>
          <p:cNvGraphicFramePr/>
          <p:nvPr>
            <p:extLst>
              <p:ext uri="{D42A27DB-BD31-4B8C-83A1-F6EECF244321}">
                <p14:modId xmlns:p14="http://schemas.microsoft.com/office/powerpoint/2010/main" val="2803966491"/>
              </p:ext>
            </p:extLst>
          </p:nvPr>
        </p:nvGraphicFramePr>
        <p:xfrm>
          <a:off x="1367136" y="3645024"/>
          <a:ext cx="7632848" cy="2839864"/>
        </p:xfrm>
        <a:graphic>
          <a:graphicData uri="http://schemas.openxmlformats.org/drawingml/2006/chart">
            <c:chart xmlns:c="http://schemas.openxmlformats.org/drawingml/2006/chart" xmlns:r="http://schemas.openxmlformats.org/officeDocument/2006/relationships" r:id="rId3"/>
          </a:graphicData>
        </a:graphic>
      </p:graphicFrame>
      <p:sp>
        <p:nvSpPr>
          <p:cNvPr id="6" name="テキスト ボックス 5"/>
          <p:cNvSpPr txBox="1"/>
          <p:nvPr/>
        </p:nvSpPr>
        <p:spPr>
          <a:xfrm>
            <a:off x="4788024" y="3923764"/>
            <a:ext cx="1368152" cy="369332"/>
          </a:xfrm>
          <a:prstGeom prst="rect">
            <a:avLst/>
          </a:prstGeom>
          <a:noFill/>
        </p:spPr>
        <p:txBody>
          <a:bodyPr wrap="square" rtlCol="0">
            <a:spAutoFit/>
          </a:bodyPr>
          <a:lstStyle/>
          <a:p>
            <a:r>
              <a:rPr lang="en-US" altLang="ja-JP" dirty="0" smtClean="0"/>
              <a:t>193.1</a:t>
            </a:r>
            <a:endParaRPr kumimoji="1" lang="ja-JP" altLang="en-US" dirty="0"/>
          </a:p>
        </p:txBody>
      </p:sp>
      <p:sp>
        <p:nvSpPr>
          <p:cNvPr id="7" name="テキスト ボックス 6"/>
          <p:cNvSpPr txBox="1"/>
          <p:nvPr/>
        </p:nvSpPr>
        <p:spPr>
          <a:xfrm>
            <a:off x="2771800" y="4355812"/>
            <a:ext cx="1368152" cy="369332"/>
          </a:xfrm>
          <a:prstGeom prst="rect">
            <a:avLst/>
          </a:prstGeom>
          <a:noFill/>
        </p:spPr>
        <p:txBody>
          <a:bodyPr wrap="square" rtlCol="0">
            <a:spAutoFit/>
          </a:bodyPr>
          <a:lstStyle/>
          <a:p>
            <a:r>
              <a:rPr lang="en-US" altLang="ja-JP" dirty="0" smtClean="0"/>
              <a:t>145.1</a:t>
            </a:r>
            <a:endParaRPr kumimoji="1" lang="ja-JP" altLang="en-US" dirty="0"/>
          </a:p>
        </p:txBody>
      </p:sp>
      <p:sp>
        <p:nvSpPr>
          <p:cNvPr id="8" name="テキスト ボックス 7"/>
          <p:cNvSpPr txBox="1"/>
          <p:nvPr/>
        </p:nvSpPr>
        <p:spPr>
          <a:xfrm>
            <a:off x="827584" y="3666510"/>
            <a:ext cx="1368152" cy="338554"/>
          </a:xfrm>
          <a:prstGeom prst="rect">
            <a:avLst/>
          </a:prstGeom>
          <a:noFill/>
        </p:spPr>
        <p:txBody>
          <a:bodyPr wrap="square" rtlCol="0">
            <a:spAutoFit/>
          </a:bodyPr>
          <a:lstStyle/>
          <a:p>
            <a:r>
              <a:rPr kumimoji="1" lang="en-US" altLang="ja-JP" sz="1600" dirty="0" smtClean="0"/>
              <a:t>[</a:t>
            </a:r>
            <a:r>
              <a:rPr kumimoji="1" lang="en-US" altLang="ja-JP" sz="1600" dirty="0" err="1" smtClean="0"/>
              <a:t>ms</a:t>
            </a:r>
            <a:r>
              <a:rPr kumimoji="1" lang="en-US" altLang="ja-JP" sz="1600" dirty="0" smtClean="0"/>
              <a:t>]</a:t>
            </a:r>
            <a:endParaRPr kumimoji="1" lang="ja-JP" altLang="en-US" sz="1600" dirty="0"/>
          </a:p>
        </p:txBody>
      </p:sp>
    </p:spTree>
    <p:extLst>
      <p:ext uri="{BB962C8B-B14F-4D97-AF65-F5344CB8AC3E}">
        <p14:creationId xmlns:p14="http://schemas.microsoft.com/office/powerpoint/2010/main" val="3965585450"/>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正方形/長方形 21"/>
          <p:cNvSpPr/>
          <p:nvPr/>
        </p:nvSpPr>
        <p:spPr>
          <a:xfrm>
            <a:off x="4292352" y="4365104"/>
            <a:ext cx="1935832" cy="1512168"/>
          </a:xfrm>
          <a:prstGeom prst="rect">
            <a:avLst/>
          </a:prstGeom>
          <a:solidFill>
            <a:srgbClr val="008000">
              <a:alpha val="1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コンテンツ プレースホルダ 1"/>
          <p:cNvSpPr>
            <a:spLocks noGrp="1"/>
          </p:cNvSpPr>
          <p:nvPr>
            <p:ph idx="1"/>
          </p:nvPr>
        </p:nvSpPr>
        <p:spPr/>
        <p:txBody>
          <a:bodyPr/>
          <a:lstStyle/>
          <a:p>
            <a:r>
              <a:rPr lang="en-US" altLang="ja-JP" dirty="0" err="1" smtClean="0"/>
              <a:t>IaaS</a:t>
            </a:r>
            <a:r>
              <a:rPr lang="en-US" altLang="ja-JP" dirty="0" smtClean="0"/>
              <a:t> (Infrastructure as a Service)</a:t>
            </a:r>
            <a:r>
              <a:rPr lang="ja-JP" altLang="en-US" dirty="0" smtClean="0"/>
              <a:t>型クラウド</a:t>
            </a:r>
            <a:endParaRPr lang="en-US" altLang="ja-JP" dirty="0" smtClean="0"/>
          </a:p>
          <a:p>
            <a:pPr lvl="1"/>
            <a:r>
              <a:rPr lang="ja-JP" altLang="en-US" dirty="0" smtClean="0"/>
              <a:t>仮想マシン（</a:t>
            </a:r>
            <a:r>
              <a:rPr lang="en-US" altLang="ja-JP" dirty="0" smtClean="0"/>
              <a:t>VM</a:t>
            </a:r>
            <a:r>
              <a:rPr lang="ja-JP" altLang="en-US" dirty="0" smtClean="0"/>
              <a:t>）をネットワーク経由でユーザに提供</a:t>
            </a:r>
            <a:endParaRPr lang="en-US" altLang="ja-JP" dirty="0" smtClean="0"/>
          </a:p>
          <a:p>
            <a:pPr lvl="1"/>
            <a:r>
              <a:rPr lang="ja-JP" altLang="en-US" dirty="0" smtClean="0"/>
              <a:t>ユーザは</a:t>
            </a:r>
            <a:r>
              <a:rPr lang="en-US" altLang="ja-JP" dirty="0" smtClean="0"/>
              <a:t>VM</a:t>
            </a:r>
            <a:r>
              <a:rPr lang="ja-JP" altLang="en-US" dirty="0" smtClean="0"/>
              <a:t>に</a:t>
            </a:r>
            <a:r>
              <a:rPr lang="en-US" altLang="ja-JP" dirty="0" smtClean="0"/>
              <a:t>OS</a:t>
            </a:r>
            <a:r>
              <a:rPr lang="ja-JP" altLang="en-US" dirty="0" smtClean="0"/>
              <a:t>をインストールして利用</a:t>
            </a:r>
            <a:endParaRPr lang="en-US" altLang="ja-JP" dirty="0" smtClean="0"/>
          </a:p>
          <a:p>
            <a:r>
              <a:rPr lang="ja-JP" altLang="en-US" dirty="0" smtClean="0"/>
              <a:t>ユーザは</a:t>
            </a:r>
            <a:r>
              <a:rPr lang="en-US" altLang="ja-JP" dirty="0" smtClean="0"/>
              <a:t>VM</a:t>
            </a:r>
            <a:r>
              <a:rPr lang="ja-JP" altLang="en-US" dirty="0" smtClean="0"/>
              <a:t>をリモートから管理</a:t>
            </a:r>
            <a:endParaRPr lang="en-US" altLang="ja-JP" dirty="0"/>
          </a:p>
          <a:p>
            <a:pPr lvl="1"/>
            <a:r>
              <a:rPr lang="en-US" altLang="ja-JP" dirty="0" smtClean="0"/>
              <a:t>VM</a:t>
            </a:r>
            <a:r>
              <a:rPr lang="ja-JP" altLang="en-US" dirty="0"/>
              <a:t>に</a:t>
            </a:r>
            <a:r>
              <a:rPr lang="en-US" altLang="ja-JP" dirty="0"/>
              <a:t>VNC</a:t>
            </a:r>
            <a:r>
              <a:rPr lang="ja-JP" altLang="en-US" dirty="0"/>
              <a:t>サーバ</a:t>
            </a:r>
            <a:r>
              <a:rPr lang="ja-JP" altLang="en-US" dirty="0" smtClean="0"/>
              <a:t>をインストールして接続</a:t>
            </a:r>
            <a:endParaRPr lang="en-US" altLang="ja-JP" dirty="0"/>
          </a:p>
          <a:p>
            <a:pPr lvl="1"/>
            <a:endParaRPr kumimoji="1" lang="en-US" altLang="ja-JP" dirty="0" smtClean="0"/>
          </a:p>
          <a:p>
            <a:pPr lvl="1"/>
            <a:endParaRPr kumimoji="1" lang="en-US" altLang="ja-JP" dirty="0" smtClean="0"/>
          </a:p>
          <a:p>
            <a:pPr lvl="2"/>
            <a:endParaRPr kumimoji="1" lang="ja-JP" altLang="en-US" dirty="0"/>
          </a:p>
        </p:txBody>
      </p:sp>
      <p:sp>
        <p:nvSpPr>
          <p:cNvPr id="3" name="タイトル 2"/>
          <p:cNvSpPr>
            <a:spLocks noGrp="1"/>
          </p:cNvSpPr>
          <p:nvPr>
            <p:ph type="title"/>
          </p:nvPr>
        </p:nvSpPr>
        <p:spPr/>
        <p:txBody>
          <a:bodyPr>
            <a:normAutofit/>
          </a:bodyPr>
          <a:lstStyle/>
          <a:p>
            <a:r>
              <a:rPr kumimoji="1" lang="en-US" altLang="ja-JP" dirty="0" err="1" smtClean="0"/>
              <a:t>IaaS</a:t>
            </a:r>
            <a:r>
              <a:rPr kumimoji="1" lang="ja-JP" altLang="en-US" dirty="0" smtClean="0"/>
              <a:t>型クラウド</a:t>
            </a:r>
            <a:r>
              <a:rPr lang="ja-JP" altLang="en-US" dirty="0" smtClean="0"/>
              <a:t>におけるリモート管理</a:t>
            </a:r>
            <a:endParaRPr kumimoji="1" lang="ja-JP" altLang="en-US" dirty="0"/>
          </a:p>
        </p:txBody>
      </p:sp>
      <p:sp>
        <p:nvSpPr>
          <p:cNvPr id="4" name="雲形吹き出し 3"/>
          <p:cNvSpPr/>
          <p:nvPr/>
        </p:nvSpPr>
        <p:spPr>
          <a:xfrm>
            <a:off x="3599384" y="3717032"/>
            <a:ext cx="5365104" cy="2808312"/>
          </a:xfrm>
          <a:prstGeom prst="cloudCallout">
            <a:avLst>
              <a:gd name="adj1" fmla="val -11288"/>
              <a:gd name="adj2" fmla="val 84152"/>
            </a:avLst>
          </a:prstGeom>
          <a:solidFill>
            <a:schemeClr val="accent1">
              <a:alpha val="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角丸四角形 4"/>
          <p:cNvSpPr/>
          <p:nvPr/>
        </p:nvSpPr>
        <p:spPr>
          <a:xfrm>
            <a:off x="6372200" y="4437112"/>
            <a:ext cx="936104" cy="57606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800" dirty="0" smtClean="0">
                <a:solidFill>
                  <a:schemeClr val="accent4">
                    <a:lumMod val="50000"/>
                  </a:schemeClr>
                </a:solidFill>
              </a:rPr>
              <a:t>VM</a:t>
            </a:r>
            <a:endParaRPr kumimoji="1" lang="ja-JP" altLang="en-US" sz="2800" dirty="0">
              <a:solidFill>
                <a:schemeClr val="accent4">
                  <a:lumMod val="50000"/>
                </a:schemeClr>
              </a:solidFill>
            </a:endParaRPr>
          </a:p>
        </p:txBody>
      </p:sp>
      <p:sp>
        <p:nvSpPr>
          <p:cNvPr id="6" name="角丸四角形 5"/>
          <p:cNvSpPr/>
          <p:nvPr/>
        </p:nvSpPr>
        <p:spPr>
          <a:xfrm>
            <a:off x="7452320" y="4941168"/>
            <a:ext cx="936104" cy="57606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800" dirty="0" smtClean="0">
                <a:solidFill>
                  <a:schemeClr val="accent4">
                    <a:lumMod val="50000"/>
                  </a:schemeClr>
                </a:solidFill>
              </a:rPr>
              <a:t>VM</a:t>
            </a:r>
            <a:endParaRPr kumimoji="1" lang="ja-JP" altLang="en-US" sz="2800" dirty="0">
              <a:solidFill>
                <a:schemeClr val="accent4">
                  <a:lumMod val="50000"/>
                </a:schemeClr>
              </a:solidFill>
            </a:endParaRPr>
          </a:p>
        </p:txBody>
      </p:sp>
      <p:sp>
        <p:nvSpPr>
          <p:cNvPr id="8" name="角丸四角形 7"/>
          <p:cNvSpPr/>
          <p:nvPr/>
        </p:nvSpPr>
        <p:spPr>
          <a:xfrm>
            <a:off x="7668344" y="4221088"/>
            <a:ext cx="936104" cy="57606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800" dirty="0" smtClean="0">
                <a:solidFill>
                  <a:schemeClr val="accent4">
                    <a:lumMod val="50000"/>
                  </a:schemeClr>
                </a:solidFill>
              </a:rPr>
              <a:t>VM</a:t>
            </a:r>
            <a:endParaRPr kumimoji="1" lang="ja-JP" altLang="en-US" sz="2800" dirty="0">
              <a:solidFill>
                <a:schemeClr val="accent4">
                  <a:lumMod val="50000"/>
                </a:schemeClr>
              </a:solidFill>
            </a:endParaRPr>
          </a:p>
        </p:txBody>
      </p:sp>
      <p:sp>
        <p:nvSpPr>
          <p:cNvPr id="10" name="角丸四角形 9"/>
          <p:cNvSpPr/>
          <p:nvPr/>
        </p:nvSpPr>
        <p:spPr>
          <a:xfrm>
            <a:off x="6372200" y="5445224"/>
            <a:ext cx="936104" cy="57606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800" dirty="0" smtClean="0">
                <a:solidFill>
                  <a:schemeClr val="accent4">
                    <a:lumMod val="50000"/>
                  </a:schemeClr>
                </a:solidFill>
              </a:rPr>
              <a:t>VM</a:t>
            </a:r>
            <a:endParaRPr kumimoji="1" lang="ja-JP" altLang="en-US" sz="2800" dirty="0">
              <a:solidFill>
                <a:schemeClr val="accent4">
                  <a:lumMod val="50000"/>
                </a:schemeClr>
              </a:solidFill>
            </a:endParaRPr>
          </a:p>
        </p:txBody>
      </p:sp>
      <p:sp>
        <p:nvSpPr>
          <p:cNvPr id="11" name="テキスト ボックス 10"/>
          <p:cNvSpPr txBox="1"/>
          <p:nvPr/>
        </p:nvSpPr>
        <p:spPr>
          <a:xfrm>
            <a:off x="5796136" y="3933056"/>
            <a:ext cx="1800200" cy="400110"/>
          </a:xfrm>
          <a:prstGeom prst="rect">
            <a:avLst/>
          </a:prstGeom>
          <a:noFill/>
        </p:spPr>
        <p:txBody>
          <a:bodyPr wrap="square" rtlCol="0">
            <a:spAutoFit/>
          </a:bodyPr>
          <a:lstStyle/>
          <a:p>
            <a:r>
              <a:rPr kumimoji="1" lang="en-US" altLang="ja-JP" sz="2000" dirty="0" err="1" smtClean="0"/>
              <a:t>IaaS</a:t>
            </a:r>
            <a:r>
              <a:rPr kumimoji="1" lang="ja-JP" altLang="en-US" sz="2000" dirty="0" smtClean="0"/>
              <a:t>型クラウド</a:t>
            </a:r>
            <a:endParaRPr kumimoji="1" lang="ja-JP" altLang="en-US" sz="2000" dirty="0"/>
          </a:p>
        </p:txBody>
      </p:sp>
      <p:sp>
        <p:nvSpPr>
          <p:cNvPr id="12" name="円/楕円 11"/>
          <p:cNvSpPr/>
          <p:nvPr/>
        </p:nvSpPr>
        <p:spPr>
          <a:xfrm>
            <a:off x="5508104" y="6525344"/>
            <a:ext cx="648072" cy="47723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p:cNvSpPr txBox="1"/>
          <p:nvPr/>
        </p:nvSpPr>
        <p:spPr>
          <a:xfrm>
            <a:off x="395536" y="5118283"/>
            <a:ext cx="2664296" cy="830997"/>
          </a:xfrm>
          <a:prstGeom prst="rect">
            <a:avLst/>
          </a:prstGeom>
          <a:noFill/>
        </p:spPr>
        <p:txBody>
          <a:bodyPr wrap="square" rtlCol="0">
            <a:spAutoFit/>
          </a:bodyPr>
          <a:lstStyle/>
          <a:p>
            <a:pPr algn="ctr"/>
            <a:r>
              <a:rPr lang="ja-JP" altLang="en-US" sz="2400" dirty="0" smtClean="0"/>
              <a:t>ユーザ</a:t>
            </a:r>
            <a:endParaRPr lang="en-US" altLang="ja-JP" sz="2400" dirty="0" smtClean="0"/>
          </a:p>
          <a:p>
            <a:pPr algn="ctr"/>
            <a:r>
              <a:rPr kumimoji="1" lang="en-US" altLang="ja-JP" sz="2400" dirty="0" smtClean="0"/>
              <a:t>(VNC</a:t>
            </a:r>
            <a:r>
              <a:rPr kumimoji="1" lang="ja-JP" altLang="en-US" sz="2400" dirty="0" smtClean="0"/>
              <a:t>クライアント</a:t>
            </a:r>
            <a:r>
              <a:rPr kumimoji="1" lang="en-US" altLang="ja-JP" sz="2400" dirty="0" smtClean="0"/>
              <a:t>)</a:t>
            </a:r>
            <a:endParaRPr kumimoji="1" lang="ja-JP" altLang="en-US" sz="2400" dirty="0"/>
          </a:p>
        </p:txBody>
      </p:sp>
      <p:sp>
        <p:nvSpPr>
          <p:cNvPr id="23" name="テキスト ボックス 22"/>
          <p:cNvSpPr txBox="1"/>
          <p:nvPr/>
        </p:nvSpPr>
        <p:spPr>
          <a:xfrm>
            <a:off x="4139952" y="4325034"/>
            <a:ext cx="2232248" cy="400110"/>
          </a:xfrm>
          <a:prstGeom prst="rect">
            <a:avLst/>
          </a:prstGeom>
          <a:noFill/>
        </p:spPr>
        <p:txBody>
          <a:bodyPr wrap="square" rtlCol="0">
            <a:spAutoFit/>
          </a:bodyPr>
          <a:lstStyle/>
          <a:p>
            <a:pPr algn="ctr"/>
            <a:r>
              <a:rPr lang="ja-JP" altLang="en-US" sz="2000" dirty="0" smtClean="0"/>
              <a:t>仮想マシン</a:t>
            </a:r>
            <a:r>
              <a:rPr lang="en-US" altLang="ja-JP" sz="2000" dirty="0" smtClean="0"/>
              <a:t>(VM)</a:t>
            </a:r>
            <a:endParaRPr kumimoji="1" lang="ja-JP" altLang="en-US" sz="2000" dirty="0"/>
          </a:p>
        </p:txBody>
      </p:sp>
      <p:sp>
        <p:nvSpPr>
          <p:cNvPr id="27" name="正方形/長方形 26"/>
          <p:cNvSpPr/>
          <p:nvPr/>
        </p:nvSpPr>
        <p:spPr>
          <a:xfrm>
            <a:off x="539552" y="5157192"/>
            <a:ext cx="2376264" cy="792088"/>
          </a:xfrm>
          <a:prstGeom prst="rect">
            <a:avLst/>
          </a:prstGeom>
          <a:noFill/>
          <a:ln w="25400" cmpd="thickThi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cxnSp>
        <p:nvCxnSpPr>
          <p:cNvPr id="17" name="曲線コネクタ 16"/>
          <p:cNvCxnSpPr>
            <a:stCxn id="27" idx="3"/>
            <a:endCxn id="19" idx="1"/>
          </p:cNvCxnSpPr>
          <p:nvPr/>
        </p:nvCxnSpPr>
        <p:spPr>
          <a:xfrm flipV="1">
            <a:off x="2915816" y="5445224"/>
            <a:ext cx="1592560" cy="108012"/>
          </a:xfrm>
          <a:prstGeom prst="curvedConnector3">
            <a:avLst>
              <a:gd name="adj1" fmla="val 50000"/>
            </a:avLst>
          </a:prstGeom>
          <a:ln w="38100"/>
        </p:spPr>
        <p:style>
          <a:lnRef idx="1">
            <a:schemeClr val="accent1"/>
          </a:lnRef>
          <a:fillRef idx="0">
            <a:schemeClr val="accent1"/>
          </a:fillRef>
          <a:effectRef idx="0">
            <a:schemeClr val="accent1"/>
          </a:effectRef>
          <a:fontRef idx="minor">
            <a:schemeClr val="tx1"/>
          </a:fontRef>
        </p:style>
      </p:cxnSp>
      <p:pic>
        <p:nvPicPr>
          <p:cNvPr id="30" name="図 29" descr="com.glavsoft.viewer.ViewerScreenSnapz00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9118" y="3717032"/>
            <a:ext cx="1666658" cy="1368152"/>
          </a:xfrm>
          <a:prstGeom prst="rect">
            <a:avLst/>
          </a:prstGeom>
        </p:spPr>
      </p:pic>
      <p:sp>
        <p:nvSpPr>
          <p:cNvPr id="24" name="正方形/長方形 23"/>
          <p:cNvSpPr/>
          <p:nvPr/>
        </p:nvSpPr>
        <p:spPr>
          <a:xfrm>
            <a:off x="4499992" y="4725144"/>
            <a:ext cx="1512168" cy="432048"/>
          </a:xfrm>
          <a:prstGeom prst="rect">
            <a:avLst/>
          </a:prstGeom>
          <a:solidFill>
            <a:schemeClr val="bg2"/>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000" dirty="0" smtClean="0">
                <a:solidFill>
                  <a:srgbClr val="000000"/>
                </a:solidFill>
              </a:rPr>
              <a:t>App</a:t>
            </a:r>
            <a:endParaRPr kumimoji="1" lang="ja-JP" altLang="en-US" sz="2000" dirty="0">
              <a:solidFill>
                <a:srgbClr val="000000"/>
              </a:solidFill>
            </a:endParaRPr>
          </a:p>
        </p:txBody>
      </p:sp>
      <p:sp>
        <p:nvSpPr>
          <p:cNvPr id="19" name="正方形/長方形 18"/>
          <p:cNvSpPr/>
          <p:nvPr/>
        </p:nvSpPr>
        <p:spPr>
          <a:xfrm>
            <a:off x="4508376" y="5229200"/>
            <a:ext cx="1503784" cy="432048"/>
          </a:xfrm>
          <a:prstGeom prst="rect">
            <a:avLst/>
          </a:prstGeom>
          <a:solidFill>
            <a:schemeClr val="bg2"/>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000" dirty="0" smtClean="0">
                <a:solidFill>
                  <a:srgbClr val="000000"/>
                </a:solidFill>
              </a:rPr>
              <a:t>VNC</a:t>
            </a:r>
            <a:r>
              <a:rPr lang="ja-JP" altLang="en-US" sz="2000" dirty="0" smtClean="0">
                <a:solidFill>
                  <a:srgbClr val="000000"/>
                </a:solidFill>
              </a:rPr>
              <a:t>サーバ</a:t>
            </a:r>
            <a:endParaRPr kumimoji="1" lang="ja-JP" altLang="en-US" sz="2000" dirty="0">
              <a:solidFill>
                <a:srgbClr val="000000"/>
              </a:solidFill>
            </a:endParaRPr>
          </a:p>
        </p:txBody>
      </p:sp>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コンテンツ プレースホルダー 1"/>
          <p:cNvSpPr>
            <a:spLocks noGrp="1"/>
          </p:cNvSpPr>
          <p:nvPr>
            <p:ph idx="1"/>
          </p:nvPr>
        </p:nvSpPr>
        <p:spPr>
          <a:xfrm>
            <a:off x="457200" y="1481328"/>
            <a:ext cx="8229600" cy="4525963"/>
          </a:xfrm>
        </p:spPr>
        <p:txBody>
          <a:bodyPr/>
          <a:lstStyle/>
          <a:p>
            <a:r>
              <a:rPr lang="ja-JP" altLang="en-US" dirty="0" smtClean="0"/>
              <a:t>サーバ処理時間が暗号処理の負荷に影響を受けるかどうかを調べた</a:t>
            </a:r>
            <a:endParaRPr lang="en-US" altLang="ja-JP" dirty="0" smtClean="0"/>
          </a:p>
          <a:p>
            <a:pPr lvl="1"/>
            <a:r>
              <a:rPr lang="ja-JP" altLang="en-US" dirty="0" smtClean="0"/>
              <a:t>暗号処理の負荷に関係なく増減した</a:t>
            </a:r>
            <a:endParaRPr lang="en-US" altLang="ja-JP" dirty="0" smtClean="0"/>
          </a:p>
        </p:txBody>
      </p:sp>
      <p:sp>
        <p:nvSpPr>
          <p:cNvPr id="3" name="タイトル 2"/>
          <p:cNvSpPr>
            <a:spLocks noGrp="1"/>
          </p:cNvSpPr>
          <p:nvPr>
            <p:ph type="title"/>
          </p:nvPr>
        </p:nvSpPr>
        <p:spPr>
          <a:xfrm>
            <a:off x="457200" y="274638"/>
            <a:ext cx="8867328" cy="1143000"/>
          </a:xfrm>
        </p:spPr>
        <p:txBody>
          <a:bodyPr>
            <a:normAutofit/>
          </a:bodyPr>
          <a:lstStyle/>
          <a:p>
            <a:r>
              <a:rPr lang="ja-JP" altLang="en-US" dirty="0" smtClean="0"/>
              <a:t>暗号処理の負荷の影響</a:t>
            </a:r>
            <a:endParaRPr kumimoji="1" lang="ja-JP" altLang="en-US" dirty="0"/>
          </a:p>
        </p:txBody>
      </p:sp>
      <p:graphicFrame>
        <p:nvGraphicFramePr>
          <p:cNvPr id="4" name="グラフ 3"/>
          <p:cNvGraphicFramePr/>
          <p:nvPr>
            <p:extLst>
              <p:ext uri="{D42A27DB-BD31-4B8C-83A1-F6EECF244321}">
                <p14:modId xmlns:p14="http://schemas.microsoft.com/office/powerpoint/2010/main" val="1599364876"/>
              </p:ext>
            </p:extLst>
          </p:nvPr>
        </p:nvGraphicFramePr>
        <p:xfrm>
          <a:off x="720080" y="2699628"/>
          <a:ext cx="8100392" cy="3600400"/>
        </p:xfrm>
        <a:graphic>
          <a:graphicData uri="http://schemas.openxmlformats.org/drawingml/2006/chart">
            <c:chart xmlns:c="http://schemas.openxmlformats.org/drawingml/2006/chart" xmlns:r="http://schemas.openxmlformats.org/officeDocument/2006/relationships" r:id="rId3"/>
          </a:graphicData>
        </a:graphic>
      </p:graphicFrame>
      <p:sp>
        <p:nvSpPr>
          <p:cNvPr id="5" name="テキスト ボックス 4"/>
          <p:cNvSpPr txBox="1"/>
          <p:nvPr/>
        </p:nvSpPr>
        <p:spPr>
          <a:xfrm>
            <a:off x="3888432" y="5426640"/>
            <a:ext cx="1368152" cy="369332"/>
          </a:xfrm>
          <a:prstGeom prst="rect">
            <a:avLst/>
          </a:prstGeom>
          <a:noFill/>
        </p:spPr>
        <p:txBody>
          <a:bodyPr wrap="square" rtlCol="0">
            <a:spAutoFit/>
          </a:bodyPr>
          <a:lstStyle/>
          <a:p>
            <a:r>
              <a:rPr lang="en-US" altLang="ja-JP" dirty="0" smtClean="0"/>
              <a:t>35.1</a:t>
            </a:r>
            <a:endParaRPr kumimoji="1" lang="ja-JP" altLang="en-US" dirty="0"/>
          </a:p>
        </p:txBody>
      </p:sp>
      <p:sp>
        <p:nvSpPr>
          <p:cNvPr id="8" name="テキスト ボックス 7"/>
          <p:cNvSpPr txBox="1"/>
          <p:nvPr/>
        </p:nvSpPr>
        <p:spPr>
          <a:xfrm>
            <a:off x="216024" y="2730406"/>
            <a:ext cx="1368152" cy="338554"/>
          </a:xfrm>
          <a:prstGeom prst="rect">
            <a:avLst/>
          </a:prstGeom>
          <a:noFill/>
        </p:spPr>
        <p:txBody>
          <a:bodyPr wrap="square" rtlCol="0">
            <a:spAutoFit/>
          </a:bodyPr>
          <a:lstStyle/>
          <a:p>
            <a:r>
              <a:rPr kumimoji="1" lang="en-US" altLang="ja-JP" sz="1600" dirty="0" smtClean="0"/>
              <a:t>[</a:t>
            </a:r>
            <a:r>
              <a:rPr kumimoji="1" lang="en-US" altLang="ja-JP" sz="1600" dirty="0" err="1" smtClean="0"/>
              <a:t>ms</a:t>
            </a:r>
            <a:r>
              <a:rPr kumimoji="1" lang="en-US" altLang="ja-JP" sz="1600" dirty="0" smtClean="0"/>
              <a:t>]</a:t>
            </a:r>
            <a:endParaRPr kumimoji="1" lang="ja-JP" altLang="en-US" sz="1600" dirty="0"/>
          </a:p>
        </p:txBody>
      </p:sp>
      <p:sp>
        <p:nvSpPr>
          <p:cNvPr id="9" name="テキスト ボックス 8"/>
          <p:cNvSpPr txBox="1"/>
          <p:nvPr/>
        </p:nvSpPr>
        <p:spPr>
          <a:xfrm>
            <a:off x="5616624" y="5210616"/>
            <a:ext cx="1368152" cy="369332"/>
          </a:xfrm>
          <a:prstGeom prst="rect">
            <a:avLst/>
          </a:prstGeom>
          <a:noFill/>
        </p:spPr>
        <p:txBody>
          <a:bodyPr wrap="square" rtlCol="0">
            <a:spAutoFit/>
          </a:bodyPr>
          <a:lstStyle/>
          <a:p>
            <a:r>
              <a:rPr lang="en-US" altLang="ja-JP" dirty="0" smtClean="0"/>
              <a:t>68.9</a:t>
            </a:r>
            <a:endParaRPr kumimoji="1" lang="ja-JP" altLang="en-US" dirty="0"/>
          </a:p>
        </p:txBody>
      </p:sp>
      <p:sp>
        <p:nvSpPr>
          <p:cNvPr id="10" name="テキスト ボックス 9"/>
          <p:cNvSpPr txBox="1"/>
          <p:nvPr/>
        </p:nvSpPr>
        <p:spPr>
          <a:xfrm>
            <a:off x="7344816" y="5066600"/>
            <a:ext cx="1368152" cy="369332"/>
          </a:xfrm>
          <a:prstGeom prst="rect">
            <a:avLst/>
          </a:prstGeom>
          <a:noFill/>
        </p:spPr>
        <p:txBody>
          <a:bodyPr wrap="square" rtlCol="0">
            <a:spAutoFit/>
          </a:bodyPr>
          <a:lstStyle/>
          <a:p>
            <a:r>
              <a:rPr lang="en-US" altLang="ja-JP" dirty="0" smtClean="0"/>
              <a:t>101.8</a:t>
            </a:r>
            <a:endParaRPr kumimoji="1" lang="ja-JP" altLang="en-US" dirty="0"/>
          </a:p>
        </p:txBody>
      </p:sp>
      <p:sp>
        <p:nvSpPr>
          <p:cNvPr id="13" name="テキスト ボックス 12"/>
          <p:cNvSpPr txBox="1"/>
          <p:nvPr/>
        </p:nvSpPr>
        <p:spPr>
          <a:xfrm>
            <a:off x="5256584" y="6156012"/>
            <a:ext cx="1440160" cy="369332"/>
          </a:xfrm>
          <a:prstGeom prst="rect">
            <a:avLst/>
          </a:prstGeom>
          <a:noFill/>
        </p:spPr>
        <p:txBody>
          <a:bodyPr wrap="square" rtlCol="0">
            <a:spAutoFit/>
          </a:bodyPr>
          <a:lstStyle/>
          <a:p>
            <a:r>
              <a:rPr lang="ja-JP" altLang="en-US" dirty="0" smtClean="0"/>
              <a:t>（暗号化</a:t>
            </a:r>
            <a:r>
              <a:rPr lang="en-US" altLang="ja-JP" dirty="0" smtClean="0"/>
              <a:t>×</a:t>
            </a:r>
            <a:r>
              <a:rPr lang="ja-JP" altLang="en-US" dirty="0" smtClean="0"/>
              <a:t>２）</a:t>
            </a:r>
            <a:endParaRPr kumimoji="1" lang="ja-JP" altLang="en-US" dirty="0"/>
          </a:p>
        </p:txBody>
      </p:sp>
      <p:sp>
        <p:nvSpPr>
          <p:cNvPr id="14" name="テキスト ボックス 13"/>
          <p:cNvSpPr txBox="1"/>
          <p:nvPr/>
        </p:nvSpPr>
        <p:spPr>
          <a:xfrm>
            <a:off x="7056784" y="6156012"/>
            <a:ext cx="1440160" cy="369332"/>
          </a:xfrm>
          <a:prstGeom prst="rect">
            <a:avLst/>
          </a:prstGeom>
          <a:noFill/>
        </p:spPr>
        <p:txBody>
          <a:bodyPr wrap="square" rtlCol="0">
            <a:spAutoFit/>
          </a:bodyPr>
          <a:lstStyle/>
          <a:p>
            <a:r>
              <a:rPr lang="ja-JP" altLang="en-US" dirty="0" smtClean="0"/>
              <a:t>（暗号化</a:t>
            </a:r>
            <a:r>
              <a:rPr lang="en-US" altLang="ja-JP" dirty="0" smtClean="0"/>
              <a:t>×</a:t>
            </a:r>
            <a:r>
              <a:rPr lang="ja-JP" altLang="en-US" dirty="0" smtClean="0"/>
              <a:t>３）</a:t>
            </a:r>
            <a:endParaRPr kumimoji="1" lang="ja-JP" altLang="en-US" dirty="0"/>
          </a:p>
        </p:txBody>
      </p:sp>
    </p:spTree>
    <p:extLst>
      <p:ext uri="{BB962C8B-B14F-4D97-AF65-F5344CB8AC3E}">
        <p14:creationId xmlns:p14="http://schemas.microsoft.com/office/powerpoint/2010/main" val="25799462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 1"/>
          <p:cNvSpPr>
            <a:spLocks noGrp="1"/>
          </p:cNvSpPr>
          <p:nvPr>
            <p:ph idx="1"/>
          </p:nvPr>
        </p:nvSpPr>
        <p:spPr>
          <a:xfrm>
            <a:off x="457200" y="1412776"/>
            <a:ext cx="8435280" cy="4968552"/>
          </a:xfrm>
        </p:spPr>
        <p:txBody>
          <a:bodyPr>
            <a:normAutofit/>
          </a:bodyPr>
          <a:lstStyle/>
          <a:p>
            <a:r>
              <a:rPr kumimoji="1" lang="en-US" altLang="ja-JP" dirty="0" err="1" smtClean="0"/>
              <a:t>FBCrypt</a:t>
            </a:r>
            <a:r>
              <a:rPr kumimoji="1" lang="en-US" altLang="ja-JP" dirty="0" smtClean="0"/>
              <a:t> </a:t>
            </a:r>
            <a:r>
              <a:rPr lang="en-US" altLang="ja-JP" sz="1800" dirty="0" smtClean="0"/>
              <a:t>[</a:t>
            </a:r>
            <a:r>
              <a:rPr lang="ja-JP" altLang="en-US" sz="1800" dirty="0" smtClean="0"/>
              <a:t>江川ら　</a:t>
            </a:r>
            <a:r>
              <a:rPr lang="en-US" altLang="ja-JP" sz="1800" dirty="0" smtClean="0"/>
              <a:t>2011]</a:t>
            </a:r>
            <a:endParaRPr kumimoji="1" lang="en-US" altLang="ja-JP" sz="1800" dirty="0" smtClean="0"/>
          </a:p>
          <a:p>
            <a:pPr lvl="1"/>
            <a:r>
              <a:rPr lang="ja-JP" altLang="en-US" dirty="0" smtClean="0"/>
              <a:t>管理</a:t>
            </a:r>
            <a:r>
              <a:rPr lang="en-US" altLang="ja-JP" dirty="0" smtClean="0"/>
              <a:t>VM</a:t>
            </a:r>
            <a:r>
              <a:rPr lang="ja-JP" altLang="en-US" dirty="0" smtClean="0"/>
              <a:t>へのキーボード入力情報の漏洩を防ぐシステム</a:t>
            </a:r>
            <a:endParaRPr lang="en-US" altLang="ja-JP" dirty="0" smtClean="0"/>
          </a:p>
          <a:p>
            <a:pPr lvl="2"/>
            <a:r>
              <a:rPr lang="ja-JP" altLang="en-US" dirty="0" smtClean="0"/>
              <a:t>画面</a:t>
            </a:r>
            <a:r>
              <a:rPr lang="ja-JP" altLang="en-US" dirty="0"/>
              <a:t>情報の暗号化</a:t>
            </a:r>
            <a:r>
              <a:rPr lang="ja-JP" altLang="en-US" dirty="0" smtClean="0"/>
              <a:t>は行われていない </a:t>
            </a:r>
            <a:endParaRPr lang="en-US" altLang="ja-JP" dirty="0"/>
          </a:p>
          <a:p>
            <a:pPr lvl="3"/>
            <a:endParaRPr kumimoji="1" lang="en-US" altLang="ja-JP" dirty="0"/>
          </a:p>
          <a:p>
            <a:r>
              <a:rPr lang="en-US" altLang="ja-JP" dirty="0" err="1" smtClean="0"/>
              <a:t>VMCrypt</a:t>
            </a:r>
            <a:r>
              <a:rPr lang="en-US" altLang="ja-JP" dirty="0"/>
              <a:t> </a:t>
            </a:r>
            <a:r>
              <a:rPr lang="en-US" altLang="ja-JP" sz="1800" dirty="0" smtClean="0"/>
              <a:t>[</a:t>
            </a:r>
            <a:r>
              <a:rPr lang="ja-JP" altLang="en-US" sz="1800" dirty="0" smtClean="0"/>
              <a:t>田所ら</a:t>
            </a:r>
            <a:r>
              <a:rPr lang="ja-JP" altLang="en-US" sz="1800" dirty="0"/>
              <a:t>　</a:t>
            </a:r>
            <a:r>
              <a:rPr lang="en-US" altLang="ja-JP" sz="1800" dirty="0" smtClean="0"/>
              <a:t>2010]</a:t>
            </a:r>
          </a:p>
          <a:p>
            <a:pPr lvl="1"/>
            <a:r>
              <a:rPr lang="ja-JP" altLang="en-US" dirty="0"/>
              <a:t>ユーサ</a:t>
            </a:r>
            <a:r>
              <a:rPr lang="ja-JP" altLang="en-US" dirty="0" smtClean="0"/>
              <a:t>゙</a:t>
            </a:r>
            <a:r>
              <a:rPr lang="en-US" altLang="ja-JP" dirty="0" smtClean="0"/>
              <a:t>VM</a:t>
            </a:r>
            <a:r>
              <a:rPr lang="ja-JP" altLang="en-US" dirty="0" smtClean="0"/>
              <a:t>の</a:t>
            </a:r>
            <a:r>
              <a:rPr lang="ja-JP" altLang="en-US" dirty="0"/>
              <a:t>メモリから</a:t>
            </a:r>
            <a:r>
              <a:rPr lang="ja-JP" altLang="en-US" dirty="0" smtClean="0"/>
              <a:t>管理</a:t>
            </a:r>
            <a:r>
              <a:rPr lang="en-US" altLang="ja-JP" dirty="0" smtClean="0"/>
              <a:t>VM</a:t>
            </a:r>
            <a:r>
              <a:rPr lang="ja-JP" altLang="en-US" dirty="0" smtClean="0"/>
              <a:t>へ</a:t>
            </a:r>
            <a:r>
              <a:rPr lang="ja-JP" altLang="en-US" dirty="0"/>
              <a:t>の情報漏洩を防ぐ</a:t>
            </a:r>
            <a:r>
              <a:rPr lang="ja-JP" altLang="en-US" dirty="0" smtClean="0"/>
              <a:t>システム</a:t>
            </a:r>
            <a:endParaRPr lang="ja-JP" altLang="en-US" dirty="0"/>
          </a:p>
          <a:p>
            <a:pPr lvl="2"/>
            <a:r>
              <a:rPr lang="en-US" altLang="ja-JP" sz="2200" dirty="0" smtClean="0"/>
              <a:t>VFB</a:t>
            </a:r>
            <a:r>
              <a:rPr lang="ja-JP" altLang="en-US" sz="2200" dirty="0" smtClean="0"/>
              <a:t>に使われるメモリ領域は暗号化されない</a:t>
            </a:r>
            <a:endParaRPr lang="en-US" altLang="ja-JP" sz="3400" dirty="0" smtClean="0"/>
          </a:p>
          <a:p>
            <a:pPr lvl="2"/>
            <a:endParaRPr lang="en-US" altLang="ja-JP" sz="2200" dirty="0" smtClean="0"/>
          </a:p>
          <a:p>
            <a:r>
              <a:rPr lang="en-US" altLang="ja-JP" dirty="0"/>
              <a:t>VMware </a:t>
            </a:r>
            <a:r>
              <a:rPr lang="en-US" altLang="ja-JP" dirty="0" err="1"/>
              <a:t>vSphere</a:t>
            </a:r>
            <a:r>
              <a:rPr lang="en-US" altLang="ja-JP" dirty="0"/>
              <a:t> Hypervisor (</a:t>
            </a:r>
            <a:r>
              <a:rPr lang="en-US" altLang="ja-JP" dirty="0" err="1"/>
              <a:t>ESXi</a:t>
            </a:r>
            <a:r>
              <a:rPr lang="en-US" altLang="ja-JP" dirty="0" smtClean="0"/>
              <a:t>)</a:t>
            </a:r>
            <a:r>
              <a:rPr lang="en-US" altLang="ja-JP" sz="1800" dirty="0"/>
              <a:t> [VMware Inc.</a:t>
            </a:r>
            <a:r>
              <a:rPr lang="en-US" altLang="ja-JP" sz="1800" dirty="0" smtClean="0"/>
              <a:t>]</a:t>
            </a:r>
          </a:p>
          <a:p>
            <a:pPr lvl="1"/>
            <a:r>
              <a:rPr lang="ja-JP" altLang="en-US" dirty="0"/>
              <a:t>ホスト</a:t>
            </a:r>
            <a:r>
              <a:rPr lang="en-US" altLang="ja-JP" dirty="0"/>
              <a:t>OS</a:t>
            </a:r>
            <a:r>
              <a:rPr lang="ja-JP" altLang="en-US" dirty="0"/>
              <a:t>環境を必要としないハイパーバイザ型の仮想化</a:t>
            </a:r>
            <a:r>
              <a:rPr lang="en-US" altLang="ja-JP" dirty="0" smtClean="0"/>
              <a:t>OS</a:t>
            </a:r>
          </a:p>
          <a:p>
            <a:pPr lvl="2"/>
            <a:r>
              <a:rPr lang="en-US" altLang="ja-JP" dirty="0" smtClean="0"/>
              <a:t>VMM</a:t>
            </a:r>
            <a:r>
              <a:rPr lang="ja-JP" altLang="en-US" dirty="0" smtClean="0"/>
              <a:t>内で</a:t>
            </a:r>
            <a:r>
              <a:rPr lang="en-US" altLang="ja-JP" dirty="0" smtClean="0"/>
              <a:t>VNC</a:t>
            </a:r>
            <a:r>
              <a:rPr lang="ja-JP" altLang="en-US" dirty="0" smtClean="0"/>
              <a:t>サーハ</a:t>
            </a:r>
            <a:r>
              <a:rPr lang="ja-JP" altLang="en-US" dirty="0"/>
              <a:t>゙を動作</a:t>
            </a:r>
            <a:r>
              <a:rPr lang="ja-JP" altLang="en-US" dirty="0" smtClean="0"/>
              <a:t>させている</a:t>
            </a:r>
            <a:endParaRPr lang="en-US" altLang="ja-JP" dirty="0" smtClean="0"/>
          </a:p>
          <a:p>
            <a:pPr lvl="2"/>
            <a:r>
              <a:rPr lang="en-US" altLang="ja-JP" dirty="0" smtClean="0"/>
              <a:t>VNC</a:t>
            </a:r>
            <a:r>
              <a:rPr lang="ja-JP" altLang="en-US" dirty="0" smtClean="0"/>
              <a:t>サーハ</a:t>
            </a:r>
            <a:r>
              <a:rPr lang="ja-JP" altLang="en-US" dirty="0"/>
              <a:t>゙に脆弱性か</a:t>
            </a:r>
            <a:r>
              <a:rPr lang="ja-JP" altLang="en-US" dirty="0" smtClean="0"/>
              <a:t>゙あった場合、画面</a:t>
            </a:r>
            <a:r>
              <a:rPr lang="ja-JP" altLang="en-US" dirty="0"/>
              <a:t>情報が漏洩する可能性</a:t>
            </a:r>
            <a:endParaRPr lang="en-US" altLang="ja-JP" dirty="0" smtClean="0"/>
          </a:p>
          <a:p>
            <a:endParaRPr lang="en-US" altLang="ja-JP" sz="2800" dirty="0" smtClean="0"/>
          </a:p>
        </p:txBody>
      </p:sp>
      <p:sp>
        <p:nvSpPr>
          <p:cNvPr id="3" name="タイトル 2"/>
          <p:cNvSpPr>
            <a:spLocks noGrp="1"/>
          </p:cNvSpPr>
          <p:nvPr>
            <p:ph type="title"/>
          </p:nvPr>
        </p:nvSpPr>
        <p:spPr/>
        <p:txBody>
          <a:bodyPr/>
          <a:lstStyle/>
          <a:p>
            <a:r>
              <a:rPr lang="ja-JP" altLang="en-US" dirty="0" smtClean="0"/>
              <a:t>関連研究</a:t>
            </a:r>
            <a:endParaRPr kumimoji="1" lang="ja-JP" altLang="en-US" dirty="0"/>
          </a:p>
        </p:txBody>
      </p:sp>
    </p:spTree>
    <p:extLst>
      <p:ext uri="{BB962C8B-B14F-4D97-AF65-F5344CB8AC3E}">
        <p14:creationId xmlns:p14="http://schemas.microsoft.com/office/powerpoint/2010/main" val="38143147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 1"/>
          <p:cNvSpPr>
            <a:spLocks noGrp="1"/>
          </p:cNvSpPr>
          <p:nvPr>
            <p:ph idx="1"/>
          </p:nvPr>
        </p:nvSpPr>
        <p:spPr>
          <a:xfrm>
            <a:off x="457200" y="1481328"/>
            <a:ext cx="8435280" cy="4525963"/>
          </a:xfrm>
        </p:spPr>
        <p:txBody>
          <a:bodyPr>
            <a:normAutofit/>
          </a:bodyPr>
          <a:lstStyle/>
          <a:p>
            <a:r>
              <a:rPr lang="en-US" altLang="ja-JP" dirty="0" smtClean="0"/>
              <a:t>VMM</a:t>
            </a:r>
            <a:r>
              <a:rPr lang="ja-JP" altLang="en-US" dirty="0" smtClean="0"/>
              <a:t>による</a:t>
            </a:r>
            <a:r>
              <a:rPr lang="en-US" altLang="ja-JP" dirty="0" smtClean="0"/>
              <a:t>VFB</a:t>
            </a:r>
            <a:r>
              <a:rPr kumimoji="1" lang="ja-JP" altLang="en-US" dirty="0" smtClean="0"/>
              <a:t>の暗号化を提案</a:t>
            </a:r>
            <a:endParaRPr lang="en-US" altLang="ja-JP" dirty="0" smtClean="0"/>
          </a:p>
          <a:p>
            <a:pPr lvl="1"/>
            <a:r>
              <a:rPr lang="ja-JP" altLang="en-US" dirty="0" smtClean="0"/>
              <a:t>管理</a:t>
            </a:r>
            <a:r>
              <a:rPr lang="en-US" altLang="ja-JP" dirty="0"/>
              <a:t>VM</a:t>
            </a:r>
            <a:r>
              <a:rPr lang="ja-JP" altLang="en-US" dirty="0"/>
              <a:t>経由のアクセスでもユーザ</a:t>
            </a:r>
            <a:r>
              <a:rPr lang="en-US" altLang="ja-JP" dirty="0"/>
              <a:t>VM</a:t>
            </a:r>
            <a:r>
              <a:rPr lang="ja-JP" altLang="en-US" dirty="0"/>
              <a:t>の画面情報を安全</a:t>
            </a:r>
            <a:r>
              <a:rPr lang="ja-JP" altLang="en-US" dirty="0" smtClean="0"/>
              <a:t>にクライアントへ送信できる</a:t>
            </a:r>
            <a:endParaRPr lang="en-US" altLang="ja-JP" dirty="0" smtClean="0"/>
          </a:p>
          <a:p>
            <a:pPr lvl="1"/>
            <a:r>
              <a:rPr lang="ja-JP" altLang="en-US" dirty="0" smtClean="0"/>
              <a:t>実験結果より、画面のキャプチャによって画面情報が漏洩しないことが示された</a:t>
            </a:r>
            <a:endParaRPr lang="en-US" altLang="ja-JP" dirty="0"/>
          </a:p>
          <a:p>
            <a:endParaRPr lang="en-US" altLang="ja-JP" dirty="0" smtClean="0"/>
          </a:p>
          <a:p>
            <a:r>
              <a:rPr lang="ja-JP" altLang="en-US" dirty="0" smtClean="0"/>
              <a:t>今後の課題</a:t>
            </a:r>
            <a:endParaRPr lang="en-US" altLang="ja-JP" dirty="0" smtClean="0"/>
          </a:p>
          <a:p>
            <a:pPr lvl="1"/>
            <a:r>
              <a:rPr lang="en-US" altLang="ja-JP" dirty="0" err="1" smtClean="0"/>
              <a:t>FBCrypt</a:t>
            </a:r>
            <a:r>
              <a:rPr lang="ja-JP" altLang="en-US" dirty="0" smtClean="0"/>
              <a:t>との統合</a:t>
            </a:r>
            <a:endParaRPr lang="en-US" altLang="ja-JP" dirty="0" smtClean="0"/>
          </a:p>
          <a:p>
            <a:pPr lvl="2"/>
            <a:r>
              <a:rPr lang="ja-JP" altLang="en-US" dirty="0" smtClean="0"/>
              <a:t>入出力</a:t>
            </a:r>
            <a:r>
              <a:rPr lang="ja-JP" altLang="en-US" dirty="0"/>
              <a:t>ともに</a:t>
            </a:r>
            <a:r>
              <a:rPr lang="ja-JP" altLang="en-US" dirty="0" smtClean="0"/>
              <a:t>管理</a:t>
            </a:r>
            <a:r>
              <a:rPr lang="en-US" altLang="ja-JP" dirty="0" smtClean="0"/>
              <a:t>VM</a:t>
            </a:r>
            <a:r>
              <a:rPr lang="ja-JP" altLang="en-US" dirty="0" smtClean="0"/>
              <a:t>経由</a:t>
            </a:r>
            <a:r>
              <a:rPr lang="ja-JP" altLang="en-US" dirty="0"/>
              <a:t>のリモート管理における</a:t>
            </a:r>
            <a:r>
              <a:rPr lang="ja-JP" altLang="en-US" dirty="0" smtClean="0"/>
              <a:t>安全性が向上</a:t>
            </a:r>
            <a:endParaRPr lang="en-US" altLang="ja-JP" dirty="0" smtClean="0"/>
          </a:p>
          <a:p>
            <a:pPr lvl="1"/>
            <a:r>
              <a:rPr lang="ja-JP" altLang="en-US" dirty="0" smtClean="0"/>
              <a:t>完全仮想化への対応</a:t>
            </a:r>
            <a:endParaRPr lang="en-US" altLang="ja-JP" dirty="0" smtClean="0"/>
          </a:p>
          <a:p>
            <a:pPr lvl="2"/>
            <a:r>
              <a:rPr lang="en-US" altLang="ja-JP" dirty="0" smtClean="0"/>
              <a:t>Windows</a:t>
            </a:r>
            <a:r>
              <a:rPr lang="ja-JP" altLang="en-US" dirty="0" smtClean="0"/>
              <a:t>をゲスト</a:t>
            </a:r>
            <a:r>
              <a:rPr lang="en-US" altLang="ja-JP" dirty="0" smtClean="0"/>
              <a:t>OS</a:t>
            </a:r>
            <a:r>
              <a:rPr lang="ja-JP" altLang="en-US" dirty="0" smtClean="0"/>
              <a:t>として利用できるようになる</a:t>
            </a:r>
            <a:endParaRPr lang="en-US" altLang="ja-JP" dirty="0"/>
          </a:p>
        </p:txBody>
      </p:sp>
      <p:sp>
        <p:nvSpPr>
          <p:cNvPr id="3" name="タイトル 2"/>
          <p:cNvSpPr>
            <a:spLocks noGrp="1"/>
          </p:cNvSpPr>
          <p:nvPr>
            <p:ph type="title"/>
          </p:nvPr>
        </p:nvSpPr>
        <p:spPr/>
        <p:txBody>
          <a:bodyPr/>
          <a:lstStyle/>
          <a:p>
            <a:r>
              <a:rPr kumimoji="1" lang="ja-JP" altLang="en-US" dirty="0" smtClean="0"/>
              <a:t>まとめと今後の課題</a:t>
            </a:r>
            <a:endParaRPr kumimoji="1" lang="ja-JP" altLang="en-US" dirty="0"/>
          </a:p>
        </p:txBody>
      </p:sp>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正方形/長方形 29"/>
          <p:cNvSpPr/>
          <p:nvPr/>
        </p:nvSpPr>
        <p:spPr>
          <a:xfrm>
            <a:off x="6300192" y="4365104"/>
            <a:ext cx="1872208" cy="1224136"/>
          </a:xfrm>
          <a:prstGeom prst="rect">
            <a:avLst/>
          </a:prstGeom>
          <a:solidFill>
            <a:srgbClr val="008000">
              <a:alpha val="1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正方形/長方形 27"/>
          <p:cNvSpPr/>
          <p:nvPr/>
        </p:nvSpPr>
        <p:spPr>
          <a:xfrm>
            <a:off x="4067944" y="4365104"/>
            <a:ext cx="1872208" cy="1224136"/>
          </a:xfrm>
          <a:prstGeom prst="rect">
            <a:avLst/>
          </a:prstGeom>
          <a:solidFill>
            <a:srgbClr val="660066">
              <a:alpha val="1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コンテンツ プレースホルダー 1"/>
          <p:cNvSpPr>
            <a:spLocks noGrp="1"/>
          </p:cNvSpPr>
          <p:nvPr>
            <p:ph idx="1"/>
          </p:nvPr>
        </p:nvSpPr>
        <p:spPr>
          <a:xfrm>
            <a:off x="457200" y="1481328"/>
            <a:ext cx="8507288" cy="4525963"/>
          </a:xfrm>
        </p:spPr>
        <p:txBody>
          <a:bodyPr/>
          <a:lstStyle/>
          <a:p>
            <a:r>
              <a:rPr lang="ja-JP" altLang="en-US" dirty="0" smtClean="0"/>
              <a:t>管理</a:t>
            </a:r>
            <a:r>
              <a:rPr lang="en-US" altLang="ja-JP" dirty="0" smtClean="0"/>
              <a:t>VM</a:t>
            </a:r>
            <a:r>
              <a:rPr lang="ja-JP" altLang="en-US" dirty="0" smtClean="0"/>
              <a:t>経由でユーザ</a:t>
            </a:r>
            <a:r>
              <a:rPr lang="en-US" altLang="ja-JP" dirty="0" smtClean="0"/>
              <a:t>VM</a:t>
            </a:r>
            <a:r>
              <a:rPr lang="ja-JP" altLang="en-US" dirty="0" smtClean="0"/>
              <a:t>を管理</a:t>
            </a:r>
            <a:endParaRPr lang="en-US" altLang="ja-JP" dirty="0" smtClean="0"/>
          </a:p>
          <a:p>
            <a:pPr lvl="1"/>
            <a:r>
              <a:rPr lang="ja-JP" altLang="en-US" dirty="0" smtClean="0"/>
              <a:t>管理</a:t>
            </a:r>
            <a:r>
              <a:rPr lang="en-US" altLang="ja-JP" dirty="0" smtClean="0"/>
              <a:t>VM</a:t>
            </a:r>
            <a:r>
              <a:rPr lang="ja-JP" altLang="en-US" dirty="0" smtClean="0"/>
              <a:t>で</a:t>
            </a:r>
            <a:r>
              <a:rPr lang="en-US" altLang="ja-JP" dirty="0" smtClean="0"/>
              <a:t>VNC</a:t>
            </a:r>
            <a:r>
              <a:rPr lang="ja-JP" altLang="en-US" dirty="0" smtClean="0"/>
              <a:t>サーバを動作させる</a:t>
            </a:r>
            <a:endParaRPr lang="en-US" altLang="ja-JP" dirty="0" smtClean="0"/>
          </a:p>
          <a:p>
            <a:pPr lvl="2"/>
            <a:r>
              <a:rPr lang="en-US" altLang="ja-JP" dirty="0"/>
              <a:t>VNC</a:t>
            </a:r>
            <a:r>
              <a:rPr lang="ja-JP" altLang="en-US" dirty="0"/>
              <a:t>サーバはユーザ</a:t>
            </a:r>
            <a:r>
              <a:rPr lang="en-US" altLang="ja-JP" dirty="0"/>
              <a:t>VM</a:t>
            </a:r>
            <a:r>
              <a:rPr lang="ja-JP" altLang="en-US" dirty="0"/>
              <a:t>の</a:t>
            </a:r>
            <a:r>
              <a:rPr lang="ja-JP" altLang="en-US" dirty="0" smtClean="0"/>
              <a:t>仮想ハードウェアを</a:t>
            </a:r>
            <a:r>
              <a:rPr lang="ja-JP" altLang="en-US" dirty="0"/>
              <a:t>直接参照</a:t>
            </a:r>
            <a:r>
              <a:rPr lang="ja-JP" altLang="en-US" dirty="0" smtClean="0"/>
              <a:t>する</a:t>
            </a:r>
            <a:endParaRPr lang="en-US" altLang="ja-JP" dirty="0" smtClean="0"/>
          </a:p>
          <a:p>
            <a:pPr lvl="1"/>
            <a:r>
              <a:rPr lang="ja-JP" altLang="en-US" dirty="0"/>
              <a:t>ユーザ</a:t>
            </a:r>
            <a:r>
              <a:rPr lang="en-US" altLang="ja-JP" dirty="0"/>
              <a:t>VM</a:t>
            </a:r>
            <a:r>
              <a:rPr lang="ja-JP" altLang="en-US" dirty="0"/>
              <a:t>にお</a:t>
            </a:r>
            <a:r>
              <a:rPr lang="ja-JP" altLang="en-US" dirty="0" smtClean="0"/>
              <a:t>ける障害</a:t>
            </a:r>
            <a:r>
              <a:rPr lang="ja-JP" altLang="en-US" dirty="0"/>
              <a:t>発生時でも操作可能</a:t>
            </a:r>
            <a:endParaRPr lang="en-US" altLang="ja-JP" dirty="0"/>
          </a:p>
          <a:p>
            <a:pPr lvl="2"/>
            <a:r>
              <a:rPr lang="ja-JP" altLang="en-US" dirty="0"/>
              <a:t>ネットワークの設定ミス・</a:t>
            </a:r>
            <a:r>
              <a:rPr lang="en-US" altLang="ja-JP" dirty="0"/>
              <a:t>OS</a:t>
            </a:r>
            <a:r>
              <a:rPr lang="ja-JP" altLang="en-US" dirty="0"/>
              <a:t>のクラッシュ</a:t>
            </a:r>
            <a:r>
              <a:rPr lang="ja-JP" altLang="en-US" dirty="0" smtClean="0"/>
              <a:t>など</a:t>
            </a:r>
            <a:endParaRPr lang="en-US" altLang="ja-JP" dirty="0" smtClean="0"/>
          </a:p>
        </p:txBody>
      </p:sp>
      <p:sp>
        <p:nvSpPr>
          <p:cNvPr id="3" name="タイトル 2"/>
          <p:cNvSpPr>
            <a:spLocks noGrp="1"/>
          </p:cNvSpPr>
          <p:nvPr>
            <p:ph type="title"/>
          </p:nvPr>
        </p:nvSpPr>
        <p:spPr/>
        <p:txBody>
          <a:bodyPr/>
          <a:lstStyle/>
          <a:p>
            <a:r>
              <a:rPr lang="ja-JP" altLang="en-US" dirty="0" smtClean="0"/>
              <a:t>障害に強いリモート管理</a:t>
            </a:r>
            <a:endParaRPr kumimoji="1" lang="ja-JP" altLang="en-US" dirty="0"/>
          </a:p>
        </p:txBody>
      </p:sp>
      <p:sp>
        <p:nvSpPr>
          <p:cNvPr id="25" name="正方形/長方形 24"/>
          <p:cNvSpPr/>
          <p:nvPr/>
        </p:nvSpPr>
        <p:spPr>
          <a:xfrm>
            <a:off x="6444208" y="4725144"/>
            <a:ext cx="1512168" cy="432048"/>
          </a:xfrm>
          <a:prstGeom prst="rect">
            <a:avLst/>
          </a:prstGeom>
          <a:solidFill>
            <a:schemeClr val="bg2"/>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000" dirty="0" smtClean="0">
                <a:solidFill>
                  <a:srgbClr val="000000"/>
                </a:solidFill>
              </a:rPr>
              <a:t>App</a:t>
            </a:r>
            <a:endParaRPr kumimoji="1" lang="ja-JP" altLang="en-US" sz="2000" dirty="0">
              <a:solidFill>
                <a:srgbClr val="000000"/>
              </a:solidFill>
            </a:endParaRPr>
          </a:p>
        </p:txBody>
      </p:sp>
      <p:sp>
        <p:nvSpPr>
          <p:cNvPr id="27" name="角丸四角形 26"/>
          <p:cNvSpPr/>
          <p:nvPr/>
        </p:nvSpPr>
        <p:spPr>
          <a:xfrm>
            <a:off x="3851920" y="3789040"/>
            <a:ext cx="4536504" cy="266429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テキスト ボックス 28"/>
          <p:cNvSpPr txBox="1"/>
          <p:nvPr/>
        </p:nvSpPr>
        <p:spPr>
          <a:xfrm>
            <a:off x="5148064" y="3861048"/>
            <a:ext cx="2592288" cy="400110"/>
          </a:xfrm>
          <a:prstGeom prst="rect">
            <a:avLst/>
          </a:prstGeom>
          <a:noFill/>
        </p:spPr>
        <p:txBody>
          <a:bodyPr wrap="square" rtlCol="0">
            <a:spAutoFit/>
          </a:bodyPr>
          <a:lstStyle/>
          <a:p>
            <a:r>
              <a:rPr kumimoji="1" lang="en-US" altLang="ja-JP" sz="2000" dirty="0" err="1" smtClean="0"/>
              <a:t>IaaS</a:t>
            </a:r>
            <a:r>
              <a:rPr kumimoji="1" lang="ja-JP" altLang="en-US" sz="2000" dirty="0" smtClean="0"/>
              <a:t>型クラウド</a:t>
            </a:r>
            <a:endParaRPr kumimoji="1" lang="ja-JP" altLang="en-US" sz="2000" dirty="0"/>
          </a:p>
        </p:txBody>
      </p:sp>
      <p:sp>
        <p:nvSpPr>
          <p:cNvPr id="31" name="テキスト ボックス 30"/>
          <p:cNvSpPr txBox="1"/>
          <p:nvPr/>
        </p:nvSpPr>
        <p:spPr>
          <a:xfrm>
            <a:off x="4427984" y="4365104"/>
            <a:ext cx="1152128" cy="400110"/>
          </a:xfrm>
          <a:prstGeom prst="rect">
            <a:avLst/>
          </a:prstGeom>
          <a:noFill/>
        </p:spPr>
        <p:txBody>
          <a:bodyPr wrap="square" rtlCol="0">
            <a:spAutoFit/>
          </a:bodyPr>
          <a:lstStyle/>
          <a:p>
            <a:r>
              <a:rPr lang="ja-JP" altLang="en-US" sz="2000" dirty="0" smtClean="0"/>
              <a:t>管理</a:t>
            </a:r>
            <a:r>
              <a:rPr lang="en-US" altLang="ja-JP" sz="2000" dirty="0" smtClean="0"/>
              <a:t>VM</a:t>
            </a:r>
            <a:endParaRPr kumimoji="1" lang="ja-JP" altLang="en-US" sz="2000" dirty="0"/>
          </a:p>
        </p:txBody>
      </p:sp>
      <p:sp>
        <p:nvSpPr>
          <p:cNvPr id="32" name="テキスト ボックス 31"/>
          <p:cNvSpPr txBox="1"/>
          <p:nvPr/>
        </p:nvSpPr>
        <p:spPr>
          <a:xfrm>
            <a:off x="6588224" y="4365104"/>
            <a:ext cx="1368152" cy="400110"/>
          </a:xfrm>
          <a:prstGeom prst="rect">
            <a:avLst/>
          </a:prstGeom>
          <a:noFill/>
        </p:spPr>
        <p:txBody>
          <a:bodyPr wrap="square" rtlCol="0">
            <a:spAutoFit/>
          </a:bodyPr>
          <a:lstStyle/>
          <a:p>
            <a:r>
              <a:rPr lang="ja-JP" altLang="en-US" sz="2000" dirty="0" smtClean="0"/>
              <a:t>ユーザ</a:t>
            </a:r>
            <a:r>
              <a:rPr lang="en-US" altLang="ja-JP" sz="2000" dirty="0" smtClean="0"/>
              <a:t>VM</a:t>
            </a:r>
            <a:endParaRPr kumimoji="1" lang="ja-JP" altLang="en-US" sz="2000" dirty="0"/>
          </a:p>
        </p:txBody>
      </p:sp>
      <p:sp>
        <p:nvSpPr>
          <p:cNvPr id="34" name="正方形/長方形 33"/>
          <p:cNvSpPr/>
          <p:nvPr/>
        </p:nvSpPr>
        <p:spPr>
          <a:xfrm>
            <a:off x="1259632" y="5445224"/>
            <a:ext cx="1944216" cy="432048"/>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テキスト ボックス 34"/>
          <p:cNvSpPr txBox="1"/>
          <p:nvPr/>
        </p:nvSpPr>
        <p:spPr>
          <a:xfrm>
            <a:off x="1259632" y="5445224"/>
            <a:ext cx="2016224" cy="400110"/>
          </a:xfrm>
          <a:prstGeom prst="rect">
            <a:avLst/>
          </a:prstGeom>
          <a:noFill/>
        </p:spPr>
        <p:txBody>
          <a:bodyPr wrap="square" rtlCol="0">
            <a:spAutoFit/>
          </a:bodyPr>
          <a:lstStyle/>
          <a:p>
            <a:r>
              <a:rPr kumimoji="1" lang="en-US" altLang="ja-JP" sz="2000" dirty="0" smtClean="0"/>
              <a:t>VNC</a:t>
            </a:r>
            <a:r>
              <a:rPr kumimoji="1" lang="ja-JP" altLang="en-US" sz="2000" dirty="0" smtClean="0"/>
              <a:t>クライアント</a:t>
            </a:r>
            <a:endParaRPr kumimoji="1" lang="ja-JP" altLang="en-US" sz="2000" dirty="0"/>
          </a:p>
        </p:txBody>
      </p:sp>
      <p:cxnSp>
        <p:nvCxnSpPr>
          <p:cNvPr id="5" name="直線コネクタ 4"/>
          <p:cNvCxnSpPr>
            <a:endCxn id="4" idx="1"/>
          </p:cNvCxnSpPr>
          <p:nvPr/>
        </p:nvCxnSpPr>
        <p:spPr>
          <a:xfrm>
            <a:off x="4968044" y="5157192"/>
            <a:ext cx="1332148" cy="792088"/>
          </a:xfrm>
          <a:prstGeom prst="line">
            <a:avLst/>
          </a:prstGeom>
          <a:ln w="76200" cmpd="sng">
            <a:solidFill>
              <a:srgbClr val="FF6600"/>
            </a:solidFill>
            <a:headEnd type="arrow" w="med" len="sm"/>
            <a:tailEnd type="arrow" w="med" len="sm"/>
          </a:ln>
        </p:spPr>
        <p:style>
          <a:lnRef idx="2">
            <a:schemeClr val="accent1"/>
          </a:lnRef>
          <a:fillRef idx="0">
            <a:schemeClr val="accent1"/>
          </a:fillRef>
          <a:effectRef idx="1">
            <a:schemeClr val="accent1"/>
          </a:effectRef>
          <a:fontRef idx="minor">
            <a:schemeClr val="tx1"/>
          </a:fontRef>
        </p:style>
      </p:cxnSp>
      <p:sp>
        <p:nvSpPr>
          <p:cNvPr id="49" name="正方形/長方形 48"/>
          <p:cNvSpPr/>
          <p:nvPr/>
        </p:nvSpPr>
        <p:spPr>
          <a:xfrm>
            <a:off x="4283968" y="4725144"/>
            <a:ext cx="1512168" cy="432048"/>
          </a:xfrm>
          <a:prstGeom prst="rect">
            <a:avLst/>
          </a:prstGeom>
          <a:solidFill>
            <a:schemeClr val="bg2"/>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000" dirty="0" smtClean="0">
                <a:solidFill>
                  <a:srgbClr val="000000"/>
                </a:solidFill>
              </a:rPr>
              <a:t>VNC</a:t>
            </a:r>
            <a:r>
              <a:rPr kumimoji="1" lang="ja-JP" altLang="en-US" sz="2000" dirty="0" smtClean="0">
                <a:solidFill>
                  <a:srgbClr val="000000"/>
                </a:solidFill>
              </a:rPr>
              <a:t>サーバ</a:t>
            </a:r>
            <a:endParaRPr kumimoji="1" lang="ja-JP" altLang="en-US" sz="2000" dirty="0">
              <a:solidFill>
                <a:srgbClr val="000000"/>
              </a:solidFill>
            </a:endParaRPr>
          </a:p>
        </p:txBody>
      </p:sp>
      <p:sp>
        <p:nvSpPr>
          <p:cNvPr id="4" name="正方形/長方形 3"/>
          <p:cNvSpPr/>
          <p:nvPr/>
        </p:nvSpPr>
        <p:spPr>
          <a:xfrm>
            <a:off x="6300192" y="5733256"/>
            <a:ext cx="1872208" cy="43204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dirty="0" smtClean="0"/>
              <a:t>仮想ハードウェア</a:t>
            </a:r>
            <a:endParaRPr lang="ja-JP" altLang="en-US" dirty="0"/>
          </a:p>
        </p:txBody>
      </p:sp>
      <p:sp>
        <p:nvSpPr>
          <p:cNvPr id="7" name="爆発 1 6"/>
          <p:cNvSpPr/>
          <p:nvPr/>
        </p:nvSpPr>
        <p:spPr>
          <a:xfrm>
            <a:off x="6444208" y="4725144"/>
            <a:ext cx="1584176" cy="936104"/>
          </a:xfrm>
          <a:prstGeom prst="irregularSeal1">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smtClean="0">
              <a:solidFill>
                <a:schemeClr val="tx1"/>
              </a:solidFill>
            </a:endParaRPr>
          </a:p>
        </p:txBody>
      </p:sp>
      <p:cxnSp>
        <p:nvCxnSpPr>
          <p:cNvPr id="21" name="直線コネクタ 47"/>
          <p:cNvCxnSpPr>
            <a:stCxn id="49" idx="1"/>
            <a:endCxn id="35" idx="0"/>
          </p:cNvCxnSpPr>
          <p:nvPr/>
        </p:nvCxnSpPr>
        <p:spPr>
          <a:xfrm rot="10800000" flipV="1">
            <a:off x="2267744" y="4941168"/>
            <a:ext cx="2016224" cy="504056"/>
          </a:xfrm>
          <a:prstGeom prst="bentConnector2">
            <a:avLst/>
          </a:prstGeom>
          <a:ln w="381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0671373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p:cNvSpPr>
            <a:spLocks noGrp="1"/>
          </p:cNvSpPr>
          <p:nvPr>
            <p:ph idx="1"/>
          </p:nvPr>
        </p:nvSpPr>
        <p:spPr/>
        <p:txBody>
          <a:bodyPr/>
          <a:lstStyle/>
          <a:p>
            <a:r>
              <a:rPr kumimoji="1" lang="ja-JP" altLang="en-US" dirty="0" smtClean="0"/>
              <a:t>クラウドでは管理</a:t>
            </a:r>
            <a:r>
              <a:rPr kumimoji="1" lang="en-US" altLang="ja-JP" dirty="0" smtClean="0"/>
              <a:t>VM</a:t>
            </a:r>
            <a:r>
              <a:rPr kumimoji="1" lang="ja-JP" altLang="en-US" dirty="0" smtClean="0"/>
              <a:t>は信頼できるとは限らない</a:t>
            </a:r>
            <a:endParaRPr kumimoji="1" lang="en-US" altLang="ja-JP" dirty="0" smtClean="0"/>
          </a:p>
          <a:p>
            <a:pPr lvl="1"/>
            <a:r>
              <a:rPr lang="ja-JP" altLang="en-US" dirty="0" smtClean="0"/>
              <a:t>管理</a:t>
            </a:r>
            <a:r>
              <a:rPr lang="en-US" altLang="ja-JP" dirty="0" smtClean="0"/>
              <a:t>VM</a:t>
            </a:r>
            <a:r>
              <a:rPr lang="ja-JP" altLang="en-US" dirty="0" smtClean="0"/>
              <a:t>が十分にセキュアでない可能性</a:t>
            </a:r>
            <a:endParaRPr kumimoji="1" lang="en-US" altLang="ja-JP" dirty="0" smtClean="0"/>
          </a:p>
          <a:p>
            <a:pPr lvl="2"/>
            <a:r>
              <a:rPr lang="ja-JP" altLang="en-US" dirty="0" smtClean="0"/>
              <a:t>第三者によって管理</a:t>
            </a:r>
            <a:r>
              <a:rPr lang="en-US" altLang="ja-JP" dirty="0" smtClean="0"/>
              <a:t>VM</a:t>
            </a:r>
            <a:r>
              <a:rPr lang="ja-JP" altLang="en-US" dirty="0" smtClean="0"/>
              <a:t>に対して攻撃が行われる可能性</a:t>
            </a:r>
            <a:endParaRPr lang="en-US" altLang="ja-JP" dirty="0" smtClean="0"/>
          </a:p>
          <a:p>
            <a:pPr lvl="1"/>
            <a:r>
              <a:rPr lang="ja-JP" altLang="en-US" dirty="0" smtClean="0"/>
              <a:t>システム管理者が管理</a:t>
            </a:r>
            <a:r>
              <a:rPr lang="en-US" altLang="ja-JP" dirty="0" smtClean="0"/>
              <a:t>VM</a:t>
            </a:r>
            <a:r>
              <a:rPr lang="ja-JP" altLang="en-US" dirty="0" smtClean="0"/>
              <a:t>で不正を行う可能性</a:t>
            </a:r>
          </a:p>
        </p:txBody>
      </p:sp>
      <p:sp>
        <p:nvSpPr>
          <p:cNvPr id="3" name="タイトル 2"/>
          <p:cNvSpPr>
            <a:spLocks noGrp="1"/>
          </p:cNvSpPr>
          <p:nvPr>
            <p:ph type="title"/>
          </p:nvPr>
        </p:nvSpPr>
        <p:spPr/>
        <p:txBody>
          <a:bodyPr/>
          <a:lstStyle/>
          <a:p>
            <a:r>
              <a:rPr lang="ja-JP" altLang="en-US" dirty="0" smtClean="0"/>
              <a:t>信頼できない管理</a:t>
            </a:r>
            <a:r>
              <a:rPr lang="en-US" altLang="ja-JP" dirty="0" smtClean="0"/>
              <a:t>VM</a:t>
            </a:r>
            <a:r>
              <a:rPr lang="ja-JP" altLang="en-US" dirty="0" smtClean="0"/>
              <a:t>の存在</a:t>
            </a:r>
            <a:endParaRPr kumimoji="1" lang="ja-JP" altLang="en-US" dirty="0"/>
          </a:p>
        </p:txBody>
      </p:sp>
      <p:sp>
        <p:nvSpPr>
          <p:cNvPr id="39" name="正方形/長方形 38"/>
          <p:cNvSpPr/>
          <p:nvPr/>
        </p:nvSpPr>
        <p:spPr>
          <a:xfrm>
            <a:off x="6300192" y="3861048"/>
            <a:ext cx="1872208" cy="1224136"/>
          </a:xfrm>
          <a:prstGeom prst="rect">
            <a:avLst/>
          </a:prstGeom>
          <a:solidFill>
            <a:srgbClr val="008000">
              <a:alpha val="1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正方形/長方形 39"/>
          <p:cNvSpPr/>
          <p:nvPr/>
        </p:nvSpPr>
        <p:spPr>
          <a:xfrm>
            <a:off x="4067944" y="3861048"/>
            <a:ext cx="1872208" cy="1224136"/>
          </a:xfrm>
          <a:prstGeom prst="rect">
            <a:avLst/>
          </a:prstGeom>
          <a:solidFill>
            <a:srgbClr val="660066">
              <a:alpha val="1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正方形/長方形 40"/>
          <p:cNvSpPr/>
          <p:nvPr/>
        </p:nvSpPr>
        <p:spPr>
          <a:xfrm>
            <a:off x="6444208" y="4221088"/>
            <a:ext cx="1512168" cy="432048"/>
          </a:xfrm>
          <a:prstGeom prst="rect">
            <a:avLst/>
          </a:prstGeom>
          <a:solidFill>
            <a:schemeClr val="bg2"/>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000" dirty="0" smtClean="0">
                <a:solidFill>
                  <a:srgbClr val="000000"/>
                </a:solidFill>
              </a:rPr>
              <a:t>App</a:t>
            </a:r>
            <a:endParaRPr kumimoji="1" lang="ja-JP" altLang="en-US" sz="2000" dirty="0">
              <a:solidFill>
                <a:srgbClr val="000000"/>
              </a:solidFill>
            </a:endParaRPr>
          </a:p>
        </p:txBody>
      </p:sp>
      <p:sp>
        <p:nvSpPr>
          <p:cNvPr id="42" name="角丸四角形 41"/>
          <p:cNvSpPr/>
          <p:nvPr/>
        </p:nvSpPr>
        <p:spPr>
          <a:xfrm>
            <a:off x="3851920" y="3356992"/>
            <a:ext cx="4536504" cy="316835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テキスト ボックス 42"/>
          <p:cNvSpPr txBox="1"/>
          <p:nvPr/>
        </p:nvSpPr>
        <p:spPr>
          <a:xfrm>
            <a:off x="5148064" y="3356992"/>
            <a:ext cx="2592288" cy="400110"/>
          </a:xfrm>
          <a:prstGeom prst="rect">
            <a:avLst/>
          </a:prstGeom>
          <a:noFill/>
        </p:spPr>
        <p:txBody>
          <a:bodyPr wrap="square" rtlCol="0">
            <a:spAutoFit/>
          </a:bodyPr>
          <a:lstStyle/>
          <a:p>
            <a:r>
              <a:rPr kumimoji="1" lang="en-US" altLang="ja-JP" sz="2000" dirty="0" err="1" smtClean="0"/>
              <a:t>IaaS</a:t>
            </a:r>
            <a:r>
              <a:rPr kumimoji="1" lang="ja-JP" altLang="en-US" sz="2000" dirty="0" smtClean="0"/>
              <a:t>型クラウド</a:t>
            </a:r>
            <a:endParaRPr kumimoji="1" lang="ja-JP" altLang="en-US" sz="2000" dirty="0"/>
          </a:p>
        </p:txBody>
      </p:sp>
      <p:sp>
        <p:nvSpPr>
          <p:cNvPr id="44" name="テキスト ボックス 43"/>
          <p:cNvSpPr txBox="1"/>
          <p:nvPr/>
        </p:nvSpPr>
        <p:spPr>
          <a:xfrm>
            <a:off x="4427984" y="3861048"/>
            <a:ext cx="1152128" cy="400110"/>
          </a:xfrm>
          <a:prstGeom prst="rect">
            <a:avLst/>
          </a:prstGeom>
          <a:noFill/>
        </p:spPr>
        <p:txBody>
          <a:bodyPr wrap="square" rtlCol="0">
            <a:spAutoFit/>
          </a:bodyPr>
          <a:lstStyle/>
          <a:p>
            <a:r>
              <a:rPr lang="ja-JP" altLang="en-US" sz="2000" dirty="0" smtClean="0"/>
              <a:t>管理</a:t>
            </a:r>
            <a:r>
              <a:rPr lang="en-US" altLang="ja-JP" sz="2000" dirty="0" smtClean="0"/>
              <a:t>VM</a:t>
            </a:r>
            <a:endParaRPr kumimoji="1" lang="ja-JP" altLang="en-US" sz="2000" dirty="0"/>
          </a:p>
        </p:txBody>
      </p:sp>
      <p:sp>
        <p:nvSpPr>
          <p:cNvPr id="45" name="テキスト ボックス 44"/>
          <p:cNvSpPr txBox="1"/>
          <p:nvPr/>
        </p:nvSpPr>
        <p:spPr>
          <a:xfrm>
            <a:off x="6588224" y="3861048"/>
            <a:ext cx="1368152" cy="400110"/>
          </a:xfrm>
          <a:prstGeom prst="rect">
            <a:avLst/>
          </a:prstGeom>
          <a:noFill/>
        </p:spPr>
        <p:txBody>
          <a:bodyPr wrap="square" rtlCol="0">
            <a:spAutoFit/>
          </a:bodyPr>
          <a:lstStyle/>
          <a:p>
            <a:r>
              <a:rPr lang="ja-JP" altLang="en-US" sz="2000" dirty="0" smtClean="0"/>
              <a:t>ユーザ</a:t>
            </a:r>
            <a:r>
              <a:rPr lang="en-US" altLang="ja-JP" sz="2000" dirty="0" smtClean="0"/>
              <a:t>VM</a:t>
            </a:r>
            <a:endParaRPr kumimoji="1" lang="ja-JP" altLang="en-US" sz="2000" dirty="0"/>
          </a:p>
        </p:txBody>
      </p:sp>
      <p:sp>
        <p:nvSpPr>
          <p:cNvPr id="46" name="正方形/長方形 45"/>
          <p:cNvSpPr/>
          <p:nvPr/>
        </p:nvSpPr>
        <p:spPr>
          <a:xfrm>
            <a:off x="1259632" y="4869160"/>
            <a:ext cx="1944216" cy="432048"/>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 name="テキスト ボックス 46"/>
          <p:cNvSpPr txBox="1"/>
          <p:nvPr/>
        </p:nvSpPr>
        <p:spPr>
          <a:xfrm>
            <a:off x="1259632" y="4869160"/>
            <a:ext cx="2016224" cy="400110"/>
          </a:xfrm>
          <a:prstGeom prst="rect">
            <a:avLst/>
          </a:prstGeom>
          <a:noFill/>
        </p:spPr>
        <p:txBody>
          <a:bodyPr wrap="square" rtlCol="0">
            <a:spAutoFit/>
          </a:bodyPr>
          <a:lstStyle/>
          <a:p>
            <a:r>
              <a:rPr kumimoji="1" lang="en-US" altLang="ja-JP" sz="2000" dirty="0" smtClean="0"/>
              <a:t>VNC</a:t>
            </a:r>
            <a:r>
              <a:rPr kumimoji="1" lang="ja-JP" altLang="en-US" sz="2000" dirty="0" smtClean="0"/>
              <a:t>クライアント</a:t>
            </a:r>
            <a:endParaRPr kumimoji="1" lang="ja-JP" altLang="en-US" sz="2000" dirty="0"/>
          </a:p>
        </p:txBody>
      </p:sp>
      <p:cxnSp>
        <p:nvCxnSpPr>
          <p:cNvPr id="48" name="直線コネクタ 47"/>
          <p:cNvCxnSpPr>
            <a:stCxn id="52" idx="1"/>
            <a:endCxn id="47" idx="0"/>
          </p:cNvCxnSpPr>
          <p:nvPr/>
        </p:nvCxnSpPr>
        <p:spPr>
          <a:xfrm rot="10800000" flipV="1">
            <a:off x="2267744" y="4437112"/>
            <a:ext cx="2016224" cy="432048"/>
          </a:xfrm>
          <a:prstGeom prst="bentConnector2">
            <a:avLst/>
          </a:prstGeom>
          <a:ln w="381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51" name="直線コネクタ 50"/>
          <p:cNvCxnSpPr>
            <a:endCxn id="53" idx="1"/>
          </p:cNvCxnSpPr>
          <p:nvPr/>
        </p:nvCxnSpPr>
        <p:spPr>
          <a:xfrm>
            <a:off x="4968044" y="4653136"/>
            <a:ext cx="1332148" cy="792088"/>
          </a:xfrm>
          <a:prstGeom prst="line">
            <a:avLst/>
          </a:prstGeom>
          <a:ln w="76200" cmpd="sng">
            <a:solidFill>
              <a:srgbClr val="FF6600"/>
            </a:solidFill>
            <a:headEnd type="arrow" w="med" len="sm"/>
            <a:tailEnd type="arrow" w="med" len="sm"/>
          </a:ln>
        </p:spPr>
        <p:style>
          <a:lnRef idx="2">
            <a:schemeClr val="accent1"/>
          </a:lnRef>
          <a:fillRef idx="0">
            <a:schemeClr val="accent1"/>
          </a:fillRef>
          <a:effectRef idx="1">
            <a:schemeClr val="accent1"/>
          </a:effectRef>
          <a:fontRef idx="minor">
            <a:schemeClr val="tx1"/>
          </a:fontRef>
        </p:style>
      </p:cxnSp>
      <p:sp>
        <p:nvSpPr>
          <p:cNvPr id="52" name="正方形/長方形 51"/>
          <p:cNvSpPr/>
          <p:nvPr/>
        </p:nvSpPr>
        <p:spPr>
          <a:xfrm>
            <a:off x="4283968" y="4221088"/>
            <a:ext cx="1512168" cy="432048"/>
          </a:xfrm>
          <a:prstGeom prst="rect">
            <a:avLst/>
          </a:prstGeom>
          <a:solidFill>
            <a:schemeClr val="bg2"/>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000" dirty="0" smtClean="0">
                <a:solidFill>
                  <a:srgbClr val="000000"/>
                </a:solidFill>
              </a:rPr>
              <a:t>VNC</a:t>
            </a:r>
            <a:r>
              <a:rPr kumimoji="1" lang="ja-JP" altLang="en-US" sz="2000" dirty="0" smtClean="0">
                <a:solidFill>
                  <a:srgbClr val="000000"/>
                </a:solidFill>
              </a:rPr>
              <a:t>サーバ</a:t>
            </a:r>
            <a:endParaRPr kumimoji="1" lang="ja-JP" altLang="en-US" sz="2000" dirty="0">
              <a:solidFill>
                <a:srgbClr val="000000"/>
              </a:solidFill>
            </a:endParaRPr>
          </a:p>
        </p:txBody>
      </p:sp>
      <p:sp>
        <p:nvSpPr>
          <p:cNvPr id="53" name="正方形/長方形 52"/>
          <p:cNvSpPr/>
          <p:nvPr/>
        </p:nvSpPr>
        <p:spPr>
          <a:xfrm>
            <a:off x="6300192" y="5229200"/>
            <a:ext cx="1872208" cy="43204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dirty="0" smtClean="0"/>
              <a:t>仮想ハードウェア</a:t>
            </a:r>
            <a:endParaRPr lang="ja-JP" altLang="en-US" dirty="0"/>
          </a:p>
        </p:txBody>
      </p:sp>
      <p:grpSp>
        <p:nvGrpSpPr>
          <p:cNvPr id="56" name="図形グループ 55"/>
          <p:cNvGrpSpPr/>
          <p:nvPr/>
        </p:nvGrpSpPr>
        <p:grpSpPr>
          <a:xfrm>
            <a:off x="5292080" y="5445224"/>
            <a:ext cx="288032" cy="648072"/>
            <a:chOff x="467544" y="4221088"/>
            <a:chExt cx="720080" cy="1368152"/>
          </a:xfrm>
          <a:solidFill>
            <a:schemeClr val="accent2">
              <a:lumMod val="50000"/>
            </a:schemeClr>
          </a:solidFill>
          <a:effectLst/>
        </p:grpSpPr>
        <p:sp>
          <p:nvSpPr>
            <p:cNvPr id="58" name="円/楕円 57"/>
            <p:cNvSpPr/>
            <p:nvPr/>
          </p:nvSpPr>
          <p:spPr>
            <a:xfrm>
              <a:off x="539552" y="4221088"/>
              <a:ext cx="576064" cy="504056"/>
            </a:xfrm>
            <a:prstGeom prst="ellipse">
              <a:avLst/>
            </a:prstGeom>
            <a:grpFill/>
            <a:ln>
              <a:solidFill>
                <a:schemeClr val="accent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59" name="二等辺三角形 58"/>
            <p:cNvSpPr/>
            <p:nvPr/>
          </p:nvSpPr>
          <p:spPr>
            <a:xfrm>
              <a:off x="467544" y="4725144"/>
              <a:ext cx="720080" cy="864096"/>
            </a:xfrm>
            <a:prstGeom prst="triangle">
              <a:avLst/>
            </a:prstGeom>
            <a:grpFill/>
            <a:ln>
              <a:solidFill>
                <a:schemeClr val="accent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sp>
        <p:nvSpPr>
          <p:cNvPr id="57" name="テキスト ボックス 56"/>
          <p:cNvSpPr txBox="1"/>
          <p:nvPr/>
        </p:nvSpPr>
        <p:spPr>
          <a:xfrm>
            <a:off x="1547664" y="3501008"/>
            <a:ext cx="1584176" cy="400110"/>
          </a:xfrm>
          <a:prstGeom prst="rect">
            <a:avLst/>
          </a:prstGeom>
          <a:noFill/>
        </p:spPr>
        <p:txBody>
          <a:bodyPr wrap="square" rtlCol="0">
            <a:spAutoFit/>
          </a:bodyPr>
          <a:lstStyle/>
          <a:p>
            <a:r>
              <a:rPr lang="ja-JP" altLang="en-US" sz="2000" dirty="0" smtClean="0"/>
              <a:t>攻撃者</a:t>
            </a:r>
            <a:endParaRPr kumimoji="1" lang="ja-JP" altLang="en-US" sz="2000" dirty="0"/>
          </a:p>
        </p:txBody>
      </p:sp>
      <p:cxnSp>
        <p:nvCxnSpPr>
          <p:cNvPr id="61" name="直線矢印コネクタ 60"/>
          <p:cNvCxnSpPr/>
          <p:nvPr/>
        </p:nvCxnSpPr>
        <p:spPr>
          <a:xfrm flipH="1" flipV="1">
            <a:off x="4716017" y="5085184"/>
            <a:ext cx="504055" cy="72008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62" name="テキスト ボックス 61"/>
          <p:cNvSpPr txBox="1"/>
          <p:nvPr/>
        </p:nvSpPr>
        <p:spPr>
          <a:xfrm>
            <a:off x="3059832" y="3429000"/>
            <a:ext cx="1440160" cy="400110"/>
          </a:xfrm>
          <a:prstGeom prst="rect">
            <a:avLst/>
          </a:prstGeom>
          <a:noFill/>
        </p:spPr>
        <p:txBody>
          <a:bodyPr wrap="square" rtlCol="0">
            <a:spAutoFit/>
          </a:bodyPr>
          <a:lstStyle/>
          <a:p>
            <a:r>
              <a:rPr kumimoji="1" lang="ja-JP" altLang="en-US" sz="2000" dirty="0" smtClean="0">
                <a:solidFill>
                  <a:schemeClr val="accent2"/>
                </a:solidFill>
              </a:rPr>
              <a:t>攻撃</a:t>
            </a:r>
            <a:endParaRPr kumimoji="1" lang="ja-JP" altLang="en-US" sz="2000" dirty="0">
              <a:solidFill>
                <a:schemeClr val="accent2"/>
              </a:solidFill>
            </a:endParaRPr>
          </a:p>
        </p:txBody>
      </p:sp>
      <p:sp>
        <p:nvSpPr>
          <p:cNvPr id="63" name="テキスト ボックス 62"/>
          <p:cNvSpPr txBox="1"/>
          <p:nvPr/>
        </p:nvSpPr>
        <p:spPr>
          <a:xfrm>
            <a:off x="4067944" y="6093296"/>
            <a:ext cx="2223864" cy="400110"/>
          </a:xfrm>
          <a:prstGeom prst="rect">
            <a:avLst/>
          </a:prstGeom>
          <a:noFill/>
        </p:spPr>
        <p:txBody>
          <a:bodyPr wrap="square" rtlCol="0">
            <a:spAutoFit/>
          </a:bodyPr>
          <a:lstStyle/>
          <a:p>
            <a:r>
              <a:rPr lang="ja-JP" altLang="en-US" sz="2000" dirty="0" smtClean="0"/>
              <a:t>悪意のある管理者</a:t>
            </a:r>
            <a:endParaRPr kumimoji="1" lang="ja-JP" altLang="en-US" sz="2000" dirty="0"/>
          </a:p>
        </p:txBody>
      </p:sp>
      <p:sp>
        <p:nvSpPr>
          <p:cNvPr id="66" name="テキスト ボックス 65"/>
          <p:cNvSpPr txBox="1"/>
          <p:nvPr/>
        </p:nvSpPr>
        <p:spPr>
          <a:xfrm>
            <a:off x="4283968" y="5445224"/>
            <a:ext cx="1440160" cy="400110"/>
          </a:xfrm>
          <a:prstGeom prst="rect">
            <a:avLst/>
          </a:prstGeom>
          <a:noFill/>
        </p:spPr>
        <p:txBody>
          <a:bodyPr wrap="square" rtlCol="0">
            <a:spAutoFit/>
          </a:bodyPr>
          <a:lstStyle/>
          <a:p>
            <a:r>
              <a:rPr kumimoji="1" lang="ja-JP" altLang="en-US" sz="2000" dirty="0" smtClean="0">
                <a:solidFill>
                  <a:schemeClr val="accent2"/>
                </a:solidFill>
              </a:rPr>
              <a:t>攻撃</a:t>
            </a:r>
            <a:endParaRPr kumimoji="1" lang="ja-JP" altLang="en-US" sz="2000" dirty="0">
              <a:solidFill>
                <a:schemeClr val="accent2"/>
              </a:solidFill>
            </a:endParaRPr>
          </a:p>
        </p:txBody>
      </p:sp>
      <p:grpSp>
        <p:nvGrpSpPr>
          <p:cNvPr id="67" name="図形グループ 66"/>
          <p:cNvGrpSpPr/>
          <p:nvPr/>
        </p:nvGrpSpPr>
        <p:grpSpPr>
          <a:xfrm>
            <a:off x="2483768" y="3356992"/>
            <a:ext cx="288032" cy="648072"/>
            <a:chOff x="467544" y="4221088"/>
            <a:chExt cx="720080" cy="1368152"/>
          </a:xfrm>
          <a:solidFill>
            <a:schemeClr val="tx1"/>
          </a:solidFill>
          <a:effectLst/>
        </p:grpSpPr>
        <p:sp>
          <p:nvSpPr>
            <p:cNvPr id="68" name="円/楕円 67"/>
            <p:cNvSpPr/>
            <p:nvPr/>
          </p:nvSpPr>
          <p:spPr>
            <a:xfrm>
              <a:off x="539552" y="4221088"/>
              <a:ext cx="576064" cy="504056"/>
            </a:xfrm>
            <a:prstGeom prst="ellipse">
              <a:avLst/>
            </a:prstGeom>
            <a:grp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69" name="二等辺三角形 68"/>
            <p:cNvSpPr/>
            <p:nvPr/>
          </p:nvSpPr>
          <p:spPr>
            <a:xfrm>
              <a:off x="467544" y="4725144"/>
              <a:ext cx="720080" cy="864096"/>
            </a:xfrm>
            <a:prstGeom prst="triangle">
              <a:avLst/>
            </a:prstGeom>
            <a:grp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cxnSp>
        <p:nvCxnSpPr>
          <p:cNvPr id="74" name="直線矢印コネクタ 73"/>
          <p:cNvCxnSpPr/>
          <p:nvPr/>
        </p:nvCxnSpPr>
        <p:spPr>
          <a:xfrm>
            <a:off x="2843808" y="3717032"/>
            <a:ext cx="1224137" cy="432048"/>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094536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fade">
                                      <p:cBhvr>
                                        <p:cTn id="7" dur="500"/>
                                        <p:tgtEl>
                                          <p:spTgt spid="57"/>
                                        </p:tgtEl>
                                      </p:cBhvr>
                                    </p:animEffect>
                                  </p:childTnLst>
                                </p:cTn>
                              </p:par>
                              <p:par>
                                <p:cTn id="8" presetID="10" presetClass="entr" presetSubtype="0" fill="hold" nodeType="withEffect">
                                  <p:stCondLst>
                                    <p:cond delay="0"/>
                                  </p:stCondLst>
                                  <p:childTnLst>
                                    <p:set>
                                      <p:cBhvr>
                                        <p:cTn id="9" dur="1" fill="hold">
                                          <p:stCondLst>
                                            <p:cond delay="0"/>
                                          </p:stCondLst>
                                        </p:cTn>
                                        <p:tgtEl>
                                          <p:spTgt spid="67"/>
                                        </p:tgtEl>
                                        <p:attrNameLst>
                                          <p:attrName>style.visibility</p:attrName>
                                        </p:attrNameLst>
                                      </p:cBhvr>
                                      <p:to>
                                        <p:strVal val="visible"/>
                                      </p:to>
                                    </p:set>
                                    <p:animEffect transition="in" filter="fade">
                                      <p:cBhvr>
                                        <p:cTn id="10" dur="500"/>
                                        <p:tgtEl>
                                          <p:spTgt spid="67"/>
                                        </p:tgtEl>
                                      </p:cBhvr>
                                    </p:animEffect>
                                  </p:childTnLst>
                                </p:cTn>
                              </p:par>
                              <p:par>
                                <p:cTn id="11" presetID="10" presetClass="entr" presetSubtype="0" fill="hold" nodeType="withEffect">
                                  <p:stCondLst>
                                    <p:cond delay="0"/>
                                  </p:stCondLst>
                                  <p:childTnLst>
                                    <p:set>
                                      <p:cBhvr>
                                        <p:cTn id="12" dur="1" fill="hold">
                                          <p:stCondLst>
                                            <p:cond delay="0"/>
                                          </p:stCondLst>
                                        </p:cTn>
                                        <p:tgtEl>
                                          <p:spTgt spid="74"/>
                                        </p:tgtEl>
                                        <p:attrNameLst>
                                          <p:attrName>style.visibility</p:attrName>
                                        </p:attrNameLst>
                                      </p:cBhvr>
                                      <p:to>
                                        <p:strVal val="visible"/>
                                      </p:to>
                                    </p:set>
                                    <p:animEffect transition="in" filter="fade">
                                      <p:cBhvr>
                                        <p:cTn id="13" dur="500"/>
                                        <p:tgtEl>
                                          <p:spTgt spid="7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2"/>
                                        </p:tgtEl>
                                        <p:attrNameLst>
                                          <p:attrName>style.visibility</p:attrName>
                                        </p:attrNameLst>
                                      </p:cBhvr>
                                      <p:to>
                                        <p:strVal val="visible"/>
                                      </p:to>
                                    </p:set>
                                    <p:animEffect transition="in" filter="fade">
                                      <p:cBhvr>
                                        <p:cTn id="16" dur="500"/>
                                        <p:tgtEl>
                                          <p:spTgt spid="6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56"/>
                                        </p:tgtEl>
                                        <p:attrNameLst>
                                          <p:attrName>style.visibility</p:attrName>
                                        </p:attrNameLst>
                                      </p:cBhvr>
                                      <p:to>
                                        <p:strVal val="visible"/>
                                      </p:to>
                                    </p:set>
                                    <p:animEffect transition="in" filter="fade">
                                      <p:cBhvr>
                                        <p:cTn id="21" dur="500"/>
                                        <p:tgtEl>
                                          <p:spTgt spid="56"/>
                                        </p:tgtEl>
                                      </p:cBhvr>
                                    </p:animEffect>
                                  </p:childTnLst>
                                </p:cTn>
                              </p:par>
                              <p:par>
                                <p:cTn id="22" presetID="10" presetClass="entr" presetSubtype="0" fill="hold" nodeType="withEffect">
                                  <p:stCondLst>
                                    <p:cond delay="0"/>
                                  </p:stCondLst>
                                  <p:childTnLst>
                                    <p:set>
                                      <p:cBhvr>
                                        <p:cTn id="23" dur="1" fill="hold">
                                          <p:stCondLst>
                                            <p:cond delay="0"/>
                                          </p:stCondLst>
                                        </p:cTn>
                                        <p:tgtEl>
                                          <p:spTgt spid="61"/>
                                        </p:tgtEl>
                                        <p:attrNameLst>
                                          <p:attrName>style.visibility</p:attrName>
                                        </p:attrNameLst>
                                      </p:cBhvr>
                                      <p:to>
                                        <p:strVal val="visible"/>
                                      </p:to>
                                    </p:set>
                                    <p:animEffect transition="in" filter="fade">
                                      <p:cBhvr>
                                        <p:cTn id="24" dur="500"/>
                                        <p:tgtEl>
                                          <p:spTgt spid="61"/>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63"/>
                                        </p:tgtEl>
                                        <p:attrNameLst>
                                          <p:attrName>style.visibility</p:attrName>
                                        </p:attrNameLst>
                                      </p:cBhvr>
                                      <p:to>
                                        <p:strVal val="visible"/>
                                      </p:to>
                                    </p:set>
                                    <p:animEffect transition="in" filter="fade">
                                      <p:cBhvr>
                                        <p:cTn id="27" dur="500"/>
                                        <p:tgtEl>
                                          <p:spTgt spid="63"/>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66"/>
                                        </p:tgtEl>
                                        <p:attrNameLst>
                                          <p:attrName>style.visibility</p:attrName>
                                        </p:attrNameLst>
                                      </p:cBhvr>
                                      <p:to>
                                        <p:strVal val="visible"/>
                                      </p:to>
                                    </p:set>
                                    <p:animEffect transition="in" filter="fade">
                                      <p:cBhvr>
                                        <p:cTn id="30"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P spid="62" grpId="0"/>
      <p:bldP spid="63" grpId="0"/>
      <p:bldP spid="6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正方形/長方形 9"/>
          <p:cNvSpPr/>
          <p:nvPr/>
        </p:nvSpPr>
        <p:spPr>
          <a:xfrm>
            <a:off x="2843808" y="4221088"/>
            <a:ext cx="1728192" cy="1995045"/>
          </a:xfrm>
          <a:prstGeom prst="rect">
            <a:avLst/>
          </a:prstGeom>
          <a:solidFill>
            <a:srgbClr val="660066">
              <a:alpha val="1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ltLang="ja-JP" sz="2000" dirty="0" smtClean="0">
              <a:solidFill>
                <a:srgbClr val="000000"/>
              </a:solidFill>
            </a:endParaRPr>
          </a:p>
          <a:p>
            <a:pPr algn="ctr"/>
            <a:r>
              <a:rPr kumimoji="1" lang="ja-JP" altLang="en-US" sz="2000" dirty="0" smtClean="0">
                <a:solidFill>
                  <a:srgbClr val="000000"/>
                </a:solidFill>
              </a:rPr>
              <a:t>管理</a:t>
            </a:r>
            <a:r>
              <a:rPr kumimoji="1" lang="en-US" altLang="ja-JP" sz="2000" dirty="0" smtClean="0">
                <a:solidFill>
                  <a:srgbClr val="000000"/>
                </a:solidFill>
              </a:rPr>
              <a:t>VM</a:t>
            </a:r>
            <a:endParaRPr lang="en-US" altLang="ja-JP" sz="2000" dirty="0">
              <a:solidFill>
                <a:srgbClr val="000000"/>
              </a:solidFill>
            </a:endParaRPr>
          </a:p>
          <a:p>
            <a:pPr algn="ctr"/>
            <a:endParaRPr kumimoji="1" lang="en-US" altLang="ja-JP" sz="2000" dirty="0" smtClean="0">
              <a:solidFill>
                <a:srgbClr val="000000"/>
              </a:solidFill>
            </a:endParaRPr>
          </a:p>
          <a:p>
            <a:pPr algn="ctr"/>
            <a:endParaRPr kumimoji="1" lang="en-US" altLang="ja-JP" sz="2000" dirty="0" smtClean="0">
              <a:solidFill>
                <a:srgbClr val="000000"/>
              </a:solidFill>
            </a:endParaRPr>
          </a:p>
          <a:p>
            <a:pPr algn="ctr"/>
            <a:endParaRPr kumimoji="1" lang="en-US" altLang="ja-JP" sz="2000" dirty="0" smtClean="0">
              <a:solidFill>
                <a:srgbClr val="000000"/>
              </a:solidFill>
            </a:endParaRPr>
          </a:p>
          <a:p>
            <a:pPr algn="ctr"/>
            <a:endParaRPr lang="en-US" altLang="ja-JP" sz="2000" dirty="0">
              <a:solidFill>
                <a:srgbClr val="000000"/>
              </a:solidFill>
            </a:endParaRPr>
          </a:p>
          <a:p>
            <a:pPr algn="ctr"/>
            <a:endParaRPr kumimoji="1" lang="en-US" altLang="ja-JP" sz="2000" dirty="0" smtClean="0">
              <a:solidFill>
                <a:srgbClr val="000000"/>
              </a:solidFill>
            </a:endParaRPr>
          </a:p>
          <a:p>
            <a:pPr algn="ctr"/>
            <a:endParaRPr kumimoji="1" lang="ja-JP" altLang="en-US" sz="2000" dirty="0">
              <a:solidFill>
                <a:srgbClr val="000000"/>
              </a:solidFill>
            </a:endParaRPr>
          </a:p>
        </p:txBody>
      </p:sp>
      <p:sp>
        <p:nvSpPr>
          <p:cNvPr id="11" name="正方形/長方形 10"/>
          <p:cNvSpPr/>
          <p:nvPr/>
        </p:nvSpPr>
        <p:spPr>
          <a:xfrm>
            <a:off x="7164288" y="4221088"/>
            <a:ext cx="1656184" cy="1995045"/>
          </a:xfrm>
          <a:prstGeom prst="rect">
            <a:avLst/>
          </a:prstGeom>
          <a:solidFill>
            <a:srgbClr val="008000">
              <a:alpha val="1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ltLang="ja-JP" sz="2000" dirty="0" smtClean="0">
              <a:solidFill>
                <a:srgbClr val="000000"/>
              </a:solidFill>
            </a:endParaRPr>
          </a:p>
          <a:p>
            <a:pPr algn="ctr"/>
            <a:r>
              <a:rPr kumimoji="1" lang="ja-JP" altLang="en-US" sz="2000" dirty="0" smtClean="0">
                <a:solidFill>
                  <a:srgbClr val="000000"/>
                </a:solidFill>
              </a:rPr>
              <a:t>ユーザ</a:t>
            </a:r>
            <a:r>
              <a:rPr kumimoji="1" lang="en-US" altLang="ja-JP" sz="2000" dirty="0" smtClean="0">
                <a:solidFill>
                  <a:srgbClr val="000000"/>
                </a:solidFill>
              </a:rPr>
              <a:t>VM</a:t>
            </a:r>
          </a:p>
          <a:p>
            <a:pPr algn="ctr"/>
            <a:endParaRPr lang="en-US" altLang="ja-JP" sz="2000" dirty="0" smtClean="0">
              <a:solidFill>
                <a:srgbClr val="000000"/>
              </a:solidFill>
            </a:endParaRPr>
          </a:p>
          <a:p>
            <a:pPr algn="ctr"/>
            <a:endParaRPr lang="en-US" altLang="ja-JP" sz="2000" dirty="0">
              <a:solidFill>
                <a:srgbClr val="000000"/>
              </a:solidFill>
            </a:endParaRPr>
          </a:p>
          <a:p>
            <a:pPr algn="ctr"/>
            <a:endParaRPr lang="en-US" altLang="ja-JP" sz="2000" dirty="0" smtClean="0">
              <a:solidFill>
                <a:srgbClr val="000000"/>
              </a:solidFill>
            </a:endParaRPr>
          </a:p>
          <a:p>
            <a:pPr algn="ctr"/>
            <a:endParaRPr lang="en-US" altLang="ja-JP" sz="2000" dirty="0">
              <a:solidFill>
                <a:srgbClr val="000000"/>
              </a:solidFill>
            </a:endParaRPr>
          </a:p>
          <a:p>
            <a:pPr algn="ctr"/>
            <a:endParaRPr kumimoji="1" lang="en-US" altLang="ja-JP" sz="2000" dirty="0" smtClean="0">
              <a:solidFill>
                <a:srgbClr val="000000"/>
              </a:solidFill>
            </a:endParaRPr>
          </a:p>
          <a:p>
            <a:pPr algn="ctr"/>
            <a:endParaRPr kumimoji="1" lang="ja-JP" altLang="en-US" sz="2000" dirty="0">
              <a:solidFill>
                <a:srgbClr val="000000"/>
              </a:solidFill>
            </a:endParaRPr>
          </a:p>
        </p:txBody>
      </p:sp>
      <p:sp>
        <p:nvSpPr>
          <p:cNvPr id="2" name="コンテンツ プレースホルダー 1"/>
          <p:cNvSpPr>
            <a:spLocks noGrp="1"/>
          </p:cNvSpPr>
          <p:nvPr>
            <p:ph idx="1"/>
          </p:nvPr>
        </p:nvSpPr>
        <p:spPr/>
        <p:txBody>
          <a:bodyPr/>
          <a:lstStyle/>
          <a:p>
            <a:r>
              <a:rPr lang="ja-JP" altLang="en-US" dirty="0"/>
              <a:t>管理</a:t>
            </a:r>
            <a:r>
              <a:rPr lang="en-US" altLang="ja-JP" dirty="0" smtClean="0"/>
              <a:t>VM</a:t>
            </a:r>
            <a:r>
              <a:rPr lang="ja-JP" altLang="en-US" dirty="0" smtClean="0"/>
              <a:t>経由で画面情報が漏洩する恐れ</a:t>
            </a:r>
            <a:endParaRPr lang="en-US" altLang="ja-JP" dirty="0"/>
          </a:p>
          <a:p>
            <a:pPr lvl="1"/>
            <a:r>
              <a:rPr lang="ja-JP" altLang="en-US" dirty="0" smtClean="0"/>
              <a:t>盗聴プログラムによりユーザ</a:t>
            </a:r>
            <a:r>
              <a:rPr lang="en-US" altLang="ja-JP" dirty="0" smtClean="0"/>
              <a:t>VM</a:t>
            </a:r>
            <a:r>
              <a:rPr lang="ja-JP" altLang="en-US" dirty="0" smtClean="0"/>
              <a:t>における操作を監視される</a:t>
            </a:r>
            <a:endParaRPr lang="en-US" altLang="ja-JP" dirty="0" smtClean="0"/>
          </a:p>
          <a:p>
            <a:pPr lvl="2"/>
            <a:r>
              <a:rPr lang="ja-JP" altLang="en-US" dirty="0" smtClean="0"/>
              <a:t>仮想フレームバッファ（</a:t>
            </a:r>
            <a:r>
              <a:rPr lang="en-US" altLang="ja-JP" dirty="0" smtClean="0"/>
              <a:t>VFB</a:t>
            </a:r>
            <a:r>
              <a:rPr lang="ja-JP" altLang="en-US" dirty="0" smtClean="0"/>
              <a:t>）から画面情報は容易に取得可能</a:t>
            </a:r>
            <a:endParaRPr lang="en-US" altLang="ja-JP" dirty="0" smtClean="0"/>
          </a:p>
          <a:p>
            <a:pPr lvl="1"/>
            <a:r>
              <a:rPr lang="ja-JP" altLang="en-US" dirty="0" smtClean="0"/>
              <a:t>いわゆるモニターの「覗き見」と同じ</a:t>
            </a:r>
            <a:endParaRPr lang="en-US" altLang="ja-JP" dirty="0" smtClean="0"/>
          </a:p>
          <a:p>
            <a:pPr lvl="2"/>
            <a:r>
              <a:rPr lang="ja-JP" altLang="en-US" dirty="0" smtClean="0"/>
              <a:t>プライバシーの侵害</a:t>
            </a:r>
            <a:endParaRPr lang="en-US" altLang="ja-JP" dirty="0" smtClean="0"/>
          </a:p>
          <a:p>
            <a:pPr lvl="2"/>
            <a:r>
              <a:rPr lang="ja-JP" altLang="en-US" dirty="0" smtClean="0"/>
              <a:t>セキュリティの低下</a:t>
            </a:r>
            <a:endParaRPr lang="en-US" altLang="ja-JP" dirty="0"/>
          </a:p>
        </p:txBody>
      </p:sp>
      <p:sp>
        <p:nvSpPr>
          <p:cNvPr id="3" name="タイトル 2"/>
          <p:cNvSpPr>
            <a:spLocks noGrp="1"/>
          </p:cNvSpPr>
          <p:nvPr>
            <p:ph type="title"/>
          </p:nvPr>
        </p:nvSpPr>
        <p:spPr/>
        <p:txBody>
          <a:bodyPr/>
          <a:lstStyle/>
          <a:p>
            <a:r>
              <a:rPr lang="ja-JP" altLang="en-US" dirty="0" smtClean="0"/>
              <a:t>管理</a:t>
            </a:r>
            <a:r>
              <a:rPr lang="en-US" altLang="ja-JP" dirty="0" smtClean="0"/>
              <a:t>VM</a:t>
            </a:r>
            <a:r>
              <a:rPr lang="ja-JP" altLang="en-US" dirty="0" smtClean="0"/>
              <a:t>への情報漏洩</a:t>
            </a:r>
            <a:endParaRPr kumimoji="1" lang="ja-JP" altLang="en-US" dirty="0"/>
          </a:p>
        </p:txBody>
      </p:sp>
      <p:sp>
        <p:nvSpPr>
          <p:cNvPr id="7" name="正方形/長方形 6"/>
          <p:cNvSpPr/>
          <p:nvPr/>
        </p:nvSpPr>
        <p:spPr>
          <a:xfrm>
            <a:off x="2987824" y="5011294"/>
            <a:ext cx="1512168" cy="289914"/>
          </a:xfrm>
          <a:prstGeom prst="rect">
            <a:avLst/>
          </a:prstGeom>
          <a:solidFill>
            <a:schemeClr val="bg2"/>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000" dirty="0" smtClean="0">
                <a:solidFill>
                  <a:srgbClr val="000000"/>
                </a:solidFill>
              </a:rPr>
              <a:t>VNC</a:t>
            </a:r>
            <a:r>
              <a:rPr kumimoji="1" lang="ja-JP" altLang="en-US" sz="2000" dirty="0" smtClean="0">
                <a:solidFill>
                  <a:srgbClr val="000000"/>
                </a:solidFill>
              </a:rPr>
              <a:t>サーバ</a:t>
            </a:r>
            <a:endParaRPr kumimoji="1" lang="ja-JP" altLang="en-US" sz="2000" dirty="0">
              <a:solidFill>
                <a:srgbClr val="000000"/>
              </a:solidFill>
            </a:endParaRPr>
          </a:p>
        </p:txBody>
      </p:sp>
      <p:sp>
        <p:nvSpPr>
          <p:cNvPr id="8" name="正方形/長方形 7"/>
          <p:cNvSpPr/>
          <p:nvPr/>
        </p:nvSpPr>
        <p:spPr>
          <a:xfrm>
            <a:off x="7252914" y="4653136"/>
            <a:ext cx="1495550" cy="289914"/>
          </a:xfrm>
          <a:prstGeom prst="rect">
            <a:avLst/>
          </a:prstGeom>
          <a:solidFill>
            <a:schemeClr val="bg2"/>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000" dirty="0" smtClean="0">
                <a:solidFill>
                  <a:srgbClr val="000000"/>
                </a:solidFill>
              </a:rPr>
              <a:t>App</a:t>
            </a:r>
            <a:endParaRPr kumimoji="1" lang="ja-JP" altLang="en-US" sz="2000" dirty="0">
              <a:solidFill>
                <a:srgbClr val="000000"/>
              </a:solidFill>
            </a:endParaRPr>
          </a:p>
        </p:txBody>
      </p:sp>
      <p:sp>
        <p:nvSpPr>
          <p:cNvPr id="9" name="角丸四角形 8"/>
          <p:cNvSpPr/>
          <p:nvPr/>
        </p:nvSpPr>
        <p:spPr>
          <a:xfrm>
            <a:off x="2627784" y="3933056"/>
            <a:ext cx="6336704" cy="252028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ja-JP" sz="2000" dirty="0">
              <a:solidFill>
                <a:srgbClr val="000000"/>
              </a:solidFill>
            </a:endParaRPr>
          </a:p>
        </p:txBody>
      </p:sp>
      <p:sp>
        <p:nvSpPr>
          <p:cNvPr id="12" name="角丸四角形 11"/>
          <p:cNvSpPr/>
          <p:nvPr/>
        </p:nvSpPr>
        <p:spPr>
          <a:xfrm>
            <a:off x="4211960" y="5678191"/>
            <a:ext cx="3384376" cy="415105"/>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ja-JP" sz="2000" dirty="0" smtClean="0">
                <a:solidFill>
                  <a:schemeClr val="bg1"/>
                </a:solidFill>
              </a:rPr>
              <a:t>VFB</a:t>
            </a:r>
            <a:endParaRPr kumimoji="1" lang="ja-JP" altLang="en-US" sz="2000" dirty="0">
              <a:solidFill>
                <a:schemeClr val="bg1"/>
              </a:solidFill>
            </a:endParaRPr>
          </a:p>
        </p:txBody>
      </p:sp>
      <p:cxnSp>
        <p:nvCxnSpPr>
          <p:cNvPr id="13" name="直線矢印コネクタ 12"/>
          <p:cNvCxnSpPr>
            <a:stCxn id="20" idx="2"/>
            <a:endCxn id="12" idx="3"/>
          </p:cNvCxnSpPr>
          <p:nvPr/>
        </p:nvCxnSpPr>
        <p:spPr>
          <a:xfrm flipH="1">
            <a:off x="7596336" y="5517232"/>
            <a:ext cx="404353" cy="368512"/>
          </a:xfrm>
          <a:prstGeom prst="straightConnector1">
            <a:avLst/>
          </a:prstGeom>
          <a:ln w="381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4" name="直線矢印コネクタ 13"/>
          <p:cNvCxnSpPr/>
          <p:nvPr/>
        </p:nvCxnSpPr>
        <p:spPr>
          <a:xfrm flipH="1" flipV="1">
            <a:off x="3491880" y="5301208"/>
            <a:ext cx="720080" cy="593007"/>
          </a:xfrm>
          <a:prstGeom prst="straightConnector1">
            <a:avLst/>
          </a:prstGeom>
          <a:ln w="38100" cmpd="sng">
            <a:solidFill>
              <a:schemeClr val="tx1"/>
            </a:solidFill>
            <a:headEnd type="none"/>
            <a:tailEnd type="arrow"/>
          </a:ln>
        </p:spPr>
        <p:style>
          <a:lnRef idx="2">
            <a:schemeClr val="accent1"/>
          </a:lnRef>
          <a:fillRef idx="0">
            <a:schemeClr val="accent1"/>
          </a:fillRef>
          <a:effectRef idx="1">
            <a:schemeClr val="accent1"/>
          </a:effectRef>
          <a:fontRef idx="minor">
            <a:schemeClr val="tx1"/>
          </a:fontRef>
        </p:style>
      </p:cxnSp>
      <p:sp>
        <p:nvSpPr>
          <p:cNvPr id="15" name="正方形/長方形 14"/>
          <p:cNvSpPr/>
          <p:nvPr/>
        </p:nvSpPr>
        <p:spPr>
          <a:xfrm>
            <a:off x="2915816" y="5856093"/>
            <a:ext cx="792088" cy="237203"/>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smtClean="0">
                <a:solidFill>
                  <a:srgbClr val="000000"/>
                </a:solidFill>
              </a:rPr>
              <a:t>盗聴</a:t>
            </a:r>
            <a:endParaRPr kumimoji="1" lang="ja-JP" altLang="en-US" sz="2000" dirty="0">
              <a:solidFill>
                <a:srgbClr val="000000"/>
              </a:solidFill>
            </a:endParaRPr>
          </a:p>
        </p:txBody>
      </p:sp>
      <p:cxnSp>
        <p:nvCxnSpPr>
          <p:cNvPr id="16" name="直線矢印コネクタ 15"/>
          <p:cNvCxnSpPr/>
          <p:nvPr/>
        </p:nvCxnSpPr>
        <p:spPr>
          <a:xfrm>
            <a:off x="3707904" y="5974694"/>
            <a:ext cx="504056"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4" name="テキスト ボックス 23"/>
          <p:cNvSpPr txBox="1"/>
          <p:nvPr/>
        </p:nvSpPr>
        <p:spPr>
          <a:xfrm>
            <a:off x="539552" y="5445224"/>
            <a:ext cx="1467068" cy="400110"/>
          </a:xfrm>
          <a:prstGeom prst="rect">
            <a:avLst/>
          </a:prstGeom>
          <a:noFill/>
        </p:spPr>
        <p:txBody>
          <a:bodyPr wrap="none" rtlCol="0">
            <a:spAutoFit/>
          </a:bodyPr>
          <a:lstStyle/>
          <a:p>
            <a:r>
              <a:rPr kumimoji="1" lang="ja-JP" altLang="en-US" sz="2000" dirty="0" smtClean="0"/>
              <a:t>（盗聴画面）</a:t>
            </a:r>
            <a:endParaRPr kumimoji="1" lang="ja-JP" altLang="en-US" sz="2000" dirty="0"/>
          </a:p>
        </p:txBody>
      </p:sp>
      <p:pic>
        <p:nvPicPr>
          <p:cNvPr id="4" name="図 3" descr="softwarekey_mac.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2564" y="4140532"/>
            <a:ext cx="2297708" cy="1304692"/>
          </a:xfrm>
          <a:prstGeom prst="rect">
            <a:avLst/>
          </a:prstGeom>
        </p:spPr>
      </p:pic>
      <p:sp>
        <p:nvSpPr>
          <p:cNvPr id="20" name="正方形/長方形 19"/>
          <p:cNvSpPr/>
          <p:nvPr/>
        </p:nvSpPr>
        <p:spPr>
          <a:xfrm>
            <a:off x="7252914" y="5227318"/>
            <a:ext cx="1495550" cy="289914"/>
          </a:xfrm>
          <a:prstGeom prst="rect">
            <a:avLst/>
          </a:prstGeom>
          <a:solidFill>
            <a:schemeClr val="bg2"/>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dirty="0" smtClean="0">
                <a:solidFill>
                  <a:srgbClr val="000000"/>
                </a:solidFill>
              </a:rPr>
              <a:t>ドライバ</a:t>
            </a:r>
            <a:endParaRPr kumimoji="1" lang="ja-JP" altLang="en-US" sz="2000" dirty="0">
              <a:solidFill>
                <a:srgbClr val="000000"/>
              </a:solidFill>
            </a:endParaRPr>
          </a:p>
        </p:txBody>
      </p:sp>
      <p:cxnSp>
        <p:nvCxnSpPr>
          <p:cNvPr id="25" name="直線矢印コネクタ 24"/>
          <p:cNvCxnSpPr>
            <a:stCxn id="8" idx="2"/>
            <a:endCxn id="20" idx="0"/>
          </p:cNvCxnSpPr>
          <p:nvPr/>
        </p:nvCxnSpPr>
        <p:spPr>
          <a:xfrm>
            <a:off x="8000689" y="4943050"/>
            <a:ext cx="0" cy="284268"/>
          </a:xfrm>
          <a:prstGeom prst="straightConnector1">
            <a:avLst/>
          </a:prstGeom>
          <a:ln w="381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pic>
        <p:nvPicPr>
          <p:cNvPr id="26" name="図 25" descr="softwarekey_mac.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512" y="4149080"/>
            <a:ext cx="2297708" cy="1304692"/>
          </a:xfrm>
          <a:prstGeom prst="rect">
            <a:avLst/>
          </a:prstGeom>
        </p:spPr>
      </p:pic>
    </p:spTree>
    <p:extLst>
      <p:ext uri="{BB962C8B-B14F-4D97-AF65-F5344CB8AC3E}">
        <p14:creationId xmlns:p14="http://schemas.microsoft.com/office/powerpoint/2010/main" val="2806322280"/>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正方形/長方形 36"/>
          <p:cNvSpPr/>
          <p:nvPr/>
        </p:nvSpPr>
        <p:spPr>
          <a:xfrm>
            <a:off x="6516216" y="4133079"/>
            <a:ext cx="2304256" cy="1332719"/>
          </a:xfrm>
          <a:prstGeom prst="rect">
            <a:avLst/>
          </a:prstGeom>
          <a:solidFill>
            <a:srgbClr val="008000">
              <a:alpha val="1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smtClean="0">
                <a:solidFill>
                  <a:srgbClr val="000000"/>
                </a:solidFill>
              </a:rPr>
              <a:t>ユーザ</a:t>
            </a:r>
            <a:r>
              <a:rPr kumimoji="1" lang="en-US" altLang="ja-JP" sz="2000" dirty="0" smtClean="0">
                <a:solidFill>
                  <a:srgbClr val="000000"/>
                </a:solidFill>
              </a:rPr>
              <a:t>VM</a:t>
            </a:r>
          </a:p>
          <a:p>
            <a:pPr algn="ctr"/>
            <a:endParaRPr lang="en-US" altLang="ja-JP" sz="2000" dirty="0">
              <a:solidFill>
                <a:srgbClr val="000000"/>
              </a:solidFill>
            </a:endParaRPr>
          </a:p>
          <a:p>
            <a:pPr algn="ctr"/>
            <a:endParaRPr kumimoji="1" lang="en-US" altLang="ja-JP" sz="2000" dirty="0" smtClean="0">
              <a:solidFill>
                <a:srgbClr val="000000"/>
              </a:solidFill>
            </a:endParaRPr>
          </a:p>
          <a:p>
            <a:pPr algn="ctr"/>
            <a:endParaRPr kumimoji="1" lang="ja-JP" altLang="en-US" sz="2000" dirty="0">
              <a:solidFill>
                <a:srgbClr val="000000"/>
              </a:solidFill>
            </a:endParaRPr>
          </a:p>
        </p:txBody>
      </p:sp>
      <p:sp>
        <p:nvSpPr>
          <p:cNvPr id="36" name="正方形/長方形 35"/>
          <p:cNvSpPr/>
          <p:nvPr/>
        </p:nvSpPr>
        <p:spPr>
          <a:xfrm>
            <a:off x="3957163" y="4133079"/>
            <a:ext cx="2271021" cy="1332719"/>
          </a:xfrm>
          <a:prstGeom prst="rect">
            <a:avLst/>
          </a:prstGeom>
          <a:solidFill>
            <a:srgbClr val="660066">
              <a:alpha val="1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smtClean="0">
                <a:solidFill>
                  <a:srgbClr val="000000"/>
                </a:solidFill>
              </a:rPr>
              <a:t>管理</a:t>
            </a:r>
            <a:r>
              <a:rPr kumimoji="1" lang="en-US" altLang="ja-JP" sz="2000" dirty="0" smtClean="0">
                <a:solidFill>
                  <a:srgbClr val="000000"/>
                </a:solidFill>
              </a:rPr>
              <a:t>VM</a:t>
            </a:r>
          </a:p>
          <a:p>
            <a:pPr algn="ctr"/>
            <a:endParaRPr lang="en-US" altLang="ja-JP" sz="2000" dirty="0">
              <a:solidFill>
                <a:srgbClr val="000000"/>
              </a:solidFill>
            </a:endParaRPr>
          </a:p>
          <a:p>
            <a:pPr algn="ctr"/>
            <a:endParaRPr kumimoji="1" lang="en-US" altLang="ja-JP" sz="2000" dirty="0" smtClean="0">
              <a:solidFill>
                <a:srgbClr val="000000"/>
              </a:solidFill>
            </a:endParaRPr>
          </a:p>
          <a:p>
            <a:pPr algn="ctr"/>
            <a:endParaRPr kumimoji="1" lang="ja-JP" altLang="en-US" sz="2000" dirty="0">
              <a:solidFill>
                <a:srgbClr val="000000"/>
              </a:solidFill>
            </a:endParaRPr>
          </a:p>
        </p:txBody>
      </p:sp>
      <p:sp>
        <p:nvSpPr>
          <p:cNvPr id="2" name="コンテンツ プレースホルダ 1"/>
          <p:cNvSpPr>
            <a:spLocks noGrp="1"/>
          </p:cNvSpPr>
          <p:nvPr>
            <p:ph idx="1"/>
          </p:nvPr>
        </p:nvSpPr>
        <p:spPr>
          <a:xfrm>
            <a:off x="457200" y="1412776"/>
            <a:ext cx="8229600" cy="4525963"/>
          </a:xfrm>
        </p:spPr>
        <p:txBody>
          <a:bodyPr/>
          <a:lstStyle/>
          <a:p>
            <a:r>
              <a:rPr lang="ja-JP" altLang="en-US" dirty="0" smtClean="0"/>
              <a:t>仮想フレームバッファ（</a:t>
            </a:r>
            <a:r>
              <a:rPr lang="en-US" altLang="ja-JP" dirty="0" smtClean="0"/>
              <a:t>VFB</a:t>
            </a:r>
            <a:r>
              <a:rPr lang="ja-JP" altLang="en-US" dirty="0" smtClean="0"/>
              <a:t>）の暗号化</a:t>
            </a:r>
            <a:endParaRPr lang="en-US" altLang="ja-JP" dirty="0" smtClean="0"/>
          </a:p>
          <a:p>
            <a:pPr lvl="1"/>
            <a:r>
              <a:rPr lang="ja-JP" altLang="en-US" dirty="0" smtClean="0"/>
              <a:t>管理</a:t>
            </a:r>
            <a:r>
              <a:rPr lang="en-US" altLang="ja-JP" dirty="0" smtClean="0"/>
              <a:t>VM</a:t>
            </a:r>
            <a:r>
              <a:rPr lang="ja-JP" altLang="en-US" dirty="0" smtClean="0"/>
              <a:t>には暗号化された</a:t>
            </a:r>
            <a:r>
              <a:rPr lang="en-US" altLang="ja-JP" dirty="0" smtClean="0"/>
              <a:t>VFB</a:t>
            </a:r>
            <a:r>
              <a:rPr lang="ja-JP" altLang="en-US" dirty="0" smtClean="0"/>
              <a:t>を参照させる</a:t>
            </a:r>
            <a:endParaRPr lang="en-US" altLang="ja-JP" dirty="0" smtClean="0"/>
          </a:p>
          <a:p>
            <a:pPr lvl="2"/>
            <a:r>
              <a:rPr lang="ja-JP" altLang="en-US" dirty="0"/>
              <a:t>仮想マシンモニタ（</a:t>
            </a:r>
            <a:r>
              <a:rPr lang="en-US" altLang="ja-JP" dirty="0"/>
              <a:t>VMM</a:t>
            </a:r>
            <a:r>
              <a:rPr lang="ja-JP" altLang="en-US" dirty="0"/>
              <a:t>）で暗号化、</a:t>
            </a:r>
            <a:r>
              <a:rPr lang="en-US" altLang="ja-JP" dirty="0"/>
              <a:t>VNC</a:t>
            </a:r>
            <a:r>
              <a:rPr lang="ja-JP" altLang="en-US" dirty="0"/>
              <a:t>クライアントで</a:t>
            </a:r>
            <a:r>
              <a:rPr lang="ja-JP" altLang="en-US" dirty="0" smtClean="0"/>
              <a:t>復号化</a:t>
            </a:r>
            <a:endParaRPr kumimoji="1" lang="en-US" altLang="ja-JP" dirty="0" smtClean="0"/>
          </a:p>
          <a:p>
            <a:r>
              <a:rPr lang="ja-JP" altLang="en-US" dirty="0"/>
              <a:t>障害に強いユーザ</a:t>
            </a:r>
            <a:r>
              <a:rPr lang="en-US" altLang="ja-JP" dirty="0"/>
              <a:t>VM</a:t>
            </a:r>
            <a:r>
              <a:rPr lang="ja-JP" altLang="en-US" dirty="0"/>
              <a:t>管理と情報漏洩の防止を</a:t>
            </a:r>
            <a:r>
              <a:rPr lang="ja-JP" altLang="en-US" dirty="0" smtClean="0"/>
              <a:t>両立</a:t>
            </a:r>
            <a:endParaRPr kumimoji="1" lang="en-US" altLang="ja-JP" dirty="0" smtClean="0"/>
          </a:p>
          <a:p>
            <a:pPr lvl="1"/>
            <a:r>
              <a:rPr kumimoji="1" lang="ja-JP" altLang="en-US" dirty="0" smtClean="0"/>
              <a:t>管理</a:t>
            </a:r>
            <a:r>
              <a:rPr kumimoji="1" lang="en-US" altLang="ja-JP" dirty="0" smtClean="0"/>
              <a:t>VM</a:t>
            </a:r>
            <a:r>
              <a:rPr kumimoji="1" lang="ja-JP" altLang="en-US" dirty="0" smtClean="0"/>
              <a:t>経由のアクセスでもユーザ</a:t>
            </a:r>
            <a:r>
              <a:rPr kumimoji="1" lang="en-US" altLang="ja-JP" dirty="0" smtClean="0"/>
              <a:t>VM</a:t>
            </a:r>
            <a:r>
              <a:rPr kumimoji="1" lang="ja-JP" altLang="en-US" dirty="0" smtClean="0"/>
              <a:t>の画面情報を安全に</a:t>
            </a:r>
            <a:r>
              <a:rPr lang="ja-JP" altLang="en-US" dirty="0" smtClean="0"/>
              <a:t>クライアントへ送信できる</a:t>
            </a:r>
            <a:endParaRPr kumimoji="1" lang="en-US" altLang="ja-JP" dirty="0" smtClean="0"/>
          </a:p>
        </p:txBody>
      </p:sp>
      <p:sp>
        <p:nvSpPr>
          <p:cNvPr id="3" name="タイトル 2"/>
          <p:cNvSpPr>
            <a:spLocks noGrp="1"/>
          </p:cNvSpPr>
          <p:nvPr>
            <p:ph type="title"/>
          </p:nvPr>
        </p:nvSpPr>
        <p:spPr>
          <a:xfrm>
            <a:off x="457200" y="274638"/>
            <a:ext cx="8435280" cy="1143000"/>
          </a:xfrm>
        </p:spPr>
        <p:txBody>
          <a:bodyPr/>
          <a:lstStyle/>
          <a:p>
            <a:r>
              <a:rPr kumimoji="1" lang="ja-JP" altLang="en-US" dirty="0" smtClean="0"/>
              <a:t>提案：</a:t>
            </a:r>
            <a:r>
              <a:rPr lang="en-US" altLang="ja-JP" dirty="0" err="1" smtClean="0"/>
              <a:t>FBCrypt</a:t>
            </a:r>
            <a:r>
              <a:rPr lang="en-US" altLang="ja-JP" dirty="0" smtClean="0"/>
              <a:t>-V</a:t>
            </a:r>
            <a:endParaRPr kumimoji="1" lang="ja-JP" altLang="en-US" dirty="0"/>
          </a:p>
        </p:txBody>
      </p:sp>
      <p:sp>
        <p:nvSpPr>
          <p:cNvPr id="30" name="正方形/長方形 29"/>
          <p:cNvSpPr/>
          <p:nvPr/>
        </p:nvSpPr>
        <p:spPr>
          <a:xfrm>
            <a:off x="3995936" y="5692109"/>
            <a:ext cx="4752528" cy="678933"/>
          </a:xfrm>
          <a:prstGeom prst="rect">
            <a:avLst/>
          </a:prstGeom>
          <a:solidFill>
            <a:schemeClr val="accent2">
              <a:alpha val="1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角丸四角形 33"/>
          <p:cNvSpPr/>
          <p:nvPr/>
        </p:nvSpPr>
        <p:spPr>
          <a:xfrm>
            <a:off x="3563888" y="3933056"/>
            <a:ext cx="5400600" cy="259228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ja-JP" sz="2000" dirty="0">
              <a:solidFill>
                <a:srgbClr val="000000"/>
              </a:solidFill>
            </a:endParaRPr>
          </a:p>
        </p:txBody>
      </p:sp>
      <p:sp>
        <p:nvSpPr>
          <p:cNvPr id="38" name="テキスト ボックス 37"/>
          <p:cNvSpPr txBox="1"/>
          <p:nvPr/>
        </p:nvSpPr>
        <p:spPr>
          <a:xfrm>
            <a:off x="7989610" y="5949280"/>
            <a:ext cx="1262910" cy="419163"/>
          </a:xfrm>
          <a:prstGeom prst="rect">
            <a:avLst/>
          </a:prstGeom>
          <a:noFill/>
        </p:spPr>
        <p:txBody>
          <a:bodyPr wrap="square" rtlCol="0">
            <a:spAutoFit/>
          </a:bodyPr>
          <a:lstStyle/>
          <a:p>
            <a:r>
              <a:rPr lang="en-US" altLang="ja-JP" sz="2000" dirty="0" smtClean="0"/>
              <a:t>VMM</a:t>
            </a:r>
            <a:endParaRPr kumimoji="1" lang="ja-JP" altLang="en-US" sz="2000" dirty="0"/>
          </a:p>
        </p:txBody>
      </p:sp>
      <p:sp>
        <p:nvSpPr>
          <p:cNvPr id="33" name="正方形/長方形 32"/>
          <p:cNvSpPr/>
          <p:nvPr/>
        </p:nvSpPr>
        <p:spPr>
          <a:xfrm>
            <a:off x="6816982" y="4509120"/>
            <a:ext cx="1751234" cy="352039"/>
          </a:xfrm>
          <a:prstGeom prst="rect">
            <a:avLst/>
          </a:prstGeom>
          <a:solidFill>
            <a:schemeClr val="bg2"/>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dirty="0" smtClean="0">
                <a:solidFill>
                  <a:srgbClr val="000000"/>
                </a:solidFill>
              </a:rPr>
              <a:t>ドライバ</a:t>
            </a:r>
            <a:endParaRPr kumimoji="1" lang="ja-JP" altLang="en-US" sz="2000" dirty="0">
              <a:solidFill>
                <a:srgbClr val="000000"/>
              </a:solidFill>
            </a:endParaRPr>
          </a:p>
        </p:txBody>
      </p:sp>
      <p:sp>
        <p:nvSpPr>
          <p:cNvPr id="40" name="角丸四角形 39"/>
          <p:cNvSpPr/>
          <p:nvPr/>
        </p:nvSpPr>
        <p:spPr>
          <a:xfrm>
            <a:off x="7054684" y="4941168"/>
            <a:ext cx="693702" cy="504056"/>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ja-JP" sz="2000" dirty="0" smtClean="0">
                <a:solidFill>
                  <a:schemeClr val="bg1"/>
                </a:solidFill>
              </a:rPr>
              <a:t>VFB</a:t>
            </a:r>
            <a:endParaRPr kumimoji="1" lang="ja-JP" altLang="en-US" sz="2000" dirty="0">
              <a:solidFill>
                <a:schemeClr val="bg1"/>
              </a:solidFill>
            </a:endParaRPr>
          </a:p>
        </p:txBody>
      </p:sp>
      <p:cxnSp>
        <p:nvCxnSpPr>
          <p:cNvPr id="44" name="カギ線コネクタ 43"/>
          <p:cNvCxnSpPr>
            <a:endCxn id="40" idx="3"/>
          </p:cNvCxnSpPr>
          <p:nvPr/>
        </p:nvCxnSpPr>
        <p:spPr>
          <a:xfrm rot="10800000" flipV="1">
            <a:off x="7748386" y="4869160"/>
            <a:ext cx="504511" cy="324036"/>
          </a:xfrm>
          <a:prstGeom prst="bentConnector3">
            <a:avLst>
              <a:gd name="adj1" fmla="val -176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50" name="カギ線コネクタ 49"/>
          <p:cNvCxnSpPr>
            <a:stCxn id="40" idx="2"/>
            <a:endCxn id="39" idx="2"/>
          </p:cNvCxnSpPr>
          <p:nvPr/>
        </p:nvCxnSpPr>
        <p:spPr>
          <a:xfrm rot="5400000">
            <a:off x="6333164" y="4376853"/>
            <a:ext cx="12700" cy="2136742"/>
          </a:xfrm>
          <a:prstGeom prst="bentConnector3">
            <a:avLst>
              <a:gd name="adj1" fmla="val 5562543"/>
            </a:avLst>
          </a:prstGeom>
          <a:ln>
            <a:solidFill>
              <a:schemeClr val="tx1"/>
            </a:solidFill>
            <a:headEnd type="none"/>
            <a:tailEnd type="arrow"/>
          </a:ln>
        </p:spPr>
        <p:style>
          <a:lnRef idx="2">
            <a:schemeClr val="accent1"/>
          </a:lnRef>
          <a:fillRef idx="0">
            <a:schemeClr val="accent1"/>
          </a:fillRef>
          <a:effectRef idx="1">
            <a:schemeClr val="accent1"/>
          </a:effectRef>
          <a:fontRef idx="minor">
            <a:schemeClr val="tx1"/>
          </a:fontRef>
        </p:style>
      </p:cxnSp>
      <p:sp>
        <p:nvSpPr>
          <p:cNvPr id="32" name="正方形/長方形 31"/>
          <p:cNvSpPr/>
          <p:nvPr/>
        </p:nvSpPr>
        <p:spPr>
          <a:xfrm>
            <a:off x="4177093" y="4509120"/>
            <a:ext cx="1725976" cy="352039"/>
          </a:xfrm>
          <a:prstGeom prst="rect">
            <a:avLst/>
          </a:prstGeom>
          <a:solidFill>
            <a:schemeClr val="bg2"/>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000" dirty="0" smtClean="0">
                <a:solidFill>
                  <a:srgbClr val="000000"/>
                </a:solidFill>
              </a:rPr>
              <a:t>VNC</a:t>
            </a:r>
            <a:r>
              <a:rPr kumimoji="1" lang="ja-JP" altLang="en-US" sz="2000" dirty="0" smtClean="0">
                <a:solidFill>
                  <a:srgbClr val="000000"/>
                </a:solidFill>
              </a:rPr>
              <a:t>サーバ</a:t>
            </a:r>
            <a:endParaRPr kumimoji="1" lang="ja-JP" altLang="en-US" sz="2000" dirty="0">
              <a:solidFill>
                <a:srgbClr val="000000"/>
              </a:solidFill>
            </a:endParaRPr>
          </a:p>
        </p:txBody>
      </p:sp>
      <p:sp>
        <p:nvSpPr>
          <p:cNvPr id="39" name="角丸四角形 38"/>
          <p:cNvSpPr/>
          <p:nvPr/>
        </p:nvSpPr>
        <p:spPr>
          <a:xfrm>
            <a:off x="4922944" y="4941168"/>
            <a:ext cx="683697" cy="504056"/>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ja-JP" sz="2000" dirty="0" smtClean="0">
                <a:solidFill>
                  <a:srgbClr val="FF0000"/>
                </a:solidFill>
              </a:rPr>
              <a:t>VFB</a:t>
            </a:r>
            <a:endParaRPr kumimoji="1" lang="ja-JP" altLang="en-US" sz="2000" dirty="0">
              <a:solidFill>
                <a:srgbClr val="FF0000"/>
              </a:solidFill>
            </a:endParaRPr>
          </a:p>
        </p:txBody>
      </p:sp>
      <p:cxnSp>
        <p:nvCxnSpPr>
          <p:cNvPr id="52" name="カギ線コネクタ 51"/>
          <p:cNvCxnSpPr>
            <a:endCxn id="39" idx="1"/>
          </p:cNvCxnSpPr>
          <p:nvPr/>
        </p:nvCxnSpPr>
        <p:spPr>
          <a:xfrm>
            <a:off x="4425710" y="4869160"/>
            <a:ext cx="497234" cy="324036"/>
          </a:xfrm>
          <a:prstGeom prst="bentConnector3">
            <a:avLst>
              <a:gd name="adj1" fmla="val 2074"/>
            </a:avLst>
          </a:prstGeom>
          <a:ln>
            <a:solidFill>
              <a:schemeClr val="tx1"/>
            </a:solidFill>
            <a:headEnd type="arrow"/>
            <a:tailEnd type="none"/>
          </a:ln>
        </p:spPr>
        <p:style>
          <a:lnRef idx="2">
            <a:schemeClr val="accent1"/>
          </a:lnRef>
          <a:fillRef idx="0">
            <a:schemeClr val="accent1"/>
          </a:fillRef>
          <a:effectRef idx="1">
            <a:schemeClr val="accent1"/>
          </a:effectRef>
          <a:fontRef idx="minor">
            <a:schemeClr val="tx1"/>
          </a:fontRef>
        </p:style>
      </p:cxnSp>
      <p:sp>
        <p:nvSpPr>
          <p:cNvPr id="54" name="正方形/長方形 53"/>
          <p:cNvSpPr/>
          <p:nvPr/>
        </p:nvSpPr>
        <p:spPr>
          <a:xfrm>
            <a:off x="971600" y="4941168"/>
            <a:ext cx="2078964" cy="1116124"/>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 name="テキスト ボックス 54"/>
          <p:cNvSpPr txBox="1"/>
          <p:nvPr/>
        </p:nvSpPr>
        <p:spPr>
          <a:xfrm>
            <a:off x="971600" y="5337212"/>
            <a:ext cx="2227257" cy="707886"/>
          </a:xfrm>
          <a:prstGeom prst="rect">
            <a:avLst/>
          </a:prstGeom>
          <a:noFill/>
        </p:spPr>
        <p:txBody>
          <a:bodyPr wrap="square" rtlCol="0">
            <a:spAutoFit/>
          </a:bodyPr>
          <a:lstStyle/>
          <a:p>
            <a:r>
              <a:rPr kumimoji="1" lang="en-US" altLang="ja-JP" sz="2000" dirty="0" smtClean="0"/>
              <a:t>VNC</a:t>
            </a:r>
            <a:r>
              <a:rPr kumimoji="1" lang="ja-JP" altLang="en-US" sz="2000" dirty="0" smtClean="0"/>
              <a:t>クライアント</a:t>
            </a:r>
            <a:endParaRPr kumimoji="1" lang="en-US" altLang="ja-JP" sz="2000" dirty="0" smtClean="0"/>
          </a:p>
          <a:p>
            <a:r>
              <a:rPr lang="ja-JP" altLang="en-US" sz="2000" dirty="0" smtClean="0"/>
              <a:t>画面情報受け取り</a:t>
            </a:r>
            <a:endParaRPr kumimoji="1" lang="ja-JP" altLang="en-US" sz="2000" dirty="0"/>
          </a:p>
        </p:txBody>
      </p:sp>
      <p:sp>
        <p:nvSpPr>
          <p:cNvPr id="56" name="正方形/長方形 55"/>
          <p:cNvSpPr/>
          <p:nvPr/>
        </p:nvSpPr>
        <p:spPr>
          <a:xfrm>
            <a:off x="1475656" y="4977172"/>
            <a:ext cx="1135017" cy="336037"/>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smtClean="0">
                <a:solidFill>
                  <a:srgbClr val="000000"/>
                </a:solidFill>
              </a:rPr>
              <a:t>復号化</a:t>
            </a:r>
            <a:endParaRPr kumimoji="1" lang="en-US" altLang="ja-JP" sz="2000" dirty="0" smtClean="0">
              <a:solidFill>
                <a:srgbClr val="000000"/>
              </a:solidFill>
            </a:endParaRPr>
          </a:p>
        </p:txBody>
      </p:sp>
      <p:cxnSp>
        <p:nvCxnSpPr>
          <p:cNvPr id="58" name="直線コネクタ 57"/>
          <p:cNvCxnSpPr>
            <a:stCxn id="32" idx="1"/>
            <a:endCxn id="54" idx="0"/>
          </p:cNvCxnSpPr>
          <p:nvPr/>
        </p:nvCxnSpPr>
        <p:spPr>
          <a:xfrm rot="10800000" flipV="1">
            <a:off x="2011083" y="4685140"/>
            <a:ext cx="2166011" cy="256028"/>
          </a:xfrm>
          <a:prstGeom prst="bentConnector2">
            <a:avLst/>
          </a:prstGeom>
          <a:ln w="38100">
            <a:solidFill>
              <a:schemeClr val="tx1"/>
            </a:solidFill>
            <a:headEnd type="none"/>
            <a:tailEnd type="arrow"/>
          </a:ln>
        </p:spPr>
        <p:style>
          <a:lnRef idx="1">
            <a:schemeClr val="accent1"/>
          </a:lnRef>
          <a:fillRef idx="0">
            <a:schemeClr val="accent1"/>
          </a:fillRef>
          <a:effectRef idx="0">
            <a:schemeClr val="accent1"/>
          </a:effectRef>
          <a:fontRef idx="minor">
            <a:schemeClr val="tx1"/>
          </a:fontRef>
        </p:style>
      </p:cxnSp>
      <p:sp>
        <p:nvSpPr>
          <p:cNvPr id="4" name="テキスト ボックス 3"/>
          <p:cNvSpPr txBox="1"/>
          <p:nvPr/>
        </p:nvSpPr>
        <p:spPr>
          <a:xfrm>
            <a:off x="10476656" y="5877272"/>
            <a:ext cx="184666" cy="369332"/>
          </a:xfrm>
          <a:prstGeom prst="rect">
            <a:avLst/>
          </a:prstGeom>
          <a:noFill/>
        </p:spPr>
        <p:txBody>
          <a:bodyPr wrap="none" rtlCol="0">
            <a:spAutoFit/>
          </a:bodyPr>
          <a:lstStyle/>
          <a:p>
            <a:endParaRPr kumimoji="1" lang="ja-JP" altLang="en-US" dirty="0"/>
          </a:p>
        </p:txBody>
      </p:sp>
      <p:sp>
        <p:nvSpPr>
          <p:cNvPr id="5" name="テキスト ボックス 4"/>
          <p:cNvSpPr txBox="1"/>
          <p:nvPr/>
        </p:nvSpPr>
        <p:spPr>
          <a:xfrm>
            <a:off x="4355976" y="5805264"/>
            <a:ext cx="1008112" cy="400110"/>
          </a:xfrm>
          <a:prstGeom prst="rect">
            <a:avLst/>
          </a:prstGeom>
          <a:noFill/>
        </p:spPr>
        <p:txBody>
          <a:bodyPr wrap="square" rtlCol="0">
            <a:spAutoFit/>
          </a:bodyPr>
          <a:lstStyle/>
          <a:p>
            <a:r>
              <a:rPr kumimoji="1" lang="ja-JP" altLang="en-US" sz="2000" dirty="0" smtClean="0">
                <a:solidFill>
                  <a:srgbClr val="FF0000"/>
                </a:solidFill>
              </a:rPr>
              <a:t>暗号化</a:t>
            </a:r>
            <a:endParaRPr kumimoji="1" lang="ja-JP" altLang="en-US" sz="2000" dirty="0">
              <a:solidFill>
                <a:srgbClr val="FF0000"/>
              </a:solidFill>
            </a:endParaRPr>
          </a:p>
        </p:txBody>
      </p:sp>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 name="正方形/長方形 146"/>
          <p:cNvSpPr/>
          <p:nvPr/>
        </p:nvSpPr>
        <p:spPr>
          <a:xfrm>
            <a:off x="2949051" y="3773039"/>
            <a:ext cx="2127005" cy="1332719"/>
          </a:xfrm>
          <a:prstGeom prst="rect">
            <a:avLst/>
          </a:prstGeom>
          <a:solidFill>
            <a:srgbClr val="660066">
              <a:alpha val="1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smtClean="0">
                <a:solidFill>
                  <a:srgbClr val="000000"/>
                </a:solidFill>
              </a:rPr>
              <a:t>管理</a:t>
            </a:r>
            <a:r>
              <a:rPr kumimoji="1" lang="en-US" altLang="ja-JP" sz="2000" dirty="0" smtClean="0">
                <a:solidFill>
                  <a:srgbClr val="000000"/>
                </a:solidFill>
              </a:rPr>
              <a:t>VM</a:t>
            </a:r>
          </a:p>
          <a:p>
            <a:pPr algn="ctr"/>
            <a:endParaRPr lang="en-US" altLang="ja-JP" sz="2000" dirty="0">
              <a:solidFill>
                <a:srgbClr val="000000"/>
              </a:solidFill>
            </a:endParaRPr>
          </a:p>
          <a:p>
            <a:pPr algn="ctr"/>
            <a:endParaRPr kumimoji="1" lang="en-US" altLang="ja-JP" sz="2000" dirty="0" smtClean="0">
              <a:solidFill>
                <a:srgbClr val="000000"/>
              </a:solidFill>
            </a:endParaRPr>
          </a:p>
          <a:p>
            <a:pPr algn="ctr"/>
            <a:endParaRPr kumimoji="1" lang="ja-JP" altLang="en-US" sz="2000" dirty="0">
              <a:solidFill>
                <a:srgbClr val="000000"/>
              </a:solidFill>
            </a:endParaRPr>
          </a:p>
        </p:txBody>
      </p:sp>
      <p:sp>
        <p:nvSpPr>
          <p:cNvPr id="148" name="正方形/長方形 147"/>
          <p:cNvSpPr/>
          <p:nvPr/>
        </p:nvSpPr>
        <p:spPr>
          <a:xfrm>
            <a:off x="6516216" y="3773039"/>
            <a:ext cx="2088232" cy="1332719"/>
          </a:xfrm>
          <a:prstGeom prst="rect">
            <a:avLst/>
          </a:prstGeom>
          <a:solidFill>
            <a:srgbClr val="008000">
              <a:alpha val="1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smtClean="0">
                <a:solidFill>
                  <a:srgbClr val="000000"/>
                </a:solidFill>
              </a:rPr>
              <a:t>ユーザ</a:t>
            </a:r>
            <a:r>
              <a:rPr kumimoji="1" lang="en-US" altLang="ja-JP" sz="2000" dirty="0" smtClean="0">
                <a:solidFill>
                  <a:srgbClr val="000000"/>
                </a:solidFill>
              </a:rPr>
              <a:t>VM</a:t>
            </a:r>
          </a:p>
          <a:p>
            <a:pPr algn="ctr"/>
            <a:endParaRPr lang="en-US" altLang="ja-JP" sz="2000" dirty="0">
              <a:solidFill>
                <a:srgbClr val="000000"/>
              </a:solidFill>
            </a:endParaRPr>
          </a:p>
          <a:p>
            <a:pPr algn="ctr"/>
            <a:endParaRPr kumimoji="1" lang="en-US" altLang="ja-JP" sz="2000" dirty="0" smtClean="0">
              <a:solidFill>
                <a:srgbClr val="000000"/>
              </a:solidFill>
            </a:endParaRPr>
          </a:p>
          <a:p>
            <a:pPr algn="ctr"/>
            <a:endParaRPr kumimoji="1" lang="ja-JP" altLang="en-US" sz="2000" dirty="0">
              <a:solidFill>
                <a:srgbClr val="000000"/>
              </a:solidFill>
            </a:endParaRPr>
          </a:p>
        </p:txBody>
      </p:sp>
      <p:sp>
        <p:nvSpPr>
          <p:cNvPr id="143" name="正方形/長方形 142"/>
          <p:cNvSpPr/>
          <p:nvPr/>
        </p:nvSpPr>
        <p:spPr>
          <a:xfrm>
            <a:off x="2987824" y="5301209"/>
            <a:ext cx="5544616" cy="648071"/>
          </a:xfrm>
          <a:prstGeom prst="rect">
            <a:avLst/>
          </a:prstGeom>
          <a:solidFill>
            <a:schemeClr val="accent2">
              <a:alpha val="1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タイトル 2"/>
          <p:cNvSpPr>
            <a:spLocks noGrp="1"/>
          </p:cNvSpPr>
          <p:nvPr>
            <p:ph type="title"/>
          </p:nvPr>
        </p:nvSpPr>
        <p:spPr>
          <a:xfrm>
            <a:off x="457200" y="274638"/>
            <a:ext cx="9083352" cy="1143000"/>
          </a:xfrm>
        </p:spPr>
        <p:txBody>
          <a:bodyPr>
            <a:normAutofit/>
          </a:bodyPr>
          <a:lstStyle/>
          <a:p>
            <a:r>
              <a:rPr lang="en-US" altLang="ja-JP" dirty="0" err="1" smtClean="0"/>
              <a:t>FBCrypt</a:t>
            </a:r>
            <a:r>
              <a:rPr lang="en-US" altLang="ja-JP" dirty="0" smtClean="0"/>
              <a:t>-V</a:t>
            </a:r>
            <a:r>
              <a:rPr lang="ja-JP" altLang="en-US" dirty="0" smtClean="0"/>
              <a:t>における</a:t>
            </a:r>
            <a:r>
              <a:rPr kumimoji="1" lang="ja-JP" altLang="en-US" dirty="0" smtClean="0"/>
              <a:t>画面情報の流れ</a:t>
            </a:r>
            <a:endParaRPr kumimoji="1" lang="ja-JP" altLang="en-US" dirty="0"/>
          </a:p>
        </p:txBody>
      </p:sp>
      <p:sp>
        <p:nvSpPr>
          <p:cNvPr id="144" name="正方形/長方形 143"/>
          <p:cNvSpPr/>
          <p:nvPr/>
        </p:nvSpPr>
        <p:spPr>
          <a:xfrm>
            <a:off x="3059832" y="4149080"/>
            <a:ext cx="1800200" cy="352039"/>
          </a:xfrm>
          <a:prstGeom prst="rect">
            <a:avLst/>
          </a:prstGeom>
          <a:solidFill>
            <a:schemeClr val="bg2"/>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000" dirty="0" smtClean="0">
                <a:solidFill>
                  <a:srgbClr val="000000"/>
                </a:solidFill>
              </a:rPr>
              <a:t>VNC</a:t>
            </a:r>
            <a:r>
              <a:rPr kumimoji="1" lang="ja-JP" altLang="en-US" sz="2000" dirty="0" smtClean="0">
                <a:solidFill>
                  <a:srgbClr val="000000"/>
                </a:solidFill>
              </a:rPr>
              <a:t>サーバ</a:t>
            </a:r>
            <a:endParaRPr kumimoji="1" lang="ja-JP" altLang="en-US" sz="2000" dirty="0">
              <a:solidFill>
                <a:srgbClr val="000000"/>
              </a:solidFill>
            </a:endParaRPr>
          </a:p>
        </p:txBody>
      </p:sp>
      <p:sp>
        <p:nvSpPr>
          <p:cNvPr id="145" name="正方形/長方形 144"/>
          <p:cNvSpPr/>
          <p:nvPr/>
        </p:nvSpPr>
        <p:spPr>
          <a:xfrm>
            <a:off x="6660232" y="4149080"/>
            <a:ext cx="1800200" cy="352039"/>
          </a:xfrm>
          <a:prstGeom prst="rect">
            <a:avLst/>
          </a:prstGeom>
          <a:solidFill>
            <a:schemeClr val="bg2"/>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dirty="0" smtClean="0">
                <a:solidFill>
                  <a:srgbClr val="000000"/>
                </a:solidFill>
              </a:rPr>
              <a:t>ドライバ</a:t>
            </a:r>
            <a:endParaRPr kumimoji="1" lang="ja-JP" altLang="en-US" sz="2000" dirty="0">
              <a:solidFill>
                <a:srgbClr val="000000"/>
              </a:solidFill>
            </a:endParaRPr>
          </a:p>
        </p:txBody>
      </p:sp>
      <p:sp>
        <p:nvSpPr>
          <p:cNvPr id="146" name="角丸四角形 145"/>
          <p:cNvSpPr/>
          <p:nvPr/>
        </p:nvSpPr>
        <p:spPr>
          <a:xfrm>
            <a:off x="2699792" y="1412776"/>
            <a:ext cx="6120680" cy="482453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ja-JP" sz="2000" dirty="0">
              <a:solidFill>
                <a:srgbClr val="000000"/>
              </a:solidFill>
            </a:endParaRPr>
          </a:p>
        </p:txBody>
      </p:sp>
      <p:sp>
        <p:nvSpPr>
          <p:cNvPr id="149" name="テキスト ボックス 148"/>
          <p:cNvSpPr txBox="1"/>
          <p:nvPr/>
        </p:nvSpPr>
        <p:spPr>
          <a:xfrm>
            <a:off x="7740352" y="5530117"/>
            <a:ext cx="1262910" cy="419163"/>
          </a:xfrm>
          <a:prstGeom prst="rect">
            <a:avLst/>
          </a:prstGeom>
          <a:noFill/>
        </p:spPr>
        <p:txBody>
          <a:bodyPr wrap="square" rtlCol="0">
            <a:spAutoFit/>
          </a:bodyPr>
          <a:lstStyle/>
          <a:p>
            <a:r>
              <a:rPr lang="en-US" altLang="ja-JP" sz="2000" dirty="0" smtClean="0"/>
              <a:t>VMM</a:t>
            </a:r>
            <a:endParaRPr kumimoji="1" lang="ja-JP" altLang="en-US" sz="2000" dirty="0"/>
          </a:p>
        </p:txBody>
      </p:sp>
      <p:cxnSp>
        <p:nvCxnSpPr>
          <p:cNvPr id="153" name="カギ線コネクタ 152"/>
          <p:cNvCxnSpPr/>
          <p:nvPr/>
        </p:nvCxnSpPr>
        <p:spPr>
          <a:xfrm rot="10800000" flipV="1">
            <a:off x="7668344" y="4509120"/>
            <a:ext cx="576064" cy="288032"/>
          </a:xfrm>
          <a:prstGeom prst="bentConnector3">
            <a:avLst>
              <a:gd name="adj1" fmla="val -1939"/>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55" name="カギ線コネクタ 154"/>
          <p:cNvCxnSpPr/>
          <p:nvPr/>
        </p:nvCxnSpPr>
        <p:spPr>
          <a:xfrm>
            <a:off x="3275856" y="4509120"/>
            <a:ext cx="432048" cy="360040"/>
          </a:xfrm>
          <a:prstGeom prst="bentConnector3">
            <a:avLst>
              <a:gd name="adj1" fmla="val -1875"/>
            </a:avLst>
          </a:prstGeom>
          <a:ln>
            <a:solidFill>
              <a:schemeClr val="tx1"/>
            </a:solidFill>
            <a:headEnd type="arrow"/>
            <a:tailEnd type="none"/>
          </a:ln>
        </p:spPr>
        <p:style>
          <a:lnRef idx="2">
            <a:schemeClr val="accent1"/>
          </a:lnRef>
          <a:fillRef idx="0">
            <a:schemeClr val="accent1"/>
          </a:fillRef>
          <a:effectRef idx="1">
            <a:schemeClr val="accent1"/>
          </a:effectRef>
          <a:fontRef idx="minor">
            <a:schemeClr val="tx1"/>
          </a:fontRef>
        </p:style>
      </p:cxnSp>
      <p:sp>
        <p:nvSpPr>
          <p:cNvPr id="163" name="正方形/長方形 162"/>
          <p:cNvSpPr/>
          <p:nvPr/>
        </p:nvSpPr>
        <p:spPr>
          <a:xfrm>
            <a:off x="395536" y="4149080"/>
            <a:ext cx="1944216" cy="33039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000" dirty="0" smtClean="0">
                <a:solidFill>
                  <a:srgbClr val="000000"/>
                </a:solidFill>
              </a:rPr>
              <a:t>VNC</a:t>
            </a:r>
            <a:r>
              <a:rPr kumimoji="1" lang="ja-JP" altLang="en-US" sz="2000" dirty="0" smtClean="0">
                <a:solidFill>
                  <a:srgbClr val="000000"/>
                </a:solidFill>
              </a:rPr>
              <a:t>クライアント</a:t>
            </a:r>
            <a:endParaRPr kumimoji="1" lang="ja-JP" altLang="en-US" sz="2000" dirty="0">
              <a:solidFill>
                <a:srgbClr val="000000"/>
              </a:solidFill>
            </a:endParaRPr>
          </a:p>
        </p:txBody>
      </p:sp>
      <p:cxnSp>
        <p:nvCxnSpPr>
          <p:cNvPr id="165" name="直線コネクタ 164"/>
          <p:cNvCxnSpPr>
            <a:stCxn id="144" idx="1"/>
            <a:endCxn id="163" idx="3"/>
          </p:cNvCxnSpPr>
          <p:nvPr/>
        </p:nvCxnSpPr>
        <p:spPr>
          <a:xfrm flipH="1" flipV="1">
            <a:off x="2339752" y="4314275"/>
            <a:ext cx="720080" cy="10825"/>
          </a:xfrm>
          <a:prstGeom prst="line">
            <a:avLst/>
          </a:prstGeom>
          <a:ln w="38100">
            <a:solidFill>
              <a:schemeClr val="tx1"/>
            </a:solidFill>
            <a:headEnd type="none"/>
            <a:tailEnd type="arrow"/>
          </a:ln>
        </p:spPr>
        <p:style>
          <a:lnRef idx="1">
            <a:schemeClr val="accent1"/>
          </a:lnRef>
          <a:fillRef idx="0">
            <a:schemeClr val="accent1"/>
          </a:fillRef>
          <a:effectRef idx="0">
            <a:schemeClr val="accent1"/>
          </a:effectRef>
          <a:fontRef idx="minor">
            <a:schemeClr val="tx1"/>
          </a:fontRef>
        </p:style>
      </p:cxnSp>
      <p:sp>
        <p:nvSpPr>
          <p:cNvPr id="169" name="角丸四角形 168"/>
          <p:cNvSpPr/>
          <p:nvPr/>
        </p:nvSpPr>
        <p:spPr>
          <a:xfrm>
            <a:off x="611560" y="4653136"/>
            <a:ext cx="1512168" cy="879256"/>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70" name="台形 169"/>
          <p:cNvSpPr/>
          <p:nvPr/>
        </p:nvSpPr>
        <p:spPr>
          <a:xfrm>
            <a:off x="1061993" y="5532392"/>
            <a:ext cx="643476" cy="272872"/>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71" name="正方形/長方形 170"/>
          <p:cNvSpPr/>
          <p:nvPr/>
        </p:nvSpPr>
        <p:spPr>
          <a:xfrm>
            <a:off x="708081" y="4713774"/>
            <a:ext cx="1319125" cy="757979"/>
          </a:xfrm>
          <a:prstGeom prst="rect">
            <a:avLst/>
          </a:prstGeom>
          <a:solidFill>
            <a:schemeClr val="bg1">
              <a:alpha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tLang="ja-JP" sz="2000" dirty="0" smtClean="0">
              <a:solidFill>
                <a:srgbClr val="000000"/>
              </a:solidFill>
            </a:endParaRPr>
          </a:p>
        </p:txBody>
      </p:sp>
      <p:sp useBgFill="1">
        <p:nvSpPr>
          <p:cNvPr id="172" name="正方形/長方形 171"/>
          <p:cNvSpPr/>
          <p:nvPr/>
        </p:nvSpPr>
        <p:spPr>
          <a:xfrm>
            <a:off x="1016712" y="4869160"/>
            <a:ext cx="746976" cy="43204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2000" dirty="0">
              <a:solidFill>
                <a:srgbClr val="000000"/>
              </a:solidFill>
            </a:endParaRPr>
          </a:p>
        </p:txBody>
      </p:sp>
      <p:sp>
        <p:nvSpPr>
          <p:cNvPr id="29" name="角丸四角形 28"/>
          <p:cNvSpPr/>
          <p:nvPr/>
        </p:nvSpPr>
        <p:spPr>
          <a:xfrm>
            <a:off x="3707904" y="4653136"/>
            <a:ext cx="792088" cy="432048"/>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ja-JP" sz="2000" dirty="0" smtClean="0">
                <a:solidFill>
                  <a:srgbClr val="FF0000"/>
                </a:solidFill>
              </a:rPr>
              <a:t>VFB</a:t>
            </a:r>
            <a:endParaRPr kumimoji="1" lang="ja-JP" altLang="en-US" sz="2000" dirty="0">
              <a:solidFill>
                <a:srgbClr val="FF0000"/>
              </a:solidFill>
            </a:endParaRPr>
          </a:p>
        </p:txBody>
      </p:sp>
      <p:sp>
        <p:nvSpPr>
          <p:cNvPr id="33" name="角丸四角形 32"/>
          <p:cNvSpPr/>
          <p:nvPr/>
        </p:nvSpPr>
        <p:spPr>
          <a:xfrm>
            <a:off x="6876256" y="4653136"/>
            <a:ext cx="792088" cy="432048"/>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ja-JP" sz="2000" dirty="0" smtClean="0">
                <a:solidFill>
                  <a:schemeClr val="bg1"/>
                </a:solidFill>
              </a:rPr>
              <a:t>VFB</a:t>
            </a:r>
            <a:endParaRPr kumimoji="1" lang="ja-JP" altLang="en-US" sz="2000" dirty="0">
              <a:solidFill>
                <a:schemeClr val="bg1"/>
              </a:solidFill>
            </a:endParaRPr>
          </a:p>
        </p:txBody>
      </p:sp>
      <p:pic>
        <p:nvPicPr>
          <p:cNvPr id="9" name="図 8" descr="com.glavsoft.viewer.ViewerScreenSnapz0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84168" y="1628800"/>
            <a:ext cx="2448272" cy="2009775"/>
          </a:xfrm>
          <a:prstGeom prst="rect">
            <a:avLst/>
          </a:prstGeom>
        </p:spPr>
      </p:pic>
      <p:pic>
        <p:nvPicPr>
          <p:cNvPr id="10" name="図 9" descr="com.glavsoft.viewer.ViewerScreenSnapz003.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87824" y="1635248"/>
            <a:ext cx="2448272" cy="2009776"/>
          </a:xfrm>
          <a:prstGeom prst="rect">
            <a:avLst/>
          </a:prstGeom>
        </p:spPr>
      </p:pic>
      <p:pic>
        <p:nvPicPr>
          <p:cNvPr id="41" name="図 40" descr="com.glavsoft.viewer.ViewerScreenSnapz0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504" y="1995289"/>
            <a:ext cx="2448272" cy="2009775"/>
          </a:xfrm>
          <a:prstGeom prst="rect">
            <a:avLst/>
          </a:prstGeom>
        </p:spPr>
      </p:pic>
      <p:pic>
        <p:nvPicPr>
          <p:cNvPr id="12" name="図 11" descr="com.glavsoft.viewer.ViewerScreenSnapz002.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84168" y="1628800"/>
            <a:ext cx="2448272" cy="2009776"/>
          </a:xfrm>
          <a:prstGeom prst="rect">
            <a:avLst/>
          </a:prstGeom>
        </p:spPr>
      </p:pic>
      <p:pic>
        <p:nvPicPr>
          <p:cNvPr id="44" name="図 43" descr="com.glavsoft.viewer.ViewerScreenSnapz002.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504" y="1988840"/>
            <a:ext cx="2448272" cy="2009776"/>
          </a:xfrm>
          <a:prstGeom prst="rect">
            <a:avLst/>
          </a:prstGeom>
        </p:spPr>
      </p:pic>
      <p:pic>
        <p:nvPicPr>
          <p:cNvPr id="13" name="図 12" descr="com.glavsoft.viewer.ViewerScreenSnapz004.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87824" y="1628800"/>
            <a:ext cx="2448272" cy="2009776"/>
          </a:xfrm>
          <a:prstGeom prst="rect">
            <a:avLst/>
          </a:prstGeom>
        </p:spPr>
      </p:pic>
      <p:cxnSp>
        <p:nvCxnSpPr>
          <p:cNvPr id="40" name="カギ線コネクタ 39"/>
          <p:cNvCxnSpPr>
            <a:stCxn id="145" idx="1"/>
          </p:cNvCxnSpPr>
          <p:nvPr/>
        </p:nvCxnSpPr>
        <p:spPr>
          <a:xfrm flipH="1">
            <a:off x="4843414" y="4325100"/>
            <a:ext cx="1816818" cy="0"/>
          </a:xfrm>
          <a:prstGeom prst="straightConnector1">
            <a:avLst/>
          </a:prstGeom>
          <a:ln w="38100" cmpd="sng">
            <a:solidFill>
              <a:schemeClr val="tx1"/>
            </a:solidFill>
            <a:prstDash val="sysDash"/>
            <a:tailEnd type="arrow"/>
          </a:ln>
        </p:spPr>
        <p:style>
          <a:lnRef idx="2">
            <a:schemeClr val="accent1"/>
          </a:lnRef>
          <a:fillRef idx="0">
            <a:schemeClr val="accent1"/>
          </a:fillRef>
          <a:effectRef idx="1">
            <a:schemeClr val="accent1"/>
          </a:effectRef>
          <a:fontRef idx="minor">
            <a:schemeClr val="tx1"/>
          </a:fontRef>
        </p:style>
      </p:cxnSp>
      <p:cxnSp>
        <p:nvCxnSpPr>
          <p:cNvPr id="42" name="カギ線コネクタ 41"/>
          <p:cNvCxnSpPr>
            <a:stCxn id="33" idx="2"/>
            <a:endCxn id="29" idx="2"/>
          </p:cNvCxnSpPr>
          <p:nvPr/>
        </p:nvCxnSpPr>
        <p:spPr>
          <a:xfrm rot="5400000">
            <a:off x="5688124" y="3501008"/>
            <a:ext cx="12700" cy="3168352"/>
          </a:xfrm>
          <a:prstGeom prst="bentConnector3">
            <a:avLst>
              <a:gd name="adj1" fmla="val 3582260"/>
            </a:avLst>
          </a:prstGeom>
          <a:ln>
            <a:solidFill>
              <a:schemeClr val="tx1"/>
            </a:solidFill>
            <a:headEnd type="none"/>
            <a:tailEnd type="arrow"/>
          </a:ln>
        </p:spPr>
        <p:style>
          <a:lnRef idx="2">
            <a:schemeClr val="accent1"/>
          </a:lnRef>
          <a:fillRef idx="0">
            <a:schemeClr val="accent1"/>
          </a:fillRef>
          <a:effectRef idx="1">
            <a:schemeClr val="accent1"/>
          </a:effectRef>
          <a:fontRef idx="minor">
            <a:schemeClr val="tx1"/>
          </a:fontRef>
        </p:style>
      </p:cxnSp>
      <p:sp>
        <p:nvSpPr>
          <p:cNvPr id="43" name="テキスト ボックス 42"/>
          <p:cNvSpPr txBox="1"/>
          <p:nvPr/>
        </p:nvSpPr>
        <p:spPr>
          <a:xfrm>
            <a:off x="4355976" y="5549170"/>
            <a:ext cx="2664296" cy="400110"/>
          </a:xfrm>
          <a:prstGeom prst="rect">
            <a:avLst/>
          </a:prstGeom>
          <a:noFill/>
        </p:spPr>
        <p:txBody>
          <a:bodyPr wrap="square" rtlCol="0">
            <a:spAutoFit/>
          </a:bodyPr>
          <a:lstStyle/>
          <a:p>
            <a:pPr algn="ctr"/>
            <a:r>
              <a:rPr kumimoji="1" lang="ja-JP" altLang="en-US" sz="2000" dirty="0" smtClean="0">
                <a:solidFill>
                  <a:srgbClr val="FF0000"/>
                </a:solidFill>
              </a:rPr>
              <a:t>暗号化</a:t>
            </a:r>
            <a:r>
              <a:rPr kumimoji="1" lang="en-US" altLang="ja-JP" sz="2000" dirty="0" smtClean="0">
                <a:solidFill>
                  <a:srgbClr val="FF0000"/>
                </a:solidFill>
              </a:rPr>
              <a:t>VFB</a:t>
            </a:r>
            <a:r>
              <a:rPr kumimoji="1" lang="ja-JP" altLang="en-US" sz="2000" dirty="0" smtClean="0">
                <a:solidFill>
                  <a:srgbClr val="FF0000"/>
                </a:solidFill>
              </a:rPr>
              <a:t>の書き込み</a:t>
            </a:r>
            <a:endParaRPr kumimoji="1" lang="ja-JP" altLang="en-US" sz="2000" dirty="0">
              <a:solidFill>
                <a:srgbClr val="FF0000"/>
              </a:solidFill>
            </a:endParaRPr>
          </a:p>
        </p:txBody>
      </p:sp>
      <p:cxnSp>
        <p:nvCxnSpPr>
          <p:cNvPr id="46" name="カギ線コネクタ 39"/>
          <p:cNvCxnSpPr>
            <a:stCxn id="145" idx="1"/>
          </p:cNvCxnSpPr>
          <p:nvPr/>
        </p:nvCxnSpPr>
        <p:spPr>
          <a:xfrm flipH="1">
            <a:off x="5727800" y="4325100"/>
            <a:ext cx="932432" cy="0"/>
          </a:xfrm>
          <a:prstGeom prst="straightConnector1">
            <a:avLst/>
          </a:prstGeom>
          <a:ln w="38100" cmpd="sng">
            <a:solidFill>
              <a:schemeClr val="tx1"/>
            </a:solidFill>
            <a:prstDash val="sysDash"/>
            <a:tailEnd type="arrow"/>
          </a:ln>
        </p:spPr>
        <p:style>
          <a:lnRef idx="2">
            <a:schemeClr val="accent1"/>
          </a:lnRef>
          <a:fillRef idx="0">
            <a:schemeClr val="accent1"/>
          </a:fillRef>
          <a:effectRef idx="1">
            <a:schemeClr val="accent1"/>
          </a:effectRef>
          <a:fontRef idx="minor">
            <a:schemeClr val="tx1"/>
          </a:fontRef>
        </p:style>
      </p:cxnSp>
      <p:sp>
        <p:nvSpPr>
          <p:cNvPr id="53" name="テキスト ボックス 52"/>
          <p:cNvSpPr txBox="1"/>
          <p:nvPr/>
        </p:nvSpPr>
        <p:spPr>
          <a:xfrm>
            <a:off x="5004048" y="4365104"/>
            <a:ext cx="1512168" cy="400110"/>
          </a:xfrm>
          <a:prstGeom prst="rect">
            <a:avLst/>
          </a:prstGeom>
          <a:noFill/>
        </p:spPr>
        <p:txBody>
          <a:bodyPr wrap="square" rtlCol="0">
            <a:spAutoFit/>
          </a:bodyPr>
          <a:lstStyle/>
          <a:p>
            <a:pPr algn="r"/>
            <a:r>
              <a:rPr lang="ja-JP" altLang="en-US" sz="2000" dirty="0" smtClean="0"/>
              <a:t>更新の通知</a:t>
            </a:r>
            <a:endParaRPr kumimoji="1" lang="ja-JP" altLang="en-US" sz="2000" dirty="0"/>
          </a:p>
        </p:txBody>
      </p:sp>
    </p:spTree>
    <p:extLst>
      <p:ext uri="{BB962C8B-B14F-4D97-AF65-F5344CB8AC3E}">
        <p14:creationId xmlns:p14="http://schemas.microsoft.com/office/powerpoint/2010/main" val="25102524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153"/>
                                        </p:tgtEl>
                                        <p:attrNameLst>
                                          <p:attrName>style.visibility</p:attrName>
                                        </p:attrNameLst>
                                      </p:cBhvr>
                                      <p:to>
                                        <p:strVal val="visible"/>
                                      </p:to>
                                    </p:set>
                                    <p:animEffect transition="in" filter="fade">
                                      <p:cBhvr>
                                        <p:cTn id="10" dur="500"/>
                                        <p:tgtEl>
                                          <p:spTgt spid="15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6"/>
                                        </p:tgtEl>
                                        <p:attrNameLst>
                                          <p:attrName>style.visibility</p:attrName>
                                        </p:attrNameLst>
                                      </p:cBhvr>
                                      <p:to>
                                        <p:strVal val="visible"/>
                                      </p:to>
                                    </p:set>
                                    <p:animEffect transition="in" filter="fade">
                                      <p:cBhvr>
                                        <p:cTn id="15" dur="500"/>
                                        <p:tgtEl>
                                          <p:spTgt spid="4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3"/>
                                        </p:tgtEl>
                                        <p:attrNameLst>
                                          <p:attrName>style.visibility</p:attrName>
                                        </p:attrNameLst>
                                      </p:cBhvr>
                                      <p:to>
                                        <p:strVal val="visible"/>
                                      </p:to>
                                    </p:set>
                                    <p:animEffect transition="in" filter="fade">
                                      <p:cBhvr>
                                        <p:cTn id="18" dur="500"/>
                                        <p:tgtEl>
                                          <p:spTgt spid="5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42"/>
                                        </p:tgtEl>
                                        <p:attrNameLst>
                                          <p:attrName>style.visibility</p:attrName>
                                        </p:attrNameLst>
                                      </p:cBhvr>
                                      <p:to>
                                        <p:strVal val="visible"/>
                                      </p:to>
                                    </p:set>
                                    <p:animEffect transition="in" filter="fade">
                                      <p:cBhvr>
                                        <p:cTn id="23" dur="500"/>
                                        <p:tgtEl>
                                          <p:spTgt spid="42"/>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43"/>
                                        </p:tgtEl>
                                        <p:attrNameLst>
                                          <p:attrName>style.visibility</p:attrName>
                                        </p:attrNameLst>
                                      </p:cBhvr>
                                      <p:to>
                                        <p:strVal val="visible"/>
                                      </p:to>
                                    </p:set>
                                    <p:animEffect transition="in" filter="fade">
                                      <p:cBhvr>
                                        <p:cTn id="26" dur="500"/>
                                        <p:tgtEl>
                                          <p:spTgt spid="43"/>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40"/>
                                        </p:tgtEl>
                                        <p:attrNameLst>
                                          <p:attrName>style.visibility</p:attrName>
                                        </p:attrNameLst>
                                      </p:cBhvr>
                                      <p:to>
                                        <p:strVal val="visible"/>
                                      </p:to>
                                    </p:set>
                                    <p:animEffect transition="in" filter="fade">
                                      <p:cBhvr>
                                        <p:cTn id="31" dur="500"/>
                                        <p:tgtEl>
                                          <p:spTgt spid="40"/>
                                        </p:tgtEl>
                                      </p:cBhvr>
                                    </p:animEffect>
                                  </p:childTnLst>
                                </p:cTn>
                              </p:par>
                              <p:par>
                                <p:cTn id="32" presetID="10" presetClass="exit" presetSubtype="0" fill="hold" nodeType="withEffect">
                                  <p:stCondLst>
                                    <p:cond delay="0"/>
                                  </p:stCondLst>
                                  <p:childTnLst>
                                    <p:animEffect transition="out" filter="fade">
                                      <p:cBhvr>
                                        <p:cTn id="33" dur="500"/>
                                        <p:tgtEl>
                                          <p:spTgt spid="46"/>
                                        </p:tgtEl>
                                      </p:cBhvr>
                                    </p:animEffect>
                                    <p:set>
                                      <p:cBhvr>
                                        <p:cTn id="34" dur="1" fill="hold">
                                          <p:stCondLst>
                                            <p:cond delay="499"/>
                                          </p:stCondLst>
                                        </p:cTn>
                                        <p:tgtEl>
                                          <p:spTgt spid="46"/>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55"/>
                                        </p:tgtEl>
                                        <p:attrNameLst>
                                          <p:attrName>style.visibility</p:attrName>
                                        </p:attrNameLst>
                                      </p:cBhvr>
                                      <p:to>
                                        <p:strVal val="visible"/>
                                      </p:to>
                                    </p:set>
                                    <p:animEffect transition="in" filter="fade">
                                      <p:cBhvr>
                                        <p:cTn id="39" dur="500"/>
                                        <p:tgtEl>
                                          <p:spTgt spid="155"/>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fade">
                                      <p:cBhvr>
                                        <p:cTn id="44" dur="500"/>
                                        <p:tgtEl>
                                          <p:spTgt spid="13"/>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165"/>
                                        </p:tgtEl>
                                        <p:attrNameLst>
                                          <p:attrName>style.visibility</p:attrName>
                                        </p:attrNameLst>
                                      </p:cBhvr>
                                      <p:to>
                                        <p:strVal val="visible"/>
                                      </p:to>
                                    </p:set>
                                    <p:animEffect transition="in" filter="fade">
                                      <p:cBhvr>
                                        <p:cTn id="49" dur="500"/>
                                        <p:tgtEl>
                                          <p:spTgt spid="165"/>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44"/>
                                        </p:tgtEl>
                                        <p:attrNameLst>
                                          <p:attrName>style.visibility</p:attrName>
                                        </p:attrNameLst>
                                      </p:cBhvr>
                                      <p:to>
                                        <p:strVal val="visible"/>
                                      </p:to>
                                    </p:set>
                                    <p:animEffect transition="in" filter="fade">
                                      <p:cBhvr>
                                        <p:cTn id="54" dur="500"/>
                                        <p:tgtEl>
                                          <p:spTgt spid="44"/>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172"/>
                                        </p:tgtEl>
                                        <p:attrNameLst>
                                          <p:attrName>style.visibility</p:attrName>
                                        </p:attrNameLst>
                                      </p:cBhvr>
                                      <p:to>
                                        <p:strVal val="visible"/>
                                      </p:to>
                                    </p:set>
                                    <p:animEffect transition="in" filter="fade">
                                      <p:cBhvr>
                                        <p:cTn id="57" dur="500"/>
                                        <p:tgtEl>
                                          <p:spTgt spid="1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 grpId="0" animBg="1"/>
      <p:bldP spid="43" grpId="0"/>
      <p:bldP spid="5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正方形/長方形 59"/>
          <p:cNvSpPr/>
          <p:nvPr/>
        </p:nvSpPr>
        <p:spPr>
          <a:xfrm>
            <a:off x="6012160" y="3701031"/>
            <a:ext cx="2160240" cy="1096121"/>
          </a:xfrm>
          <a:prstGeom prst="rect">
            <a:avLst/>
          </a:prstGeom>
          <a:solidFill>
            <a:srgbClr val="008000">
              <a:alpha val="1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smtClean="0">
                <a:solidFill>
                  <a:srgbClr val="000000"/>
                </a:solidFill>
              </a:rPr>
              <a:t>ユーザ</a:t>
            </a:r>
            <a:r>
              <a:rPr kumimoji="1" lang="en-US" altLang="ja-JP" sz="2000" dirty="0" smtClean="0">
                <a:solidFill>
                  <a:srgbClr val="000000"/>
                </a:solidFill>
              </a:rPr>
              <a:t>VM</a:t>
            </a:r>
            <a:endParaRPr lang="en-US" altLang="ja-JP" sz="2000" dirty="0">
              <a:solidFill>
                <a:srgbClr val="000000"/>
              </a:solidFill>
            </a:endParaRPr>
          </a:p>
          <a:p>
            <a:pPr algn="ctr"/>
            <a:endParaRPr kumimoji="1" lang="en-US" altLang="ja-JP" sz="2000" dirty="0" smtClean="0">
              <a:solidFill>
                <a:srgbClr val="000000"/>
              </a:solidFill>
            </a:endParaRPr>
          </a:p>
          <a:p>
            <a:pPr algn="ctr"/>
            <a:endParaRPr kumimoji="1" lang="ja-JP" altLang="en-US" sz="2000" dirty="0">
              <a:solidFill>
                <a:srgbClr val="000000"/>
              </a:solidFill>
            </a:endParaRPr>
          </a:p>
        </p:txBody>
      </p:sp>
      <p:sp>
        <p:nvSpPr>
          <p:cNvPr id="59" name="正方形/長方形 58"/>
          <p:cNvSpPr/>
          <p:nvPr/>
        </p:nvSpPr>
        <p:spPr>
          <a:xfrm>
            <a:off x="1652906" y="3701031"/>
            <a:ext cx="2163600" cy="1096121"/>
          </a:xfrm>
          <a:prstGeom prst="rect">
            <a:avLst/>
          </a:prstGeom>
          <a:solidFill>
            <a:srgbClr val="660066">
              <a:alpha val="1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smtClean="0">
                <a:solidFill>
                  <a:srgbClr val="000000"/>
                </a:solidFill>
              </a:rPr>
              <a:t>管理</a:t>
            </a:r>
            <a:r>
              <a:rPr kumimoji="1" lang="en-US" altLang="ja-JP" sz="2000" dirty="0" smtClean="0">
                <a:solidFill>
                  <a:srgbClr val="000000"/>
                </a:solidFill>
              </a:rPr>
              <a:t>VM</a:t>
            </a:r>
            <a:endParaRPr lang="en-US" altLang="ja-JP" sz="2000" dirty="0">
              <a:solidFill>
                <a:srgbClr val="000000"/>
              </a:solidFill>
            </a:endParaRPr>
          </a:p>
          <a:p>
            <a:pPr algn="ctr"/>
            <a:endParaRPr kumimoji="1" lang="en-US" altLang="ja-JP" sz="2000" dirty="0" smtClean="0">
              <a:solidFill>
                <a:srgbClr val="000000"/>
              </a:solidFill>
            </a:endParaRPr>
          </a:p>
          <a:p>
            <a:pPr algn="ctr"/>
            <a:endParaRPr kumimoji="1" lang="ja-JP" altLang="en-US" sz="2000" dirty="0">
              <a:solidFill>
                <a:srgbClr val="000000"/>
              </a:solidFill>
            </a:endParaRPr>
          </a:p>
        </p:txBody>
      </p:sp>
      <p:sp>
        <p:nvSpPr>
          <p:cNvPr id="2" name="コンテンツ プレースホルダー 1"/>
          <p:cNvSpPr>
            <a:spLocks noGrp="1"/>
          </p:cNvSpPr>
          <p:nvPr>
            <p:ph idx="1"/>
          </p:nvPr>
        </p:nvSpPr>
        <p:spPr>
          <a:xfrm>
            <a:off x="457200" y="1481328"/>
            <a:ext cx="8579296" cy="5376672"/>
          </a:xfrm>
        </p:spPr>
        <p:txBody>
          <a:bodyPr/>
          <a:lstStyle/>
          <a:p>
            <a:r>
              <a:rPr kumimoji="1" lang="ja-JP" altLang="en-US" dirty="0" smtClean="0"/>
              <a:t>管理</a:t>
            </a:r>
            <a:r>
              <a:rPr kumimoji="1" lang="en-US" altLang="ja-JP" dirty="0" smtClean="0"/>
              <a:t>VM</a:t>
            </a:r>
            <a:r>
              <a:rPr kumimoji="1" lang="ja-JP" altLang="en-US" dirty="0" smtClean="0"/>
              <a:t>が参照す</a:t>
            </a:r>
            <a:r>
              <a:rPr lang="ja-JP" altLang="en-US" dirty="0" smtClean="0"/>
              <a:t>る</a:t>
            </a:r>
            <a:r>
              <a:rPr lang="en-US" altLang="ja-JP" dirty="0" smtClean="0"/>
              <a:t>VFB</a:t>
            </a:r>
            <a:r>
              <a:rPr kumimoji="1" lang="ja-JP" altLang="en-US" dirty="0" smtClean="0"/>
              <a:t>を暗号化</a:t>
            </a:r>
            <a:r>
              <a:rPr kumimoji="1" lang="en-US" altLang="ja-JP" dirty="0" smtClean="0"/>
              <a:t>VFB</a:t>
            </a:r>
            <a:r>
              <a:rPr lang="ja-JP" altLang="en-US" dirty="0" smtClean="0"/>
              <a:t>に</a:t>
            </a:r>
            <a:r>
              <a:rPr kumimoji="1" lang="ja-JP" altLang="en-US" dirty="0" smtClean="0"/>
              <a:t>変更</a:t>
            </a:r>
            <a:endParaRPr kumimoji="1" lang="en-US" altLang="ja-JP" dirty="0" smtClean="0"/>
          </a:p>
          <a:p>
            <a:pPr lvl="1"/>
            <a:r>
              <a:rPr lang="ja-JP" altLang="en-US" dirty="0" smtClean="0"/>
              <a:t>ユーザ</a:t>
            </a:r>
            <a:r>
              <a:rPr lang="en-US" altLang="ja-JP" dirty="0" smtClean="0"/>
              <a:t>VM</a:t>
            </a:r>
            <a:r>
              <a:rPr lang="ja-JP" altLang="en-US" dirty="0" smtClean="0"/>
              <a:t>は起動時に</a:t>
            </a:r>
            <a:r>
              <a:rPr lang="en-US" altLang="ja-JP" dirty="0" smtClean="0"/>
              <a:t>VFB</a:t>
            </a:r>
            <a:r>
              <a:rPr lang="ja-JP" altLang="en-US" dirty="0" smtClean="0"/>
              <a:t>の情報を管理</a:t>
            </a:r>
            <a:r>
              <a:rPr lang="en-US" altLang="ja-JP" dirty="0" smtClean="0"/>
              <a:t>VM</a:t>
            </a:r>
            <a:r>
              <a:rPr lang="ja-JP" altLang="en-US" dirty="0" smtClean="0"/>
              <a:t>に通知</a:t>
            </a:r>
            <a:endParaRPr lang="en-US" altLang="ja-JP" dirty="0" smtClean="0"/>
          </a:p>
          <a:p>
            <a:pPr lvl="1"/>
            <a:r>
              <a:rPr lang="en-US" altLang="ja-JP" dirty="0" smtClean="0"/>
              <a:t>VMM</a:t>
            </a:r>
            <a:r>
              <a:rPr lang="ja-JP" altLang="en-US" dirty="0" smtClean="0"/>
              <a:t>はこの通知を横取りして暗号化</a:t>
            </a:r>
            <a:r>
              <a:rPr lang="en-US" altLang="ja-JP" dirty="0" smtClean="0"/>
              <a:t>VFB</a:t>
            </a:r>
            <a:r>
              <a:rPr lang="ja-JP" altLang="en-US" dirty="0" smtClean="0"/>
              <a:t>を作成</a:t>
            </a:r>
            <a:endParaRPr lang="en-US" altLang="ja-JP" dirty="0" smtClean="0"/>
          </a:p>
          <a:p>
            <a:pPr lvl="1"/>
            <a:r>
              <a:rPr lang="ja-JP" altLang="en-US" dirty="0" smtClean="0"/>
              <a:t>暗号化</a:t>
            </a:r>
            <a:r>
              <a:rPr lang="en-US" altLang="ja-JP" dirty="0" smtClean="0"/>
              <a:t>VFB</a:t>
            </a:r>
            <a:r>
              <a:rPr lang="ja-JP" altLang="en-US" dirty="0" smtClean="0"/>
              <a:t>の情報を管理</a:t>
            </a:r>
            <a:r>
              <a:rPr lang="en-US" altLang="ja-JP" dirty="0" smtClean="0"/>
              <a:t>VM</a:t>
            </a:r>
            <a:r>
              <a:rPr lang="ja-JP" altLang="en-US" dirty="0" smtClean="0"/>
              <a:t>に</a:t>
            </a:r>
            <a:r>
              <a:rPr lang="en-US" altLang="en-US" dirty="0" smtClean="0"/>
              <a:t>渡す</a:t>
            </a:r>
            <a:endParaRPr lang="en-US" altLang="ja-JP" dirty="0"/>
          </a:p>
          <a:p>
            <a:pPr lvl="1"/>
            <a:endParaRPr lang="en-US" altLang="ja-JP" dirty="0" smtClean="0"/>
          </a:p>
        </p:txBody>
      </p:sp>
      <p:sp>
        <p:nvSpPr>
          <p:cNvPr id="3" name="タイトル 2"/>
          <p:cNvSpPr>
            <a:spLocks noGrp="1"/>
          </p:cNvSpPr>
          <p:nvPr>
            <p:ph type="title"/>
          </p:nvPr>
        </p:nvSpPr>
        <p:spPr>
          <a:xfrm>
            <a:off x="457200" y="274638"/>
            <a:ext cx="8579296" cy="1143000"/>
          </a:xfrm>
        </p:spPr>
        <p:txBody>
          <a:bodyPr>
            <a:normAutofit/>
          </a:bodyPr>
          <a:lstStyle/>
          <a:p>
            <a:r>
              <a:rPr kumimoji="1" lang="en-US" altLang="ja-JP" dirty="0" smtClean="0"/>
              <a:t>VMM</a:t>
            </a:r>
            <a:r>
              <a:rPr kumimoji="1" lang="ja-JP" altLang="en-US" dirty="0" smtClean="0"/>
              <a:t>による暗号化</a:t>
            </a:r>
            <a:r>
              <a:rPr kumimoji="1" lang="en-US" altLang="ja-JP" dirty="0" smtClean="0"/>
              <a:t>VFB</a:t>
            </a:r>
            <a:r>
              <a:rPr kumimoji="1" lang="ja-JP" altLang="en-US" dirty="0" smtClean="0"/>
              <a:t>の作成</a:t>
            </a:r>
            <a:endParaRPr kumimoji="1" lang="ja-JP" altLang="en-US" dirty="0"/>
          </a:p>
        </p:txBody>
      </p:sp>
      <p:sp>
        <p:nvSpPr>
          <p:cNvPr id="55" name="正方形/長方形 54"/>
          <p:cNvSpPr/>
          <p:nvPr/>
        </p:nvSpPr>
        <p:spPr>
          <a:xfrm>
            <a:off x="1691681" y="5229201"/>
            <a:ext cx="6408712" cy="709794"/>
          </a:xfrm>
          <a:prstGeom prst="rect">
            <a:avLst/>
          </a:prstGeom>
          <a:solidFill>
            <a:schemeClr val="accent2">
              <a:alpha val="1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8" name="角丸四角形 57"/>
          <p:cNvSpPr/>
          <p:nvPr/>
        </p:nvSpPr>
        <p:spPr>
          <a:xfrm>
            <a:off x="1475656" y="3429000"/>
            <a:ext cx="6840760" cy="273630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ja-JP" sz="2000" dirty="0">
              <a:solidFill>
                <a:srgbClr val="000000"/>
              </a:solidFill>
            </a:endParaRPr>
          </a:p>
        </p:txBody>
      </p:sp>
      <p:sp>
        <p:nvSpPr>
          <p:cNvPr id="61" name="テキスト ボックス 60"/>
          <p:cNvSpPr txBox="1"/>
          <p:nvPr/>
        </p:nvSpPr>
        <p:spPr>
          <a:xfrm>
            <a:off x="7269530" y="5517232"/>
            <a:ext cx="1262910" cy="419163"/>
          </a:xfrm>
          <a:prstGeom prst="rect">
            <a:avLst/>
          </a:prstGeom>
          <a:noFill/>
        </p:spPr>
        <p:txBody>
          <a:bodyPr wrap="square" rtlCol="0">
            <a:spAutoFit/>
          </a:bodyPr>
          <a:lstStyle/>
          <a:p>
            <a:r>
              <a:rPr lang="en-US" altLang="ja-JP" sz="2000" dirty="0" smtClean="0"/>
              <a:t>VMM</a:t>
            </a:r>
            <a:endParaRPr kumimoji="1" lang="ja-JP" altLang="en-US" sz="2000" dirty="0"/>
          </a:p>
        </p:txBody>
      </p:sp>
      <p:sp>
        <p:nvSpPr>
          <p:cNvPr id="62" name="角丸四角形 61"/>
          <p:cNvSpPr/>
          <p:nvPr/>
        </p:nvSpPr>
        <p:spPr>
          <a:xfrm>
            <a:off x="2195736" y="4149080"/>
            <a:ext cx="1080120" cy="504056"/>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ja-JP" sz="2000" dirty="0" smtClean="0">
                <a:solidFill>
                  <a:srgbClr val="FF0000"/>
                </a:solidFill>
              </a:rPr>
              <a:t>VFB</a:t>
            </a:r>
            <a:endParaRPr kumimoji="1" lang="ja-JP" altLang="en-US" sz="2000" dirty="0">
              <a:solidFill>
                <a:srgbClr val="FF0000"/>
              </a:solidFill>
            </a:endParaRPr>
          </a:p>
        </p:txBody>
      </p:sp>
      <p:sp>
        <p:nvSpPr>
          <p:cNvPr id="63" name="角丸四角形 62"/>
          <p:cNvSpPr/>
          <p:nvPr/>
        </p:nvSpPr>
        <p:spPr>
          <a:xfrm>
            <a:off x="6588224" y="4149080"/>
            <a:ext cx="1080120" cy="504056"/>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ja-JP" sz="2000" dirty="0" smtClean="0">
                <a:solidFill>
                  <a:schemeClr val="bg1"/>
                </a:solidFill>
              </a:rPr>
              <a:t>VFB</a:t>
            </a:r>
            <a:endParaRPr kumimoji="1" lang="ja-JP" altLang="en-US" sz="2000" dirty="0">
              <a:solidFill>
                <a:schemeClr val="bg1"/>
              </a:solidFill>
            </a:endParaRPr>
          </a:p>
        </p:txBody>
      </p:sp>
      <p:cxnSp>
        <p:nvCxnSpPr>
          <p:cNvPr id="64" name="カギ線コネクタ 63"/>
          <p:cNvCxnSpPr>
            <a:stCxn id="60" idx="1"/>
          </p:cNvCxnSpPr>
          <p:nvPr/>
        </p:nvCxnSpPr>
        <p:spPr>
          <a:xfrm rot="10800000" flipV="1">
            <a:off x="4139952" y="4249092"/>
            <a:ext cx="1872208" cy="1196132"/>
          </a:xfrm>
          <a:prstGeom prst="bentConnector3">
            <a:avLst>
              <a:gd name="adj1" fmla="val 17764"/>
            </a:avLst>
          </a:prstGeom>
          <a:ln w="38100" cmpd="sng">
            <a:solidFill>
              <a:schemeClr val="tx1"/>
            </a:solidFill>
            <a:prstDash val="sysDash"/>
          </a:ln>
        </p:spPr>
        <p:style>
          <a:lnRef idx="2">
            <a:schemeClr val="accent1"/>
          </a:lnRef>
          <a:fillRef idx="0">
            <a:schemeClr val="accent1"/>
          </a:fillRef>
          <a:effectRef idx="1">
            <a:schemeClr val="accent1"/>
          </a:effectRef>
          <a:fontRef idx="minor">
            <a:schemeClr val="tx1"/>
          </a:fontRef>
        </p:style>
      </p:cxnSp>
      <p:cxnSp>
        <p:nvCxnSpPr>
          <p:cNvPr id="65" name="直線矢印コネクタ 64"/>
          <p:cNvCxnSpPr>
            <a:endCxn id="59" idx="3"/>
          </p:cNvCxnSpPr>
          <p:nvPr/>
        </p:nvCxnSpPr>
        <p:spPr>
          <a:xfrm rot="16200000" flipV="1">
            <a:off x="3380163" y="4685435"/>
            <a:ext cx="1196132" cy="323446"/>
          </a:xfrm>
          <a:prstGeom prst="bentConnector2">
            <a:avLst/>
          </a:prstGeom>
          <a:ln w="38100" cmpd="sng">
            <a:solidFill>
              <a:schemeClr val="tx1"/>
            </a:solidFill>
            <a:prstDash val="sysDash"/>
            <a:tailEnd type="arrow"/>
          </a:ln>
        </p:spPr>
        <p:style>
          <a:lnRef idx="2">
            <a:schemeClr val="accent1"/>
          </a:lnRef>
          <a:fillRef idx="0">
            <a:schemeClr val="accent1"/>
          </a:fillRef>
          <a:effectRef idx="1">
            <a:schemeClr val="accent1"/>
          </a:effectRef>
          <a:fontRef idx="minor">
            <a:schemeClr val="tx1"/>
          </a:fontRef>
        </p:style>
      </p:cxnSp>
      <p:cxnSp>
        <p:nvCxnSpPr>
          <p:cNvPr id="68" name="カギ線コネクタ 67"/>
          <p:cNvCxnSpPr>
            <a:stCxn id="60" idx="1"/>
          </p:cNvCxnSpPr>
          <p:nvPr/>
        </p:nvCxnSpPr>
        <p:spPr>
          <a:xfrm rot="10800000" flipV="1">
            <a:off x="4788024" y="4249092"/>
            <a:ext cx="1224136" cy="1196132"/>
          </a:xfrm>
          <a:prstGeom prst="bentConnector3">
            <a:avLst>
              <a:gd name="adj1" fmla="val 27404"/>
            </a:avLst>
          </a:prstGeom>
          <a:ln w="38100" cmpd="sng">
            <a:solidFill>
              <a:schemeClr val="tx1"/>
            </a:solidFill>
            <a:prstDash val="sysDash"/>
            <a:headEnd type="none"/>
            <a:tailEnd type="arrow"/>
          </a:ln>
        </p:spPr>
        <p:style>
          <a:lnRef idx="2">
            <a:schemeClr val="accent1"/>
          </a:lnRef>
          <a:fillRef idx="0">
            <a:schemeClr val="accent1"/>
          </a:fillRef>
          <a:effectRef idx="1">
            <a:schemeClr val="accent1"/>
          </a:effectRef>
          <a:fontRef idx="minor">
            <a:schemeClr val="tx1"/>
          </a:fontRef>
        </p:style>
      </p:cxnSp>
      <p:sp>
        <p:nvSpPr>
          <p:cNvPr id="42" name="テキスト ボックス 41"/>
          <p:cNvSpPr txBox="1"/>
          <p:nvPr/>
        </p:nvSpPr>
        <p:spPr>
          <a:xfrm>
            <a:off x="5580112" y="5189130"/>
            <a:ext cx="1008112" cy="400110"/>
          </a:xfrm>
          <a:prstGeom prst="rect">
            <a:avLst/>
          </a:prstGeom>
          <a:noFill/>
        </p:spPr>
        <p:txBody>
          <a:bodyPr wrap="square" rtlCol="0">
            <a:spAutoFit/>
          </a:bodyPr>
          <a:lstStyle/>
          <a:p>
            <a:pPr algn="ctr"/>
            <a:r>
              <a:rPr lang="ja-JP" altLang="en-US" sz="2000" dirty="0" smtClean="0">
                <a:solidFill>
                  <a:srgbClr val="FF0000"/>
                </a:solidFill>
              </a:rPr>
              <a:t>横取り</a:t>
            </a:r>
            <a:endParaRPr kumimoji="1" lang="ja-JP" altLang="en-US" sz="2000" dirty="0">
              <a:solidFill>
                <a:srgbClr val="FF0000"/>
              </a:solidFill>
            </a:endParaRPr>
          </a:p>
        </p:txBody>
      </p:sp>
      <p:sp>
        <p:nvSpPr>
          <p:cNvPr id="43" name="テキスト ボックス 42"/>
          <p:cNvSpPr txBox="1"/>
          <p:nvPr/>
        </p:nvSpPr>
        <p:spPr>
          <a:xfrm>
            <a:off x="5076056" y="5517232"/>
            <a:ext cx="2448272" cy="400110"/>
          </a:xfrm>
          <a:prstGeom prst="rect">
            <a:avLst/>
          </a:prstGeom>
          <a:noFill/>
        </p:spPr>
        <p:txBody>
          <a:bodyPr wrap="square" rtlCol="0">
            <a:spAutoFit/>
          </a:bodyPr>
          <a:lstStyle/>
          <a:p>
            <a:r>
              <a:rPr lang="en-US" altLang="ja-JP" sz="2000" dirty="0" smtClean="0"/>
              <a:t>VFB</a:t>
            </a:r>
            <a:r>
              <a:rPr lang="ja-JP" altLang="en-US" sz="2000" dirty="0" smtClean="0"/>
              <a:t>の情報</a:t>
            </a:r>
            <a:endParaRPr kumimoji="1" lang="ja-JP" altLang="en-US" sz="2000" dirty="0"/>
          </a:p>
        </p:txBody>
      </p:sp>
      <p:sp>
        <p:nvSpPr>
          <p:cNvPr id="44" name="テキスト ボックス 43"/>
          <p:cNvSpPr txBox="1"/>
          <p:nvPr/>
        </p:nvSpPr>
        <p:spPr>
          <a:xfrm>
            <a:off x="2483768" y="5517232"/>
            <a:ext cx="2448272" cy="400110"/>
          </a:xfrm>
          <a:prstGeom prst="rect">
            <a:avLst/>
          </a:prstGeom>
          <a:noFill/>
        </p:spPr>
        <p:txBody>
          <a:bodyPr wrap="square" rtlCol="0">
            <a:spAutoFit/>
          </a:bodyPr>
          <a:lstStyle/>
          <a:p>
            <a:r>
              <a:rPr lang="ja-JP" altLang="en-US" sz="2000" dirty="0" smtClean="0"/>
              <a:t>暗号化</a:t>
            </a:r>
            <a:r>
              <a:rPr lang="en-US" altLang="ja-JP" sz="2000" dirty="0" smtClean="0"/>
              <a:t>VFB</a:t>
            </a:r>
            <a:r>
              <a:rPr lang="ja-JP" altLang="en-US" sz="2000" dirty="0" smtClean="0"/>
              <a:t>の情報</a:t>
            </a:r>
            <a:endParaRPr kumimoji="1" lang="ja-JP" altLang="en-US" sz="2000" dirty="0"/>
          </a:p>
        </p:txBody>
      </p:sp>
      <p:sp>
        <p:nvSpPr>
          <p:cNvPr id="27" name="左矢印 26"/>
          <p:cNvSpPr/>
          <p:nvPr/>
        </p:nvSpPr>
        <p:spPr>
          <a:xfrm>
            <a:off x="4608000" y="5589240"/>
            <a:ext cx="504056" cy="288032"/>
          </a:xfrm>
          <a:prstGeom prst="leftArrow">
            <a:avLst/>
          </a:prstGeom>
          <a:solidFill>
            <a:srgbClr val="0080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2000" dirty="0" smtClean="0">
              <a:solidFill>
                <a:schemeClr val="bg1"/>
              </a:solidFill>
            </a:endParaRPr>
          </a:p>
        </p:txBody>
      </p:sp>
      <p:sp>
        <p:nvSpPr>
          <p:cNvPr id="28" name="乗算記号 27"/>
          <p:cNvSpPr/>
          <p:nvPr/>
        </p:nvSpPr>
        <p:spPr>
          <a:xfrm>
            <a:off x="5436096" y="5445224"/>
            <a:ext cx="576064" cy="576064"/>
          </a:xfrm>
          <a:prstGeom prst="mathMultiply">
            <a:avLst>
              <a:gd name="adj1" fmla="val 16971"/>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2000" dirty="0" smtClean="0">
              <a:solidFill>
                <a:schemeClr val="bg1"/>
              </a:solidFill>
            </a:endParaRPr>
          </a:p>
        </p:txBody>
      </p:sp>
      <p:sp>
        <p:nvSpPr>
          <p:cNvPr id="47" name="テキスト ボックス 46"/>
          <p:cNvSpPr txBox="1"/>
          <p:nvPr/>
        </p:nvSpPr>
        <p:spPr>
          <a:xfrm>
            <a:off x="2195736" y="5189130"/>
            <a:ext cx="1008112" cy="400110"/>
          </a:xfrm>
          <a:prstGeom prst="rect">
            <a:avLst/>
          </a:prstGeom>
          <a:noFill/>
        </p:spPr>
        <p:txBody>
          <a:bodyPr wrap="square" rtlCol="0">
            <a:spAutoFit/>
          </a:bodyPr>
          <a:lstStyle/>
          <a:p>
            <a:pPr algn="ctr"/>
            <a:r>
              <a:rPr lang="ja-JP" altLang="en-US" sz="2000" dirty="0" smtClean="0">
                <a:solidFill>
                  <a:srgbClr val="FF0000"/>
                </a:solidFill>
              </a:rPr>
              <a:t>作成</a:t>
            </a:r>
            <a:endParaRPr kumimoji="1" lang="ja-JP" altLang="en-US" sz="2000" dirty="0">
              <a:solidFill>
                <a:srgbClr val="FF0000"/>
              </a:solidFill>
            </a:endParaRPr>
          </a:p>
        </p:txBody>
      </p:sp>
      <p:cxnSp>
        <p:nvCxnSpPr>
          <p:cNvPr id="48" name="直線矢印コネクタ 47"/>
          <p:cNvCxnSpPr>
            <a:stCxn id="47" idx="0"/>
            <a:endCxn id="62" idx="2"/>
          </p:cNvCxnSpPr>
          <p:nvPr/>
        </p:nvCxnSpPr>
        <p:spPr>
          <a:xfrm flipV="1">
            <a:off x="2699792" y="4653136"/>
            <a:ext cx="0" cy="572400"/>
          </a:xfrm>
          <a:prstGeom prst="straightConnector1">
            <a:avLst/>
          </a:prstGeom>
          <a:ln w="38100" cmpd="sng">
            <a:solidFill>
              <a:schemeClr val="tx1"/>
            </a:solidFill>
            <a:prstDash val="sysDash"/>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9832113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fade">
                                      <p:cBhvr>
                                        <p:cTn id="7" dur="500"/>
                                        <p:tgtEl>
                                          <p:spTgt spid="6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2"/>
                                        </p:tgtEl>
                                        <p:attrNameLst>
                                          <p:attrName>style.visibility</p:attrName>
                                        </p:attrNameLst>
                                      </p:cBhvr>
                                      <p:to>
                                        <p:strVal val="visible"/>
                                      </p:to>
                                    </p:set>
                                    <p:animEffect transition="in" filter="fade">
                                      <p:cBhvr>
                                        <p:cTn id="10" dur="500"/>
                                        <p:tgtEl>
                                          <p:spTgt spid="4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3"/>
                                        </p:tgtEl>
                                        <p:attrNameLst>
                                          <p:attrName>style.visibility</p:attrName>
                                        </p:attrNameLst>
                                      </p:cBhvr>
                                      <p:to>
                                        <p:strVal val="visible"/>
                                      </p:to>
                                    </p:set>
                                    <p:animEffect transition="in" filter="fade">
                                      <p:cBhvr>
                                        <p:cTn id="13" dur="500"/>
                                        <p:tgtEl>
                                          <p:spTgt spid="4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62"/>
                                        </p:tgtEl>
                                        <p:attrNameLst>
                                          <p:attrName>style.visibility</p:attrName>
                                        </p:attrNameLst>
                                      </p:cBhvr>
                                      <p:to>
                                        <p:strVal val="visible"/>
                                      </p:to>
                                    </p:set>
                                    <p:animEffect transition="in" filter="fade">
                                      <p:cBhvr>
                                        <p:cTn id="18" dur="500"/>
                                        <p:tgtEl>
                                          <p:spTgt spid="62"/>
                                        </p:tgtEl>
                                      </p:cBhvr>
                                    </p:animEffect>
                                  </p:childTnLst>
                                </p:cTn>
                              </p:par>
                              <p:par>
                                <p:cTn id="19" presetID="10" presetClass="entr" presetSubtype="0" fill="hold" nodeType="withEffect">
                                  <p:stCondLst>
                                    <p:cond delay="0"/>
                                  </p:stCondLst>
                                  <p:childTnLst>
                                    <p:set>
                                      <p:cBhvr>
                                        <p:cTn id="20" dur="1" fill="hold">
                                          <p:stCondLst>
                                            <p:cond delay="0"/>
                                          </p:stCondLst>
                                        </p:cTn>
                                        <p:tgtEl>
                                          <p:spTgt spid="48"/>
                                        </p:tgtEl>
                                        <p:attrNameLst>
                                          <p:attrName>style.visibility</p:attrName>
                                        </p:attrNameLst>
                                      </p:cBhvr>
                                      <p:to>
                                        <p:strVal val="visible"/>
                                      </p:to>
                                    </p:set>
                                    <p:animEffect transition="in" filter="fade">
                                      <p:cBhvr>
                                        <p:cTn id="21" dur="500"/>
                                        <p:tgtEl>
                                          <p:spTgt spid="48"/>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47"/>
                                        </p:tgtEl>
                                        <p:attrNameLst>
                                          <p:attrName>style.visibility</p:attrName>
                                        </p:attrNameLst>
                                      </p:cBhvr>
                                      <p:to>
                                        <p:strVal val="visible"/>
                                      </p:to>
                                    </p:set>
                                    <p:animEffect transition="in" filter="fade">
                                      <p:cBhvr>
                                        <p:cTn id="24" dur="500"/>
                                        <p:tgtEl>
                                          <p:spTgt spid="4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fade">
                                      <p:cBhvr>
                                        <p:cTn id="29" dur="500"/>
                                        <p:tgtEl>
                                          <p:spTgt spid="28"/>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fade">
                                      <p:cBhvr>
                                        <p:cTn id="32" dur="500"/>
                                        <p:tgtEl>
                                          <p:spTgt spid="27"/>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44"/>
                                        </p:tgtEl>
                                        <p:attrNameLst>
                                          <p:attrName>style.visibility</p:attrName>
                                        </p:attrNameLst>
                                      </p:cBhvr>
                                      <p:to>
                                        <p:strVal val="visible"/>
                                      </p:to>
                                    </p:set>
                                    <p:animEffect transition="in" filter="fade">
                                      <p:cBhvr>
                                        <p:cTn id="35" dur="500"/>
                                        <p:tgtEl>
                                          <p:spTgt spid="44"/>
                                        </p:tgtEl>
                                      </p:cBhvr>
                                    </p:animEffect>
                                  </p:childTnLst>
                                </p:cTn>
                              </p:par>
                              <p:par>
                                <p:cTn id="36" presetID="10" presetClass="entr" presetSubtype="0" fill="hold" nodeType="withEffect">
                                  <p:stCondLst>
                                    <p:cond delay="0"/>
                                  </p:stCondLst>
                                  <p:childTnLst>
                                    <p:set>
                                      <p:cBhvr>
                                        <p:cTn id="37" dur="1" fill="hold">
                                          <p:stCondLst>
                                            <p:cond delay="0"/>
                                          </p:stCondLst>
                                        </p:cTn>
                                        <p:tgtEl>
                                          <p:spTgt spid="65"/>
                                        </p:tgtEl>
                                        <p:attrNameLst>
                                          <p:attrName>style.visibility</p:attrName>
                                        </p:attrNameLst>
                                      </p:cBhvr>
                                      <p:to>
                                        <p:strVal val="visible"/>
                                      </p:to>
                                    </p:set>
                                    <p:animEffect transition="in" filter="fade">
                                      <p:cBhvr>
                                        <p:cTn id="38" dur="500"/>
                                        <p:tgtEl>
                                          <p:spTgt spid="65"/>
                                        </p:tgtEl>
                                      </p:cBhvr>
                                    </p:animEffect>
                                  </p:childTnLst>
                                </p:cTn>
                              </p:par>
                              <p:par>
                                <p:cTn id="39" presetID="10" presetClass="entr" presetSubtype="0" fill="hold" nodeType="withEffect">
                                  <p:stCondLst>
                                    <p:cond delay="0"/>
                                  </p:stCondLst>
                                  <p:childTnLst>
                                    <p:set>
                                      <p:cBhvr>
                                        <p:cTn id="40" dur="1" fill="hold">
                                          <p:stCondLst>
                                            <p:cond delay="0"/>
                                          </p:stCondLst>
                                        </p:cTn>
                                        <p:tgtEl>
                                          <p:spTgt spid="64"/>
                                        </p:tgtEl>
                                        <p:attrNameLst>
                                          <p:attrName>style.visibility</p:attrName>
                                        </p:attrNameLst>
                                      </p:cBhvr>
                                      <p:to>
                                        <p:strVal val="visible"/>
                                      </p:to>
                                    </p:set>
                                    <p:animEffect transition="in" filter="fade">
                                      <p:cBhvr>
                                        <p:cTn id="41" dur="500"/>
                                        <p:tgtEl>
                                          <p:spTgt spid="64"/>
                                        </p:tgtEl>
                                      </p:cBhvr>
                                    </p:animEffect>
                                  </p:childTnLst>
                                </p:cTn>
                              </p:par>
                              <p:par>
                                <p:cTn id="42" presetID="10" presetClass="exit" presetSubtype="0" fill="hold" nodeType="withEffect">
                                  <p:stCondLst>
                                    <p:cond delay="0"/>
                                  </p:stCondLst>
                                  <p:childTnLst>
                                    <p:animEffect transition="out" filter="fade">
                                      <p:cBhvr>
                                        <p:cTn id="43" dur="500"/>
                                        <p:tgtEl>
                                          <p:spTgt spid="68"/>
                                        </p:tgtEl>
                                      </p:cBhvr>
                                    </p:animEffect>
                                    <p:set>
                                      <p:cBhvr>
                                        <p:cTn id="44" dur="1" fill="hold">
                                          <p:stCondLst>
                                            <p:cond delay="499"/>
                                          </p:stCondLst>
                                        </p:cTn>
                                        <p:tgtEl>
                                          <p:spTgt spid="6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nimBg="1"/>
      <p:bldP spid="42" grpId="0"/>
      <p:bldP spid="43" grpId="0"/>
      <p:bldP spid="44" grpId="0"/>
      <p:bldP spid="27" grpId="0" animBg="1"/>
      <p:bldP spid="28" grpId="0" animBg="1"/>
      <p:bldP spid="4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p:cNvSpPr>
            <a:spLocks noGrp="1"/>
          </p:cNvSpPr>
          <p:nvPr>
            <p:ph idx="1"/>
          </p:nvPr>
        </p:nvSpPr>
        <p:spPr>
          <a:xfrm>
            <a:off x="457200" y="1481328"/>
            <a:ext cx="8435280" cy="4525963"/>
          </a:xfrm>
        </p:spPr>
        <p:txBody>
          <a:bodyPr/>
          <a:lstStyle/>
          <a:p>
            <a:r>
              <a:rPr lang="en-US" altLang="ja-JP" dirty="0" err="1" smtClean="0"/>
              <a:t>XenStore</a:t>
            </a:r>
            <a:r>
              <a:rPr lang="ja-JP" altLang="en-US" dirty="0" smtClean="0"/>
              <a:t>リングの監視により</a:t>
            </a:r>
            <a:r>
              <a:rPr lang="en-US" altLang="ja-JP" dirty="0" smtClean="0"/>
              <a:t>VFB</a:t>
            </a:r>
            <a:r>
              <a:rPr lang="ja-JP" altLang="en-US" dirty="0" smtClean="0"/>
              <a:t>のアドレスを取得</a:t>
            </a:r>
            <a:endParaRPr lang="en-US" altLang="ja-JP" dirty="0" smtClean="0"/>
          </a:p>
          <a:p>
            <a:pPr lvl="1"/>
            <a:r>
              <a:rPr lang="en-US" altLang="ja-JP" dirty="0" smtClean="0"/>
              <a:t>VFB</a:t>
            </a:r>
            <a:r>
              <a:rPr lang="ja-JP" altLang="en-US" dirty="0" smtClean="0"/>
              <a:t>のアドレスは</a:t>
            </a:r>
            <a:r>
              <a:rPr lang="en-US" altLang="ja-JP" dirty="0" err="1" smtClean="0"/>
              <a:t>XenStore</a:t>
            </a:r>
            <a:r>
              <a:rPr lang="ja-JP" altLang="en-US" dirty="0" smtClean="0"/>
              <a:t>リングを通じて渡される</a:t>
            </a:r>
            <a:endParaRPr lang="en-US" altLang="ja-JP" dirty="0" smtClean="0"/>
          </a:p>
          <a:p>
            <a:pPr lvl="2"/>
            <a:r>
              <a:rPr lang="ja-JP" altLang="en-US" dirty="0" smtClean="0"/>
              <a:t>管理</a:t>
            </a:r>
            <a:r>
              <a:rPr lang="en-US" altLang="ja-JP" dirty="0" smtClean="0"/>
              <a:t>VM</a:t>
            </a:r>
            <a:r>
              <a:rPr lang="ja-JP" altLang="en-US" dirty="0" smtClean="0"/>
              <a:t>の</a:t>
            </a:r>
            <a:r>
              <a:rPr lang="en-US" altLang="ja-JP" dirty="0" err="1" smtClean="0"/>
              <a:t>XenStore</a:t>
            </a:r>
            <a:r>
              <a:rPr lang="ja-JP" altLang="en-US" dirty="0" smtClean="0"/>
              <a:t>に格納される</a:t>
            </a:r>
          </a:p>
          <a:p>
            <a:pPr lvl="1"/>
            <a:r>
              <a:rPr lang="en-US" altLang="ja-JP" dirty="0" err="1" smtClean="0"/>
              <a:t>XenStore</a:t>
            </a:r>
            <a:r>
              <a:rPr lang="ja-JP" altLang="en-US" dirty="0" smtClean="0"/>
              <a:t>リングは起動情報ページから特定</a:t>
            </a:r>
            <a:endParaRPr lang="en-US" altLang="ja-JP" dirty="0" smtClean="0"/>
          </a:p>
          <a:p>
            <a:pPr lvl="2"/>
            <a:r>
              <a:rPr lang="ja-JP" altLang="en-US" dirty="0" smtClean="0"/>
              <a:t>管理</a:t>
            </a:r>
            <a:r>
              <a:rPr lang="en-US" altLang="ja-JP" dirty="0" smtClean="0"/>
              <a:t>VM</a:t>
            </a:r>
            <a:r>
              <a:rPr lang="ja-JP" altLang="en-US" dirty="0" smtClean="0"/>
              <a:t>がレジスタ経由でユーザ</a:t>
            </a:r>
            <a:r>
              <a:rPr lang="en-US" altLang="ja-JP" dirty="0" smtClean="0"/>
              <a:t>VM</a:t>
            </a:r>
            <a:r>
              <a:rPr lang="ja-JP" altLang="en-US" dirty="0" smtClean="0"/>
              <a:t>に通知</a:t>
            </a:r>
            <a:endParaRPr lang="en-US" altLang="ja-JP" dirty="0"/>
          </a:p>
        </p:txBody>
      </p:sp>
      <p:sp>
        <p:nvSpPr>
          <p:cNvPr id="3" name="タイトル 2"/>
          <p:cNvSpPr>
            <a:spLocks noGrp="1"/>
          </p:cNvSpPr>
          <p:nvPr>
            <p:ph type="title"/>
          </p:nvPr>
        </p:nvSpPr>
        <p:spPr/>
        <p:txBody>
          <a:bodyPr/>
          <a:lstStyle/>
          <a:p>
            <a:r>
              <a:rPr kumimoji="1" lang="en-US" altLang="ja-JP" dirty="0" smtClean="0"/>
              <a:t>VFB</a:t>
            </a:r>
            <a:r>
              <a:rPr kumimoji="1" lang="ja-JP" altLang="en-US" dirty="0" smtClean="0"/>
              <a:t>の</a:t>
            </a:r>
            <a:r>
              <a:rPr lang="ja-JP" altLang="en-US" dirty="0" smtClean="0"/>
              <a:t>情報取得</a:t>
            </a:r>
            <a:endParaRPr kumimoji="1" lang="ja-JP" altLang="en-US" dirty="0"/>
          </a:p>
        </p:txBody>
      </p:sp>
      <p:sp>
        <p:nvSpPr>
          <p:cNvPr id="23" name="ドーナツ 22"/>
          <p:cNvSpPr/>
          <p:nvPr/>
        </p:nvSpPr>
        <p:spPr>
          <a:xfrm>
            <a:off x="4716016" y="4293096"/>
            <a:ext cx="864096" cy="864096"/>
          </a:xfrm>
          <a:prstGeom prst="donut">
            <a:avLst>
              <a:gd name="adj" fmla="val 2791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2000" dirty="0" smtClean="0">
              <a:solidFill>
                <a:schemeClr val="bg1"/>
              </a:solidFill>
            </a:endParaRPr>
          </a:p>
        </p:txBody>
      </p:sp>
      <p:sp>
        <p:nvSpPr>
          <p:cNvPr id="25" name="正方形/長方形 24"/>
          <p:cNvSpPr/>
          <p:nvPr/>
        </p:nvSpPr>
        <p:spPr>
          <a:xfrm>
            <a:off x="2012947" y="3845047"/>
            <a:ext cx="2199013" cy="1600177"/>
          </a:xfrm>
          <a:prstGeom prst="rect">
            <a:avLst/>
          </a:prstGeom>
          <a:solidFill>
            <a:srgbClr val="660066">
              <a:alpha val="1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smtClean="0">
                <a:solidFill>
                  <a:srgbClr val="000000"/>
                </a:solidFill>
              </a:rPr>
              <a:t>管理</a:t>
            </a:r>
            <a:r>
              <a:rPr kumimoji="1" lang="en-US" altLang="ja-JP" sz="2000" dirty="0" smtClean="0">
                <a:solidFill>
                  <a:srgbClr val="000000"/>
                </a:solidFill>
              </a:rPr>
              <a:t>VM</a:t>
            </a:r>
          </a:p>
          <a:p>
            <a:pPr algn="ctr"/>
            <a:endParaRPr lang="en-US" altLang="ja-JP" sz="2000" dirty="0">
              <a:solidFill>
                <a:srgbClr val="000000"/>
              </a:solidFill>
            </a:endParaRPr>
          </a:p>
          <a:p>
            <a:pPr algn="ctr"/>
            <a:endParaRPr kumimoji="1" lang="en-US" altLang="ja-JP" sz="2000" dirty="0" smtClean="0">
              <a:solidFill>
                <a:srgbClr val="000000"/>
              </a:solidFill>
            </a:endParaRPr>
          </a:p>
          <a:p>
            <a:pPr algn="ctr"/>
            <a:endParaRPr kumimoji="1" lang="en-US" altLang="ja-JP" sz="2000" dirty="0" smtClean="0">
              <a:solidFill>
                <a:srgbClr val="000000"/>
              </a:solidFill>
            </a:endParaRPr>
          </a:p>
          <a:p>
            <a:pPr algn="ctr"/>
            <a:endParaRPr kumimoji="1" lang="ja-JP" altLang="en-US" sz="2000" dirty="0">
              <a:solidFill>
                <a:srgbClr val="000000"/>
              </a:solidFill>
            </a:endParaRPr>
          </a:p>
        </p:txBody>
      </p:sp>
      <p:sp>
        <p:nvSpPr>
          <p:cNvPr id="26" name="正方形/長方形 25"/>
          <p:cNvSpPr/>
          <p:nvPr/>
        </p:nvSpPr>
        <p:spPr>
          <a:xfrm>
            <a:off x="6084168" y="3845047"/>
            <a:ext cx="2160240" cy="1600177"/>
          </a:xfrm>
          <a:prstGeom prst="rect">
            <a:avLst/>
          </a:prstGeom>
          <a:solidFill>
            <a:srgbClr val="008000">
              <a:alpha val="1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smtClean="0">
                <a:solidFill>
                  <a:srgbClr val="000000"/>
                </a:solidFill>
              </a:rPr>
              <a:t>ユーザ</a:t>
            </a:r>
            <a:r>
              <a:rPr kumimoji="1" lang="en-US" altLang="ja-JP" sz="2000" dirty="0" smtClean="0">
                <a:solidFill>
                  <a:srgbClr val="000000"/>
                </a:solidFill>
              </a:rPr>
              <a:t>VM</a:t>
            </a:r>
          </a:p>
          <a:p>
            <a:pPr algn="ctr"/>
            <a:endParaRPr lang="en-US" altLang="ja-JP" sz="2000" dirty="0" smtClean="0">
              <a:solidFill>
                <a:srgbClr val="000000"/>
              </a:solidFill>
            </a:endParaRPr>
          </a:p>
          <a:p>
            <a:pPr algn="ctr"/>
            <a:endParaRPr lang="en-US" altLang="ja-JP" sz="2000" dirty="0">
              <a:solidFill>
                <a:srgbClr val="000000"/>
              </a:solidFill>
            </a:endParaRPr>
          </a:p>
          <a:p>
            <a:pPr algn="ctr"/>
            <a:endParaRPr kumimoji="1" lang="en-US" altLang="ja-JP" sz="2000" dirty="0" smtClean="0">
              <a:solidFill>
                <a:srgbClr val="000000"/>
              </a:solidFill>
            </a:endParaRPr>
          </a:p>
          <a:p>
            <a:pPr algn="ctr"/>
            <a:endParaRPr kumimoji="1" lang="ja-JP" altLang="en-US" sz="2000" dirty="0">
              <a:solidFill>
                <a:srgbClr val="000000"/>
              </a:solidFill>
            </a:endParaRPr>
          </a:p>
        </p:txBody>
      </p:sp>
      <p:sp>
        <p:nvSpPr>
          <p:cNvPr id="27" name="正方形/長方形 26"/>
          <p:cNvSpPr/>
          <p:nvPr/>
        </p:nvSpPr>
        <p:spPr>
          <a:xfrm>
            <a:off x="1979712" y="5589240"/>
            <a:ext cx="6264696" cy="504056"/>
          </a:xfrm>
          <a:prstGeom prst="rect">
            <a:avLst/>
          </a:prstGeom>
          <a:solidFill>
            <a:schemeClr val="accent2">
              <a:alpha val="1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正方形/長方形 27"/>
          <p:cNvSpPr/>
          <p:nvPr/>
        </p:nvSpPr>
        <p:spPr>
          <a:xfrm>
            <a:off x="2228971" y="4445113"/>
            <a:ext cx="1656184" cy="352039"/>
          </a:xfrm>
          <a:prstGeom prst="rect">
            <a:avLst/>
          </a:prstGeom>
          <a:solidFill>
            <a:schemeClr val="bg2"/>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000" dirty="0" err="1" smtClean="0">
                <a:solidFill>
                  <a:srgbClr val="000000"/>
                </a:solidFill>
              </a:rPr>
              <a:t>XenStore</a:t>
            </a:r>
            <a:endParaRPr kumimoji="1" lang="ja-JP" altLang="en-US" sz="2000" dirty="0">
              <a:solidFill>
                <a:srgbClr val="000000"/>
              </a:solidFill>
            </a:endParaRPr>
          </a:p>
        </p:txBody>
      </p:sp>
      <p:sp>
        <p:nvSpPr>
          <p:cNvPr id="29" name="正方形/長方形 28"/>
          <p:cNvSpPr/>
          <p:nvPr/>
        </p:nvSpPr>
        <p:spPr>
          <a:xfrm>
            <a:off x="6228184" y="4949169"/>
            <a:ext cx="1944216" cy="352039"/>
          </a:xfrm>
          <a:prstGeom prst="rect">
            <a:avLst/>
          </a:prstGeom>
          <a:solidFill>
            <a:schemeClr val="bg2"/>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dirty="0" smtClean="0">
                <a:solidFill>
                  <a:srgbClr val="000000"/>
                </a:solidFill>
              </a:rPr>
              <a:t>起動情報ページ</a:t>
            </a:r>
            <a:endParaRPr kumimoji="1" lang="ja-JP" altLang="en-US" sz="2000" dirty="0">
              <a:solidFill>
                <a:srgbClr val="000000"/>
              </a:solidFill>
            </a:endParaRPr>
          </a:p>
        </p:txBody>
      </p:sp>
      <p:sp>
        <p:nvSpPr>
          <p:cNvPr id="31" name="角丸四角形 30"/>
          <p:cNvSpPr/>
          <p:nvPr/>
        </p:nvSpPr>
        <p:spPr>
          <a:xfrm>
            <a:off x="1691680" y="3645024"/>
            <a:ext cx="6840760" cy="259228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ja-JP" sz="2000" dirty="0">
              <a:solidFill>
                <a:srgbClr val="000000"/>
              </a:solidFill>
            </a:endParaRPr>
          </a:p>
        </p:txBody>
      </p:sp>
      <p:sp>
        <p:nvSpPr>
          <p:cNvPr id="32" name="テキスト ボックス 31"/>
          <p:cNvSpPr txBox="1"/>
          <p:nvPr/>
        </p:nvSpPr>
        <p:spPr>
          <a:xfrm>
            <a:off x="7380312" y="5705824"/>
            <a:ext cx="1262910" cy="419163"/>
          </a:xfrm>
          <a:prstGeom prst="rect">
            <a:avLst/>
          </a:prstGeom>
          <a:noFill/>
        </p:spPr>
        <p:txBody>
          <a:bodyPr wrap="square" rtlCol="0">
            <a:spAutoFit/>
          </a:bodyPr>
          <a:lstStyle/>
          <a:p>
            <a:r>
              <a:rPr lang="en-US" altLang="ja-JP" sz="2000" dirty="0" smtClean="0"/>
              <a:t>VMM</a:t>
            </a:r>
            <a:endParaRPr kumimoji="1" lang="ja-JP" altLang="en-US" sz="2000" dirty="0"/>
          </a:p>
        </p:txBody>
      </p:sp>
      <p:cxnSp>
        <p:nvCxnSpPr>
          <p:cNvPr id="35" name="直線矢印コネクタ 34"/>
          <p:cNvCxnSpPr/>
          <p:nvPr/>
        </p:nvCxnSpPr>
        <p:spPr>
          <a:xfrm flipV="1">
            <a:off x="5148000" y="5157193"/>
            <a:ext cx="0" cy="432047"/>
          </a:xfrm>
          <a:prstGeom prst="straightConnector1">
            <a:avLst/>
          </a:prstGeom>
          <a:ln w="38100" cmpd="sng">
            <a:solidFill>
              <a:schemeClr val="tx1"/>
            </a:solidFill>
            <a:prstDash val="sysDash"/>
            <a:tailEnd type="arrow"/>
          </a:ln>
        </p:spPr>
        <p:style>
          <a:lnRef idx="2">
            <a:schemeClr val="accent1"/>
          </a:lnRef>
          <a:fillRef idx="0">
            <a:schemeClr val="accent1"/>
          </a:fillRef>
          <a:effectRef idx="1">
            <a:schemeClr val="accent1"/>
          </a:effectRef>
          <a:fontRef idx="minor">
            <a:schemeClr val="tx1"/>
          </a:fontRef>
        </p:style>
      </p:cxnSp>
      <p:cxnSp>
        <p:nvCxnSpPr>
          <p:cNvPr id="39" name="カギ線コネクタ 59"/>
          <p:cNvCxnSpPr>
            <a:stCxn id="26" idx="1"/>
          </p:cNvCxnSpPr>
          <p:nvPr/>
        </p:nvCxnSpPr>
        <p:spPr>
          <a:xfrm flipH="1">
            <a:off x="5436096" y="4645136"/>
            <a:ext cx="648072" cy="80008"/>
          </a:xfrm>
          <a:prstGeom prst="straightConnector1">
            <a:avLst/>
          </a:prstGeom>
          <a:ln w="381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40" name="カギ線コネクタ 77"/>
          <p:cNvCxnSpPr>
            <a:stCxn id="28" idx="3"/>
          </p:cNvCxnSpPr>
          <p:nvPr/>
        </p:nvCxnSpPr>
        <p:spPr>
          <a:xfrm>
            <a:off x="3885155" y="4621133"/>
            <a:ext cx="974877" cy="104011"/>
          </a:xfrm>
          <a:prstGeom prst="straightConnector1">
            <a:avLst/>
          </a:prstGeom>
          <a:ln w="38100" cmpd="sng">
            <a:solidFill>
              <a:schemeClr val="tx1"/>
            </a:solidFill>
            <a:headEnd type="arrow"/>
            <a:tailEnd type="none"/>
          </a:ln>
        </p:spPr>
        <p:style>
          <a:lnRef idx="2">
            <a:schemeClr val="accent1"/>
          </a:lnRef>
          <a:fillRef idx="0">
            <a:schemeClr val="accent1"/>
          </a:fillRef>
          <a:effectRef idx="1">
            <a:schemeClr val="accent1"/>
          </a:effectRef>
          <a:fontRef idx="minor">
            <a:schemeClr val="tx1"/>
          </a:fontRef>
        </p:style>
      </p:cxnSp>
      <p:sp>
        <p:nvSpPr>
          <p:cNvPr id="41" name="テキスト ボックス 40"/>
          <p:cNvSpPr txBox="1"/>
          <p:nvPr/>
        </p:nvSpPr>
        <p:spPr>
          <a:xfrm>
            <a:off x="4461218" y="3657218"/>
            <a:ext cx="1406926" cy="707886"/>
          </a:xfrm>
          <a:prstGeom prst="rect">
            <a:avLst/>
          </a:prstGeom>
          <a:noFill/>
        </p:spPr>
        <p:txBody>
          <a:bodyPr wrap="square" rtlCol="0">
            <a:spAutoFit/>
          </a:bodyPr>
          <a:lstStyle/>
          <a:p>
            <a:pPr algn="ctr"/>
            <a:r>
              <a:rPr lang="en-US" altLang="ja-JP" sz="2000" dirty="0" err="1" smtClean="0"/>
              <a:t>XenStore</a:t>
            </a:r>
            <a:r>
              <a:rPr kumimoji="1" lang="ja-JP" altLang="en-US" sz="2000" dirty="0" smtClean="0"/>
              <a:t>リング</a:t>
            </a:r>
            <a:endParaRPr kumimoji="1" lang="ja-JP" altLang="en-US" sz="2000" dirty="0"/>
          </a:p>
        </p:txBody>
      </p:sp>
      <p:sp>
        <p:nvSpPr>
          <p:cNvPr id="42" name="角丸四角形 41"/>
          <p:cNvSpPr/>
          <p:nvPr/>
        </p:nvSpPr>
        <p:spPr>
          <a:xfrm>
            <a:off x="6732240" y="4293096"/>
            <a:ext cx="792088" cy="432048"/>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ja-JP" sz="2000" dirty="0" smtClean="0">
                <a:solidFill>
                  <a:schemeClr val="bg1"/>
                </a:solidFill>
              </a:rPr>
              <a:t>VFB</a:t>
            </a:r>
            <a:endParaRPr kumimoji="1" lang="ja-JP" altLang="en-US" sz="2000" dirty="0">
              <a:solidFill>
                <a:schemeClr val="bg1"/>
              </a:solidFill>
            </a:endParaRPr>
          </a:p>
        </p:txBody>
      </p:sp>
      <p:sp>
        <p:nvSpPr>
          <p:cNvPr id="43" name="テキスト ボックス 42"/>
          <p:cNvSpPr txBox="1"/>
          <p:nvPr/>
        </p:nvSpPr>
        <p:spPr>
          <a:xfrm>
            <a:off x="4644008" y="5549170"/>
            <a:ext cx="1008112" cy="400110"/>
          </a:xfrm>
          <a:prstGeom prst="rect">
            <a:avLst/>
          </a:prstGeom>
          <a:noFill/>
        </p:spPr>
        <p:txBody>
          <a:bodyPr wrap="square" rtlCol="0">
            <a:spAutoFit/>
          </a:bodyPr>
          <a:lstStyle/>
          <a:p>
            <a:pPr algn="ctr"/>
            <a:r>
              <a:rPr lang="ja-JP" altLang="en-US" sz="2000" dirty="0" smtClean="0">
                <a:solidFill>
                  <a:srgbClr val="FF0000"/>
                </a:solidFill>
              </a:rPr>
              <a:t>監視</a:t>
            </a:r>
            <a:endParaRPr kumimoji="1" lang="ja-JP" altLang="en-US" sz="2000" dirty="0">
              <a:solidFill>
                <a:srgbClr val="FF0000"/>
              </a:solidFill>
            </a:endParaRPr>
          </a:p>
        </p:txBody>
      </p:sp>
      <p:cxnSp>
        <p:nvCxnSpPr>
          <p:cNvPr id="45" name="カギ線コネクタ 44"/>
          <p:cNvCxnSpPr/>
          <p:nvPr/>
        </p:nvCxnSpPr>
        <p:spPr>
          <a:xfrm>
            <a:off x="4211960" y="5301208"/>
            <a:ext cx="1872208" cy="0"/>
          </a:xfrm>
          <a:prstGeom prst="straightConnector1">
            <a:avLst/>
          </a:prstGeom>
          <a:ln w="38100" cmpd="sng">
            <a:solidFill>
              <a:schemeClr val="tx1"/>
            </a:solidFill>
            <a:prstDash val="sysDash"/>
            <a:headEnd type="none"/>
            <a:tailEnd type="arrow"/>
          </a:ln>
        </p:spPr>
        <p:style>
          <a:lnRef idx="2">
            <a:schemeClr val="accent1"/>
          </a:lnRef>
          <a:fillRef idx="0">
            <a:schemeClr val="accent1"/>
          </a:fillRef>
          <a:effectRef idx="1">
            <a:schemeClr val="accent1"/>
          </a:effectRef>
          <a:fontRef idx="minor">
            <a:schemeClr val="tx1"/>
          </a:fontRef>
        </p:style>
      </p:cxnSp>
      <p:cxnSp>
        <p:nvCxnSpPr>
          <p:cNvPr id="55" name="カギ線コネクタ 59"/>
          <p:cNvCxnSpPr>
            <a:stCxn id="29" idx="0"/>
            <a:endCxn id="23" idx="6"/>
          </p:cNvCxnSpPr>
          <p:nvPr/>
        </p:nvCxnSpPr>
        <p:spPr>
          <a:xfrm flipH="1" flipV="1">
            <a:off x="5580112" y="4725144"/>
            <a:ext cx="1620180" cy="224025"/>
          </a:xfrm>
          <a:prstGeom prst="straightConnector1">
            <a:avLst/>
          </a:prstGeom>
          <a:ln w="12700" cmpd="sng">
            <a:solidFill>
              <a:schemeClr val="tx1"/>
            </a:solidFill>
            <a:prstDash val="sysDash"/>
            <a:tailEnd type="non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824712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5"/>
                                        </p:tgtEl>
                                      </p:cBhvr>
                                    </p:animEffect>
                                    <p:set>
                                      <p:cBhvr>
                                        <p:cTn id="7" dur="1" fill="hold">
                                          <p:stCondLst>
                                            <p:cond delay="499"/>
                                          </p:stCondLst>
                                        </p:cTn>
                                        <p:tgtEl>
                                          <p:spTgt spid="35"/>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43"/>
                                        </p:tgtEl>
                                      </p:cBhvr>
                                    </p:animEffect>
                                    <p:set>
                                      <p:cBhvr>
                                        <p:cTn id="10" dur="1" fill="hold">
                                          <p:stCondLst>
                                            <p:cond delay="499"/>
                                          </p:stCondLst>
                                        </p:cTn>
                                        <p:tgtEl>
                                          <p:spTgt spid="43"/>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39"/>
                                        </p:tgtEl>
                                      </p:cBhvr>
                                    </p:animEffect>
                                    <p:set>
                                      <p:cBhvr>
                                        <p:cTn id="13" dur="1" fill="hold">
                                          <p:stCondLst>
                                            <p:cond delay="499"/>
                                          </p:stCondLst>
                                        </p:cTn>
                                        <p:tgtEl>
                                          <p:spTgt spid="39"/>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500"/>
                                        <p:tgtEl>
                                          <p:spTgt spid="40"/>
                                        </p:tgtEl>
                                      </p:cBhvr>
                                    </p:animEffect>
                                    <p:set>
                                      <p:cBhvr>
                                        <p:cTn id="16" dur="1" fill="hold">
                                          <p:stCondLst>
                                            <p:cond delay="499"/>
                                          </p:stCondLst>
                                        </p:cTn>
                                        <p:tgtEl>
                                          <p:spTgt spid="40"/>
                                        </p:tgtEl>
                                        <p:attrNameLst>
                                          <p:attrName>style.visibility</p:attrName>
                                        </p:attrNameLst>
                                      </p:cBhvr>
                                      <p:to>
                                        <p:strVal val="hidden"/>
                                      </p:to>
                                    </p:set>
                                  </p:childTnLst>
                                </p:cTn>
                              </p:par>
                              <p:par>
                                <p:cTn id="17" presetID="10" presetClass="entr" presetSubtype="0" fill="hold" nodeType="withEffect">
                                  <p:stCondLst>
                                    <p:cond delay="0"/>
                                  </p:stCondLst>
                                  <p:childTnLst>
                                    <p:set>
                                      <p:cBhvr>
                                        <p:cTn id="18" dur="1" fill="hold">
                                          <p:stCondLst>
                                            <p:cond delay="0"/>
                                          </p:stCondLst>
                                        </p:cTn>
                                        <p:tgtEl>
                                          <p:spTgt spid="55"/>
                                        </p:tgtEl>
                                        <p:attrNameLst>
                                          <p:attrName>style.visibility</p:attrName>
                                        </p:attrNameLst>
                                      </p:cBhvr>
                                      <p:to>
                                        <p:strVal val="visible"/>
                                      </p:to>
                                    </p:set>
                                    <p:animEffect transition="in" filter="fade">
                                      <p:cBhvr>
                                        <p:cTn id="19" dur="500"/>
                                        <p:tgtEl>
                                          <p:spTgt spid="5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fade">
                                      <p:cBhvr>
                                        <p:cTn id="22" dur="500"/>
                                        <p:tgtEl>
                                          <p:spTgt spid="29"/>
                                        </p:tgtEl>
                                      </p:cBhvr>
                                    </p:animEffect>
                                  </p:childTnLst>
                                </p:cTn>
                              </p:par>
                              <p:par>
                                <p:cTn id="23" presetID="10" presetClass="entr" presetSubtype="0" fill="hold" nodeType="withEffect">
                                  <p:stCondLst>
                                    <p:cond delay="0"/>
                                  </p:stCondLst>
                                  <p:childTnLst>
                                    <p:set>
                                      <p:cBhvr>
                                        <p:cTn id="24" dur="1" fill="hold">
                                          <p:stCondLst>
                                            <p:cond delay="0"/>
                                          </p:stCondLst>
                                        </p:cTn>
                                        <p:tgtEl>
                                          <p:spTgt spid="45"/>
                                        </p:tgtEl>
                                        <p:attrNameLst>
                                          <p:attrName>style.visibility</p:attrName>
                                        </p:attrNameLst>
                                      </p:cBhvr>
                                      <p:to>
                                        <p:strVal val="visible"/>
                                      </p:to>
                                    </p:set>
                                    <p:animEffect transition="in" filter="fade">
                                      <p:cBhvr>
                                        <p:cTn id="25"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43"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ビジネス">
  <a:themeElements>
    <a:clrScheme name="ビジネス">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ビジネス">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ビジネス">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spDef>
      <a:spPr/>
      <a:bodyPr rtlCol="0" anchor="ctr"/>
      <a:lstStyle>
        <a:defPPr algn="ctr">
          <a:defRPr sz="2000" dirty="0" smtClean="0">
            <a:solidFill>
              <a:schemeClr val="bg1"/>
            </a:solidFill>
          </a:defRPr>
        </a:defPPr>
      </a:lstStyle>
      <a:style>
        <a:lnRef idx="1">
          <a:schemeClr val="accent1"/>
        </a:lnRef>
        <a:fillRef idx="3">
          <a:schemeClr val="accent1"/>
        </a:fillRef>
        <a:effectRef idx="2">
          <a:schemeClr val="accent1"/>
        </a:effectRef>
        <a:fontRef idx="minor">
          <a:schemeClr val="lt1"/>
        </a:fontRef>
      </a:style>
    </a:spDef>
    <a:lnDef>
      <a:spPr>
        <a:ln w="38100">
          <a:solidFill>
            <a:schemeClr val="tx1"/>
          </a:solidFill>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2.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Concourse</Template>
  <TotalTime>14852</TotalTime>
  <Words>2631</Words>
  <Application>Microsoft Macintosh PowerPoint</Application>
  <PresentationFormat>画面に合わせる (4:3)</PresentationFormat>
  <Paragraphs>380</Paragraphs>
  <Slides>22</Slides>
  <Notes>21</Notes>
  <HiddenSlides>0</HiddenSlides>
  <MMClips>2</MMClips>
  <ScaleCrop>false</ScaleCrop>
  <HeadingPairs>
    <vt:vector size="4" baseType="variant">
      <vt:variant>
        <vt:lpstr>テーマ</vt:lpstr>
      </vt:variant>
      <vt:variant>
        <vt:i4>1</vt:i4>
      </vt:variant>
      <vt:variant>
        <vt:lpstr>スライド タイトル</vt:lpstr>
      </vt:variant>
      <vt:variant>
        <vt:i4>22</vt:i4>
      </vt:variant>
    </vt:vector>
  </HeadingPairs>
  <TitlesOfParts>
    <vt:vector size="23" baseType="lpstr">
      <vt:lpstr>ビジネス</vt:lpstr>
      <vt:lpstr>IaaSにおける管理VMへの 画面情報漏洩の防止</vt:lpstr>
      <vt:lpstr>IaaS型クラウドにおけるリモート管理</vt:lpstr>
      <vt:lpstr>障害に強いリモート管理</vt:lpstr>
      <vt:lpstr>信頼できない管理VMの存在</vt:lpstr>
      <vt:lpstr>管理VMへの情報漏洩</vt:lpstr>
      <vt:lpstr>提案：FBCrypt-V</vt:lpstr>
      <vt:lpstr>FBCrypt-Vにおける画面情報の流れ</vt:lpstr>
      <vt:lpstr>VMMによる暗号化VFBの作成</vt:lpstr>
      <vt:lpstr>VFBの情報取得</vt:lpstr>
      <vt:lpstr>VMMでのVFBの同期・暗号化</vt:lpstr>
      <vt:lpstr>更新領域の検出</vt:lpstr>
      <vt:lpstr>暗号アルゴリズム</vt:lpstr>
      <vt:lpstr>更新領域通知の書き換え</vt:lpstr>
      <vt:lpstr>座標情報を含めた暗号化</vt:lpstr>
      <vt:lpstr>実験</vt:lpstr>
      <vt:lpstr>実験１：FBCrypt-V実装前</vt:lpstr>
      <vt:lpstr>実験１：FBCrypt-V実装後</vt:lpstr>
      <vt:lpstr>実験２：暗号処理時間の比較</vt:lpstr>
      <vt:lpstr>実験３：従来システムとの性能比較</vt:lpstr>
      <vt:lpstr>暗号処理の負荷の影響</vt:lpstr>
      <vt:lpstr>関連研究</vt:lpstr>
      <vt:lpstr>まとめと今後の課題</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管理VMへの画面情報漏洩の防止</dc:title>
  <dc:creator>naonishi</dc:creator>
  <cp:lastModifiedBy>西村 直樹</cp:lastModifiedBy>
  <cp:revision>295</cp:revision>
  <cp:lastPrinted>2012-02-24T13:20:51Z</cp:lastPrinted>
  <dcterms:created xsi:type="dcterms:W3CDTF">2011-08-28T08:33:53Z</dcterms:created>
  <dcterms:modified xsi:type="dcterms:W3CDTF">2012-02-25T08:53:18Z</dcterms:modified>
</cp:coreProperties>
</file>