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4" r:id="rId3"/>
    <p:sldId id="305" r:id="rId4"/>
    <p:sldId id="307" r:id="rId5"/>
    <p:sldId id="293" r:id="rId6"/>
    <p:sldId id="294" r:id="rId7"/>
    <p:sldId id="296" r:id="rId8"/>
    <p:sldId id="298" r:id="rId9"/>
    <p:sldId id="299" r:id="rId10"/>
    <p:sldId id="297" r:id="rId11"/>
    <p:sldId id="302" r:id="rId12"/>
    <p:sldId id="303" r:id="rId13"/>
    <p:sldId id="300" r:id="rId14"/>
    <p:sldId id="301" r:id="rId15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869"/>
    <a:srgbClr val="339966"/>
    <a:srgbClr val="CCFF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47" autoAdjust="0"/>
    <p:restoredTop sz="87980" autoAdjust="0"/>
  </p:normalViewPr>
  <p:slideViewPr>
    <p:cSldViewPr>
      <p:cViewPr>
        <p:scale>
          <a:sx n="80" d="100"/>
          <a:sy n="80" d="100"/>
        </p:scale>
        <p:origin x="-1424" y="-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uki\Desktop\&#30740;&#31350;&#12525;&#12464;\get&#12467;&#12510;&#12531;&#12489;&#28204;&#23450;&#32080;&#2652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64369699663"/>
          <c:y val="0.079965473921701"/>
          <c:w val="0.822260324249686"/>
          <c:h val="0.67236368323747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5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0_);[Red]\(0\)" sourceLinked="0"/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Sheet1!$B$3:$E$3</c:f>
              <c:strCache>
                <c:ptCount val="4"/>
                <c:pt idx="0">
                  <c:v>vAMT</c:v>
                </c:pt>
                <c:pt idx="1">
                  <c:v>AMT電源オフ
（1回目）</c:v>
                </c:pt>
                <c:pt idx="2">
                  <c:v>AMT電源オフ
（2回目以降）</c:v>
                </c:pt>
                <c:pt idx="3">
                  <c:v>AMT電源オン</c:v>
                </c:pt>
              </c:strCache>
            </c:strRef>
          </c:cat>
          <c:val>
            <c:numRef>
              <c:f>Sheet1!$B$25:$E$25</c:f>
              <c:numCache>
                <c:formatCode>General</c:formatCode>
                <c:ptCount val="4"/>
                <c:pt idx="0">
                  <c:v>63.908795</c:v>
                </c:pt>
                <c:pt idx="1">
                  <c:v>2144.01046</c:v>
                </c:pt>
                <c:pt idx="2">
                  <c:v>391.8702149999999</c:v>
                </c:pt>
                <c:pt idx="3">
                  <c:v>111.91657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04938808"/>
        <c:axId val="2104920408"/>
      </c:barChart>
      <c:catAx>
        <c:axId val="210493880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2104920408"/>
        <c:crosses val="autoZero"/>
        <c:auto val="1"/>
        <c:lblAlgn val="ctr"/>
        <c:lblOffset val="100"/>
        <c:noMultiLvlLbl val="0"/>
      </c:catAx>
      <c:valAx>
        <c:axId val="210492040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 sz="1400" dirty="0"/>
                  <a:t>時間</a:t>
                </a:r>
                <a:r>
                  <a:rPr lang="en-US" altLang="ja-JP" sz="1400" dirty="0"/>
                  <a:t>[</a:t>
                </a:r>
                <a:r>
                  <a:rPr lang="en-US" altLang="ja-JP" sz="1400" dirty="0" err="1"/>
                  <a:t>ms</a:t>
                </a:r>
                <a:r>
                  <a:rPr lang="en-US" altLang="ja-JP" sz="1400" dirty="0"/>
                  <a:t>]</a:t>
                </a:r>
                <a:endParaRPr lang="ja-JP" altLang="en-US" sz="1400" dirty="0"/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crossAx val="210493880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245A2-6446-40AA-B578-63D2ABC6A6A8}" type="datetimeFigureOut">
              <a:rPr kumimoji="1" lang="ja-JP" altLang="en-US" smtClean="0"/>
              <a:t>11/01/09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D441C-D968-4362-AE9F-D652AF7DDA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452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B5F0A-3BC1-4590-AB95-653FC3FFF37B}" type="datetimeFigureOut">
              <a:rPr kumimoji="1" lang="ja-JP" altLang="en-US" smtClean="0"/>
              <a:t>11/01/09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D0D1E-702A-465F-88D5-A8E4BD1E11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189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仮想マシンをサーバに集約することで（データの分散・～）</a:t>
            </a:r>
            <a:endParaRPr kumimoji="1" lang="en-US" altLang="ja-JP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378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 smtClean="0"/>
              <a:t>このコマンドを実行して得られたのが左下の実行結果である。右側の</a:t>
            </a:r>
            <a:r>
              <a:rPr lang="en-US" altLang="ja-JP" sz="1200" dirty="0" smtClean="0"/>
              <a:t>AMT</a:t>
            </a:r>
            <a:r>
              <a:rPr lang="ja-JP" altLang="en-US" sz="1200" dirty="0" smtClean="0"/>
              <a:t>の実行結果と比較してわかるように、</a:t>
            </a:r>
            <a:r>
              <a:rPr lang="en-US" altLang="ja-JP" sz="1200" dirty="0" smtClean="0"/>
              <a:t>AMT</a:t>
            </a:r>
            <a:r>
              <a:rPr lang="ja-JP" altLang="en-US" sz="1200" dirty="0" smtClean="0"/>
              <a:t>と同様の形式でバージョン情報を取得することができた。</a:t>
            </a:r>
            <a:endParaRPr lang="en-US" altLang="ja-JP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err="1" smtClean="0"/>
              <a:t>IsEntity</a:t>
            </a:r>
            <a:r>
              <a:rPr lang="ja-JP" altLang="en-US" sz="1200" dirty="0" smtClean="0"/>
              <a:t>：ソフトウェアのコピーと</a:t>
            </a:r>
            <a:r>
              <a:rPr lang="en-US" altLang="ja-JP" sz="1200" dirty="0" err="1" smtClean="0"/>
              <a:t>SoftwareIdentity</a:t>
            </a:r>
            <a:r>
              <a:rPr lang="ja-JP" altLang="en-US" sz="1200" dirty="0" smtClean="0"/>
              <a:t>が一致するかどうか</a:t>
            </a:r>
            <a:endParaRPr lang="en-US" altLang="ja-JP" sz="1200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通常はプロバイダ内で定義した値しか表示されない。この値固有の設定になっていると考えられるが詳細不明。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9477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２回目以降に比べて１回目は非常に時間がかかっている。これ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の起動時間が含まれる</a:t>
            </a:r>
            <a:r>
              <a:rPr kumimoji="1" lang="ja-JP" altLang="en-US" dirty="0" smtClean="0"/>
              <a:t>ため</a:t>
            </a:r>
            <a:r>
              <a:rPr kumimoji="1" lang="ja-JP" altLang="en-US" dirty="0" smtClean="0"/>
              <a:t>と考えられる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に比べて</a:t>
            </a:r>
            <a:r>
              <a:rPr kumimoji="1" lang="en-US" altLang="ja-JP" dirty="0" err="1" smtClean="0"/>
              <a:t>vAMT</a:t>
            </a:r>
            <a:r>
              <a:rPr kumimoji="1" lang="ja-JP" altLang="en-US" dirty="0" smtClean="0"/>
              <a:t>の方が処理時間が短いということが分かった</a:t>
            </a:r>
            <a:r>
              <a:rPr kumimoji="1" lang="ja-JP" altLang="en-US" dirty="0" smtClean="0"/>
              <a:t>。その</a:t>
            </a:r>
            <a:r>
              <a:rPr kumimoji="1" lang="ja-JP" altLang="en-US" dirty="0" smtClean="0"/>
              <a:t>理由として、</a:t>
            </a:r>
            <a:r>
              <a:rPr kumimoji="1" lang="en-US" altLang="ja-JP" dirty="0" err="1" smtClean="0"/>
              <a:t>vAMT</a:t>
            </a:r>
            <a:r>
              <a:rPr kumimoji="1" lang="ja-JP" altLang="en-US" dirty="0" smtClean="0"/>
              <a:t>が搭載されている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本体の</a:t>
            </a:r>
            <a:r>
              <a:rPr kumimoji="1" lang="en-US" altLang="ja-JP" dirty="0" smtClean="0"/>
              <a:t>CPU</a:t>
            </a:r>
            <a:r>
              <a:rPr kumimoji="1" lang="ja-JP" altLang="en-US" dirty="0" smtClean="0"/>
              <a:t>に比べて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の性能が低いためと考えられる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電源オンの状態では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も起動しているが、電源オフの場合は１回目に起動した後スタンバイのような状態になっていると考える。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2805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IPMI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Intelligent Platform Management Interface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r>
              <a:rPr kumimoji="1" lang="en-US" altLang="ja-JP" dirty="0" smtClean="0"/>
              <a:t>IPMI</a:t>
            </a:r>
            <a:r>
              <a:rPr kumimoji="1" lang="ja-JP" altLang="en-US" dirty="0" smtClean="0"/>
              <a:t>は米デル、ヒューレット・パッカード（</a:t>
            </a:r>
            <a:r>
              <a:rPr kumimoji="1" lang="en-US" altLang="ja-JP" dirty="0" smtClean="0"/>
              <a:t>HP</a:t>
            </a:r>
            <a:r>
              <a:rPr kumimoji="1" lang="ja-JP" altLang="en-US" dirty="0" smtClean="0"/>
              <a:t>）、</a:t>
            </a:r>
            <a:r>
              <a:rPr kumimoji="1" lang="en-US" altLang="ja-JP" dirty="0" smtClean="0"/>
              <a:t>NEC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インテルによって発表された。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3962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すべて実装することによって、既存の管理ツールを用いて様々な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の管理を行えるようにする。</a:t>
            </a:r>
            <a:endParaRPr kumimoji="1" lang="en-US" altLang="ja-JP" dirty="0" smtClean="0"/>
          </a:p>
          <a:p>
            <a:r>
              <a:rPr kumimoji="1" lang="en-US" altLang="ja-JP" dirty="0" smtClean="0"/>
              <a:t>CIM_</a:t>
            </a:r>
            <a:r>
              <a:rPr kumimoji="1" lang="ja-JP" altLang="en-US" dirty="0" smtClean="0"/>
              <a:t>～が</a:t>
            </a:r>
            <a:r>
              <a:rPr kumimoji="1" lang="en-US" altLang="ja-JP" dirty="0" smtClean="0"/>
              <a:t>150</a:t>
            </a:r>
            <a:r>
              <a:rPr kumimoji="1" lang="ja-JP" altLang="en-US" dirty="0" smtClean="0"/>
              <a:t>種類、</a:t>
            </a:r>
            <a:r>
              <a:rPr kumimoji="1" lang="en-US" altLang="ja-JP" dirty="0" smtClean="0"/>
              <a:t>AMT_</a:t>
            </a:r>
            <a:r>
              <a:rPr kumimoji="1" lang="ja-JP" altLang="en-US" dirty="0" smtClean="0"/>
              <a:t>～が</a:t>
            </a:r>
            <a:r>
              <a:rPr kumimoji="1" lang="en-US" altLang="ja-JP" dirty="0" smtClean="0"/>
              <a:t>80</a:t>
            </a:r>
            <a:r>
              <a:rPr kumimoji="1" lang="ja-JP" altLang="en-US" dirty="0" smtClean="0"/>
              <a:t>種類程度ある。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943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組織では、これらのマシンをそれぞれ管理しなければならない。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773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検出は、管理者が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にアクセスすることで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の電源が入っていないときでも情報を取得することができる。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障害回復は、</a:t>
            </a:r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に障害が起こった時に管理者側からリセットすることで</a:t>
            </a:r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を再起動することができる。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保護は、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がウィルスの侵入を検知して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をネットワークから切り離すことができる。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AMT</a:t>
            </a:r>
            <a:r>
              <a:rPr lang="ja-JP" altLang="en-US" dirty="0" smtClean="0"/>
              <a:t>は、</a:t>
            </a:r>
            <a:r>
              <a:rPr lang="en-US" altLang="ja-JP" dirty="0" smtClean="0"/>
              <a:t>Active Management Technology</a:t>
            </a:r>
            <a:r>
              <a:rPr lang="ja-JP" altLang="en-US" dirty="0" smtClean="0"/>
              <a:t>の略。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431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組織内に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しかない場合は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によって管理できるが、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と仮想デスクトップが混在した環境では（管理者は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〜</a:t>
            </a:r>
            <a:r>
              <a:rPr kumimoji="1" lang="ja-JP" altLang="en-US" dirty="0" smtClean="0"/>
              <a:t>）。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17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と仮想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を使用することで（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と仮想マシンの違いを</a:t>
            </a:r>
            <a:r>
              <a:rPr kumimoji="1" lang="en-US" altLang="ja-JP" dirty="0" smtClean="0"/>
              <a:t>〜</a:t>
            </a:r>
            <a:r>
              <a:rPr kumimoji="1" lang="ja-JP" altLang="en-US" dirty="0" smtClean="0"/>
              <a:t>）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426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 smtClean="0"/>
              <a:t>管理ツールとクライアント</a:t>
            </a:r>
            <a:r>
              <a:rPr lang="ja-JP" altLang="en-US" sz="1200" dirty="0" smtClean="0"/>
              <a:t>間の通信</a:t>
            </a:r>
            <a:r>
              <a:rPr kumimoji="1" lang="ja-JP" altLang="en-US" sz="1200" dirty="0" smtClean="0"/>
              <a:t>は、</a:t>
            </a:r>
            <a:r>
              <a:rPr kumimoji="1" lang="en-US" altLang="ja-JP" sz="1200" dirty="0" smtClean="0"/>
              <a:t>WS-</a:t>
            </a:r>
            <a:r>
              <a:rPr kumimoji="1" lang="en-US" altLang="ja-JP" sz="1200" dirty="0" smtClean="0"/>
              <a:t>Management</a:t>
            </a:r>
            <a:r>
              <a:rPr kumimoji="1" lang="ja-JP" altLang="en-US" sz="1200" dirty="0" smtClean="0"/>
              <a:t>と</a:t>
            </a:r>
            <a:r>
              <a:rPr kumimoji="1" lang="ja-JP" altLang="en-US" sz="1200" dirty="0" smtClean="0"/>
              <a:t>いう規格</a:t>
            </a:r>
            <a:r>
              <a:rPr lang="ja-JP" altLang="en-US" sz="1200" dirty="0" smtClean="0"/>
              <a:t>で行う。</a:t>
            </a:r>
            <a:endParaRPr lang="ja-JP" altLang="ja-JP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/>
              <a:t>CIM</a:t>
            </a:r>
            <a:r>
              <a:rPr lang="ja-JP" altLang="en-US" sz="1200" dirty="0" smtClean="0"/>
              <a:t>はシステム管理の標準となっている。</a:t>
            </a:r>
            <a:endParaRPr lang="en-US" altLang="ja-JP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 smtClean="0"/>
              <a:t>リポジトリには、プロバイダの登録情報が格納される。</a:t>
            </a:r>
            <a:endParaRPr lang="en-US" altLang="ja-JP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/>
              <a:t>CIM</a:t>
            </a:r>
            <a:r>
              <a:rPr lang="ja-JP" altLang="en-US" sz="1200" dirty="0" smtClean="0"/>
              <a:t>プロバイダの部分を新たに作成しなければならない。</a:t>
            </a:r>
            <a:endParaRPr lang="en-US" altLang="ja-JP" sz="1200" dirty="0" smtClean="0"/>
          </a:p>
          <a:p>
            <a:r>
              <a:rPr lang="en-US" altLang="ja-JP" sz="1200" dirty="0" smtClean="0"/>
              <a:t>WS-Man</a:t>
            </a:r>
            <a:r>
              <a:rPr lang="ja-JP" altLang="en-US" sz="1200" dirty="0" smtClean="0"/>
              <a:t>は</a:t>
            </a:r>
            <a:r>
              <a:rPr lang="ja-JP" altLang="ja-JP" sz="1200" dirty="0" smtClean="0"/>
              <a:t>コンピュータや通信機器を遠隔管理するための</a:t>
            </a:r>
            <a:r>
              <a:rPr lang="en-US" altLang="ja-JP" sz="1200" dirty="0" smtClean="0"/>
              <a:t>Web</a:t>
            </a:r>
            <a:r>
              <a:rPr lang="ja-JP" altLang="ja-JP" sz="1200" dirty="0" smtClean="0"/>
              <a:t>サービスの技術仕様の標準</a:t>
            </a:r>
            <a:r>
              <a:rPr lang="ja-JP" altLang="en-US" sz="1200" dirty="0" smtClean="0"/>
              <a:t>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521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プロバイダの例として、管理ツールから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のバージョン情報を取得するために（</a:t>
            </a:r>
            <a:r>
              <a:rPr kumimoji="1" lang="en-US" altLang="ja-JP" dirty="0" err="1" smtClean="0"/>
              <a:t>CIM_Soft</a:t>
            </a:r>
            <a:r>
              <a:rPr kumimoji="1" lang="ja-JP" altLang="en-US" dirty="0" smtClean="0"/>
              <a:t>～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具体的な処理としては（“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”というキーに</a:t>
            </a:r>
            <a:r>
              <a:rPr kumimoji="1" lang="en-US" altLang="ja-JP" dirty="0" smtClean="0"/>
              <a:t>〜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5939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Libvirt</a:t>
            </a:r>
            <a:r>
              <a:rPr kumimoji="1" lang="ja-JP" altLang="en-US" dirty="0" smtClean="0"/>
              <a:t>は様々な仮想化ソフトウェア上で動作している</a:t>
            </a:r>
            <a:r>
              <a:rPr kumimoji="1" lang="en-US" altLang="ja-JP" dirty="0" smtClean="0"/>
              <a:t>VM</a:t>
            </a:r>
            <a:r>
              <a:rPr kumimoji="1" lang="ja-JP" altLang="en-US" dirty="0" err="1" smtClean="0"/>
              <a:t>を統</a:t>
            </a:r>
            <a:r>
              <a:rPr kumimoji="1" lang="ja-JP" altLang="en-US" dirty="0" smtClean="0"/>
              <a:t>一的に扱うことを可能にしている。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virDomainIsActive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を指定して呼び出すことで、電源がオンの時に１、オフの時に０を返す。</a:t>
            </a:r>
            <a:endParaRPr kumimoji="1" lang="en-US" altLang="ja-JP" dirty="0" smtClean="0"/>
          </a:p>
          <a:p>
            <a:r>
              <a:rPr kumimoji="1" lang="en-US" altLang="ja-JP" dirty="0" smtClean="0"/>
              <a:t>Create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Shutdown</a:t>
            </a:r>
            <a:r>
              <a:rPr kumimoji="1" lang="ja-JP" altLang="en-US" dirty="0" smtClean="0"/>
              <a:t>どちらの関数も成功した場合は</a:t>
            </a:r>
            <a:r>
              <a:rPr kumimoji="1" lang="en-US" altLang="ja-JP" dirty="0" smtClean="0"/>
              <a:t>0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エラーが発生した場合は</a:t>
            </a:r>
            <a:r>
              <a:rPr kumimoji="1" lang="en-US" altLang="ja-JP" dirty="0" smtClean="0"/>
              <a:t>-1 </a:t>
            </a:r>
            <a:r>
              <a:rPr kumimoji="1" lang="ja-JP" altLang="en-US" dirty="0" smtClean="0"/>
              <a:t>を返す。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例えば、起動中の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に対して</a:t>
            </a:r>
            <a:r>
              <a:rPr kumimoji="1" lang="en-US" altLang="ja-JP" dirty="0" err="1" smtClean="0"/>
              <a:t>virDomainCreate</a:t>
            </a:r>
            <a:r>
              <a:rPr kumimoji="1" lang="ja-JP" altLang="en-US" dirty="0" smtClean="0"/>
              <a:t>を行った場合にエラーになる。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1383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プロセッサ</a:t>
            </a:r>
            <a:r>
              <a:rPr kumimoji="1" lang="ja-JP" altLang="en-US" dirty="0" smtClean="0"/>
              <a:t>の情報を扱うプロバイダを作成する場合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MOF</a:t>
            </a:r>
            <a:r>
              <a:rPr kumimoji="1" lang="ja-JP" altLang="en-US" dirty="0" smtClean="0"/>
              <a:t>ファイルに</a:t>
            </a:r>
            <a:r>
              <a:rPr kumimoji="1" lang="en-US" altLang="ja-JP" dirty="0" smtClean="0"/>
              <a:t>〜</a:t>
            </a:r>
            <a:r>
              <a:rPr kumimoji="1" lang="ja-JP" altLang="en-US" dirty="0" smtClean="0"/>
              <a:t>を定義する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生成されたプロバイダに処理内容を記述する。</a:t>
            </a:r>
            <a:endParaRPr kumimoji="1" lang="en-US" altLang="ja-JP" dirty="0" smtClean="0"/>
          </a:p>
          <a:p>
            <a:r>
              <a:rPr kumimoji="1" lang="en-US" altLang="ja-JP" dirty="0" smtClean="0"/>
              <a:t>Handler</a:t>
            </a:r>
            <a:r>
              <a:rPr kumimoji="1" lang="ja-JP" altLang="en-US" dirty="0" smtClean="0"/>
              <a:t>はインスタンスを要求元に送っている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MOF (Managed Object Format)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572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AE3686-ADA7-4094-8B55-8195C698BFB7}" type="datetimeFigureOut">
              <a:rPr kumimoji="1" lang="ja-JP" altLang="en-US" smtClean="0"/>
              <a:pPr/>
              <a:t>11/01/09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E3686-ADA7-4094-8B55-8195C698BFB7}" type="datetimeFigureOut">
              <a:rPr kumimoji="1" lang="ja-JP" altLang="en-US" smtClean="0"/>
              <a:pPr/>
              <a:t>11/01/09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E3686-ADA7-4094-8B55-8195C698BFB7}" type="datetimeFigureOut">
              <a:rPr kumimoji="1" lang="ja-JP" altLang="en-US" smtClean="0"/>
              <a:pPr/>
              <a:t>11/01/09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kumimoji="0" 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E3686-ADA7-4094-8B55-8195C698BFB7}" type="datetimeFigureOut">
              <a:rPr kumimoji="1" lang="ja-JP" altLang="en-US" smtClean="0"/>
              <a:pPr/>
              <a:t>11/01/09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dirty="0" smtClean="0"/>
              <a:t>マスタ タイトルの書式設定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E3686-ADA7-4094-8B55-8195C698BFB7}" type="datetimeFigureOut">
              <a:rPr kumimoji="1" lang="ja-JP" altLang="en-US" smtClean="0"/>
              <a:pPr/>
              <a:t>11/01/09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E3686-ADA7-4094-8B55-8195C698BFB7}" type="datetimeFigureOut">
              <a:rPr kumimoji="1" lang="ja-JP" altLang="en-US" smtClean="0"/>
              <a:pPr/>
              <a:t>11/01/09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E3686-ADA7-4094-8B55-8195C698BFB7}" type="datetimeFigureOut">
              <a:rPr kumimoji="1" lang="ja-JP" altLang="en-US" smtClean="0"/>
              <a:pPr/>
              <a:t>11/01/09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E3686-ADA7-4094-8B55-8195C698BFB7}" type="datetimeFigureOut">
              <a:rPr kumimoji="1" lang="ja-JP" altLang="en-US" smtClean="0"/>
              <a:pPr/>
              <a:t>11/01/09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E3686-ADA7-4094-8B55-8195C698BFB7}" type="datetimeFigureOut">
              <a:rPr kumimoji="1" lang="ja-JP" altLang="en-US" smtClean="0"/>
              <a:pPr/>
              <a:t>11/01/09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4AE3686-ADA7-4094-8B55-8195C698BFB7}" type="datetimeFigureOut">
              <a:rPr kumimoji="1" lang="ja-JP" altLang="en-US" smtClean="0"/>
              <a:pPr/>
              <a:t>11/01/09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AE3686-ADA7-4094-8B55-8195C698BFB7}" type="datetimeFigureOut">
              <a:rPr kumimoji="1" lang="ja-JP" altLang="en-US" smtClean="0"/>
              <a:pPr/>
              <a:t>11/01/09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dirty="0" smtClean="0"/>
              <a:t>マスタ タイトルの書式設定</a:t>
            </a:r>
            <a:endParaRPr kumimoji="0" lang="en-US" dirty="0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2 </a:t>
            </a:r>
            <a:r>
              <a:rPr kumimoji="0" lang="ja-JP" altLang="en-US" dirty="0" smtClean="0"/>
              <a:t>レベル</a:t>
            </a:r>
          </a:p>
          <a:p>
            <a:pPr lvl="2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3 </a:t>
            </a:r>
            <a:r>
              <a:rPr kumimoji="0" lang="ja-JP" altLang="en-US" dirty="0" smtClean="0"/>
              <a:t>レベル</a:t>
            </a:r>
          </a:p>
          <a:p>
            <a:pPr lvl="3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4 </a:t>
            </a:r>
            <a:r>
              <a:rPr kumimoji="0" lang="ja-JP" altLang="en-US" dirty="0" smtClean="0"/>
              <a:t>レベル</a:t>
            </a:r>
          </a:p>
          <a:p>
            <a:pPr lvl="4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5 </a:t>
            </a:r>
            <a:r>
              <a:rPr kumimoji="0" lang="ja-JP" altLang="en-US" dirty="0" smtClean="0"/>
              <a:t>レベル</a:t>
            </a:r>
            <a:endParaRPr kumimoji="0" lang="en-US" dirty="0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4AE3686-ADA7-4094-8B55-8195C698BFB7}" type="datetimeFigureOut">
              <a:rPr kumimoji="1" lang="ja-JP" altLang="en-US" smtClean="0"/>
              <a:pPr/>
              <a:t>11/01/09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1" sz="44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仮想マシン</a:t>
            </a:r>
            <a:r>
              <a:rPr lang="ja-JP" altLang="en-US" dirty="0" smtClean="0"/>
              <a:t>を管理するための仮想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の</a:t>
            </a:r>
            <a:r>
              <a:rPr lang="ja-JP" altLang="en-US" dirty="0"/>
              <a:t>開発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機械情報工学科　</a:t>
            </a:r>
            <a:endParaRPr kumimoji="1" lang="en-US" altLang="ja-JP" dirty="0" smtClean="0"/>
          </a:p>
          <a:p>
            <a:r>
              <a:rPr kumimoji="1" lang="ja-JP" altLang="en-US" dirty="0" smtClean="0"/>
              <a:t>光来研究室</a:t>
            </a:r>
            <a:endParaRPr kumimoji="1" lang="en-US" altLang="ja-JP" dirty="0" smtClean="0"/>
          </a:p>
          <a:p>
            <a:r>
              <a:rPr lang="en-US" altLang="ja-JP" dirty="0" smtClean="0"/>
              <a:t>10237201</a:t>
            </a:r>
            <a:r>
              <a:rPr kumimoji="1" lang="ja-JP" altLang="en-US" dirty="0" smtClean="0"/>
              <a:t>　大薗弘記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CIMPLE</a:t>
            </a:r>
            <a:r>
              <a:rPr kumimoji="1" lang="ja-JP" altLang="en-US" dirty="0" smtClean="0"/>
              <a:t>というツールを用</a:t>
            </a:r>
            <a:r>
              <a:rPr lang="ja-JP" altLang="en-US" dirty="0" smtClean="0"/>
              <a:t>い</a:t>
            </a:r>
            <a:r>
              <a:rPr kumimoji="1" lang="ja-JP" altLang="en-US" dirty="0" smtClean="0"/>
              <a:t>て</a:t>
            </a:r>
            <a:r>
              <a:rPr kumimoji="1" lang="en-US" altLang="ja-JP" dirty="0" smtClean="0"/>
              <a:t>MOF</a:t>
            </a:r>
            <a:r>
              <a:rPr kumimoji="1" lang="ja-JP" altLang="en-US" dirty="0" smtClean="0"/>
              <a:t>ファイルから</a:t>
            </a:r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プロバイダの雛形を生成</a:t>
            </a:r>
          </a:p>
          <a:p>
            <a:pPr lvl="1"/>
            <a:r>
              <a:rPr kumimoji="1" lang="en-US" altLang="ja-JP" dirty="0" smtClean="0"/>
              <a:t>MOF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クラスのプロパティやメソッドを定義したファイル</a:t>
            </a:r>
          </a:p>
          <a:p>
            <a:r>
              <a:rPr kumimoji="1" lang="ja-JP" altLang="en-US" dirty="0" smtClean="0"/>
              <a:t>生成した</a:t>
            </a:r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プロバイダの</a:t>
            </a:r>
            <a:r>
              <a:rPr lang="ja-JP" altLang="en-US" dirty="0" smtClean="0"/>
              <a:t>メンバ関数</a:t>
            </a:r>
            <a:r>
              <a:rPr kumimoji="1" lang="ja-JP" altLang="en-US" dirty="0" smtClean="0"/>
              <a:t>に必要となる処理を記述する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プロバイダの作成</a:t>
            </a:r>
            <a:endParaRPr kumimoji="1" lang="ja-JP" altLang="en-US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771951" y="4321943"/>
            <a:ext cx="3738142" cy="1904271"/>
            <a:chOff x="717522" y="4304414"/>
            <a:chExt cx="3738142" cy="1904271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717522" y="4639025"/>
              <a:ext cx="373814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/>
                <a:t>class </a:t>
              </a:r>
              <a:r>
                <a:rPr lang="en-US" altLang="ja-JP" sz="1600" dirty="0" smtClean="0"/>
                <a:t>Processor</a:t>
              </a:r>
              <a:endParaRPr lang="en-US" altLang="ja-JP" sz="1600" dirty="0"/>
            </a:p>
            <a:p>
              <a:r>
                <a:rPr lang="en-US" altLang="ja-JP" sz="1600" dirty="0"/>
                <a:t>{</a:t>
              </a:r>
            </a:p>
            <a:p>
              <a:r>
                <a:rPr lang="en-US" altLang="ja-JP" sz="1600" dirty="0"/>
                <a:t>    </a:t>
              </a:r>
              <a:r>
                <a:rPr lang="en-US" altLang="ja-JP" sz="1600" dirty="0" smtClean="0"/>
                <a:t>uint32 </a:t>
              </a:r>
              <a:r>
                <a:rPr lang="en-US" altLang="ja-JP" sz="1600" dirty="0"/>
                <a:t>Number;</a:t>
              </a:r>
            </a:p>
            <a:p>
              <a:r>
                <a:rPr lang="en-US" altLang="ja-JP" sz="1600" dirty="0"/>
                <a:t>    </a:t>
              </a:r>
              <a:r>
                <a:rPr lang="en-US" altLang="ja-JP" sz="1600" dirty="0" smtClean="0"/>
                <a:t>uint32 Enable(</a:t>
              </a:r>
              <a:r>
                <a:rPr lang="en-US" altLang="ja-JP" sz="1600" dirty="0" err="1" smtClean="0"/>
                <a:t>boolean</a:t>
              </a:r>
              <a:r>
                <a:rPr lang="ja-JP" altLang="en-US" sz="1600" dirty="0"/>
                <a:t>　</a:t>
              </a:r>
              <a:r>
                <a:rPr lang="en-US" altLang="ja-JP" sz="1600" dirty="0" smtClean="0"/>
                <a:t>Enabled);</a:t>
              </a:r>
              <a:endParaRPr lang="en-US" altLang="ja-JP" sz="1600" dirty="0"/>
            </a:p>
            <a:p>
              <a:r>
                <a:rPr lang="en-US" altLang="ja-JP" sz="1600" dirty="0"/>
                <a:t>};</a:t>
              </a:r>
            </a:p>
            <a:p>
              <a:endParaRPr kumimoji="1" lang="ja-JP" altLang="en-US" sz="1600" dirty="0"/>
            </a:p>
          </p:txBody>
        </p:sp>
        <p:sp>
          <p:nvSpPr>
            <p:cNvPr id="6" name="メモ 5"/>
            <p:cNvSpPr/>
            <p:nvPr/>
          </p:nvSpPr>
          <p:spPr>
            <a:xfrm>
              <a:off x="731949" y="4612191"/>
              <a:ext cx="3723715" cy="1324568"/>
            </a:xfrm>
            <a:prstGeom prst="foldedCorner">
              <a:avLst/>
            </a:prstGeom>
            <a:noFill/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717887" y="4304414"/>
              <a:ext cx="16394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 smtClean="0"/>
                <a:t>MOF</a:t>
              </a:r>
              <a:r>
                <a:rPr kumimoji="1" lang="ja-JP" altLang="en-US" sz="1400" b="1" dirty="0" smtClean="0"/>
                <a:t>ファイル</a:t>
              </a:r>
              <a:endParaRPr kumimoji="1" lang="ja-JP" altLang="en-US" sz="1400" b="1" dirty="0"/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5351479" y="4307588"/>
            <a:ext cx="1432637" cy="1602234"/>
            <a:chOff x="5206199" y="4168495"/>
            <a:chExt cx="1432637" cy="1602234"/>
          </a:xfrm>
        </p:grpSpPr>
        <p:sp>
          <p:nvSpPr>
            <p:cNvPr id="10" name="メモ 9"/>
            <p:cNvSpPr/>
            <p:nvPr/>
          </p:nvSpPr>
          <p:spPr>
            <a:xfrm>
              <a:off x="5364089" y="4476272"/>
              <a:ext cx="1035791" cy="1294457"/>
            </a:xfrm>
            <a:prstGeom prst="foldedCorner">
              <a:avLst>
                <a:gd name="adj" fmla="val 11425"/>
              </a:avLst>
            </a:prstGeom>
            <a:noFill/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5603950" y="4948767"/>
              <a:ext cx="5560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/>
                <a:t>雛形</a:t>
              </a:r>
              <a:endParaRPr kumimoji="1" lang="ja-JP" altLang="en-US" sz="14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5206199" y="4168495"/>
              <a:ext cx="143263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 smtClean="0"/>
                <a:t>CIM</a:t>
              </a:r>
              <a:r>
                <a:rPr kumimoji="1" lang="ja-JP" altLang="en-US" sz="1400" b="1" dirty="0" smtClean="0"/>
                <a:t>プロバイダ</a:t>
              </a:r>
              <a:endParaRPr kumimoji="1" lang="ja-JP" altLang="en-US" sz="1400" b="1" dirty="0"/>
            </a:p>
          </p:txBody>
        </p:sp>
      </p:grpSp>
      <p:sp>
        <p:nvSpPr>
          <p:cNvPr id="14" name="ストライプ矢印 13"/>
          <p:cNvSpPr/>
          <p:nvPr/>
        </p:nvSpPr>
        <p:spPr>
          <a:xfrm>
            <a:off x="4703407" y="5244092"/>
            <a:ext cx="648072" cy="494475"/>
          </a:xfrm>
          <a:prstGeom prst="stripedRightArrow">
            <a:avLst/>
          </a:prstGeom>
          <a:noFill/>
          <a:ln w="38100" cmpd="dbl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597702" y="4869161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CIMPLE</a:t>
            </a:r>
            <a:endParaRPr kumimoji="1" lang="ja-JP" altLang="en-US" sz="1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795005" y="4715272"/>
            <a:ext cx="882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開発者</a:t>
            </a:r>
            <a:endParaRPr kumimoji="1" lang="ja-JP" altLang="en-US" sz="1400" dirty="0"/>
          </a:p>
        </p:txBody>
      </p:sp>
      <p:grpSp>
        <p:nvGrpSpPr>
          <p:cNvPr id="46" name="グループ化 45"/>
          <p:cNvGrpSpPr/>
          <p:nvPr/>
        </p:nvGrpSpPr>
        <p:grpSpPr>
          <a:xfrm>
            <a:off x="7599889" y="5107620"/>
            <a:ext cx="811199" cy="782240"/>
            <a:chOff x="7069853" y="5754165"/>
            <a:chExt cx="811199" cy="782240"/>
          </a:xfrm>
        </p:grpSpPr>
        <p:sp>
          <p:nvSpPr>
            <p:cNvPr id="44" name="円/楕円 43"/>
            <p:cNvSpPr/>
            <p:nvPr/>
          </p:nvSpPr>
          <p:spPr>
            <a:xfrm>
              <a:off x="7401903" y="5754165"/>
              <a:ext cx="410699" cy="39112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8100" cmpd="thickThin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台形 44"/>
            <p:cNvSpPr/>
            <p:nvPr/>
          </p:nvSpPr>
          <p:spPr>
            <a:xfrm>
              <a:off x="7333453" y="6145285"/>
              <a:ext cx="547599" cy="391120"/>
            </a:xfrm>
            <a:prstGeom prst="trapezoid">
              <a:avLst/>
            </a:prstGeom>
            <a:solidFill>
              <a:schemeClr val="tx2">
                <a:lumMod val="40000"/>
                <a:lumOff val="60000"/>
              </a:schemeClr>
            </a:solidFill>
            <a:ln w="38100" cmpd="thickThin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2" name="グループ化 11"/>
            <p:cNvGrpSpPr/>
            <p:nvPr/>
          </p:nvGrpSpPr>
          <p:grpSpPr>
            <a:xfrm>
              <a:off x="7069853" y="6145285"/>
              <a:ext cx="636313" cy="327433"/>
              <a:chOff x="7968135" y="5794561"/>
              <a:chExt cx="636313" cy="327433"/>
            </a:xfrm>
          </p:grpSpPr>
          <p:sp>
            <p:nvSpPr>
              <p:cNvPr id="4" name="二等辺三角形 3"/>
              <p:cNvSpPr/>
              <p:nvPr/>
            </p:nvSpPr>
            <p:spPr>
              <a:xfrm>
                <a:off x="8388424" y="5930997"/>
                <a:ext cx="216024" cy="190997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 w="25400" cmpd="sng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正方形/長方形 8"/>
              <p:cNvSpPr/>
              <p:nvPr/>
            </p:nvSpPr>
            <p:spPr>
              <a:xfrm rot="1753144">
                <a:off x="7968135" y="5794561"/>
                <a:ext cx="507372" cy="218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25400" cmpd="sng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48" name="右矢印 47"/>
          <p:cNvSpPr/>
          <p:nvPr/>
        </p:nvSpPr>
        <p:spPr>
          <a:xfrm rot="11738809">
            <a:off x="6784115" y="5282716"/>
            <a:ext cx="609773" cy="43204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502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WinRM</a:t>
            </a:r>
            <a:r>
              <a:rPr kumimoji="1" lang="ja-JP" altLang="en-US" dirty="0" smtClean="0"/>
              <a:t>という管理ツールを用いて、</a:t>
            </a:r>
            <a:r>
              <a:rPr lang="ja-JP" altLang="en-US" dirty="0"/>
              <a:t>仮想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のバージョン情報を取得するコマンドを実行した</a:t>
            </a:r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実験（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55576" y="2636912"/>
            <a:ext cx="122413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実行コマンド</a:t>
            </a:r>
            <a:endParaRPr kumimoji="1" lang="ja-JP" altLang="en-US" sz="1400" b="1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7944" y="3967346"/>
            <a:ext cx="20882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/>
              <a:t>仮想</a:t>
            </a:r>
            <a:r>
              <a:rPr lang="en-US" altLang="ja-JP" sz="1400" b="1" dirty="0" smtClean="0"/>
              <a:t>AMT</a:t>
            </a:r>
            <a:r>
              <a:rPr lang="ja-JP" altLang="en-US" sz="1400" b="1" dirty="0" smtClean="0"/>
              <a:t>の実行</a:t>
            </a:r>
            <a:r>
              <a:rPr lang="ja-JP" altLang="en-US" sz="1400" b="1" dirty="0"/>
              <a:t>結果</a:t>
            </a:r>
            <a:endParaRPr kumimoji="1" lang="ja-JP" altLang="en-US" sz="1400" b="1" dirty="0"/>
          </a:p>
        </p:txBody>
      </p:sp>
      <p:pic>
        <p:nvPicPr>
          <p:cNvPr id="1026" name="Picture 2" descr="C:\Users\kouki\Desktop\卒論発表スライド\getコマンド実行結果(AMT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3642" y="4273634"/>
            <a:ext cx="3312369" cy="116804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ouki\Desktop\卒論発表スライド\getコマンド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46" y="2991786"/>
            <a:ext cx="7767686" cy="55664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uki\Desktop\卒論発表スライド\getコマンド実行結果(vAMT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46" y="4275123"/>
            <a:ext cx="3845466" cy="145813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ボックス 15"/>
          <p:cNvSpPr txBox="1"/>
          <p:nvPr/>
        </p:nvSpPr>
        <p:spPr>
          <a:xfrm>
            <a:off x="5004048" y="3965857"/>
            <a:ext cx="20882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/>
              <a:t>AMT</a:t>
            </a:r>
            <a:r>
              <a:rPr lang="ja-JP" altLang="en-US" sz="1400" b="1" dirty="0" smtClean="0"/>
              <a:t>の実行</a:t>
            </a:r>
            <a:r>
              <a:rPr lang="ja-JP" altLang="en-US" sz="1400" b="1" dirty="0"/>
              <a:t>結果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826516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バージョン情報の取得</a:t>
            </a:r>
            <a:r>
              <a:rPr kumimoji="1" lang="ja-JP" altLang="en-US" dirty="0" smtClean="0"/>
              <a:t>を</a:t>
            </a:r>
            <a:r>
              <a:rPr lang="ja-JP" altLang="en-US" dirty="0"/>
              <a:t>仮想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に対して実行し、その処理時間を比較した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AMT</a:t>
            </a:r>
            <a:r>
              <a:rPr lang="ja-JP" altLang="en-US" dirty="0" smtClean="0"/>
              <a:t>の場合は電源がオンの状態とオフの状態で測定</a:t>
            </a:r>
            <a:endParaRPr lang="en-US" altLang="ja-JP" dirty="0"/>
          </a:p>
          <a:p>
            <a:r>
              <a:rPr kumimoji="1" lang="ja-JP" altLang="en-US" dirty="0" smtClean="0"/>
              <a:t>測定結果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仮想</a:t>
            </a:r>
            <a:r>
              <a:rPr lang="en-US" altLang="ja-JP" dirty="0" smtClean="0"/>
              <a:t>AMT</a:t>
            </a:r>
            <a:r>
              <a:rPr lang="ja-JP" altLang="en-US" dirty="0" smtClean="0"/>
              <a:t>の処理時間は</a:t>
            </a:r>
            <a:r>
              <a:rPr lang="en-US" altLang="ja-JP" dirty="0" smtClean="0"/>
              <a:t>AMT</a:t>
            </a:r>
            <a:r>
              <a:rPr lang="ja-JP" altLang="en-US" dirty="0" smtClean="0"/>
              <a:t>より短い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実験（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2968566"/>
              </p:ext>
            </p:extLst>
          </p:nvPr>
        </p:nvGraphicFramePr>
        <p:xfrm>
          <a:off x="2195736" y="3861048"/>
          <a:ext cx="6048672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43317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QND Plus</a:t>
            </a:r>
            <a:r>
              <a:rPr lang="en-US" altLang="ja-JP" dirty="0"/>
              <a:t> </a:t>
            </a:r>
            <a:r>
              <a:rPr lang="en-US" altLang="ja-JP" dirty="0" smtClean="0"/>
              <a:t>[Quality Soft]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ソフトウェアベースの管理ツールで、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と仮想マシンを一元的に管理できる</a:t>
            </a:r>
          </a:p>
          <a:p>
            <a:pPr lvl="1"/>
            <a:r>
              <a:rPr kumimoji="1" lang="ja-JP" altLang="en-US" dirty="0" smtClean="0"/>
              <a:t>エージェント</a:t>
            </a:r>
            <a:r>
              <a:rPr lang="ja-JP" altLang="en-US" dirty="0"/>
              <a:t>の</a:t>
            </a:r>
            <a:r>
              <a:rPr kumimoji="1" lang="ja-JP" altLang="en-US" dirty="0" smtClean="0"/>
              <a:t>停止時や電源のオフ時は管理できない</a:t>
            </a:r>
          </a:p>
          <a:p>
            <a:pPr lvl="0"/>
            <a:r>
              <a:rPr kumimoji="1" lang="en-US" altLang="ja-JP" dirty="0" err="1" smtClean="0"/>
              <a:t>Virt</a:t>
            </a:r>
            <a:r>
              <a:rPr kumimoji="1" lang="en-US" altLang="ja-JP" dirty="0" smtClean="0"/>
              <a:t>-manager</a:t>
            </a:r>
          </a:p>
          <a:p>
            <a:pPr lvl="1"/>
            <a:r>
              <a:rPr kumimoji="1" lang="en-US" altLang="ja-JP" dirty="0" err="1" smtClean="0"/>
              <a:t>Xen</a:t>
            </a:r>
            <a:r>
              <a:rPr lang="ja-JP" altLang="en-US" dirty="0"/>
              <a:t>や</a:t>
            </a:r>
            <a:r>
              <a:rPr kumimoji="1" lang="en-US" altLang="ja-JP" dirty="0" smtClean="0"/>
              <a:t>KVM</a:t>
            </a:r>
            <a:r>
              <a:rPr kumimoji="1" lang="ja-JP" altLang="en-US" dirty="0" smtClean="0"/>
              <a:t>などの異なる</a:t>
            </a:r>
            <a:r>
              <a:rPr lang="ja-JP" altLang="en-US" dirty="0"/>
              <a:t>仮想化</a:t>
            </a:r>
            <a:r>
              <a:rPr lang="ja-JP" altLang="en-US" dirty="0" smtClean="0"/>
              <a:t>ソフトウェアの仮想マシン</a:t>
            </a:r>
            <a:r>
              <a:rPr kumimoji="1" lang="ja-JP" altLang="en-US" dirty="0" smtClean="0"/>
              <a:t>を一括して管理</a:t>
            </a:r>
            <a:r>
              <a:rPr lang="ja-JP" altLang="en-US" dirty="0"/>
              <a:t>できる</a:t>
            </a:r>
            <a:endParaRPr kumimoji="1" lang="ja-JP" altLang="en-US" dirty="0" smtClean="0"/>
          </a:p>
          <a:p>
            <a:pPr lvl="0"/>
            <a:r>
              <a:rPr kumimoji="1" lang="en-US" altLang="ja-JP" dirty="0" smtClean="0"/>
              <a:t>IPMI</a:t>
            </a:r>
          </a:p>
          <a:p>
            <a:pPr lvl="1"/>
            <a:r>
              <a:rPr lang="en-US" altLang="ja-JP" dirty="0" smtClean="0"/>
              <a:t>CPU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に依存することなくハードウェアを管理するための</a:t>
            </a:r>
            <a:r>
              <a:rPr lang="ja-JP" altLang="en-US" dirty="0"/>
              <a:t>サーバ用</a:t>
            </a:r>
            <a:r>
              <a:rPr kumimoji="1" lang="ja-JP" altLang="en-US" dirty="0" smtClean="0"/>
              <a:t>インタフェース</a:t>
            </a:r>
          </a:p>
          <a:p>
            <a:pPr lvl="0"/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関連研究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8431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仮想マシン</a:t>
            </a:r>
            <a:r>
              <a:rPr lang="ja-JP" altLang="en-US" dirty="0" smtClean="0"/>
              <a:t>を管理するための仮想的な</a:t>
            </a:r>
            <a:r>
              <a:rPr lang="en-US" altLang="ja-JP" dirty="0" smtClean="0"/>
              <a:t>AMT</a:t>
            </a:r>
            <a:r>
              <a:rPr lang="ja-JP" altLang="en-US" dirty="0" smtClean="0"/>
              <a:t>である</a:t>
            </a:r>
            <a:r>
              <a:rPr lang="ja-JP" altLang="en-US" dirty="0"/>
              <a:t>仮想</a:t>
            </a:r>
            <a:r>
              <a:rPr lang="en-US" altLang="ja-JP" dirty="0" smtClean="0"/>
              <a:t>AMT</a:t>
            </a:r>
            <a:r>
              <a:rPr lang="ja-JP" altLang="en-US" dirty="0" smtClean="0"/>
              <a:t>を提案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PC</a:t>
            </a:r>
            <a:r>
              <a:rPr lang="ja-JP" altLang="en-US" dirty="0" smtClean="0"/>
              <a:t>と仮想マシンの一元的な管理が可能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仮想</a:t>
            </a:r>
            <a:r>
              <a:rPr lang="ja-JP" altLang="en-US" dirty="0"/>
              <a:t>マシン</a:t>
            </a:r>
            <a:r>
              <a:rPr kumimoji="1" lang="ja-JP" altLang="en-US" dirty="0" smtClean="0"/>
              <a:t>を管理するためのいくつかの</a:t>
            </a:r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プロバイダを作成した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今後の課題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による管理を行うために必要なすべての</a:t>
            </a:r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プロバイダを実装する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8872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近年</a:t>
            </a:r>
            <a:r>
              <a:rPr lang="ja-JP" altLang="en-US" dirty="0"/>
              <a:t>、仮想デスクトップが普及してきている</a:t>
            </a:r>
          </a:p>
          <a:p>
            <a:pPr lvl="1"/>
            <a:r>
              <a:rPr lang="ja-JP" altLang="en-US" dirty="0" smtClean="0"/>
              <a:t>サーバの仮想マシン（</a:t>
            </a:r>
            <a:r>
              <a:rPr lang="en-US" altLang="ja-JP" dirty="0" smtClean="0"/>
              <a:t>VM</a:t>
            </a:r>
            <a:r>
              <a:rPr lang="ja-JP" altLang="en-US" dirty="0" smtClean="0"/>
              <a:t>）上</a:t>
            </a:r>
            <a:r>
              <a:rPr lang="ja-JP" altLang="en-US" dirty="0"/>
              <a:t>でシステムを</a:t>
            </a:r>
            <a:r>
              <a:rPr lang="ja-JP" altLang="en-US" dirty="0" smtClean="0"/>
              <a:t>動作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画面</a:t>
            </a:r>
            <a:r>
              <a:rPr lang="ja-JP" altLang="en-US" dirty="0"/>
              <a:t>だけ</a:t>
            </a:r>
            <a:r>
              <a:rPr lang="ja-JP" altLang="en-US" dirty="0" smtClean="0"/>
              <a:t>をパソコン（</a:t>
            </a:r>
            <a:r>
              <a:rPr lang="en-US" altLang="ja-JP" dirty="0" smtClean="0"/>
              <a:t>PC</a:t>
            </a:r>
            <a:r>
              <a:rPr lang="ja-JP" altLang="en-US" dirty="0" smtClean="0"/>
              <a:t>）上</a:t>
            </a:r>
            <a:r>
              <a:rPr lang="ja-JP" altLang="en-US" dirty="0"/>
              <a:t>で</a:t>
            </a:r>
            <a:r>
              <a:rPr lang="ja-JP" altLang="en-US" dirty="0" smtClean="0"/>
              <a:t>表示</a:t>
            </a:r>
            <a:endParaRPr lang="en-US" altLang="ja-JP" dirty="0"/>
          </a:p>
          <a:p>
            <a:r>
              <a:rPr lang="ja-JP" altLang="en-US" dirty="0" smtClean="0"/>
              <a:t>セキュリティを向上させ、管理を容易にすることができる</a:t>
            </a:r>
            <a:endParaRPr lang="en-US" altLang="ja-JP" dirty="0" smtClean="0"/>
          </a:p>
          <a:p>
            <a:pPr lvl="1"/>
            <a:r>
              <a:rPr lang="ja-JP" altLang="en-US" dirty="0"/>
              <a:t>データ</a:t>
            </a:r>
            <a:r>
              <a:rPr lang="ja-JP" altLang="en-US" dirty="0" smtClean="0"/>
              <a:t>の分散・情報漏洩の危険性が低下</a:t>
            </a:r>
            <a:endParaRPr lang="en-US" altLang="ja-JP" dirty="0" smtClean="0"/>
          </a:p>
          <a:p>
            <a:pPr lvl="1"/>
            <a:r>
              <a:rPr lang="ja-JP" altLang="en-US" dirty="0"/>
              <a:t>メンテナンスや</a:t>
            </a:r>
            <a:r>
              <a:rPr lang="ja-JP" altLang="en-US" dirty="0" smtClean="0"/>
              <a:t>アップグレードが容易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仮想デスクトップ</a:t>
            </a:r>
            <a:endParaRPr kumimoji="1" lang="ja-JP" altLang="en-US" dirty="0"/>
          </a:p>
        </p:txBody>
      </p:sp>
      <p:grpSp>
        <p:nvGrpSpPr>
          <p:cNvPr id="69" name="グループ化 68"/>
          <p:cNvGrpSpPr/>
          <p:nvPr/>
        </p:nvGrpSpPr>
        <p:grpSpPr>
          <a:xfrm>
            <a:off x="2673150" y="5095348"/>
            <a:ext cx="1052599" cy="902551"/>
            <a:chOff x="5242295" y="866644"/>
            <a:chExt cx="3247916" cy="2206566"/>
          </a:xfrm>
        </p:grpSpPr>
        <p:sp>
          <p:nvSpPr>
            <p:cNvPr id="70" name="角丸四角形 69"/>
            <p:cNvSpPr/>
            <p:nvPr/>
          </p:nvSpPr>
          <p:spPr>
            <a:xfrm>
              <a:off x="5242295" y="866644"/>
              <a:ext cx="3247916" cy="1921189"/>
            </a:xfrm>
            <a:prstGeom prst="roundRect">
              <a:avLst>
                <a:gd name="adj" fmla="val 9942"/>
              </a:avLst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角丸四角形 70"/>
            <p:cNvSpPr/>
            <p:nvPr/>
          </p:nvSpPr>
          <p:spPr>
            <a:xfrm>
              <a:off x="5393867" y="987997"/>
              <a:ext cx="2952329" cy="1656185"/>
            </a:xfrm>
            <a:prstGeom prst="roundRect">
              <a:avLst>
                <a:gd name="adj" fmla="val 6465"/>
              </a:avLst>
            </a:prstGeom>
            <a:solidFill>
              <a:schemeClr val="bg1"/>
            </a:soli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台形 71"/>
            <p:cNvSpPr/>
            <p:nvPr/>
          </p:nvSpPr>
          <p:spPr>
            <a:xfrm>
              <a:off x="6041937" y="2893099"/>
              <a:ext cx="1720637" cy="180111"/>
            </a:xfrm>
            <a:prstGeom prst="trapezoid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38100"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6257962" y="2787833"/>
              <a:ext cx="1288588" cy="105266"/>
            </a:xfrm>
            <a:prstGeom prst="rect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41275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4" name="テキスト ボックス 73"/>
          <p:cNvSpPr txBox="1"/>
          <p:nvPr/>
        </p:nvSpPr>
        <p:spPr>
          <a:xfrm>
            <a:off x="2935851" y="4787570"/>
            <a:ext cx="612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/>
              <a:t>PC</a:t>
            </a:r>
            <a:endParaRPr kumimoji="1" lang="ja-JP" altLang="en-US" sz="1400" b="1" dirty="0"/>
          </a:p>
        </p:txBody>
      </p:sp>
      <p:sp>
        <p:nvSpPr>
          <p:cNvPr id="75" name="正方形/長方形 74"/>
          <p:cNvSpPr/>
          <p:nvPr/>
        </p:nvSpPr>
        <p:spPr>
          <a:xfrm>
            <a:off x="3819603" y="5169449"/>
            <a:ext cx="360040" cy="804259"/>
          </a:xfrm>
          <a:prstGeom prst="rect">
            <a:avLst/>
          </a:prstGeom>
          <a:gradFill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508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1" name="グループ化 80"/>
          <p:cNvGrpSpPr/>
          <p:nvPr/>
        </p:nvGrpSpPr>
        <p:grpSpPr>
          <a:xfrm>
            <a:off x="6125385" y="4657678"/>
            <a:ext cx="2160240" cy="1459950"/>
            <a:chOff x="6125385" y="4657678"/>
            <a:chExt cx="2160240" cy="1459950"/>
          </a:xfrm>
        </p:grpSpPr>
        <p:sp>
          <p:nvSpPr>
            <p:cNvPr id="76" name="テキスト ボックス 75"/>
            <p:cNvSpPr txBox="1"/>
            <p:nvPr/>
          </p:nvSpPr>
          <p:spPr>
            <a:xfrm>
              <a:off x="6930862" y="5310726"/>
              <a:ext cx="548326" cy="342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・・・</a:t>
              </a:r>
              <a:endParaRPr kumimoji="1" lang="ja-JP" altLang="en-US" dirty="0"/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6758988" y="4657678"/>
              <a:ext cx="842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/>
                <a:t>サーバ</a:t>
              </a:r>
              <a:endParaRPr kumimoji="1" lang="ja-JP" altLang="en-US" sz="1400" b="1" dirty="0"/>
            </a:p>
          </p:txBody>
        </p:sp>
        <p:sp>
          <p:nvSpPr>
            <p:cNvPr id="78" name="角丸四角形 77"/>
            <p:cNvSpPr/>
            <p:nvPr/>
          </p:nvSpPr>
          <p:spPr>
            <a:xfrm>
              <a:off x="6125385" y="4965455"/>
              <a:ext cx="2160240" cy="1152173"/>
            </a:xfrm>
            <a:prstGeom prst="roundRect">
              <a:avLst>
                <a:gd name="adj" fmla="val 9766"/>
              </a:avLst>
            </a:prstGeom>
            <a:noFill/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7709432" y="5156804"/>
              <a:ext cx="360040" cy="804259"/>
            </a:xfrm>
            <a:prstGeom prst="rect">
              <a:avLst/>
            </a:prstGeom>
            <a:gradFill>
              <a:gsLst>
                <a:gs pos="100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508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7709432" y="5284145"/>
              <a:ext cx="413656" cy="6203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/>
                <a:t>VM</a:t>
              </a:r>
              <a:endParaRPr kumimoji="1" lang="ja-JP" altLang="en-US" sz="1400" dirty="0"/>
            </a:p>
          </p:txBody>
        </p:sp>
      </p:grpSp>
      <p:grpSp>
        <p:nvGrpSpPr>
          <p:cNvPr id="91" name="グループ化 90"/>
          <p:cNvGrpSpPr/>
          <p:nvPr/>
        </p:nvGrpSpPr>
        <p:grpSpPr>
          <a:xfrm>
            <a:off x="3775800" y="5119954"/>
            <a:ext cx="2437979" cy="364939"/>
            <a:chOff x="3775800" y="5119954"/>
            <a:chExt cx="2437979" cy="364939"/>
          </a:xfrm>
        </p:grpSpPr>
        <p:cxnSp>
          <p:nvCxnSpPr>
            <p:cNvPr id="66" name="直線矢印コネクタ 65"/>
            <p:cNvCxnSpPr/>
            <p:nvPr/>
          </p:nvCxnSpPr>
          <p:spPr>
            <a:xfrm>
              <a:off x="3775800" y="5483699"/>
              <a:ext cx="2318503" cy="1194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テキスト ボックス 66"/>
            <p:cNvSpPr txBox="1"/>
            <p:nvPr/>
          </p:nvSpPr>
          <p:spPr>
            <a:xfrm>
              <a:off x="3980038" y="5119954"/>
              <a:ext cx="2233741" cy="364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/>
                <a:t>マウス・キーボード操作</a:t>
              </a:r>
              <a:r>
                <a:rPr lang="en-US" altLang="ja-JP" sz="1400" dirty="0" smtClean="0"/>
                <a:t> </a:t>
              </a:r>
              <a:endParaRPr kumimoji="1" lang="ja-JP" altLang="en-US" sz="1400" dirty="0"/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3786241" y="5820233"/>
            <a:ext cx="2318500" cy="449246"/>
            <a:chOff x="3786241" y="5820233"/>
            <a:chExt cx="2318500" cy="449246"/>
          </a:xfrm>
        </p:grpSpPr>
        <p:cxnSp>
          <p:nvCxnSpPr>
            <p:cNvPr id="65" name="直線矢印コネクタ 64"/>
            <p:cNvCxnSpPr/>
            <p:nvPr/>
          </p:nvCxnSpPr>
          <p:spPr>
            <a:xfrm flipH="1">
              <a:off x="3786241" y="5820233"/>
              <a:ext cx="2318500" cy="0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テキスト ボックス 67"/>
            <p:cNvSpPr txBox="1"/>
            <p:nvPr/>
          </p:nvSpPr>
          <p:spPr>
            <a:xfrm>
              <a:off x="4530501" y="5904540"/>
              <a:ext cx="1132814" cy="364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/>
                <a:t>画面情報</a:t>
              </a:r>
              <a:r>
                <a:rPr lang="en-US" altLang="ja-JP" sz="1400" dirty="0" smtClean="0"/>
                <a:t> </a:t>
              </a:r>
              <a:endParaRPr kumimoji="1" lang="ja-JP" altLang="en-US" sz="1400" dirty="0"/>
            </a:p>
          </p:txBody>
        </p:sp>
      </p:grpSp>
      <p:grpSp>
        <p:nvGrpSpPr>
          <p:cNvPr id="88" name="グループ化 87"/>
          <p:cNvGrpSpPr/>
          <p:nvPr/>
        </p:nvGrpSpPr>
        <p:grpSpPr>
          <a:xfrm>
            <a:off x="1158086" y="4787569"/>
            <a:ext cx="2826100" cy="881874"/>
            <a:chOff x="1158086" y="4787569"/>
            <a:chExt cx="2826100" cy="881874"/>
          </a:xfrm>
        </p:grpSpPr>
        <p:sp>
          <p:nvSpPr>
            <p:cNvPr id="82" name="テキスト ボックス 81"/>
            <p:cNvSpPr txBox="1"/>
            <p:nvPr/>
          </p:nvSpPr>
          <p:spPr>
            <a:xfrm>
              <a:off x="2499583" y="4787569"/>
              <a:ext cx="14846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/>
                <a:t>仮想デスクトップ</a:t>
              </a:r>
              <a:r>
                <a:rPr lang="en-US" altLang="ja-JP" sz="1400" dirty="0" smtClean="0"/>
                <a:t> </a:t>
              </a:r>
              <a:endParaRPr kumimoji="1" lang="ja-JP" altLang="en-US" sz="1400" dirty="0"/>
            </a:p>
          </p:txBody>
        </p:sp>
        <p:grpSp>
          <p:nvGrpSpPr>
            <p:cNvPr id="83" name="グループ化 82"/>
            <p:cNvGrpSpPr/>
            <p:nvPr/>
          </p:nvGrpSpPr>
          <p:grpSpPr>
            <a:xfrm>
              <a:off x="2942153" y="5329841"/>
              <a:ext cx="496387" cy="339602"/>
              <a:chOff x="3419872" y="5750939"/>
              <a:chExt cx="504056" cy="399472"/>
            </a:xfrm>
          </p:grpSpPr>
          <p:sp>
            <p:nvSpPr>
              <p:cNvPr id="84" name="正方形/長方形 83"/>
              <p:cNvSpPr/>
              <p:nvPr/>
            </p:nvSpPr>
            <p:spPr>
              <a:xfrm>
                <a:off x="3419872" y="5823129"/>
                <a:ext cx="504056" cy="327282"/>
              </a:xfrm>
              <a:prstGeom prst="rect">
                <a:avLst/>
              </a:prstGeom>
              <a:solidFill>
                <a:schemeClr val="bg1"/>
              </a:solidFill>
              <a:ln w="1905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" name="正方形/長方形 84"/>
              <p:cNvSpPr/>
              <p:nvPr/>
            </p:nvSpPr>
            <p:spPr>
              <a:xfrm>
                <a:off x="3419872" y="5750939"/>
                <a:ext cx="504056" cy="72221"/>
              </a:xfrm>
              <a:prstGeom prst="rect">
                <a:avLst/>
              </a:prstGeom>
              <a:solidFill>
                <a:schemeClr val="bg1"/>
              </a:solidFill>
              <a:ln w="1905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86" name="円形吹き出し 85"/>
            <p:cNvSpPr/>
            <p:nvPr/>
          </p:nvSpPr>
          <p:spPr>
            <a:xfrm>
              <a:off x="1158086" y="5082734"/>
              <a:ext cx="1396131" cy="444567"/>
            </a:xfrm>
            <a:prstGeom prst="wedgeEllipseCallout">
              <a:avLst>
                <a:gd name="adj1" fmla="val 93478"/>
                <a:gd name="adj2" fmla="val 39814"/>
              </a:avLst>
            </a:prstGeom>
            <a:noFill/>
            <a:ln w="254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1259632" y="5187494"/>
              <a:ext cx="1323699" cy="364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 smtClean="0"/>
                <a:t>画面を表示</a:t>
              </a:r>
              <a:endParaRPr kumimoji="1" lang="ja-JP" altLang="en-US" sz="1400" b="1" dirty="0"/>
            </a:p>
          </p:txBody>
        </p:sp>
      </p:grpSp>
      <p:sp>
        <p:nvSpPr>
          <p:cNvPr id="90" name="テキスト ボックス 89"/>
          <p:cNvSpPr txBox="1"/>
          <p:nvPr/>
        </p:nvSpPr>
        <p:spPr>
          <a:xfrm>
            <a:off x="6320030" y="5248735"/>
            <a:ext cx="413656" cy="620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VM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461926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6 L 0.07361 -0.08033 C 0.08906 -0.09838 0.11215 -0.10787 0.13628 -0.10787 C 0.16389 -0.10787 0.18593 -0.09838 0.20139 -0.08033 L 0.27534 3.7037E-6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67" y="-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 animBg="1"/>
      <p:bldP spid="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実際の組織内では</a:t>
            </a:r>
            <a:r>
              <a:rPr lang="en-US" altLang="ja-JP" dirty="0"/>
              <a:t>PC</a:t>
            </a:r>
            <a:r>
              <a:rPr kumimoji="1" lang="ja-JP" altLang="en-US" dirty="0" smtClean="0"/>
              <a:t>と仮想</a:t>
            </a:r>
            <a:r>
              <a:rPr lang="ja-JP" altLang="en-US" dirty="0" smtClean="0"/>
              <a:t>デスクトップ</a:t>
            </a:r>
            <a:r>
              <a:rPr kumimoji="1" lang="ja-JP" altLang="en-US" dirty="0" smtClean="0"/>
              <a:t>が混在している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仮想デスクトップの普及はまだ過渡期である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仮想デスクトップを使用</a:t>
            </a:r>
            <a:r>
              <a:rPr lang="ja-JP" altLang="en-US" dirty="0" smtClean="0"/>
              <a:t>できない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も存在する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ネットワークが繋がらない環境でも使用されるノート</a:t>
            </a:r>
            <a:r>
              <a:rPr lang="en-US" altLang="ja-JP" dirty="0" smtClean="0"/>
              <a:t>PC</a:t>
            </a:r>
            <a:endParaRPr kumimoji="1" lang="en-US" altLang="ja-JP" dirty="0" smtClean="0"/>
          </a:p>
          <a:p>
            <a:pPr lvl="2"/>
            <a:endParaRPr kumimoji="1" lang="en-US" altLang="ja-JP" dirty="0" smtClean="0"/>
          </a:p>
          <a:p>
            <a:pPr lvl="2"/>
            <a:endParaRPr kumimoji="1" lang="en-US" altLang="ja-JP" dirty="0" smtClean="0"/>
          </a:p>
          <a:p>
            <a:endParaRPr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PC</a:t>
            </a:r>
            <a:r>
              <a:rPr kumimoji="1" lang="ja-JP" altLang="en-US" dirty="0" smtClean="0"/>
              <a:t>と仮想デスクトップの混在</a:t>
            </a:r>
            <a:endParaRPr kumimoji="1" lang="ja-JP" altLang="en-US" dirty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897821" y="4364552"/>
            <a:ext cx="7334241" cy="1438005"/>
            <a:chOff x="897821" y="4364552"/>
            <a:chExt cx="7334241" cy="1438005"/>
          </a:xfrm>
        </p:grpSpPr>
        <p:sp>
          <p:nvSpPr>
            <p:cNvPr id="70" name="テキスト ボックス 69"/>
            <p:cNvSpPr txBox="1"/>
            <p:nvPr/>
          </p:nvSpPr>
          <p:spPr>
            <a:xfrm>
              <a:off x="7619994" y="5030709"/>
              <a:ext cx="6120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/>
                <a:t>・・・</a:t>
              </a:r>
              <a:endParaRPr kumimoji="1" lang="ja-JP" altLang="en-US" sz="1400" b="1" dirty="0"/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897821" y="4364552"/>
              <a:ext cx="1506493" cy="1222176"/>
              <a:chOff x="1841371" y="4523250"/>
              <a:chExt cx="1506493" cy="1222176"/>
            </a:xfrm>
          </p:grpSpPr>
          <p:grpSp>
            <p:nvGrpSpPr>
              <p:cNvPr id="5" name="グループ化 4"/>
              <p:cNvGrpSpPr/>
              <p:nvPr/>
            </p:nvGrpSpPr>
            <p:grpSpPr>
              <a:xfrm>
                <a:off x="1841371" y="4831028"/>
                <a:ext cx="1052599" cy="902551"/>
                <a:chOff x="5242295" y="866644"/>
                <a:chExt cx="3247916" cy="2206566"/>
              </a:xfrm>
            </p:grpSpPr>
            <p:sp>
              <p:nvSpPr>
                <p:cNvPr id="33" name="角丸四角形 32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" name="角丸四角形 33"/>
                <p:cNvSpPr/>
                <p:nvPr/>
              </p:nvSpPr>
              <p:spPr>
                <a:xfrm>
                  <a:off x="5393867" y="987997"/>
                  <a:ext cx="2952329" cy="1656185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" name="台形 34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" name="正方形/長方形 35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41275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2" name="テキスト ボックス 11"/>
              <p:cNvSpPr txBox="1"/>
              <p:nvPr/>
            </p:nvSpPr>
            <p:spPr>
              <a:xfrm>
                <a:off x="2104072" y="4523250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b="1" dirty="0" smtClean="0"/>
                  <a:t>PC</a:t>
                </a:r>
                <a:endParaRPr kumimoji="1" lang="ja-JP" altLang="en-US" sz="1400" b="1" dirty="0"/>
              </a:p>
            </p:txBody>
          </p:sp>
          <p:sp>
            <p:nvSpPr>
              <p:cNvPr id="4" name="正方形/長方形 3"/>
              <p:cNvSpPr/>
              <p:nvPr/>
            </p:nvSpPr>
            <p:spPr>
              <a:xfrm>
                <a:off x="2987824" y="4941167"/>
                <a:ext cx="360040" cy="804259"/>
              </a:xfrm>
              <a:prstGeom prst="rect">
                <a:avLst/>
              </a:prstGeom>
              <a:gradFill>
                <a:gsLst>
                  <a:gs pos="10000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508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2" name="グループ化 41"/>
            <p:cNvGrpSpPr/>
            <p:nvPr/>
          </p:nvGrpSpPr>
          <p:grpSpPr>
            <a:xfrm>
              <a:off x="4363347" y="4364552"/>
              <a:ext cx="1506493" cy="1222176"/>
              <a:chOff x="1841371" y="4523250"/>
              <a:chExt cx="1506493" cy="1222176"/>
            </a:xfrm>
          </p:grpSpPr>
          <p:grpSp>
            <p:nvGrpSpPr>
              <p:cNvPr id="43" name="グループ化 42"/>
              <p:cNvGrpSpPr/>
              <p:nvPr/>
            </p:nvGrpSpPr>
            <p:grpSpPr>
              <a:xfrm>
                <a:off x="1841371" y="4831028"/>
                <a:ext cx="1052599" cy="902551"/>
                <a:chOff x="5242295" y="866644"/>
                <a:chExt cx="3247916" cy="2206566"/>
              </a:xfrm>
            </p:grpSpPr>
            <p:sp>
              <p:nvSpPr>
                <p:cNvPr id="46" name="角丸四角形 45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" name="角丸四角形 46"/>
                <p:cNvSpPr/>
                <p:nvPr/>
              </p:nvSpPr>
              <p:spPr>
                <a:xfrm>
                  <a:off x="5393867" y="987997"/>
                  <a:ext cx="2952329" cy="1656185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" name="台形 48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" name="正方形/長方形 49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41275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4" name="テキスト ボックス 43"/>
              <p:cNvSpPr txBox="1"/>
              <p:nvPr/>
            </p:nvSpPr>
            <p:spPr>
              <a:xfrm>
                <a:off x="2104072" y="4523250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b="1" dirty="0" smtClean="0"/>
                  <a:t>PC</a:t>
                </a:r>
                <a:endParaRPr kumimoji="1" lang="ja-JP" altLang="en-US" sz="1400" b="1" dirty="0"/>
              </a:p>
            </p:txBody>
          </p:sp>
          <p:sp>
            <p:nvSpPr>
              <p:cNvPr id="45" name="正方形/長方形 44"/>
              <p:cNvSpPr/>
              <p:nvPr/>
            </p:nvSpPr>
            <p:spPr>
              <a:xfrm>
                <a:off x="2987824" y="4941167"/>
                <a:ext cx="360040" cy="804259"/>
              </a:xfrm>
              <a:prstGeom prst="rect">
                <a:avLst/>
              </a:prstGeom>
              <a:gradFill>
                <a:gsLst>
                  <a:gs pos="10000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508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" name="グループ化 10"/>
            <p:cNvGrpSpPr/>
            <p:nvPr/>
          </p:nvGrpSpPr>
          <p:grpSpPr>
            <a:xfrm>
              <a:off x="2654446" y="4376398"/>
              <a:ext cx="1502944" cy="1210330"/>
              <a:chOff x="2849928" y="5157284"/>
              <a:chExt cx="1502944" cy="1210330"/>
            </a:xfrm>
          </p:grpSpPr>
          <p:grpSp>
            <p:nvGrpSpPr>
              <p:cNvPr id="52" name="グループ化 51"/>
              <p:cNvGrpSpPr/>
              <p:nvPr/>
            </p:nvGrpSpPr>
            <p:grpSpPr>
              <a:xfrm>
                <a:off x="3063432" y="5465063"/>
                <a:ext cx="1052599" cy="902551"/>
                <a:chOff x="5242295" y="866644"/>
                <a:chExt cx="3247916" cy="2206566"/>
              </a:xfrm>
            </p:grpSpPr>
            <p:sp>
              <p:nvSpPr>
                <p:cNvPr id="55" name="角丸四角形 54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50000">
                      <a:schemeClr val="bg1">
                        <a:lumMod val="85000"/>
                      </a:schemeClr>
                    </a:gs>
                    <a:gs pos="100000">
                      <a:schemeClr val="bg1"/>
                    </a:gs>
                  </a:gsLst>
                  <a:lin ang="16200000" scaled="1"/>
                </a:gradFill>
                <a:ln w="38100" cmpd="sng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" name="角丸四角形 55"/>
                <p:cNvSpPr/>
                <p:nvPr/>
              </p:nvSpPr>
              <p:spPr>
                <a:xfrm>
                  <a:off x="5393867" y="987997"/>
                  <a:ext cx="2952329" cy="1656185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38100" cmpd="sng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" name="台形 56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50000">
                      <a:schemeClr val="bg1">
                        <a:lumMod val="85000"/>
                      </a:schemeClr>
                    </a:gs>
                    <a:gs pos="100000">
                      <a:schemeClr val="bg1"/>
                    </a:gs>
                  </a:gsLst>
                  <a:lin ang="16200000" scaled="1"/>
                </a:gradFill>
                <a:ln w="38100" cmpd="sng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" name="正方形/長方形 57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41275" cmpd="sng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53" name="テキスト ボックス 52"/>
              <p:cNvSpPr txBox="1"/>
              <p:nvPr/>
            </p:nvSpPr>
            <p:spPr>
              <a:xfrm>
                <a:off x="2849928" y="5157284"/>
                <a:ext cx="15029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b="1" dirty="0"/>
                  <a:t>仮想デスクトップ</a:t>
                </a:r>
                <a:endParaRPr kumimoji="1" lang="ja-JP" altLang="en-US" sz="1400" b="1" dirty="0"/>
              </a:p>
            </p:txBody>
          </p:sp>
          <p:grpSp>
            <p:nvGrpSpPr>
              <p:cNvPr id="10" name="グループ化 9"/>
              <p:cNvGrpSpPr/>
              <p:nvPr/>
            </p:nvGrpSpPr>
            <p:grpSpPr>
              <a:xfrm>
                <a:off x="3266859" y="5652476"/>
                <a:ext cx="645744" cy="428402"/>
                <a:chOff x="3362934" y="5603497"/>
                <a:chExt cx="496387" cy="339602"/>
              </a:xfrm>
            </p:grpSpPr>
            <p:sp>
              <p:nvSpPr>
                <p:cNvPr id="59" name="正方形/長方形 58"/>
                <p:cNvSpPr/>
                <p:nvPr/>
              </p:nvSpPr>
              <p:spPr>
                <a:xfrm>
                  <a:off x="3362934" y="5664868"/>
                  <a:ext cx="496387" cy="278231"/>
                </a:xfrm>
                <a:prstGeom prst="rect">
                  <a:avLst/>
                </a:prstGeom>
                <a:solidFill>
                  <a:schemeClr val="bg1"/>
                </a:solidFill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" name="正方形/長方形 59"/>
                <p:cNvSpPr/>
                <p:nvPr/>
              </p:nvSpPr>
              <p:spPr>
                <a:xfrm>
                  <a:off x="3362934" y="5603497"/>
                  <a:ext cx="496387" cy="61397"/>
                </a:xfrm>
                <a:prstGeom prst="rect">
                  <a:avLst/>
                </a:prstGeom>
                <a:solidFill>
                  <a:schemeClr val="bg1"/>
                </a:solidFill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pic>
          <p:nvPicPr>
            <p:cNvPr id="2051" name="Picture 3" descr="C:\Users\kouki\AppData\Local\Microsoft\Windows\Temporary Internet Files\Content.IE5\8WACNZ72\MC900428957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6176" y="4655682"/>
              <a:ext cx="1188796" cy="11468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2" name="テキスト ボックス 71"/>
            <p:cNvSpPr txBox="1"/>
            <p:nvPr/>
          </p:nvSpPr>
          <p:spPr>
            <a:xfrm>
              <a:off x="6444208" y="4376397"/>
              <a:ext cx="10317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 smtClean="0"/>
                <a:t>ノート</a:t>
              </a:r>
              <a:r>
                <a:rPr lang="en-US" altLang="ja-JP" sz="1400" b="1" dirty="0" smtClean="0"/>
                <a:t>PC</a:t>
              </a:r>
              <a:endParaRPr kumimoji="1" lang="ja-JP" altLang="en-US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093164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を用いた管理が普及しつつある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インテル</a:t>
            </a:r>
            <a:r>
              <a:rPr lang="ja-JP" altLang="en-US" dirty="0"/>
              <a:t>が提供する</a:t>
            </a:r>
            <a:r>
              <a:rPr lang="en-US" altLang="ja-JP" dirty="0" err="1"/>
              <a:t>vPro</a:t>
            </a:r>
            <a:r>
              <a:rPr lang="ja-JP" altLang="en-US" dirty="0"/>
              <a:t>の管理機能の核となる技術</a:t>
            </a:r>
            <a:endParaRPr lang="en-US" altLang="ja-JP" dirty="0"/>
          </a:p>
          <a:p>
            <a:pPr lvl="1"/>
            <a:r>
              <a:rPr lang="en-US" altLang="ja-JP" dirty="0"/>
              <a:t>PC</a:t>
            </a:r>
            <a:r>
              <a:rPr lang="ja-JP" altLang="en-US" dirty="0"/>
              <a:t>をハードウェアレベルで管理することが可能</a:t>
            </a:r>
            <a:endParaRPr lang="en-US" altLang="ja-JP" dirty="0"/>
          </a:p>
          <a:p>
            <a:pPr lvl="1"/>
            <a:r>
              <a:rPr lang="ja-JP" altLang="en-US" dirty="0"/>
              <a:t>ネットワーク上のコンピュータ資源の検出、障害回復、保護を行える</a:t>
            </a:r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従来の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管理</a:t>
            </a:r>
            <a:endParaRPr kumimoji="1" lang="ja-JP" altLang="en-US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1925265" y="4194124"/>
            <a:ext cx="5547403" cy="1934560"/>
            <a:chOff x="1547664" y="4319223"/>
            <a:chExt cx="5547403" cy="1934560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1547664" y="4613169"/>
              <a:ext cx="13350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 smtClean="0"/>
                <a:t>管理コンソール</a:t>
              </a:r>
              <a:endParaRPr kumimoji="1" lang="ja-JP" altLang="en-US" sz="1400" b="1" dirty="0"/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1755405" y="4946080"/>
              <a:ext cx="821398" cy="977800"/>
              <a:chOff x="712553" y="4242824"/>
              <a:chExt cx="821398" cy="977800"/>
            </a:xfrm>
          </p:grpSpPr>
          <p:sp>
            <p:nvSpPr>
              <p:cNvPr id="28" name="直方体 27"/>
              <p:cNvSpPr/>
              <p:nvPr/>
            </p:nvSpPr>
            <p:spPr>
              <a:xfrm>
                <a:off x="712553" y="4242824"/>
                <a:ext cx="479149" cy="717052"/>
              </a:xfrm>
              <a:prstGeom prst="cub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38100" cmpd="thickThin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円/楕円 28"/>
              <p:cNvSpPr/>
              <p:nvPr/>
            </p:nvSpPr>
            <p:spPr>
              <a:xfrm>
                <a:off x="1054802" y="4438384"/>
                <a:ext cx="410699" cy="39112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38100" cmpd="thickThin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台形 29"/>
              <p:cNvSpPr/>
              <p:nvPr/>
            </p:nvSpPr>
            <p:spPr>
              <a:xfrm>
                <a:off x="986352" y="4829504"/>
                <a:ext cx="547599" cy="391120"/>
              </a:xfrm>
              <a:prstGeom prst="trapezoid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38100" cmpd="thickThin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" name="グループ化 6"/>
            <p:cNvGrpSpPr/>
            <p:nvPr/>
          </p:nvGrpSpPr>
          <p:grpSpPr>
            <a:xfrm>
              <a:off x="4698967" y="4319223"/>
              <a:ext cx="2396100" cy="1934560"/>
              <a:chOff x="5242295" y="866644"/>
              <a:chExt cx="3247916" cy="2206566"/>
            </a:xfrm>
          </p:grpSpPr>
          <p:sp>
            <p:nvSpPr>
              <p:cNvPr id="24" name="角丸四角形 23"/>
              <p:cNvSpPr/>
              <p:nvPr/>
            </p:nvSpPr>
            <p:spPr>
              <a:xfrm>
                <a:off x="5242295" y="866644"/>
                <a:ext cx="3247916" cy="1921189"/>
              </a:xfrm>
              <a:prstGeom prst="roundRect">
                <a:avLst>
                  <a:gd name="adj" fmla="val 9942"/>
                </a:avLst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38100" cmpd="sng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角丸四角形 24"/>
              <p:cNvSpPr/>
              <p:nvPr/>
            </p:nvSpPr>
            <p:spPr>
              <a:xfrm>
                <a:off x="5393866" y="987997"/>
                <a:ext cx="2952328" cy="1656185"/>
              </a:xfrm>
              <a:prstGeom prst="roundRect">
                <a:avLst>
                  <a:gd name="adj" fmla="val 6465"/>
                </a:avLst>
              </a:prstGeom>
              <a:solidFill>
                <a:schemeClr val="bg1"/>
              </a:solidFill>
              <a:ln w="38100" cmpd="sng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台形 25"/>
              <p:cNvSpPr/>
              <p:nvPr/>
            </p:nvSpPr>
            <p:spPr>
              <a:xfrm>
                <a:off x="6041937" y="2893099"/>
                <a:ext cx="1720637" cy="180111"/>
              </a:xfrm>
              <a:prstGeom prst="trapezoid">
                <a:avLst/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38100" cmpd="sng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6257962" y="2787833"/>
                <a:ext cx="1288588" cy="105266"/>
              </a:xfrm>
              <a:prstGeom prst="rect">
                <a:avLst/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41275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" name="グループ化 7"/>
            <p:cNvGrpSpPr/>
            <p:nvPr/>
          </p:nvGrpSpPr>
          <p:grpSpPr>
            <a:xfrm>
              <a:off x="5384482" y="4581031"/>
              <a:ext cx="1019497" cy="1152438"/>
              <a:chOff x="4182096" y="3067845"/>
              <a:chExt cx="795394" cy="928641"/>
            </a:xfrm>
          </p:grpSpPr>
          <p:sp>
            <p:nvSpPr>
              <p:cNvPr id="22" name="角丸四角形 21"/>
              <p:cNvSpPr/>
              <p:nvPr/>
            </p:nvSpPr>
            <p:spPr>
              <a:xfrm>
                <a:off x="4182096" y="3067845"/>
                <a:ext cx="750939" cy="358693"/>
              </a:xfrm>
              <a:prstGeom prst="roundRect">
                <a:avLst/>
              </a:prstGeom>
              <a:gradFill>
                <a:gsLst>
                  <a:gs pos="0">
                    <a:schemeClr val="bg2">
                      <a:lumMod val="50000"/>
                    </a:schemeClr>
                  </a:gs>
                  <a:gs pos="100000">
                    <a:schemeClr val="bg2">
                      <a:lumMod val="9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22225" cmpd="sng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9" name="グループ化 18"/>
              <p:cNvGrpSpPr/>
              <p:nvPr/>
            </p:nvGrpSpPr>
            <p:grpSpPr>
              <a:xfrm>
                <a:off x="4182096" y="3617999"/>
                <a:ext cx="795394" cy="378487"/>
                <a:chOff x="3469693" y="3151753"/>
                <a:chExt cx="785132" cy="493276"/>
              </a:xfrm>
            </p:grpSpPr>
            <p:sp>
              <p:nvSpPr>
                <p:cNvPr id="20" name="角丸四角形 19"/>
                <p:cNvSpPr/>
                <p:nvPr/>
              </p:nvSpPr>
              <p:spPr>
                <a:xfrm>
                  <a:off x="3469693" y="3151753"/>
                  <a:ext cx="741251" cy="493276"/>
                </a:xfrm>
                <a:prstGeom prst="roundRect">
                  <a:avLst/>
                </a:prstGeom>
                <a:gradFill>
                  <a:gsLst>
                    <a:gs pos="0">
                      <a:schemeClr val="accent3">
                        <a:lumMod val="75000"/>
                      </a:schemeClr>
                    </a:gs>
                    <a:gs pos="100000">
                      <a:schemeClr val="accent3"/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" name="テキスト ボックス 20"/>
                <p:cNvSpPr txBox="1"/>
                <p:nvPr/>
              </p:nvSpPr>
              <p:spPr>
                <a:xfrm>
                  <a:off x="3588751" y="3258546"/>
                  <a:ext cx="666074" cy="35554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600" b="1" dirty="0" smtClean="0">
                      <a:solidFill>
                        <a:schemeClr val="bg1"/>
                      </a:solidFill>
                    </a:rPr>
                    <a:t>AMT</a:t>
                  </a:r>
                  <a:endParaRPr kumimoji="1" lang="ja-JP" altLang="en-US" sz="1600" b="1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cxnSp>
          <p:nvCxnSpPr>
            <p:cNvPr id="9" name="直線矢印コネクタ 8"/>
            <p:cNvCxnSpPr/>
            <p:nvPr/>
          </p:nvCxnSpPr>
          <p:spPr>
            <a:xfrm flipH="1">
              <a:off x="2657103" y="5615685"/>
              <a:ext cx="2631788" cy="0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矢印コネクタ 9"/>
            <p:cNvCxnSpPr/>
            <p:nvPr/>
          </p:nvCxnSpPr>
          <p:spPr>
            <a:xfrm>
              <a:off x="2657103" y="5337200"/>
              <a:ext cx="2631788" cy="0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/>
            <p:cNvCxnSpPr/>
            <p:nvPr/>
          </p:nvCxnSpPr>
          <p:spPr>
            <a:xfrm flipV="1">
              <a:off x="5694416" y="5047746"/>
              <a:ext cx="0" cy="216023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/>
            <p:nvPr/>
          </p:nvCxnSpPr>
          <p:spPr>
            <a:xfrm>
              <a:off x="5985007" y="5017990"/>
              <a:ext cx="0" cy="235130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15"/>
            <p:cNvSpPr txBox="1"/>
            <p:nvPr/>
          </p:nvSpPr>
          <p:spPr>
            <a:xfrm>
              <a:off x="5626052" y="4652941"/>
              <a:ext cx="6909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/>
                <a:t>OS</a:t>
              </a:r>
              <a:endParaRPr kumimoji="1" lang="ja-JP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19867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管理者は</a:t>
            </a:r>
            <a:r>
              <a:rPr lang="en-US" altLang="ja-JP" dirty="0" smtClean="0"/>
              <a:t>PC</a:t>
            </a:r>
            <a:r>
              <a:rPr lang="ja-JP" altLang="en-US" dirty="0" smtClean="0"/>
              <a:t>と仮想デスクトップの両方を管理しなければならない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AMT</a:t>
            </a:r>
            <a:r>
              <a:rPr lang="ja-JP" altLang="en-US" dirty="0"/>
              <a:t>で</a:t>
            </a:r>
            <a:r>
              <a:rPr lang="ja-JP" altLang="en-US" dirty="0" smtClean="0"/>
              <a:t>は</a:t>
            </a:r>
            <a:r>
              <a:rPr lang="ja-JP" altLang="en-US" dirty="0"/>
              <a:t>仮想マシン</a:t>
            </a:r>
            <a:r>
              <a:rPr lang="ja-JP" altLang="en-US" dirty="0" smtClean="0"/>
              <a:t>の</a:t>
            </a:r>
            <a:r>
              <a:rPr lang="ja-JP" altLang="en-US" dirty="0"/>
              <a:t>管理はできない</a:t>
            </a:r>
          </a:p>
          <a:p>
            <a:pPr lvl="2"/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を管理するための</a:t>
            </a:r>
            <a:r>
              <a:rPr lang="ja-JP" altLang="en-US" dirty="0" smtClean="0"/>
              <a:t>ハードウェア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PC</a:t>
            </a:r>
            <a:r>
              <a:rPr lang="ja-JP" altLang="en-US" dirty="0" smtClean="0"/>
              <a:t>と</a:t>
            </a:r>
            <a:r>
              <a:rPr lang="ja-JP" altLang="en-US" dirty="0"/>
              <a:t>仮想マシン</a:t>
            </a:r>
            <a:r>
              <a:rPr kumimoji="1" lang="ja-JP" altLang="en-US" dirty="0" smtClean="0"/>
              <a:t>の管理ツールは異なる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管理者は</a:t>
            </a:r>
            <a:r>
              <a:rPr lang="en-US" altLang="ja-JP" dirty="0" smtClean="0"/>
              <a:t>2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ツールを使い分けなければならない</a:t>
            </a:r>
            <a:endParaRPr kumimoji="1" lang="en-US" altLang="ja-JP" dirty="0" smtClean="0"/>
          </a:p>
          <a:p>
            <a:pPr lvl="0"/>
            <a:endParaRPr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混在した</a:t>
            </a:r>
            <a:r>
              <a:rPr lang="ja-JP" altLang="en-US" dirty="0" smtClean="0"/>
              <a:t>環境で</a:t>
            </a:r>
            <a:r>
              <a:rPr kumimoji="1" lang="ja-JP" altLang="en-US" dirty="0" smtClean="0"/>
              <a:t>の管理</a:t>
            </a:r>
            <a:endParaRPr kumimoji="1" lang="ja-JP" altLang="en-US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676201" y="4442559"/>
            <a:ext cx="8127873" cy="1924658"/>
            <a:chOff x="676201" y="4442559"/>
            <a:chExt cx="8127873" cy="1924658"/>
          </a:xfrm>
        </p:grpSpPr>
        <p:cxnSp>
          <p:nvCxnSpPr>
            <p:cNvPr id="23" name="直線矢印コネクタ 22"/>
            <p:cNvCxnSpPr/>
            <p:nvPr/>
          </p:nvCxnSpPr>
          <p:spPr>
            <a:xfrm flipV="1">
              <a:off x="6947566" y="5455056"/>
              <a:ext cx="0" cy="291634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7331070" y="5075468"/>
              <a:ext cx="548326" cy="342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・・・</a:t>
              </a:r>
              <a:endParaRPr kumimoji="1" lang="ja-JP" altLang="en-US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7159196" y="4562301"/>
              <a:ext cx="842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/>
                <a:t>サーバ</a:t>
              </a:r>
              <a:endParaRPr kumimoji="1" lang="ja-JP" altLang="en-US" sz="1400" b="1" dirty="0"/>
            </a:p>
          </p:txBody>
        </p:sp>
        <p:grpSp>
          <p:nvGrpSpPr>
            <p:cNvPr id="26" name="グループ化 25"/>
            <p:cNvGrpSpPr/>
            <p:nvPr/>
          </p:nvGrpSpPr>
          <p:grpSpPr>
            <a:xfrm>
              <a:off x="7928006" y="5117373"/>
              <a:ext cx="641391" cy="384502"/>
              <a:chOff x="3923928" y="3558453"/>
              <a:chExt cx="720080" cy="539973"/>
            </a:xfrm>
          </p:grpSpPr>
          <p:sp>
            <p:nvSpPr>
              <p:cNvPr id="55" name="角丸四角形 54"/>
              <p:cNvSpPr/>
              <p:nvPr/>
            </p:nvSpPr>
            <p:spPr>
              <a:xfrm>
                <a:off x="3923928" y="3558453"/>
                <a:ext cx="720080" cy="432048"/>
              </a:xfrm>
              <a:prstGeom prst="roundRect">
                <a:avLst/>
              </a:prstGeom>
              <a:gradFill>
                <a:gsLst>
                  <a:gs pos="0">
                    <a:schemeClr val="bg2">
                      <a:lumMod val="50000"/>
                    </a:schemeClr>
                  </a:gs>
                  <a:gs pos="100000">
                    <a:schemeClr val="bg2">
                      <a:lumMod val="9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22225" cmpd="sng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テキスト ボックス 55"/>
              <p:cNvSpPr txBox="1"/>
              <p:nvPr/>
            </p:nvSpPr>
            <p:spPr>
              <a:xfrm>
                <a:off x="3970900" y="3579757"/>
                <a:ext cx="652719" cy="5186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VM</a:t>
                </a:r>
                <a:endParaRPr kumimoji="1" lang="ja-JP" altLang="en-US" dirty="0"/>
              </a:p>
            </p:txBody>
          </p:sp>
        </p:grpSp>
        <p:sp>
          <p:nvSpPr>
            <p:cNvPr id="27" name="角丸四角形 26"/>
            <p:cNvSpPr/>
            <p:nvPr/>
          </p:nvSpPr>
          <p:spPr>
            <a:xfrm>
              <a:off x="6411069" y="4861639"/>
              <a:ext cx="2393005" cy="1089068"/>
            </a:xfrm>
            <a:prstGeom prst="roundRect">
              <a:avLst>
                <a:gd name="adj" fmla="val 9766"/>
              </a:avLst>
            </a:prstGeom>
            <a:noFill/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0" name="直線矢印コネクタ 29"/>
            <p:cNvCxnSpPr/>
            <p:nvPr/>
          </p:nvCxnSpPr>
          <p:spPr>
            <a:xfrm flipH="1" flipV="1">
              <a:off x="8260540" y="5455056"/>
              <a:ext cx="1" cy="304113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/>
            <p:cNvCxnSpPr/>
            <p:nvPr/>
          </p:nvCxnSpPr>
          <p:spPr>
            <a:xfrm flipV="1">
              <a:off x="2817127" y="5461295"/>
              <a:ext cx="0" cy="291634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テキスト ボックス 31"/>
            <p:cNvSpPr txBox="1"/>
            <p:nvPr/>
          </p:nvSpPr>
          <p:spPr>
            <a:xfrm>
              <a:off x="1844165" y="4945996"/>
              <a:ext cx="548326" cy="342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・・・</a:t>
              </a:r>
              <a:endParaRPr kumimoji="1" lang="ja-JP" altLang="en-US" dirty="0"/>
            </a:p>
          </p:txBody>
        </p:sp>
        <p:grpSp>
          <p:nvGrpSpPr>
            <p:cNvPr id="33" name="グループ化 32"/>
            <p:cNvGrpSpPr/>
            <p:nvPr/>
          </p:nvGrpSpPr>
          <p:grpSpPr>
            <a:xfrm>
              <a:off x="3780214" y="4686760"/>
              <a:ext cx="2650775" cy="1680457"/>
              <a:chOff x="3295106" y="1916832"/>
              <a:chExt cx="2650775" cy="1680457"/>
            </a:xfrm>
          </p:grpSpPr>
          <p:grpSp>
            <p:nvGrpSpPr>
              <p:cNvPr id="42" name="グループ化 41"/>
              <p:cNvGrpSpPr/>
              <p:nvPr/>
            </p:nvGrpSpPr>
            <p:grpSpPr>
              <a:xfrm>
                <a:off x="3295106" y="1916832"/>
                <a:ext cx="2385932" cy="1680457"/>
                <a:chOff x="2915816" y="4801186"/>
                <a:chExt cx="2379516" cy="1567802"/>
              </a:xfrm>
            </p:grpSpPr>
            <p:sp>
              <p:nvSpPr>
                <p:cNvPr id="51" name="角丸四角形 50"/>
                <p:cNvSpPr/>
                <p:nvPr/>
              </p:nvSpPr>
              <p:spPr>
                <a:xfrm>
                  <a:off x="2915816" y="4801186"/>
                  <a:ext cx="2379516" cy="1365037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" name="台形 51"/>
                <p:cNvSpPr/>
                <p:nvPr/>
              </p:nvSpPr>
              <p:spPr>
                <a:xfrm>
                  <a:off x="3501657" y="6241016"/>
                  <a:ext cx="1260588" cy="127972"/>
                </a:xfrm>
                <a:prstGeom prst="trapezoid">
                  <a:avLst/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" name="正方形/長方形 52"/>
                <p:cNvSpPr/>
                <p:nvPr/>
              </p:nvSpPr>
              <p:spPr>
                <a:xfrm>
                  <a:off x="3659923" y="6166223"/>
                  <a:ext cx="944056" cy="74793"/>
                </a:xfrm>
                <a:prstGeom prst="rect">
                  <a:avLst/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" name="角丸四角形 53"/>
                <p:cNvSpPr/>
                <p:nvPr/>
              </p:nvSpPr>
              <p:spPr>
                <a:xfrm>
                  <a:off x="3024094" y="4895330"/>
                  <a:ext cx="2162960" cy="1176747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3" name="テキスト ボックス 42"/>
              <p:cNvSpPr txBox="1"/>
              <p:nvPr/>
            </p:nvSpPr>
            <p:spPr>
              <a:xfrm>
                <a:off x="3432916" y="2125800"/>
                <a:ext cx="107928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b="1" dirty="0" smtClean="0"/>
                  <a:t>PC</a:t>
                </a:r>
              </a:p>
              <a:p>
                <a:r>
                  <a:rPr lang="ja-JP" altLang="en-US" sz="1400" b="1" dirty="0" smtClean="0"/>
                  <a:t>管理ツール</a:t>
                </a:r>
                <a:endParaRPr kumimoji="1" lang="ja-JP" altLang="en-US" sz="1400" b="1" dirty="0"/>
              </a:p>
            </p:txBody>
          </p:sp>
          <p:grpSp>
            <p:nvGrpSpPr>
              <p:cNvPr id="44" name="グループ化 43"/>
              <p:cNvGrpSpPr/>
              <p:nvPr/>
            </p:nvGrpSpPr>
            <p:grpSpPr>
              <a:xfrm>
                <a:off x="3574514" y="2626345"/>
                <a:ext cx="695344" cy="514623"/>
                <a:chOff x="395536" y="4077069"/>
                <a:chExt cx="1072564" cy="792087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49" name="正方形/長方形 48"/>
                <p:cNvSpPr/>
                <p:nvPr/>
              </p:nvSpPr>
              <p:spPr>
                <a:xfrm>
                  <a:off x="395536" y="4077069"/>
                  <a:ext cx="1072564" cy="792087"/>
                </a:xfrm>
                <a:prstGeom prst="rect">
                  <a:avLst/>
                </a:prstGeom>
                <a:grpFill/>
                <a:ln w="2222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" name="正方形/長方形 49"/>
                <p:cNvSpPr/>
                <p:nvPr/>
              </p:nvSpPr>
              <p:spPr>
                <a:xfrm>
                  <a:off x="395536" y="4077070"/>
                  <a:ext cx="1072564" cy="63624"/>
                </a:xfrm>
                <a:prstGeom prst="rect">
                  <a:avLst/>
                </a:prstGeom>
                <a:grpFill/>
                <a:ln w="2222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5" name="テキスト ボックス 44"/>
              <p:cNvSpPr txBox="1"/>
              <p:nvPr/>
            </p:nvSpPr>
            <p:spPr>
              <a:xfrm>
                <a:off x="4499812" y="2111899"/>
                <a:ext cx="144606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b="1" dirty="0" smtClean="0"/>
                  <a:t>VM</a:t>
                </a:r>
              </a:p>
              <a:p>
                <a:r>
                  <a:rPr lang="ja-JP" altLang="en-US" sz="1400" b="1" dirty="0" smtClean="0"/>
                  <a:t>管理ツール</a:t>
                </a:r>
                <a:endParaRPr kumimoji="1" lang="ja-JP" altLang="en-US" sz="1400" b="1" dirty="0"/>
              </a:p>
            </p:txBody>
          </p:sp>
          <p:grpSp>
            <p:nvGrpSpPr>
              <p:cNvPr id="46" name="グループ化 45"/>
              <p:cNvGrpSpPr/>
              <p:nvPr/>
            </p:nvGrpSpPr>
            <p:grpSpPr>
              <a:xfrm>
                <a:off x="4642253" y="2626344"/>
                <a:ext cx="695344" cy="514623"/>
                <a:chOff x="395536" y="4077069"/>
                <a:chExt cx="1072564" cy="792087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47" name="正方形/長方形 46"/>
                <p:cNvSpPr/>
                <p:nvPr/>
              </p:nvSpPr>
              <p:spPr>
                <a:xfrm>
                  <a:off x="395536" y="4077069"/>
                  <a:ext cx="1072564" cy="792087"/>
                </a:xfrm>
                <a:prstGeom prst="rect">
                  <a:avLst/>
                </a:prstGeom>
                <a:grpFill/>
                <a:ln w="2222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" name="正方形/長方形 47"/>
                <p:cNvSpPr/>
                <p:nvPr/>
              </p:nvSpPr>
              <p:spPr>
                <a:xfrm>
                  <a:off x="395536" y="4077070"/>
                  <a:ext cx="1072564" cy="63624"/>
                </a:xfrm>
                <a:prstGeom prst="rect">
                  <a:avLst/>
                </a:prstGeom>
                <a:grpFill/>
                <a:ln w="2222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4" name="グループ化 33"/>
            <p:cNvGrpSpPr/>
            <p:nvPr/>
          </p:nvGrpSpPr>
          <p:grpSpPr>
            <a:xfrm>
              <a:off x="6610813" y="5106653"/>
              <a:ext cx="641391" cy="374556"/>
              <a:chOff x="3923928" y="3558453"/>
              <a:chExt cx="720080" cy="526005"/>
            </a:xfrm>
          </p:grpSpPr>
          <p:sp>
            <p:nvSpPr>
              <p:cNvPr id="40" name="角丸四角形 39"/>
              <p:cNvSpPr/>
              <p:nvPr/>
            </p:nvSpPr>
            <p:spPr>
              <a:xfrm>
                <a:off x="3923928" y="3558453"/>
                <a:ext cx="720080" cy="432048"/>
              </a:xfrm>
              <a:prstGeom prst="roundRect">
                <a:avLst/>
              </a:prstGeom>
              <a:gradFill>
                <a:gsLst>
                  <a:gs pos="0">
                    <a:schemeClr val="bg2">
                      <a:lumMod val="50000"/>
                    </a:schemeClr>
                  </a:gs>
                  <a:gs pos="100000">
                    <a:schemeClr val="bg2">
                      <a:lumMod val="9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22225" cmpd="sng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テキスト ボックス 40"/>
              <p:cNvSpPr txBox="1"/>
              <p:nvPr/>
            </p:nvSpPr>
            <p:spPr>
              <a:xfrm>
                <a:off x="3991289" y="3565789"/>
                <a:ext cx="652719" cy="5186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VM</a:t>
                </a:r>
                <a:endParaRPr kumimoji="1" lang="ja-JP" altLang="en-US" dirty="0"/>
              </a:p>
            </p:txBody>
          </p:sp>
        </p:grpSp>
        <p:cxnSp>
          <p:nvCxnSpPr>
            <p:cNvPr id="35" name="直線コネクタ 34"/>
            <p:cNvCxnSpPr/>
            <p:nvPr/>
          </p:nvCxnSpPr>
          <p:spPr>
            <a:xfrm>
              <a:off x="5822705" y="5750637"/>
              <a:ext cx="2437836" cy="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 flipH="1" flipV="1">
              <a:off x="1122887" y="5736369"/>
              <a:ext cx="2936735" cy="2280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矢印コネクタ 38"/>
            <p:cNvCxnSpPr/>
            <p:nvPr/>
          </p:nvCxnSpPr>
          <p:spPr>
            <a:xfrm flipV="1">
              <a:off x="1122887" y="5444735"/>
              <a:ext cx="0" cy="291634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グループ化 56"/>
            <p:cNvGrpSpPr/>
            <p:nvPr/>
          </p:nvGrpSpPr>
          <p:grpSpPr>
            <a:xfrm>
              <a:off x="2392491" y="4460662"/>
              <a:ext cx="1167964" cy="976948"/>
              <a:chOff x="1841371" y="4466744"/>
              <a:chExt cx="1506493" cy="1278682"/>
            </a:xfrm>
          </p:grpSpPr>
          <p:grpSp>
            <p:nvGrpSpPr>
              <p:cNvPr id="58" name="グループ化 57"/>
              <p:cNvGrpSpPr/>
              <p:nvPr/>
            </p:nvGrpSpPr>
            <p:grpSpPr>
              <a:xfrm>
                <a:off x="1841371" y="4831028"/>
                <a:ext cx="1052599" cy="902551"/>
                <a:chOff x="5242295" y="866644"/>
                <a:chExt cx="3247916" cy="2206566"/>
              </a:xfrm>
            </p:grpSpPr>
            <p:sp>
              <p:nvSpPr>
                <p:cNvPr id="61" name="角丸四角形 60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角丸四角形 61"/>
                <p:cNvSpPr/>
                <p:nvPr/>
              </p:nvSpPr>
              <p:spPr>
                <a:xfrm>
                  <a:off x="5393867" y="987997"/>
                  <a:ext cx="2952329" cy="1656185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" name="台形 62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" name="正方形/長方形 63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41275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59" name="テキスト ボックス 58"/>
              <p:cNvSpPr txBox="1"/>
              <p:nvPr/>
            </p:nvSpPr>
            <p:spPr>
              <a:xfrm>
                <a:off x="2078721" y="4466744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b="1" dirty="0" smtClean="0"/>
                  <a:t>PC</a:t>
                </a:r>
                <a:endParaRPr kumimoji="1" lang="ja-JP" altLang="en-US" sz="1400" b="1" dirty="0"/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>
                <a:off x="2987824" y="4941167"/>
                <a:ext cx="360040" cy="804259"/>
              </a:xfrm>
              <a:prstGeom prst="rect">
                <a:avLst/>
              </a:prstGeom>
              <a:gradFill>
                <a:gsLst>
                  <a:gs pos="10000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508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5" name="グループ化 64"/>
            <p:cNvGrpSpPr/>
            <p:nvPr/>
          </p:nvGrpSpPr>
          <p:grpSpPr>
            <a:xfrm>
              <a:off x="676201" y="4442559"/>
              <a:ext cx="1167964" cy="976948"/>
              <a:chOff x="1841371" y="4466744"/>
              <a:chExt cx="1506493" cy="1278682"/>
            </a:xfrm>
          </p:grpSpPr>
          <p:grpSp>
            <p:nvGrpSpPr>
              <p:cNvPr id="66" name="グループ化 65"/>
              <p:cNvGrpSpPr/>
              <p:nvPr/>
            </p:nvGrpSpPr>
            <p:grpSpPr>
              <a:xfrm>
                <a:off x="1841371" y="4831028"/>
                <a:ext cx="1052599" cy="902551"/>
                <a:chOff x="5242295" y="866644"/>
                <a:chExt cx="3247916" cy="2206566"/>
              </a:xfrm>
            </p:grpSpPr>
            <p:sp>
              <p:nvSpPr>
                <p:cNvPr id="69" name="角丸四角形 68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" name="角丸四角形 69"/>
                <p:cNvSpPr/>
                <p:nvPr/>
              </p:nvSpPr>
              <p:spPr>
                <a:xfrm>
                  <a:off x="5393867" y="987997"/>
                  <a:ext cx="2952329" cy="1656185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" name="台形 70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" name="正方形/長方形 71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41275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7" name="テキスト ボックス 66"/>
              <p:cNvSpPr txBox="1"/>
              <p:nvPr/>
            </p:nvSpPr>
            <p:spPr>
              <a:xfrm>
                <a:off x="2078721" y="4466744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b="1" dirty="0" smtClean="0"/>
                  <a:t>PC</a:t>
                </a:r>
                <a:endParaRPr kumimoji="1" lang="ja-JP" altLang="en-US" sz="1400" b="1" dirty="0"/>
              </a:p>
            </p:txBody>
          </p:sp>
          <p:sp>
            <p:nvSpPr>
              <p:cNvPr id="68" name="正方形/長方形 67"/>
              <p:cNvSpPr/>
              <p:nvPr/>
            </p:nvSpPr>
            <p:spPr>
              <a:xfrm>
                <a:off x="2987824" y="4941167"/>
                <a:ext cx="360040" cy="804259"/>
              </a:xfrm>
              <a:prstGeom prst="rect">
                <a:avLst/>
              </a:prstGeom>
              <a:gradFill>
                <a:gsLst>
                  <a:gs pos="10000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508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11537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仮想マシン</a:t>
            </a:r>
            <a:r>
              <a:rPr kumimoji="1" lang="ja-JP" altLang="en-US" dirty="0" smtClean="0"/>
              <a:t>に対して仮想的な</a:t>
            </a:r>
            <a:r>
              <a:rPr kumimoji="1" lang="en-US" altLang="ja-JP" dirty="0" smtClean="0"/>
              <a:t>AMT</a:t>
            </a:r>
            <a:r>
              <a:rPr kumimoji="1" lang="ja-JP" altLang="en-US" dirty="0" err="1" smtClean="0"/>
              <a:t>を提</a:t>
            </a:r>
            <a:r>
              <a:rPr kumimoji="1" lang="ja-JP" altLang="en-US" dirty="0" smtClean="0"/>
              <a:t>供する</a:t>
            </a:r>
          </a:p>
          <a:p>
            <a:pPr lvl="1"/>
            <a:r>
              <a:rPr lang="en-US" altLang="ja-JP" dirty="0" smtClean="0"/>
              <a:t>PC</a:t>
            </a:r>
            <a:r>
              <a:rPr kumimoji="1" lang="ja-JP" altLang="en-US" dirty="0" smtClean="0"/>
              <a:t>を管理する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と同様の規格で</a:t>
            </a:r>
            <a:r>
              <a:rPr lang="ja-JP" altLang="en-US" dirty="0"/>
              <a:t>仮想マシン</a:t>
            </a:r>
            <a:r>
              <a:rPr kumimoji="1" lang="ja-JP" altLang="en-US" dirty="0" smtClean="0"/>
              <a:t>の管理を行える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対応の管理ツールよって一元的な管理が可能</a:t>
            </a:r>
          </a:p>
          <a:p>
            <a:pPr lvl="2"/>
            <a:r>
              <a:rPr lang="en-US" altLang="ja-JP" dirty="0"/>
              <a:t>PC</a:t>
            </a:r>
            <a:r>
              <a:rPr lang="ja-JP" altLang="en-US" dirty="0"/>
              <a:t>と仮想マシンの違いを意識</a:t>
            </a:r>
            <a:r>
              <a:rPr lang="ja-JP" altLang="en-US" dirty="0" smtClean="0"/>
              <a:t>する必要がない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提案：仮想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（</a:t>
            </a:r>
            <a:r>
              <a:rPr kumimoji="1" lang="en-US" altLang="ja-JP" dirty="0" err="1" smtClean="0"/>
              <a:t>vAMT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1320451" y="4101974"/>
            <a:ext cx="7160517" cy="1824554"/>
            <a:chOff x="1320451" y="4101974"/>
            <a:chExt cx="7160517" cy="1824554"/>
          </a:xfrm>
        </p:grpSpPr>
        <p:cxnSp>
          <p:nvCxnSpPr>
            <p:cNvPr id="39" name="直線矢印コネクタ 38"/>
            <p:cNvCxnSpPr/>
            <p:nvPr/>
          </p:nvCxnSpPr>
          <p:spPr>
            <a:xfrm flipV="1">
              <a:off x="6543824" y="5341731"/>
              <a:ext cx="0" cy="291634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テキスト ボックス 39"/>
            <p:cNvSpPr txBox="1"/>
            <p:nvPr/>
          </p:nvSpPr>
          <p:spPr>
            <a:xfrm>
              <a:off x="7024977" y="4557569"/>
              <a:ext cx="548326" cy="342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・・・</a:t>
              </a:r>
              <a:endParaRPr kumimoji="1" lang="ja-JP" altLang="en-US" dirty="0"/>
            </a:p>
          </p:txBody>
        </p:sp>
        <p:cxnSp>
          <p:nvCxnSpPr>
            <p:cNvPr id="41" name="直線コネクタ 40"/>
            <p:cNvCxnSpPr/>
            <p:nvPr/>
          </p:nvCxnSpPr>
          <p:spPr>
            <a:xfrm>
              <a:off x="5563372" y="5614142"/>
              <a:ext cx="2367691" cy="8532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テキスト ボックス 41"/>
            <p:cNvSpPr txBox="1"/>
            <p:nvPr/>
          </p:nvSpPr>
          <p:spPr>
            <a:xfrm>
              <a:off x="6478219" y="4103890"/>
              <a:ext cx="842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/>
                <a:t>サーバ</a:t>
              </a:r>
              <a:endParaRPr kumimoji="1" lang="ja-JP" altLang="en-US" sz="1400" b="1" dirty="0"/>
            </a:p>
          </p:txBody>
        </p:sp>
        <p:grpSp>
          <p:nvGrpSpPr>
            <p:cNvPr id="43" name="グループ化 42"/>
            <p:cNvGrpSpPr/>
            <p:nvPr/>
          </p:nvGrpSpPr>
          <p:grpSpPr>
            <a:xfrm>
              <a:off x="6206071" y="4557724"/>
              <a:ext cx="772091" cy="836050"/>
              <a:chOff x="4046515" y="3336304"/>
              <a:chExt cx="811149" cy="900879"/>
            </a:xfrm>
          </p:grpSpPr>
          <p:grpSp>
            <p:nvGrpSpPr>
              <p:cNvPr id="82" name="グループ化 81"/>
              <p:cNvGrpSpPr/>
              <p:nvPr/>
            </p:nvGrpSpPr>
            <p:grpSpPr>
              <a:xfrm>
                <a:off x="4072630" y="3336304"/>
                <a:ext cx="673837" cy="415010"/>
                <a:chOff x="3910936" y="3597610"/>
                <a:chExt cx="720080" cy="540877"/>
              </a:xfrm>
            </p:grpSpPr>
            <p:sp>
              <p:nvSpPr>
                <p:cNvPr id="88" name="角丸四角形 87"/>
                <p:cNvSpPr/>
                <p:nvPr/>
              </p:nvSpPr>
              <p:spPr>
                <a:xfrm>
                  <a:off x="3910936" y="3597610"/>
                  <a:ext cx="720080" cy="432048"/>
                </a:xfrm>
                <a:prstGeom prst="roundRect">
                  <a:avLst/>
                </a:prstGeom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9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9" name="テキスト ボックス 88"/>
                <p:cNvSpPr txBox="1"/>
                <p:nvPr/>
              </p:nvSpPr>
              <p:spPr>
                <a:xfrm>
                  <a:off x="3977531" y="3619818"/>
                  <a:ext cx="652719" cy="5186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dirty="0" smtClean="0"/>
                    <a:t>VM</a:t>
                  </a:r>
                  <a:endParaRPr kumimoji="1" lang="ja-JP" altLang="en-US" dirty="0"/>
                </a:p>
              </p:txBody>
            </p:sp>
          </p:grpSp>
          <p:grpSp>
            <p:nvGrpSpPr>
              <p:cNvPr id="83" name="グループ化 82"/>
              <p:cNvGrpSpPr/>
              <p:nvPr/>
            </p:nvGrpSpPr>
            <p:grpSpPr>
              <a:xfrm>
                <a:off x="4046515" y="3904848"/>
                <a:ext cx="811149" cy="332335"/>
                <a:chOff x="3335863" y="3525601"/>
                <a:chExt cx="800684" cy="433127"/>
              </a:xfrm>
            </p:grpSpPr>
            <p:sp>
              <p:nvSpPr>
                <p:cNvPr id="86" name="角丸四角形 85"/>
                <p:cNvSpPr/>
                <p:nvPr/>
              </p:nvSpPr>
              <p:spPr>
                <a:xfrm>
                  <a:off x="3335863" y="3525601"/>
                  <a:ext cx="741251" cy="360040"/>
                </a:xfrm>
                <a:prstGeom prst="roundRect">
                  <a:avLst/>
                </a:prstGeom>
                <a:gradFill>
                  <a:gsLst>
                    <a:gs pos="0">
                      <a:schemeClr val="accent3">
                        <a:lumMod val="75000"/>
                      </a:schemeClr>
                    </a:gs>
                    <a:gs pos="100000">
                      <a:schemeClr val="accent3"/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7" name="テキスト ボックス 86"/>
                <p:cNvSpPr txBox="1"/>
                <p:nvPr/>
              </p:nvSpPr>
              <p:spPr>
                <a:xfrm>
                  <a:off x="3343996" y="3526503"/>
                  <a:ext cx="792551" cy="43222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 b="1" dirty="0" err="1" smtClean="0">
                      <a:solidFill>
                        <a:schemeClr val="bg1"/>
                      </a:solidFill>
                    </a:rPr>
                    <a:t>vAMT</a:t>
                  </a:r>
                  <a:endParaRPr kumimoji="1" lang="ja-JP" altLang="en-US" sz="1400" b="1" dirty="0">
                    <a:solidFill>
                      <a:schemeClr val="bg1"/>
                    </a:solidFill>
                  </a:endParaRPr>
                </a:p>
              </p:txBody>
            </p:sp>
          </p:grpSp>
          <p:cxnSp>
            <p:nvCxnSpPr>
              <p:cNvPr id="84" name="直線矢印コネクタ 83"/>
              <p:cNvCxnSpPr/>
              <p:nvPr/>
            </p:nvCxnSpPr>
            <p:spPr>
              <a:xfrm flipV="1">
                <a:off x="4279772" y="3667815"/>
                <a:ext cx="0" cy="237034"/>
              </a:xfrm>
              <a:prstGeom prst="straightConnector1">
                <a:avLst/>
              </a:prstGeom>
              <a:ln w="22225" cmpd="sng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矢印コネクタ 84"/>
              <p:cNvCxnSpPr/>
              <p:nvPr/>
            </p:nvCxnSpPr>
            <p:spPr>
              <a:xfrm>
                <a:off x="4559844" y="3643755"/>
                <a:ext cx="0" cy="261094"/>
              </a:xfrm>
              <a:prstGeom prst="straightConnector1">
                <a:avLst/>
              </a:prstGeom>
              <a:ln w="22225" cmpd="sng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グループ化 43"/>
            <p:cNvGrpSpPr/>
            <p:nvPr/>
          </p:nvGrpSpPr>
          <p:grpSpPr>
            <a:xfrm>
              <a:off x="7585515" y="4558368"/>
              <a:ext cx="844845" cy="835407"/>
              <a:chOff x="4058677" y="3306263"/>
              <a:chExt cx="887583" cy="900186"/>
            </a:xfrm>
          </p:grpSpPr>
          <p:grpSp>
            <p:nvGrpSpPr>
              <p:cNvPr id="74" name="グループ化 73"/>
              <p:cNvGrpSpPr/>
              <p:nvPr/>
            </p:nvGrpSpPr>
            <p:grpSpPr>
              <a:xfrm>
                <a:off x="4084788" y="3306263"/>
                <a:ext cx="673837" cy="414317"/>
                <a:chOff x="3923928" y="3558453"/>
                <a:chExt cx="720080" cy="539973"/>
              </a:xfrm>
            </p:grpSpPr>
            <p:sp>
              <p:nvSpPr>
                <p:cNvPr id="80" name="角丸四角形 79"/>
                <p:cNvSpPr/>
                <p:nvPr/>
              </p:nvSpPr>
              <p:spPr>
                <a:xfrm>
                  <a:off x="3923928" y="3558453"/>
                  <a:ext cx="720080" cy="432048"/>
                </a:xfrm>
                <a:prstGeom prst="roundRect">
                  <a:avLst/>
                </a:prstGeom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9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" name="テキスト ボックス 80"/>
                <p:cNvSpPr txBox="1"/>
                <p:nvPr/>
              </p:nvSpPr>
              <p:spPr>
                <a:xfrm>
                  <a:off x="3970900" y="3579757"/>
                  <a:ext cx="652719" cy="5186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dirty="0" smtClean="0"/>
                    <a:t>VM</a:t>
                  </a:r>
                  <a:endParaRPr kumimoji="1" lang="ja-JP" altLang="en-US" dirty="0"/>
                </a:p>
              </p:txBody>
            </p:sp>
          </p:grpSp>
          <p:grpSp>
            <p:nvGrpSpPr>
              <p:cNvPr id="75" name="グループ化 74"/>
              <p:cNvGrpSpPr/>
              <p:nvPr/>
            </p:nvGrpSpPr>
            <p:grpSpPr>
              <a:xfrm>
                <a:off x="4058677" y="3874805"/>
                <a:ext cx="887583" cy="331644"/>
                <a:chOff x="3347864" y="3486444"/>
                <a:chExt cx="876131" cy="432226"/>
              </a:xfrm>
            </p:grpSpPr>
            <p:sp>
              <p:nvSpPr>
                <p:cNvPr id="78" name="角丸四角形 77"/>
                <p:cNvSpPr/>
                <p:nvPr/>
              </p:nvSpPr>
              <p:spPr>
                <a:xfrm>
                  <a:off x="3347864" y="3486444"/>
                  <a:ext cx="741251" cy="360040"/>
                </a:xfrm>
                <a:prstGeom prst="roundRect">
                  <a:avLst/>
                </a:prstGeom>
                <a:gradFill>
                  <a:gsLst>
                    <a:gs pos="0">
                      <a:schemeClr val="accent3">
                        <a:lumMod val="75000"/>
                      </a:schemeClr>
                    </a:gs>
                    <a:gs pos="100000">
                      <a:schemeClr val="accent3"/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" name="テキスト ボックス 78"/>
                <p:cNvSpPr txBox="1"/>
                <p:nvPr/>
              </p:nvSpPr>
              <p:spPr>
                <a:xfrm>
                  <a:off x="3352058" y="3486445"/>
                  <a:ext cx="871937" cy="43222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 b="1" dirty="0" err="1" smtClean="0">
                      <a:solidFill>
                        <a:schemeClr val="bg1"/>
                      </a:solidFill>
                    </a:rPr>
                    <a:t>vAMT</a:t>
                  </a:r>
                  <a:endParaRPr kumimoji="1" lang="ja-JP" altLang="en-US" sz="1400" b="1" dirty="0">
                    <a:solidFill>
                      <a:schemeClr val="bg1"/>
                    </a:solidFill>
                  </a:endParaRPr>
                </a:p>
              </p:txBody>
            </p:sp>
          </p:grpSp>
          <p:cxnSp>
            <p:nvCxnSpPr>
              <p:cNvPr id="76" name="直線矢印コネクタ 75"/>
              <p:cNvCxnSpPr/>
              <p:nvPr/>
            </p:nvCxnSpPr>
            <p:spPr>
              <a:xfrm flipV="1">
                <a:off x="4291930" y="3637770"/>
                <a:ext cx="0" cy="237034"/>
              </a:xfrm>
              <a:prstGeom prst="straightConnector1">
                <a:avLst/>
              </a:prstGeom>
              <a:ln w="22225" cmpd="sng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矢印コネクタ 76"/>
              <p:cNvCxnSpPr/>
              <p:nvPr/>
            </p:nvCxnSpPr>
            <p:spPr>
              <a:xfrm>
                <a:off x="4572002" y="3613710"/>
                <a:ext cx="0" cy="261094"/>
              </a:xfrm>
              <a:prstGeom prst="straightConnector1">
                <a:avLst/>
              </a:prstGeom>
              <a:ln w="22225" cmpd="sng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" name="角丸四角形 49"/>
            <p:cNvSpPr/>
            <p:nvPr/>
          </p:nvSpPr>
          <p:spPr>
            <a:xfrm>
              <a:off x="5995419" y="4394566"/>
              <a:ext cx="2485549" cy="1528480"/>
            </a:xfrm>
            <a:prstGeom prst="roundRect">
              <a:avLst>
                <a:gd name="adj" fmla="val 9766"/>
              </a:avLst>
            </a:prstGeom>
            <a:noFill/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3307637" y="4101974"/>
              <a:ext cx="4715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b="1" dirty="0" smtClean="0"/>
                <a:t>PC</a:t>
              </a:r>
              <a:endParaRPr kumimoji="1" lang="ja-JP" altLang="en-US" sz="1400" b="1" dirty="0"/>
            </a:p>
          </p:txBody>
        </p:sp>
        <p:sp>
          <p:nvSpPr>
            <p:cNvPr id="58" name="角丸四角形 57"/>
            <p:cNvSpPr/>
            <p:nvPr/>
          </p:nvSpPr>
          <p:spPr>
            <a:xfrm>
              <a:off x="3032511" y="4387602"/>
              <a:ext cx="1038051" cy="1535444"/>
            </a:xfrm>
            <a:prstGeom prst="roundRect">
              <a:avLst>
                <a:gd name="adj" fmla="val 9766"/>
              </a:avLst>
            </a:prstGeom>
            <a:noFill/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0" name="直線矢印コネクタ 59"/>
            <p:cNvCxnSpPr/>
            <p:nvPr/>
          </p:nvCxnSpPr>
          <p:spPr>
            <a:xfrm flipH="1" flipV="1">
              <a:off x="7932643" y="5329253"/>
              <a:ext cx="1" cy="304113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" name="グループ化 60"/>
            <p:cNvGrpSpPr/>
            <p:nvPr/>
          </p:nvGrpSpPr>
          <p:grpSpPr>
            <a:xfrm>
              <a:off x="4401593" y="4891217"/>
              <a:ext cx="1148326" cy="1031830"/>
              <a:chOff x="7421707" y="600831"/>
              <a:chExt cx="1148326" cy="1031830"/>
            </a:xfrm>
          </p:grpSpPr>
          <p:grpSp>
            <p:nvGrpSpPr>
              <p:cNvPr id="65" name="グループ化 64"/>
              <p:cNvGrpSpPr/>
              <p:nvPr/>
            </p:nvGrpSpPr>
            <p:grpSpPr>
              <a:xfrm>
                <a:off x="7421707" y="600831"/>
                <a:ext cx="1092985" cy="1031830"/>
                <a:chOff x="2915816" y="4801186"/>
                <a:chExt cx="2379516" cy="1567802"/>
              </a:xfrm>
            </p:grpSpPr>
            <p:sp>
              <p:nvSpPr>
                <p:cNvPr id="70" name="角丸四角形 69"/>
                <p:cNvSpPr/>
                <p:nvPr/>
              </p:nvSpPr>
              <p:spPr>
                <a:xfrm>
                  <a:off x="2915816" y="4801186"/>
                  <a:ext cx="2379516" cy="1365037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" name="台形 70"/>
                <p:cNvSpPr/>
                <p:nvPr/>
              </p:nvSpPr>
              <p:spPr>
                <a:xfrm>
                  <a:off x="3501657" y="6241016"/>
                  <a:ext cx="1260588" cy="127972"/>
                </a:xfrm>
                <a:prstGeom prst="trapezoid">
                  <a:avLst/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" name="正方形/長方形 71"/>
                <p:cNvSpPr/>
                <p:nvPr/>
              </p:nvSpPr>
              <p:spPr>
                <a:xfrm>
                  <a:off x="3659923" y="6166223"/>
                  <a:ext cx="944056" cy="74793"/>
                </a:xfrm>
                <a:prstGeom prst="rect">
                  <a:avLst/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" name="角丸四角形 72"/>
                <p:cNvSpPr/>
                <p:nvPr/>
              </p:nvSpPr>
              <p:spPr>
                <a:xfrm>
                  <a:off x="3024094" y="4895330"/>
                  <a:ext cx="2162960" cy="1176747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6" name="テキスト ボックス 65"/>
              <p:cNvSpPr txBox="1"/>
              <p:nvPr/>
            </p:nvSpPr>
            <p:spPr>
              <a:xfrm>
                <a:off x="7450045" y="683564"/>
                <a:ext cx="11199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b="1" dirty="0" smtClean="0"/>
                  <a:t>管理ツール</a:t>
                </a:r>
                <a:endParaRPr kumimoji="1" lang="ja-JP" altLang="en-US" sz="1400" b="1" dirty="0"/>
              </a:p>
            </p:txBody>
          </p:sp>
          <p:grpSp>
            <p:nvGrpSpPr>
              <p:cNvPr id="67" name="グループ化 66"/>
              <p:cNvGrpSpPr/>
              <p:nvPr/>
            </p:nvGrpSpPr>
            <p:grpSpPr>
              <a:xfrm>
                <a:off x="7639067" y="957768"/>
                <a:ext cx="661669" cy="413889"/>
                <a:chOff x="395536" y="4077069"/>
                <a:chExt cx="1072564" cy="792087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68" name="正方形/長方形 67"/>
                <p:cNvSpPr/>
                <p:nvPr/>
              </p:nvSpPr>
              <p:spPr>
                <a:xfrm>
                  <a:off x="395536" y="4077069"/>
                  <a:ext cx="1072564" cy="792087"/>
                </a:xfrm>
                <a:prstGeom prst="rect">
                  <a:avLst/>
                </a:prstGeom>
                <a:grpFill/>
                <a:ln w="2222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" name="正方形/長方形 68"/>
                <p:cNvSpPr/>
                <p:nvPr/>
              </p:nvSpPr>
              <p:spPr>
                <a:xfrm>
                  <a:off x="395536" y="4077070"/>
                  <a:ext cx="1072564" cy="63624"/>
                </a:xfrm>
                <a:prstGeom prst="rect">
                  <a:avLst/>
                </a:prstGeom>
                <a:grpFill/>
                <a:ln w="2222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62" name="グループ化 61"/>
            <p:cNvGrpSpPr/>
            <p:nvPr/>
          </p:nvGrpSpPr>
          <p:grpSpPr>
            <a:xfrm>
              <a:off x="3188796" y="5020011"/>
              <a:ext cx="829966" cy="324703"/>
              <a:chOff x="3335863" y="3525601"/>
              <a:chExt cx="860702" cy="390634"/>
            </a:xfrm>
          </p:grpSpPr>
          <p:sp>
            <p:nvSpPr>
              <p:cNvPr id="63" name="角丸四角形 62"/>
              <p:cNvSpPr/>
              <p:nvPr/>
            </p:nvSpPr>
            <p:spPr>
              <a:xfrm>
                <a:off x="3335863" y="3525601"/>
                <a:ext cx="741251" cy="360040"/>
              </a:xfrm>
              <a:prstGeom prst="roundRect">
                <a:avLst/>
              </a:prstGeom>
              <a:gradFill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22225" cmpd="sng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テキスト ボックス 63"/>
              <p:cNvSpPr txBox="1"/>
              <p:nvPr/>
            </p:nvSpPr>
            <p:spPr>
              <a:xfrm>
                <a:off x="3404014" y="3545964"/>
                <a:ext cx="792551" cy="3702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b="1" dirty="0" smtClean="0">
                    <a:solidFill>
                      <a:schemeClr val="bg1"/>
                    </a:solidFill>
                  </a:rPr>
                  <a:t>AMT</a:t>
                </a:r>
                <a:endParaRPr kumimoji="1" lang="ja-JP" altLang="en-US" sz="1400" b="1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52" name="直線矢印コネクタ 51"/>
            <p:cNvCxnSpPr/>
            <p:nvPr/>
          </p:nvCxnSpPr>
          <p:spPr>
            <a:xfrm flipV="1">
              <a:off x="3564226" y="5309281"/>
              <a:ext cx="0" cy="291634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>
            <a:xfrm flipH="1" flipV="1">
              <a:off x="1852166" y="5604397"/>
              <a:ext cx="2474826" cy="13381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テキスト ボックス 90"/>
            <p:cNvSpPr txBox="1"/>
            <p:nvPr/>
          </p:nvSpPr>
          <p:spPr>
            <a:xfrm>
              <a:off x="1595577" y="4105456"/>
              <a:ext cx="4715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b="1" dirty="0" smtClean="0"/>
                <a:t>PC</a:t>
              </a:r>
              <a:endParaRPr kumimoji="1" lang="ja-JP" altLang="en-US" sz="1400" b="1" dirty="0"/>
            </a:p>
          </p:txBody>
        </p:sp>
        <p:sp>
          <p:nvSpPr>
            <p:cNvPr id="92" name="角丸四角形 91"/>
            <p:cNvSpPr/>
            <p:nvPr/>
          </p:nvSpPr>
          <p:spPr>
            <a:xfrm>
              <a:off x="1320451" y="4391084"/>
              <a:ext cx="1038051" cy="1535444"/>
            </a:xfrm>
            <a:prstGeom prst="roundRect">
              <a:avLst>
                <a:gd name="adj" fmla="val 9766"/>
              </a:avLst>
            </a:prstGeom>
            <a:noFill/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3" name="グループ化 92"/>
            <p:cNvGrpSpPr/>
            <p:nvPr/>
          </p:nvGrpSpPr>
          <p:grpSpPr>
            <a:xfrm>
              <a:off x="1476736" y="5023493"/>
              <a:ext cx="829966" cy="324703"/>
              <a:chOff x="3335863" y="3525601"/>
              <a:chExt cx="860702" cy="390634"/>
            </a:xfrm>
          </p:grpSpPr>
          <p:sp>
            <p:nvSpPr>
              <p:cNvPr id="94" name="角丸四角形 93"/>
              <p:cNvSpPr/>
              <p:nvPr/>
            </p:nvSpPr>
            <p:spPr>
              <a:xfrm>
                <a:off x="3335863" y="3525601"/>
                <a:ext cx="741251" cy="360040"/>
              </a:xfrm>
              <a:prstGeom prst="roundRect">
                <a:avLst/>
              </a:prstGeom>
              <a:gradFill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22225" cmpd="sng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テキスト ボックス 94"/>
              <p:cNvSpPr txBox="1"/>
              <p:nvPr/>
            </p:nvSpPr>
            <p:spPr>
              <a:xfrm>
                <a:off x="3404014" y="3545964"/>
                <a:ext cx="792551" cy="3702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b="1" dirty="0" smtClean="0">
                    <a:solidFill>
                      <a:schemeClr val="bg1"/>
                    </a:solidFill>
                  </a:rPr>
                  <a:t>AMT</a:t>
                </a:r>
                <a:endParaRPr kumimoji="1" lang="ja-JP" altLang="en-US" sz="1400" b="1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96" name="直線矢印コネクタ 95"/>
            <p:cNvCxnSpPr/>
            <p:nvPr/>
          </p:nvCxnSpPr>
          <p:spPr>
            <a:xfrm flipV="1">
              <a:off x="1852166" y="5312763"/>
              <a:ext cx="0" cy="291634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テキスト ボックス 96"/>
            <p:cNvSpPr txBox="1"/>
            <p:nvPr/>
          </p:nvSpPr>
          <p:spPr>
            <a:xfrm>
              <a:off x="2447040" y="4986499"/>
              <a:ext cx="548326" cy="342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・・・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98353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WS-Man</a:t>
            </a:r>
            <a:r>
              <a:rPr kumimoji="1" lang="ja-JP" altLang="en-US" dirty="0" smtClean="0"/>
              <a:t>サーバ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リクエスト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>CIM</a:t>
            </a:r>
            <a:r>
              <a:rPr lang="ja-JP" altLang="en-US" dirty="0"/>
              <a:t>に</a:t>
            </a:r>
            <a:r>
              <a:rPr kumimoji="1" lang="ja-JP" altLang="en-US" dirty="0" smtClean="0"/>
              <a:t>変換</a:t>
            </a:r>
            <a:endParaRPr lang="en-US" altLang="ja-JP" dirty="0"/>
          </a:p>
          <a:p>
            <a:pPr lvl="1"/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：管理対象デバイスをメーカや種類によらず管理するための規格</a:t>
            </a:r>
            <a:endParaRPr kumimoji="1" lang="en-US" altLang="ja-JP" dirty="0" smtClean="0"/>
          </a:p>
          <a:p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オブジェクトマネージャ（</a:t>
            </a:r>
            <a:r>
              <a:rPr kumimoji="1" lang="en-US" altLang="ja-JP" dirty="0" smtClean="0"/>
              <a:t>CIMOM</a:t>
            </a:r>
            <a:r>
              <a:rPr kumimoji="1" lang="ja-JP" altLang="en-US" dirty="0" smtClean="0"/>
              <a:t>）</a:t>
            </a:r>
          </a:p>
          <a:p>
            <a:pPr lvl="1"/>
            <a:r>
              <a:rPr kumimoji="1" lang="ja-JP" altLang="en-US" dirty="0" smtClean="0"/>
              <a:t>リクエストを適切な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プロバイダに送る</a:t>
            </a:r>
            <a:endParaRPr kumimoji="1" lang="en-US" altLang="ja-JP" dirty="0" smtClean="0"/>
          </a:p>
          <a:p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プロバイダ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仮想マシンの各</a:t>
            </a:r>
            <a:r>
              <a:rPr lang="ja-JP" altLang="en-US" dirty="0" smtClean="0"/>
              <a:t>資源に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アクセスする</a:t>
            </a:r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err="1"/>
              <a:t>仮想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の構成</a:t>
            </a:r>
            <a:endParaRPr kumimoji="1" lang="ja-JP" altLang="en-US" dirty="0"/>
          </a:p>
        </p:txBody>
      </p:sp>
      <p:grpSp>
        <p:nvGrpSpPr>
          <p:cNvPr id="36" name="グループ化 35"/>
          <p:cNvGrpSpPr/>
          <p:nvPr/>
        </p:nvGrpSpPr>
        <p:grpSpPr>
          <a:xfrm>
            <a:off x="4355976" y="3861048"/>
            <a:ext cx="4456807" cy="2624729"/>
            <a:chOff x="1747852" y="2335013"/>
            <a:chExt cx="4456807" cy="2624729"/>
          </a:xfrm>
        </p:grpSpPr>
        <p:grpSp>
          <p:nvGrpSpPr>
            <p:cNvPr id="37" name="グループ化 36"/>
            <p:cNvGrpSpPr/>
            <p:nvPr/>
          </p:nvGrpSpPr>
          <p:grpSpPr>
            <a:xfrm>
              <a:off x="5201572" y="3565382"/>
              <a:ext cx="867845" cy="543807"/>
              <a:chOff x="2844860" y="3356992"/>
              <a:chExt cx="867845" cy="543807"/>
            </a:xfrm>
          </p:grpSpPr>
          <p:sp>
            <p:nvSpPr>
              <p:cNvPr id="68" name="円柱 67"/>
              <p:cNvSpPr/>
              <p:nvPr/>
            </p:nvSpPr>
            <p:spPr>
              <a:xfrm>
                <a:off x="2844862" y="3356992"/>
                <a:ext cx="762570" cy="543807"/>
              </a:xfrm>
              <a:prstGeom prst="can">
                <a:avLst/>
              </a:prstGeom>
              <a:solidFill>
                <a:srgbClr val="CCFFCC"/>
              </a:solidFill>
              <a:ln w="1905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テキスト ボックス 68"/>
              <p:cNvSpPr txBox="1"/>
              <p:nvPr/>
            </p:nvSpPr>
            <p:spPr>
              <a:xfrm>
                <a:off x="2844860" y="3588393"/>
                <a:ext cx="86784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b="1" dirty="0"/>
                  <a:t>リポジトリ</a:t>
                </a:r>
                <a:endParaRPr kumimoji="1" lang="en-US" altLang="ja-JP" sz="1200" b="1" dirty="0" smtClean="0"/>
              </a:p>
            </p:txBody>
          </p:sp>
        </p:grpSp>
        <p:grpSp>
          <p:nvGrpSpPr>
            <p:cNvPr id="38" name="グループ化 37"/>
            <p:cNvGrpSpPr/>
            <p:nvPr/>
          </p:nvGrpSpPr>
          <p:grpSpPr>
            <a:xfrm>
              <a:off x="3462379" y="3689031"/>
              <a:ext cx="1463264" cy="373373"/>
              <a:chOff x="3347864" y="3284984"/>
              <a:chExt cx="1463264" cy="373373"/>
            </a:xfrm>
          </p:grpSpPr>
          <p:sp>
            <p:nvSpPr>
              <p:cNvPr id="66" name="角丸四角形 65"/>
              <p:cNvSpPr/>
              <p:nvPr/>
            </p:nvSpPr>
            <p:spPr>
              <a:xfrm>
                <a:off x="3347864" y="3284984"/>
                <a:ext cx="1296143" cy="360040"/>
              </a:xfrm>
              <a:prstGeom prst="roundRect">
                <a:avLst/>
              </a:prstGeom>
              <a:gradFill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10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22225" cmpd="sng">
                <a:solidFill>
                  <a:schemeClr val="accent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テキスト ボックス 66"/>
              <p:cNvSpPr txBox="1"/>
              <p:nvPr/>
            </p:nvSpPr>
            <p:spPr>
              <a:xfrm>
                <a:off x="3586993" y="3350580"/>
                <a:ext cx="1224135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b="1" dirty="0" smtClean="0"/>
                  <a:t>CIMOM</a:t>
                </a:r>
                <a:endParaRPr kumimoji="1" lang="ja-JP" altLang="en-US" sz="1400" b="1" dirty="0"/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3525118" y="2335013"/>
              <a:ext cx="1247804" cy="370438"/>
              <a:chOff x="3923928" y="3419708"/>
              <a:chExt cx="765820" cy="370438"/>
            </a:xfrm>
          </p:grpSpPr>
          <p:sp>
            <p:nvSpPr>
              <p:cNvPr id="64" name="角丸四角形 63"/>
              <p:cNvSpPr/>
              <p:nvPr/>
            </p:nvSpPr>
            <p:spPr>
              <a:xfrm>
                <a:off x="3923928" y="3419708"/>
                <a:ext cx="720080" cy="369332"/>
              </a:xfrm>
              <a:prstGeom prst="roundRect">
                <a:avLst/>
              </a:prstGeom>
              <a:gradFill>
                <a:gsLst>
                  <a:gs pos="0">
                    <a:schemeClr val="bg2">
                      <a:lumMod val="50000"/>
                    </a:schemeClr>
                  </a:gs>
                  <a:gs pos="100000">
                    <a:schemeClr val="bg2">
                      <a:lumMod val="9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22225" cmpd="sng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テキスト ボックス 64"/>
              <p:cNvSpPr txBox="1"/>
              <p:nvPr/>
            </p:nvSpPr>
            <p:spPr>
              <a:xfrm>
                <a:off x="4113684" y="3451592"/>
                <a:ext cx="57606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dirty="0" smtClean="0"/>
                  <a:t>VM</a:t>
                </a:r>
                <a:endParaRPr kumimoji="1" lang="ja-JP" altLang="en-US" sz="1600" dirty="0"/>
              </a:p>
            </p:txBody>
          </p:sp>
        </p:grpSp>
        <p:cxnSp>
          <p:nvCxnSpPr>
            <p:cNvPr id="40" name="直線矢印コネクタ 39"/>
            <p:cNvCxnSpPr/>
            <p:nvPr/>
          </p:nvCxnSpPr>
          <p:spPr>
            <a:xfrm flipV="1">
              <a:off x="3581943" y="3439368"/>
              <a:ext cx="0" cy="25202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矢印コネクタ 40"/>
            <p:cNvCxnSpPr/>
            <p:nvPr/>
          </p:nvCxnSpPr>
          <p:spPr>
            <a:xfrm>
              <a:off x="4758522" y="3785363"/>
              <a:ext cx="432049" cy="0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矢印コネクタ 41"/>
            <p:cNvCxnSpPr/>
            <p:nvPr/>
          </p:nvCxnSpPr>
          <p:spPr>
            <a:xfrm flipH="1">
              <a:off x="4758522" y="3941283"/>
              <a:ext cx="432049" cy="0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/>
            <p:cNvCxnSpPr/>
            <p:nvPr/>
          </p:nvCxnSpPr>
          <p:spPr>
            <a:xfrm flipV="1">
              <a:off x="4110449" y="4656275"/>
              <a:ext cx="0" cy="292305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>
              <a:off x="2051720" y="4959742"/>
              <a:ext cx="206003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正方形/長方形 44"/>
            <p:cNvSpPr/>
            <p:nvPr/>
          </p:nvSpPr>
          <p:spPr>
            <a:xfrm>
              <a:off x="3462379" y="2938107"/>
              <a:ext cx="239129" cy="47179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5875" cmpd="sng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6" name="直線矢印コネクタ 45"/>
            <p:cNvCxnSpPr/>
            <p:nvPr/>
          </p:nvCxnSpPr>
          <p:spPr>
            <a:xfrm flipV="1">
              <a:off x="4613669" y="3439368"/>
              <a:ext cx="0" cy="25202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正方形/長方形 46"/>
            <p:cNvSpPr/>
            <p:nvPr/>
          </p:nvSpPr>
          <p:spPr>
            <a:xfrm>
              <a:off x="4494105" y="2938107"/>
              <a:ext cx="239129" cy="47179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5875" cmpd="sng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8" name="直線矢印コネクタ 47"/>
            <p:cNvCxnSpPr/>
            <p:nvPr/>
          </p:nvCxnSpPr>
          <p:spPr>
            <a:xfrm flipV="1">
              <a:off x="3894427" y="3442275"/>
              <a:ext cx="0" cy="25202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テキスト ボックス 48"/>
            <p:cNvSpPr txBox="1"/>
            <p:nvPr/>
          </p:nvSpPr>
          <p:spPr>
            <a:xfrm>
              <a:off x="3753592" y="298093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・・・</a:t>
              </a:r>
              <a:endParaRPr kumimoji="1" lang="ja-JP" altLang="en-US" dirty="0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2650343" y="3308244"/>
              <a:ext cx="86278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 smtClean="0"/>
                <a:t>プロバイダ</a:t>
              </a:r>
              <a:endParaRPr kumimoji="1" lang="ja-JP" altLang="en-US" sz="1100" b="1" dirty="0"/>
            </a:p>
          </p:txBody>
        </p:sp>
        <p:cxnSp>
          <p:nvCxnSpPr>
            <p:cNvPr id="51" name="直線コネクタ 50"/>
            <p:cNvCxnSpPr/>
            <p:nvPr/>
          </p:nvCxnSpPr>
          <p:spPr>
            <a:xfrm flipH="1">
              <a:off x="3239902" y="3147632"/>
              <a:ext cx="320848" cy="14896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 flipH="1">
              <a:off x="3239902" y="3186301"/>
              <a:ext cx="1373770" cy="1102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矢印コネクタ 52"/>
            <p:cNvCxnSpPr/>
            <p:nvPr/>
          </p:nvCxnSpPr>
          <p:spPr>
            <a:xfrm flipV="1">
              <a:off x="3581943" y="2686080"/>
              <a:ext cx="0" cy="25202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矢印コネクタ 53"/>
            <p:cNvCxnSpPr/>
            <p:nvPr/>
          </p:nvCxnSpPr>
          <p:spPr>
            <a:xfrm flipV="1">
              <a:off x="4613669" y="2686080"/>
              <a:ext cx="0" cy="25202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矢印コネクタ 54"/>
            <p:cNvCxnSpPr/>
            <p:nvPr/>
          </p:nvCxnSpPr>
          <p:spPr>
            <a:xfrm flipV="1">
              <a:off x="3894427" y="2688987"/>
              <a:ext cx="0" cy="25202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角丸四角形 55"/>
            <p:cNvSpPr/>
            <p:nvPr/>
          </p:nvSpPr>
          <p:spPr>
            <a:xfrm>
              <a:off x="2650343" y="2849259"/>
              <a:ext cx="3498526" cy="1965284"/>
            </a:xfrm>
            <a:prstGeom prst="roundRect">
              <a:avLst>
                <a:gd name="adj" fmla="val 15936"/>
              </a:avLst>
            </a:prstGeom>
            <a:noFill/>
            <a:ln w="38100" cmpd="sng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5284865" y="2535068"/>
              <a:ext cx="91979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b="1" dirty="0" err="1" smtClean="0"/>
                <a:t>vAMT</a:t>
              </a:r>
              <a:endParaRPr kumimoji="1" lang="ja-JP" altLang="en-US" sz="1600" b="1" dirty="0"/>
            </a:p>
          </p:txBody>
        </p:sp>
        <p:grpSp>
          <p:nvGrpSpPr>
            <p:cNvPr id="58" name="グループ化 57"/>
            <p:cNvGrpSpPr/>
            <p:nvPr/>
          </p:nvGrpSpPr>
          <p:grpSpPr>
            <a:xfrm>
              <a:off x="3396167" y="4296235"/>
              <a:ext cx="1512167" cy="361065"/>
              <a:chOff x="3347864" y="3284984"/>
              <a:chExt cx="1512167" cy="361065"/>
            </a:xfrm>
          </p:grpSpPr>
          <p:sp>
            <p:nvSpPr>
              <p:cNvPr id="62" name="角丸四角形 61"/>
              <p:cNvSpPr/>
              <p:nvPr/>
            </p:nvSpPr>
            <p:spPr>
              <a:xfrm>
                <a:off x="3347864" y="3284984"/>
                <a:ext cx="1463264" cy="360040"/>
              </a:xfrm>
              <a:prstGeom prst="roundRect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bg1"/>
                  </a:gs>
                  <a:gs pos="100000">
                    <a:schemeClr val="bg1"/>
                  </a:gs>
                </a:gsLst>
                <a:lin ang="16200000" scaled="1"/>
              </a:gradFill>
              <a:ln w="22225" cmpd="sng">
                <a:solidFill>
                  <a:schemeClr val="accent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テキスト ボックス 62"/>
              <p:cNvSpPr txBox="1"/>
              <p:nvPr/>
            </p:nvSpPr>
            <p:spPr>
              <a:xfrm>
                <a:off x="3370968" y="3338272"/>
                <a:ext cx="1489063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b="1" dirty="0" smtClean="0"/>
                  <a:t>WS-Man</a:t>
                </a:r>
                <a:r>
                  <a:rPr lang="ja-JP" altLang="en-US" sz="1400" b="1" dirty="0" smtClean="0"/>
                  <a:t>サーバ</a:t>
                </a:r>
                <a:endParaRPr kumimoji="1" lang="ja-JP" altLang="en-US" sz="1400" b="1" dirty="0"/>
              </a:p>
            </p:txBody>
          </p:sp>
        </p:grpSp>
        <p:cxnSp>
          <p:nvCxnSpPr>
            <p:cNvPr id="59" name="直線矢印コネクタ 58"/>
            <p:cNvCxnSpPr/>
            <p:nvPr/>
          </p:nvCxnSpPr>
          <p:spPr>
            <a:xfrm flipV="1">
              <a:off x="4110449" y="3994616"/>
              <a:ext cx="1" cy="301619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テキスト ボックス 59"/>
            <p:cNvSpPr txBox="1"/>
            <p:nvPr/>
          </p:nvSpPr>
          <p:spPr>
            <a:xfrm>
              <a:off x="1747852" y="4506766"/>
              <a:ext cx="11521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b="1" dirty="0" smtClean="0"/>
                <a:t>WS-Man</a:t>
              </a:r>
              <a:endParaRPr kumimoji="1" lang="ja-JP" altLang="en-US" sz="1400" b="1" dirty="0"/>
            </a:p>
          </p:txBody>
        </p:sp>
        <p:cxnSp>
          <p:nvCxnSpPr>
            <p:cNvPr id="61" name="直線矢印コネクタ 60"/>
            <p:cNvCxnSpPr/>
            <p:nvPr/>
          </p:nvCxnSpPr>
          <p:spPr>
            <a:xfrm>
              <a:off x="2051720" y="4839525"/>
              <a:ext cx="432049" cy="0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16714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CIM_SoftwareIdentity</a:t>
            </a:r>
            <a:r>
              <a:rPr lang="ja-JP" altLang="en-US" dirty="0" smtClean="0"/>
              <a:t>の</a:t>
            </a:r>
            <a:r>
              <a:rPr kumimoji="1" lang="ja-JP" altLang="en-US" dirty="0" smtClean="0"/>
              <a:t>プロバイダ</a:t>
            </a:r>
            <a:r>
              <a:rPr lang="ja-JP" altLang="en-US" dirty="0" smtClean="0"/>
              <a:t>を作成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キー“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”</a:t>
            </a:r>
            <a:r>
              <a:rPr lang="ja-JP" altLang="en-US" dirty="0" smtClean="0"/>
              <a:t>に応答するようにした</a:t>
            </a:r>
            <a:endParaRPr kumimoji="1" lang="ja-JP" altLang="en-US" dirty="0" smtClean="0"/>
          </a:p>
          <a:p>
            <a:pPr lvl="2"/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が動作しているかの確認に使われる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AMT</a:t>
            </a:r>
            <a:r>
              <a:rPr lang="ja-JP" altLang="en-US" dirty="0" smtClean="0"/>
              <a:t>の最新バージョンを返すようにした</a:t>
            </a:r>
            <a:endParaRPr kumimoji="1" lang="ja-JP" altLang="en-US" dirty="0" smtClean="0"/>
          </a:p>
          <a:p>
            <a:pPr lvl="2"/>
            <a:r>
              <a:rPr lang="en-US" altLang="ja-JP" dirty="0" smtClean="0"/>
              <a:t>AMT</a:t>
            </a:r>
            <a:r>
              <a:rPr lang="ja-JP" altLang="en-US" dirty="0" smtClean="0"/>
              <a:t>の機能のサポート状況を調べるのに使われる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AMT</a:t>
            </a:r>
            <a:r>
              <a:rPr lang="ja-JP" altLang="en-US" dirty="0" smtClean="0"/>
              <a:t>のバージョン情報の取得</a:t>
            </a:r>
            <a:endParaRPr kumimoji="1" lang="ja-JP" altLang="en-US" dirty="0"/>
          </a:p>
        </p:txBody>
      </p:sp>
      <p:grpSp>
        <p:nvGrpSpPr>
          <p:cNvPr id="45" name="グループ化 44"/>
          <p:cNvGrpSpPr/>
          <p:nvPr/>
        </p:nvGrpSpPr>
        <p:grpSpPr>
          <a:xfrm>
            <a:off x="1512859" y="4015783"/>
            <a:ext cx="6711948" cy="2175643"/>
            <a:chOff x="2055522" y="3409461"/>
            <a:chExt cx="6711948" cy="2175643"/>
          </a:xfrm>
        </p:grpSpPr>
        <p:cxnSp>
          <p:nvCxnSpPr>
            <p:cNvPr id="46" name="直線コネクタ 45"/>
            <p:cNvCxnSpPr/>
            <p:nvPr/>
          </p:nvCxnSpPr>
          <p:spPr>
            <a:xfrm flipV="1">
              <a:off x="3203848" y="4831694"/>
              <a:ext cx="3105084" cy="5348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角丸四角形 46"/>
            <p:cNvSpPr/>
            <p:nvPr/>
          </p:nvSpPr>
          <p:spPr>
            <a:xfrm>
              <a:off x="5289047" y="3861049"/>
              <a:ext cx="1829207" cy="832524"/>
            </a:xfrm>
            <a:prstGeom prst="roundRect">
              <a:avLst/>
            </a:prstGeom>
            <a:noFill/>
            <a:ln w="254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7121038" y="3897350"/>
              <a:ext cx="840801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 err="1" smtClean="0"/>
                <a:t>vAMT</a:t>
              </a:r>
              <a:endParaRPr kumimoji="1" lang="ja-JP" altLang="en-US" sz="1400" b="1" dirty="0"/>
            </a:p>
          </p:txBody>
        </p:sp>
        <p:cxnSp>
          <p:nvCxnSpPr>
            <p:cNvPr id="49" name="直線矢印コネクタ 48"/>
            <p:cNvCxnSpPr/>
            <p:nvPr/>
          </p:nvCxnSpPr>
          <p:spPr>
            <a:xfrm flipH="1" flipV="1">
              <a:off x="3203848" y="5091783"/>
              <a:ext cx="3294441" cy="402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矢印コネクタ 49"/>
            <p:cNvCxnSpPr/>
            <p:nvPr/>
          </p:nvCxnSpPr>
          <p:spPr>
            <a:xfrm flipV="1">
              <a:off x="6308932" y="4534058"/>
              <a:ext cx="0" cy="301793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グループ化 50"/>
            <p:cNvGrpSpPr/>
            <p:nvPr/>
          </p:nvGrpSpPr>
          <p:grpSpPr>
            <a:xfrm>
              <a:off x="2055522" y="4425859"/>
              <a:ext cx="1148326" cy="1031830"/>
              <a:chOff x="7421707" y="600831"/>
              <a:chExt cx="1148326" cy="1031830"/>
            </a:xfrm>
          </p:grpSpPr>
          <p:grpSp>
            <p:nvGrpSpPr>
              <p:cNvPr id="71" name="グループ化 70"/>
              <p:cNvGrpSpPr/>
              <p:nvPr/>
            </p:nvGrpSpPr>
            <p:grpSpPr>
              <a:xfrm>
                <a:off x="7421707" y="600831"/>
                <a:ext cx="1092985" cy="1031830"/>
                <a:chOff x="2915816" y="4801186"/>
                <a:chExt cx="2379516" cy="1567802"/>
              </a:xfrm>
            </p:grpSpPr>
            <p:sp>
              <p:nvSpPr>
                <p:cNvPr id="76" name="角丸四角形 75"/>
                <p:cNvSpPr/>
                <p:nvPr/>
              </p:nvSpPr>
              <p:spPr>
                <a:xfrm>
                  <a:off x="2915816" y="4801186"/>
                  <a:ext cx="2379516" cy="1365037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" name="台形 76"/>
                <p:cNvSpPr/>
                <p:nvPr/>
              </p:nvSpPr>
              <p:spPr>
                <a:xfrm>
                  <a:off x="3501657" y="6241016"/>
                  <a:ext cx="1260588" cy="127972"/>
                </a:xfrm>
                <a:prstGeom prst="trapezoid">
                  <a:avLst/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" name="正方形/長方形 77"/>
                <p:cNvSpPr/>
                <p:nvPr/>
              </p:nvSpPr>
              <p:spPr>
                <a:xfrm>
                  <a:off x="3659923" y="6166223"/>
                  <a:ext cx="944056" cy="74793"/>
                </a:xfrm>
                <a:prstGeom prst="rect">
                  <a:avLst/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" name="角丸四角形 78"/>
                <p:cNvSpPr/>
                <p:nvPr/>
              </p:nvSpPr>
              <p:spPr>
                <a:xfrm>
                  <a:off x="3024094" y="4895330"/>
                  <a:ext cx="2162960" cy="1176747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72" name="テキスト ボックス 71"/>
              <p:cNvSpPr txBox="1"/>
              <p:nvPr/>
            </p:nvSpPr>
            <p:spPr>
              <a:xfrm>
                <a:off x="7450045" y="683564"/>
                <a:ext cx="11199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b="1" dirty="0" smtClean="0"/>
                  <a:t>管理ツール</a:t>
                </a:r>
                <a:endParaRPr kumimoji="1" lang="ja-JP" altLang="en-US" sz="1400" b="1" dirty="0"/>
              </a:p>
            </p:txBody>
          </p:sp>
          <p:grpSp>
            <p:nvGrpSpPr>
              <p:cNvPr id="73" name="グループ化 72"/>
              <p:cNvGrpSpPr/>
              <p:nvPr/>
            </p:nvGrpSpPr>
            <p:grpSpPr>
              <a:xfrm>
                <a:off x="7639067" y="957768"/>
                <a:ext cx="661669" cy="413889"/>
                <a:chOff x="395536" y="4077069"/>
                <a:chExt cx="1072564" cy="792087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74" name="正方形/長方形 73"/>
                <p:cNvSpPr/>
                <p:nvPr/>
              </p:nvSpPr>
              <p:spPr>
                <a:xfrm>
                  <a:off x="395536" y="4077069"/>
                  <a:ext cx="1072564" cy="792087"/>
                </a:xfrm>
                <a:prstGeom prst="rect">
                  <a:avLst/>
                </a:prstGeom>
                <a:grpFill/>
                <a:ln w="2222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" name="正方形/長方形 74"/>
                <p:cNvSpPr/>
                <p:nvPr/>
              </p:nvSpPr>
              <p:spPr>
                <a:xfrm>
                  <a:off x="395536" y="4077070"/>
                  <a:ext cx="1072564" cy="63624"/>
                </a:xfrm>
                <a:prstGeom prst="rect">
                  <a:avLst/>
                </a:prstGeom>
                <a:grpFill/>
                <a:ln w="2222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2" name="グループ化 51"/>
            <p:cNvGrpSpPr/>
            <p:nvPr/>
          </p:nvGrpSpPr>
          <p:grpSpPr>
            <a:xfrm>
              <a:off x="5636262" y="3409461"/>
              <a:ext cx="1278737" cy="369947"/>
              <a:chOff x="3921323" y="3481832"/>
              <a:chExt cx="784805" cy="369947"/>
            </a:xfrm>
          </p:grpSpPr>
          <p:sp>
            <p:nvSpPr>
              <p:cNvPr id="69" name="角丸四角形 68"/>
              <p:cNvSpPr/>
              <p:nvPr/>
            </p:nvSpPr>
            <p:spPr>
              <a:xfrm>
                <a:off x="3921323" y="3481832"/>
                <a:ext cx="720080" cy="369332"/>
              </a:xfrm>
              <a:prstGeom prst="roundRect">
                <a:avLst/>
              </a:prstGeom>
              <a:gradFill>
                <a:gsLst>
                  <a:gs pos="0">
                    <a:schemeClr val="bg2">
                      <a:lumMod val="50000"/>
                    </a:schemeClr>
                  </a:gs>
                  <a:gs pos="100000">
                    <a:schemeClr val="bg2">
                      <a:lumMod val="9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22225" cmpd="sng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テキスト ボックス 69"/>
              <p:cNvSpPr txBox="1"/>
              <p:nvPr/>
            </p:nvSpPr>
            <p:spPr>
              <a:xfrm>
                <a:off x="4130064" y="3513225"/>
                <a:ext cx="57606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dirty="0" smtClean="0"/>
                  <a:t>VM</a:t>
                </a:r>
                <a:endParaRPr kumimoji="1" lang="ja-JP" altLang="en-US" sz="1600" dirty="0"/>
              </a:p>
            </p:txBody>
          </p:sp>
        </p:grpSp>
        <p:sp>
          <p:nvSpPr>
            <p:cNvPr id="53" name="正方形/長方形 52"/>
            <p:cNvSpPr/>
            <p:nvPr/>
          </p:nvSpPr>
          <p:spPr>
            <a:xfrm>
              <a:off x="5397134" y="4051239"/>
              <a:ext cx="239129" cy="47179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5875" cmpd="sng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6273560" y="4051239"/>
              <a:ext cx="239129" cy="47179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8100" cmpd="sng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5688347" y="4094070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・・・</a:t>
              </a:r>
              <a:endParaRPr kumimoji="1" lang="ja-JP" altLang="en-US" dirty="0"/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6542190" y="410247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・・・</a:t>
              </a:r>
              <a:endParaRPr kumimoji="1" lang="ja-JP" altLang="en-US" dirty="0"/>
            </a:p>
          </p:txBody>
        </p:sp>
        <p:cxnSp>
          <p:nvCxnSpPr>
            <p:cNvPr id="60" name="直線コネクタ 59"/>
            <p:cNvCxnSpPr/>
            <p:nvPr/>
          </p:nvCxnSpPr>
          <p:spPr>
            <a:xfrm>
              <a:off x="6498287" y="4564516"/>
              <a:ext cx="0" cy="531362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テキスト ボックス 60"/>
            <p:cNvSpPr txBox="1"/>
            <p:nvPr/>
          </p:nvSpPr>
          <p:spPr>
            <a:xfrm>
              <a:off x="6542190" y="4835851"/>
              <a:ext cx="2225280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400" b="1" dirty="0" err="1" smtClean="0"/>
                <a:t>CIM_SoftwareIdentity</a:t>
              </a:r>
              <a:endParaRPr kumimoji="1" lang="ja-JP" altLang="en-US" sz="1400" b="1" dirty="0"/>
            </a:p>
          </p:txBody>
        </p:sp>
        <p:cxnSp>
          <p:nvCxnSpPr>
            <p:cNvPr id="62" name="直線コネクタ 61"/>
            <p:cNvCxnSpPr/>
            <p:nvPr/>
          </p:nvCxnSpPr>
          <p:spPr>
            <a:xfrm flipH="1" flipV="1">
              <a:off x="6416734" y="4383355"/>
              <a:ext cx="891570" cy="41606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グループ化 62"/>
            <p:cNvGrpSpPr/>
            <p:nvPr/>
          </p:nvGrpSpPr>
          <p:grpSpPr>
            <a:xfrm>
              <a:off x="3537588" y="4337045"/>
              <a:ext cx="1266595" cy="388419"/>
              <a:chOff x="2270993" y="2950312"/>
              <a:chExt cx="1266595" cy="388419"/>
            </a:xfrm>
          </p:grpSpPr>
          <p:sp>
            <p:nvSpPr>
              <p:cNvPr id="67" name="テキスト ボックス 66"/>
              <p:cNvSpPr txBox="1"/>
              <p:nvPr/>
            </p:nvSpPr>
            <p:spPr>
              <a:xfrm>
                <a:off x="2308439" y="2990632"/>
                <a:ext cx="1229149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b="1" dirty="0" smtClean="0"/>
                  <a:t>キー “</a:t>
                </a:r>
                <a:r>
                  <a:rPr lang="en-US" altLang="ja-JP" sz="1400" b="1" dirty="0" smtClean="0"/>
                  <a:t>AMT</a:t>
                </a:r>
                <a:r>
                  <a:rPr lang="ja-JP" altLang="en-US" sz="1400" b="1" dirty="0" smtClean="0"/>
                  <a:t>”</a:t>
                </a:r>
                <a:endParaRPr kumimoji="1" lang="ja-JP" altLang="en-US" sz="1400" b="1" dirty="0"/>
              </a:p>
            </p:txBody>
          </p:sp>
          <p:sp>
            <p:nvSpPr>
              <p:cNvPr id="68" name="メモ 67"/>
              <p:cNvSpPr/>
              <p:nvPr/>
            </p:nvSpPr>
            <p:spPr>
              <a:xfrm>
                <a:off x="2270993" y="2950312"/>
                <a:ext cx="1229149" cy="388419"/>
              </a:xfrm>
              <a:prstGeom prst="foldedCorner">
                <a:avLst/>
              </a:prstGeom>
              <a:noFill/>
              <a:ln w="2540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4" name="グループ化 63"/>
            <p:cNvGrpSpPr/>
            <p:nvPr/>
          </p:nvGrpSpPr>
          <p:grpSpPr>
            <a:xfrm>
              <a:off x="3779912" y="5196685"/>
              <a:ext cx="2115044" cy="388419"/>
              <a:chOff x="2189571" y="2950312"/>
              <a:chExt cx="2115044" cy="388419"/>
            </a:xfrm>
          </p:grpSpPr>
          <p:sp>
            <p:nvSpPr>
              <p:cNvPr id="65" name="テキスト ボックス 64"/>
              <p:cNvSpPr txBox="1"/>
              <p:nvPr/>
            </p:nvSpPr>
            <p:spPr>
              <a:xfrm>
                <a:off x="2189571" y="3007878"/>
                <a:ext cx="211504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b="1" dirty="0"/>
                  <a:t>バージョン</a:t>
                </a:r>
                <a:r>
                  <a:rPr lang="ja-JP" altLang="en-US" sz="1400" b="1" dirty="0" smtClean="0"/>
                  <a:t>情報 “</a:t>
                </a:r>
                <a:r>
                  <a:rPr lang="en-US" altLang="ja-JP" sz="1400" b="1" dirty="0" smtClean="0"/>
                  <a:t>7.1.4</a:t>
                </a:r>
                <a:r>
                  <a:rPr lang="ja-JP" altLang="en-US" sz="1400" b="1" dirty="0" smtClean="0"/>
                  <a:t>”</a:t>
                </a:r>
                <a:endParaRPr kumimoji="1" lang="ja-JP" altLang="en-US" sz="1400" b="1" dirty="0"/>
              </a:p>
            </p:txBody>
          </p:sp>
          <p:sp>
            <p:nvSpPr>
              <p:cNvPr id="66" name="メモ 65"/>
              <p:cNvSpPr/>
              <p:nvPr/>
            </p:nvSpPr>
            <p:spPr>
              <a:xfrm>
                <a:off x="2189571" y="2950312"/>
                <a:ext cx="2016224" cy="388419"/>
              </a:xfrm>
              <a:prstGeom prst="foldedCorner">
                <a:avLst/>
              </a:prstGeom>
              <a:noFill/>
              <a:ln w="2540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33752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電源のオン・オフを行うために３つのプロバイダ</a:t>
            </a:r>
            <a:r>
              <a:rPr lang="ja-JP" altLang="en-US" dirty="0" smtClean="0"/>
              <a:t>を作成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電源の状態を取得する</a:t>
            </a:r>
          </a:p>
          <a:p>
            <a:pPr lvl="1"/>
            <a:r>
              <a:rPr kumimoji="1" lang="ja-JP" altLang="en-US" dirty="0" smtClean="0"/>
              <a:t>システム情報を取得する</a:t>
            </a:r>
          </a:p>
          <a:p>
            <a:pPr lvl="1"/>
            <a:r>
              <a:rPr kumimoji="1" lang="ja-JP" altLang="en-US" dirty="0" smtClean="0"/>
              <a:t>取得した情報を持つマシンの電源操作を行う</a:t>
            </a:r>
            <a:endParaRPr kumimoji="1" lang="en-US" altLang="ja-JP" dirty="0" smtClean="0"/>
          </a:p>
          <a:p>
            <a:pPr lvl="0"/>
            <a:r>
              <a:rPr lang="ja-JP" altLang="en-US" dirty="0" smtClean="0"/>
              <a:t>仮想マシン</a:t>
            </a:r>
            <a:r>
              <a:rPr kumimoji="1" lang="ja-JP" altLang="en-US" dirty="0" smtClean="0"/>
              <a:t>の情報取得や操作を行うには</a:t>
            </a:r>
            <a:r>
              <a:rPr kumimoji="1" lang="en-US" altLang="ja-JP" dirty="0" err="1" smtClean="0"/>
              <a:t>libvirt</a:t>
            </a:r>
            <a:r>
              <a:rPr lang="ja-JP" altLang="en-US" dirty="0"/>
              <a:t>を</a:t>
            </a:r>
            <a:r>
              <a:rPr kumimoji="1" lang="ja-JP" altLang="en-US" dirty="0" smtClean="0"/>
              <a:t>用いた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仮想マシンの電源オン・オフ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265634"/>
              </p:ext>
            </p:extLst>
          </p:nvPr>
        </p:nvGraphicFramePr>
        <p:xfrm>
          <a:off x="1907704" y="4725144"/>
          <a:ext cx="6096000" cy="1483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関数名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機能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virDomainIsActive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VM</a:t>
                      </a:r>
                      <a:r>
                        <a:rPr kumimoji="1" lang="ja-JP" altLang="en-US" dirty="0" smtClean="0"/>
                        <a:t>の電源状態を調べる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virDomainCreate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VM</a:t>
                      </a:r>
                      <a:r>
                        <a:rPr kumimoji="1" lang="ja-JP" altLang="en-US" dirty="0" smtClean="0"/>
                        <a:t>の電源を入れる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virDomainShutdown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VM</a:t>
                      </a:r>
                      <a:r>
                        <a:rPr kumimoji="1" lang="ja-JP" altLang="en-US" dirty="0" smtClean="0"/>
                        <a:t>の電源を切る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547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594115</TotalTime>
  <Words>1491</Words>
  <Application>Microsoft Macintosh PowerPoint</Application>
  <PresentationFormat>画面に合わせる (4:3)</PresentationFormat>
  <Paragraphs>205</Paragraphs>
  <Slides>14</Slides>
  <Notes>13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ビジネス</vt:lpstr>
      <vt:lpstr>仮想マシンを管理するための仮想AMTの開発</vt:lpstr>
      <vt:lpstr>仮想デスクトップ</vt:lpstr>
      <vt:lpstr>PCと仮想デスクトップの混在</vt:lpstr>
      <vt:lpstr>従来のPC管理</vt:lpstr>
      <vt:lpstr>混在した環境での管理</vt:lpstr>
      <vt:lpstr>提案：仮想AMT（vAMT）</vt:lpstr>
      <vt:lpstr>仮想AMTの構成</vt:lpstr>
      <vt:lpstr>AMTのバージョン情報の取得</vt:lpstr>
      <vt:lpstr>仮想マシンの電源オン・オフ</vt:lpstr>
      <vt:lpstr>CIMプロバイダの作成</vt:lpstr>
      <vt:lpstr>実験（1）</vt:lpstr>
      <vt:lpstr>実験（2）</vt:lpstr>
      <vt:lpstr>関連研究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仮想マシン上でのAMTの実現</dc:title>
  <dc:creator>kouki</dc:creator>
  <cp:lastModifiedBy>大薗 弘記</cp:lastModifiedBy>
  <cp:revision>439</cp:revision>
  <cp:lastPrinted>2011-12-26T07:20:40Z</cp:lastPrinted>
  <dcterms:created xsi:type="dcterms:W3CDTF">2011-08-24T04:22:30Z</dcterms:created>
  <dcterms:modified xsi:type="dcterms:W3CDTF">2012-02-21T01:12:13Z</dcterms:modified>
</cp:coreProperties>
</file>