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6" r:id="rId2"/>
    <p:sldId id="317" r:id="rId3"/>
    <p:sldId id="307" r:id="rId4"/>
    <p:sldId id="304" r:id="rId5"/>
    <p:sldId id="293" r:id="rId6"/>
    <p:sldId id="294" r:id="rId7"/>
    <p:sldId id="313" r:id="rId8"/>
    <p:sldId id="314" r:id="rId9"/>
    <p:sldId id="315" r:id="rId10"/>
    <p:sldId id="319" r:id="rId11"/>
    <p:sldId id="318" r:id="rId12"/>
    <p:sldId id="296" r:id="rId13"/>
    <p:sldId id="297" r:id="rId14"/>
    <p:sldId id="321" r:id="rId15"/>
    <p:sldId id="320" r:id="rId16"/>
    <p:sldId id="325" r:id="rId17"/>
    <p:sldId id="298" r:id="rId18"/>
    <p:sldId id="299" r:id="rId19"/>
    <p:sldId id="309" r:id="rId20"/>
    <p:sldId id="316" r:id="rId21"/>
    <p:sldId id="302" r:id="rId22"/>
    <p:sldId id="311" r:id="rId23"/>
    <p:sldId id="303" r:id="rId24"/>
    <p:sldId id="300" r:id="rId25"/>
    <p:sldId id="324" r:id="rId26"/>
    <p:sldId id="301" r:id="rId2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F418"/>
    <a:srgbClr val="993300"/>
    <a:srgbClr val="FF6600"/>
    <a:srgbClr val="FF9933"/>
    <a:srgbClr val="FDE869"/>
    <a:srgbClr val="339966"/>
    <a:srgbClr val="CCFFC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62" autoAdjust="0"/>
    <p:restoredTop sz="86475" autoAdjust="0"/>
  </p:normalViewPr>
  <p:slideViewPr>
    <p:cSldViewPr>
      <p:cViewPr varScale="1">
        <p:scale>
          <a:sx n="79" d="100"/>
          <a:sy n="79" d="100"/>
        </p:scale>
        <p:origin x="-1216" y="-112"/>
      </p:cViewPr>
      <p:guideLst>
        <p:guide orient="horz" pos="2160"/>
        <p:guide pos="2880"/>
      </p:guideLst>
    </p:cSldViewPr>
  </p:slideViewPr>
  <p:outlineViewPr>
    <p:cViewPr>
      <p:scale>
        <a:sx n="33" d="100"/>
        <a:sy n="33" d="100"/>
      </p:scale>
      <p:origin x="0" y="432"/>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oleObject" Target="file:///C:\Users\kouki\Desktop\&#30740;&#31350;&#12525;&#12464;\get&#12467;&#12510;&#12531;&#12489;&#28204;&#23450;&#32080;&#2652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464369699663"/>
          <c:y val="0.079965473921701"/>
          <c:w val="0.822260324249686"/>
          <c:h val="0.672363683237475"/>
        </c:manualLayout>
      </c:layout>
      <c:barChart>
        <c:barDir val="col"/>
        <c:grouping val="clustered"/>
        <c:varyColors val="0"/>
        <c:ser>
          <c:idx val="0"/>
          <c:order val="0"/>
          <c:spPr>
            <a:solidFill>
              <a:schemeClr val="accent5"/>
            </a:solidFill>
            <a:ln>
              <a:solidFill>
                <a:schemeClr val="tx1"/>
              </a:solidFill>
            </a:ln>
          </c:spPr>
          <c:invertIfNegative val="0"/>
          <c:dLbls>
            <c:numFmt formatCode="0_);[Red]\(0\)" sourceLinked="0"/>
            <c:txPr>
              <a:bodyPr/>
              <a:lstStyle/>
              <a:p>
                <a:pPr>
                  <a:defRPr sz="1400"/>
                </a:pPr>
                <a:endParaRPr lang="ja-JP"/>
              </a:p>
            </c:txPr>
            <c:dLblPos val="outEnd"/>
            <c:showLegendKey val="0"/>
            <c:showVal val="1"/>
            <c:showCatName val="0"/>
            <c:showSerName val="0"/>
            <c:showPercent val="0"/>
            <c:showBubbleSize val="0"/>
            <c:showLeaderLines val="0"/>
          </c:dLbls>
          <c:cat>
            <c:strRef>
              <c:f>Sheet1!$B$3:$E$3</c:f>
              <c:strCache>
                <c:ptCount val="4"/>
                <c:pt idx="0">
                  <c:v>vAMT</c:v>
                </c:pt>
                <c:pt idx="1">
                  <c:v>AMT電源オフ
（1回目）</c:v>
                </c:pt>
                <c:pt idx="2">
                  <c:v>AMT電源オフ
（2回目以降）</c:v>
                </c:pt>
                <c:pt idx="3">
                  <c:v>AMT電源オン</c:v>
                </c:pt>
              </c:strCache>
            </c:strRef>
          </c:cat>
          <c:val>
            <c:numRef>
              <c:f>Sheet1!$B$25:$E$25</c:f>
              <c:numCache>
                <c:formatCode>General</c:formatCode>
                <c:ptCount val="4"/>
                <c:pt idx="0">
                  <c:v>63.908795</c:v>
                </c:pt>
                <c:pt idx="1">
                  <c:v>2144.01046</c:v>
                </c:pt>
                <c:pt idx="2">
                  <c:v>391.8702149999999</c:v>
                </c:pt>
                <c:pt idx="3">
                  <c:v>111.91657</c:v>
                </c:pt>
              </c:numCache>
            </c:numRef>
          </c:val>
        </c:ser>
        <c:dLbls>
          <c:dLblPos val="outEnd"/>
          <c:showLegendKey val="0"/>
          <c:showVal val="1"/>
          <c:showCatName val="0"/>
          <c:showSerName val="0"/>
          <c:showPercent val="0"/>
          <c:showBubbleSize val="0"/>
        </c:dLbls>
        <c:gapWidth val="150"/>
        <c:axId val="-2088116680"/>
        <c:axId val="-2088377560"/>
      </c:barChart>
      <c:catAx>
        <c:axId val="-2088116680"/>
        <c:scaling>
          <c:orientation val="minMax"/>
        </c:scaling>
        <c:delete val="0"/>
        <c:axPos val="b"/>
        <c:majorTickMark val="none"/>
        <c:minorTickMark val="none"/>
        <c:tickLblPos val="nextTo"/>
        <c:txPr>
          <a:bodyPr/>
          <a:lstStyle/>
          <a:p>
            <a:pPr>
              <a:defRPr sz="1400"/>
            </a:pPr>
            <a:endParaRPr lang="ja-JP"/>
          </a:p>
        </c:txPr>
        <c:crossAx val="-2088377560"/>
        <c:crosses val="autoZero"/>
        <c:auto val="1"/>
        <c:lblAlgn val="ctr"/>
        <c:lblOffset val="100"/>
        <c:noMultiLvlLbl val="0"/>
      </c:catAx>
      <c:valAx>
        <c:axId val="-2088377560"/>
        <c:scaling>
          <c:orientation val="minMax"/>
        </c:scaling>
        <c:delete val="0"/>
        <c:axPos val="l"/>
        <c:majorGridlines/>
        <c:title>
          <c:tx>
            <c:rich>
              <a:bodyPr/>
              <a:lstStyle/>
              <a:p>
                <a:pPr>
                  <a:defRPr/>
                </a:pPr>
                <a:r>
                  <a:rPr lang="ja-JP" altLang="en-US" sz="1400" dirty="0"/>
                  <a:t>時間</a:t>
                </a:r>
                <a:r>
                  <a:rPr lang="en-US" altLang="ja-JP" sz="1400" dirty="0"/>
                  <a:t>[</a:t>
                </a:r>
                <a:r>
                  <a:rPr lang="en-US" altLang="ja-JP" sz="1400" dirty="0" err="1"/>
                  <a:t>ms</a:t>
                </a:r>
                <a:r>
                  <a:rPr lang="en-US" altLang="ja-JP" sz="1400" dirty="0"/>
                  <a:t>]</a:t>
                </a:r>
                <a:endParaRPr lang="ja-JP" altLang="en-US" sz="1400" dirty="0"/>
              </a:p>
            </c:rich>
          </c:tx>
          <c:layout/>
          <c:overlay val="0"/>
        </c:title>
        <c:numFmt formatCode="General" sourceLinked="1"/>
        <c:majorTickMark val="in"/>
        <c:minorTickMark val="none"/>
        <c:tickLblPos val="nextTo"/>
        <c:crossAx val="-2088116680"/>
        <c:crosses val="autoZero"/>
        <c:crossBetween val="between"/>
      </c:valAx>
    </c:plotArea>
    <c:plotVisOnly val="1"/>
    <c:dispBlanksAs val="gap"/>
    <c:showDLblsOverMax val="0"/>
  </c:chart>
  <c:spPr>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672245A2-6446-40AA-B578-63D2ABC6A6A8}" type="datetimeFigureOut">
              <a:rPr kumimoji="1" lang="ja-JP" altLang="en-US" smtClean="0"/>
              <a:t>12/12/11</a:t>
            </a:fld>
            <a:endParaRPr kumimoji="1" lang="ja-JP" altLang="en-US"/>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448D441C-D968-4362-AE9F-D652AF7DDA24}" type="slidenum">
              <a:rPr kumimoji="1" lang="ja-JP" altLang="en-US" smtClean="0"/>
              <a:t>‹#›</a:t>
            </a:fld>
            <a:endParaRPr kumimoji="1" lang="ja-JP" altLang="en-US"/>
          </a:p>
        </p:txBody>
      </p:sp>
    </p:spTree>
    <p:extLst>
      <p:ext uri="{BB962C8B-B14F-4D97-AF65-F5344CB8AC3E}">
        <p14:creationId xmlns:p14="http://schemas.microsoft.com/office/powerpoint/2010/main" val="18594527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BFDB5F0A-3BC1-4590-AB95-653FC3FFF37B}" type="datetimeFigureOut">
              <a:rPr kumimoji="1" lang="ja-JP" altLang="en-US" smtClean="0"/>
              <a:t>12/12/11</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E28D0D1E-702A-465F-88D5-A8E4BD1E1142}" type="slidenum">
              <a:rPr kumimoji="1" lang="ja-JP" altLang="en-US" smtClean="0"/>
              <a:t>‹#›</a:t>
            </a:fld>
            <a:endParaRPr kumimoji="1" lang="ja-JP" altLang="en-US"/>
          </a:p>
        </p:txBody>
      </p:sp>
    </p:spTree>
    <p:extLst>
      <p:ext uri="{BB962C8B-B14F-4D97-AF65-F5344CB8AC3E}">
        <p14:creationId xmlns:p14="http://schemas.microsoft.com/office/powerpoint/2010/main" val="4941896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企業など組織の</a:t>
            </a:r>
            <a:r>
              <a:rPr kumimoji="1" lang="en-US" altLang="ja-JP" dirty="0" smtClean="0"/>
              <a:t>IT</a:t>
            </a:r>
            <a:r>
              <a:rPr kumimoji="1" lang="ja-JP" altLang="en-US" dirty="0" smtClean="0"/>
              <a:t>化の進展に伴い、組織で使用される</a:t>
            </a:r>
            <a:r>
              <a:rPr kumimoji="1" lang="en-US" altLang="ja-JP" dirty="0" smtClean="0"/>
              <a:t>PC</a:t>
            </a:r>
            <a:r>
              <a:rPr kumimoji="1" lang="ja-JP" altLang="en-US" dirty="0" smtClean="0"/>
              <a:t>の数は膨大になってきている。組織の</a:t>
            </a:r>
            <a:r>
              <a:rPr kumimoji="1" lang="en-US" altLang="ja-JP" dirty="0" smtClean="0"/>
              <a:t>IT</a:t>
            </a:r>
            <a:r>
              <a:rPr kumimoji="1" lang="ja-JP" altLang="en-US" dirty="0" smtClean="0"/>
              <a:t>部門の管理者は組織内のすべての</a:t>
            </a:r>
            <a:r>
              <a:rPr kumimoji="1" lang="en-US" altLang="ja-JP" dirty="0" smtClean="0"/>
              <a:t>PC</a:t>
            </a:r>
            <a:r>
              <a:rPr kumimoji="1" lang="ja-JP" altLang="en-US" dirty="0" smtClean="0"/>
              <a:t>を管理しなければならない。</a:t>
            </a:r>
            <a:endParaRPr kumimoji="1" lang="en-US" altLang="ja-JP" dirty="0" smtClean="0"/>
          </a:p>
          <a:p>
            <a:r>
              <a:rPr kumimoji="1" lang="ja-JP" altLang="en-US" dirty="0" smtClean="0"/>
              <a:t>しかし、管理対象となる</a:t>
            </a:r>
            <a:r>
              <a:rPr kumimoji="1" lang="en-US" altLang="ja-JP" dirty="0" smtClean="0"/>
              <a:t>PC</a:t>
            </a:r>
            <a:r>
              <a:rPr kumimoji="1" lang="ja-JP" altLang="en-US" dirty="0" smtClean="0"/>
              <a:t>の（</a:t>
            </a:r>
            <a:r>
              <a:rPr kumimoji="1" lang="en-US" altLang="ja-JP" dirty="0" smtClean="0"/>
              <a:t>OS</a:t>
            </a:r>
            <a:r>
              <a:rPr kumimoji="1" lang="ja-JP" altLang="en-US" dirty="0" smtClean="0"/>
              <a:t>が起動していないと～）</a:t>
            </a:r>
            <a:r>
              <a:rPr kumimoji="1" lang="ja-JP" altLang="en-US" dirty="0" smtClean="0"/>
              <a:t>。</a:t>
            </a:r>
            <a:r>
              <a:rPr kumimoji="1" lang="ja-JP" altLang="en-US" dirty="0" smtClean="0"/>
              <a:t>その場合、（管理者は</a:t>
            </a:r>
            <a:r>
              <a:rPr kumimoji="1" lang="en-US" altLang="ja-JP" dirty="0" smtClean="0"/>
              <a:t>〜</a:t>
            </a:r>
            <a:r>
              <a:rPr kumimoji="1" lang="ja-JP" altLang="en-US" dirty="0" smtClean="0"/>
              <a:t>）。</a:t>
            </a:r>
            <a:endParaRPr kumimoji="1" lang="en-US" altLang="ja-JP" dirty="0" smtClean="0"/>
          </a:p>
          <a:p>
            <a:r>
              <a:rPr kumimoji="1" lang="ja-JP" altLang="en-US" dirty="0" smtClean="0"/>
              <a:t>このようにソフトウェアベースの管理では限界がある。</a:t>
            </a:r>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2</a:t>
            </a:fld>
            <a:endParaRPr kumimoji="1" lang="ja-JP" altLang="en-US"/>
          </a:p>
        </p:txBody>
      </p:sp>
    </p:spTree>
    <p:extLst>
      <p:ext uri="{BB962C8B-B14F-4D97-AF65-F5344CB8AC3E}">
        <p14:creationId xmlns:p14="http://schemas.microsoft.com/office/powerpoint/2010/main" val="35676608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CIM_Processor</a:t>
            </a:r>
            <a:r>
              <a:rPr kumimoji="1" lang="ja-JP" altLang="en-US" dirty="0" smtClean="0"/>
              <a:t>を例に取ると、</a:t>
            </a:r>
            <a:r>
              <a:rPr kumimoji="1" lang="en-US" altLang="ja-JP" dirty="0" err="1" smtClean="0"/>
              <a:t>EnumerateInstance</a:t>
            </a:r>
            <a:r>
              <a:rPr kumimoji="1" lang="ja-JP" altLang="en-US" dirty="0" smtClean="0"/>
              <a:t>では全ての</a:t>
            </a:r>
            <a:r>
              <a:rPr kumimoji="1" lang="en-US" altLang="ja-JP" dirty="0" smtClean="0"/>
              <a:t>CPU</a:t>
            </a:r>
            <a:r>
              <a:rPr kumimoji="1" lang="ja-JP" altLang="en-US" dirty="0" smtClean="0"/>
              <a:t>情報を取得でき、</a:t>
            </a:r>
            <a:r>
              <a:rPr kumimoji="1" lang="en-US" altLang="ja-JP" dirty="0" err="1" smtClean="0"/>
              <a:t>GetInstance</a:t>
            </a:r>
            <a:r>
              <a:rPr kumimoji="1" lang="ja-JP" altLang="en-US" dirty="0" smtClean="0"/>
              <a:t>では</a:t>
            </a:r>
            <a:r>
              <a:rPr kumimoji="1" lang="en-US" altLang="ja-JP" dirty="0" smtClean="0"/>
              <a:t>CPU</a:t>
            </a:r>
            <a:r>
              <a:rPr kumimoji="1" lang="ja-JP" altLang="en-US" dirty="0" smtClean="0"/>
              <a:t>番号を指定することでその</a:t>
            </a:r>
            <a:r>
              <a:rPr kumimoji="1" lang="en-US" altLang="ja-JP" dirty="0" smtClean="0"/>
              <a:t>CPU</a:t>
            </a:r>
            <a:r>
              <a:rPr kumimoji="1" lang="ja-JP" altLang="en-US" dirty="0" smtClean="0"/>
              <a:t>番号を持つインスタンスを取得できる</a:t>
            </a:r>
            <a:r>
              <a:rPr kumimoji="1" lang="ja-JP" altLang="en-US" dirty="0" smtClean="0"/>
              <a:t>。</a:t>
            </a:r>
            <a:endParaRPr kumimoji="1" lang="en-US" altLang="ja-JP" dirty="0" smtClean="0"/>
          </a:p>
          <a:p>
            <a:r>
              <a:rPr kumimoji="1" lang="ja-JP" altLang="en-US" dirty="0" smtClean="0"/>
              <a:t>メソッド</a:t>
            </a:r>
            <a:r>
              <a:rPr kumimoji="1" lang="ja-JP" altLang="en-US" dirty="0" smtClean="0"/>
              <a:t>呼び出しは</a:t>
            </a:r>
            <a:r>
              <a:rPr kumimoji="1" lang="en-US" altLang="ja-JP" dirty="0" smtClean="0"/>
              <a:t>Enable</a:t>
            </a:r>
            <a:r>
              <a:rPr kumimoji="1" lang="ja-JP" altLang="en-US" dirty="0" smtClean="0"/>
              <a:t>メソッドを実行するための</a:t>
            </a:r>
            <a:r>
              <a:rPr kumimoji="1" lang="en-US" altLang="ja-JP" dirty="0" smtClean="0"/>
              <a:t>CIM</a:t>
            </a:r>
            <a:r>
              <a:rPr kumimoji="1" lang="ja-JP" altLang="en-US" dirty="0" smtClean="0"/>
              <a:t>オペレーションである。</a:t>
            </a:r>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11</a:t>
            </a:fld>
            <a:endParaRPr kumimoji="1" lang="ja-JP" altLang="en-US"/>
          </a:p>
        </p:txBody>
      </p:sp>
    </p:spTree>
    <p:extLst>
      <p:ext uri="{BB962C8B-B14F-4D97-AF65-F5344CB8AC3E}">
        <p14:creationId xmlns:p14="http://schemas.microsoft.com/office/powerpoint/2010/main" val="1537870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１つの</a:t>
            </a:r>
            <a:r>
              <a:rPr kumimoji="1" lang="en-US" altLang="ja-JP" sz="1200" dirty="0" smtClean="0"/>
              <a:t>CIM</a:t>
            </a:r>
            <a:r>
              <a:rPr kumimoji="1" lang="ja-JP" altLang="en-US" sz="1200" dirty="0" smtClean="0"/>
              <a:t>プロバイダに１つの機能が割り当てられており、管理の内容に応じて必要な</a:t>
            </a:r>
            <a:r>
              <a:rPr kumimoji="1" lang="en-US" altLang="ja-JP" sz="1200" dirty="0" smtClean="0"/>
              <a:t>CIM</a:t>
            </a:r>
            <a:r>
              <a:rPr kumimoji="1" lang="ja-JP" altLang="en-US" sz="1200" dirty="0" smtClean="0"/>
              <a:t>プロバイダを呼び出す。</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管理ツールと仮想</a:t>
            </a:r>
            <a:r>
              <a:rPr kumimoji="1" lang="en-US" altLang="ja-JP" sz="1200" dirty="0" smtClean="0"/>
              <a:t>AMT</a:t>
            </a:r>
            <a:r>
              <a:rPr lang="ja-JP" altLang="en-US" sz="1200" dirty="0" smtClean="0"/>
              <a:t>間の通信</a:t>
            </a:r>
            <a:r>
              <a:rPr kumimoji="1" lang="ja-JP" altLang="en-US" sz="1200" dirty="0" smtClean="0"/>
              <a:t>は、</a:t>
            </a:r>
            <a:r>
              <a:rPr kumimoji="1" lang="en-US" altLang="ja-JP" sz="1200" dirty="0" smtClean="0"/>
              <a:t>WS-Management</a:t>
            </a:r>
            <a:r>
              <a:rPr kumimoji="1" lang="ja-JP" altLang="en-US" sz="1200" dirty="0" smtClean="0"/>
              <a:t>というプロトコル</a:t>
            </a:r>
            <a:r>
              <a:rPr lang="ja-JP" altLang="en-US" sz="1200" dirty="0" smtClean="0"/>
              <a:t>で行われるので、（</a:t>
            </a:r>
            <a:r>
              <a:rPr lang="en-US" altLang="ja-JP" sz="1200" dirty="0" smtClean="0"/>
              <a:t>WS-Man</a:t>
            </a:r>
            <a:r>
              <a:rPr lang="ja-JP" altLang="en-US" sz="1200" dirty="0" smtClean="0"/>
              <a:t>サーバでリクエストを</a:t>
            </a:r>
            <a:r>
              <a:rPr lang="en-US" altLang="ja-JP" sz="1200" dirty="0" smtClean="0"/>
              <a:t>〜</a:t>
            </a:r>
            <a:r>
              <a:rPr lang="ja-JP" altLang="en-US" sz="1200" dirty="0" smtClean="0"/>
              <a:t>）。</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リポジトリには、プロバイダの登録情報が格納される。</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仮想</a:t>
            </a:r>
            <a:r>
              <a:rPr lang="en-US" altLang="ja-JP" sz="1200" dirty="0" smtClean="0"/>
              <a:t>AMT</a:t>
            </a:r>
            <a:r>
              <a:rPr lang="ja-JP" altLang="en-US" sz="1200" dirty="0" smtClean="0"/>
              <a:t>を実現するために</a:t>
            </a:r>
            <a:r>
              <a:rPr lang="en-US" altLang="ja-JP" sz="1200" dirty="0" err="1" smtClean="0"/>
              <a:t>OpenPegasus</a:t>
            </a:r>
            <a:r>
              <a:rPr lang="ja-JP" altLang="en-US" sz="1200" dirty="0" smtClean="0"/>
              <a:t>を用いた。</a:t>
            </a:r>
            <a:r>
              <a:rPr lang="en-US" altLang="ja-JP" sz="1200" dirty="0" err="1" smtClean="0"/>
              <a:t>OpenPegasus</a:t>
            </a:r>
            <a:r>
              <a:rPr lang="ja-JP" altLang="en-US" sz="1200" dirty="0" smtClean="0"/>
              <a:t>は</a:t>
            </a:r>
            <a:r>
              <a:rPr lang="en-US" altLang="ja-JP" sz="1200" dirty="0" smtClean="0"/>
              <a:t>WS-Man</a:t>
            </a:r>
            <a:r>
              <a:rPr lang="ja-JP" altLang="en-US" sz="1200" dirty="0" smtClean="0"/>
              <a:t>サーバ、</a:t>
            </a:r>
            <a:r>
              <a:rPr lang="en-US" altLang="ja-JP" sz="1200" dirty="0" smtClean="0"/>
              <a:t>CIMOM</a:t>
            </a:r>
            <a:r>
              <a:rPr lang="ja-JP" altLang="en-US" sz="1200" dirty="0" smtClean="0"/>
              <a:t>、リポジトリを提供</a:t>
            </a:r>
            <a:r>
              <a:rPr lang="ja-JP" altLang="en-US" sz="1200" dirty="0" smtClean="0"/>
              <a:t>する</a:t>
            </a:r>
            <a:r>
              <a:rPr lang="ja-JP" altLang="en-US" sz="1200" dirty="0" smtClean="0"/>
              <a:t>ので、</a:t>
            </a:r>
            <a:r>
              <a:rPr lang="en-US" altLang="ja-JP" sz="1200" dirty="0" smtClean="0"/>
              <a:t>CIM</a:t>
            </a:r>
            <a:r>
              <a:rPr lang="ja-JP" altLang="en-US" sz="1200" dirty="0" smtClean="0"/>
              <a:t>プロバイダの部分</a:t>
            </a:r>
            <a:r>
              <a:rPr lang="ja-JP" altLang="en-US" sz="1200" dirty="0" smtClean="0"/>
              <a:t>を</a:t>
            </a:r>
            <a:r>
              <a:rPr lang="ja-JP" altLang="en-US" sz="1200" dirty="0" smtClean="0"/>
              <a:t>仮想マシン用に</a:t>
            </a:r>
            <a:r>
              <a:rPr lang="ja-JP" altLang="en-US" sz="1200" dirty="0" smtClean="0"/>
              <a:t>新た</a:t>
            </a:r>
            <a:r>
              <a:rPr lang="ja-JP" altLang="en-US" sz="1200" dirty="0" smtClean="0"/>
              <a:t>に作成した。</a:t>
            </a:r>
            <a:endParaRPr lang="en-US" altLang="ja-JP" sz="1200"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12</a:t>
            </a:fld>
            <a:endParaRPr kumimoji="1" lang="ja-JP" altLang="en-US"/>
          </a:p>
        </p:txBody>
      </p:sp>
    </p:spTree>
    <p:extLst>
      <p:ext uri="{BB962C8B-B14F-4D97-AF65-F5344CB8AC3E}">
        <p14:creationId xmlns:p14="http://schemas.microsoft.com/office/powerpoint/2010/main" val="3088521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CIM</a:t>
            </a:r>
            <a:r>
              <a:rPr kumimoji="1" lang="ja-JP" altLang="en-US" dirty="0" smtClean="0"/>
              <a:t>プロバイダを一から作るのは大変なので</a:t>
            </a:r>
            <a:r>
              <a:rPr kumimoji="1" lang="en-US" altLang="ja-JP" dirty="0" smtClean="0"/>
              <a:t>CIMPLE</a:t>
            </a:r>
            <a:r>
              <a:rPr kumimoji="1" lang="ja-JP" altLang="en-US" dirty="0" smtClean="0"/>
              <a:t>というツールを用いた。</a:t>
            </a:r>
            <a:endParaRPr kumimoji="1" lang="en-US" altLang="ja-JP" dirty="0" smtClean="0"/>
          </a:p>
          <a:p>
            <a:r>
              <a:rPr kumimoji="1" lang="ja-JP" altLang="en-US" dirty="0" smtClean="0"/>
              <a:t>生成した</a:t>
            </a:r>
            <a:r>
              <a:rPr kumimoji="1" lang="en-US" altLang="ja-JP" dirty="0" smtClean="0"/>
              <a:t>CIM</a:t>
            </a:r>
            <a:r>
              <a:rPr kumimoji="1" lang="ja-JP" altLang="en-US" dirty="0" smtClean="0"/>
              <a:t>プロバイダに</a:t>
            </a:r>
            <a:r>
              <a:rPr kumimoji="1" lang="en-US" altLang="ja-JP" dirty="0" err="1" smtClean="0"/>
              <a:t>EnumerateInstance</a:t>
            </a:r>
            <a:r>
              <a:rPr kumimoji="1" lang="ja-JP" altLang="en-US" dirty="0" smtClean="0"/>
              <a:t>や</a:t>
            </a:r>
            <a:r>
              <a:rPr kumimoji="1" lang="en-US" altLang="ja-JP" dirty="0" err="1" smtClean="0"/>
              <a:t>GetInstance</a:t>
            </a:r>
            <a:r>
              <a:rPr kumimoji="1" lang="ja-JP" altLang="en-US" dirty="0" smtClean="0"/>
              <a:t>などの</a:t>
            </a:r>
            <a:r>
              <a:rPr kumimoji="1" lang="en-US" altLang="ja-JP" dirty="0" smtClean="0"/>
              <a:t>CIM</a:t>
            </a:r>
            <a:r>
              <a:rPr kumimoji="1" lang="ja-JP" altLang="en-US" dirty="0" smtClean="0"/>
              <a:t>オペレーションが実行される時に呼び出されるメソッドの処理内容を記述することで</a:t>
            </a:r>
            <a:r>
              <a:rPr kumimoji="1" lang="en-US" altLang="ja-JP" dirty="0" smtClean="0"/>
              <a:t>CIM</a:t>
            </a:r>
            <a:r>
              <a:rPr kumimoji="1" lang="ja-JP" altLang="en-US" dirty="0" smtClean="0"/>
              <a:t>プロバイダを作成できる。</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13</a:t>
            </a:fld>
            <a:endParaRPr kumimoji="1" lang="ja-JP" altLang="en-US"/>
          </a:p>
        </p:txBody>
      </p:sp>
    </p:spTree>
    <p:extLst>
      <p:ext uri="{BB962C8B-B14F-4D97-AF65-F5344CB8AC3E}">
        <p14:creationId xmlns:p14="http://schemas.microsoft.com/office/powerpoint/2010/main" val="11295726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CIM</a:t>
            </a:r>
            <a:r>
              <a:rPr kumimoji="1" lang="ja-JP" altLang="en-US" dirty="0" smtClean="0"/>
              <a:t>プロバイダへの</a:t>
            </a:r>
            <a:r>
              <a:rPr kumimoji="1" lang="ja-JP" altLang="en-US" dirty="0" smtClean="0"/>
              <a:t>メソッド</a:t>
            </a:r>
            <a:r>
              <a:rPr kumimoji="1" lang="ja-JP" altLang="en-US" dirty="0" smtClean="0"/>
              <a:t>の記述例をいくつか</a:t>
            </a:r>
            <a:r>
              <a:rPr kumimoji="1" lang="ja-JP" altLang="en-US" dirty="0" smtClean="0"/>
              <a:t>紹介</a:t>
            </a:r>
            <a:r>
              <a:rPr kumimoji="1" lang="ja-JP" altLang="en-US" dirty="0" smtClean="0"/>
              <a:t>する</a:t>
            </a:r>
            <a:r>
              <a:rPr kumimoji="1" lang="ja-JP" altLang="en-US" dirty="0" smtClean="0"/>
              <a:t>。</a:t>
            </a:r>
            <a:endParaRPr kumimoji="1" lang="en-US" altLang="ja-JP" dirty="0" smtClean="0"/>
          </a:p>
          <a:p>
            <a:r>
              <a:rPr kumimoji="1" lang="en-US" altLang="ja-JP" dirty="0" err="1" smtClean="0"/>
              <a:t>Enum_instances</a:t>
            </a:r>
            <a:r>
              <a:rPr kumimoji="1" lang="ja-JP" altLang="en-US" dirty="0" smtClean="0"/>
              <a:t>は</a:t>
            </a:r>
            <a:r>
              <a:rPr kumimoji="1" lang="en-US" altLang="ja-JP" dirty="0" smtClean="0"/>
              <a:t>CIM</a:t>
            </a:r>
            <a:r>
              <a:rPr kumimoji="1" lang="ja-JP" altLang="en-US" dirty="0" smtClean="0"/>
              <a:t>オペレーションの</a:t>
            </a:r>
            <a:r>
              <a:rPr kumimoji="1" lang="en-US" altLang="ja-JP" dirty="0" err="1" smtClean="0"/>
              <a:t>EnumerateInstances</a:t>
            </a:r>
            <a:r>
              <a:rPr kumimoji="1" lang="ja-JP" altLang="en-US" dirty="0" smtClean="0"/>
              <a:t>が実行される時に呼び出される。</a:t>
            </a:r>
            <a:endParaRPr kumimoji="1" lang="en-US" altLang="ja-JP" dirty="0" smtClean="0"/>
          </a:p>
          <a:p>
            <a:r>
              <a:rPr kumimoji="1" lang="ja-JP" altLang="en-US" dirty="0" smtClean="0"/>
              <a:t>この例では</a:t>
            </a:r>
            <a:r>
              <a:rPr kumimoji="1" lang="en-US" altLang="ja-JP" dirty="0" err="1" smtClean="0"/>
              <a:t>CIM_Processor</a:t>
            </a:r>
            <a:r>
              <a:rPr kumimoji="1" lang="ja-JP" altLang="en-US" dirty="0" smtClean="0"/>
              <a:t>の</a:t>
            </a:r>
            <a:r>
              <a:rPr kumimoji="1" lang="en-US" altLang="ja-JP" dirty="0" smtClean="0"/>
              <a:t>create</a:t>
            </a:r>
            <a:r>
              <a:rPr kumimoji="1" lang="ja-JP" altLang="en-US" dirty="0" smtClean="0"/>
              <a:t>メソッドを用いて</a:t>
            </a:r>
            <a:r>
              <a:rPr kumimoji="1" lang="en-US" altLang="ja-JP" dirty="0" smtClean="0"/>
              <a:t>CPU </a:t>
            </a:r>
            <a:r>
              <a:rPr kumimoji="1" lang="ja-JP" altLang="en-US" dirty="0" smtClean="0"/>
              <a:t>の数だけインスタンスを作成し、各インスタンスに</a:t>
            </a:r>
            <a:r>
              <a:rPr kumimoji="1" lang="en-US" altLang="ja-JP" dirty="0" smtClean="0"/>
              <a:t>CPU </a:t>
            </a:r>
            <a:r>
              <a:rPr kumimoji="1" lang="ja-JP" altLang="en-US" dirty="0" smtClean="0"/>
              <a:t>番号を設定している。初期化を終えたインスタンスはハンドラに登録することで要求元に送られる。</a:t>
            </a:r>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14</a:t>
            </a:fld>
            <a:endParaRPr kumimoji="1" lang="ja-JP" altLang="en-US"/>
          </a:p>
        </p:txBody>
      </p:sp>
    </p:spTree>
    <p:extLst>
      <p:ext uri="{BB962C8B-B14F-4D97-AF65-F5344CB8AC3E}">
        <p14:creationId xmlns:p14="http://schemas.microsoft.com/office/powerpoint/2010/main" val="4561731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引数</a:t>
            </a:r>
            <a:r>
              <a:rPr kumimoji="1" lang="en-US" altLang="ja-JP" dirty="0" smtClean="0"/>
              <a:t>self</a:t>
            </a:r>
            <a:r>
              <a:rPr kumimoji="1" lang="ja-JP" altLang="en-US" dirty="0" smtClean="0"/>
              <a:t>で操作対象となるインスタンスが指定され、</a:t>
            </a:r>
            <a:r>
              <a:rPr kumimoji="1" lang="en-US" altLang="ja-JP" dirty="0" smtClean="0"/>
              <a:t>Enabled</a:t>
            </a:r>
            <a:r>
              <a:rPr kumimoji="1" lang="ja-JP" altLang="en-US" dirty="0" smtClean="0"/>
              <a:t>で</a:t>
            </a:r>
            <a:r>
              <a:rPr kumimoji="1" lang="en-US" altLang="ja-JP" dirty="0" smtClean="0"/>
              <a:t>CPU</a:t>
            </a:r>
            <a:r>
              <a:rPr kumimoji="1" lang="ja-JP" altLang="en-US" dirty="0" smtClean="0"/>
              <a:t>の有効化・無効化の引数が渡される。この関数の中に必要な処理を記述し、引数</a:t>
            </a:r>
            <a:r>
              <a:rPr kumimoji="1" lang="en-US" altLang="ja-JP" dirty="0" smtClean="0"/>
              <a:t>return value</a:t>
            </a:r>
            <a:r>
              <a:rPr kumimoji="1" lang="ja-JP" altLang="en-US" dirty="0" smtClean="0"/>
              <a:t>に返り値を設定することでメソッドを実現できる。</a:t>
            </a:r>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15</a:t>
            </a:fld>
            <a:endParaRPr kumimoji="1" lang="ja-JP" altLang="en-US"/>
          </a:p>
        </p:txBody>
      </p:sp>
    </p:spTree>
    <p:extLst>
      <p:ext uri="{BB962C8B-B14F-4D97-AF65-F5344CB8AC3E}">
        <p14:creationId xmlns:p14="http://schemas.microsoft.com/office/powerpoint/2010/main" val="326271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次からは実際に実装を行った</a:t>
            </a:r>
            <a:r>
              <a:rPr kumimoji="1" lang="en-US" altLang="ja-JP" dirty="0" smtClean="0"/>
              <a:t>CIM</a:t>
            </a:r>
            <a:r>
              <a:rPr kumimoji="1" lang="ja-JP" altLang="en-US" dirty="0" smtClean="0"/>
              <a:t>プロバイダを紹介する。（</a:t>
            </a:r>
            <a:r>
              <a:rPr kumimoji="1" lang="en-US" altLang="ja-JP" dirty="0" smtClean="0"/>
              <a:t>AMT</a:t>
            </a:r>
            <a:r>
              <a:rPr kumimoji="1" lang="ja-JP" altLang="en-US" dirty="0" smtClean="0"/>
              <a:t>に関する～）、（仮想マシンの～）、（</a:t>
            </a:r>
            <a:r>
              <a:rPr kumimoji="1" lang="en-US" altLang="ja-JP" dirty="0" err="1" smtClean="0"/>
              <a:t>AssetDisplay</a:t>
            </a:r>
            <a:r>
              <a:rPr kumimoji="1" lang="ja-JP" altLang="en-US" dirty="0" smtClean="0"/>
              <a:t>～）に必要な</a:t>
            </a:r>
            <a:r>
              <a:rPr kumimoji="1" lang="en-US" altLang="ja-JP" dirty="0" smtClean="0"/>
              <a:t>CIM</a:t>
            </a:r>
            <a:r>
              <a:rPr kumimoji="1" lang="ja-JP" altLang="en-US" dirty="0" smtClean="0"/>
              <a:t>プロバイダを作成した。</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16</a:t>
            </a:fld>
            <a:endParaRPr kumimoji="1" lang="ja-JP" altLang="en-US"/>
          </a:p>
        </p:txBody>
      </p:sp>
    </p:spTree>
    <p:extLst>
      <p:ext uri="{BB962C8B-B14F-4D97-AF65-F5344CB8AC3E}">
        <p14:creationId xmlns:p14="http://schemas.microsoft.com/office/powerpoint/2010/main" val="11374182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管理ツールから</a:t>
            </a:r>
            <a:r>
              <a:rPr kumimoji="1" lang="en-US" altLang="ja-JP" dirty="0" smtClean="0"/>
              <a:t>AMT</a:t>
            </a:r>
            <a:r>
              <a:rPr kumimoji="1" lang="ja-JP" altLang="en-US" dirty="0" smtClean="0"/>
              <a:t>に関する情報を取得するために（</a:t>
            </a:r>
            <a:r>
              <a:rPr kumimoji="1" lang="en-US" altLang="ja-JP" dirty="0" err="1" smtClean="0"/>
              <a:t>CIM_Soft</a:t>
            </a:r>
            <a:r>
              <a:rPr kumimoji="1" lang="ja-JP" altLang="en-US" dirty="0" smtClean="0"/>
              <a:t>～）。具体的な処理としては（</a:t>
            </a:r>
            <a:r>
              <a:rPr kumimoji="1" lang="en-US" altLang="ja-JP" dirty="0" smtClean="0"/>
              <a:t>AMT</a:t>
            </a:r>
            <a:r>
              <a:rPr kumimoji="1" lang="ja-JP" altLang="en-US" dirty="0" smtClean="0"/>
              <a:t>に対する～）。</a:t>
            </a:r>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17</a:t>
            </a:fld>
            <a:endParaRPr kumimoji="1" lang="ja-JP" altLang="en-US"/>
          </a:p>
        </p:txBody>
      </p:sp>
    </p:spTree>
    <p:extLst>
      <p:ext uri="{BB962C8B-B14F-4D97-AF65-F5344CB8AC3E}">
        <p14:creationId xmlns:p14="http://schemas.microsoft.com/office/powerpoint/2010/main" val="39975939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Libvirt</a:t>
            </a:r>
            <a:r>
              <a:rPr kumimoji="1" lang="ja-JP" altLang="en-US" dirty="0" smtClean="0"/>
              <a:t>は様々な仮想化ソフトウェア上で動作している</a:t>
            </a:r>
            <a:r>
              <a:rPr kumimoji="1" lang="en-US" altLang="ja-JP" dirty="0" smtClean="0"/>
              <a:t>VM</a:t>
            </a:r>
            <a:r>
              <a:rPr kumimoji="1" lang="ja-JP" altLang="en-US" dirty="0" err="1" smtClean="0"/>
              <a:t>を統</a:t>
            </a:r>
            <a:r>
              <a:rPr kumimoji="1" lang="ja-JP" altLang="en-US" dirty="0" smtClean="0"/>
              <a:t>一的に扱うことを可能にしている。</a:t>
            </a:r>
            <a:endParaRPr kumimoji="1" lang="en-US" altLang="ja-JP" dirty="0" smtClean="0"/>
          </a:p>
          <a:p>
            <a:endParaRPr kumimoji="1" lang="en-US" altLang="ja-JP" dirty="0" smtClean="0"/>
          </a:p>
          <a:p>
            <a:r>
              <a:rPr kumimoji="1" lang="en-US" altLang="ja-JP" dirty="0" err="1" smtClean="0"/>
              <a:t>virDomainIsActive</a:t>
            </a:r>
            <a:r>
              <a:rPr kumimoji="1" lang="ja-JP" altLang="en-US" dirty="0" smtClean="0"/>
              <a:t>は</a:t>
            </a:r>
            <a:r>
              <a:rPr kumimoji="1" lang="en-US" altLang="ja-JP" dirty="0" smtClean="0"/>
              <a:t>VM</a:t>
            </a:r>
            <a:r>
              <a:rPr kumimoji="1" lang="ja-JP" altLang="en-US" dirty="0" smtClean="0"/>
              <a:t>を指定して呼び出すことで、電源がオンの時に１、オフの時に０を返す。</a:t>
            </a:r>
            <a:endParaRPr kumimoji="1" lang="en-US" altLang="ja-JP" dirty="0" smtClean="0"/>
          </a:p>
          <a:p>
            <a:r>
              <a:rPr kumimoji="1" lang="en-US" altLang="ja-JP" dirty="0" smtClean="0"/>
              <a:t>Create</a:t>
            </a:r>
            <a:r>
              <a:rPr kumimoji="1" lang="ja-JP" altLang="en-US" dirty="0" smtClean="0"/>
              <a:t>と</a:t>
            </a:r>
            <a:r>
              <a:rPr kumimoji="1" lang="en-US" altLang="ja-JP" dirty="0" smtClean="0"/>
              <a:t>Shutdown</a:t>
            </a:r>
            <a:r>
              <a:rPr kumimoji="1" lang="ja-JP" altLang="en-US" dirty="0" smtClean="0"/>
              <a:t>どちらの関数も、成功した場合は</a:t>
            </a:r>
            <a:r>
              <a:rPr kumimoji="1" lang="en-US" altLang="ja-JP" dirty="0" smtClean="0"/>
              <a:t>0</a:t>
            </a:r>
            <a:r>
              <a:rPr kumimoji="1" lang="ja-JP" altLang="en-US" dirty="0" err="1" smtClean="0"/>
              <a:t>、</a:t>
            </a:r>
            <a:r>
              <a:rPr kumimoji="1" lang="ja-JP" altLang="en-US" dirty="0" smtClean="0"/>
              <a:t>エラーが発生した場合は</a:t>
            </a:r>
            <a:r>
              <a:rPr kumimoji="1" lang="en-US" altLang="ja-JP" dirty="0" smtClean="0"/>
              <a:t>-1 </a:t>
            </a:r>
            <a:r>
              <a:rPr kumimoji="1" lang="ja-JP" altLang="en-US" dirty="0" smtClean="0"/>
              <a:t>を返す。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18</a:t>
            </a:fld>
            <a:endParaRPr kumimoji="1" lang="ja-JP" altLang="en-US"/>
          </a:p>
        </p:txBody>
      </p:sp>
    </p:spTree>
    <p:extLst>
      <p:ext uri="{BB962C8B-B14F-4D97-AF65-F5344CB8AC3E}">
        <p14:creationId xmlns:p14="http://schemas.microsoft.com/office/powerpoint/2010/main" val="18871383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AMT</a:t>
            </a:r>
            <a:r>
              <a:rPr kumimoji="1" lang="ja-JP" altLang="en-US" dirty="0" smtClean="0"/>
              <a:t>対応の既存の管理ツールを仮想</a:t>
            </a:r>
            <a:r>
              <a:rPr kumimoji="1" lang="en-US" altLang="ja-JP" dirty="0" smtClean="0"/>
              <a:t>AMT</a:t>
            </a:r>
            <a:r>
              <a:rPr kumimoji="1" lang="ja-JP" altLang="en-US" dirty="0" err="1" smtClean="0"/>
              <a:t>にも</a:t>
            </a:r>
            <a:r>
              <a:rPr kumimoji="1" lang="ja-JP" altLang="en-US" dirty="0" smtClean="0"/>
              <a:t>対応するように（</a:t>
            </a:r>
            <a:r>
              <a:rPr kumimoji="1" lang="en-US" altLang="ja-JP" dirty="0" smtClean="0"/>
              <a:t>SDK</a:t>
            </a:r>
            <a:r>
              <a:rPr kumimoji="1" lang="ja-JP" altLang="en-US" dirty="0" smtClean="0"/>
              <a:t>の～）。</a:t>
            </a:r>
            <a:r>
              <a:rPr kumimoji="1" lang="en-US" altLang="ja-JP" dirty="0" err="1" smtClean="0"/>
              <a:t>Asset</a:t>
            </a:r>
            <a:r>
              <a:rPr lang="en-US" altLang="ja-JP" dirty="0" err="1" smtClean="0"/>
              <a:t>Display</a:t>
            </a:r>
            <a:r>
              <a:rPr lang="ja-JP" altLang="en-US" dirty="0" smtClean="0"/>
              <a:t>は（ハードウェア情報を</a:t>
            </a:r>
            <a:r>
              <a:rPr lang="en-US" altLang="ja-JP" dirty="0" smtClean="0"/>
              <a:t>〜</a:t>
            </a:r>
            <a:r>
              <a:rPr lang="ja-JP" altLang="en-US" dirty="0" smtClean="0"/>
              <a:t>）で、引数によって取得する情報を選択できる。</a:t>
            </a: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その他の管理ツールとしてはインテルが無償で提供する</a:t>
            </a:r>
            <a:r>
              <a:rPr kumimoji="1" lang="en-US" altLang="ja-JP" dirty="0" smtClean="0"/>
              <a:t>Manageability</a:t>
            </a:r>
            <a:r>
              <a:rPr kumimoji="1" lang="en-US" altLang="ja-JP" baseline="0" dirty="0" smtClean="0"/>
              <a:t> </a:t>
            </a:r>
            <a:r>
              <a:rPr kumimoji="1" lang="en-US" altLang="ja-JP" dirty="0" smtClean="0"/>
              <a:t>Commander Tool</a:t>
            </a:r>
            <a:r>
              <a:rPr kumimoji="1" lang="ja-JP" altLang="en-US" dirty="0" smtClean="0"/>
              <a:t>があるが、管理を行う前に必ず必要な接続コマンドを実行するのに</a:t>
            </a:r>
            <a:r>
              <a:rPr kumimoji="1" lang="en-US" altLang="ja-JP" dirty="0" smtClean="0"/>
              <a:t>39</a:t>
            </a:r>
            <a:r>
              <a:rPr kumimoji="1" lang="ja-JP" altLang="en-US" dirty="0" smtClean="0"/>
              <a:t>種類の</a:t>
            </a:r>
            <a:r>
              <a:rPr kumimoji="1" lang="en-US" altLang="ja-JP" dirty="0" smtClean="0"/>
              <a:t>CIM</a:t>
            </a:r>
            <a:r>
              <a:rPr kumimoji="1" lang="ja-JP" altLang="en-US" dirty="0" smtClean="0"/>
              <a:t>クラスが使用されるので、これにはまだ対応していない。</a:t>
            </a:r>
            <a:endParaRPr kumimoji="1" lang="en-US" altLang="ja-JP" dirty="0" smtClean="0"/>
          </a:p>
          <a:p>
            <a:endParaRPr kumimoji="1" lang="en-US" altLang="ja-JP" dirty="0" smtClean="0"/>
          </a:p>
          <a:p>
            <a:r>
              <a:rPr kumimoji="1" lang="en-US" altLang="ja-JP" dirty="0" smtClean="0"/>
              <a:t>GUID(Globally Unique Identifier)</a:t>
            </a:r>
            <a:r>
              <a:rPr kumimoji="1" lang="ja-JP" altLang="en-US" dirty="0" smtClean="0"/>
              <a:t>：グローバル一意識別子の略。コンピュータで使用される識別子。</a:t>
            </a:r>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19</a:t>
            </a:fld>
            <a:endParaRPr kumimoji="1" lang="ja-JP" altLang="en-US"/>
          </a:p>
        </p:txBody>
      </p:sp>
    </p:spTree>
    <p:extLst>
      <p:ext uri="{BB962C8B-B14F-4D97-AF65-F5344CB8AC3E}">
        <p14:creationId xmlns:p14="http://schemas.microsoft.com/office/powerpoint/2010/main" val="13137136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仮想化ソフトウェアには</a:t>
            </a:r>
            <a:r>
              <a:rPr kumimoji="1" lang="en-US" altLang="ja-JP" dirty="0" smtClean="0"/>
              <a:t>KVM</a:t>
            </a:r>
            <a:r>
              <a:rPr kumimoji="1" lang="ja-JP" altLang="en-US" dirty="0" smtClean="0"/>
              <a:t>を使用した。</a:t>
            </a:r>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20</a:t>
            </a:fld>
            <a:endParaRPr kumimoji="1" lang="ja-JP" altLang="en-US"/>
          </a:p>
        </p:txBody>
      </p:sp>
    </p:spTree>
    <p:extLst>
      <p:ext uri="{BB962C8B-B14F-4D97-AF65-F5344CB8AC3E}">
        <p14:creationId xmlns:p14="http://schemas.microsoft.com/office/powerpoint/2010/main" val="2533174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AMT</a:t>
            </a:r>
            <a:r>
              <a:rPr kumimoji="1" lang="ja-JP" altLang="en-US" dirty="0" smtClean="0"/>
              <a:t>で</a:t>
            </a:r>
            <a:r>
              <a:rPr kumimoji="1" lang="ja-JP" altLang="en-US" dirty="0" smtClean="0"/>
              <a:t>は</a:t>
            </a:r>
            <a:r>
              <a:rPr kumimoji="1" lang="ja-JP" altLang="en-US" dirty="0" smtClean="0"/>
              <a:t>（</a:t>
            </a:r>
            <a:r>
              <a:rPr kumimoji="1" lang="en-US" altLang="ja-JP" dirty="0" smtClean="0"/>
              <a:t>OS</a:t>
            </a:r>
            <a:r>
              <a:rPr kumimoji="1" lang="ja-JP" altLang="en-US" dirty="0" smtClean="0"/>
              <a:t>が起動していなくて</a:t>
            </a:r>
            <a:r>
              <a:rPr kumimoji="1" lang="ja-JP" altLang="en-US" dirty="0" smtClean="0"/>
              <a:t>も</a:t>
            </a:r>
            <a:r>
              <a:rPr kumimoji="1" lang="en-US" altLang="ja-JP" dirty="0" smtClean="0"/>
              <a:t>〜</a:t>
            </a:r>
            <a:r>
              <a:rPr kumimoji="1" lang="ja-JP" altLang="en-US" dirty="0" smtClean="0"/>
              <a:t>）である</a:t>
            </a:r>
            <a:r>
              <a:rPr kumimoji="1" lang="ja-JP" altLang="en-US" dirty="0" smtClean="0"/>
              <a:t>。</a:t>
            </a:r>
            <a:r>
              <a:rPr kumimoji="1" lang="ja-JP" altLang="en-US" dirty="0" smtClean="0"/>
              <a:t>例えば（リモートから</a:t>
            </a:r>
            <a:r>
              <a:rPr kumimoji="1" lang="en-US" altLang="ja-JP" dirty="0" smtClean="0"/>
              <a:t>〜</a:t>
            </a:r>
            <a:r>
              <a:rPr kumimoji="1" lang="ja-JP" altLang="en-US" dirty="0" smtClean="0"/>
              <a:t>）。</a:t>
            </a:r>
            <a:endParaRPr kumimoji="1" lang="en-US" altLang="ja-JP" dirty="0" smtClean="0"/>
          </a:p>
          <a:p>
            <a:r>
              <a:rPr kumimoji="1" lang="ja-JP" altLang="en-US" dirty="0" smtClean="0"/>
              <a:t>このように、</a:t>
            </a:r>
            <a:r>
              <a:rPr kumimoji="1" lang="en-US" altLang="ja-JP" dirty="0" smtClean="0"/>
              <a:t>PC</a:t>
            </a:r>
            <a:r>
              <a:rPr kumimoji="1" lang="ja-JP" altLang="en-US" dirty="0" smtClean="0"/>
              <a:t>の管理は</a:t>
            </a:r>
            <a:r>
              <a:rPr kumimoji="1" lang="en-US" altLang="ja-JP" dirty="0" smtClean="0"/>
              <a:t>AMT</a:t>
            </a:r>
            <a:r>
              <a:rPr kumimoji="1" lang="ja-JP" altLang="en-US" dirty="0" smtClean="0"/>
              <a:t>を用いて行うことができる。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t>AMT</a:t>
            </a:r>
            <a:r>
              <a:rPr lang="ja-JP" altLang="en-US" dirty="0" smtClean="0"/>
              <a:t>は、</a:t>
            </a:r>
            <a:r>
              <a:rPr lang="en-US" altLang="ja-JP" dirty="0" smtClean="0"/>
              <a:t>Active Management Technology</a:t>
            </a:r>
            <a:r>
              <a:rPr lang="ja-JP" altLang="en-US" dirty="0" smtClean="0"/>
              <a:t>の略。</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ネットワーク上のコンピュータ資源の検出、障害回復、保護を行える。</a:t>
            </a:r>
          </a:p>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3</a:t>
            </a:fld>
            <a:endParaRPr kumimoji="1" lang="ja-JP" altLang="en-US"/>
          </a:p>
        </p:txBody>
      </p:sp>
    </p:spTree>
    <p:extLst>
      <p:ext uri="{BB962C8B-B14F-4D97-AF65-F5344CB8AC3E}">
        <p14:creationId xmlns:p14="http://schemas.microsoft.com/office/powerpoint/2010/main" val="20814319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このコマンドを実行して得られたのが左下の実行結果である。右側の</a:t>
            </a:r>
            <a:r>
              <a:rPr lang="en-US" altLang="ja-JP" sz="1200" dirty="0" smtClean="0"/>
              <a:t>AMT</a:t>
            </a:r>
            <a:r>
              <a:rPr lang="ja-JP" altLang="en-US" sz="1200" dirty="0" smtClean="0"/>
              <a:t>の実行結果と比較してわかるように、</a:t>
            </a:r>
            <a:r>
              <a:rPr lang="en-US" altLang="ja-JP" sz="1200" dirty="0" smtClean="0"/>
              <a:t>AMT</a:t>
            </a:r>
            <a:r>
              <a:rPr lang="ja-JP" altLang="en-US" sz="1200" dirty="0" smtClean="0"/>
              <a:t>に対してと同じようにバージョン情報を取得することができた。仮想</a:t>
            </a:r>
            <a:r>
              <a:rPr lang="en-US" altLang="ja-JP" sz="1200" dirty="0" smtClean="0"/>
              <a:t>AMT</a:t>
            </a:r>
            <a:r>
              <a:rPr lang="ja-JP" altLang="en-US" sz="1200" dirty="0" smtClean="0"/>
              <a:t>ではプロパティが１つ多く表示されているが、この原因はまだ分かっていない。</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err="1" smtClean="0"/>
              <a:t>IsEntity</a:t>
            </a:r>
            <a:r>
              <a:rPr lang="ja-JP" altLang="en-US" sz="1200" dirty="0" smtClean="0"/>
              <a:t>：ソフトウェアのコピーと</a:t>
            </a:r>
            <a:r>
              <a:rPr lang="en-US" altLang="ja-JP" sz="1200" dirty="0" err="1" smtClean="0"/>
              <a:t>SoftwareIdentity</a:t>
            </a:r>
            <a:r>
              <a:rPr lang="ja-JP" altLang="en-US" sz="1200" dirty="0" smtClean="0"/>
              <a:t>が一致するかどうか。</a:t>
            </a:r>
            <a:endParaRPr kumimoji="1" lang="en-US" altLang="ja-JP" dirty="0" smtClean="0"/>
          </a:p>
          <a:p>
            <a:r>
              <a:rPr kumimoji="1" lang="ja-JP" altLang="en-US" dirty="0" smtClean="0"/>
              <a:t>通常はプロバイダ内で定義した値しか表示されない。この値固有の設定になっていると考えられるが詳細不明。</a:t>
            </a:r>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21</a:t>
            </a:fld>
            <a:endParaRPr kumimoji="1" lang="ja-JP" altLang="en-US"/>
          </a:p>
        </p:txBody>
      </p:sp>
    </p:spTree>
    <p:extLst>
      <p:ext uri="{BB962C8B-B14F-4D97-AF65-F5344CB8AC3E}">
        <p14:creationId xmlns:p14="http://schemas.microsoft.com/office/powerpoint/2010/main" val="21799477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実際のマシンだと製造メーカは</a:t>
            </a:r>
            <a:r>
              <a:rPr kumimoji="1" lang="en-US" altLang="ja-JP" dirty="0" smtClean="0"/>
              <a:t>Dell</a:t>
            </a:r>
            <a:r>
              <a:rPr kumimoji="1" lang="ja-JP" altLang="en-US" dirty="0" err="1" smtClean="0"/>
              <a:t>、</a:t>
            </a:r>
            <a:r>
              <a:rPr kumimoji="1" lang="ja-JP" altLang="en-US" dirty="0" smtClean="0"/>
              <a:t>モデル名は</a:t>
            </a:r>
            <a:r>
              <a:rPr kumimoji="1" lang="ja-JP" altLang="en-US" dirty="0" err="1" smtClean="0"/>
              <a:t>に</a:t>
            </a:r>
            <a:r>
              <a:rPr kumimoji="1" lang="en-US" altLang="ja-JP" dirty="0" smtClean="0"/>
              <a:t>OptiPlex</a:t>
            </a:r>
            <a:r>
              <a:rPr kumimoji="1" lang="ja-JP" altLang="en-US" dirty="0" smtClean="0"/>
              <a:t>になって</a:t>
            </a:r>
            <a:r>
              <a:rPr kumimoji="1" lang="ja-JP" altLang="en-US" dirty="0" smtClean="0"/>
              <a:t>い</a:t>
            </a:r>
            <a:r>
              <a:rPr kumimoji="1" lang="ja-JP" altLang="en-US" dirty="0" smtClean="0"/>
              <a:t>るが</a:t>
            </a:r>
            <a:r>
              <a:rPr kumimoji="1" lang="ja-JP" altLang="en-US" dirty="0" smtClean="0"/>
              <a:t>、</a:t>
            </a:r>
            <a:r>
              <a:rPr kumimoji="1" lang="ja-JP" altLang="en-US" dirty="0" smtClean="0"/>
              <a:t>仮想</a:t>
            </a:r>
            <a:r>
              <a:rPr kumimoji="1" lang="en-US" altLang="ja-JP" dirty="0" smtClean="0"/>
              <a:t>AMT</a:t>
            </a:r>
            <a:r>
              <a:rPr kumimoji="1" lang="ja-JP" altLang="en-US" dirty="0" smtClean="0"/>
              <a:t>だと製造</a:t>
            </a:r>
            <a:r>
              <a:rPr kumimoji="1" lang="ja-JP" altLang="en-US" dirty="0" smtClean="0"/>
              <a:t>メーカは</a:t>
            </a:r>
            <a:r>
              <a:rPr kumimoji="1" lang="en-US" altLang="ja-JP" dirty="0" smtClean="0"/>
              <a:t>Red Hat</a:t>
            </a:r>
            <a:r>
              <a:rPr kumimoji="1" lang="ja-JP" altLang="en-US" dirty="0" err="1" smtClean="0"/>
              <a:t>、</a:t>
            </a:r>
            <a:r>
              <a:rPr kumimoji="1" lang="ja-JP" altLang="en-US" dirty="0" smtClean="0"/>
              <a:t>モデルには</a:t>
            </a:r>
            <a:r>
              <a:rPr kumimoji="1" lang="en-US" altLang="ja-JP" dirty="0" smtClean="0"/>
              <a:t>KVM</a:t>
            </a:r>
            <a:r>
              <a:rPr kumimoji="1" lang="ja-JP" altLang="en-US" dirty="0" smtClean="0"/>
              <a:t>と</a:t>
            </a:r>
            <a:r>
              <a:rPr kumimoji="1" lang="ja-JP" altLang="en-US" dirty="0" smtClean="0"/>
              <a:t>いうように仮想化ソフトウェアの情報が</a:t>
            </a:r>
            <a:r>
              <a:rPr kumimoji="1" lang="ja-JP" altLang="en-US" dirty="0" smtClean="0"/>
              <a:t>表示</a:t>
            </a:r>
            <a:r>
              <a:rPr kumimoji="1" lang="ja-JP" altLang="en-US" dirty="0" smtClean="0"/>
              <a:t>されるようにした。</a:t>
            </a:r>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22</a:t>
            </a:fld>
            <a:endParaRPr kumimoji="1" lang="ja-JP" altLang="en-US"/>
          </a:p>
        </p:txBody>
      </p:sp>
    </p:spTree>
    <p:extLst>
      <p:ext uri="{BB962C8B-B14F-4D97-AF65-F5344CB8AC3E}">
        <p14:creationId xmlns:p14="http://schemas.microsoft.com/office/powerpoint/2010/main" val="18118729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AMT</a:t>
            </a:r>
            <a:r>
              <a:rPr kumimoji="1" lang="ja-JP" altLang="en-US" dirty="0" smtClean="0"/>
              <a:t>の場合は、</a:t>
            </a:r>
            <a:r>
              <a:rPr kumimoji="1" lang="en-US" altLang="ja-JP" dirty="0" smtClean="0"/>
              <a:t>AMT</a:t>
            </a:r>
            <a:r>
              <a:rPr kumimoji="1" lang="ja-JP" altLang="en-US" dirty="0" smtClean="0"/>
              <a:t>の備わった</a:t>
            </a:r>
            <a:r>
              <a:rPr kumimoji="1" lang="en-US" altLang="ja-JP" dirty="0" smtClean="0"/>
              <a:t>PC</a:t>
            </a:r>
            <a:r>
              <a:rPr kumimoji="1" lang="ja-JP" altLang="en-US" dirty="0" smtClean="0"/>
              <a:t>の電源がオンの状態とオフの状態でそれぞれ測定した。</a:t>
            </a:r>
            <a:endParaRPr kumimoji="1" lang="en-US" altLang="ja-JP" dirty="0" smtClean="0"/>
          </a:p>
          <a:p>
            <a:r>
              <a:rPr kumimoji="1" lang="en-US" altLang="ja-JP" dirty="0" smtClean="0"/>
              <a:t>AMT</a:t>
            </a:r>
            <a:r>
              <a:rPr kumimoji="1" lang="ja-JP" altLang="en-US" dirty="0" smtClean="0"/>
              <a:t>に比べて</a:t>
            </a:r>
            <a:r>
              <a:rPr kumimoji="1" lang="en-US" altLang="ja-JP" dirty="0" err="1" smtClean="0"/>
              <a:t>vAMT</a:t>
            </a:r>
            <a:r>
              <a:rPr kumimoji="1" lang="ja-JP" altLang="en-US" dirty="0" smtClean="0"/>
              <a:t>の方が処理時間が短いということが分かった。その理由として、</a:t>
            </a:r>
            <a:r>
              <a:rPr kumimoji="1" lang="en-US" altLang="ja-JP" dirty="0" err="1" smtClean="0"/>
              <a:t>vAMT</a:t>
            </a:r>
            <a:r>
              <a:rPr kumimoji="1" lang="ja-JP" altLang="en-US" dirty="0" smtClean="0"/>
              <a:t>が搭載されている</a:t>
            </a:r>
            <a:r>
              <a:rPr kumimoji="1" lang="en-US" altLang="ja-JP" dirty="0" smtClean="0"/>
              <a:t>PC</a:t>
            </a:r>
            <a:r>
              <a:rPr kumimoji="1" lang="ja-JP" altLang="en-US" dirty="0" smtClean="0"/>
              <a:t>本体の</a:t>
            </a:r>
            <a:r>
              <a:rPr kumimoji="1" lang="en-US" altLang="ja-JP" dirty="0" smtClean="0"/>
              <a:t>CPU</a:t>
            </a:r>
            <a:r>
              <a:rPr kumimoji="1" lang="ja-JP" altLang="en-US" dirty="0" smtClean="0"/>
              <a:t>に比べて</a:t>
            </a:r>
            <a:r>
              <a:rPr kumimoji="1" lang="en-US" altLang="ja-JP" dirty="0" smtClean="0"/>
              <a:t>AMT</a:t>
            </a:r>
            <a:r>
              <a:rPr kumimoji="1" lang="ja-JP" altLang="en-US" dirty="0" smtClean="0"/>
              <a:t>の性能が低いためと考えられる。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また、</a:t>
            </a:r>
            <a:r>
              <a:rPr kumimoji="1" lang="en-US" altLang="ja-JP" dirty="0" smtClean="0"/>
              <a:t>AMT</a:t>
            </a:r>
            <a:r>
              <a:rPr kumimoji="1" lang="ja-JP" altLang="en-US" dirty="0" smtClean="0"/>
              <a:t>の電源がオフの時、２回目以降に比べて１回目は非常に時間がかかっている。これは</a:t>
            </a:r>
            <a:r>
              <a:rPr kumimoji="1" lang="en-US" altLang="ja-JP" dirty="0" smtClean="0"/>
              <a:t>AMT</a:t>
            </a:r>
            <a:r>
              <a:rPr kumimoji="1" lang="ja-JP" altLang="en-US" dirty="0" smtClean="0"/>
              <a:t>の起動時間が含まれるためと考えられる。</a:t>
            </a:r>
            <a:endParaRPr kumimoji="1" lang="en-US" altLang="ja-JP" dirty="0" smtClean="0"/>
          </a:p>
          <a:p>
            <a:endParaRPr kumimoji="1" lang="en-US" altLang="ja-JP" dirty="0" smtClean="0"/>
          </a:p>
          <a:p>
            <a:r>
              <a:rPr kumimoji="1" lang="ja-JP" altLang="en-US" dirty="0" smtClean="0"/>
              <a:t>電源オンの状態では</a:t>
            </a:r>
            <a:r>
              <a:rPr kumimoji="1" lang="en-US" altLang="ja-JP" dirty="0" smtClean="0"/>
              <a:t>AMT</a:t>
            </a:r>
            <a:r>
              <a:rPr kumimoji="1" lang="ja-JP" altLang="en-US" dirty="0" smtClean="0"/>
              <a:t>も起動しているが、電源オフの場合は１回目に起動した後スタンバイのような状態になっていると考える。</a:t>
            </a:r>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23</a:t>
            </a:fld>
            <a:endParaRPr kumimoji="1" lang="ja-JP" altLang="en-US"/>
          </a:p>
        </p:txBody>
      </p:sp>
    </p:spTree>
    <p:extLst>
      <p:ext uri="{BB962C8B-B14F-4D97-AF65-F5344CB8AC3E}">
        <p14:creationId xmlns:p14="http://schemas.microsoft.com/office/powerpoint/2010/main" val="26272805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IPMI</a:t>
            </a:r>
            <a:r>
              <a:rPr kumimoji="1" lang="ja-JP" altLang="en-US" dirty="0" smtClean="0"/>
              <a:t>（</a:t>
            </a:r>
            <a:r>
              <a:rPr kumimoji="1" lang="en-US" altLang="ja-JP" dirty="0" smtClean="0"/>
              <a:t>Intelligent Platform Management Interface</a:t>
            </a:r>
            <a:r>
              <a:rPr kumimoji="1" lang="ja-JP" altLang="en-US" dirty="0" smtClean="0"/>
              <a:t>）</a:t>
            </a:r>
            <a:endParaRPr kumimoji="1" lang="en-US" altLang="ja-JP" dirty="0" smtClean="0"/>
          </a:p>
          <a:p>
            <a:r>
              <a:rPr kumimoji="1" lang="en-US" altLang="ja-JP" dirty="0" smtClean="0"/>
              <a:t>IPMI</a:t>
            </a:r>
            <a:r>
              <a:rPr kumimoji="1" lang="ja-JP" altLang="en-US" dirty="0" smtClean="0"/>
              <a:t>は米デル、ヒューレット・パッカード（</a:t>
            </a:r>
            <a:r>
              <a:rPr kumimoji="1" lang="en-US" altLang="ja-JP" dirty="0" smtClean="0"/>
              <a:t>HP</a:t>
            </a:r>
            <a:r>
              <a:rPr kumimoji="1" lang="ja-JP" altLang="en-US" dirty="0" smtClean="0"/>
              <a:t>）、</a:t>
            </a:r>
            <a:r>
              <a:rPr kumimoji="1" lang="en-US" altLang="ja-JP" dirty="0" smtClean="0"/>
              <a:t>NEC</a:t>
            </a:r>
            <a:r>
              <a:rPr kumimoji="1" lang="ja-JP" altLang="en-US" dirty="0" err="1" smtClean="0"/>
              <a:t>、</a:t>
            </a:r>
            <a:r>
              <a:rPr kumimoji="1" lang="ja-JP" altLang="en-US" dirty="0" smtClean="0"/>
              <a:t>インテルによって発表された。</a:t>
            </a:r>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24</a:t>
            </a:fld>
            <a:endParaRPr kumimoji="1" lang="ja-JP" altLang="en-US"/>
          </a:p>
        </p:txBody>
      </p:sp>
    </p:spTree>
    <p:extLst>
      <p:ext uri="{BB962C8B-B14F-4D97-AF65-F5344CB8AC3E}">
        <p14:creationId xmlns:p14="http://schemas.microsoft.com/office/powerpoint/2010/main" val="14963962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a:t>
            </a:r>
            <a:r>
              <a:rPr kumimoji="1" lang="en-US" altLang="ja-JP" dirty="0" smtClean="0"/>
              <a:t>CIM </a:t>
            </a:r>
            <a:r>
              <a:rPr kumimoji="1" lang="ja-JP" altLang="en-US" dirty="0" smtClean="0"/>
              <a:t>を用いることで物理サーバとその上で動作する</a:t>
            </a:r>
            <a:r>
              <a:rPr kumimoji="1" lang="en-US" altLang="ja-JP" dirty="0" smtClean="0"/>
              <a:t>VM</a:t>
            </a:r>
            <a:r>
              <a:rPr kumimoji="1" lang="ja-JP" altLang="en-US" dirty="0" smtClean="0"/>
              <a:t>を１つの管理ツールで一元的に管理することができる。</a:t>
            </a:r>
            <a:r>
              <a:rPr kumimoji="1" lang="en-US" altLang="ja-JP" dirty="0" smtClean="0"/>
              <a:t>CIM Virtualization</a:t>
            </a:r>
            <a:r>
              <a:rPr kumimoji="1" lang="ja-JP" altLang="en-US" dirty="0" smtClean="0"/>
              <a:t>は（</a:t>
            </a:r>
            <a:r>
              <a:rPr kumimoji="1" lang="en-US" altLang="ja-JP" dirty="0" smtClean="0"/>
              <a:t>AMT</a:t>
            </a:r>
            <a:r>
              <a:rPr kumimoji="1" lang="ja-JP" altLang="en-US" dirty="0" smtClean="0"/>
              <a:t>の規格には～）ため、これによって</a:t>
            </a:r>
            <a:r>
              <a:rPr kumimoji="1" lang="en-US" altLang="ja-JP" dirty="0" smtClean="0"/>
              <a:t>AMT</a:t>
            </a:r>
            <a:r>
              <a:rPr kumimoji="1" lang="ja-JP" altLang="en-US" dirty="0" smtClean="0"/>
              <a:t>で仮想マシンを管理することはできない。また、物理サーバと</a:t>
            </a:r>
            <a:r>
              <a:rPr kumimoji="1" lang="en-US" altLang="ja-JP" dirty="0" smtClean="0"/>
              <a:t>VM</a:t>
            </a:r>
            <a:r>
              <a:rPr kumimoji="1" lang="ja-JP" altLang="en-US" dirty="0" smtClean="0"/>
              <a:t>を意識せずに扱うこともできない。</a:t>
            </a:r>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25</a:t>
            </a:fld>
            <a:endParaRPr kumimoji="1" lang="ja-JP" altLang="en-US"/>
          </a:p>
        </p:txBody>
      </p:sp>
    </p:spTree>
    <p:extLst>
      <p:ext uri="{BB962C8B-B14F-4D97-AF65-F5344CB8AC3E}">
        <p14:creationId xmlns:p14="http://schemas.microsoft.com/office/powerpoint/2010/main" val="28093672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既存の管理ツールから仮想</a:t>
            </a:r>
            <a:r>
              <a:rPr kumimoji="1" lang="en-US" altLang="ja-JP" dirty="0" smtClean="0"/>
              <a:t>AMT</a:t>
            </a:r>
            <a:r>
              <a:rPr kumimoji="1" lang="ja-JP" altLang="en-US" dirty="0" smtClean="0"/>
              <a:t>を用いて管理を実行できることが確認できた。</a:t>
            </a:r>
            <a:endParaRPr kumimoji="1" lang="en-US" altLang="ja-JP" dirty="0" smtClean="0"/>
          </a:p>
          <a:p>
            <a:r>
              <a:rPr kumimoji="1" lang="ja-JP" altLang="en-US" dirty="0" smtClean="0"/>
              <a:t>すべて実装することによって、既存の管理ツールを用いて様々な</a:t>
            </a:r>
            <a:r>
              <a:rPr kumimoji="1" lang="en-US" altLang="ja-JP" dirty="0" smtClean="0"/>
              <a:t>VM</a:t>
            </a:r>
            <a:r>
              <a:rPr kumimoji="1" lang="ja-JP" altLang="en-US" dirty="0" smtClean="0"/>
              <a:t>の管理を行えるようにする。</a:t>
            </a:r>
            <a:endParaRPr kumimoji="1" lang="en-US" altLang="ja-JP" dirty="0" smtClean="0"/>
          </a:p>
          <a:p>
            <a:r>
              <a:rPr kumimoji="1" lang="en-US" altLang="ja-JP" dirty="0" smtClean="0"/>
              <a:t>CIM_</a:t>
            </a:r>
            <a:r>
              <a:rPr kumimoji="1" lang="ja-JP" altLang="en-US" dirty="0" smtClean="0"/>
              <a:t>～が</a:t>
            </a:r>
            <a:r>
              <a:rPr kumimoji="1" lang="en-US" altLang="ja-JP" dirty="0" smtClean="0"/>
              <a:t>150</a:t>
            </a:r>
            <a:r>
              <a:rPr kumimoji="1" lang="ja-JP" altLang="en-US" dirty="0" smtClean="0"/>
              <a:t>種類、</a:t>
            </a:r>
            <a:r>
              <a:rPr kumimoji="1" lang="en-US" altLang="ja-JP" dirty="0" smtClean="0"/>
              <a:t>AMT_</a:t>
            </a:r>
            <a:r>
              <a:rPr kumimoji="1" lang="ja-JP" altLang="en-US" dirty="0" smtClean="0"/>
              <a:t>～が</a:t>
            </a:r>
            <a:r>
              <a:rPr kumimoji="1" lang="en-US" altLang="ja-JP" dirty="0" smtClean="0"/>
              <a:t>80</a:t>
            </a:r>
            <a:r>
              <a:rPr kumimoji="1" lang="ja-JP" altLang="en-US" dirty="0" smtClean="0"/>
              <a:t>種類程度ある。</a:t>
            </a:r>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26</a:t>
            </a:fld>
            <a:endParaRPr kumimoji="1" lang="ja-JP" altLang="en-US"/>
          </a:p>
        </p:txBody>
      </p:sp>
    </p:spTree>
    <p:extLst>
      <p:ext uri="{BB962C8B-B14F-4D97-AF65-F5344CB8AC3E}">
        <p14:creationId xmlns:p14="http://schemas.microsoft.com/office/powerpoint/2010/main" val="1491943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tx1"/>
                </a:solidFill>
                <a:effectLst/>
                <a:latin typeface="+mn-lt"/>
                <a:ea typeface="+mn-ea"/>
                <a:cs typeface="+mn-cs"/>
              </a:rPr>
              <a:t>ですが、（近年、</a:t>
            </a:r>
            <a:r>
              <a:rPr kumimoji="1" lang="en-US" altLang="ja-JP" sz="1800" kern="1200" dirty="0" smtClean="0">
                <a:solidFill>
                  <a:schemeClr val="tx1"/>
                </a:solidFill>
                <a:effectLst/>
                <a:latin typeface="+mn-lt"/>
                <a:ea typeface="+mn-ea"/>
                <a:cs typeface="+mn-cs"/>
              </a:rPr>
              <a:t>〜</a:t>
            </a:r>
            <a:r>
              <a:rPr kumimoji="1" lang="ja-JP" altLang="en-US" sz="1800" kern="1200" dirty="0" smtClean="0">
                <a:solidFill>
                  <a:schemeClr val="tx1"/>
                </a:solidFill>
                <a:effectLst/>
                <a:latin typeface="+mn-lt"/>
                <a:ea typeface="+mn-ea"/>
                <a:cs typeface="+mn-cs"/>
              </a:rPr>
              <a:t>）。</a:t>
            </a:r>
            <a:endParaRPr kumimoji="1" lang="en-US" altLang="ja-JP" sz="1800" kern="1200" dirty="0" smtClean="0">
              <a:solidFill>
                <a:schemeClr val="tx1"/>
              </a:solidFill>
              <a:effectLst/>
              <a:latin typeface="+mn-lt"/>
              <a:ea typeface="+mn-ea"/>
              <a:cs typeface="+mn-cs"/>
            </a:endParaRPr>
          </a:p>
          <a:p>
            <a:pPr marL="0" marR="0" lvl="3"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tx1"/>
                </a:solidFill>
                <a:effectLst/>
                <a:latin typeface="+mn-lt"/>
                <a:ea typeface="+mn-ea"/>
                <a:cs typeface="+mn-cs"/>
              </a:rPr>
              <a:t>仮想デスクトップは</a:t>
            </a:r>
            <a:r>
              <a:rPr kumimoji="1" lang="en-US" altLang="ja-JP" sz="1800" kern="1200" dirty="0" smtClean="0">
                <a:solidFill>
                  <a:schemeClr val="tx1"/>
                </a:solidFill>
                <a:effectLst/>
                <a:latin typeface="+mn-lt"/>
                <a:ea typeface="+mn-ea"/>
                <a:cs typeface="+mn-cs"/>
              </a:rPr>
              <a:t>2</a:t>
            </a:r>
            <a:r>
              <a:rPr kumimoji="1" lang="ja-JP" altLang="en-US" sz="1800" kern="1200" dirty="0" smtClean="0">
                <a:solidFill>
                  <a:schemeClr val="tx1"/>
                </a:solidFill>
                <a:effectLst/>
                <a:latin typeface="+mn-lt"/>
                <a:ea typeface="+mn-ea"/>
                <a:cs typeface="+mn-cs"/>
              </a:rPr>
              <a:t>つの特徴を持つ。まず通常のパソコンの（本体を遠隔に置いて～）する。次に（本体を仮想マシンに</a:t>
            </a:r>
            <a:r>
              <a:rPr kumimoji="1" lang="en-US" altLang="ja-JP" sz="1800" kern="1200" dirty="0" smtClean="0">
                <a:solidFill>
                  <a:schemeClr val="tx1"/>
                </a:solidFill>
                <a:effectLst/>
                <a:latin typeface="+mn-lt"/>
                <a:ea typeface="+mn-ea"/>
                <a:cs typeface="+mn-cs"/>
              </a:rPr>
              <a:t>〜</a:t>
            </a:r>
            <a:r>
              <a:rPr kumimoji="1" lang="ja-JP" altLang="en-US" sz="1800" kern="1200" dirty="0" smtClean="0">
                <a:solidFill>
                  <a:schemeClr val="tx1"/>
                </a:solidFill>
                <a:effectLst/>
                <a:latin typeface="+mn-lt"/>
                <a:ea typeface="+mn-ea"/>
                <a:cs typeface="+mn-cs"/>
              </a:rPr>
              <a:t>）というものである。このように、サーバの仮想マシン上でシステムを動作させて、その画面だけを表示するのが仮想デスクトップである。</a:t>
            </a:r>
            <a:endParaRPr kumimoji="1" lang="en-US" altLang="ja-JP" sz="1800" kern="1200" dirty="0" smtClean="0">
              <a:solidFill>
                <a:schemeClr val="tx1"/>
              </a:solidFill>
              <a:effectLst/>
              <a:latin typeface="+mn-lt"/>
              <a:ea typeface="+mn-ea"/>
              <a:cs typeface="+mn-cs"/>
            </a:endParaRPr>
          </a:p>
          <a:p>
            <a:pPr marL="0" marR="0" lvl="3"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tx1"/>
                </a:solidFill>
                <a:effectLst/>
                <a:latin typeface="+mn-lt"/>
                <a:ea typeface="+mn-ea"/>
                <a:cs typeface="+mn-cs"/>
              </a:rPr>
              <a:t>仮想マシンをサーバに集約することで（データの分散・～）</a:t>
            </a:r>
            <a:endParaRPr kumimoji="1" lang="en-US" altLang="ja-JP" sz="1800" kern="1200" dirty="0" smtClean="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4</a:t>
            </a:fld>
            <a:endParaRPr kumimoji="1" lang="ja-JP" altLang="en-US"/>
          </a:p>
        </p:txBody>
      </p:sp>
    </p:spTree>
    <p:extLst>
      <p:ext uri="{BB962C8B-B14F-4D97-AF65-F5344CB8AC3E}">
        <p14:creationId xmlns:p14="http://schemas.microsoft.com/office/powerpoint/2010/main" val="1993378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実際の（組織内では</a:t>
            </a:r>
            <a:r>
              <a:rPr kumimoji="1" lang="en-US" altLang="ja-JP" dirty="0" smtClean="0"/>
              <a:t>〜</a:t>
            </a:r>
            <a:r>
              <a:rPr kumimoji="1" lang="ja-JP" altLang="en-US" dirty="0" smtClean="0"/>
              <a:t>）する環境となっている。</a:t>
            </a:r>
            <a:endParaRPr kumimoji="1" lang="en-US" altLang="ja-JP" dirty="0" smtClean="0"/>
          </a:p>
          <a:p>
            <a:r>
              <a:rPr kumimoji="1" lang="ja-JP" altLang="en-US" dirty="0" smtClean="0"/>
              <a:t>例えば</a:t>
            </a:r>
            <a:r>
              <a:rPr kumimoji="1" lang="ja-JP" altLang="en-US" dirty="0" smtClean="0"/>
              <a:t>、ネットワークが繋がらない環境でも使用されるノート</a:t>
            </a:r>
            <a:r>
              <a:rPr kumimoji="1" lang="en-US" altLang="ja-JP" dirty="0" smtClean="0"/>
              <a:t>PC</a:t>
            </a:r>
            <a:r>
              <a:rPr kumimoji="1" lang="ja-JP" altLang="en-US" dirty="0" smtClean="0"/>
              <a:t>は仮想デスクトップを使用できない。</a:t>
            </a:r>
            <a:endParaRPr kumimoji="1" lang="en-US" altLang="ja-JP" dirty="0" smtClean="0"/>
          </a:p>
          <a:p>
            <a:r>
              <a:rPr kumimoji="1" lang="ja-JP" altLang="en-US" dirty="0" smtClean="0"/>
              <a:t>組織内に</a:t>
            </a:r>
            <a:r>
              <a:rPr kumimoji="1" lang="en-US" altLang="ja-JP" dirty="0" smtClean="0"/>
              <a:t>PC</a:t>
            </a:r>
            <a:r>
              <a:rPr kumimoji="1" lang="ja-JP" altLang="en-US" dirty="0" smtClean="0"/>
              <a:t>しかない場合は</a:t>
            </a:r>
            <a:r>
              <a:rPr kumimoji="1" lang="en-US" altLang="ja-JP" dirty="0" smtClean="0"/>
              <a:t>AMT</a:t>
            </a:r>
            <a:r>
              <a:rPr kumimoji="1" lang="ja-JP" altLang="en-US" dirty="0" smtClean="0"/>
              <a:t>によって管理できるが、</a:t>
            </a:r>
            <a:r>
              <a:rPr kumimoji="1" lang="en-US" altLang="ja-JP" dirty="0" smtClean="0"/>
              <a:t>PC</a:t>
            </a:r>
            <a:r>
              <a:rPr kumimoji="1" lang="ja-JP" altLang="en-US" dirty="0" smtClean="0"/>
              <a:t>と仮想デスクトップが混在した環境では（管理者は</a:t>
            </a:r>
            <a:r>
              <a:rPr kumimoji="1" lang="en-US" altLang="ja-JP" dirty="0" smtClean="0"/>
              <a:t>PC</a:t>
            </a:r>
            <a:r>
              <a:rPr kumimoji="1" lang="ja-JP" altLang="en-US" dirty="0" smtClean="0"/>
              <a:t>と</a:t>
            </a:r>
            <a:r>
              <a:rPr kumimoji="1" lang="en-US" altLang="ja-JP" dirty="0" smtClean="0"/>
              <a:t>〜</a:t>
            </a:r>
            <a:r>
              <a:rPr kumimoji="1" lang="ja-JP" altLang="en-US" dirty="0" smtClean="0"/>
              <a:t>）。</a:t>
            </a:r>
            <a:r>
              <a:rPr kumimoji="1" lang="en-US" altLang="ja-JP" dirty="0" smtClean="0"/>
              <a:t>AMT</a:t>
            </a:r>
            <a:r>
              <a:rPr kumimoji="1" lang="ja-JP" altLang="en-US" dirty="0" smtClean="0"/>
              <a:t>は</a:t>
            </a:r>
            <a:r>
              <a:rPr kumimoji="1" lang="en-US" altLang="ja-JP" dirty="0" smtClean="0"/>
              <a:t>PC</a:t>
            </a:r>
            <a:r>
              <a:rPr kumimoji="1" lang="ja-JP" altLang="en-US" dirty="0" smtClean="0"/>
              <a:t>を管理するためのハードウェアであるため仮想マシンの管理はできない。</a:t>
            </a:r>
            <a:r>
              <a:rPr kumimoji="1" lang="en-US" altLang="ja-JP" dirty="0" smtClean="0"/>
              <a:t>PC</a:t>
            </a:r>
            <a:r>
              <a:rPr kumimoji="1" lang="ja-JP" altLang="en-US" dirty="0" smtClean="0"/>
              <a:t>と仮想マシンの管理ツールは異なるため、管理者は２つのツールを使い分けなければならない。</a:t>
            </a:r>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5</a:t>
            </a:fld>
            <a:endParaRPr kumimoji="1" lang="ja-JP" altLang="en-US"/>
          </a:p>
        </p:txBody>
      </p:sp>
    </p:spTree>
    <p:extLst>
      <p:ext uri="{BB962C8B-B14F-4D97-AF65-F5344CB8AC3E}">
        <p14:creationId xmlns:p14="http://schemas.microsoft.com/office/powerpoint/2010/main" val="3740117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AMT</a:t>
            </a:r>
            <a:r>
              <a:rPr kumimoji="1" lang="ja-JP" altLang="en-US" dirty="0" smtClean="0"/>
              <a:t>と仮想</a:t>
            </a:r>
            <a:r>
              <a:rPr kumimoji="1" lang="en-US" altLang="ja-JP" dirty="0" smtClean="0"/>
              <a:t>AMT</a:t>
            </a:r>
            <a:r>
              <a:rPr kumimoji="1" lang="ja-JP" altLang="en-US" dirty="0" smtClean="0"/>
              <a:t>を使用することで（</a:t>
            </a:r>
            <a:r>
              <a:rPr kumimoji="1" lang="en-US" altLang="ja-JP" dirty="0" smtClean="0"/>
              <a:t>PC</a:t>
            </a:r>
            <a:r>
              <a:rPr kumimoji="1" lang="ja-JP" altLang="en-US" dirty="0" smtClean="0"/>
              <a:t>と仮想マシンの違いを</a:t>
            </a:r>
            <a:r>
              <a:rPr kumimoji="1" lang="en-US" altLang="ja-JP" dirty="0" smtClean="0"/>
              <a:t>〜</a:t>
            </a:r>
            <a:r>
              <a:rPr kumimoji="1" lang="ja-JP" altLang="en-US" dirty="0" smtClean="0"/>
              <a:t>）</a:t>
            </a:r>
          </a:p>
          <a:p>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6</a:t>
            </a:fld>
            <a:endParaRPr kumimoji="1" lang="ja-JP" altLang="en-US"/>
          </a:p>
        </p:txBody>
      </p:sp>
    </p:spTree>
    <p:extLst>
      <p:ext uri="{BB962C8B-B14F-4D97-AF65-F5344CB8AC3E}">
        <p14:creationId xmlns:p14="http://schemas.microsoft.com/office/powerpoint/2010/main" val="4138426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仮想</a:t>
            </a:r>
            <a:r>
              <a:rPr kumimoji="1" lang="en-US" altLang="ja-JP" dirty="0" smtClean="0"/>
              <a:t>AMT</a:t>
            </a:r>
            <a:r>
              <a:rPr kumimoji="1" lang="ja-JP" altLang="en-US" dirty="0" smtClean="0"/>
              <a:t>の３つの基本的な機能を紹介する。３つの機能は</a:t>
            </a:r>
            <a:r>
              <a:rPr kumimoji="1" lang="en-US" altLang="ja-JP" dirty="0" smtClean="0"/>
              <a:t>AMT</a:t>
            </a:r>
            <a:r>
              <a:rPr kumimoji="1" lang="ja-JP" altLang="en-US" dirty="0" smtClean="0"/>
              <a:t>でできることを仮想</a:t>
            </a:r>
            <a:r>
              <a:rPr kumimoji="1" lang="en-US" altLang="ja-JP" dirty="0" smtClean="0"/>
              <a:t>AMT</a:t>
            </a:r>
            <a:r>
              <a:rPr kumimoji="1" lang="ja-JP" altLang="en-US" dirty="0" smtClean="0"/>
              <a:t>でも行えるようにしたものである。</a:t>
            </a:r>
            <a:endParaRPr kumimoji="1" lang="en-US" altLang="ja-JP" dirty="0" smtClean="0"/>
          </a:p>
          <a:p>
            <a:r>
              <a:rPr kumimoji="1" lang="ja-JP" altLang="en-US" dirty="0" smtClean="0"/>
              <a:t>検出機能は（仮想マシンの仮想的な</a:t>
            </a:r>
            <a:r>
              <a:rPr kumimoji="1" lang="en-US" altLang="ja-JP" dirty="0" smtClean="0"/>
              <a:t>〜</a:t>
            </a:r>
            <a:r>
              <a:rPr kumimoji="1" lang="ja-JP" altLang="en-US" dirty="0" smtClean="0"/>
              <a:t>）ものである。管理者は、（ネットワーク上に存在する</a:t>
            </a:r>
            <a:r>
              <a:rPr kumimoji="1" lang="en-US" altLang="ja-JP" dirty="0" smtClean="0"/>
              <a:t>〜</a:t>
            </a:r>
            <a:r>
              <a:rPr kumimoji="1" lang="ja-JP" altLang="en-US" dirty="0" smtClean="0"/>
              <a:t>）して、その中から必要な仮想マシンの情報を取得する。</a:t>
            </a:r>
            <a:r>
              <a:rPr kumimoji="1" lang="en-US" altLang="ja-JP" dirty="0" smtClean="0"/>
              <a:t>AMT</a:t>
            </a:r>
            <a:r>
              <a:rPr kumimoji="1" lang="ja-JP" altLang="en-US" dirty="0" smtClean="0"/>
              <a:t>では</a:t>
            </a:r>
            <a:r>
              <a:rPr kumimoji="1" lang="en-US" altLang="ja-JP" dirty="0" smtClean="0"/>
              <a:t>PC</a:t>
            </a:r>
            <a:r>
              <a:rPr kumimoji="1" lang="ja-JP" altLang="en-US" dirty="0" smtClean="0"/>
              <a:t>の電源が入っていない状態でも情報を取得することができるのに対して、仮想</a:t>
            </a:r>
            <a:r>
              <a:rPr kumimoji="1" lang="en-US" altLang="ja-JP" dirty="0" smtClean="0"/>
              <a:t>AMT</a:t>
            </a:r>
            <a:r>
              <a:rPr kumimoji="1" lang="ja-JP" altLang="en-US" dirty="0" smtClean="0"/>
              <a:t>の場合は仮想マシンが起動していなくても情報を取得できるようにする。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7</a:t>
            </a:fld>
            <a:endParaRPr kumimoji="1" lang="ja-JP" altLang="en-US"/>
          </a:p>
        </p:txBody>
      </p:sp>
    </p:spTree>
    <p:extLst>
      <p:ext uri="{BB962C8B-B14F-4D97-AF65-F5344CB8AC3E}">
        <p14:creationId xmlns:p14="http://schemas.microsoft.com/office/powerpoint/2010/main" val="15857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回復機能は（</a:t>
            </a:r>
            <a:r>
              <a:rPr lang="ja-JP" altLang="en-US" dirty="0" smtClean="0"/>
              <a:t>障害</a:t>
            </a:r>
            <a:r>
              <a:rPr lang="ja-JP" altLang="en-US" dirty="0" smtClean="0"/>
              <a:t>の</a:t>
            </a:r>
            <a:r>
              <a:rPr lang="ja-JP" altLang="en-US" dirty="0" smtClean="0"/>
              <a:t>発生</a:t>
            </a:r>
            <a:r>
              <a:rPr lang="ja-JP" altLang="en-US" dirty="0" smtClean="0"/>
              <a:t>した～）ための機能である。これは３段階に分かれている。管理者はまず、（仮想</a:t>
            </a:r>
            <a:r>
              <a:rPr lang="en-US" altLang="ja-JP" dirty="0" smtClean="0"/>
              <a:t>AMT</a:t>
            </a:r>
            <a:r>
              <a:rPr lang="ja-JP" altLang="en-US" dirty="0" smtClean="0"/>
              <a:t>経由で</a:t>
            </a:r>
            <a:r>
              <a:rPr lang="en-US" altLang="ja-JP" dirty="0" smtClean="0"/>
              <a:t>〜</a:t>
            </a:r>
            <a:r>
              <a:rPr lang="ja-JP" altLang="en-US" dirty="0" smtClean="0"/>
              <a:t>）。</a:t>
            </a:r>
            <a:r>
              <a:rPr lang="en-US" altLang="ja-JP" dirty="0" smtClean="0"/>
              <a:t>OS</a:t>
            </a:r>
            <a:r>
              <a:rPr lang="ja-JP" altLang="en-US" dirty="0" smtClean="0"/>
              <a:t>に障害が発生した場合には管理者側から仮想</a:t>
            </a:r>
            <a:r>
              <a:rPr lang="ja-JP" altLang="en-US" dirty="0" smtClean="0"/>
              <a:t>マシンを</a:t>
            </a:r>
            <a:r>
              <a:rPr lang="ja-JP" altLang="en-US" dirty="0" smtClean="0"/>
              <a:t>リセットして修復を試みる。そもそも</a:t>
            </a:r>
            <a:r>
              <a:rPr lang="en-US" altLang="ja-JP" dirty="0" smtClean="0"/>
              <a:t>OS</a:t>
            </a:r>
            <a:r>
              <a:rPr lang="ja-JP" altLang="en-US" dirty="0" smtClean="0"/>
              <a:t>が起動しない場合は別のディスクイメージから起動して修復を行う。</a:t>
            </a:r>
            <a:r>
              <a:rPr lang="en-US" altLang="ja-JP" dirty="0" smtClean="0"/>
              <a:t>AMT</a:t>
            </a:r>
            <a:r>
              <a:rPr lang="ja-JP" altLang="en-US" dirty="0" smtClean="0"/>
              <a:t>では管理者側の起動イメージをマウントするが、仮想マシンの場合はサーバ内の別のディスクを起動すればいい。</a:t>
            </a:r>
            <a:endParaRPr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8</a:t>
            </a:fld>
            <a:endParaRPr kumimoji="1" lang="ja-JP" altLang="en-US"/>
          </a:p>
        </p:txBody>
      </p:sp>
    </p:spTree>
    <p:extLst>
      <p:ext uri="{BB962C8B-B14F-4D97-AF65-F5344CB8AC3E}">
        <p14:creationId xmlns:p14="http://schemas.microsoft.com/office/powerpoint/2010/main" val="1395237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保護機能は（仮想マシンが～）機能である。管理エージェント</a:t>
            </a:r>
            <a:r>
              <a:rPr lang="ja-JP" altLang="en-US" dirty="0" smtClean="0"/>
              <a:t>が</a:t>
            </a:r>
            <a:r>
              <a:rPr kumimoji="1" lang="ja-JP" altLang="en-US" dirty="0" smtClean="0"/>
              <a:t>ウィルスの監視を行い、侵入を検知するとネットワーク上の他のマシンに広がらないように、感染した仮想マシンをネットワークから切り離す。</a:t>
            </a:r>
            <a:r>
              <a:rPr kumimoji="1" lang="en-US" altLang="ja-JP" dirty="0" smtClean="0"/>
              <a:t>AMT</a:t>
            </a:r>
            <a:r>
              <a:rPr kumimoji="1" lang="ja-JP" altLang="en-US" dirty="0" smtClean="0"/>
              <a:t>ではネットワークをハードウェアレベルで制御するが、仮想</a:t>
            </a:r>
            <a:r>
              <a:rPr kumimoji="1" lang="en-US" altLang="ja-JP" dirty="0" smtClean="0"/>
              <a:t>AMT</a:t>
            </a:r>
            <a:r>
              <a:rPr kumimoji="1" lang="ja-JP" altLang="en-US" dirty="0" smtClean="0"/>
              <a:t>の場合</a:t>
            </a:r>
            <a:r>
              <a:rPr kumimoji="1" lang="ja-JP" altLang="en-US" dirty="0" smtClean="0"/>
              <a:t>はファイヤーウォールの</a:t>
            </a:r>
            <a:r>
              <a:rPr kumimoji="1" lang="ja-JP" altLang="en-US" dirty="0" smtClean="0"/>
              <a:t>設定を変更</a:t>
            </a:r>
            <a:r>
              <a:rPr kumimoji="1" lang="ja-JP" altLang="en-US" dirty="0" smtClean="0"/>
              <a:t>する</a:t>
            </a:r>
            <a:r>
              <a:rPr kumimoji="1" lang="ja-JP" altLang="en-US" dirty="0" smtClean="0"/>
              <a:t>ことでネットワークを制御する。また、ウィルスによってエージェントが停止させられると管理が行えない。仮想</a:t>
            </a:r>
            <a:r>
              <a:rPr kumimoji="1" lang="en-US" altLang="ja-JP" dirty="0" smtClean="0"/>
              <a:t>AMT</a:t>
            </a:r>
            <a:r>
              <a:rPr kumimoji="1" lang="ja-JP" altLang="en-US" dirty="0" smtClean="0"/>
              <a:t>は管理エージェントから定期的に送られるハートビートを受信することで、（エージェントが停止させられた</a:t>
            </a:r>
            <a:r>
              <a:rPr kumimoji="1" lang="en-US" altLang="ja-JP" dirty="0" smtClean="0"/>
              <a:t>〜</a:t>
            </a:r>
            <a:r>
              <a:rPr kumimoji="1" lang="ja-JP" altLang="en-US" dirty="0" smtClean="0"/>
              <a:t>）</a:t>
            </a:r>
            <a:r>
              <a:rPr kumimoji="1" lang="ja-JP" altLang="en-US" dirty="0" smtClean="0"/>
              <a:t>。</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9</a:t>
            </a:fld>
            <a:endParaRPr kumimoji="1" lang="ja-JP" altLang="en-US"/>
          </a:p>
        </p:txBody>
      </p:sp>
    </p:spTree>
    <p:extLst>
      <p:ext uri="{BB962C8B-B14F-4D97-AF65-F5344CB8AC3E}">
        <p14:creationId xmlns:p14="http://schemas.microsoft.com/office/powerpoint/2010/main" val="1347852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CIM</a:t>
            </a:r>
            <a:r>
              <a:rPr kumimoji="1" lang="ja-JP" altLang="en-US" dirty="0" smtClean="0"/>
              <a:t>クラスを定義するのに</a:t>
            </a:r>
            <a:r>
              <a:rPr kumimoji="1" lang="en-US" altLang="ja-JP" dirty="0" smtClean="0"/>
              <a:t>MOF</a:t>
            </a:r>
            <a:r>
              <a:rPr kumimoji="1" lang="ja-JP" altLang="en-US" dirty="0" smtClean="0"/>
              <a:t>というフォーマットを使用すると図のようになる。この例では</a:t>
            </a:r>
            <a:r>
              <a:rPr kumimoji="1" lang="en-US" altLang="ja-JP" dirty="0" err="1" smtClean="0"/>
              <a:t>CIM_LogicalDevice</a:t>
            </a:r>
            <a:r>
              <a:rPr kumimoji="1" lang="ja-JP" altLang="en-US" dirty="0" smtClean="0"/>
              <a:t>というデバイスの論理的な情報を</a:t>
            </a:r>
            <a:r>
              <a:rPr kumimoji="1" lang="ja-JP" altLang="en-US" dirty="0" smtClean="0"/>
              <a:t>扱うため</a:t>
            </a:r>
            <a:r>
              <a:rPr kumimoji="1" lang="ja-JP" altLang="en-US" dirty="0" smtClean="0"/>
              <a:t>の</a:t>
            </a:r>
            <a:r>
              <a:rPr kumimoji="1" lang="en-US" altLang="ja-JP" dirty="0" smtClean="0"/>
              <a:t>CIM</a:t>
            </a:r>
            <a:r>
              <a:rPr kumimoji="1" lang="ja-JP" altLang="en-US" dirty="0" smtClean="0"/>
              <a:t>クラス</a:t>
            </a:r>
            <a:r>
              <a:rPr kumimoji="1" lang="ja-JP" altLang="en-US" dirty="0" smtClean="0"/>
              <a:t>を継承した</a:t>
            </a:r>
            <a:r>
              <a:rPr kumimoji="1" lang="en-US" altLang="ja-JP" dirty="0" err="1" smtClean="0"/>
              <a:t>CIM_Processor</a:t>
            </a:r>
            <a:r>
              <a:rPr kumimoji="1" lang="ja-JP" altLang="en-US" dirty="0" smtClean="0"/>
              <a:t>というクラスが定義されている。この</a:t>
            </a:r>
            <a:r>
              <a:rPr kumimoji="1" lang="en-US" altLang="ja-JP" dirty="0" err="1" smtClean="0"/>
              <a:t>CIM_Processor</a:t>
            </a:r>
            <a:r>
              <a:rPr kumimoji="1" lang="ja-JP" altLang="en-US" dirty="0" err="1" smtClean="0"/>
              <a:t>には</a:t>
            </a:r>
            <a:r>
              <a:rPr kumimoji="1" lang="en-US" altLang="ja-JP" dirty="0" smtClean="0"/>
              <a:t>CPU</a:t>
            </a:r>
            <a:r>
              <a:rPr kumimoji="1" lang="ja-JP" altLang="en-US" dirty="0" smtClean="0"/>
              <a:t>番号を示す</a:t>
            </a:r>
            <a:r>
              <a:rPr kumimoji="1" lang="en-US" altLang="ja-JP" dirty="0" smtClean="0"/>
              <a:t>Number</a:t>
            </a:r>
            <a:r>
              <a:rPr kumimoji="1" lang="ja-JP" altLang="en-US" dirty="0" smtClean="0"/>
              <a:t>というプロパティと</a:t>
            </a:r>
            <a:r>
              <a:rPr kumimoji="1" lang="en-US" altLang="ja-JP" dirty="0" smtClean="0"/>
              <a:t>CPU</a:t>
            </a:r>
            <a:r>
              <a:rPr kumimoji="1" lang="ja-JP" altLang="en-US" dirty="0" smtClean="0"/>
              <a:t>の有効化や無効化を行うための</a:t>
            </a:r>
            <a:r>
              <a:rPr kumimoji="1" lang="en-US" altLang="ja-JP" dirty="0" smtClean="0"/>
              <a:t>Enable</a:t>
            </a:r>
            <a:r>
              <a:rPr kumimoji="1" lang="ja-JP" altLang="en-US" dirty="0" smtClean="0"/>
              <a:t>というメソッドが定義されている。</a:t>
            </a:r>
            <a:r>
              <a:rPr kumimoji="1" lang="en-US" altLang="ja-JP" dirty="0" smtClean="0"/>
              <a:t>Number </a:t>
            </a:r>
            <a:r>
              <a:rPr kumimoji="1" lang="ja-JP" altLang="en-US" dirty="0" smtClean="0"/>
              <a:t>に付いている</a:t>
            </a:r>
            <a:r>
              <a:rPr kumimoji="1" lang="en-US" altLang="ja-JP" dirty="0" smtClean="0"/>
              <a:t>[Key]</a:t>
            </a:r>
            <a:r>
              <a:rPr kumimoji="1" lang="ja-JP" altLang="en-US" dirty="0" smtClean="0"/>
              <a:t>という修飾子は、そのプロパティがインスタンスを識別するのに用いられることを表しており、この修飾子が付いたプロパティはキープロパティと呼ばれる。また、</a:t>
            </a:r>
            <a:r>
              <a:rPr kumimoji="1" lang="en-US" altLang="ja-JP" dirty="0" smtClean="0"/>
              <a:t>Enable </a:t>
            </a:r>
            <a:r>
              <a:rPr kumimoji="1" lang="ja-JP" altLang="en-US" dirty="0" smtClean="0"/>
              <a:t>メソッドの引数である</a:t>
            </a:r>
            <a:r>
              <a:rPr kumimoji="1" lang="en-US" altLang="ja-JP" dirty="0" smtClean="0"/>
              <a:t>Enabled </a:t>
            </a:r>
            <a:r>
              <a:rPr kumimoji="1" lang="ja-JP" altLang="en-US" dirty="0" smtClean="0"/>
              <a:t>に付いている</a:t>
            </a:r>
            <a:r>
              <a:rPr kumimoji="1" lang="en-US" altLang="ja-JP" dirty="0" smtClean="0"/>
              <a:t>[IN] </a:t>
            </a:r>
            <a:r>
              <a:rPr kumimoji="1" lang="ja-JP" altLang="en-US" dirty="0" smtClean="0"/>
              <a:t>という修飾子はその引数が入力引数であることを示す。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MOF(Managed Object Format)</a:t>
            </a:r>
            <a:r>
              <a:rPr kumimoji="1" lang="ja-JP" altLang="en-US" dirty="0" smtClean="0"/>
              <a:t>は構文仕様のために</a:t>
            </a:r>
            <a:r>
              <a:rPr kumimoji="1" lang="en-US" altLang="ja-JP" dirty="0" smtClean="0"/>
              <a:t>BNF</a:t>
            </a:r>
            <a:r>
              <a:rPr kumimoji="1" lang="ja-JP" altLang="en-US" dirty="0" smtClean="0"/>
              <a:t>記法を拡張したもので、</a:t>
            </a:r>
            <a:r>
              <a:rPr kumimoji="1" lang="en-US" altLang="ja-JP" dirty="0" smtClean="0"/>
              <a:t>CIM</a:t>
            </a:r>
            <a:r>
              <a:rPr kumimoji="1" lang="ja-JP" altLang="en-US" dirty="0" smtClean="0"/>
              <a:t>の仕様で定められている。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 </a:t>
            </a:r>
          </a:p>
          <a:p>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10</a:t>
            </a:fld>
            <a:endParaRPr kumimoji="1" lang="ja-JP" altLang="en-US"/>
          </a:p>
        </p:txBody>
      </p:sp>
    </p:spTree>
    <p:extLst>
      <p:ext uri="{BB962C8B-B14F-4D97-AF65-F5344CB8AC3E}">
        <p14:creationId xmlns:p14="http://schemas.microsoft.com/office/powerpoint/2010/main" val="794314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 29"/>
          <p:cNvSpPr>
            <a:spLocks noGrp="1"/>
          </p:cNvSpPr>
          <p:nvPr>
            <p:ph type="dt" sz="half" idx="10"/>
          </p:nvPr>
        </p:nvSpPr>
        <p:spPr/>
        <p:txBody>
          <a:bodyPr/>
          <a:lstStyle>
            <a:lvl1pPr>
              <a:defRPr>
                <a:solidFill>
                  <a:srgbClr val="FFFFFF"/>
                </a:solidFill>
              </a:defRPr>
            </a:lvl1pPr>
            <a:extLst/>
          </a:lstStyle>
          <a:p>
            <a:fld id="{E4AE3686-ADA7-4094-8B55-8195C698BFB7}" type="datetimeFigureOut">
              <a:rPr kumimoji="1" lang="ja-JP" altLang="en-US" smtClean="0"/>
              <a:pPr/>
              <a:t>12/12/11</a:t>
            </a:fld>
            <a:endParaRPr kumimoji="1" lang="ja-JP" altLang="en-US"/>
          </a:p>
        </p:txBody>
      </p:sp>
      <p:sp>
        <p:nvSpPr>
          <p:cNvPr id="19" name="フッター プレースホルダ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 26"/>
          <p:cNvSpPr>
            <a:spLocks noGrp="1"/>
          </p:cNvSpPr>
          <p:nvPr>
            <p:ph type="sldNum" sz="quarter" idx="12"/>
          </p:nvPr>
        </p:nvSpPr>
        <p:spPr/>
        <p:txBody>
          <a:bodyPr/>
          <a:lstStyle>
            <a:lvl1pPr>
              <a:defRPr>
                <a:solidFill>
                  <a:srgbClr val="FFFFFF"/>
                </a:solidFill>
              </a:defRPr>
            </a:lvl1pPr>
            <a:extLst/>
          </a:lstStyle>
          <a:p>
            <a:fld id="{2F0C7ED0-E95A-46EC-976B-997A18F575C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E4AE3686-ADA7-4094-8B55-8195C698BFB7}" type="datetimeFigureOut">
              <a:rPr kumimoji="1" lang="ja-JP" altLang="en-US" smtClean="0"/>
              <a:pPr/>
              <a:t>12/12/11</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2F0C7ED0-E95A-46EC-976B-997A18F575C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E4AE3686-ADA7-4094-8B55-8195C698BFB7}" type="datetimeFigureOut">
              <a:rPr kumimoji="1" lang="ja-JP" altLang="en-US" smtClean="0"/>
              <a:pPr/>
              <a:t>12/12/11</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2F0C7ED0-E95A-46EC-976B-997A18F575C0}"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extLst/>
          </a:lstStyle>
          <a:p>
            <a:pPr lvl="0" eaLnBrk="1" latinLnBrk="0" hangingPunct="1"/>
            <a:r>
              <a:rPr lang="ja-JP" altLang="en-US" dirty="0" smtClean="0"/>
              <a:t>マスタ テキストの書式設定</a:t>
            </a:r>
          </a:p>
          <a:p>
            <a:pPr lvl="1" eaLnBrk="1" latinLnBrk="0" hangingPunct="1"/>
            <a:r>
              <a:rPr lang="ja-JP" altLang="en-US" dirty="0" smtClean="0"/>
              <a:t>第 </a:t>
            </a:r>
            <a:r>
              <a:rPr lang="en-US" altLang="ja-JP" dirty="0" smtClean="0"/>
              <a:t>2 </a:t>
            </a:r>
            <a:r>
              <a:rPr lang="ja-JP" altLang="en-US" dirty="0" smtClean="0"/>
              <a:t>レベル</a:t>
            </a:r>
          </a:p>
          <a:p>
            <a:pPr lvl="2" eaLnBrk="1" latinLnBrk="0" hangingPunct="1"/>
            <a:r>
              <a:rPr lang="ja-JP" altLang="en-US" dirty="0" smtClean="0"/>
              <a:t>第 </a:t>
            </a:r>
            <a:r>
              <a:rPr lang="en-US" altLang="ja-JP" dirty="0" smtClean="0"/>
              <a:t>3 </a:t>
            </a:r>
            <a:r>
              <a:rPr lang="ja-JP" altLang="en-US" dirty="0" smtClean="0"/>
              <a:t>レベル</a:t>
            </a:r>
          </a:p>
          <a:p>
            <a:pPr lvl="3" eaLnBrk="1" latinLnBrk="0" hangingPunct="1"/>
            <a:r>
              <a:rPr lang="ja-JP" altLang="en-US" dirty="0" smtClean="0"/>
              <a:t>第 </a:t>
            </a:r>
            <a:r>
              <a:rPr lang="en-US" altLang="ja-JP" dirty="0" smtClean="0"/>
              <a:t>4 </a:t>
            </a:r>
            <a:r>
              <a:rPr lang="ja-JP" altLang="en-US" dirty="0" smtClean="0"/>
              <a:t>レベル</a:t>
            </a:r>
          </a:p>
          <a:p>
            <a:pPr lvl="4" eaLnBrk="1" latinLnBrk="0" hangingPunct="1"/>
            <a:r>
              <a:rPr lang="ja-JP" altLang="en-US" dirty="0" smtClean="0"/>
              <a:t>第 </a:t>
            </a:r>
            <a:r>
              <a:rPr lang="en-US" altLang="ja-JP" dirty="0" smtClean="0"/>
              <a:t>5 </a:t>
            </a:r>
            <a:r>
              <a:rPr lang="ja-JP" altLang="en-US" dirty="0" smtClean="0"/>
              <a:t>レベル</a:t>
            </a:r>
            <a:endParaRPr kumimoji="0" lang="en-US" dirty="0"/>
          </a:p>
        </p:txBody>
      </p:sp>
      <p:sp>
        <p:nvSpPr>
          <p:cNvPr id="4" name="日付プレースホルダ 3"/>
          <p:cNvSpPr>
            <a:spLocks noGrp="1"/>
          </p:cNvSpPr>
          <p:nvPr>
            <p:ph type="dt" sz="half" idx="10"/>
          </p:nvPr>
        </p:nvSpPr>
        <p:spPr/>
        <p:txBody>
          <a:bodyPr/>
          <a:lstStyle>
            <a:extLst/>
          </a:lstStyle>
          <a:p>
            <a:fld id="{E4AE3686-ADA7-4094-8B55-8195C698BFB7}" type="datetimeFigureOut">
              <a:rPr kumimoji="1" lang="ja-JP" altLang="en-US" smtClean="0"/>
              <a:pPr/>
              <a:t>12/12/11</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2F0C7ED0-E95A-46EC-976B-997A18F575C0}" type="slidenum">
              <a:rPr kumimoji="1" lang="ja-JP" altLang="en-US" smtClean="0"/>
              <a:pPr/>
              <a:t>‹#›</a:t>
            </a:fld>
            <a:endParaRPr kumimoji="1" lang="ja-JP" altLang="en-US"/>
          </a:p>
        </p:txBody>
      </p:sp>
      <p:sp>
        <p:nvSpPr>
          <p:cNvPr id="7" name="タイトル 6"/>
          <p:cNvSpPr>
            <a:spLocks noGrp="1"/>
          </p:cNvSpPr>
          <p:nvPr>
            <p:ph type="title"/>
          </p:nvPr>
        </p:nvSpPr>
        <p:spPr/>
        <p:txBody>
          <a:bodyPr rtlCol="0"/>
          <a:lstStyle>
            <a:extLst/>
          </a:lstStyle>
          <a:p>
            <a:r>
              <a:rPr kumimoji="0" lang="ja-JP" altLang="en-US" dirty="0" smtClean="0"/>
              <a:t>マスタ タイトルの書式設定</a:t>
            </a:r>
            <a:endParaRPr kumimoji="0"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extLst/>
          </a:lstStyle>
          <a:p>
            <a:fld id="{E4AE3686-ADA7-4094-8B55-8195C698BFB7}" type="datetimeFigureOut">
              <a:rPr kumimoji="1" lang="ja-JP" altLang="en-US" smtClean="0"/>
              <a:pPr/>
              <a:t>12/12/11</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2F0C7ED0-E95A-46EC-976B-997A18F575C0}" type="slidenum">
              <a:rPr kumimoji="1" lang="ja-JP" altLang="en-US" smtClean="0"/>
              <a:pPr/>
              <a: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fld id="{E4AE3686-ADA7-4094-8B55-8195C698BFB7}" type="datetimeFigureOut">
              <a:rPr kumimoji="1" lang="ja-JP" altLang="en-US" smtClean="0"/>
              <a:pPr/>
              <a:t>12/12/11</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2F0C7ED0-E95A-46EC-976B-997A18F575C0}" type="slidenum">
              <a:rPr kumimoji="1" lang="ja-JP" altLang="en-US" smtClean="0"/>
              <a:pPr/>
              <a: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extLst/>
          </a:lstStyle>
          <a:p>
            <a:fld id="{E4AE3686-ADA7-4094-8B55-8195C698BFB7}" type="datetimeFigureOut">
              <a:rPr kumimoji="1" lang="ja-JP" altLang="en-US" smtClean="0"/>
              <a:pPr/>
              <a:t>12/12/11</a:t>
            </a:fld>
            <a:endParaRPr kumimoji="1" lang="ja-JP" altLang="en-US"/>
          </a:p>
        </p:txBody>
      </p:sp>
      <p:sp>
        <p:nvSpPr>
          <p:cNvPr id="8" name="フッター プレースホルダ 7"/>
          <p:cNvSpPr>
            <a:spLocks noGrp="1"/>
          </p:cNvSpPr>
          <p:nvPr>
            <p:ph type="ftr" sz="quarter" idx="11"/>
          </p:nvPr>
        </p:nvSpPr>
        <p:spPr/>
        <p:txBody>
          <a:bodyPr/>
          <a:lstStyle>
            <a:extLst/>
          </a:lstStyle>
          <a:p>
            <a:endParaRPr kumimoji="1" lang="ja-JP" altLang="en-US"/>
          </a:p>
        </p:txBody>
      </p:sp>
      <p:sp>
        <p:nvSpPr>
          <p:cNvPr id="9" name="スライド番号プレースホルダ 8"/>
          <p:cNvSpPr>
            <a:spLocks noGrp="1"/>
          </p:cNvSpPr>
          <p:nvPr>
            <p:ph type="sldNum" sz="quarter" idx="12"/>
          </p:nvPr>
        </p:nvSpPr>
        <p:spPr/>
        <p:txBody>
          <a:bodyPr/>
          <a:lstStyle>
            <a:extLst/>
          </a:lstStyle>
          <a:p>
            <a:fld id="{2F0C7ED0-E95A-46EC-976B-997A18F575C0}"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extLst/>
          </a:lstStyle>
          <a:p>
            <a:fld id="{E4AE3686-ADA7-4094-8B55-8195C698BFB7}" type="datetimeFigureOut">
              <a:rPr kumimoji="1" lang="ja-JP" altLang="en-US" smtClean="0"/>
              <a:pPr/>
              <a:t>12/12/11</a:t>
            </a:fld>
            <a:endParaRPr kumimoji="1" lang="ja-JP" altLang="en-US"/>
          </a:p>
        </p:txBody>
      </p:sp>
      <p:sp>
        <p:nvSpPr>
          <p:cNvPr id="4" name="フッター プレースホルダ 3"/>
          <p:cNvSpPr>
            <a:spLocks noGrp="1"/>
          </p:cNvSpPr>
          <p:nvPr>
            <p:ph type="ftr" sz="quarter" idx="11"/>
          </p:nvPr>
        </p:nvSpPr>
        <p:spPr/>
        <p:txBody>
          <a:bodyPr/>
          <a:lstStyle>
            <a:extLst/>
          </a:lstStyle>
          <a:p>
            <a:endParaRPr kumimoji="1" lang="ja-JP" altLang="en-US"/>
          </a:p>
        </p:txBody>
      </p:sp>
      <p:sp>
        <p:nvSpPr>
          <p:cNvPr id="5" name="スライド番号プレースホルダ 4"/>
          <p:cNvSpPr>
            <a:spLocks noGrp="1"/>
          </p:cNvSpPr>
          <p:nvPr>
            <p:ph type="sldNum" sz="quarter" idx="12"/>
          </p:nvPr>
        </p:nvSpPr>
        <p:spPr/>
        <p:txBody>
          <a:bodyPr/>
          <a:lstStyle>
            <a:extLst/>
          </a:lstStyle>
          <a:p>
            <a:fld id="{2F0C7ED0-E95A-46EC-976B-997A18F575C0}" type="slidenum">
              <a:rPr kumimoji="1" lang="ja-JP" altLang="en-US" smtClean="0"/>
              <a:pPr/>
              <a: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extLst/>
          </a:lstStyle>
          <a:p>
            <a:fld id="{E4AE3686-ADA7-4094-8B55-8195C698BFB7}" type="datetimeFigureOut">
              <a:rPr kumimoji="1" lang="ja-JP" altLang="en-US" smtClean="0"/>
              <a:pPr/>
              <a:t>12/12/11</a:t>
            </a:fld>
            <a:endParaRPr kumimoji="1" lang="ja-JP" altLang="en-US"/>
          </a:p>
        </p:txBody>
      </p:sp>
      <p:sp>
        <p:nvSpPr>
          <p:cNvPr id="3" name="フッター プレースホルダ 2"/>
          <p:cNvSpPr>
            <a:spLocks noGrp="1"/>
          </p:cNvSpPr>
          <p:nvPr>
            <p:ph type="ftr" sz="quarter" idx="11"/>
          </p:nvPr>
        </p:nvSpPr>
        <p:spPr/>
        <p:txBody>
          <a:bodyPr/>
          <a:lstStyle>
            <a:extLst/>
          </a:lstStyle>
          <a:p>
            <a:endParaRPr kumimoji="1" lang="ja-JP" altLang="en-US"/>
          </a:p>
        </p:txBody>
      </p:sp>
      <p:sp>
        <p:nvSpPr>
          <p:cNvPr id="4" name="スライド番号プレースホルダ 3"/>
          <p:cNvSpPr>
            <a:spLocks noGrp="1"/>
          </p:cNvSpPr>
          <p:nvPr>
            <p:ph type="sldNum" sz="quarter" idx="12"/>
          </p:nvPr>
        </p:nvSpPr>
        <p:spPr/>
        <p:txBody>
          <a:bodyPr/>
          <a:lstStyle>
            <a:extLst/>
          </a:lstStyle>
          <a:p>
            <a:fld id="{2F0C7ED0-E95A-46EC-976B-997A18F575C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6727032" y="6407944"/>
            <a:ext cx="1920240" cy="365760"/>
          </a:xfrm>
        </p:spPr>
        <p:txBody>
          <a:bodyPr/>
          <a:lstStyle>
            <a:extLst/>
          </a:lstStyle>
          <a:p>
            <a:fld id="{E4AE3686-ADA7-4094-8B55-8195C698BFB7}" type="datetimeFigureOut">
              <a:rPr kumimoji="1" lang="ja-JP" altLang="en-US" smtClean="0"/>
              <a:pPr/>
              <a:t>12/12/11</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2F0C7ED0-E95A-46EC-976B-997A18F575C0}"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 テキストの書式設定</a:t>
            </a:r>
          </a:p>
        </p:txBody>
      </p:sp>
      <p:sp>
        <p:nvSpPr>
          <p:cNvPr id="3" name="図プレースホル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 4"/>
          <p:cNvSpPr>
            <a:spLocks noGrp="1"/>
          </p:cNvSpPr>
          <p:nvPr>
            <p:ph type="dt" sz="half" idx="10"/>
          </p:nvPr>
        </p:nvSpPr>
        <p:spPr/>
        <p:txBody>
          <a:bodyPr/>
          <a:lstStyle>
            <a:lvl1pPr>
              <a:defRPr>
                <a:solidFill>
                  <a:schemeClr val="tx1"/>
                </a:solidFill>
              </a:defRPr>
            </a:lvl1pPr>
            <a:extLst/>
          </a:lstStyle>
          <a:p>
            <a:fld id="{E4AE3686-ADA7-4094-8B55-8195C698BFB7}" type="datetimeFigureOut">
              <a:rPr kumimoji="1" lang="ja-JP" altLang="en-US" smtClean="0"/>
              <a:pPr/>
              <a:t>12/12/11</a:t>
            </a:fld>
            <a:endParaRPr kumimoji="1" lang="ja-JP" altLang="en-US"/>
          </a:p>
        </p:txBody>
      </p:sp>
      <p:sp>
        <p:nvSpPr>
          <p:cNvPr id="6" name="フッター プレースホル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chemeClr val="tx1"/>
                </a:solidFill>
              </a:defRPr>
            </a:lvl1pPr>
            <a:extLst/>
          </a:lstStyle>
          <a:p>
            <a:fld id="{2F0C7ED0-E95A-46EC-976B-997A18F575C0}" type="slidenum">
              <a:rPr kumimoji="1" lang="ja-JP" altLang="en-US" smtClean="0"/>
              <a:pPr/>
              <a: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dirty="0" smtClean="0"/>
              <a:t>マスタ タイトルの書式設定</a:t>
            </a:r>
            <a:endParaRPr kumimoji="0" lang="en-US" dirty="0"/>
          </a:p>
        </p:txBody>
      </p:sp>
      <p:sp>
        <p:nvSpPr>
          <p:cNvPr id="30" name="テキスト プレースホル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dirty="0" smtClean="0"/>
              <a:t>マスタ テキストの書式設定</a:t>
            </a:r>
          </a:p>
          <a:p>
            <a:pPr lvl="1" eaLnBrk="1" latinLnBrk="0" hangingPunct="1"/>
            <a:r>
              <a:rPr kumimoji="0" lang="ja-JP" altLang="en-US" dirty="0" smtClean="0"/>
              <a:t>第 </a:t>
            </a:r>
            <a:r>
              <a:rPr kumimoji="0" lang="en-US" altLang="ja-JP" dirty="0" smtClean="0"/>
              <a:t>2 </a:t>
            </a:r>
            <a:r>
              <a:rPr kumimoji="0" lang="ja-JP" altLang="en-US" dirty="0" smtClean="0"/>
              <a:t>レベル</a:t>
            </a:r>
          </a:p>
          <a:p>
            <a:pPr lvl="2" eaLnBrk="1" latinLnBrk="0" hangingPunct="1"/>
            <a:r>
              <a:rPr kumimoji="0" lang="ja-JP" altLang="en-US" dirty="0" smtClean="0"/>
              <a:t>第 </a:t>
            </a:r>
            <a:r>
              <a:rPr kumimoji="0" lang="en-US" altLang="ja-JP" dirty="0" smtClean="0"/>
              <a:t>3 </a:t>
            </a:r>
            <a:r>
              <a:rPr kumimoji="0" lang="ja-JP" altLang="en-US" dirty="0" smtClean="0"/>
              <a:t>レベル</a:t>
            </a:r>
          </a:p>
          <a:p>
            <a:pPr lvl="3" eaLnBrk="1" latinLnBrk="0" hangingPunct="1"/>
            <a:r>
              <a:rPr kumimoji="0" lang="ja-JP" altLang="en-US" dirty="0" smtClean="0"/>
              <a:t>第 </a:t>
            </a:r>
            <a:r>
              <a:rPr kumimoji="0" lang="en-US" altLang="ja-JP" dirty="0" smtClean="0"/>
              <a:t>4 </a:t>
            </a:r>
            <a:r>
              <a:rPr kumimoji="0" lang="ja-JP" altLang="en-US" dirty="0" smtClean="0"/>
              <a:t>レベル</a:t>
            </a:r>
          </a:p>
          <a:p>
            <a:pPr lvl="4" eaLnBrk="1" latinLnBrk="0" hangingPunct="1"/>
            <a:r>
              <a:rPr kumimoji="0" lang="ja-JP" altLang="en-US" dirty="0" smtClean="0"/>
              <a:t>第 </a:t>
            </a:r>
            <a:r>
              <a:rPr kumimoji="0" lang="en-US" altLang="ja-JP" dirty="0" smtClean="0"/>
              <a:t>5 </a:t>
            </a:r>
            <a:r>
              <a:rPr kumimoji="0" lang="ja-JP" altLang="en-US" dirty="0" smtClean="0"/>
              <a:t>レベル</a:t>
            </a:r>
            <a:endParaRPr kumimoji="0" lang="en-US" dirty="0"/>
          </a:p>
        </p:txBody>
      </p:sp>
      <p:sp>
        <p:nvSpPr>
          <p:cNvPr id="10" name="日付プレースホル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4AE3686-ADA7-4094-8B55-8195C698BFB7}" type="datetimeFigureOut">
              <a:rPr kumimoji="1" lang="ja-JP" altLang="en-US" smtClean="0"/>
              <a:pPr/>
              <a:t>12/12/11</a:t>
            </a:fld>
            <a:endParaRPr kumimoji="1" lang="ja-JP" altLang="en-US"/>
          </a:p>
        </p:txBody>
      </p:sp>
      <p:sp>
        <p:nvSpPr>
          <p:cNvPr id="22" name="フッター プレースホル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F0C7ED0-E95A-46EC-976B-997A18F575C0}"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xmlns:p14="http://schemas.microsoft.com/office/powerpoint/2010/main" id="1" dur="indefinite" restart="never" nodeType="tmRoot"/>
      </p:par>
    </p:tnLst>
  </p:timing>
  <p:txStyles>
    <p:titleStyle>
      <a:lvl1pPr algn="l" rtl="0" eaLnBrk="1" latinLnBrk="0" hangingPunct="1">
        <a:spcBef>
          <a:spcPct val="0"/>
        </a:spcBef>
        <a:buNone/>
        <a:defRPr kumimoji="1" sz="44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8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6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4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22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chart" Target="../charts/char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556792"/>
            <a:ext cx="7772400" cy="1829761"/>
          </a:xfrm>
        </p:spPr>
        <p:txBody>
          <a:bodyPr>
            <a:normAutofit/>
          </a:bodyPr>
          <a:lstStyle/>
          <a:p>
            <a:r>
              <a:rPr kumimoji="1" lang="ja-JP" altLang="en-US" dirty="0" smtClean="0"/>
              <a:t>仮想</a:t>
            </a:r>
            <a:r>
              <a:rPr lang="ja-JP" altLang="en-US" dirty="0" smtClean="0"/>
              <a:t>デスクトップと</a:t>
            </a:r>
            <a:r>
              <a:rPr lang="en-US" altLang="ja-JP" dirty="0" smtClean="0"/>
              <a:t>PC</a:t>
            </a:r>
            <a:r>
              <a:rPr lang="ja-JP" altLang="en-US" dirty="0" smtClean="0"/>
              <a:t>の一元管理を可能にする仮想</a:t>
            </a:r>
            <a:r>
              <a:rPr kumimoji="1" lang="en-US" altLang="ja-JP" dirty="0" smtClean="0"/>
              <a:t>AMT</a:t>
            </a:r>
            <a:endParaRPr kumimoji="1" lang="ja-JP" altLang="en-US" dirty="0"/>
          </a:p>
        </p:txBody>
      </p:sp>
      <p:sp>
        <p:nvSpPr>
          <p:cNvPr id="3" name="サブタイトル 2"/>
          <p:cNvSpPr>
            <a:spLocks noGrp="1"/>
          </p:cNvSpPr>
          <p:nvPr>
            <p:ph type="subTitle" idx="1"/>
          </p:nvPr>
        </p:nvSpPr>
        <p:spPr>
          <a:xfrm>
            <a:off x="685800" y="3429000"/>
            <a:ext cx="7772400" cy="1512167"/>
          </a:xfrm>
        </p:spPr>
        <p:txBody>
          <a:bodyPr>
            <a:normAutofit fontScale="55000" lnSpcReduction="20000"/>
          </a:bodyPr>
          <a:lstStyle/>
          <a:p>
            <a:r>
              <a:rPr kumimoji="1" lang="ja-JP" altLang="en-US" dirty="0" smtClean="0"/>
              <a:t>　</a:t>
            </a:r>
            <a:endParaRPr kumimoji="1" lang="en-US" altLang="ja-JP" dirty="0" smtClean="0"/>
          </a:p>
          <a:p>
            <a:r>
              <a:rPr lang="ja-JP" altLang="en-US" sz="5100" dirty="0"/>
              <a:t>九州工業大学</a:t>
            </a:r>
            <a:endParaRPr kumimoji="1" lang="en-US" altLang="ja-JP" sz="5100" dirty="0" smtClean="0"/>
          </a:p>
          <a:p>
            <a:r>
              <a:rPr kumimoji="1" lang="ja-JP" altLang="en-US" sz="5100" dirty="0" smtClean="0"/>
              <a:t>大薗弘記</a:t>
            </a:r>
            <a:endParaRPr kumimoji="1" lang="en-US" altLang="ja-JP" sz="5100" dirty="0" smtClean="0"/>
          </a:p>
          <a:p>
            <a:r>
              <a:rPr lang="ja-JP" altLang="en-US" sz="5100" dirty="0"/>
              <a:t>光来健一</a:t>
            </a:r>
            <a:endParaRPr kumimoji="1" lang="en-US" altLang="ja-JP" sz="5100" dirty="0" smtClean="0"/>
          </a:p>
          <a:p>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仮想</a:t>
            </a:r>
            <a:r>
              <a:rPr lang="en-US" altLang="ja-JP" dirty="0"/>
              <a:t>AMT</a:t>
            </a:r>
            <a:r>
              <a:rPr lang="ja-JP" altLang="en-US" dirty="0" smtClean="0"/>
              <a:t>は</a:t>
            </a:r>
            <a:r>
              <a:rPr lang="en-US" altLang="ja-JP" dirty="0" smtClean="0"/>
              <a:t>CIM</a:t>
            </a:r>
            <a:r>
              <a:rPr lang="ja-JP" altLang="en-US" dirty="0" smtClean="0"/>
              <a:t>を拡張</a:t>
            </a:r>
            <a:r>
              <a:rPr lang="ja-JP" altLang="en-US" dirty="0"/>
              <a:t>したインタフェースを</a:t>
            </a:r>
            <a:r>
              <a:rPr lang="ja-JP" altLang="en-US" dirty="0" smtClean="0"/>
              <a:t>用いる</a:t>
            </a:r>
            <a:endParaRPr lang="en-US" altLang="ja-JP" dirty="0" smtClean="0"/>
          </a:p>
          <a:p>
            <a:pPr lvl="1"/>
            <a:r>
              <a:rPr lang="en-US" altLang="ja-JP" dirty="0"/>
              <a:t>CIM</a:t>
            </a:r>
            <a:r>
              <a:rPr lang="ja-JP" altLang="en-US" dirty="0"/>
              <a:t>：管理対象デバイスをメーカや種類によらず管理するための</a:t>
            </a:r>
            <a:r>
              <a:rPr lang="ja-JP" altLang="en-US" dirty="0" smtClean="0"/>
              <a:t>規格</a:t>
            </a:r>
            <a:endParaRPr lang="en-US" altLang="ja-JP" dirty="0" smtClean="0"/>
          </a:p>
          <a:p>
            <a:r>
              <a:rPr kumimoji="1" lang="en-US" altLang="ja-JP" dirty="0" smtClean="0"/>
              <a:t>CIM</a:t>
            </a:r>
            <a:r>
              <a:rPr kumimoji="1" lang="ja-JP" altLang="en-US" dirty="0" smtClean="0"/>
              <a:t>は以下の要素で構成される</a:t>
            </a:r>
            <a:endParaRPr kumimoji="1" lang="en-US" altLang="ja-JP" dirty="0" smtClean="0"/>
          </a:p>
          <a:p>
            <a:pPr lvl="1"/>
            <a:r>
              <a:rPr lang="ja-JP" altLang="en-US" dirty="0" smtClean="0"/>
              <a:t>クラス</a:t>
            </a:r>
            <a:endParaRPr lang="en-US" altLang="ja-JP" dirty="0" smtClean="0"/>
          </a:p>
          <a:p>
            <a:pPr lvl="1"/>
            <a:r>
              <a:rPr lang="ja-JP" altLang="en-US" dirty="0" smtClean="0"/>
              <a:t>プロパティ</a:t>
            </a:r>
            <a:endParaRPr lang="en-US" altLang="ja-JP" dirty="0" smtClean="0"/>
          </a:p>
          <a:p>
            <a:pPr lvl="1"/>
            <a:r>
              <a:rPr kumimoji="1" lang="ja-JP" altLang="en-US" dirty="0" smtClean="0"/>
              <a:t>メソッド</a:t>
            </a:r>
            <a:endParaRPr kumimoji="1" lang="en-US" altLang="ja-JP" dirty="0" smtClean="0"/>
          </a:p>
          <a:p>
            <a:pPr lvl="1"/>
            <a:r>
              <a:rPr lang="ja-JP" altLang="en-US" dirty="0" smtClean="0"/>
              <a:t>修飾子</a:t>
            </a:r>
            <a:endParaRPr lang="en-US" altLang="ja-JP" dirty="0" smtClean="0"/>
          </a:p>
        </p:txBody>
      </p:sp>
      <p:sp>
        <p:nvSpPr>
          <p:cNvPr id="3" name="タイトル 2"/>
          <p:cNvSpPr>
            <a:spLocks noGrp="1"/>
          </p:cNvSpPr>
          <p:nvPr>
            <p:ph type="title"/>
          </p:nvPr>
        </p:nvSpPr>
        <p:spPr/>
        <p:txBody>
          <a:bodyPr/>
          <a:lstStyle/>
          <a:p>
            <a:r>
              <a:rPr lang="ja-JP" altLang="en-US" dirty="0" smtClean="0"/>
              <a:t>仮想</a:t>
            </a:r>
            <a:r>
              <a:rPr lang="en-US" altLang="ja-JP" dirty="0" smtClean="0"/>
              <a:t>AMT</a:t>
            </a:r>
            <a:r>
              <a:rPr lang="ja-JP" altLang="en-US" dirty="0" smtClean="0"/>
              <a:t>のインタフェース</a:t>
            </a:r>
            <a:endParaRPr kumimoji="1" lang="ja-JP" altLang="en-US" dirty="0"/>
          </a:p>
        </p:txBody>
      </p:sp>
      <p:sp>
        <p:nvSpPr>
          <p:cNvPr id="4" name="テキスト ボックス 3"/>
          <p:cNvSpPr txBox="1"/>
          <p:nvPr/>
        </p:nvSpPr>
        <p:spPr>
          <a:xfrm>
            <a:off x="3275856" y="4244895"/>
            <a:ext cx="4968552" cy="1200329"/>
          </a:xfrm>
          <a:prstGeom prst="rect">
            <a:avLst/>
          </a:prstGeom>
          <a:noFill/>
          <a:ln>
            <a:solidFill>
              <a:schemeClr val="tx1"/>
            </a:solidFill>
          </a:ln>
        </p:spPr>
        <p:txBody>
          <a:bodyPr wrap="square" rtlCol="0">
            <a:spAutoFit/>
          </a:bodyPr>
          <a:lstStyle/>
          <a:p>
            <a:r>
              <a:rPr lang="en-US" altLang="ja-JP" dirty="0"/>
              <a:t>class </a:t>
            </a:r>
            <a:r>
              <a:rPr lang="en-US" altLang="ja-JP" dirty="0" err="1"/>
              <a:t>CIM_Processor</a:t>
            </a:r>
            <a:r>
              <a:rPr lang="en-US" altLang="ja-JP" dirty="0"/>
              <a:t> </a:t>
            </a:r>
            <a:r>
              <a:rPr lang="en-US" altLang="ja-JP" dirty="0" smtClean="0"/>
              <a:t>:</a:t>
            </a:r>
            <a:r>
              <a:rPr lang="ja-JP" altLang="en-US" dirty="0"/>
              <a:t> </a:t>
            </a:r>
            <a:r>
              <a:rPr lang="en-US" altLang="ja-JP" dirty="0" err="1" smtClean="0"/>
              <a:t>CIM_LogicalDevice</a:t>
            </a:r>
            <a:r>
              <a:rPr lang="en-US" altLang="ja-JP" dirty="0" smtClean="0"/>
              <a:t> </a:t>
            </a:r>
            <a:r>
              <a:rPr lang="en-US" altLang="ja-JP" dirty="0"/>
              <a:t>{</a:t>
            </a:r>
          </a:p>
          <a:p>
            <a:r>
              <a:rPr lang="en-US" altLang="ja-JP" dirty="0" smtClean="0"/>
              <a:t>    [</a:t>
            </a:r>
            <a:r>
              <a:rPr lang="en-US" altLang="ja-JP" dirty="0"/>
              <a:t>Key] uint32 Number;</a:t>
            </a:r>
          </a:p>
          <a:p>
            <a:r>
              <a:rPr lang="en-US" altLang="ja-JP" dirty="0" smtClean="0"/>
              <a:t>    uint32 </a:t>
            </a:r>
            <a:r>
              <a:rPr lang="en-US" altLang="ja-JP" dirty="0"/>
              <a:t>Enable([IN] </a:t>
            </a:r>
            <a:r>
              <a:rPr lang="en-US" altLang="ja-JP" dirty="0" err="1"/>
              <a:t>boolean</a:t>
            </a:r>
            <a:r>
              <a:rPr lang="en-US" altLang="ja-JP" dirty="0"/>
              <a:t> Enabled);</a:t>
            </a:r>
          </a:p>
          <a:p>
            <a:r>
              <a:rPr lang="en-US" altLang="ja-JP" dirty="0"/>
              <a:t>};</a:t>
            </a:r>
            <a:endParaRPr kumimoji="1" lang="ja-JP" altLang="en-US" dirty="0"/>
          </a:p>
        </p:txBody>
      </p:sp>
      <p:sp>
        <p:nvSpPr>
          <p:cNvPr id="5" name="テキスト ボックス 4"/>
          <p:cNvSpPr txBox="1"/>
          <p:nvPr/>
        </p:nvSpPr>
        <p:spPr>
          <a:xfrm>
            <a:off x="3707904" y="3838593"/>
            <a:ext cx="3456384" cy="338554"/>
          </a:xfrm>
          <a:prstGeom prst="rect">
            <a:avLst/>
          </a:prstGeom>
          <a:noFill/>
        </p:spPr>
        <p:txBody>
          <a:bodyPr wrap="square" rtlCol="0">
            <a:spAutoFit/>
          </a:bodyPr>
          <a:lstStyle/>
          <a:p>
            <a:r>
              <a:rPr lang="en-US" altLang="ja-JP" sz="1600" dirty="0" smtClean="0"/>
              <a:t>MOF</a:t>
            </a:r>
            <a:r>
              <a:rPr lang="ja-JP" altLang="en-US" sz="1600" dirty="0" smtClean="0"/>
              <a:t>で</a:t>
            </a:r>
            <a:r>
              <a:rPr lang="ja-JP" altLang="en-US" sz="1600" dirty="0"/>
              <a:t>記述</a:t>
            </a:r>
            <a:r>
              <a:rPr lang="ja-JP" altLang="en-US" sz="1600" dirty="0" smtClean="0"/>
              <a:t>された</a:t>
            </a:r>
            <a:r>
              <a:rPr lang="en-US" altLang="ja-JP" sz="1600" dirty="0" smtClean="0"/>
              <a:t>CIM</a:t>
            </a:r>
            <a:r>
              <a:rPr lang="ja-JP" altLang="en-US" sz="1600" dirty="0" smtClean="0"/>
              <a:t>クラス</a:t>
            </a:r>
            <a:endParaRPr kumimoji="1" lang="ja-JP" altLang="en-US" sz="1600" dirty="0"/>
          </a:p>
        </p:txBody>
      </p:sp>
    </p:spTree>
    <p:extLst>
      <p:ext uri="{BB962C8B-B14F-4D97-AF65-F5344CB8AC3E}">
        <p14:creationId xmlns:p14="http://schemas.microsoft.com/office/powerpoint/2010/main" val="410515755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smtClean="0"/>
              <a:t>CIM</a:t>
            </a:r>
            <a:r>
              <a:rPr lang="ja-JP" altLang="en-US" dirty="0" smtClean="0"/>
              <a:t>の</a:t>
            </a:r>
            <a:r>
              <a:rPr lang="ja-JP" altLang="en-US" dirty="0"/>
              <a:t>クラスやインスタンスを操作するため</a:t>
            </a:r>
            <a:r>
              <a:rPr lang="ja-JP" altLang="en-US" dirty="0" smtClean="0"/>
              <a:t>に</a:t>
            </a:r>
            <a:r>
              <a:rPr lang="en-US" altLang="ja-JP" dirty="0" smtClean="0"/>
              <a:t>CIM</a:t>
            </a:r>
            <a:r>
              <a:rPr lang="ja-JP" altLang="en-US" dirty="0" smtClean="0"/>
              <a:t>オペレーション</a:t>
            </a:r>
            <a:r>
              <a:rPr lang="ja-JP" altLang="en-US" dirty="0"/>
              <a:t>が</a:t>
            </a:r>
            <a:r>
              <a:rPr lang="ja-JP" altLang="en-US" dirty="0" smtClean="0"/>
              <a:t>用いられる</a:t>
            </a:r>
            <a:endParaRPr lang="en-US" altLang="ja-JP" dirty="0" smtClean="0"/>
          </a:p>
          <a:p>
            <a:pPr lvl="1"/>
            <a:r>
              <a:rPr lang="en-US" altLang="ja-JP" dirty="0" err="1" smtClean="0"/>
              <a:t>EnumerateInstances</a:t>
            </a:r>
            <a:endParaRPr lang="en-US" altLang="ja-JP" dirty="0" smtClean="0"/>
          </a:p>
          <a:p>
            <a:pPr lvl="2"/>
            <a:r>
              <a:rPr lang="ja-JP" altLang="en-US" dirty="0"/>
              <a:t>指定したクラスのすべてのインスタンスを取得</a:t>
            </a:r>
            <a:r>
              <a:rPr lang="ja-JP" altLang="en-US" dirty="0" smtClean="0"/>
              <a:t>する</a:t>
            </a:r>
            <a:endParaRPr kumimoji="1" lang="en-US" altLang="ja-JP" dirty="0"/>
          </a:p>
          <a:p>
            <a:pPr lvl="1"/>
            <a:r>
              <a:rPr lang="en-US" altLang="ja-JP" dirty="0" err="1" smtClean="0"/>
              <a:t>GetInstance</a:t>
            </a:r>
            <a:endParaRPr lang="en-US" altLang="ja-JP" dirty="0" smtClean="0"/>
          </a:p>
          <a:p>
            <a:pPr lvl="2"/>
            <a:r>
              <a:rPr lang="ja-JP" altLang="en-US" dirty="0"/>
              <a:t>指定したインスタンスを１つ取得する</a:t>
            </a:r>
            <a:endParaRPr kumimoji="1" lang="en-US" altLang="ja-JP" dirty="0"/>
          </a:p>
          <a:p>
            <a:pPr lvl="1"/>
            <a:r>
              <a:rPr lang="ja-JP" altLang="en-US" dirty="0"/>
              <a:t>メソッド</a:t>
            </a:r>
            <a:r>
              <a:rPr lang="ja-JP" altLang="en-US" dirty="0" smtClean="0"/>
              <a:t>呼び出し</a:t>
            </a:r>
            <a:endParaRPr lang="en-US" altLang="ja-JP" dirty="0" smtClean="0"/>
          </a:p>
          <a:p>
            <a:pPr lvl="2"/>
            <a:r>
              <a:rPr lang="en-US" altLang="ja-JP" dirty="0" smtClean="0"/>
              <a:t>CIM</a:t>
            </a:r>
            <a:r>
              <a:rPr lang="ja-JP" altLang="en-US" dirty="0" smtClean="0"/>
              <a:t>クラスで定義したメソッドを</a:t>
            </a:r>
            <a:r>
              <a:rPr lang="ja-JP" altLang="en-US" dirty="0"/>
              <a:t>実行する</a:t>
            </a:r>
            <a:endParaRPr kumimoji="1" lang="ja-JP" altLang="en-US" dirty="0"/>
          </a:p>
        </p:txBody>
      </p:sp>
      <p:sp>
        <p:nvSpPr>
          <p:cNvPr id="3" name="タイトル 2"/>
          <p:cNvSpPr>
            <a:spLocks noGrp="1"/>
          </p:cNvSpPr>
          <p:nvPr>
            <p:ph type="title"/>
          </p:nvPr>
        </p:nvSpPr>
        <p:spPr/>
        <p:txBody>
          <a:bodyPr/>
          <a:lstStyle/>
          <a:p>
            <a:r>
              <a:rPr kumimoji="1" lang="en-US" altLang="ja-JP" dirty="0" smtClean="0"/>
              <a:t>CIM</a:t>
            </a:r>
            <a:r>
              <a:rPr kumimoji="1" lang="ja-JP" altLang="en-US" dirty="0" smtClean="0"/>
              <a:t>オペレーション</a:t>
            </a:r>
            <a:endParaRPr kumimoji="1" lang="ja-JP" altLang="en-US" dirty="0"/>
          </a:p>
        </p:txBody>
      </p:sp>
      <p:grpSp>
        <p:nvGrpSpPr>
          <p:cNvPr id="32" name="グループ化 31"/>
          <p:cNvGrpSpPr/>
          <p:nvPr/>
        </p:nvGrpSpPr>
        <p:grpSpPr>
          <a:xfrm>
            <a:off x="2368349" y="5048308"/>
            <a:ext cx="6596139" cy="1447053"/>
            <a:chOff x="2152325" y="5106670"/>
            <a:chExt cx="6596139" cy="1447053"/>
          </a:xfrm>
        </p:grpSpPr>
        <p:grpSp>
          <p:nvGrpSpPr>
            <p:cNvPr id="6" name="グループ化 5"/>
            <p:cNvGrpSpPr/>
            <p:nvPr/>
          </p:nvGrpSpPr>
          <p:grpSpPr>
            <a:xfrm>
              <a:off x="5868144" y="5517232"/>
              <a:ext cx="1229149" cy="388419"/>
              <a:chOff x="5868144" y="5517232"/>
              <a:chExt cx="1229149" cy="388419"/>
            </a:xfrm>
          </p:grpSpPr>
          <p:sp>
            <p:nvSpPr>
              <p:cNvPr id="4" name="テキスト ボックス 3"/>
              <p:cNvSpPr txBox="1"/>
              <p:nvPr/>
            </p:nvSpPr>
            <p:spPr>
              <a:xfrm>
                <a:off x="5868144" y="5557552"/>
                <a:ext cx="1229149" cy="307777"/>
              </a:xfrm>
              <a:prstGeom prst="rect">
                <a:avLst/>
              </a:prstGeom>
              <a:noFill/>
              <a:ln>
                <a:noFill/>
              </a:ln>
            </p:spPr>
            <p:txBody>
              <a:bodyPr wrap="square" rtlCol="0">
                <a:spAutoFit/>
              </a:bodyPr>
              <a:lstStyle/>
              <a:p>
                <a:r>
                  <a:rPr lang="en-US" altLang="ja-JP" sz="1400" b="1" dirty="0" smtClean="0"/>
                  <a:t>CPU</a:t>
                </a:r>
                <a:r>
                  <a:rPr lang="ja-JP" altLang="en-US" sz="1400" b="1" dirty="0" smtClean="0"/>
                  <a:t>番号　</a:t>
                </a:r>
                <a:r>
                  <a:rPr lang="en-US" altLang="ja-JP" sz="1400" b="1" dirty="0" smtClean="0"/>
                  <a:t>1</a:t>
                </a:r>
                <a:endParaRPr kumimoji="1" lang="ja-JP" altLang="en-US" sz="1400" b="1" dirty="0"/>
              </a:p>
            </p:txBody>
          </p:sp>
          <p:sp>
            <p:nvSpPr>
              <p:cNvPr id="5" name="メモ 4"/>
              <p:cNvSpPr/>
              <p:nvPr/>
            </p:nvSpPr>
            <p:spPr>
              <a:xfrm>
                <a:off x="5868145" y="5517232"/>
                <a:ext cx="1152128" cy="388419"/>
              </a:xfrm>
              <a:prstGeom prst="foldedCorner">
                <a:avLst/>
              </a:prstGeom>
              <a:no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 name="グループ化 6"/>
            <p:cNvGrpSpPr/>
            <p:nvPr/>
          </p:nvGrpSpPr>
          <p:grpSpPr>
            <a:xfrm>
              <a:off x="7231283" y="5517232"/>
              <a:ext cx="1229149" cy="388419"/>
              <a:chOff x="5868144" y="5517232"/>
              <a:chExt cx="1229149" cy="388419"/>
            </a:xfrm>
          </p:grpSpPr>
          <p:sp>
            <p:nvSpPr>
              <p:cNvPr id="9" name="メモ 8"/>
              <p:cNvSpPr/>
              <p:nvPr/>
            </p:nvSpPr>
            <p:spPr>
              <a:xfrm>
                <a:off x="5868145" y="5517232"/>
                <a:ext cx="1152128" cy="388419"/>
              </a:xfrm>
              <a:prstGeom prst="foldedCorner">
                <a:avLst/>
              </a:prstGeom>
              <a:solidFill>
                <a:srgbClr val="FFFF00"/>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5868144" y="5557552"/>
                <a:ext cx="1229149" cy="307777"/>
              </a:xfrm>
              <a:prstGeom prst="rect">
                <a:avLst/>
              </a:prstGeom>
              <a:noFill/>
              <a:ln>
                <a:noFill/>
              </a:ln>
            </p:spPr>
            <p:txBody>
              <a:bodyPr wrap="square" rtlCol="0">
                <a:spAutoFit/>
              </a:bodyPr>
              <a:lstStyle/>
              <a:p>
                <a:r>
                  <a:rPr lang="en-US" altLang="ja-JP" sz="1400" b="1" dirty="0" smtClean="0"/>
                  <a:t>CPU</a:t>
                </a:r>
                <a:r>
                  <a:rPr lang="ja-JP" altLang="en-US" sz="1400" b="1" dirty="0" smtClean="0"/>
                  <a:t>番号　</a:t>
                </a:r>
                <a:r>
                  <a:rPr lang="en-US" altLang="ja-JP" sz="1400" b="1" dirty="0" smtClean="0"/>
                  <a:t>2</a:t>
                </a:r>
                <a:endParaRPr kumimoji="1" lang="ja-JP" altLang="en-US" sz="1400" b="1" dirty="0"/>
              </a:p>
            </p:txBody>
          </p:sp>
        </p:grpSp>
        <p:grpSp>
          <p:nvGrpSpPr>
            <p:cNvPr id="10" name="グループ化 9"/>
            <p:cNvGrpSpPr/>
            <p:nvPr/>
          </p:nvGrpSpPr>
          <p:grpSpPr>
            <a:xfrm>
              <a:off x="5868144" y="6165304"/>
              <a:ext cx="1229149" cy="388419"/>
              <a:chOff x="5868144" y="5517232"/>
              <a:chExt cx="1229149" cy="388419"/>
            </a:xfrm>
          </p:grpSpPr>
          <p:sp>
            <p:nvSpPr>
              <p:cNvPr id="11" name="テキスト ボックス 10"/>
              <p:cNvSpPr txBox="1"/>
              <p:nvPr/>
            </p:nvSpPr>
            <p:spPr>
              <a:xfrm>
                <a:off x="5868144" y="5557552"/>
                <a:ext cx="1229149" cy="307777"/>
              </a:xfrm>
              <a:prstGeom prst="rect">
                <a:avLst/>
              </a:prstGeom>
              <a:noFill/>
              <a:ln>
                <a:noFill/>
              </a:ln>
            </p:spPr>
            <p:txBody>
              <a:bodyPr wrap="square" rtlCol="0">
                <a:spAutoFit/>
              </a:bodyPr>
              <a:lstStyle/>
              <a:p>
                <a:r>
                  <a:rPr lang="en-US" altLang="ja-JP" sz="1400" b="1" dirty="0" smtClean="0"/>
                  <a:t>CPU</a:t>
                </a:r>
                <a:r>
                  <a:rPr lang="ja-JP" altLang="en-US" sz="1400" b="1" dirty="0" smtClean="0"/>
                  <a:t>番号　</a:t>
                </a:r>
                <a:r>
                  <a:rPr lang="en-US" altLang="ja-JP" sz="1400" b="1" dirty="0"/>
                  <a:t>3</a:t>
                </a:r>
                <a:endParaRPr kumimoji="1" lang="ja-JP" altLang="en-US" sz="1400" b="1" dirty="0"/>
              </a:p>
            </p:txBody>
          </p:sp>
          <p:sp>
            <p:nvSpPr>
              <p:cNvPr id="12" name="メモ 11"/>
              <p:cNvSpPr/>
              <p:nvPr/>
            </p:nvSpPr>
            <p:spPr>
              <a:xfrm>
                <a:off x="5868145" y="5517232"/>
                <a:ext cx="1152128" cy="388419"/>
              </a:xfrm>
              <a:prstGeom prst="foldedCorner">
                <a:avLst/>
              </a:prstGeom>
              <a:no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 name="グループ化 12"/>
            <p:cNvGrpSpPr/>
            <p:nvPr/>
          </p:nvGrpSpPr>
          <p:grpSpPr>
            <a:xfrm>
              <a:off x="7231283" y="6165304"/>
              <a:ext cx="1229149" cy="388419"/>
              <a:chOff x="5868144" y="5517232"/>
              <a:chExt cx="1229149" cy="388419"/>
            </a:xfrm>
          </p:grpSpPr>
          <p:sp>
            <p:nvSpPr>
              <p:cNvPr id="14" name="テキスト ボックス 13"/>
              <p:cNvSpPr txBox="1"/>
              <p:nvPr/>
            </p:nvSpPr>
            <p:spPr>
              <a:xfrm>
                <a:off x="5868144" y="5557552"/>
                <a:ext cx="1229149" cy="307777"/>
              </a:xfrm>
              <a:prstGeom prst="rect">
                <a:avLst/>
              </a:prstGeom>
              <a:noFill/>
              <a:ln>
                <a:noFill/>
              </a:ln>
            </p:spPr>
            <p:txBody>
              <a:bodyPr wrap="square" rtlCol="0">
                <a:spAutoFit/>
              </a:bodyPr>
              <a:lstStyle/>
              <a:p>
                <a:r>
                  <a:rPr lang="en-US" altLang="ja-JP" sz="1400" b="1" dirty="0" smtClean="0"/>
                  <a:t>CPU</a:t>
                </a:r>
                <a:r>
                  <a:rPr lang="ja-JP" altLang="en-US" sz="1400" b="1" dirty="0" smtClean="0"/>
                  <a:t>番号　</a:t>
                </a:r>
                <a:r>
                  <a:rPr lang="en-US" altLang="ja-JP" sz="1400" b="1" dirty="0"/>
                  <a:t>4</a:t>
                </a:r>
                <a:endParaRPr kumimoji="1" lang="ja-JP" altLang="en-US" sz="1400" b="1" dirty="0"/>
              </a:p>
            </p:txBody>
          </p:sp>
          <p:sp>
            <p:nvSpPr>
              <p:cNvPr id="15" name="メモ 14"/>
              <p:cNvSpPr/>
              <p:nvPr/>
            </p:nvSpPr>
            <p:spPr>
              <a:xfrm>
                <a:off x="5868145" y="5517232"/>
                <a:ext cx="1152128" cy="388419"/>
              </a:xfrm>
              <a:prstGeom prst="foldedCorner">
                <a:avLst/>
              </a:prstGeom>
              <a:no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 name="テキスト ボックス 15"/>
            <p:cNvSpPr txBox="1"/>
            <p:nvPr/>
          </p:nvSpPr>
          <p:spPr>
            <a:xfrm>
              <a:off x="5724128" y="5106670"/>
              <a:ext cx="3024336" cy="338554"/>
            </a:xfrm>
            <a:prstGeom prst="rect">
              <a:avLst/>
            </a:prstGeom>
            <a:noFill/>
          </p:spPr>
          <p:txBody>
            <a:bodyPr wrap="square" rtlCol="0">
              <a:spAutoFit/>
            </a:bodyPr>
            <a:lstStyle/>
            <a:p>
              <a:r>
                <a:rPr lang="en-US" altLang="ja-JP" sz="1600" b="1" dirty="0" err="1" smtClean="0"/>
                <a:t>CIM_Processor</a:t>
              </a:r>
              <a:r>
                <a:rPr lang="ja-JP" altLang="en-US" sz="1600" b="1" dirty="0" smtClean="0"/>
                <a:t>のインスタンス</a:t>
              </a:r>
              <a:endParaRPr kumimoji="1" lang="ja-JP" altLang="en-US" sz="1600" b="1" dirty="0"/>
            </a:p>
          </p:txBody>
        </p:sp>
        <p:sp>
          <p:nvSpPr>
            <p:cNvPr id="17" name="テキスト ボックス 16"/>
            <p:cNvSpPr txBox="1"/>
            <p:nvPr/>
          </p:nvSpPr>
          <p:spPr>
            <a:xfrm>
              <a:off x="2152325" y="5157192"/>
              <a:ext cx="1627587" cy="338554"/>
            </a:xfrm>
            <a:prstGeom prst="rect">
              <a:avLst/>
            </a:prstGeom>
            <a:noFill/>
          </p:spPr>
          <p:txBody>
            <a:bodyPr wrap="square" rtlCol="0">
              <a:spAutoFit/>
            </a:bodyPr>
            <a:lstStyle/>
            <a:p>
              <a:r>
                <a:rPr kumimoji="1" lang="ja-JP" altLang="en-US" sz="1600" b="1" dirty="0" smtClean="0"/>
                <a:t>管理コンソール</a:t>
              </a:r>
              <a:endParaRPr kumimoji="1" lang="ja-JP" altLang="en-US" sz="1600" b="1" dirty="0"/>
            </a:p>
          </p:txBody>
        </p:sp>
        <p:grpSp>
          <p:nvGrpSpPr>
            <p:cNvPr id="18" name="グループ化 17"/>
            <p:cNvGrpSpPr/>
            <p:nvPr/>
          </p:nvGrpSpPr>
          <p:grpSpPr>
            <a:xfrm>
              <a:off x="2692320" y="5469758"/>
              <a:ext cx="821398" cy="977800"/>
              <a:chOff x="1468214" y="4242824"/>
              <a:chExt cx="821398" cy="977800"/>
            </a:xfrm>
          </p:grpSpPr>
          <p:sp>
            <p:nvSpPr>
              <p:cNvPr id="19" name="直方体 18"/>
              <p:cNvSpPr/>
              <p:nvPr/>
            </p:nvSpPr>
            <p:spPr>
              <a:xfrm>
                <a:off x="1468214" y="4242824"/>
                <a:ext cx="479149" cy="717052"/>
              </a:xfrm>
              <a:prstGeom prst="cube">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1810463" y="4438384"/>
                <a:ext cx="410699" cy="391120"/>
              </a:xfrm>
              <a:prstGeom prst="ellipse">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台形 20"/>
              <p:cNvSpPr/>
              <p:nvPr/>
            </p:nvSpPr>
            <p:spPr>
              <a:xfrm>
                <a:off x="1742013" y="4829504"/>
                <a:ext cx="547599" cy="391120"/>
              </a:xfrm>
              <a:prstGeom prst="trapezoid">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2" name="直線矢印コネクタ 21"/>
            <p:cNvCxnSpPr/>
            <p:nvPr/>
          </p:nvCxnSpPr>
          <p:spPr>
            <a:xfrm flipH="1">
              <a:off x="3513718" y="6056438"/>
              <a:ext cx="4287390" cy="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7801107" y="5905651"/>
              <a:ext cx="0" cy="150787"/>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3563888" y="5661248"/>
              <a:ext cx="1368152" cy="338554"/>
            </a:xfrm>
            <a:prstGeom prst="rect">
              <a:avLst/>
            </a:prstGeom>
            <a:noFill/>
          </p:spPr>
          <p:txBody>
            <a:bodyPr wrap="square" rtlCol="0">
              <a:spAutoFit/>
            </a:bodyPr>
            <a:lstStyle/>
            <a:p>
              <a:r>
                <a:rPr lang="en-US" altLang="ja-JP" sz="1600" dirty="0" err="1"/>
                <a:t>GetInstance</a:t>
              </a:r>
              <a:endParaRPr lang="en-US" altLang="ja-JP" sz="1600" dirty="0" smtClean="0"/>
            </a:p>
          </p:txBody>
        </p:sp>
      </p:grpSp>
      <p:grpSp>
        <p:nvGrpSpPr>
          <p:cNvPr id="61" name="グループ化 60"/>
          <p:cNvGrpSpPr/>
          <p:nvPr/>
        </p:nvGrpSpPr>
        <p:grpSpPr>
          <a:xfrm>
            <a:off x="2368349" y="5063456"/>
            <a:ext cx="6596139" cy="1605904"/>
            <a:chOff x="2152325" y="5106670"/>
            <a:chExt cx="6596139" cy="1605904"/>
          </a:xfrm>
        </p:grpSpPr>
        <p:grpSp>
          <p:nvGrpSpPr>
            <p:cNvPr id="62" name="グループ化 61"/>
            <p:cNvGrpSpPr/>
            <p:nvPr/>
          </p:nvGrpSpPr>
          <p:grpSpPr>
            <a:xfrm>
              <a:off x="5868144" y="5517232"/>
              <a:ext cx="1229149" cy="388419"/>
              <a:chOff x="5868144" y="5517232"/>
              <a:chExt cx="1229149" cy="388419"/>
            </a:xfrm>
          </p:grpSpPr>
          <p:sp>
            <p:nvSpPr>
              <p:cNvPr id="86" name="メモ 85"/>
              <p:cNvSpPr/>
              <p:nvPr/>
            </p:nvSpPr>
            <p:spPr>
              <a:xfrm>
                <a:off x="5868145" y="5517232"/>
                <a:ext cx="1152128" cy="388419"/>
              </a:xfrm>
              <a:prstGeom prst="foldedCorner">
                <a:avLst/>
              </a:prstGeom>
              <a:solidFill>
                <a:srgbClr val="FFFF00"/>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p:cNvSpPr txBox="1"/>
              <p:nvPr/>
            </p:nvSpPr>
            <p:spPr>
              <a:xfrm>
                <a:off x="5868144" y="5557552"/>
                <a:ext cx="1229149" cy="307777"/>
              </a:xfrm>
              <a:prstGeom prst="rect">
                <a:avLst/>
              </a:prstGeom>
              <a:noFill/>
              <a:ln>
                <a:noFill/>
              </a:ln>
            </p:spPr>
            <p:txBody>
              <a:bodyPr wrap="square" rtlCol="0">
                <a:spAutoFit/>
              </a:bodyPr>
              <a:lstStyle/>
              <a:p>
                <a:r>
                  <a:rPr lang="en-US" altLang="ja-JP" sz="1400" b="1" dirty="0" smtClean="0"/>
                  <a:t>CPU</a:t>
                </a:r>
                <a:r>
                  <a:rPr lang="ja-JP" altLang="en-US" sz="1400" b="1" dirty="0" smtClean="0"/>
                  <a:t>番号　</a:t>
                </a:r>
                <a:r>
                  <a:rPr lang="en-US" altLang="ja-JP" sz="1400" b="1" dirty="0" smtClean="0"/>
                  <a:t>1</a:t>
                </a:r>
                <a:endParaRPr kumimoji="1" lang="ja-JP" altLang="en-US" sz="1400" b="1" dirty="0"/>
              </a:p>
            </p:txBody>
          </p:sp>
        </p:grpSp>
        <p:grpSp>
          <p:nvGrpSpPr>
            <p:cNvPr id="63" name="グループ化 62"/>
            <p:cNvGrpSpPr/>
            <p:nvPr/>
          </p:nvGrpSpPr>
          <p:grpSpPr>
            <a:xfrm>
              <a:off x="7231283" y="5517232"/>
              <a:ext cx="1229149" cy="388419"/>
              <a:chOff x="5868144" y="5517232"/>
              <a:chExt cx="1229149" cy="388419"/>
            </a:xfrm>
          </p:grpSpPr>
          <p:sp>
            <p:nvSpPr>
              <p:cNvPr id="84" name="メモ 83"/>
              <p:cNvSpPr/>
              <p:nvPr/>
            </p:nvSpPr>
            <p:spPr>
              <a:xfrm>
                <a:off x="5868145" y="5517232"/>
                <a:ext cx="1152128" cy="388419"/>
              </a:xfrm>
              <a:prstGeom prst="foldedCorner">
                <a:avLst/>
              </a:prstGeom>
              <a:solidFill>
                <a:srgbClr val="FFFF00"/>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テキスト ボックス 84"/>
              <p:cNvSpPr txBox="1"/>
              <p:nvPr/>
            </p:nvSpPr>
            <p:spPr>
              <a:xfrm>
                <a:off x="5868144" y="5557552"/>
                <a:ext cx="1229149" cy="307777"/>
              </a:xfrm>
              <a:prstGeom prst="rect">
                <a:avLst/>
              </a:prstGeom>
              <a:noFill/>
              <a:ln>
                <a:noFill/>
              </a:ln>
            </p:spPr>
            <p:txBody>
              <a:bodyPr wrap="square" rtlCol="0">
                <a:spAutoFit/>
              </a:bodyPr>
              <a:lstStyle/>
              <a:p>
                <a:r>
                  <a:rPr lang="en-US" altLang="ja-JP" sz="1400" b="1" dirty="0" smtClean="0"/>
                  <a:t>CPU</a:t>
                </a:r>
                <a:r>
                  <a:rPr lang="ja-JP" altLang="en-US" sz="1400" b="1" dirty="0" smtClean="0"/>
                  <a:t>番号　</a:t>
                </a:r>
                <a:r>
                  <a:rPr lang="en-US" altLang="ja-JP" sz="1400" b="1" dirty="0" smtClean="0"/>
                  <a:t>2</a:t>
                </a:r>
                <a:endParaRPr kumimoji="1" lang="ja-JP" altLang="en-US" sz="1400" b="1" dirty="0"/>
              </a:p>
            </p:txBody>
          </p:sp>
        </p:grpSp>
        <p:grpSp>
          <p:nvGrpSpPr>
            <p:cNvPr id="64" name="グループ化 63"/>
            <p:cNvGrpSpPr/>
            <p:nvPr/>
          </p:nvGrpSpPr>
          <p:grpSpPr>
            <a:xfrm>
              <a:off x="5868144" y="6165304"/>
              <a:ext cx="1229149" cy="388419"/>
              <a:chOff x="5868144" y="5517232"/>
              <a:chExt cx="1229149" cy="388419"/>
            </a:xfrm>
          </p:grpSpPr>
          <p:sp>
            <p:nvSpPr>
              <p:cNvPr id="82" name="メモ 81"/>
              <p:cNvSpPr/>
              <p:nvPr/>
            </p:nvSpPr>
            <p:spPr>
              <a:xfrm>
                <a:off x="5868145" y="5517232"/>
                <a:ext cx="1152128" cy="388419"/>
              </a:xfrm>
              <a:prstGeom prst="foldedCorner">
                <a:avLst/>
              </a:prstGeom>
              <a:solidFill>
                <a:srgbClr val="FFFF00"/>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テキスト ボックス 82"/>
              <p:cNvSpPr txBox="1"/>
              <p:nvPr/>
            </p:nvSpPr>
            <p:spPr>
              <a:xfrm>
                <a:off x="5868144" y="5557552"/>
                <a:ext cx="1229149" cy="307777"/>
              </a:xfrm>
              <a:prstGeom prst="rect">
                <a:avLst/>
              </a:prstGeom>
              <a:noFill/>
              <a:ln>
                <a:noFill/>
              </a:ln>
            </p:spPr>
            <p:txBody>
              <a:bodyPr wrap="square" rtlCol="0">
                <a:spAutoFit/>
              </a:bodyPr>
              <a:lstStyle/>
              <a:p>
                <a:r>
                  <a:rPr lang="en-US" altLang="ja-JP" sz="1400" b="1" dirty="0" smtClean="0"/>
                  <a:t>CPU</a:t>
                </a:r>
                <a:r>
                  <a:rPr lang="ja-JP" altLang="en-US" sz="1400" b="1" dirty="0" smtClean="0"/>
                  <a:t>番号　</a:t>
                </a:r>
                <a:r>
                  <a:rPr lang="en-US" altLang="ja-JP" sz="1400" b="1" dirty="0"/>
                  <a:t>3</a:t>
                </a:r>
                <a:endParaRPr kumimoji="1" lang="ja-JP" altLang="en-US" sz="1400" b="1" dirty="0"/>
              </a:p>
            </p:txBody>
          </p:sp>
        </p:grpSp>
        <p:grpSp>
          <p:nvGrpSpPr>
            <p:cNvPr id="65" name="グループ化 64"/>
            <p:cNvGrpSpPr/>
            <p:nvPr/>
          </p:nvGrpSpPr>
          <p:grpSpPr>
            <a:xfrm>
              <a:off x="7231283" y="6165304"/>
              <a:ext cx="1229149" cy="388419"/>
              <a:chOff x="5868144" y="5517232"/>
              <a:chExt cx="1229149" cy="388419"/>
            </a:xfrm>
          </p:grpSpPr>
          <p:sp>
            <p:nvSpPr>
              <p:cNvPr id="80" name="メモ 79"/>
              <p:cNvSpPr/>
              <p:nvPr/>
            </p:nvSpPr>
            <p:spPr>
              <a:xfrm>
                <a:off x="5868145" y="5517232"/>
                <a:ext cx="1152128" cy="388419"/>
              </a:xfrm>
              <a:prstGeom prst="foldedCorner">
                <a:avLst/>
              </a:prstGeom>
              <a:solidFill>
                <a:srgbClr val="FFFF00"/>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テキスト ボックス 80"/>
              <p:cNvSpPr txBox="1"/>
              <p:nvPr/>
            </p:nvSpPr>
            <p:spPr>
              <a:xfrm>
                <a:off x="5868144" y="5557552"/>
                <a:ext cx="1229149" cy="307777"/>
              </a:xfrm>
              <a:prstGeom prst="rect">
                <a:avLst/>
              </a:prstGeom>
              <a:noFill/>
              <a:ln>
                <a:noFill/>
              </a:ln>
            </p:spPr>
            <p:txBody>
              <a:bodyPr wrap="square" rtlCol="0">
                <a:spAutoFit/>
              </a:bodyPr>
              <a:lstStyle/>
              <a:p>
                <a:r>
                  <a:rPr lang="en-US" altLang="ja-JP" sz="1400" b="1" dirty="0" smtClean="0"/>
                  <a:t>CPU</a:t>
                </a:r>
                <a:r>
                  <a:rPr lang="ja-JP" altLang="en-US" sz="1400" b="1" dirty="0" smtClean="0"/>
                  <a:t>番号　</a:t>
                </a:r>
                <a:r>
                  <a:rPr lang="en-US" altLang="ja-JP" sz="1400" b="1" dirty="0"/>
                  <a:t>4</a:t>
                </a:r>
                <a:endParaRPr kumimoji="1" lang="ja-JP" altLang="en-US" sz="1400" b="1" dirty="0"/>
              </a:p>
            </p:txBody>
          </p:sp>
        </p:grpSp>
        <p:sp>
          <p:nvSpPr>
            <p:cNvPr id="66" name="テキスト ボックス 65"/>
            <p:cNvSpPr txBox="1"/>
            <p:nvPr/>
          </p:nvSpPr>
          <p:spPr>
            <a:xfrm>
              <a:off x="5724128" y="5106670"/>
              <a:ext cx="3024336" cy="338554"/>
            </a:xfrm>
            <a:prstGeom prst="rect">
              <a:avLst/>
            </a:prstGeom>
            <a:noFill/>
          </p:spPr>
          <p:txBody>
            <a:bodyPr wrap="square" rtlCol="0">
              <a:spAutoFit/>
            </a:bodyPr>
            <a:lstStyle/>
            <a:p>
              <a:r>
                <a:rPr lang="en-US" altLang="ja-JP" sz="1600" b="1" dirty="0" err="1" smtClean="0"/>
                <a:t>CIM_Processor</a:t>
              </a:r>
              <a:r>
                <a:rPr lang="ja-JP" altLang="en-US" sz="1600" b="1" dirty="0" smtClean="0"/>
                <a:t>のインスタンス</a:t>
              </a:r>
              <a:endParaRPr kumimoji="1" lang="ja-JP" altLang="en-US" sz="1600" b="1" dirty="0"/>
            </a:p>
          </p:txBody>
        </p:sp>
        <p:sp>
          <p:nvSpPr>
            <p:cNvPr id="67" name="テキスト ボックス 66"/>
            <p:cNvSpPr txBox="1"/>
            <p:nvPr/>
          </p:nvSpPr>
          <p:spPr>
            <a:xfrm>
              <a:off x="2152325" y="5157192"/>
              <a:ext cx="1627587" cy="338554"/>
            </a:xfrm>
            <a:prstGeom prst="rect">
              <a:avLst/>
            </a:prstGeom>
            <a:noFill/>
          </p:spPr>
          <p:txBody>
            <a:bodyPr wrap="square" rtlCol="0">
              <a:spAutoFit/>
            </a:bodyPr>
            <a:lstStyle/>
            <a:p>
              <a:r>
                <a:rPr kumimoji="1" lang="ja-JP" altLang="en-US" sz="1600" b="1" dirty="0" smtClean="0"/>
                <a:t>管理コンソール</a:t>
              </a:r>
              <a:endParaRPr kumimoji="1" lang="ja-JP" altLang="en-US" sz="1600" b="1" dirty="0"/>
            </a:p>
          </p:txBody>
        </p:sp>
        <p:grpSp>
          <p:nvGrpSpPr>
            <p:cNvPr id="68" name="グループ化 67"/>
            <p:cNvGrpSpPr/>
            <p:nvPr/>
          </p:nvGrpSpPr>
          <p:grpSpPr>
            <a:xfrm>
              <a:off x="2692320" y="5469758"/>
              <a:ext cx="821398" cy="977800"/>
              <a:chOff x="1468214" y="4242824"/>
              <a:chExt cx="821398" cy="977800"/>
            </a:xfrm>
          </p:grpSpPr>
          <p:sp>
            <p:nvSpPr>
              <p:cNvPr id="77" name="直方体 76"/>
              <p:cNvSpPr/>
              <p:nvPr/>
            </p:nvSpPr>
            <p:spPr>
              <a:xfrm>
                <a:off x="1468214" y="4242824"/>
                <a:ext cx="479149" cy="717052"/>
              </a:xfrm>
              <a:prstGeom prst="cube">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円/楕円 77"/>
              <p:cNvSpPr/>
              <p:nvPr/>
            </p:nvSpPr>
            <p:spPr>
              <a:xfrm>
                <a:off x="1810463" y="4438384"/>
                <a:ext cx="410699" cy="391120"/>
              </a:xfrm>
              <a:prstGeom prst="ellipse">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台形 78"/>
              <p:cNvSpPr/>
              <p:nvPr/>
            </p:nvSpPr>
            <p:spPr>
              <a:xfrm>
                <a:off x="1742013" y="4829504"/>
                <a:ext cx="547599" cy="391120"/>
              </a:xfrm>
              <a:prstGeom prst="trapezoid">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69" name="直線矢印コネクタ 68"/>
            <p:cNvCxnSpPr/>
            <p:nvPr/>
          </p:nvCxnSpPr>
          <p:spPr>
            <a:xfrm flipH="1">
              <a:off x="3513718" y="6056438"/>
              <a:ext cx="4287390" cy="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7801107" y="5905651"/>
              <a:ext cx="0" cy="150787"/>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テキスト ボックス 70"/>
            <p:cNvSpPr txBox="1"/>
            <p:nvPr/>
          </p:nvSpPr>
          <p:spPr>
            <a:xfrm>
              <a:off x="3563888" y="5661248"/>
              <a:ext cx="2160240" cy="338554"/>
            </a:xfrm>
            <a:prstGeom prst="rect">
              <a:avLst/>
            </a:prstGeom>
            <a:noFill/>
          </p:spPr>
          <p:txBody>
            <a:bodyPr wrap="square" rtlCol="0">
              <a:spAutoFit/>
            </a:bodyPr>
            <a:lstStyle/>
            <a:p>
              <a:r>
                <a:rPr lang="en-US" altLang="ja-JP" sz="1600" dirty="0" err="1"/>
                <a:t>EnumerateInstances</a:t>
              </a:r>
              <a:endParaRPr lang="en-US" altLang="ja-JP" sz="1600" dirty="0"/>
            </a:p>
          </p:txBody>
        </p:sp>
        <p:cxnSp>
          <p:nvCxnSpPr>
            <p:cNvPr id="72" name="直線コネクタ 71"/>
            <p:cNvCxnSpPr/>
            <p:nvPr/>
          </p:nvCxnSpPr>
          <p:spPr>
            <a:xfrm>
              <a:off x="6444209" y="5905650"/>
              <a:ext cx="0" cy="150787"/>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7801106" y="6553724"/>
              <a:ext cx="0" cy="150787"/>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6444208" y="6553723"/>
              <a:ext cx="0" cy="150787"/>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5436096" y="6056438"/>
              <a:ext cx="0" cy="648072"/>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flipH="1">
              <a:off x="5436096" y="6712574"/>
              <a:ext cx="2371252" cy="0"/>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867681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61"/>
                                        </p:tgtEl>
                                        <p:attrNameLst>
                                          <p:attrName>style.visibility</p:attrName>
                                        </p:attrNameLst>
                                      </p:cBhvr>
                                      <p:to>
                                        <p:strVal val="hidden"/>
                                      </p:to>
                                    </p:set>
                                  </p:childTnLst>
                                </p:cTn>
                              </p:par>
                              <p:par>
                                <p:cTn id="7" presetID="10" presetClass="entr" presetSubtype="0" fill="hold" nodeType="withEffect">
                                  <p:stCondLst>
                                    <p:cond delay="0"/>
                                  </p:stCondLst>
                                  <p:childTnLst>
                                    <p:set>
                                      <p:cBhvr>
                                        <p:cTn id="8" dur="1" fill="hold">
                                          <p:stCondLst>
                                            <p:cond delay="0"/>
                                          </p:stCondLst>
                                        </p:cTn>
                                        <p:tgtEl>
                                          <p:spTgt spid="32"/>
                                        </p:tgtEl>
                                        <p:attrNameLst>
                                          <p:attrName>style.visibility</p:attrName>
                                        </p:attrNameLst>
                                      </p:cBhvr>
                                      <p:to>
                                        <p:strVal val="visible"/>
                                      </p:to>
                                    </p:set>
                                    <p:animEffect transition="in" filter="fade">
                                      <p:cBhvr>
                                        <p:cTn id="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en-US" altLang="ja-JP" dirty="0"/>
              <a:t>CIM</a:t>
            </a:r>
            <a:r>
              <a:rPr lang="ja-JP" altLang="en-US" dirty="0"/>
              <a:t>プロバイダ</a:t>
            </a:r>
            <a:endParaRPr lang="en-US" altLang="ja-JP" dirty="0"/>
          </a:p>
          <a:p>
            <a:pPr lvl="1"/>
            <a:r>
              <a:rPr lang="ja-JP" altLang="en-US" dirty="0" smtClean="0"/>
              <a:t>仮想</a:t>
            </a:r>
            <a:r>
              <a:rPr lang="en-US" altLang="ja-JP" dirty="0" smtClean="0"/>
              <a:t>AMT</a:t>
            </a:r>
            <a:r>
              <a:rPr lang="ja-JP" altLang="en-US" dirty="0" smtClean="0"/>
              <a:t>の各機能を実現する</a:t>
            </a:r>
            <a:endParaRPr kumimoji="1" lang="en-US" altLang="ja-JP" dirty="0" smtClean="0"/>
          </a:p>
          <a:p>
            <a:r>
              <a:rPr kumimoji="1" lang="en-US" altLang="ja-JP" dirty="0" smtClean="0"/>
              <a:t>WS-Man</a:t>
            </a:r>
            <a:r>
              <a:rPr kumimoji="1" lang="ja-JP" altLang="en-US" dirty="0" smtClean="0"/>
              <a:t>サーバ</a:t>
            </a:r>
            <a:endParaRPr kumimoji="1" lang="en-US" altLang="ja-JP" dirty="0" smtClean="0"/>
          </a:p>
          <a:p>
            <a:pPr lvl="1"/>
            <a:r>
              <a:rPr lang="ja-JP" altLang="en-US" dirty="0" smtClean="0"/>
              <a:t>リクエスト</a:t>
            </a:r>
            <a:r>
              <a:rPr kumimoji="1" lang="ja-JP" altLang="en-US" dirty="0" smtClean="0"/>
              <a:t>を</a:t>
            </a:r>
            <a:r>
              <a:rPr kumimoji="1" lang="en-US" altLang="ja-JP" dirty="0" smtClean="0"/>
              <a:t>CIM</a:t>
            </a:r>
            <a:r>
              <a:rPr lang="ja-JP" altLang="en-US" dirty="0"/>
              <a:t>に</a:t>
            </a:r>
            <a:r>
              <a:rPr kumimoji="1" lang="ja-JP" altLang="en-US" dirty="0" smtClean="0"/>
              <a:t>変換</a:t>
            </a:r>
            <a:endParaRPr lang="en-US" altLang="ja-JP" dirty="0"/>
          </a:p>
          <a:p>
            <a:r>
              <a:rPr kumimoji="1" lang="en-US" altLang="ja-JP" dirty="0" smtClean="0"/>
              <a:t>CIM</a:t>
            </a:r>
            <a:r>
              <a:rPr kumimoji="1" lang="ja-JP" altLang="en-US" dirty="0" smtClean="0"/>
              <a:t>オブジェクトマネージャ</a:t>
            </a:r>
            <a:r>
              <a:rPr kumimoji="1" lang="en-US" altLang="ja-JP" dirty="0" smtClean="0"/>
              <a:t/>
            </a:r>
            <a:br>
              <a:rPr kumimoji="1" lang="en-US" altLang="ja-JP" dirty="0" smtClean="0"/>
            </a:br>
            <a:r>
              <a:rPr kumimoji="1" lang="ja-JP" altLang="en-US" dirty="0" smtClean="0"/>
              <a:t>（</a:t>
            </a:r>
            <a:r>
              <a:rPr kumimoji="1" lang="en-US" altLang="ja-JP" dirty="0" smtClean="0"/>
              <a:t>CIMOM</a:t>
            </a:r>
            <a:r>
              <a:rPr kumimoji="1" lang="ja-JP" altLang="en-US" dirty="0" smtClean="0"/>
              <a:t>）</a:t>
            </a:r>
          </a:p>
          <a:p>
            <a:pPr lvl="1"/>
            <a:r>
              <a:rPr kumimoji="1" lang="ja-JP" altLang="en-US" dirty="0" smtClean="0"/>
              <a:t>リクエストを適切な</a:t>
            </a:r>
            <a:r>
              <a:rPr kumimoji="1" lang="en-US" altLang="ja-JP" dirty="0" smtClean="0"/>
              <a:t/>
            </a:r>
            <a:br>
              <a:rPr kumimoji="1" lang="en-US" altLang="ja-JP" dirty="0" smtClean="0"/>
            </a:br>
            <a:r>
              <a:rPr kumimoji="1" lang="en-US" altLang="ja-JP" dirty="0" smtClean="0"/>
              <a:t>CIM</a:t>
            </a:r>
            <a:r>
              <a:rPr kumimoji="1" lang="ja-JP" altLang="en-US" dirty="0" smtClean="0"/>
              <a:t>プロバイダに送る</a:t>
            </a:r>
            <a:endParaRPr kumimoji="1" lang="en-US" altLang="ja-JP" dirty="0" smtClean="0"/>
          </a:p>
        </p:txBody>
      </p:sp>
      <p:sp>
        <p:nvSpPr>
          <p:cNvPr id="3" name="タイトル 2"/>
          <p:cNvSpPr>
            <a:spLocks noGrp="1"/>
          </p:cNvSpPr>
          <p:nvPr>
            <p:ph type="title"/>
          </p:nvPr>
        </p:nvSpPr>
        <p:spPr/>
        <p:txBody>
          <a:bodyPr/>
          <a:lstStyle/>
          <a:p>
            <a:r>
              <a:rPr lang="ja-JP" altLang="en-US" dirty="0" err="1"/>
              <a:t>仮想</a:t>
            </a:r>
            <a:r>
              <a:rPr kumimoji="1" lang="en-US" altLang="ja-JP" dirty="0" smtClean="0"/>
              <a:t>AMT</a:t>
            </a:r>
            <a:r>
              <a:rPr kumimoji="1" lang="ja-JP" altLang="en-US" dirty="0" smtClean="0"/>
              <a:t>の構成</a:t>
            </a:r>
            <a:endParaRPr kumimoji="1" lang="ja-JP" altLang="en-US" dirty="0"/>
          </a:p>
        </p:txBody>
      </p:sp>
      <p:grpSp>
        <p:nvGrpSpPr>
          <p:cNvPr id="36" name="グループ化 35"/>
          <p:cNvGrpSpPr/>
          <p:nvPr/>
        </p:nvGrpSpPr>
        <p:grpSpPr>
          <a:xfrm>
            <a:off x="4139952" y="3501008"/>
            <a:ext cx="4456807" cy="2624729"/>
            <a:chOff x="1747852" y="2335013"/>
            <a:chExt cx="4456807" cy="2624729"/>
          </a:xfrm>
        </p:grpSpPr>
        <p:grpSp>
          <p:nvGrpSpPr>
            <p:cNvPr id="37" name="グループ化 36"/>
            <p:cNvGrpSpPr/>
            <p:nvPr/>
          </p:nvGrpSpPr>
          <p:grpSpPr>
            <a:xfrm>
              <a:off x="5201572" y="3565382"/>
              <a:ext cx="867845" cy="543807"/>
              <a:chOff x="2844860" y="3356992"/>
              <a:chExt cx="867845" cy="543807"/>
            </a:xfrm>
          </p:grpSpPr>
          <p:sp>
            <p:nvSpPr>
              <p:cNvPr id="68" name="円柱 67"/>
              <p:cNvSpPr/>
              <p:nvPr/>
            </p:nvSpPr>
            <p:spPr>
              <a:xfrm>
                <a:off x="2844862" y="3356992"/>
                <a:ext cx="762570" cy="543807"/>
              </a:xfrm>
              <a:prstGeom prst="can">
                <a:avLst/>
              </a:prstGeom>
              <a:solidFill>
                <a:srgbClr val="CCFFCC"/>
              </a:solidFill>
              <a:ln w="1905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p:cNvSpPr txBox="1"/>
              <p:nvPr/>
            </p:nvSpPr>
            <p:spPr>
              <a:xfrm>
                <a:off x="2844860" y="3588393"/>
                <a:ext cx="867845" cy="276999"/>
              </a:xfrm>
              <a:prstGeom prst="rect">
                <a:avLst/>
              </a:prstGeom>
              <a:noFill/>
            </p:spPr>
            <p:txBody>
              <a:bodyPr wrap="square" rtlCol="0">
                <a:spAutoFit/>
              </a:bodyPr>
              <a:lstStyle/>
              <a:p>
                <a:r>
                  <a:rPr lang="ja-JP" altLang="en-US" sz="1200" b="1" dirty="0"/>
                  <a:t>リポジトリ</a:t>
                </a:r>
                <a:endParaRPr kumimoji="1" lang="en-US" altLang="ja-JP" sz="1200" b="1" dirty="0" smtClean="0"/>
              </a:p>
            </p:txBody>
          </p:sp>
        </p:grpSp>
        <p:grpSp>
          <p:nvGrpSpPr>
            <p:cNvPr id="38" name="グループ化 37"/>
            <p:cNvGrpSpPr/>
            <p:nvPr/>
          </p:nvGrpSpPr>
          <p:grpSpPr>
            <a:xfrm>
              <a:off x="3462379" y="3689031"/>
              <a:ext cx="1463264" cy="373373"/>
              <a:chOff x="3347864" y="3284984"/>
              <a:chExt cx="1463264" cy="373373"/>
            </a:xfrm>
          </p:grpSpPr>
          <p:sp>
            <p:nvSpPr>
              <p:cNvPr id="66" name="角丸四角形 65"/>
              <p:cNvSpPr/>
              <p:nvPr/>
            </p:nvSpPr>
            <p:spPr>
              <a:xfrm>
                <a:off x="3347864" y="3284984"/>
                <a:ext cx="1296143" cy="360040"/>
              </a:xfrm>
              <a:prstGeom prst="roundRect">
                <a:avLst/>
              </a:prstGeom>
              <a:gradFill>
                <a:gsLst>
                  <a:gs pos="0">
                    <a:schemeClr val="accent3">
                      <a:lumMod val="40000"/>
                      <a:lumOff val="60000"/>
                    </a:schemeClr>
                  </a:gs>
                  <a:gs pos="100000">
                    <a:schemeClr val="bg1"/>
                  </a:gs>
                  <a:gs pos="100000">
                    <a:schemeClr val="bg1"/>
                  </a:gs>
                </a:gsLst>
                <a:lin ang="16200000" scaled="1"/>
              </a:gradFill>
              <a:ln w="22225" cmpd="sng">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3586993" y="3350580"/>
                <a:ext cx="1224135" cy="307777"/>
              </a:xfrm>
              <a:prstGeom prst="rect">
                <a:avLst/>
              </a:prstGeom>
              <a:noFill/>
              <a:ln>
                <a:noFill/>
              </a:ln>
            </p:spPr>
            <p:txBody>
              <a:bodyPr wrap="square" rtlCol="0">
                <a:spAutoFit/>
              </a:bodyPr>
              <a:lstStyle/>
              <a:p>
                <a:r>
                  <a:rPr kumimoji="1" lang="en-US" altLang="ja-JP" sz="1400" b="1" dirty="0" smtClean="0"/>
                  <a:t>CIMOM</a:t>
                </a:r>
                <a:endParaRPr kumimoji="1" lang="ja-JP" altLang="en-US" sz="1400" b="1" dirty="0"/>
              </a:p>
            </p:txBody>
          </p:sp>
        </p:grpSp>
        <p:grpSp>
          <p:nvGrpSpPr>
            <p:cNvPr id="39" name="グループ化 38"/>
            <p:cNvGrpSpPr/>
            <p:nvPr/>
          </p:nvGrpSpPr>
          <p:grpSpPr>
            <a:xfrm>
              <a:off x="3525118" y="2335013"/>
              <a:ext cx="1247804" cy="370438"/>
              <a:chOff x="3923928" y="3419708"/>
              <a:chExt cx="765820" cy="370438"/>
            </a:xfrm>
          </p:grpSpPr>
          <p:sp>
            <p:nvSpPr>
              <p:cNvPr id="64" name="角丸四角形 63"/>
              <p:cNvSpPr/>
              <p:nvPr/>
            </p:nvSpPr>
            <p:spPr>
              <a:xfrm>
                <a:off x="3923928" y="3419708"/>
                <a:ext cx="720080" cy="369332"/>
              </a:xfrm>
              <a:prstGeom prst="roundRect">
                <a:avLst/>
              </a:prstGeom>
              <a:gradFill>
                <a:gsLst>
                  <a:gs pos="0">
                    <a:schemeClr val="bg2">
                      <a:lumMod val="50000"/>
                    </a:schemeClr>
                  </a:gs>
                  <a:gs pos="100000">
                    <a:schemeClr val="bg2">
                      <a:lumMod val="90000"/>
                    </a:schemeClr>
                  </a:gs>
                  <a:gs pos="100000">
                    <a:schemeClr val="accent1">
                      <a:tint val="23500"/>
                      <a:satMod val="160000"/>
                    </a:schemeClr>
                  </a:gs>
                </a:gsLst>
                <a:lin ang="16200000" scaled="1"/>
              </a:gradFill>
              <a:ln w="22225" cmpd="sng">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p:cNvSpPr txBox="1"/>
              <p:nvPr/>
            </p:nvSpPr>
            <p:spPr>
              <a:xfrm>
                <a:off x="4113684" y="3451592"/>
                <a:ext cx="576064" cy="338554"/>
              </a:xfrm>
              <a:prstGeom prst="rect">
                <a:avLst/>
              </a:prstGeom>
              <a:noFill/>
            </p:spPr>
            <p:txBody>
              <a:bodyPr wrap="square" rtlCol="0">
                <a:spAutoFit/>
              </a:bodyPr>
              <a:lstStyle/>
              <a:p>
                <a:r>
                  <a:rPr kumimoji="1" lang="en-US" altLang="ja-JP" sz="1600" dirty="0" smtClean="0"/>
                  <a:t>VM</a:t>
                </a:r>
                <a:endParaRPr kumimoji="1" lang="ja-JP" altLang="en-US" sz="1600" dirty="0"/>
              </a:p>
            </p:txBody>
          </p:sp>
        </p:grpSp>
        <p:cxnSp>
          <p:nvCxnSpPr>
            <p:cNvPr id="40" name="直線矢印コネクタ 39"/>
            <p:cNvCxnSpPr/>
            <p:nvPr/>
          </p:nvCxnSpPr>
          <p:spPr>
            <a:xfrm flipV="1">
              <a:off x="3581943" y="3439368"/>
              <a:ext cx="0" cy="252027"/>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4758522" y="3785363"/>
              <a:ext cx="432049" cy="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flipH="1">
              <a:off x="4758522" y="3941283"/>
              <a:ext cx="432049" cy="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V="1">
              <a:off x="4110449" y="4656275"/>
              <a:ext cx="0" cy="292305"/>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2051720" y="4959742"/>
              <a:ext cx="2060036"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3462379" y="2938107"/>
              <a:ext cx="239129" cy="471799"/>
            </a:xfrm>
            <a:prstGeom prst="rect">
              <a:avLst/>
            </a:prstGeom>
            <a:solidFill>
              <a:schemeClr val="accent4">
                <a:lumMod val="60000"/>
                <a:lumOff val="40000"/>
              </a:schemeClr>
            </a:solidFill>
            <a:ln w="15875" cmpd="sng">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6" name="直線矢印コネクタ 45"/>
            <p:cNvCxnSpPr/>
            <p:nvPr/>
          </p:nvCxnSpPr>
          <p:spPr>
            <a:xfrm flipV="1">
              <a:off x="4613669" y="3439368"/>
              <a:ext cx="0" cy="252027"/>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4494105" y="2938107"/>
              <a:ext cx="239129" cy="471799"/>
            </a:xfrm>
            <a:prstGeom prst="rect">
              <a:avLst/>
            </a:prstGeom>
            <a:solidFill>
              <a:schemeClr val="accent4">
                <a:lumMod val="60000"/>
                <a:lumOff val="40000"/>
              </a:schemeClr>
            </a:solidFill>
            <a:ln w="15875" cmpd="sng">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8" name="直線矢印コネクタ 47"/>
            <p:cNvCxnSpPr/>
            <p:nvPr/>
          </p:nvCxnSpPr>
          <p:spPr>
            <a:xfrm flipV="1">
              <a:off x="3894427" y="3442275"/>
              <a:ext cx="0" cy="252027"/>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9" name="テキスト ボックス 48"/>
            <p:cNvSpPr txBox="1"/>
            <p:nvPr/>
          </p:nvSpPr>
          <p:spPr>
            <a:xfrm>
              <a:off x="3753592" y="2980938"/>
              <a:ext cx="576064" cy="369332"/>
            </a:xfrm>
            <a:prstGeom prst="rect">
              <a:avLst/>
            </a:prstGeom>
            <a:noFill/>
          </p:spPr>
          <p:txBody>
            <a:bodyPr wrap="square" rtlCol="0">
              <a:spAutoFit/>
            </a:bodyPr>
            <a:lstStyle/>
            <a:p>
              <a:r>
                <a:rPr kumimoji="1" lang="ja-JP" altLang="en-US" dirty="0" smtClean="0"/>
                <a:t>・・・</a:t>
              </a:r>
              <a:endParaRPr kumimoji="1" lang="ja-JP" altLang="en-US" dirty="0"/>
            </a:p>
          </p:txBody>
        </p:sp>
        <p:sp>
          <p:nvSpPr>
            <p:cNvPr id="50" name="テキスト ボックス 49"/>
            <p:cNvSpPr txBox="1"/>
            <p:nvPr/>
          </p:nvSpPr>
          <p:spPr>
            <a:xfrm>
              <a:off x="2683956" y="3199109"/>
              <a:ext cx="862789" cy="430887"/>
            </a:xfrm>
            <a:prstGeom prst="rect">
              <a:avLst/>
            </a:prstGeom>
            <a:noFill/>
          </p:spPr>
          <p:txBody>
            <a:bodyPr wrap="square" rtlCol="0">
              <a:spAutoFit/>
            </a:bodyPr>
            <a:lstStyle/>
            <a:p>
              <a:r>
                <a:rPr kumimoji="1" lang="en-US" altLang="ja-JP" sz="1100" b="1" dirty="0" smtClean="0"/>
                <a:t>CIM</a:t>
              </a:r>
            </a:p>
            <a:p>
              <a:r>
                <a:rPr kumimoji="1" lang="ja-JP" altLang="en-US" sz="1100" b="1" dirty="0" smtClean="0"/>
                <a:t>プロバイダ</a:t>
              </a:r>
              <a:endParaRPr kumimoji="1" lang="ja-JP" altLang="en-US" sz="1100" b="1" dirty="0"/>
            </a:p>
          </p:txBody>
        </p:sp>
        <p:cxnSp>
          <p:nvCxnSpPr>
            <p:cNvPr id="51" name="直線コネクタ 50"/>
            <p:cNvCxnSpPr/>
            <p:nvPr/>
          </p:nvCxnSpPr>
          <p:spPr>
            <a:xfrm flipH="1">
              <a:off x="3239902" y="3147632"/>
              <a:ext cx="320848" cy="14896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flipH="1">
              <a:off x="3239902" y="3186301"/>
              <a:ext cx="1373770" cy="1102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p:nvPr/>
          </p:nvCxnSpPr>
          <p:spPr>
            <a:xfrm flipV="1">
              <a:off x="3581943" y="2686080"/>
              <a:ext cx="0" cy="252027"/>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flipV="1">
              <a:off x="4613669" y="2686080"/>
              <a:ext cx="0" cy="252027"/>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flipV="1">
              <a:off x="3894427" y="2688987"/>
              <a:ext cx="0" cy="252027"/>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角丸四角形 55"/>
            <p:cNvSpPr/>
            <p:nvPr/>
          </p:nvSpPr>
          <p:spPr>
            <a:xfrm>
              <a:off x="2650343" y="2849259"/>
              <a:ext cx="3498526" cy="1965284"/>
            </a:xfrm>
            <a:prstGeom prst="roundRect">
              <a:avLst>
                <a:gd name="adj" fmla="val 15936"/>
              </a:avLst>
            </a:prstGeom>
            <a:noFill/>
            <a:ln w="38100" cmpd="sng">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5284865" y="2535068"/>
              <a:ext cx="919794" cy="338554"/>
            </a:xfrm>
            <a:prstGeom prst="rect">
              <a:avLst/>
            </a:prstGeom>
            <a:noFill/>
          </p:spPr>
          <p:txBody>
            <a:bodyPr wrap="square" rtlCol="0">
              <a:spAutoFit/>
            </a:bodyPr>
            <a:lstStyle/>
            <a:p>
              <a:r>
                <a:rPr lang="en-US" altLang="ja-JP" sz="1600" b="1" dirty="0" err="1" smtClean="0"/>
                <a:t>vAMT</a:t>
              </a:r>
              <a:endParaRPr kumimoji="1" lang="ja-JP" altLang="en-US" sz="1600" b="1" dirty="0"/>
            </a:p>
          </p:txBody>
        </p:sp>
        <p:grpSp>
          <p:nvGrpSpPr>
            <p:cNvPr id="58" name="グループ化 57"/>
            <p:cNvGrpSpPr/>
            <p:nvPr/>
          </p:nvGrpSpPr>
          <p:grpSpPr>
            <a:xfrm>
              <a:off x="3396167" y="4296235"/>
              <a:ext cx="1512167" cy="361065"/>
              <a:chOff x="3347864" y="3284984"/>
              <a:chExt cx="1512167" cy="361065"/>
            </a:xfrm>
          </p:grpSpPr>
          <p:sp>
            <p:nvSpPr>
              <p:cNvPr id="62" name="角丸四角形 61"/>
              <p:cNvSpPr/>
              <p:nvPr/>
            </p:nvSpPr>
            <p:spPr>
              <a:xfrm>
                <a:off x="3347864" y="3284984"/>
                <a:ext cx="1463264" cy="360040"/>
              </a:xfrm>
              <a:prstGeom prst="roundRect">
                <a:avLst/>
              </a:prstGeom>
              <a:gradFill>
                <a:gsLst>
                  <a:gs pos="0">
                    <a:schemeClr val="accent2"/>
                  </a:gs>
                  <a:gs pos="100000">
                    <a:schemeClr val="bg1"/>
                  </a:gs>
                  <a:gs pos="100000">
                    <a:schemeClr val="bg1"/>
                  </a:gs>
                </a:gsLst>
                <a:lin ang="16200000" scaled="1"/>
              </a:gradFill>
              <a:ln w="22225" cmpd="sng">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3370968" y="3338272"/>
                <a:ext cx="1489063" cy="307777"/>
              </a:xfrm>
              <a:prstGeom prst="rect">
                <a:avLst/>
              </a:prstGeom>
              <a:noFill/>
              <a:ln>
                <a:noFill/>
              </a:ln>
            </p:spPr>
            <p:txBody>
              <a:bodyPr wrap="square" rtlCol="0">
                <a:spAutoFit/>
              </a:bodyPr>
              <a:lstStyle/>
              <a:p>
                <a:r>
                  <a:rPr lang="en-US" altLang="ja-JP" sz="1400" b="1" dirty="0" smtClean="0"/>
                  <a:t>WS-Man</a:t>
                </a:r>
                <a:r>
                  <a:rPr lang="ja-JP" altLang="en-US" sz="1400" b="1" dirty="0" smtClean="0"/>
                  <a:t>サーバ</a:t>
                </a:r>
                <a:endParaRPr kumimoji="1" lang="ja-JP" altLang="en-US" sz="1400" b="1" dirty="0"/>
              </a:p>
            </p:txBody>
          </p:sp>
        </p:grpSp>
        <p:cxnSp>
          <p:nvCxnSpPr>
            <p:cNvPr id="59" name="直線矢印コネクタ 58"/>
            <p:cNvCxnSpPr/>
            <p:nvPr/>
          </p:nvCxnSpPr>
          <p:spPr>
            <a:xfrm flipV="1">
              <a:off x="4110449" y="3994616"/>
              <a:ext cx="1" cy="301619"/>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1747852" y="4506766"/>
              <a:ext cx="1152128" cy="307777"/>
            </a:xfrm>
            <a:prstGeom prst="rect">
              <a:avLst/>
            </a:prstGeom>
            <a:noFill/>
          </p:spPr>
          <p:txBody>
            <a:bodyPr wrap="square" rtlCol="0">
              <a:spAutoFit/>
            </a:bodyPr>
            <a:lstStyle/>
            <a:p>
              <a:r>
                <a:rPr lang="en-US" altLang="ja-JP" sz="1400" b="1" dirty="0" smtClean="0"/>
                <a:t>WS-Man</a:t>
              </a:r>
              <a:endParaRPr kumimoji="1" lang="ja-JP" altLang="en-US" sz="1400" b="1" dirty="0"/>
            </a:p>
          </p:txBody>
        </p:sp>
        <p:cxnSp>
          <p:nvCxnSpPr>
            <p:cNvPr id="61" name="直線矢印コネクタ 60"/>
            <p:cNvCxnSpPr/>
            <p:nvPr/>
          </p:nvCxnSpPr>
          <p:spPr>
            <a:xfrm>
              <a:off x="2051720" y="4839525"/>
              <a:ext cx="432049" cy="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1671415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dirty="0" smtClean="0"/>
              <a:t>CIMPLE</a:t>
            </a:r>
            <a:r>
              <a:rPr kumimoji="1" lang="ja-JP" altLang="en-US" dirty="0" smtClean="0"/>
              <a:t>というツールを用</a:t>
            </a:r>
            <a:r>
              <a:rPr lang="ja-JP" altLang="en-US" dirty="0" smtClean="0"/>
              <a:t>い</a:t>
            </a:r>
            <a:r>
              <a:rPr kumimoji="1" lang="ja-JP" altLang="en-US" dirty="0" smtClean="0"/>
              <a:t>て</a:t>
            </a:r>
            <a:r>
              <a:rPr lang="en-US" altLang="ja-JP" dirty="0" smtClean="0"/>
              <a:t>CIM</a:t>
            </a:r>
            <a:r>
              <a:rPr lang="ja-JP" altLang="en-US" dirty="0" smtClean="0"/>
              <a:t>クラスの定義</a:t>
            </a:r>
            <a:r>
              <a:rPr kumimoji="1" lang="ja-JP" altLang="en-US" dirty="0" smtClean="0"/>
              <a:t>から</a:t>
            </a:r>
            <a:r>
              <a:rPr kumimoji="1" lang="en-US" altLang="ja-JP" dirty="0" smtClean="0"/>
              <a:t>CIM</a:t>
            </a:r>
            <a:r>
              <a:rPr kumimoji="1" lang="ja-JP" altLang="en-US" dirty="0" smtClean="0"/>
              <a:t>プロバイダの雛形を生成</a:t>
            </a:r>
            <a:endParaRPr kumimoji="1" lang="en-US" altLang="ja-JP" dirty="0" smtClean="0"/>
          </a:p>
          <a:p>
            <a:pPr lvl="1"/>
            <a:r>
              <a:rPr lang="en-US" altLang="ja-JP" dirty="0" smtClean="0"/>
              <a:t>CIM</a:t>
            </a:r>
            <a:r>
              <a:rPr lang="ja-JP" altLang="en-US" dirty="0" smtClean="0"/>
              <a:t>クラスはインテルが提供しているものを使用する</a:t>
            </a:r>
            <a:endParaRPr kumimoji="1" lang="ja-JP" altLang="en-US" dirty="0" smtClean="0"/>
          </a:p>
          <a:p>
            <a:r>
              <a:rPr kumimoji="1" lang="ja-JP" altLang="en-US" dirty="0" smtClean="0"/>
              <a:t>生成した</a:t>
            </a:r>
            <a:r>
              <a:rPr kumimoji="1" lang="en-US" altLang="ja-JP" dirty="0" smtClean="0"/>
              <a:t>CIM</a:t>
            </a:r>
            <a:r>
              <a:rPr kumimoji="1" lang="ja-JP" altLang="en-US" dirty="0" smtClean="0"/>
              <a:t>プロバイダ</a:t>
            </a:r>
            <a:r>
              <a:rPr lang="ja-JP" altLang="en-US" dirty="0" smtClean="0"/>
              <a:t>に必要な</a:t>
            </a:r>
            <a:r>
              <a:rPr kumimoji="1" lang="ja-JP" altLang="en-US" dirty="0" smtClean="0"/>
              <a:t>処理を記述する</a:t>
            </a:r>
            <a:endParaRPr kumimoji="1" lang="ja-JP" altLang="en-US" dirty="0"/>
          </a:p>
        </p:txBody>
      </p:sp>
      <p:sp>
        <p:nvSpPr>
          <p:cNvPr id="3" name="タイトル 2"/>
          <p:cNvSpPr>
            <a:spLocks noGrp="1"/>
          </p:cNvSpPr>
          <p:nvPr>
            <p:ph type="title"/>
          </p:nvPr>
        </p:nvSpPr>
        <p:spPr/>
        <p:txBody>
          <a:bodyPr/>
          <a:lstStyle/>
          <a:p>
            <a:r>
              <a:rPr kumimoji="1" lang="en-US" altLang="ja-JP" dirty="0" smtClean="0"/>
              <a:t>CIM</a:t>
            </a:r>
            <a:r>
              <a:rPr kumimoji="1" lang="ja-JP" altLang="en-US" dirty="0" smtClean="0"/>
              <a:t>プロバイダの作成</a:t>
            </a:r>
            <a:endParaRPr kumimoji="1" lang="ja-JP" altLang="en-US" dirty="0"/>
          </a:p>
        </p:txBody>
      </p:sp>
      <p:grpSp>
        <p:nvGrpSpPr>
          <p:cNvPr id="19" name="グループ化 18"/>
          <p:cNvGrpSpPr/>
          <p:nvPr/>
        </p:nvGrpSpPr>
        <p:grpSpPr>
          <a:xfrm>
            <a:off x="583135" y="3712422"/>
            <a:ext cx="8021313" cy="2236858"/>
            <a:chOff x="467544" y="3712422"/>
            <a:chExt cx="8021313" cy="2236858"/>
          </a:xfrm>
        </p:grpSpPr>
        <p:grpSp>
          <p:nvGrpSpPr>
            <p:cNvPr id="16" name="グループ化 15"/>
            <p:cNvGrpSpPr/>
            <p:nvPr/>
          </p:nvGrpSpPr>
          <p:grpSpPr>
            <a:xfrm>
              <a:off x="467544" y="3726779"/>
              <a:ext cx="4052072" cy="1934469"/>
              <a:chOff x="449113" y="4304414"/>
              <a:chExt cx="4052072" cy="1934469"/>
            </a:xfrm>
          </p:grpSpPr>
          <p:sp>
            <p:nvSpPr>
              <p:cNvPr id="5" name="テキスト ボックス 4"/>
              <p:cNvSpPr txBox="1"/>
              <p:nvPr/>
            </p:nvSpPr>
            <p:spPr>
              <a:xfrm>
                <a:off x="449113" y="4669223"/>
                <a:ext cx="4052072" cy="1569660"/>
              </a:xfrm>
              <a:prstGeom prst="rect">
                <a:avLst/>
              </a:prstGeom>
              <a:noFill/>
            </p:spPr>
            <p:txBody>
              <a:bodyPr wrap="square" rtlCol="0">
                <a:spAutoFit/>
              </a:bodyPr>
              <a:lstStyle/>
              <a:p>
                <a:r>
                  <a:rPr lang="en-US" altLang="ja-JP" sz="1600" dirty="0"/>
                  <a:t>class </a:t>
                </a:r>
                <a:r>
                  <a:rPr lang="en-US" altLang="ja-JP" sz="1600" dirty="0" err="1"/>
                  <a:t>CIM_Processor</a:t>
                </a:r>
                <a:r>
                  <a:rPr lang="en-US" altLang="ja-JP" sz="1600" dirty="0"/>
                  <a:t> :</a:t>
                </a:r>
                <a:r>
                  <a:rPr lang="ja-JP" altLang="en-US" sz="1600" dirty="0"/>
                  <a:t> </a:t>
                </a:r>
                <a:r>
                  <a:rPr lang="en-US" altLang="ja-JP" sz="1600" dirty="0" err="1"/>
                  <a:t>CIM_LogicalDevice</a:t>
                </a:r>
                <a:r>
                  <a:rPr lang="en-US" altLang="ja-JP" sz="1600" dirty="0"/>
                  <a:t> {</a:t>
                </a:r>
              </a:p>
              <a:p>
                <a:r>
                  <a:rPr lang="en-US" altLang="ja-JP" sz="1600" dirty="0"/>
                  <a:t>    [Key] uint32 Number;</a:t>
                </a:r>
              </a:p>
              <a:p>
                <a:r>
                  <a:rPr lang="en-US" altLang="ja-JP" sz="1600" dirty="0"/>
                  <a:t>    uint32 Enable([IN] </a:t>
                </a:r>
                <a:r>
                  <a:rPr lang="en-US" altLang="ja-JP" sz="1600" dirty="0" err="1"/>
                  <a:t>boolean</a:t>
                </a:r>
                <a:r>
                  <a:rPr lang="en-US" altLang="ja-JP" sz="1600" dirty="0"/>
                  <a:t> Enabled);</a:t>
                </a:r>
              </a:p>
              <a:p>
                <a:r>
                  <a:rPr lang="en-US" altLang="ja-JP" sz="1600" dirty="0"/>
                  <a:t>};</a:t>
                </a:r>
                <a:endParaRPr lang="ja-JP" altLang="en-US" sz="1600" dirty="0"/>
              </a:p>
              <a:p>
                <a:endParaRPr kumimoji="1" lang="ja-JP" altLang="en-US" sz="1600" dirty="0"/>
              </a:p>
            </p:txBody>
          </p:sp>
          <p:sp>
            <p:nvSpPr>
              <p:cNvPr id="6" name="メモ 5"/>
              <p:cNvSpPr/>
              <p:nvPr/>
            </p:nvSpPr>
            <p:spPr>
              <a:xfrm>
                <a:off x="449113" y="4612191"/>
                <a:ext cx="4006551" cy="1413636"/>
              </a:xfrm>
              <a:prstGeom prst="foldedCorner">
                <a:avLst/>
              </a:prstGeom>
              <a:noFill/>
              <a:ln w="254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17887" y="4304414"/>
                <a:ext cx="1639440" cy="307777"/>
              </a:xfrm>
              <a:prstGeom prst="rect">
                <a:avLst/>
              </a:prstGeom>
              <a:noFill/>
            </p:spPr>
            <p:txBody>
              <a:bodyPr wrap="square" rtlCol="0">
                <a:spAutoFit/>
              </a:bodyPr>
              <a:lstStyle/>
              <a:p>
                <a:r>
                  <a:rPr lang="en-US" altLang="ja-JP" sz="1400" b="1" dirty="0" smtClean="0"/>
                  <a:t>CIM</a:t>
                </a:r>
                <a:r>
                  <a:rPr lang="ja-JP" altLang="en-US" sz="1400" b="1" dirty="0" smtClean="0"/>
                  <a:t>クラス</a:t>
                </a:r>
                <a:endParaRPr kumimoji="1" lang="ja-JP" altLang="en-US" sz="1400" b="1" dirty="0"/>
              </a:p>
            </p:txBody>
          </p:sp>
        </p:grpSp>
        <p:grpSp>
          <p:nvGrpSpPr>
            <p:cNvPr id="15" name="グループ化 14"/>
            <p:cNvGrpSpPr/>
            <p:nvPr/>
          </p:nvGrpSpPr>
          <p:grpSpPr>
            <a:xfrm>
              <a:off x="5464672" y="3712422"/>
              <a:ext cx="1775187" cy="1735768"/>
              <a:chOff x="5326601" y="4168495"/>
              <a:chExt cx="1432637" cy="1443401"/>
            </a:xfrm>
          </p:grpSpPr>
          <p:sp>
            <p:nvSpPr>
              <p:cNvPr id="10" name="メモ 9"/>
              <p:cNvSpPr/>
              <p:nvPr/>
            </p:nvSpPr>
            <p:spPr>
              <a:xfrm>
                <a:off x="5364090" y="4436368"/>
                <a:ext cx="927370" cy="1175528"/>
              </a:xfrm>
              <a:prstGeom prst="foldedCorner">
                <a:avLst>
                  <a:gd name="adj" fmla="val 11425"/>
                </a:avLst>
              </a:prstGeom>
              <a:noFill/>
              <a:ln w="254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5535991" y="4890879"/>
                <a:ext cx="631503" cy="307123"/>
              </a:xfrm>
              <a:prstGeom prst="rect">
                <a:avLst/>
              </a:prstGeom>
              <a:noFill/>
            </p:spPr>
            <p:txBody>
              <a:bodyPr wrap="square" rtlCol="0">
                <a:spAutoFit/>
              </a:bodyPr>
              <a:lstStyle/>
              <a:p>
                <a:r>
                  <a:rPr kumimoji="1" lang="ja-JP" altLang="en-US" b="1" dirty="0" smtClean="0"/>
                  <a:t>雛形</a:t>
                </a:r>
                <a:endParaRPr kumimoji="1" lang="ja-JP" altLang="en-US" b="1" dirty="0"/>
              </a:p>
            </p:txBody>
          </p:sp>
          <p:sp>
            <p:nvSpPr>
              <p:cNvPr id="13" name="テキスト ボックス 12"/>
              <p:cNvSpPr txBox="1"/>
              <p:nvPr/>
            </p:nvSpPr>
            <p:spPr>
              <a:xfrm>
                <a:off x="5326601" y="4168495"/>
                <a:ext cx="1432637" cy="307777"/>
              </a:xfrm>
              <a:prstGeom prst="rect">
                <a:avLst/>
              </a:prstGeom>
              <a:noFill/>
            </p:spPr>
            <p:txBody>
              <a:bodyPr wrap="square" rtlCol="0">
                <a:spAutoFit/>
              </a:bodyPr>
              <a:lstStyle/>
              <a:p>
                <a:r>
                  <a:rPr kumimoji="1" lang="en-US" altLang="ja-JP" sz="1400" b="1" dirty="0" smtClean="0"/>
                  <a:t>CIM</a:t>
                </a:r>
                <a:r>
                  <a:rPr kumimoji="1" lang="ja-JP" altLang="en-US" sz="1400" b="1" dirty="0" smtClean="0"/>
                  <a:t>プロバイダ</a:t>
                </a:r>
                <a:endParaRPr kumimoji="1" lang="ja-JP" altLang="en-US" sz="1400" b="1" dirty="0"/>
              </a:p>
            </p:txBody>
          </p:sp>
        </p:grpSp>
        <p:sp>
          <p:nvSpPr>
            <p:cNvPr id="14" name="ストライプ矢印 13"/>
            <p:cNvSpPr/>
            <p:nvPr/>
          </p:nvSpPr>
          <p:spPr>
            <a:xfrm>
              <a:off x="4667409" y="4648928"/>
              <a:ext cx="648072" cy="494475"/>
            </a:xfrm>
            <a:prstGeom prst="stripedRightArrow">
              <a:avLst/>
            </a:prstGeom>
            <a:noFill/>
            <a:ln w="38100" cmpd="dbl">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4561704" y="4273997"/>
              <a:ext cx="936104" cy="307777"/>
            </a:xfrm>
            <a:prstGeom prst="rect">
              <a:avLst/>
            </a:prstGeom>
            <a:noFill/>
          </p:spPr>
          <p:txBody>
            <a:bodyPr wrap="square" rtlCol="0">
              <a:spAutoFit/>
            </a:bodyPr>
            <a:lstStyle/>
            <a:p>
              <a:r>
                <a:rPr lang="en-US" altLang="ja-JP" sz="1400" dirty="0" smtClean="0"/>
                <a:t>CIMPLE</a:t>
              </a:r>
              <a:endParaRPr kumimoji="1" lang="ja-JP" altLang="en-US" sz="1400" dirty="0"/>
            </a:p>
          </p:txBody>
        </p:sp>
        <p:sp>
          <p:nvSpPr>
            <p:cNvPr id="20" name="テキスト ボックス 19"/>
            <p:cNvSpPr txBox="1"/>
            <p:nvPr/>
          </p:nvSpPr>
          <p:spPr>
            <a:xfrm>
              <a:off x="7606463" y="4774692"/>
              <a:ext cx="882394" cy="307777"/>
            </a:xfrm>
            <a:prstGeom prst="rect">
              <a:avLst/>
            </a:prstGeom>
            <a:noFill/>
          </p:spPr>
          <p:txBody>
            <a:bodyPr wrap="square" rtlCol="0">
              <a:spAutoFit/>
            </a:bodyPr>
            <a:lstStyle/>
            <a:p>
              <a:r>
                <a:rPr lang="ja-JP" altLang="en-US" sz="1400" dirty="0"/>
                <a:t>開発者</a:t>
              </a:r>
              <a:endParaRPr kumimoji="1" lang="ja-JP" altLang="en-US" sz="1400" dirty="0"/>
            </a:p>
          </p:txBody>
        </p:sp>
        <p:grpSp>
          <p:nvGrpSpPr>
            <p:cNvPr id="46" name="グループ化 45"/>
            <p:cNvGrpSpPr/>
            <p:nvPr/>
          </p:nvGrpSpPr>
          <p:grpSpPr>
            <a:xfrm>
              <a:off x="7411347" y="5167040"/>
              <a:ext cx="811199" cy="782240"/>
              <a:chOff x="7069853" y="5754165"/>
              <a:chExt cx="811199" cy="782240"/>
            </a:xfrm>
          </p:grpSpPr>
          <p:sp>
            <p:nvSpPr>
              <p:cNvPr id="44" name="円/楕円 43"/>
              <p:cNvSpPr/>
              <p:nvPr/>
            </p:nvSpPr>
            <p:spPr>
              <a:xfrm>
                <a:off x="7401903" y="5754165"/>
                <a:ext cx="410699" cy="391120"/>
              </a:xfrm>
              <a:prstGeom prst="ellipse">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台形 44"/>
              <p:cNvSpPr/>
              <p:nvPr/>
            </p:nvSpPr>
            <p:spPr>
              <a:xfrm>
                <a:off x="7333453" y="6145285"/>
                <a:ext cx="547599" cy="391120"/>
              </a:xfrm>
              <a:prstGeom prst="trapezoid">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 name="グループ化 11"/>
              <p:cNvGrpSpPr/>
              <p:nvPr/>
            </p:nvGrpSpPr>
            <p:grpSpPr>
              <a:xfrm>
                <a:off x="7069853" y="6145285"/>
                <a:ext cx="636313" cy="327433"/>
                <a:chOff x="7968135" y="5794561"/>
                <a:chExt cx="636313" cy="327433"/>
              </a:xfrm>
            </p:grpSpPr>
            <p:sp>
              <p:nvSpPr>
                <p:cNvPr id="4" name="二等辺三角形 3"/>
                <p:cNvSpPr/>
                <p:nvPr/>
              </p:nvSpPr>
              <p:spPr>
                <a:xfrm>
                  <a:off x="8388424" y="5930997"/>
                  <a:ext cx="216024" cy="190997"/>
                </a:xfrm>
                <a:prstGeom prst="triangle">
                  <a:avLst/>
                </a:prstGeom>
                <a:solidFill>
                  <a:schemeClr val="bg1">
                    <a:lumMod val="65000"/>
                  </a:schemeClr>
                </a:solidFill>
                <a:ln w="25400"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rot="1753144">
                  <a:off x="7968135" y="5794561"/>
                  <a:ext cx="507372" cy="218000"/>
                </a:xfrm>
                <a:prstGeom prst="rect">
                  <a:avLst/>
                </a:prstGeom>
                <a:solidFill>
                  <a:schemeClr val="bg1">
                    <a:lumMod val="65000"/>
                  </a:schemeClr>
                </a:solidFill>
                <a:ln w="25400"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8" name="右矢印 47"/>
            <p:cNvSpPr/>
            <p:nvPr/>
          </p:nvSpPr>
          <p:spPr>
            <a:xfrm rot="11906104">
              <a:off x="6921783" y="4985099"/>
              <a:ext cx="468037" cy="363883"/>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52950296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指定された</a:t>
            </a:r>
            <a:r>
              <a:rPr lang="en-US" altLang="ja-JP" dirty="0" smtClean="0"/>
              <a:t>CIM</a:t>
            </a:r>
            <a:r>
              <a:rPr lang="ja-JP" altLang="en-US" dirty="0" smtClean="0"/>
              <a:t>クラスの</a:t>
            </a:r>
            <a:r>
              <a:rPr lang="ja-JP" altLang="en-US" dirty="0"/>
              <a:t>全てのインスタンスを返すように記述</a:t>
            </a:r>
            <a:r>
              <a:rPr lang="ja-JP" altLang="en-US" dirty="0" smtClean="0"/>
              <a:t>する</a:t>
            </a:r>
            <a:endParaRPr lang="en-US" altLang="ja-JP" dirty="0" smtClean="0"/>
          </a:p>
          <a:p>
            <a:endParaRPr lang="ja-JP" altLang="en-US" dirty="0"/>
          </a:p>
          <a:p>
            <a:pPr lvl="1"/>
            <a:endParaRPr lang="en-US" altLang="ja-JP" dirty="0" smtClean="0"/>
          </a:p>
        </p:txBody>
      </p:sp>
      <p:sp>
        <p:nvSpPr>
          <p:cNvPr id="3" name="タイトル 2"/>
          <p:cNvSpPr>
            <a:spLocks noGrp="1"/>
          </p:cNvSpPr>
          <p:nvPr>
            <p:ph type="title"/>
          </p:nvPr>
        </p:nvSpPr>
        <p:spPr/>
        <p:txBody>
          <a:bodyPr/>
          <a:lstStyle/>
          <a:p>
            <a:r>
              <a:rPr lang="en-US" altLang="ja-JP" dirty="0" err="1"/>
              <a:t>enum_instances</a:t>
            </a:r>
            <a:r>
              <a:rPr lang="ja-JP" altLang="en-US" dirty="0"/>
              <a:t>の記述例</a:t>
            </a:r>
            <a:endParaRPr kumimoji="1" lang="ja-JP" altLang="en-US" dirty="0"/>
          </a:p>
        </p:txBody>
      </p:sp>
      <p:sp>
        <p:nvSpPr>
          <p:cNvPr id="4" name="テキスト ボックス 3"/>
          <p:cNvSpPr txBox="1"/>
          <p:nvPr/>
        </p:nvSpPr>
        <p:spPr>
          <a:xfrm>
            <a:off x="971600" y="2636912"/>
            <a:ext cx="7704856" cy="3139321"/>
          </a:xfrm>
          <a:prstGeom prst="rect">
            <a:avLst/>
          </a:prstGeom>
          <a:noFill/>
          <a:ln>
            <a:solidFill>
              <a:schemeClr val="tx1"/>
            </a:solidFill>
          </a:ln>
        </p:spPr>
        <p:txBody>
          <a:bodyPr wrap="square" rtlCol="0">
            <a:spAutoFit/>
          </a:bodyPr>
          <a:lstStyle/>
          <a:p>
            <a:r>
              <a:rPr lang="en-US" altLang="ja-JP" dirty="0" err="1" smtClean="0"/>
              <a:t>Enum_Instances_Status</a:t>
            </a:r>
            <a:r>
              <a:rPr lang="en-US" altLang="ja-JP" dirty="0"/>
              <a:t> </a:t>
            </a:r>
            <a:r>
              <a:rPr lang="en-US" altLang="ja-JP" dirty="0" err="1" smtClean="0"/>
              <a:t>CIM_Processor_Provider</a:t>
            </a:r>
            <a:r>
              <a:rPr lang="en-US" altLang="ja-JP" dirty="0"/>
              <a:t>::</a:t>
            </a:r>
            <a:r>
              <a:rPr lang="en-US" altLang="ja-JP" dirty="0" err="1"/>
              <a:t>enum_instances</a:t>
            </a:r>
            <a:r>
              <a:rPr lang="en-US" altLang="ja-JP" dirty="0"/>
              <a:t>(</a:t>
            </a:r>
          </a:p>
          <a:p>
            <a:r>
              <a:rPr lang="en-US" altLang="ja-JP" dirty="0" smtClean="0"/>
              <a:t>    </a:t>
            </a:r>
            <a:r>
              <a:rPr lang="en-US" altLang="ja-JP" dirty="0" err="1" smtClean="0"/>
              <a:t>const</a:t>
            </a:r>
            <a:r>
              <a:rPr lang="en-US" altLang="ja-JP" dirty="0" smtClean="0"/>
              <a:t> </a:t>
            </a:r>
            <a:r>
              <a:rPr lang="en-US" altLang="ja-JP" dirty="0" err="1"/>
              <a:t>CIM_Processor</a:t>
            </a:r>
            <a:r>
              <a:rPr lang="en-US" altLang="ja-JP" dirty="0"/>
              <a:t>* model,</a:t>
            </a:r>
          </a:p>
          <a:p>
            <a:r>
              <a:rPr lang="en-US" altLang="ja-JP" dirty="0" smtClean="0"/>
              <a:t>    </a:t>
            </a:r>
            <a:r>
              <a:rPr lang="en-US" altLang="ja-JP" dirty="0" err="1" smtClean="0"/>
              <a:t>Enum_Handler</a:t>
            </a:r>
            <a:r>
              <a:rPr lang="en-US" altLang="ja-JP" dirty="0" smtClean="0"/>
              <a:t>&lt;</a:t>
            </a:r>
            <a:r>
              <a:rPr lang="en-US" altLang="ja-JP" dirty="0" err="1" smtClean="0"/>
              <a:t>CIM_Processor</a:t>
            </a:r>
            <a:r>
              <a:rPr lang="en-US" altLang="ja-JP" dirty="0"/>
              <a:t>&gt;* handler)</a:t>
            </a:r>
          </a:p>
          <a:p>
            <a:r>
              <a:rPr lang="en-US" altLang="ja-JP" dirty="0"/>
              <a:t>{</a:t>
            </a:r>
          </a:p>
          <a:p>
            <a:r>
              <a:rPr lang="nn-NO" altLang="ja-JP" dirty="0" smtClean="0"/>
              <a:t>    for </a:t>
            </a:r>
            <a:r>
              <a:rPr lang="nn-NO" altLang="ja-JP" dirty="0"/>
              <a:t>(i = 0; i &lt; nCPUs; i++) {</a:t>
            </a:r>
          </a:p>
          <a:p>
            <a:r>
              <a:rPr lang="en-US" altLang="ja-JP" dirty="0" smtClean="0"/>
              <a:t>        </a:t>
            </a:r>
            <a:r>
              <a:rPr lang="en-US" altLang="ja-JP" dirty="0" err="1" smtClean="0"/>
              <a:t>CIM_Processor</a:t>
            </a:r>
            <a:r>
              <a:rPr lang="en-US" altLang="ja-JP" dirty="0" smtClean="0"/>
              <a:t> </a:t>
            </a:r>
            <a:r>
              <a:rPr lang="en-US" altLang="ja-JP" dirty="0"/>
              <a:t>*</a:t>
            </a:r>
            <a:r>
              <a:rPr lang="en-US" altLang="ja-JP" dirty="0" err="1"/>
              <a:t>cpu</a:t>
            </a:r>
            <a:r>
              <a:rPr lang="en-US" altLang="ja-JP" dirty="0"/>
              <a:t> </a:t>
            </a:r>
            <a:r>
              <a:rPr lang="en-US" altLang="ja-JP" dirty="0" smtClean="0"/>
              <a:t>= </a:t>
            </a:r>
            <a:r>
              <a:rPr lang="en-US" altLang="ja-JP" dirty="0" err="1" smtClean="0"/>
              <a:t>CIM_Processor</a:t>
            </a:r>
            <a:r>
              <a:rPr lang="en-US" altLang="ja-JP" dirty="0"/>
              <a:t>::create();</a:t>
            </a:r>
          </a:p>
          <a:p>
            <a:r>
              <a:rPr lang="en-US" altLang="ja-JP" dirty="0" smtClean="0"/>
              <a:t>        </a:t>
            </a:r>
            <a:r>
              <a:rPr lang="en-US" altLang="ja-JP" dirty="0" err="1" smtClean="0"/>
              <a:t>cpu</a:t>
            </a:r>
            <a:r>
              <a:rPr lang="en-US" altLang="ja-JP" dirty="0" smtClean="0"/>
              <a:t>-</a:t>
            </a:r>
            <a:r>
              <a:rPr lang="en-US" altLang="ja-JP" dirty="0"/>
              <a:t>&gt;</a:t>
            </a:r>
            <a:r>
              <a:rPr lang="en-US" altLang="ja-JP" dirty="0" err="1"/>
              <a:t>Number.set</a:t>
            </a:r>
            <a:r>
              <a:rPr lang="en-US" altLang="ja-JP" dirty="0"/>
              <a:t>(</a:t>
            </a:r>
            <a:r>
              <a:rPr lang="en-US" altLang="ja-JP" dirty="0" err="1"/>
              <a:t>i</a:t>
            </a:r>
            <a:r>
              <a:rPr lang="en-US" altLang="ja-JP" dirty="0"/>
              <a:t>);</a:t>
            </a:r>
          </a:p>
          <a:p>
            <a:r>
              <a:rPr lang="en-US" altLang="ja-JP" dirty="0" smtClean="0"/>
              <a:t>        handler-</a:t>
            </a:r>
            <a:r>
              <a:rPr lang="en-US" altLang="ja-JP" dirty="0"/>
              <a:t>&gt;handle(</a:t>
            </a:r>
            <a:r>
              <a:rPr lang="en-US" altLang="ja-JP" dirty="0" err="1"/>
              <a:t>cpu</a:t>
            </a:r>
            <a:r>
              <a:rPr lang="en-US" altLang="ja-JP" dirty="0"/>
              <a:t>);</a:t>
            </a:r>
          </a:p>
          <a:p>
            <a:r>
              <a:rPr lang="en-US" altLang="ja-JP" dirty="0" smtClean="0"/>
              <a:t>    }</a:t>
            </a:r>
            <a:endParaRPr lang="en-US" altLang="ja-JP" dirty="0"/>
          </a:p>
          <a:p>
            <a:r>
              <a:rPr lang="en-US" altLang="ja-JP" dirty="0" smtClean="0"/>
              <a:t>    return </a:t>
            </a:r>
            <a:r>
              <a:rPr lang="en-US" altLang="ja-JP" dirty="0"/>
              <a:t>ENUM_INSTANCES_OK;</a:t>
            </a:r>
          </a:p>
          <a:p>
            <a:r>
              <a:rPr lang="en-US" altLang="ja-JP" dirty="0"/>
              <a:t>}</a:t>
            </a:r>
            <a:endParaRPr kumimoji="1" lang="ja-JP" altLang="en-US" dirty="0"/>
          </a:p>
        </p:txBody>
      </p:sp>
    </p:spTree>
    <p:extLst>
      <p:ext uri="{BB962C8B-B14F-4D97-AF65-F5344CB8AC3E}">
        <p14:creationId xmlns:p14="http://schemas.microsoft.com/office/powerpoint/2010/main" val="77294994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dirty="0" smtClean="0"/>
              <a:t>CIM</a:t>
            </a:r>
            <a:r>
              <a:rPr kumimoji="1" lang="ja-JP" altLang="en-US" dirty="0" smtClean="0"/>
              <a:t>クラスで定義したメソッドの具体的な処理を記述する</a:t>
            </a:r>
            <a:endParaRPr kumimoji="1" lang="en-US" altLang="ja-JP" dirty="0" smtClean="0"/>
          </a:p>
        </p:txBody>
      </p:sp>
      <p:sp>
        <p:nvSpPr>
          <p:cNvPr id="3" name="タイトル 2"/>
          <p:cNvSpPr>
            <a:spLocks noGrp="1"/>
          </p:cNvSpPr>
          <p:nvPr>
            <p:ph type="title"/>
          </p:nvPr>
        </p:nvSpPr>
        <p:spPr/>
        <p:txBody>
          <a:bodyPr/>
          <a:lstStyle/>
          <a:p>
            <a:r>
              <a:rPr lang="ja-JP" altLang="en-US" dirty="0"/>
              <a:t>メソッド呼び出し</a:t>
            </a:r>
            <a:r>
              <a:rPr lang="ja-JP" altLang="en-US" dirty="0" smtClean="0"/>
              <a:t>の</a:t>
            </a:r>
            <a:r>
              <a:rPr lang="ja-JP" altLang="en-US" dirty="0"/>
              <a:t>記述例</a:t>
            </a:r>
            <a:endParaRPr kumimoji="1" lang="ja-JP" altLang="en-US" dirty="0"/>
          </a:p>
        </p:txBody>
      </p:sp>
      <p:sp>
        <p:nvSpPr>
          <p:cNvPr id="4" name="テキスト ボックス 3"/>
          <p:cNvSpPr txBox="1"/>
          <p:nvPr/>
        </p:nvSpPr>
        <p:spPr>
          <a:xfrm>
            <a:off x="1187624" y="3212976"/>
            <a:ext cx="6696744" cy="2308324"/>
          </a:xfrm>
          <a:prstGeom prst="rect">
            <a:avLst/>
          </a:prstGeom>
          <a:noFill/>
          <a:ln>
            <a:solidFill>
              <a:schemeClr val="tx1"/>
            </a:solidFill>
          </a:ln>
        </p:spPr>
        <p:txBody>
          <a:bodyPr wrap="square" rtlCol="0">
            <a:spAutoFit/>
          </a:bodyPr>
          <a:lstStyle/>
          <a:p>
            <a:r>
              <a:rPr lang="en-US" altLang="ja-JP" dirty="0" err="1" smtClean="0"/>
              <a:t>Invoke_Method_Status</a:t>
            </a:r>
            <a:r>
              <a:rPr lang="en-US" altLang="ja-JP" dirty="0"/>
              <a:t> </a:t>
            </a:r>
            <a:r>
              <a:rPr lang="en-US" altLang="ja-JP" dirty="0" err="1" smtClean="0"/>
              <a:t>CIM_Processor_Provider</a:t>
            </a:r>
            <a:r>
              <a:rPr lang="en-US" altLang="ja-JP" dirty="0"/>
              <a:t>::Enable(</a:t>
            </a:r>
          </a:p>
          <a:p>
            <a:r>
              <a:rPr lang="en-US" altLang="ja-JP" dirty="0" smtClean="0"/>
              <a:t>    </a:t>
            </a:r>
            <a:r>
              <a:rPr lang="en-US" altLang="ja-JP" dirty="0" err="1" smtClean="0"/>
              <a:t>const</a:t>
            </a:r>
            <a:r>
              <a:rPr lang="en-US" altLang="ja-JP" dirty="0" smtClean="0"/>
              <a:t> </a:t>
            </a:r>
            <a:r>
              <a:rPr lang="en-US" altLang="ja-JP" dirty="0" err="1"/>
              <a:t>CIM_Processor</a:t>
            </a:r>
            <a:r>
              <a:rPr lang="en-US" altLang="ja-JP" dirty="0"/>
              <a:t>* self,</a:t>
            </a:r>
          </a:p>
          <a:p>
            <a:r>
              <a:rPr lang="en-US" altLang="ja-JP" dirty="0" smtClean="0"/>
              <a:t>    </a:t>
            </a:r>
            <a:r>
              <a:rPr lang="en-US" altLang="ja-JP" dirty="0" err="1" smtClean="0"/>
              <a:t>const</a:t>
            </a:r>
            <a:r>
              <a:rPr lang="en-US" altLang="ja-JP" dirty="0" smtClean="0"/>
              <a:t> </a:t>
            </a:r>
            <a:r>
              <a:rPr lang="en-US" altLang="ja-JP" dirty="0"/>
              <a:t>Property&lt;</a:t>
            </a:r>
            <a:r>
              <a:rPr lang="en-US" altLang="ja-JP" dirty="0" err="1"/>
              <a:t>boolean</a:t>
            </a:r>
            <a:r>
              <a:rPr lang="en-US" altLang="ja-JP" dirty="0"/>
              <a:t>&gt;&amp; Enabled,</a:t>
            </a:r>
          </a:p>
          <a:p>
            <a:r>
              <a:rPr lang="en-US" altLang="ja-JP" dirty="0" smtClean="0"/>
              <a:t>    Property&lt;uint32</a:t>
            </a:r>
            <a:r>
              <a:rPr lang="en-US" altLang="ja-JP" dirty="0"/>
              <a:t>&gt;&amp; </a:t>
            </a:r>
            <a:r>
              <a:rPr lang="en-US" altLang="ja-JP" dirty="0" err="1"/>
              <a:t>return_value</a:t>
            </a:r>
            <a:r>
              <a:rPr lang="en-US" altLang="ja-JP" dirty="0"/>
              <a:t>)</a:t>
            </a:r>
          </a:p>
          <a:p>
            <a:r>
              <a:rPr lang="en-US" altLang="ja-JP" dirty="0"/>
              <a:t>{</a:t>
            </a:r>
          </a:p>
          <a:p>
            <a:r>
              <a:rPr lang="en-US" altLang="ja-JP" dirty="0" smtClean="0"/>
              <a:t>    // </a:t>
            </a:r>
            <a:r>
              <a:rPr lang="ja-JP" altLang="en-US" dirty="0" smtClean="0"/>
              <a:t>ここ</a:t>
            </a:r>
            <a:r>
              <a:rPr lang="ja-JP" altLang="en-US" dirty="0"/>
              <a:t>に処理を記述</a:t>
            </a:r>
          </a:p>
          <a:p>
            <a:r>
              <a:rPr lang="en-US" altLang="ja-JP" dirty="0" smtClean="0"/>
              <a:t>    return </a:t>
            </a:r>
            <a:r>
              <a:rPr lang="en-US" altLang="ja-JP" dirty="0"/>
              <a:t>INVOKE_METHOD_OK;</a:t>
            </a:r>
          </a:p>
          <a:p>
            <a:r>
              <a:rPr lang="en-US" altLang="ja-JP" dirty="0"/>
              <a:t>}</a:t>
            </a:r>
            <a:endParaRPr kumimoji="1" lang="ja-JP" altLang="en-US" dirty="0"/>
          </a:p>
        </p:txBody>
      </p:sp>
      <p:sp>
        <p:nvSpPr>
          <p:cNvPr id="5" name="テキスト ボックス 4"/>
          <p:cNvSpPr txBox="1"/>
          <p:nvPr/>
        </p:nvSpPr>
        <p:spPr>
          <a:xfrm>
            <a:off x="1619672" y="2780928"/>
            <a:ext cx="4248472" cy="615553"/>
          </a:xfrm>
          <a:prstGeom prst="rect">
            <a:avLst/>
          </a:prstGeom>
          <a:noFill/>
        </p:spPr>
        <p:txBody>
          <a:bodyPr wrap="square" rtlCol="0">
            <a:spAutoFit/>
          </a:bodyPr>
          <a:lstStyle/>
          <a:p>
            <a:pPr marL="0" lvl="2"/>
            <a:r>
              <a:rPr lang="en-US" altLang="ja-JP" sz="1600" dirty="0" err="1"/>
              <a:t>CIM_Processor</a:t>
            </a:r>
            <a:r>
              <a:rPr lang="ja-JP" altLang="en-US" sz="1600" dirty="0"/>
              <a:t>の</a:t>
            </a:r>
            <a:r>
              <a:rPr lang="en-US" altLang="ja-JP" sz="1600" dirty="0"/>
              <a:t>Enable</a:t>
            </a:r>
            <a:r>
              <a:rPr lang="ja-JP" altLang="en-US" sz="1600" dirty="0"/>
              <a:t>メソッドの例</a:t>
            </a:r>
          </a:p>
          <a:p>
            <a:endParaRPr kumimoji="1" lang="ja-JP" altLang="en-US" dirty="0"/>
          </a:p>
        </p:txBody>
      </p:sp>
    </p:spTree>
    <p:extLst>
      <p:ext uri="{BB962C8B-B14F-4D97-AF65-F5344CB8AC3E}">
        <p14:creationId xmlns:p14="http://schemas.microsoft.com/office/powerpoint/2010/main" val="178488856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lnSpcReduction="10000"/>
          </a:bodyPr>
          <a:lstStyle/>
          <a:p>
            <a:r>
              <a:rPr lang="en-US" altLang="ja-JP" dirty="0"/>
              <a:t>AMT</a:t>
            </a:r>
            <a:r>
              <a:rPr lang="ja-JP" altLang="en-US" dirty="0"/>
              <a:t>に関する情報の</a:t>
            </a:r>
            <a:r>
              <a:rPr lang="ja-JP" altLang="en-US" dirty="0" smtClean="0"/>
              <a:t>取得</a:t>
            </a:r>
            <a:endParaRPr lang="en-US" altLang="ja-JP" dirty="0" smtClean="0"/>
          </a:p>
          <a:p>
            <a:pPr lvl="1"/>
            <a:r>
              <a:rPr lang="en-US" altLang="ja-JP" dirty="0" err="1" smtClean="0"/>
              <a:t>CIM_SoftwareIdentity</a:t>
            </a:r>
            <a:endParaRPr lang="en-US" altLang="ja-JP" dirty="0" smtClean="0"/>
          </a:p>
          <a:p>
            <a:r>
              <a:rPr lang="ja-JP" altLang="en-US" dirty="0"/>
              <a:t>仮想マシンの電源オン・</a:t>
            </a:r>
            <a:r>
              <a:rPr lang="ja-JP" altLang="en-US" dirty="0" smtClean="0"/>
              <a:t>オフ</a:t>
            </a:r>
            <a:endParaRPr lang="en-US" altLang="ja-JP" dirty="0" smtClean="0"/>
          </a:p>
          <a:p>
            <a:pPr lvl="1"/>
            <a:r>
              <a:rPr lang="en-US" altLang="ja-JP" dirty="0" err="1" smtClean="0"/>
              <a:t>CIM_AssociatedPowerManagementService</a:t>
            </a:r>
            <a:endParaRPr lang="en-US" altLang="ja-JP" dirty="0" smtClean="0"/>
          </a:p>
          <a:p>
            <a:pPr lvl="1"/>
            <a:r>
              <a:rPr lang="en-US" altLang="ja-JP" dirty="0" err="1" smtClean="0"/>
              <a:t>CIM_ComputerSystem</a:t>
            </a:r>
            <a:endParaRPr lang="en-US" altLang="ja-JP" dirty="0" smtClean="0"/>
          </a:p>
          <a:p>
            <a:pPr lvl="1"/>
            <a:r>
              <a:rPr lang="en-US" altLang="ja-JP" dirty="0" err="1" smtClean="0"/>
              <a:t>CIM_PowerManagementService</a:t>
            </a:r>
            <a:endParaRPr kumimoji="1" lang="en-US" altLang="ja-JP" dirty="0"/>
          </a:p>
          <a:p>
            <a:r>
              <a:rPr lang="en-US" altLang="ja-JP" dirty="0" err="1" smtClean="0"/>
              <a:t>AssetDisplay</a:t>
            </a:r>
            <a:r>
              <a:rPr lang="ja-JP" altLang="en-US" dirty="0" smtClean="0"/>
              <a:t>コマンドを用いた情報の取得</a:t>
            </a:r>
            <a:endParaRPr lang="en-US" altLang="ja-JP" dirty="0" smtClean="0"/>
          </a:p>
          <a:p>
            <a:pPr lvl="1"/>
            <a:r>
              <a:rPr lang="en-US" altLang="ja-JP" dirty="0" err="1" smtClean="0"/>
              <a:t>CIM_BIOSElement</a:t>
            </a:r>
            <a:endParaRPr lang="en-US" altLang="ja-JP" dirty="0" smtClean="0"/>
          </a:p>
          <a:p>
            <a:pPr lvl="1"/>
            <a:r>
              <a:rPr lang="en-US" altLang="ja-JP" dirty="0" err="1" smtClean="0"/>
              <a:t>CIM_Chassis</a:t>
            </a:r>
            <a:endParaRPr lang="en-US" altLang="ja-JP" dirty="0" smtClean="0"/>
          </a:p>
          <a:p>
            <a:pPr lvl="1"/>
            <a:r>
              <a:rPr lang="en-US" altLang="ja-JP" dirty="0" err="1"/>
              <a:t>CIM_ComputerSystemPackage</a:t>
            </a:r>
            <a:endParaRPr kumimoji="1" lang="ja-JP" altLang="en-US" dirty="0"/>
          </a:p>
        </p:txBody>
      </p:sp>
      <p:sp>
        <p:nvSpPr>
          <p:cNvPr id="3" name="タイトル 2"/>
          <p:cNvSpPr>
            <a:spLocks noGrp="1"/>
          </p:cNvSpPr>
          <p:nvPr>
            <p:ph type="title"/>
          </p:nvPr>
        </p:nvSpPr>
        <p:spPr/>
        <p:txBody>
          <a:bodyPr/>
          <a:lstStyle/>
          <a:p>
            <a:r>
              <a:rPr kumimoji="1" lang="ja-JP" altLang="en-US" dirty="0" smtClean="0"/>
              <a:t>作成した</a:t>
            </a:r>
            <a:r>
              <a:rPr kumimoji="1" lang="en-US" altLang="ja-JP" dirty="0" smtClean="0"/>
              <a:t>CIM</a:t>
            </a:r>
            <a:r>
              <a:rPr kumimoji="1" lang="ja-JP" altLang="en-US" dirty="0" smtClean="0"/>
              <a:t>プロバイダ</a:t>
            </a:r>
            <a:endParaRPr kumimoji="1" lang="ja-JP" altLang="en-US" dirty="0"/>
          </a:p>
        </p:txBody>
      </p:sp>
    </p:spTree>
    <p:extLst>
      <p:ext uri="{BB962C8B-B14F-4D97-AF65-F5344CB8AC3E}">
        <p14:creationId xmlns:p14="http://schemas.microsoft.com/office/powerpoint/2010/main" val="254760722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err="1" smtClean="0"/>
              <a:t>CIM_SoftwareIdentity</a:t>
            </a:r>
            <a:r>
              <a:rPr lang="ja-JP" altLang="en-US" dirty="0" smtClean="0"/>
              <a:t>の</a:t>
            </a:r>
            <a:r>
              <a:rPr lang="en-US" altLang="ja-JP" dirty="0" smtClean="0"/>
              <a:t>CIM</a:t>
            </a:r>
            <a:r>
              <a:rPr kumimoji="1" lang="ja-JP" altLang="en-US" dirty="0" smtClean="0"/>
              <a:t>プロバイダ</a:t>
            </a:r>
            <a:r>
              <a:rPr lang="ja-JP" altLang="en-US" dirty="0" smtClean="0"/>
              <a:t>を作成</a:t>
            </a:r>
            <a:endParaRPr lang="en-US" altLang="ja-JP" dirty="0" smtClean="0"/>
          </a:p>
          <a:p>
            <a:pPr lvl="1"/>
            <a:r>
              <a:rPr lang="en-US" altLang="ja-JP" dirty="0" smtClean="0"/>
              <a:t>AMT</a:t>
            </a:r>
            <a:r>
              <a:rPr lang="ja-JP" altLang="en-US" dirty="0" smtClean="0"/>
              <a:t>に対する問い合わせに応答するようにした</a:t>
            </a:r>
            <a:endParaRPr kumimoji="1" lang="ja-JP" altLang="en-US" dirty="0" smtClean="0"/>
          </a:p>
          <a:p>
            <a:pPr lvl="2"/>
            <a:r>
              <a:rPr kumimoji="1" lang="en-US" altLang="ja-JP" dirty="0" smtClean="0"/>
              <a:t>AMT</a:t>
            </a:r>
            <a:r>
              <a:rPr kumimoji="1" lang="ja-JP" altLang="en-US" dirty="0" smtClean="0"/>
              <a:t>が動作しているかの確認に使われる</a:t>
            </a:r>
            <a:endParaRPr kumimoji="1" lang="en-US" altLang="ja-JP" dirty="0" smtClean="0"/>
          </a:p>
          <a:p>
            <a:pPr lvl="1"/>
            <a:r>
              <a:rPr lang="en-US" altLang="ja-JP" dirty="0" smtClean="0"/>
              <a:t>AMT</a:t>
            </a:r>
            <a:r>
              <a:rPr lang="ja-JP" altLang="en-US" dirty="0" smtClean="0"/>
              <a:t>の最新バージョンを返すようにした</a:t>
            </a:r>
            <a:endParaRPr kumimoji="1" lang="ja-JP" altLang="en-US" dirty="0" smtClean="0"/>
          </a:p>
          <a:p>
            <a:pPr lvl="2"/>
            <a:r>
              <a:rPr lang="en-US" altLang="ja-JP" dirty="0" smtClean="0"/>
              <a:t>AMT</a:t>
            </a:r>
            <a:r>
              <a:rPr lang="ja-JP" altLang="en-US" dirty="0" smtClean="0"/>
              <a:t>の機能のサポート状況を調べるのに使われる</a:t>
            </a:r>
            <a:endParaRPr kumimoji="1" lang="en-US" altLang="ja-JP" dirty="0" smtClean="0"/>
          </a:p>
          <a:p>
            <a:pPr lvl="1"/>
            <a:endParaRPr kumimoji="1" lang="ja-JP" altLang="en-US" dirty="0"/>
          </a:p>
        </p:txBody>
      </p:sp>
      <p:sp>
        <p:nvSpPr>
          <p:cNvPr id="3" name="タイトル 2"/>
          <p:cNvSpPr>
            <a:spLocks noGrp="1"/>
          </p:cNvSpPr>
          <p:nvPr>
            <p:ph type="title"/>
          </p:nvPr>
        </p:nvSpPr>
        <p:spPr/>
        <p:txBody>
          <a:bodyPr/>
          <a:lstStyle/>
          <a:p>
            <a:r>
              <a:rPr lang="en-US" altLang="ja-JP" dirty="0" smtClean="0"/>
              <a:t>AMT</a:t>
            </a:r>
            <a:r>
              <a:rPr lang="ja-JP" altLang="en-US" dirty="0"/>
              <a:t>に関する</a:t>
            </a:r>
            <a:r>
              <a:rPr lang="ja-JP" altLang="en-US" dirty="0" smtClean="0"/>
              <a:t>情報の取得</a:t>
            </a:r>
            <a:endParaRPr kumimoji="1" lang="ja-JP" altLang="en-US" dirty="0"/>
          </a:p>
        </p:txBody>
      </p:sp>
      <p:grpSp>
        <p:nvGrpSpPr>
          <p:cNvPr id="45" name="グループ化 44"/>
          <p:cNvGrpSpPr/>
          <p:nvPr/>
        </p:nvGrpSpPr>
        <p:grpSpPr>
          <a:xfrm>
            <a:off x="1512859" y="4015783"/>
            <a:ext cx="6711948" cy="2175643"/>
            <a:chOff x="2055522" y="3409461"/>
            <a:chExt cx="6711948" cy="2175643"/>
          </a:xfrm>
        </p:grpSpPr>
        <p:cxnSp>
          <p:nvCxnSpPr>
            <p:cNvPr id="46" name="直線コネクタ 45"/>
            <p:cNvCxnSpPr/>
            <p:nvPr/>
          </p:nvCxnSpPr>
          <p:spPr>
            <a:xfrm flipV="1">
              <a:off x="3203848" y="4831694"/>
              <a:ext cx="3105084" cy="5348"/>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角丸四角形 46"/>
            <p:cNvSpPr/>
            <p:nvPr/>
          </p:nvSpPr>
          <p:spPr>
            <a:xfrm>
              <a:off x="5289047" y="3861049"/>
              <a:ext cx="1829207" cy="832524"/>
            </a:xfrm>
            <a:prstGeom prst="roundRect">
              <a:avLst/>
            </a:prstGeom>
            <a:noFill/>
            <a:ln w="254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a:xfrm>
              <a:off x="7121038" y="3897350"/>
              <a:ext cx="840801" cy="307777"/>
            </a:xfrm>
            <a:prstGeom prst="rect">
              <a:avLst/>
            </a:prstGeom>
            <a:noFill/>
            <a:ln>
              <a:noFill/>
            </a:ln>
          </p:spPr>
          <p:txBody>
            <a:bodyPr wrap="square" rtlCol="0">
              <a:spAutoFit/>
            </a:bodyPr>
            <a:lstStyle/>
            <a:p>
              <a:r>
                <a:rPr kumimoji="1" lang="en-US" altLang="ja-JP" sz="1400" b="1" dirty="0" err="1" smtClean="0"/>
                <a:t>vAMT</a:t>
              </a:r>
              <a:endParaRPr kumimoji="1" lang="ja-JP" altLang="en-US" sz="1400" b="1" dirty="0"/>
            </a:p>
          </p:txBody>
        </p:sp>
        <p:cxnSp>
          <p:nvCxnSpPr>
            <p:cNvPr id="49" name="直線矢印コネクタ 48"/>
            <p:cNvCxnSpPr/>
            <p:nvPr/>
          </p:nvCxnSpPr>
          <p:spPr>
            <a:xfrm flipH="1" flipV="1">
              <a:off x="3203848" y="5091783"/>
              <a:ext cx="3294441" cy="402"/>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flipV="1">
              <a:off x="6308932" y="4534058"/>
              <a:ext cx="0" cy="301793"/>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51" name="グループ化 50"/>
            <p:cNvGrpSpPr/>
            <p:nvPr/>
          </p:nvGrpSpPr>
          <p:grpSpPr>
            <a:xfrm>
              <a:off x="2055522" y="4425859"/>
              <a:ext cx="1148326" cy="1031830"/>
              <a:chOff x="7421707" y="600831"/>
              <a:chExt cx="1148326" cy="1031830"/>
            </a:xfrm>
          </p:grpSpPr>
          <p:grpSp>
            <p:nvGrpSpPr>
              <p:cNvPr id="71" name="グループ化 70"/>
              <p:cNvGrpSpPr/>
              <p:nvPr/>
            </p:nvGrpSpPr>
            <p:grpSpPr>
              <a:xfrm>
                <a:off x="7421707" y="600831"/>
                <a:ext cx="1092985" cy="1031830"/>
                <a:chOff x="2915816" y="4801186"/>
                <a:chExt cx="2379516" cy="1567802"/>
              </a:xfrm>
            </p:grpSpPr>
            <p:sp>
              <p:nvSpPr>
                <p:cNvPr id="76" name="角丸四角形 75"/>
                <p:cNvSpPr/>
                <p:nvPr/>
              </p:nvSpPr>
              <p:spPr>
                <a:xfrm>
                  <a:off x="2915816" y="4801186"/>
                  <a:ext cx="2379516" cy="1365037"/>
                </a:xfrm>
                <a:prstGeom prst="roundRect">
                  <a:avLst>
                    <a:gd name="adj" fmla="val 9942"/>
                  </a:avLst>
                </a:prstGeom>
                <a:gradFill>
                  <a:gsLst>
                    <a:gs pos="0">
                      <a:schemeClr val="tx2">
                        <a:lumMod val="60000"/>
                        <a:lumOff val="40000"/>
                      </a:schemeClr>
                    </a:gs>
                    <a:gs pos="50000">
                      <a:schemeClr val="tx2">
                        <a:lumMod val="40000"/>
                        <a:lumOff val="60000"/>
                      </a:schemeClr>
                    </a:gs>
                    <a:gs pos="100000">
                      <a:schemeClr val="bg1">
                        <a:lumMod val="9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台形 76"/>
                <p:cNvSpPr/>
                <p:nvPr/>
              </p:nvSpPr>
              <p:spPr>
                <a:xfrm>
                  <a:off x="3501657" y="6241016"/>
                  <a:ext cx="1260588" cy="127972"/>
                </a:xfrm>
                <a:prstGeom prst="trapezoid">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p:cNvSpPr/>
                <p:nvPr/>
              </p:nvSpPr>
              <p:spPr>
                <a:xfrm>
                  <a:off x="3659923" y="6166223"/>
                  <a:ext cx="944056" cy="74793"/>
                </a:xfrm>
                <a:prstGeom prst="rect">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角丸四角形 78"/>
                <p:cNvSpPr/>
                <p:nvPr/>
              </p:nvSpPr>
              <p:spPr>
                <a:xfrm>
                  <a:off x="3024094" y="4895330"/>
                  <a:ext cx="2162960" cy="1176747"/>
                </a:xfrm>
                <a:prstGeom prst="roundRect">
                  <a:avLst>
                    <a:gd name="adj" fmla="val 6465"/>
                  </a:avLst>
                </a:prstGeom>
                <a:solidFill>
                  <a:schemeClr val="bg1"/>
                </a:soli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2" name="テキスト ボックス 71"/>
              <p:cNvSpPr txBox="1"/>
              <p:nvPr/>
            </p:nvSpPr>
            <p:spPr>
              <a:xfrm>
                <a:off x="7450045" y="683564"/>
                <a:ext cx="1119988" cy="307777"/>
              </a:xfrm>
              <a:prstGeom prst="rect">
                <a:avLst/>
              </a:prstGeom>
              <a:noFill/>
            </p:spPr>
            <p:txBody>
              <a:bodyPr wrap="square" rtlCol="0">
                <a:spAutoFit/>
              </a:bodyPr>
              <a:lstStyle/>
              <a:p>
                <a:r>
                  <a:rPr lang="ja-JP" altLang="en-US" sz="1400" b="1" dirty="0" smtClean="0"/>
                  <a:t>管理ツール</a:t>
                </a:r>
                <a:endParaRPr kumimoji="1" lang="ja-JP" altLang="en-US" sz="1400" b="1" dirty="0"/>
              </a:p>
            </p:txBody>
          </p:sp>
          <p:grpSp>
            <p:nvGrpSpPr>
              <p:cNvPr id="73" name="グループ化 72"/>
              <p:cNvGrpSpPr/>
              <p:nvPr/>
            </p:nvGrpSpPr>
            <p:grpSpPr>
              <a:xfrm>
                <a:off x="7639067" y="957768"/>
                <a:ext cx="661669" cy="413889"/>
                <a:chOff x="395536" y="4077069"/>
                <a:chExt cx="1072564" cy="792087"/>
              </a:xfrm>
              <a:solidFill>
                <a:schemeClr val="bg1">
                  <a:lumMod val="95000"/>
                </a:schemeClr>
              </a:solidFill>
            </p:grpSpPr>
            <p:sp>
              <p:nvSpPr>
                <p:cNvPr id="74" name="正方形/長方形 73"/>
                <p:cNvSpPr/>
                <p:nvPr/>
              </p:nvSpPr>
              <p:spPr>
                <a:xfrm>
                  <a:off x="395536" y="4077069"/>
                  <a:ext cx="1072564" cy="792087"/>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395536" y="4077070"/>
                  <a:ext cx="1072564" cy="63624"/>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52" name="グループ化 51"/>
            <p:cNvGrpSpPr/>
            <p:nvPr/>
          </p:nvGrpSpPr>
          <p:grpSpPr>
            <a:xfrm>
              <a:off x="5636262" y="3409461"/>
              <a:ext cx="1278737" cy="369947"/>
              <a:chOff x="3921323" y="3481832"/>
              <a:chExt cx="784805" cy="369947"/>
            </a:xfrm>
          </p:grpSpPr>
          <p:sp>
            <p:nvSpPr>
              <p:cNvPr id="69" name="角丸四角形 68"/>
              <p:cNvSpPr/>
              <p:nvPr/>
            </p:nvSpPr>
            <p:spPr>
              <a:xfrm>
                <a:off x="3921323" y="3481832"/>
                <a:ext cx="720080" cy="369332"/>
              </a:xfrm>
              <a:prstGeom prst="roundRect">
                <a:avLst/>
              </a:prstGeom>
              <a:gradFill>
                <a:gsLst>
                  <a:gs pos="0">
                    <a:schemeClr val="bg2">
                      <a:lumMod val="50000"/>
                    </a:schemeClr>
                  </a:gs>
                  <a:gs pos="100000">
                    <a:schemeClr val="bg2">
                      <a:lumMod val="90000"/>
                    </a:schemeClr>
                  </a:gs>
                  <a:gs pos="100000">
                    <a:schemeClr val="accent1">
                      <a:tint val="23500"/>
                      <a:satMod val="160000"/>
                    </a:schemeClr>
                  </a:gs>
                </a:gsLst>
                <a:lin ang="16200000" scaled="1"/>
              </a:gradFill>
              <a:ln w="22225" cmpd="sng">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p:cNvSpPr txBox="1"/>
              <p:nvPr/>
            </p:nvSpPr>
            <p:spPr>
              <a:xfrm>
                <a:off x="4130064" y="3513225"/>
                <a:ext cx="576064" cy="338554"/>
              </a:xfrm>
              <a:prstGeom prst="rect">
                <a:avLst/>
              </a:prstGeom>
              <a:noFill/>
            </p:spPr>
            <p:txBody>
              <a:bodyPr wrap="square" rtlCol="0">
                <a:spAutoFit/>
              </a:bodyPr>
              <a:lstStyle/>
              <a:p>
                <a:r>
                  <a:rPr kumimoji="1" lang="en-US" altLang="ja-JP" sz="1600" dirty="0" smtClean="0"/>
                  <a:t>VM</a:t>
                </a:r>
                <a:endParaRPr kumimoji="1" lang="ja-JP" altLang="en-US" sz="1600" dirty="0"/>
              </a:p>
            </p:txBody>
          </p:sp>
        </p:grpSp>
        <p:sp>
          <p:nvSpPr>
            <p:cNvPr id="53" name="正方形/長方形 52"/>
            <p:cNvSpPr/>
            <p:nvPr/>
          </p:nvSpPr>
          <p:spPr>
            <a:xfrm>
              <a:off x="5397134" y="4051239"/>
              <a:ext cx="239129" cy="471799"/>
            </a:xfrm>
            <a:prstGeom prst="rect">
              <a:avLst/>
            </a:prstGeom>
            <a:solidFill>
              <a:schemeClr val="accent4">
                <a:lumMod val="60000"/>
                <a:lumOff val="40000"/>
              </a:schemeClr>
            </a:solidFill>
            <a:ln w="15875" cmpd="sng">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6273560" y="4051239"/>
              <a:ext cx="239129" cy="471799"/>
            </a:xfrm>
            <a:prstGeom prst="rect">
              <a:avLst/>
            </a:prstGeom>
            <a:solidFill>
              <a:schemeClr val="accent4">
                <a:lumMod val="60000"/>
                <a:lumOff val="40000"/>
              </a:schemeClr>
            </a:solidFill>
            <a:ln w="38100" cmpd="sng">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5688347" y="4094070"/>
              <a:ext cx="576064" cy="369332"/>
            </a:xfrm>
            <a:prstGeom prst="rect">
              <a:avLst/>
            </a:prstGeom>
            <a:noFill/>
          </p:spPr>
          <p:txBody>
            <a:bodyPr wrap="square" rtlCol="0">
              <a:spAutoFit/>
            </a:bodyPr>
            <a:lstStyle/>
            <a:p>
              <a:r>
                <a:rPr kumimoji="1" lang="ja-JP" altLang="en-US" dirty="0" smtClean="0"/>
                <a:t>・・・</a:t>
              </a:r>
              <a:endParaRPr kumimoji="1" lang="ja-JP" altLang="en-US" dirty="0"/>
            </a:p>
          </p:txBody>
        </p:sp>
        <p:sp>
          <p:nvSpPr>
            <p:cNvPr id="59" name="テキスト ボックス 58"/>
            <p:cNvSpPr txBox="1"/>
            <p:nvPr/>
          </p:nvSpPr>
          <p:spPr>
            <a:xfrm>
              <a:off x="6542190" y="4102473"/>
              <a:ext cx="576064" cy="369332"/>
            </a:xfrm>
            <a:prstGeom prst="rect">
              <a:avLst/>
            </a:prstGeom>
            <a:noFill/>
          </p:spPr>
          <p:txBody>
            <a:bodyPr wrap="square" rtlCol="0">
              <a:spAutoFit/>
            </a:bodyPr>
            <a:lstStyle/>
            <a:p>
              <a:r>
                <a:rPr kumimoji="1" lang="ja-JP" altLang="en-US" dirty="0" smtClean="0"/>
                <a:t>・・・</a:t>
              </a:r>
              <a:endParaRPr kumimoji="1" lang="ja-JP" altLang="en-US" dirty="0"/>
            </a:p>
          </p:txBody>
        </p:sp>
        <p:cxnSp>
          <p:nvCxnSpPr>
            <p:cNvPr id="60" name="直線コネクタ 59"/>
            <p:cNvCxnSpPr/>
            <p:nvPr/>
          </p:nvCxnSpPr>
          <p:spPr>
            <a:xfrm>
              <a:off x="6498287" y="4564516"/>
              <a:ext cx="0" cy="531362"/>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テキスト ボックス 60"/>
            <p:cNvSpPr txBox="1"/>
            <p:nvPr/>
          </p:nvSpPr>
          <p:spPr>
            <a:xfrm>
              <a:off x="6542190" y="4835851"/>
              <a:ext cx="2225280" cy="307777"/>
            </a:xfrm>
            <a:prstGeom prst="rect">
              <a:avLst/>
            </a:prstGeom>
            <a:noFill/>
            <a:ln>
              <a:noFill/>
            </a:ln>
          </p:spPr>
          <p:txBody>
            <a:bodyPr wrap="square" rtlCol="0">
              <a:spAutoFit/>
            </a:bodyPr>
            <a:lstStyle/>
            <a:p>
              <a:r>
                <a:rPr lang="en-US" altLang="ja-JP" sz="1400" b="1" dirty="0" err="1" smtClean="0"/>
                <a:t>CIM_SoftwareIdentity</a:t>
              </a:r>
              <a:endParaRPr kumimoji="1" lang="ja-JP" altLang="en-US" sz="1400" b="1" dirty="0"/>
            </a:p>
          </p:txBody>
        </p:sp>
        <p:cxnSp>
          <p:nvCxnSpPr>
            <p:cNvPr id="62" name="直線コネクタ 61"/>
            <p:cNvCxnSpPr/>
            <p:nvPr/>
          </p:nvCxnSpPr>
          <p:spPr>
            <a:xfrm flipH="1" flipV="1">
              <a:off x="6416734" y="4383355"/>
              <a:ext cx="891570" cy="4160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3" name="グループ化 62"/>
            <p:cNvGrpSpPr/>
            <p:nvPr/>
          </p:nvGrpSpPr>
          <p:grpSpPr>
            <a:xfrm>
              <a:off x="3537588" y="4337045"/>
              <a:ext cx="1266595" cy="388419"/>
              <a:chOff x="2270993" y="2950312"/>
              <a:chExt cx="1266595" cy="388419"/>
            </a:xfrm>
          </p:grpSpPr>
          <p:sp>
            <p:nvSpPr>
              <p:cNvPr id="67" name="テキスト ボックス 66"/>
              <p:cNvSpPr txBox="1"/>
              <p:nvPr/>
            </p:nvSpPr>
            <p:spPr>
              <a:xfrm>
                <a:off x="2308439" y="2990632"/>
                <a:ext cx="1229149" cy="307777"/>
              </a:xfrm>
              <a:prstGeom prst="rect">
                <a:avLst/>
              </a:prstGeom>
              <a:noFill/>
              <a:ln>
                <a:noFill/>
              </a:ln>
            </p:spPr>
            <p:txBody>
              <a:bodyPr wrap="square" rtlCol="0">
                <a:spAutoFit/>
              </a:bodyPr>
              <a:lstStyle/>
              <a:p>
                <a:r>
                  <a:rPr lang="ja-JP" altLang="en-US" sz="1400" b="1" dirty="0" smtClean="0"/>
                  <a:t>キー “</a:t>
                </a:r>
                <a:r>
                  <a:rPr lang="en-US" altLang="ja-JP" sz="1400" b="1" dirty="0" smtClean="0"/>
                  <a:t>AMT</a:t>
                </a:r>
                <a:r>
                  <a:rPr lang="ja-JP" altLang="en-US" sz="1400" b="1" dirty="0" smtClean="0"/>
                  <a:t>”</a:t>
                </a:r>
                <a:endParaRPr kumimoji="1" lang="ja-JP" altLang="en-US" sz="1400" b="1" dirty="0"/>
              </a:p>
            </p:txBody>
          </p:sp>
          <p:sp>
            <p:nvSpPr>
              <p:cNvPr id="68" name="メモ 67"/>
              <p:cNvSpPr/>
              <p:nvPr/>
            </p:nvSpPr>
            <p:spPr>
              <a:xfrm>
                <a:off x="2270993" y="2950312"/>
                <a:ext cx="1229149" cy="388419"/>
              </a:xfrm>
              <a:prstGeom prst="foldedCorner">
                <a:avLst/>
              </a:prstGeom>
              <a:no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4" name="グループ化 63"/>
            <p:cNvGrpSpPr/>
            <p:nvPr/>
          </p:nvGrpSpPr>
          <p:grpSpPr>
            <a:xfrm>
              <a:off x="3779912" y="5196685"/>
              <a:ext cx="2115044" cy="388419"/>
              <a:chOff x="2189571" y="2950312"/>
              <a:chExt cx="2115044" cy="388419"/>
            </a:xfrm>
          </p:grpSpPr>
          <p:sp>
            <p:nvSpPr>
              <p:cNvPr id="65" name="テキスト ボックス 64"/>
              <p:cNvSpPr txBox="1"/>
              <p:nvPr/>
            </p:nvSpPr>
            <p:spPr>
              <a:xfrm>
                <a:off x="2189571" y="3007878"/>
                <a:ext cx="2115044" cy="307777"/>
              </a:xfrm>
              <a:prstGeom prst="rect">
                <a:avLst/>
              </a:prstGeom>
              <a:noFill/>
              <a:ln>
                <a:noFill/>
              </a:ln>
            </p:spPr>
            <p:txBody>
              <a:bodyPr wrap="square" rtlCol="0">
                <a:spAutoFit/>
              </a:bodyPr>
              <a:lstStyle/>
              <a:p>
                <a:r>
                  <a:rPr lang="ja-JP" altLang="en-US" sz="1400" b="1" dirty="0"/>
                  <a:t>バージョン</a:t>
                </a:r>
                <a:r>
                  <a:rPr lang="ja-JP" altLang="en-US" sz="1400" b="1" dirty="0" smtClean="0"/>
                  <a:t>情報 “</a:t>
                </a:r>
                <a:r>
                  <a:rPr lang="en-US" altLang="ja-JP" sz="1400" b="1" dirty="0" smtClean="0"/>
                  <a:t>7.1.4</a:t>
                </a:r>
                <a:r>
                  <a:rPr lang="ja-JP" altLang="en-US" sz="1400" b="1" dirty="0" smtClean="0"/>
                  <a:t>”</a:t>
                </a:r>
                <a:endParaRPr kumimoji="1" lang="ja-JP" altLang="en-US" sz="1400" b="1" dirty="0"/>
              </a:p>
            </p:txBody>
          </p:sp>
          <p:sp>
            <p:nvSpPr>
              <p:cNvPr id="66" name="メモ 65"/>
              <p:cNvSpPr/>
              <p:nvPr/>
            </p:nvSpPr>
            <p:spPr>
              <a:xfrm>
                <a:off x="2189571" y="2950312"/>
                <a:ext cx="2016224" cy="388419"/>
              </a:xfrm>
              <a:prstGeom prst="foldedCorner">
                <a:avLst/>
              </a:prstGeom>
              <a:no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Tree>
    <p:extLst>
      <p:ext uri="{BB962C8B-B14F-4D97-AF65-F5344CB8AC3E}">
        <p14:creationId xmlns:p14="http://schemas.microsoft.com/office/powerpoint/2010/main" val="333375206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kumimoji="1" lang="ja-JP" altLang="en-US" dirty="0" smtClean="0"/>
              <a:t>電源オン・オフを行うために３つの</a:t>
            </a:r>
            <a:r>
              <a:rPr lang="en-US" altLang="ja-JP" dirty="0" smtClean="0"/>
              <a:t>CIM</a:t>
            </a:r>
            <a:r>
              <a:rPr lang="ja-JP" altLang="en-US" dirty="0" smtClean="0"/>
              <a:t>クラスが必要</a:t>
            </a:r>
            <a:endParaRPr lang="en-US" altLang="ja-JP" dirty="0" smtClean="0"/>
          </a:p>
          <a:p>
            <a:pPr lvl="1"/>
            <a:r>
              <a:rPr lang="ja-JP" altLang="en-US" dirty="0"/>
              <a:t>電源の状態を</a:t>
            </a:r>
            <a:r>
              <a:rPr lang="ja-JP" altLang="en-US" dirty="0" smtClean="0"/>
              <a:t>取得する</a:t>
            </a:r>
            <a:endParaRPr lang="ja-JP" altLang="en-US" dirty="0"/>
          </a:p>
          <a:p>
            <a:pPr lvl="1"/>
            <a:r>
              <a:rPr lang="ja-JP" altLang="en-US" dirty="0"/>
              <a:t>システム情報を</a:t>
            </a:r>
            <a:r>
              <a:rPr lang="ja-JP" altLang="en-US" dirty="0" smtClean="0"/>
              <a:t>取得する</a:t>
            </a:r>
            <a:endParaRPr lang="ja-JP" altLang="en-US" dirty="0"/>
          </a:p>
          <a:p>
            <a:pPr lvl="1"/>
            <a:r>
              <a:rPr lang="ja-JP" altLang="en-US" dirty="0" smtClean="0"/>
              <a:t>電源</a:t>
            </a:r>
            <a:r>
              <a:rPr lang="ja-JP" altLang="en-US" dirty="0"/>
              <a:t>操作を</a:t>
            </a:r>
            <a:r>
              <a:rPr lang="ja-JP" altLang="en-US" dirty="0" smtClean="0"/>
              <a:t>行う</a:t>
            </a:r>
            <a:endParaRPr kumimoji="1" lang="en-US" altLang="ja-JP" dirty="0" smtClean="0"/>
          </a:p>
          <a:p>
            <a:pPr lvl="0"/>
            <a:r>
              <a:rPr lang="ja-JP" altLang="en-US" dirty="0" smtClean="0"/>
              <a:t>仮想マシン</a:t>
            </a:r>
            <a:r>
              <a:rPr kumimoji="1" lang="ja-JP" altLang="en-US" dirty="0" smtClean="0"/>
              <a:t>の情報取得や操作を行うには</a:t>
            </a:r>
            <a:r>
              <a:rPr kumimoji="1" lang="en-US" altLang="ja-JP" dirty="0" err="1" smtClean="0"/>
              <a:t>libvirt</a:t>
            </a:r>
            <a:r>
              <a:rPr lang="ja-JP" altLang="en-US" dirty="0"/>
              <a:t>を</a:t>
            </a:r>
            <a:r>
              <a:rPr kumimoji="1" lang="ja-JP" altLang="en-US" dirty="0" smtClean="0"/>
              <a:t>用いた</a:t>
            </a:r>
            <a:endParaRPr kumimoji="1" lang="en-US" altLang="ja-JP" dirty="0" smtClean="0"/>
          </a:p>
          <a:p>
            <a:pPr lvl="1"/>
            <a:r>
              <a:rPr kumimoji="1" lang="en-US" altLang="ja-JP" dirty="0" err="1" smtClean="0"/>
              <a:t>libvirt</a:t>
            </a:r>
            <a:r>
              <a:rPr kumimoji="1" lang="ja-JP" altLang="en-US" dirty="0" smtClean="0"/>
              <a:t>：仮想マシンを操作する</a:t>
            </a:r>
            <a:r>
              <a:rPr kumimoji="1" lang="en-US" altLang="ja-JP" dirty="0" smtClean="0"/>
              <a:t/>
            </a:r>
            <a:br>
              <a:rPr kumimoji="1" lang="en-US" altLang="ja-JP" dirty="0" smtClean="0"/>
            </a:br>
            <a:r>
              <a:rPr kumimoji="1" lang="ja-JP" altLang="en-US" dirty="0" smtClean="0"/>
              <a:t>ための関数の集まり</a:t>
            </a:r>
          </a:p>
        </p:txBody>
      </p:sp>
      <p:sp>
        <p:nvSpPr>
          <p:cNvPr id="3" name="タイトル 2"/>
          <p:cNvSpPr>
            <a:spLocks noGrp="1"/>
          </p:cNvSpPr>
          <p:nvPr>
            <p:ph type="title"/>
          </p:nvPr>
        </p:nvSpPr>
        <p:spPr/>
        <p:txBody>
          <a:bodyPr/>
          <a:lstStyle/>
          <a:p>
            <a:r>
              <a:rPr lang="ja-JP" altLang="en-US" dirty="0" smtClean="0"/>
              <a:t>仮想マシンの電源オン・オフ</a:t>
            </a:r>
            <a:endParaRPr kumimoji="1" lang="ja-JP" altLang="en-US" dirty="0"/>
          </a:p>
        </p:txBody>
      </p:sp>
      <p:grpSp>
        <p:nvGrpSpPr>
          <p:cNvPr id="39" name="グループ化 38"/>
          <p:cNvGrpSpPr/>
          <p:nvPr/>
        </p:nvGrpSpPr>
        <p:grpSpPr>
          <a:xfrm>
            <a:off x="2674989" y="3938302"/>
            <a:ext cx="6433554" cy="2592787"/>
            <a:chOff x="878297" y="542597"/>
            <a:chExt cx="6433554" cy="2592787"/>
          </a:xfrm>
        </p:grpSpPr>
        <p:cxnSp>
          <p:nvCxnSpPr>
            <p:cNvPr id="40" name="直線コネクタ 39"/>
            <p:cNvCxnSpPr/>
            <p:nvPr/>
          </p:nvCxnSpPr>
          <p:spPr>
            <a:xfrm>
              <a:off x="5099430" y="2049519"/>
              <a:ext cx="0" cy="290657"/>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角丸四角形 40"/>
            <p:cNvSpPr/>
            <p:nvPr/>
          </p:nvSpPr>
          <p:spPr>
            <a:xfrm>
              <a:off x="4776472" y="1020330"/>
              <a:ext cx="1676022" cy="1197049"/>
            </a:xfrm>
            <a:prstGeom prst="roundRect">
              <a:avLst/>
            </a:prstGeom>
            <a:noFill/>
            <a:ln w="254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6471050" y="1421157"/>
              <a:ext cx="840801" cy="307777"/>
            </a:xfrm>
            <a:prstGeom prst="rect">
              <a:avLst/>
            </a:prstGeom>
            <a:noFill/>
            <a:ln>
              <a:noFill/>
            </a:ln>
          </p:spPr>
          <p:txBody>
            <a:bodyPr wrap="square" rtlCol="0">
              <a:spAutoFit/>
            </a:bodyPr>
            <a:lstStyle/>
            <a:p>
              <a:r>
                <a:rPr kumimoji="1" lang="en-US" altLang="ja-JP" sz="1400" b="1" dirty="0" err="1" smtClean="0"/>
                <a:t>vAMT</a:t>
              </a:r>
              <a:endParaRPr kumimoji="1" lang="ja-JP" altLang="en-US" sz="1400" b="1" dirty="0"/>
            </a:p>
          </p:txBody>
        </p:sp>
        <p:cxnSp>
          <p:nvCxnSpPr>
            <p:cNvPr id="43" name="直線矢印コネクタ 42"/>
            <p:cNvCxnSpPr/>
            <p:nvPr/>
          </p:nvCxnSpPr>
          <p:spPr>
            <a:xfrm flipH="1">
              <a:off x="1983220" y="2337551"/>
              <a:ext cx="3126589" cy="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44" name="グループ化 43"/>
            <p:cNvGrpSpPr/>
            <p:nvPr/>
          </p:nvGrpSpPr>
          <p:grpSpPr>
            <a:xfrm>
              <a:off x="878297" y="1949666"/>
              <a:ext cx="1148326" cy="1031830"/>
              <a:chOff x="7421707" y="600831"/>
              <a:chExt cx="1148326" cy="1031830"/>
            </a:xfrm>
          </p:grpSpPr>
          <p:grpSp>
            <p:nvGrpSpPr>
              <p:cNvPr id="63" name="グループ化 62"/>
              <p:cNvGrpSpPr/>
              <p:nvPr/>
            </p:nvGrpSpPr>
            <p:grpSpPr>
              <a:xfrm>
                <a:off x="7421707" y="600831"/>
                <a:ext cx="1092985" cy="1031830"/>
                <a:chOff x="2915816" y="4801186"/>
                <a:chExt cx="2379516" cy="1567802"/>
              </a:xfrm>
            </p:grpSpPr>
            <p:sp>
              <p:nvSpPr>
                <p:cNvPr id="68" name="角丸四角形 67"/>
                <p:cNvSpPr/>
                <p:nvPr/>
              </p:nvSpPr>
              <p:spPr>
                <a:xfrm>
                  <a:off x="2915816" y="4801186"/>
                  <a:ext cx="2379516" cy="1365037"/>
                </a:xfrm>
                <a:prstGeom prst="roundRect">
                  <a:avLst>
                    <a:gd name="adj" fmla="val 9942"/>
                  </a:avLst>
                </a:prstGeom>
                <a:gradFill>
                  <a:gsLst>
                    <a:gs pos="0">
                      <a:schemeClr val="tx2">
                        <a:lumMod val="60000"/>
                        <a:lumOff val="40000"/>
                      </a:schemeClr>
                    </a:gs>
                    <a:gs pos="50000">
                      <a:schemeClr val="tx2">
                        <a:lumMod val="40000"/>
                        <a:lumOff val="60000"/>
                      </a:schemeClr>
                    </a:gs>
                    <a:gs pos="100000">
                      <a:schemeClr val="bg1">
                        <a:lumMod val="9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台形 68"/>
                <p:cNvSpPr/>
                <p:nvPr/>
              </p:nvSpPr>
              <p:spPr>
                <a:xfrm>
                  <a:off x="3501657" y="6241016"/>
                  <a:ext cx="1260588" cy="127972"/>
                </a:xfrm>
                <a:prstGeom prst="trapezoid">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p:cNvSpPr/>
                <p:nvPr/>
              </p:nvSpPr>
              <p:spPr>
                <a:xfrm>
                  <a:off x="3659923" y="6166223"/>
                  <a:ext cx="944056" cy="74793"/>
                </a:xfrm>
                <a:prstGeom prst="rect">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角丸四角形 70"/>
                <p:cNvSpPr/>
                <p:nvPr/>
              </p:nvSpPr>
              <p:spPr>
                <a:xfrm>
                  <a:off x="3024094" y="4895330"/>
                  <a:ext cx="2162960" cy="1176747"/>
                </a:xfrm>
                <a:prstGeom prst="roundRect">
                  <a:avLst>
                    <a:gd name="adj" fmla="val 6465"/>
                  </a:avLst>
                </a:prstGeom>
                <a:solidFill>
                  <a:schemeClr val="bg1"/>
                </a:soli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4" name="テキスト ボックス 63"/>
              <p:cNvSpPr txBox="1"/>
              <p:nvPr/>
            </p:nvSpPr>
            <p:spPr>
              <a:xfrm>
                <a:off x="7450045" y="683564"/>
                <a:ext cx="1119988" cy="307777"/>
              </a:xfrm>
              <a:prstGeom prst="rect">
                <a:avLst/>
              </a:prstGeom>
              <a:noFill/>
            </p:spPr>
            <p:txBody>
              <a:bodyPr wrap="square" rtlCol="0">
                <a:spAutoFit/>
              </a:bodyPr>
              <a:lstStyle/>
              <a:p>
                <a:r>
                  <a:rPr lang="ja-JP" altLang="en-US" sz="1400" b="1" dirty="0" smtClean="0"/>
                  <a:t>管理ツール</a:t>
                </a:r>
                <a:endParaRPr kumimoji="1" lang="ja-JP" altLang="en-US" sz="1400" b="1" dirty="0"/>
              </a:p>
            </p:txBody>
          </p:sp>
          <p:grpSp>
            <p:nvGrpSpPr>
              <p:cNvPr id="65" name="グループ化 64"/>
              <p:cNvGrpSpPr/>
              <p:nvPr/>
            </p:nvGrpSpPr>
            <p:grpSpPr>
              <a:xfrm>
                <a:off x="7639067" y="957768"/>
                <a:ext cx="661669" cy="413889"/>
                <a:chOff x="395536" y="4077069"/>
                <a:chExt cx="1072564" cy="792087"/>
              </a:xfrm>
              <a:solidFill>
                <a:schemeClr val="bg1">
                  <a:lumMod val="95000"/>
                </a:schemeClr>
              </a:solidFill>
            </p:grpSpPr>
            <p:sp>
              <p:nvSpPr>
                <p:cNvPr id="66" name="正方形/長方形 65"/>
                <p:cNvSpPr/>
                <p:nvPr/>
              </p:nvSpPr>
              <p:spPr>
                <a:xfrm>
                  <a:off x="395536" y="4077069"/>
                  <a:ext cx="1072564" cy="792087"/>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395536" y="4077070"/>
                  <a:ext cx="1072564" cy="63624"/>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45" name="グループ化 44"/>
            <p:cNvGrpSpPr/>
            <p:nvPr/>
          </p:nvGrpSpPr>
          <p:grpSpPr>
            <a:xfrm>
              <a:off x="5109809" y="542597"/>
              <a:ext cx="1204894" cy="352525"/>
              <a:chOff x="3966643" y="3532774"/>
              <a:chExt cx="739485" cy="352525"/>
            </a:xfrm>
          </p:grpSpPr>
          <p:sp>
            <p:nvSpPr>
              <p:cNvPr id="61" name="角丸四角形 60"/>
              <p:cNvSpPr/>
              <p:nvPr/>
            </p:nvSpPr>
            <p:spPr>
              <a:xfrm>
                <a:off x="3966643" y="3532774"/>
                <a:ext cx="630513" cy="337938"/>
              </a:xfrm>
              <a:prstGeom prst="roundRect">
                <a:avLst/>
              </a:prstGeom>
              <a:gradFill>
                <a:gsLst>
                  <a:gs pos="0">
                    <a:schemeClr val="bg2">
                      <a:lumMod val="50000"/>
                    </a:schemeClr>
                  </a:gs>
                  <a:gs pos="100000">
                    <a:schemeClr val="bg2">
                      <a:lumMod val="90000"/>
                    </a:schemeClr>
                  </a:gs>
                  <a:gs pos="100000">
                    <a:schemeClr val="accent1">
                      <a:tint val="23500"/>
                      <a:satMod val="160000"/>
                    </a:schemeClr>
                  </a:gs>
                </a:gsLst>
                <a:lin ang="16200000" scaled="1"/>
              </a:gradFill>
              <a:ln w="22225" cmpd="sng">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4130064" y="3546745"/>
                <a:ext cx="576064" cy="338554"/>
              </a:xfrm>
              <a:prstGeom prst="rect">
                <a:avLst/>
              </a:prstGeom>
              <a:noFill/>
            </p:spPr>
            <p:txBody>
              <a:bodyPr wrap="square" rtlCol="0">
                <a:spAutoFit/>
              </a:bodyPr>
              <a:lstStyle/>
              <a:p>
                <a:r>
                  <a:rPr kumimoji="1" lang="en-US" altLang="ja-JP" sz="1600" dirty="0" smtClean="0"/>
                  <a:t>VM</a:t>
                </a:r>
                <a:endParaRPr kumimoji="1" lang="ja-JP" altLang="en-US" sz="1600" dirty="0"/>
              </a:p>
            </p:txBody>
          </p:sp>
        </p:grpSp>
        <p:sp>
          <p:nvSpPr>
            <p:cNvPr id="46" name="正方形/長方形 45"/>
            <p:cNvSpPr/>
            <p:nvPr/>
          </p:nvSpPr>
          <p:spPr>
            <a:xfrm>
              <a:off x="5469507" y="1586066"/>
              <a:ext cx="239129" cy="471799"/>
            </a:xfrm>
            <a:prstGeom prst="rect">
              <a:avLst/>
            </a:prstGeom>
            <a:solidFill>
              <a:schemeClr val="accent4">
                <a:lumMod val="60000"/>
                <a:lumOff val="40000"/>
              </a:schemeClr>
            </a:solidFill>
            <a:ln w="38100" cmpd="sng">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5985177" y="1586066"/>
              <a:ext cx="239129" cy="471799"/>
            </a:xfrm>
            <a:prstGeom prst="rect">
              <a:avLst/>
            </a:prstGeom>
            <a:solidFill>
              <a:schemeClr val="accent4">
                <a:lumMod val="60000"/>
                <a:lumOff val="40000"/>
              </a:schemeClr>
            </a:solidFill>
            <a:ln w="38100" cmpd="sng">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4990242" y="1575943"/>
              <a:ext cx="239129" cy="471799"/>
            </a:xfrm>
            <a:prstGeom prst="rect">
              <a:avLst/>
            </a:prstGeom>
            <a:solidFill>
              <a:schemeClr val="accent4">
                <a:lumMod val="60000"/>
                <a:lumOff val="40000"/>
              </a:schemeClr>
            </a:solidFill>
            <a:ln w="38100" cmpd="sng">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9" name="直線矢印コネクタ 48"/>
            <p:cNvCxnSpPr/>
            <p:nvPr/>
          </p:nvCxnSpPr>
          <p:spPr>
            <a:xfrm flipH="1">
              <a:off x="1971282" y="2636912"/>
              <a:ext cx="3617790" cy="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flipV="1">
              <a:off x="6104741" y="2066485"/>
              <a:ext cx="0" cy="719504"/>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a:stCxn id="46" idx="2"/>
            </p:cNvCxnSpPr>
            <p:nvPr/>
          </p:nvCxnSpPr>
          <p:spPr>
            <a:xfrm flipH="1">
              <a:off x="5589071" y="2057865"/>
              <a:ext cx="1" cy="579047"/>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2026623" y="2785989"/>
              <a:ext cx="4078118" cy="99"/>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3" name="グループ化 52"/>
            <p:cNvGrpSpPr/>
            <p:nvPr/>
          </p:nvGrpSpPr>
          <p:grpSpPr>
            <a:xfrm>
              <a:off x="5019410" y="1179676"/>
              <a:ext cx="1207628" cy="367281"/>
              <a:chOff x="3921323" y="3447530"/>
              <a:chExt cx="720080" cy="438553"/>
            </a:xfrm>
          </p:grpSpPr>
          <p:sp>
            <p:nvSpPr>
              <p:cNvPr id="59" name="角丸四角形 58"/>
              <p:cNvSpPr/>
              <p:nvPr/>
            </p:nvSpPr>
            <p:spPr>
              <a:xfrm>
                <a:off x="3921323" y="3447530"/>
                <a:ext cx="720080" cy="369332"/>
              </a:xfrm>
              <a:prstGeom prst="roundRect">
                <a:avLst/>
              </a:prstGeom>
              <a:gradFill>
                <a:gsLst>
                  <a:gs pos="0">
                    <a:srgbClr val="FFC000"/>
                  </a:gs>
                  <a:gs pos="100000">
                    <a:srgbClr val="FFFF00"/>
                  </a:gs>
                  <a:gs pos="100000">
                    <a:schemeClr val="accent1">
                      <a:tint val="23500"/>
                      <a:satMod val="160000"/>
                    </a:schemeClr>
                  </a:gs>
                </a:gsLst>
                <a:lin ang="16200000" scaled="1"/>
              </a:gradFill>
              <a:ln w="22225"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4049913" y="3481832"/>
                <a:ext cx="576064" cy="404251"/>
              </a:xfrm>
              <a:prstGeom prst="rect">
                <a:avLst/>
              </a:prstGeom>
              <a:noFill/>
            </p:spPr>
            <p:txBody>
              <a:bodyPr wrap="square" rtlCol="0">
                <a:spAutoFit/>
              </a:bodyPr>
              <a:lstStyle/>
              <a:p>
                <a:r>
                  <a:rPr kumimoji="1" lang="en-US" altLang="ja-JP" sz="1600" dirty="0" err="1" smtClean="0"/>
                  <a:t>libvirt</a:t>
                </a:r>
                <a:endParaRPr kumimoji="1" lang="ja-JP" altLang="en-US" sz="1600" dirty="0"/>
              </a:p>
            </p:txBody>
          </p:sp>
        </p:grpSp>
        <p:cxnSp>
          <p:nvCxnSpPr>
            <p:cNvPr id="54" name="直線矢印コネクタ 53"/>
            <p:cNvCxnSpPr/>
            <p:nvPr/>
          </p:nvCxnSpPr>
          <p:spPr>
            <a:xfrm flipV="1">
              <a:off x="5376082" y="880535"/>
              <a:ext cx="0" cy="299141"/>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a:off x="5893871" y="895122"/>
              <a:ext cx="0" cy="284554"/>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2135496" y="1986758"/>
              <a:ext cx="2233741" cy="307777"/>
            </a:xfrm>
            <a:prstGeom prst="rect">
              <a:avLst/>
            </a:prstGeom>
            <a:noFill/>
          </p:spPr>
          <p:txBody>
            <a:bodyPr wrap="square" rtlCol="0">
              <a:spAutoFit/>
            </a:bodyPr>
            <a:lstStyle/>
            <a:p>
              <a:r>
                <a:rPr lang="ja-JP" altLang="en-US" sz="1400" dirty="0"/>
                <a:t>①電源状態を</a:t>
              </a:r>
              <a:r>
                <a:rPr lang="ja-JP" altLang="en-US" sz="1400" dirty="0" smtClean="0"/>
                <a:t>取得</a:t>
              </a:r>
              <a:r>
                <a:rPr lang="en-US" altLang="ja-JP" sz="1400" dirty="0" smtClean="0"/>
                <a:t> </a:t>
              </a:r>
              <a:endParaRPr kumimoji="1" lang="ja-JP" altLang="en-US" sz="1400" dirty="0"/>
            </a:p>
          </p:txBody>
        </p:sp>
        <p:sp>
          <p:nvSpPr>
            <p:cNvPr id="57" name="テキスト ボックス 56"/>
            <p:cNvSpPr txBox="1"/>
            <p:nvPr/>
          </p:nvSpPr>
          <p:spPr>
            <a:xfrm>
              <a:off x="2125446" y="2351698"/>
              <a:ext cx="3135919" cy="307777"/>
            </a:xfrm>
            <a:prstGeom prst="rect">
              <a:avLst/>
            </a:prstGeom>
            <a:noFill/>
          </p:spPr>
          <p:txBody>
            <a:bodyPr wrap="square" rtlCol="0">
              <a:spAutoFit/>
            </a:bodyPr>
            <a:lstStyle/>
            <a:p>
              <a:r>
                <a:rPr lang="ja-JP" altLang="en-US" sz="1400" dirty="0"/>
                <a:t>②システム情報を</a:t>
              </a:r>
              <a:r>
                <a:rPr lang="ja-JP" altLang="en-US" sz="1400" dirty="0" smtClean="0"/>
                <a:t>取得</a:t>
              </a:r>
              <a:endParaRPr kumimoji="1" lang="ja-JP" altLang="en-US" sz="1400" dirty="0"/>
            </a:p>
          </p:txBody>
        </p:sp>
        <p:sp>
          <p:nvSpPr>
            <p:cNvPr id="58" name="テキスト ボックス 57"/>
            <p:cNvSpPr txBox="1"/>
            <p:nvPr/>
          </p:nvSpPr>
          <p:spPr>
            <a:xfrm>
              <a:off x="2135496" y="2827607"/>
              <a:ext cx="2233741" cy="307777"/>
            </a:xfrm>
            <a:prstGeom prst="rect">
              <a:avLst/>
            </a:prstGeom>
            <a:noFill/>
          </p:spPr>
          <p:txBody>
            <a:bodyPr wrap="square" rtlCol="0">
              <a:spAutoFit/>
            </a:bodyPr>
            <a:lstStyle/>
            <a:p>
              <a:r>
                <a:rPr lang="ja-JP" altLang="en-US" sz="1400" dirty="0"/>
                <a:t>③電源操作を行う</a:t>
              </a:r>
              <a:endParaRPr lang="en-US" altLang="ja-JP" sz="1400" dirty="0"/>
            </a:p>
          </p:txBody>
        </p:sp>
      </p:grpSp>
    </p:spTree>
    <p:extLst>
      <p:ext uri="{BB962C8B-B14F-4D97-AF65-F5344CB8AC3E}">
        <p14:creationId xmlns:p14="http://schemas.microsoft.com/office/powerpoint/2010/main" val="56254775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en-US" altLang="ja-JP" dirty="0" smtClean="0"/>
              <a:t>SDK</a:t>
            </a:r>
            <a:r>
              <a:rPr lang="ja-JP" altLang="en-US" dirty="0" smtClean="0"/>
              <a:t>の</a:t>
            </a:r>
            <a:r>
              <a:rPr lang="en-US" altLang="ja-JP" dirty="0" err="1" smtClean="0"/>
              <a:t>AssetDisplay</a:t>
            </a:r>
            <a:r>
              <a:rPr lang="ja-JP" altLang="en-US" dirty="0" smtClean="0"/>
              <a:t>コマンドを仮想マシンに対しても実行できるようにした</a:t>
            </a:r>
            <a:endParaRPr lang="en-US" altLang="ja-JP" dirty="0" smtClean="0"/>
          </a:p>
          <a:p>
            <a:pPr lvl="1"/>
            <a:r>
              <a:rPr lang="ja-JP" altLang="en-US" dirty="0" smtClean="0"/>
              <a:t>コンピュータシステム情報を取得するには</a:t>
            </a:r>
            <a:r>
              <a:rPr lang="en-US" altLang="ja-JP" dirty="0" smtClean="0"/>
              <a:t>3</a:t>
            </a:r>
            <a:r>
              <a:rPr lang="ja-JP" altLang="en-US" dirty="0" err="1" smtClean="0"/>
              <a:t>つの</a:t>
            </a:r>
            <a:r>
              <a:rPr lang="en-US" altLang="ja-JP" dirty="0" smtClean="0"/>
              <a:t>CIM</a:t>
            </a:r>
            <a:r>
              <a:rPr lang="ja-JP" altLang="en-US" dirty="0"/>
              <a:t>クラス</a:t>
            </a:r>
            <a:r>
              <a:rPr lang="ja-JP" altLang="en-US" dirty="0" smtClean="0"/>
              <a:t>が必要</a:t>
            </a:r>
            <a:endParaRPr lang="en-US" altLang="ja-JP" dirty="0" smtClean="0"/>
          </a:p>
          <a:p>
            <a:pPr lvl="2"/>
            <a:r>
              <a:rPr lang="en-US" altLang="ja-JP" dirty="0"/>
              <a:t>BIOS</a:t>
            </a:r>
            <a:r>
              <a:rPr lang="ja-JP" altLang="en-US" dirty="0"/>
              <a:t>情報を取得する</a:t>
            </a:r>
            <a:endParaRPr lang="en-US" altLang="ja-JP" dirty="0"/>
          </a:p>
          <a:p>
            <a:pPr lvl="2"/>
            <a:r>
              <a:rPr lang="ja-JP" altLang="en-US" dirty="0"/>
              <a:t>製造メーカやモデル名の情報を取得する</a:t>
            </a:r>
            <a:endParaRPr lang="en-US" altLang="ja-JP" dirty="0"/>
          </a:p>
          <a:p>
            <a:pPr lvl="2"/>
            <a:r>
              <a:rPr lang="en-US" altLang="ja-JP" dirty="0"/>
              <a:t>GUID</a:t>
            </a:r>
            <a:r>
              <a:rPr lang="ja-JP" altLang="en-US" dirty="0"/>
              <a:t>を取得する</a:t>
            </a:r>
          </a:p>
          <a:p>
            <a:r>
              <a:rPr lang="en-US" altLang="ja-JP" dirty="0"/>
              <a:t>Manageability Commander Tool</a:t>
            </a:r>
            <a:r>
              <a:rPr lang="ja-JP" altLang="en-US" dirty="0" smtClean="0"/>
              <a:t>では非常に多くの</a:t>
            </a:r>
            <a:r>
              <a:rPr lang="en-US" altLang="ja-JP" dirty="0" smtClean="0"/>
              <a:t>CIM</a:t>
            </a:r>
            <a:r>
              <a:rPr lang="ja-JP" altLang="en-US" dirty="0" smtClean="0"/>
              <a:t>クラスが使用される</a:t>
            </a:r>
            <a:endParaRPr lang="en-US" altLang="ja-JP" dirty="0" smtClean="0"/>
          </a:p>
          <a:p>
            <a:pPr lvl="1"/>
            <a:r>
              <a:rPr lang="ja-JP" altLang="en-US" dirty="0" smtClean="0"/>
              <a:t>接続するだけで</a:t>
            </a:r>
            <a:r>
              <a:rPr lang="en-US" altLang="ja-JP" dirty="0" smtClean="0"/>
              <a:t>39</a:t>
            </a:r>
            <a:r>
              <a:rPr lang="ja-JP" altLang="en-US" dirty="0"/>
              <a:t>種類</a:t>
            </a:r>
            <a:endParaRPr lang="en-US" altLang="ja-JP" dirty="0"/>
          </a:p>
        </p:txBody>
      </p:sp>
      <p:sp>
        <p:nvSpPr>
          <p:cNvPr id="3" name="タイトル 2"/>
          <p:cNvSpPr>
            <a:spLocks noGrp="1"/>
          </p:cNvSpPr>
          <p:nvPr>
            <p:ph type="title"/>
          </p:nvPr>
        </p:nvSpPr>
        <p:spPr/>
        <p:txBody>
          <a:bodyPr>
            <a:normAutofit/>
          </a:bodyPr>
          <a:lstStyle/>
          <a:p>
            <a:r>
              <a:rPr lang="en-US" altLang="ja-JP" dirty="0" smtClean="0"/>
              <a:t>AMT</a:t>
            </a:r>
            <a:r>
              <a:rPr lang="ja-JP" altLang="en-US" dirty="0"/>
              <a:t>対応</a:t>
            </a:r>
            <a:r>
              <a:rPr lang="ja-JP" altLang="en-US" dirty="0" smtClean="0"/>
              <a:t>管理ツールの利用</a:t>
            </a:r>
            <a:endParaRPr kumimoji="1" lang="ja-JP" altLang="en-US" dirty="0"/>
          </a:p>
        </p:txBody>
      </p:sp>
    </p:spTree>
    <p:extLst>
      <p:ext uri="{BB962C8B-B14F-4D97-AF65-F5344CB8AC3E}">
        <p14:creationId xmlns:p14="http://schemas.microsoft.com/office/powerpoint/2010/main" val="160546688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smtClean="0"/>
              <a:t>PC</a:t>
            </a:r>
            <a:r>
              <a:rPr lang="ja-JP" altLang="en-US" dirty="0" smtClean="0"/>
              <a:t>の管理</a:t>
            </a:r>
            <a:r>
              <a:rPr lang="ja-JP" altLang="en-US" dirty="0"/>
              <a:t>は</a:t>
            </a:r>
            <a:r>
              <a:rPr kumimoji="1" lang="en-US" altLang="ja-JP" dirty="0" smtClean="0"/>
              <a:t>OS</a:t>
            </a:r>
            <a:r>
              <a:rPr kumimoji="1" lang="ja-JP" altLang="en-US" dirty="0" smtClean="0"/>
              <a:t>上に管理エージェントを導入して行っている</a:t>
            </a:r>
            <a:endParaRPr kumimoji="1" lang="en-US" altLang="ja-JP" dirty="0" smtClean="0"/>
          </a:p>
          <a:p>
            <a:pPr lvl="1"/>
            <a:r>
              <a:rPr lang="ja-JP" altLang="en-US" dirty="0"/>
              <a:t>膨大な数</a:t>
            </a:r>
            <a:r>
              <a:rPr lang="ja-JP" altLang="en-US" dirty="0" smtClean="0"/>
              <a:t>の</a:t>
            </a:r>
            <a:r>
              <a:rPr lang="en-US" altLang="ja-JP" dirty="0" smtClean="0"/>
              <a:t>PC</a:t>
            </a:r>
            <a:r>
              <a:rPr lang="ja-JP" altLang="en-US" dirty="0" smtClean="0"/>
              <a:t>をリモートで管理できる</a:t>
            </a:r>
            <a:endParaRPr kumimoji="1" lang="en-US" altLang="ja-JP" dirty="0" smtClean="0"/>
          </a:p>
          <a:p>
            <a:r>
              <a:rPr lang="en-US" altLang="ja-JP" dirty="0" smtClean="0"/>
              <a:t>OS</a:t>
            </a:r>
            <a:r>
              <a:rPr lang="ja-JP" altLang="en-US" dirty="0" smtClean="0"/>
              <a:t>が起動していないと管理できない</a:t>
            </a:r>
            <a:endParaRPr kumimoji="1" lang="ja-JP" altLang="en-US" dirty="0" smtClean="0"/>
          </a:p>
          <a:p>
            <a:pPr lvl="1"/>
            <a:r>
              <a:rPr kumimoji="1" lang="ja-JP" altLang="en-US" dirty="0" smtClean="0"/>
              <a:t>管理者は障害が発生した</a:t>
            </a:r>
            <a:r>
              <a:rPr kumimoji="1" lang="en-US" altLang="ja-JP" dirty="0" smtClean="0"/>
              <a:t>PC</a:t>
            </a:r>
            <a:r>
              <a:rPr kumimoji="1" lang="ja-JP" altLang="en-US" dirty="0" err="1" smtClean="0"/>
              <a:t>の設</a:t>
            </a:r>
            <a:r>
              <a:rPr kumimoji="1" lang="ja-JP" altLang="en-US" dirty="0" smtClean="0"/>
              <a:t>置場所まで行って修復作業を行わなければならない</a:t>
            </a:r>
            <a:endParaRPr kumimoji="1" lang="en-US" altLang="ja-JP" dirty="0" smtClean="0"/>
          </a:p>
          <a:p>
            <a:endParaRPr lang="en-US" altLang="ja-JP" dirty="0" smtClean="0"/>
          </a:p>
        </p:txBody>
      </p:sp>
      <p:sp>
        <p:nvSpPr>
          <p:cNvPr id="3" name="タイトル 2"/>
          <p:cNvSpPr>
            <a:spLocks noGrp="1"/>
          </p:cNvSpPr>
          <p:nvPr>
            <p:ph type="title"/>
          </p:nvPr>
        </p:nvSpPr>
        <p:spPr/>
        <p:txBody>
          <a:bodyPr/>
          <a:lstStyle/>
          <a:p>
            <a:r>
              <a:rPr kumimoji="1" lang="ja-JP" altLang="en-US" dirty="0" smtClean="0"/>
              <a:t>従来の</a:t>
            </a:r>
            <a:r>
              <a:rPr kumimoji="1" lang="en-US" altLang="ja-JP" dirty="0" smtClean="0"/>
              <a:t>PC</a:t>
            </a:r>
            <a:r>
              <a:rPr kumimoji="1" lang="ja-JP" altLang="en-US" dirty="0" smtClean="0"/>
              <a:t>管理</a:t>
            </a:r>
            <a:endParaRPr kumimoji="1" lang="ja-JP" altLang="en-US" dirty="0"/>
          </a:p>
        </p:txBody>
      </p:sp>
      <p:grpSp>
        <p:nvGrpSpPr>
          <p:cNvPr id="13" name="グループ化 12"/>
          <p:cNvGrpSpPr/>
          <p:nvPr/>
        </p:nvGrpSpPr>
        <p:grpSpPr>
          <a:xfrm>
            <a:off x="900621" y="4293091"/>
            <a:ext cx="7775835" cy="1742764"/>
            <a:chOff x="800875" y="4293091"/>
            <a:chExt cx="7775835" cy="1742764"/>
          </a:xfrm>
        </p:grpSpPr>
        <p:sp>
          <p:nvSpPr>
            <p:cNvPr id="5" name="テキスト ボックス 4"/>
            <p:cNvSpPr txBox="1"/>
            <p:nvPr/>
          </p:nvSpPr>
          <p:spPr>
            <a:xfrm>
              <a:off x="800875" y="4725144"/>
              <a:ext cx="1335003" cy="307777"/>
            </a:xfrm>
            <a:prstGeom prst="rect">
              <a:avLst/>
            </a:prstGeom>
            <a:noFill/>
          </p:spPr>
          <p:txBody>
            <a:bodyPr wrap="square" rtlCol="0">
              <a:spAutoFit/>
            </a:bodyPr>
            <a:lstStyle/>
            <a:p>
              <a:r>
                <a:rPr kumimoji="1" lang="ja-JP" altLang="en-US" sz="1400" b="1" dirty="0" smtClean="0"/>
                <a:t>管理コンソール</a:t>
              </a:r>
              <a:endParaRPr kumimoji="1" lang="ja-JP" altLang="en-US" sz="1400" b="1" dirty="0"/>
            </a:p>
          </p:txBody>
        </p:sp>
        <p:grpSp>
          <p:nvGrpSpPr>
            <p:cNvPr id="6" name="グループ化 5"/>
            <p:cNvGrpSpPr/>
            <p:nvPr/>
          </p:nvGrpSpPr>
          <p:grpSpPr>
            <a:xfrm>
              <a:off x="1008616" y="5058055"/>
              <a:ext cx="821398" cy="977800"/>
              <a:chOff x="712553" y="4242824"/>
              <a:chExt cx="821398" cy="977800"/>
            </a:xfrm>
          </p:grpSpPr>
          <p:sp>
            <p:nvSpPr>
              <p:cNvPr id="20" name="直方体 19"/>
              <p:cNvSpPr/>
              <p:nvPr/>
            </p:nvSpPr>
            <p:spPr>
              <a:xfrm>
                <a:off x="712553" y="4242824"/>
                <a:ext cx="479149" cy="717052"/>
              </a:xfrm>
              <a:prstGeom prst="cube">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a:off x="1054802" y="4438384"/>
                <a:ext cx="410699" cy="391120"/>
              </a:xfrm>
              <a:prstGeom prst="ellipse">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台形 21"/>
              <p:cNvSpPr/>
              <p:nvPr/>
            </p:nvSpPr>
            <p:spPr>
              <a:xfrm>
                <a:off x="986352" y="4829504"/>
                <a:ext cx="547599" cy="391120"/>
              </a:xfrm>
              <a:prstGeom prst="trapezoid">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5" name="グループ化 24"/>
            <p:cNvGrpSpPr/>
            <p:nvPr/>
          </p:nvGrpSpPr>
          <p:grpSpPr>
            <a:xfrm>
              <a:off x="3228235" y="4302004"/>
              <a:ext cx="1506493" cy="1222176"/>
              <a:chOff x="1841371" y="4523250"/>
              <a:chExt cx="1506493" cy="1222176"/>
            </a:xfrm>
          </p:grpSpPr>
          <p:grpSp>
            <p:nvGrpSpPr>
              <p:cNvPr id="63" name="グループ化 62"/>
              <p:cNvGrpSpPr/>
              <p:nvPr/>
            </p:nvGrpSpPr>
            <p:grpSpPr>
              <a:xfrm>
                <a:off x="1841371" y="4831028"/>
                <a:ext cx="1052599" cy="902551"/>
                <a:chOff x="5242295" y="866644"/>
                <a:chExt cx="3247916" cy="2206566"/>
              </a:xfrm>
            </p:grpSpPr>
            <p:sp>
              <p:nvSpPr>
                <p:cNvPr id="70" name="角丸四角形 69"/>
                <p:cNvSpPr/>
                <p:nvPr/>
              </p:nvSpPr>
              <p:spPr>
                <a:xfrm>
                  <a:off x="5242295" y="866644"/>
                  <a:ext cx="3247916" cy="1921189"/>
                </a:xfrm>
                <a:prstGeom prst="roundRect">
                  <a:avLst>
                    <a:gd name="adj" fmla="val 9942"/>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角丸四角形 70"/>
                <p:cNvSpPr/>
                <p:nvPr/>
              </p:nvSpPr>
              <p:spPr>
                <a:xfrm>
                  <a:off x="5393867" y="987997"/>
                  <a:ext cx="2952329" cy="1656185"/>
                </a:xfrm>
                <a:prstGeom prst="roundRect">
                  <a:avLst>
                    <a:gd name="adj" fmla="val 6465"/>
                  </a:avLst>
                </a:prstGeom>
                <a:solidFill>
                  <a:schemeClr val="bg1"/>
                </a:soli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台形 71"/>
                <p:cNvSpPr/>
                <p:nvPr/>
              </p:nvSpPr>
              <p:spPr>
                <a:xfrm>
                  <a:off x="6041937" y="2893099"/>
                  <a:ext cx="1720637" cy="180111"/>
                </a:xfrm>
                <a:prstGeom prst="trapezoid">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p:cNvSpPr/>
                <p:nvPr/>
              </p:nvSpPr>
              <p:spPr>
                <a:xfrm>
                  <a:off x="6257962" y="2787833"/>
                  <a:ext cx="1288588" cy="105266"/>
                </a:xfrm>
                <a:prstGeom prst="rect">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412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4" name="テキスト ボックス 63"/>
              <p:cNvSpPr txBox="1"/>
              <p:nvPr/>
            </p:nvSpPr>
            <p:spPr>
              <a:xfrm>
                <a:off x="2104072" y="4523250"/>
                <a:ext cx="612068" cy="307777"/>
              </a:xfrm>
              <a:prstGeom prst="rect">
                <a:avLst/>
              </a:prstGeom>
              <a:noFill/>
            </p:spPr>
            <p:txBody>
              <a:bodyPr wrap="square" rtlCol="0">
                <a:spAutoFit/>
              </a:bodyPr>
              <a:lstStyle/>
              <a:p>
                <a:r>
                  <a:rPr lang="en-US" altLang="ja-JP" sz="1400" b="1" dirty="0" smtClean="0"/>
                  <a:t>PC</a:t>
                </a:r>
                <a:endParaRPr kumimoji="1" lang="ja-JP" altLang="en-US" sz="1400" b="1" dirty="0"/>
              </a:p>
            </p:txBody>
          </p:sp>
          <p:sp>
            <p:nvSpPr>
              <p:cNvPr id="69" name="正方形/長方形 68"/>
              <p:cNvSpPr/>
              <p:nvPr/>
            </p:nvSpPr>
            <p:spPr>
              <a:xfrm>
                <a:off x="2987824" y="4941167"/>
                <a:ext cx="360040" cy="804259"/>
              </a:xfrm>
              <a:prstGeom prst="rect">
                <a:avLst/>
              </a:prstGeom>
              <a:gradFill>
                <a:gsLst>
                  <a:gs pos="100000">
                    <a:schemeClr val="accent1">
                      <a:tint val="66000"/>
                      <a:satMod val="160000"/>
                    </a:schemeClr>
                  </a:gs>
                  <a:gs pos="50000">
                    <a:schemeClr val="accent1">
                      <a:tint val="44500"/>
                      <a:satMod val="160000"/>
                    </a:schemeClr>
                  </a:gs>
                  <a:gs pos="0">
                    <a:schemeClr val="accent1">
                      <a:tint val="23500"/>
                      <a:satMod val="160000"/>
                    </a:schemeClr>
                  </a:gs>
                </a:gsLst>
                <a:lin ang="5400000" scaled="0"/>
              </a:gradFill>
              <a:ln w="508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6" name="グループ化 25"/>
            <p:cNvGrpSpPr/>
            <p:nvPr/>
          </p:nvGrpSpPr>
          <p:grpSpPr>
            <a:xfrm>
              <a:off x="5220072" y="4293096"/>
              <a:ext cx="1506493" cy="1222176"/>
              <a:chOff x="1841371" y="4523250"/>
              <a:chExt cx="1506493" cy="1222176"/>
            </a:xfrm>
          </p:grpSpPr>
          <p:grpSp>
            <p:nvGrpSpPr>
              <p:cNvPr id="56" name="グループ化 55"/>
              <p:cNvGrpSpPr/>
              <p:nvPr/>
            </p:nvGrpSpPr>
            <p:grpSpPr>
              <a:xfrm>
                <a:off x="1841371" y="4831028"/>
                <a:ext cx="1052599" cy="902551"/>
                <a:chOff x="5242295" y="866644"/>
                <a:chExt cx="3247916" cy="2206566"/>
              </a:xfrm>
            </p:grpSpPr>
            <p:sp>
              <p:nvSpPr>
                <p:cNvPr id="59" name="角丸四角形 58"/>
                <p:cNvSpPr/>
                <p:nvPr/>
              </p:nvSpPr>
              <p:spPr>
                <a:xfrm>
                  <a:off x="5242295" y="866644"/>
                  <a:ext cx="3247916" cy="1921189"/>
                </a:xfrm>
                <a:prstGeom prst="roundRect">
                  <a:avLst>
                    <a:gd name="adj" fmla="val 9942"/>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角丸四角形 59"/>
                <p:cNvSpPr/>
                <p:nvPr/>
              </p:nvSpPr>
              <p:spPr>
                <a:xfrm>
                  <a:off x="5393867" y="987997"/>
                  <a:ext cx="2952329" cy="1656185"/>
                </a:xfrm>
                <a:prstGeom prst="roundRect">
                  <a:avLst>
                    <a:gd name="adj" fmla="val 6465"/>
                  </a:avLst>
                </a:prstGeom>
                <a:solidFill>
                  <a:schemeClr val="bg1"/>
                </a:soli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台形 60"/>
                <p:cNvSpPr/>
                <p:nvPr/>
              </p:nvSpPr>
              <p:spPr>
                <a:xfrm>
                  <a:off x="6041937" y="2893099"/>
                  <a:ext cx="1720637" cy="180111"/>
                </a:xfrm>
                <a:prstGeom prst="trapezoid">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6257962" y="2787833"/>
                  <a:ext cx="1288588" cy="105266"/>
                </a:xfrm>
                <a:prstGeom prst="rect">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412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7" name="テキスト ボックス 56"/>
              <p:cNvSpPr txBox="1"/>
              <p:nvPr/>
            </p:nvSpPr>
            <p:spPr>
              <a:xfrm>
                <a:off x="2104072" y="4523250"/>
                <a:ext cx="612068" cy="307777"/>
              </a:xfrm>
              <a:prstGeom prst="rect">
                <a:avLst/>
              </a:prstGeom>
              <a:noFill/>
            </p:spPr>
            <p:txBody>
              <a:bodyPr wrap="square" rtlCol="0">
                <a:spAutoFit/>
              </a:bodyPr>
              <a:lstStyle/>
              <a:p>
                <a:r>
                  <a:rPr lang="en-US" altLang="ja-JP" sz="1400" b="1" dirty="0" smtClean="0"/>
                  <a:t>PC</a:t>
                </a:r>
                <a:endParaRPr kumimoji="1" lang="ja-JP" altLang="en-US" sz="1400" b="1" dirty="0"/>
              </a:p>
            </p:txBody>
          </p:sp>
          <p:sp>
            <p:nvSpPr>
              <p:cNvPr id="58" name="正方形/長方形 57"/>
              <p:cNvSpPr/>
              <p:nvPr/>
            </p:nvSpPr>
            <p:spPr>
              <a:xfrm>
                <a:off x="2987824" y="4941167"/>
                <a:ext cx="360040" cy="804259"/>
              </a:xfrm>
              <a:prstGeom prst="rect">
                <a:avLst/>
              </a:prstGeom>
              <a:gradFill>
                <a:gsLst>
                  <a:gs pos="100000">
                    <a:schemeClr val="accent1">
                      <a:tint val="66000"/>
                      <a:satMod val="160000"/>
                    </a:schemeClr>
                  </a:gs>
                  <a:gs pos="50000">
                    <a:schemeClr val="accent1">
                      <a:tint val="44500"/>
                      <a:satMod val="160000"/>
                    </a:schemeClr>
                  </a:gs>
                  <a:gs pos="0">
                    <a:schemeClr val="accent1">
                      <a:tint val="23500"/>
                      <a:satMod val="160000"/>
                    </a:schemeClr>
                  </a:gs>
                </a:gsLst>
                <a:lin ang="5400000" scaled="0"/>
              </a:gradFill>
              <a:ln w="508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7" name="グループ化 26"/>
            <p:cNvGrpSpPr/>
            <p:nvPr/>
          </p:nvGrpSpPr>
          <p:grpSpPr>
            <a:xfrm>
              <a:off x="6976006" y="4293091"/>
              <a:ext cx="1142181" cy="1351644"/>
              <a:chOff x="6156178" y="4366936"/>
              <a:chExt cx="1231442" cy="1435629"/>
            </a:xfrm>
          </p:grpSpPr>
          <p:pic>
            <p:nvPicPr>
              <p:cNvPr id="54" name="Picture 3" descr="C:\Users\kouki\AppData\Local\Microsoft\Windows\Temporary Internet Files\Content.IE5\8WACNZ72\MC90042895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6178" y="4655689"/>
                <a:ext cx="1188796" cy="1146876"/>
              </a:xfrm>
              <a:prstGeom prst="rect">
                <a:avLst/>
              </a:prstGeom>
              <a:noFill/>
              <a:extLst>
                <a:ext uri="{909E8E84-426E-40dd-AFC4-6F175D3DCCD1}">
                  <a14:hiddenFill xmlns:a14="http://schemas.microsoft.com/office/drawing/2010/main">
                    <a:solidFill>
                      <a:srgbClr val="FFFFFF"/>
                    </a:solidFill>
                  </a14:hiddenFill>
                </a:ext>
              </a:extLst>
            </p:spPr>
          </p:pic>
          <p:sp>
            <p:nvSpPr>
              <p:cNvPr id="55" name="テキスト ボックス 54"/>
              <p:cNvSpPr txBox="1"/>
              <p:nvPr/>
            </p:nvSpPr>
            <p:spPr>
              <a:xfrm>
                <a:off x="6355850" y="4366936"/>
                <a:ext cx="1031770" cy="307777"/>
              </a:xfrm>
              <a:prstGeom prst="rect">
                <a:avLst/>
              </a:prstGeom>
              <a:noFill/>
            </p:spPr>
            <p:txBody>
              <a:bodyPr wrap="square" rtlCol="0">
                <a:spAutoFit/>
              </a:bodyPr>
              <a:lstStyle/>
              <a:p>
                <a:r>
                  <a:rPr lang="ja-JP" altLang="en-US" sz="1400" b="1" dirty="0" smtClean="0"/>
                  <a:t>ノート</a:t>
                </a:r>
                <a:r>
                  <a:rPr lang="en-US" altLang="ja-JP" sz="1400" b="1" dirty="0" smtClean="0"/>
                  <a:t>PC</a:t>
                </a:r>
                <a:endParaRPr kumimoji="1" lang="ja-JP" altLang="en-US" sz="1400" b="1" dirty="0"/>
              </a:p>
            </p:txBody>
          </p:sp>
        </p:grpSp>
        <p:sp>
          <p:nvSpPr>
            <p:cNvPr id="82" name="テキスト ボックス 81"/>
            <p:cNvSpPr txBox="1"/>
            <p:nvPr/>
          </p:nvSpPr>
          <p:spPr>
            <a:xfrm>
              <a:off x="4716016" y="4831316"/>
              <a:ext cx="548326" cy="342754"/>
            </a:xfrm>
            <a:prstGeom prst="rect">
              <a:avLst/>
            </a:prstGeom>
            <a:noFill/>
          </p:spPr>
          <p:txBody>
            <a:bodyPr wrap="square" rtlCol="0">
              <a:spAutoFit/>
            </a:bodyPr>
            <a:lstStyle/>
            <a:p>
              <a:r>
                <a:rPr kumimoji="1" lang="ja-JP" altLang="en-US" dirty="0" smtClean="0"/>
                <a:t>・・・</a:t>
              </a:r>
              <a:endParaRPr kumimoji="1" lang="ja-JP" altLang="en-US" dirty="0"/>
            </a:p>
          </p:txBody>
        </p:sp>
        <p:sp>
          <p:nvSpPr>
            <p:cNvPr id="83" name="テキスト ボックス 82"/>
            <p:cNvSpPr txBox="1"/>
            <p:nvPr/>
          </p:nvSpPr>
          <p:spPr>
            <a:xfrm>
              <a:off x="8028384" y="4831316"/>
              <a:ext cx="548326" cy="342754"/>
            </a:xfrm>
            <a:prstGeom prst="rect">
              <a:avLst/>
            </a:prstGeom>
            <a:noFill/>
          </p:spPr>
          <p:txBody>
            <a:bodyPr wrap="square" rtlCol="0">
              <a:spAutoFit/>
            </a:bodyPr>
            <a:lstStyle/>
            <a:p>
              <a:r>
                <a:rPr kumimoji="1" lang="ja-JP" altLang="en-US" dirty="0" smtClean="0"/>
                <a:t>・・・</a:t>
              </a:r>
              <a:endParaRPr kumimoji="1" lang="ja-JP" altLang="en-US" dirty="0"/>
            </a:p>
          </p:txBody>
        </p:sp>
        <p:cxnSp>
          <p:nvCxnSpPr>
            <p:cNvPr id="84" name="直線矢印コネクタ 83"/>
            <p:cNvCxnSpPr/>
            <p:nvPr/>
          </p:nvCxnSpPr>
          <p:spPr>
            <a:xfrm flipV="1">
              <a:off x="6543257" y="5516985"/>
              <a:ext cx="0" cy="366379"/>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p:nvPr/>
          </p:nvCxnSpPr>
          <p:spPr>
            <a:xfrm flipH="1" flipV="1">
              <a:off x="7639695" y="5579251"/>
              <a:ext cx="1" cy="304113"/>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flipV="1">
              <a:off x="1907704" y="5883364"/>
              <a:ext cx="5731992" cy="3948"/>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p:nvPr/>
          </p:nvCxnSpPr>
          <p:spPr>
            <a:xfrm flipV="1">
              <a:off x="4554708" y="5517232"/>
              <a:ext cx="0" cy="366379"/>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2901559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実験の目的</a:t>
            </a:r>
            <a:endParaRPr lang="en-US" altLang="ja-JP" dirty="0"/>
          </a:p>
          <a:p>
            <a:pPr lvl="1"/>
            <a:r>
              <a:rPr lang="ja-JP" altLang="en-US" dirty="0"/>
              <a:t>作成</a:t>
            </a:r>
            <a:r>
              <a:rPr lang="ja-JP" altLang="en-US" dirty="0" smtClean="0"/>
              <a:t>した</a:t>
            </a:r>
            <a:r>
              <a:rPr lang="en-US" altLang="ja-JP" dirty="0" smtClean="0"/>
              <a:t>CIM</a:t>
            </a:r>
            <a:r>
              <a:rPr lang="ja-JP" altLang="en-US" dirty="0" smtClean="0"/>
              <a:t>プロバイダの動作確認</a:t>
            </a:r>
            <a:endParaRPr lang="en-US" altLang="ja-JP" dirty="0" smtClean="0"/>
          </a:p>
          <a:p>
            <a:pPr lvl="1"/>
            <a:r>
              <a:rPr lang="ja-JP" altLang="en-US" dirty="0" smtClean="0"/>
              <a:t>既存のツールから仮想</a:t>
            </a:r>
            <a:r>
              <a:rPr lang="en-US" altLang="ja-JP" dirty="0" smtClean="0"/>
              <a:t>AMT</a:t>
            </a:r>
            <a:r>
              <a:rPr lang="ja-JP" altLang="en-US" dirty="0" smtClean="0"/>
              <a:t>による管理が実行できるか検証</a:t>
            </a:r>
            <a:endParaRPr lang="en-US" altLang="ja-JP" dirty="0"/>
          </a:p>
          <a:p>
            <a:pPr lvl="1"/>
            <a:r>
              <a:rPr kumimoji="1" lang="ja-JP" altLang="en-US" dirty="0" smtClean="0"/>
              <a:t>仮想</a:t>
            </a:r>
            <a:r>
              <a:rPr kumimoji="1" lang="en-US" altLang="ja-JP" dirty="0" smtClean="0"/>
              <a:t>AMT</a:t>
            </a:r>
            <a:r>
              <a:rPr kumimoji="1" lang="ja-JP" altLang="en-US" dirty="0" smtClean="0"/>
              <a:t>の処理性能の評価</a:t>
            </a:r>
            <a:endParaRPr kumimoji="1" lang="en-US" altLang="ja-JP" dirty="0" smtClean="0"/>
          </a:p>
          <a:p>
            <a:r>
              <a:rPr lang="ja-JP" altLang="en-US" dirty="0"/>
              <a:t>実験</a:t>
            </a:r>
            <a:r>
              <a:rPr lang="ja-JP" altLang="en-US" dirty="0" smtClean="0"/>
              <a:t>環境</a:t>
            </a:r>
            <a:endParaRPr lang="en-US" altLang="ja-JP" dirty="0" smtClean="0"/>
          </a:p>
          <a:p>
            <a:pPr lvl="1"/>
            <a:endParaRPr kumimoji="1" lang="ja-JP" altLang="en-US" dirty="0"/>
          </a:p>
        </p:txBody>
      </p:sp>
      <p:sp>
        <p:nvSpPr>
          <p:cNvPr id="3" name="タイトル 2"/>
          <p:cNvSpPr>
            <a:spLocks noGrp="1"/>
          </p:cNvSpPr>
          <p:nvPr>
            <p:ph type="title"/>
          </p:nvPr>
        </p:nvSpPr>
        <p:spPr/>
        <p:txBody>
          <a:bodyPr/>
          <a:lstStyle/>
          <a:p>
            <a:r>
              <a:rPr kumimoji="1" lang="ja-JP" altLang="en-US" dirty="0" smtClean="0"/>
              <a:t>実験</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2476800184"/>
              </p:ext>
            </p:extLst>
          </p:nvPr>
        </p:nvGraphicFramePr>
        <p:xfrm>
          <a:off x="5148064" y="4622044"/>
          <a:ext cx="3528392" cy="1712208"/>
        </p:xfrm>
        <a:graphic>
          <a:graphicData uri="http://schemas.openxmlformats.org/drawingml/2006/table">
            <a:tbl>
              <a:tblPr firstCol="1">
                <a:tableStyleId>{5C22544A-7EE6-4342-B048-85BDC9FD1C3A}</a:tableStyleId>
              </a:tblPr>
              <a:tblGrid>
                <a:gridCol w="1097722"/>
                <a:gridCol w="2430670"/>
              </a:tblGrid>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OS</a:t>
                      </a:r>
                      <a:endParaRPr kumimoji="1" lang="ja-JP" altLang="en-U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Windows 7 Professional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CPU</a:t>
                      </a:r>
                      <a:endParaRPr kumimoji="1" lang="ja-JP" altLang="en-U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dirty="0" smtClean="0"/>
                        <a:t>Intel(R) Core(TM) i7</a:t>
                      </a:r>
                    </a:p>
                    <a:p>
                      <a:r>
                        <a:rPr kumimoji="1" lang="en-US" altLang="ja-JP" sz="1800" dirty="0" smtClean="0"/>
                        <a:t>3.40GHz</a:t>
                      </a:r>
                      <a:endParaRPr kumimoji="1" lang="ja-JP" altLang="en-U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メモリ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2GB</a:t>
                      </a:r>
                      <a:endParaRPr kumimoji="1" lang="ja-JP" altLang="en-U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テキスト ボックス 4"/>
          <p:cNvSpPr txBox="1"/>
          <p:nvPr/>
        </p:nvSpPr>
        <p:spPr>
          <a:xfrm>
            <a:off x="6027125" y="4181306"/>
            <a:ext cx="1728192" cy="369332"/>
          </a:xfrm>
          <a:prstGeom prst="rect">
            <a:avLst/>
          </a:prstGeom>
          <a:noFill/>
        </p:spPr>
        <p:txBody>
          <a:bodyPr wrap="square" rtlCol="0">
            <a:spAutoFit/>
          </a:bodyPr>
          <a:lstStyle/>
          <a:p>
            <a:pPr algn="ctr"/>
            <a:r>
              <a:rPr lang="en-US" altLang="ja-JP" b="1" dirty="0" smtClean="0">
                <a:latin typeface="+mj-ea"/>
                <a:ea typeface="+mj-ea"/>
                <a:cs typeface="ＤＦＰ教科書体W3"/>
              </a:rPr>
              <a:t>AMT</a:t>
            </a:r>
            <a:r>
              <a:rPr lang="ja-JP" altLang="en-US" b="1" dirty="0" smtClean="0">
                <a:latin typeface="+mj-ea"/>
                <a:ea typeface="+mj-ea"/>
                <a:cs typeface="ＤＦＰ教科書体W3"/>
              </a:rPr>
              <a:t>実験環境</a:t>
            </a:r>
            <a:endParaRPr kumimoji="1" lang="ja-JP" altLang="en-US" b="1" dirty="0" smtClean="0">
              <a:latin typeface="+mj-ea"/>
              <a:ea typeface="+mj-ea"/>
              <a:cs typeface="ＤＦＰ教科書体W3"/>
            </a:endParaRPr>
          </a:p>
        </p:txBody>
      </p:sp>
      <p:graphicFrame>
        <p:nvGraphicFramePr>
          <p:cNvPr id="6" name="表 5"/>
          <p:cNvGraphicFramePr>
            <a:graphicFrameLocks noGrp="1"/>
          </p:cNvGraphicFramePr>
          <p:nvPr>
            <p:extLst>
              <p:ext uri="{D42A27DB-BD31-4B8C-83A1-F6EECF244321}">
                <p14:modId xmlns:p14="http://schemas.microsoft.com/office/powerpoint/2010/main" val="1187409796"/>
              </p:ext>
            </p:extLst>
          </p:nvPr>
        </p:nvGraphicFramePr>
        <p:xfrm>
          <a:off x="1259632" y="4624608"/>
          <a:ext cx="3528392" cy="1712208"/>
        </p:xfrm>
        <a:graphic>
          <a:graphicData uri="http://schemas.openxmlformats.org/drawingml/2006/table">
            <a:tbl>
              <a:tblPr firstCol="1">
                <a:tableStyleId>{5C22544A-7EE6-4342-B048-85BDC9FD1C3A}</a:tableStyleId>
              </a:tblPr>
              <a:tblGrid>
                <a:gridCol w="1097722"/>
                <a:gridCol w="2430670"/>
              </a:tblGrid>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OS</a:t>
                      </a:r>
                      <a:endParaRPr kumimoji="1" lang="ja-JP" altLang="en-U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dirty="0" err="1" smtClean="0"/>
                        <a:t>debian</a:t>
                      </a:r>
                      <a:r>
                        <a:rPr kumimoji="1" lang="en-US" altLang="ja-JP" sz="1800" dirty="0" smtClean="0"/>
                        <a:t> 2.6.32-5-amd64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CPU</a:t>
                      </a:r>
                      <a:endParaRPr kumimoji="1" lang="ja-JP" altLang="en-U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dirty="0" smtClean="0"/>
                        <a:t>Intel(R) Core(TM) i7</a:t>
                      </a:r>
                    </a:p>
                    <a:p>
                      <a:r>
                        <a:rPr kumimoji="1" lang="en-US" altLang="ja-JP" sz="1800" dirty="0" smtClean="0"/>
                        <a:t>2.93GHz</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メモリ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4GB</a:t>
                      </a:r>
                      <a:endParaRPr kumimoji="1" lang="ja-JP" altLang="en-U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テキスト ボックス 6"/>
          <p:cNvSpPr txBox="1"/>
          <p:nvPr/>
        </p:nvSpPr>
        <p:spPr>
          <a:xfrm>
            <a:off x="1798115" y="4181306"/>
            <a:ext cx="2160240" cy="369332"/>
          </a:xfrm>
          <a:prstGeom prst="rect">
            <a:avLst/>
          </a:prstGeom>
          <a:noFill/>
        </p:spPr>
        <p:txBody>
          <a:bodyPr wrap="square" rtlCol="0">
            <a:spAutoFit/>
          </a:bodyPr>
          <a:lstStyle/>
          <a:p>
            <a:pPr algn="ctr"/>
            <a:r>
              <a:rPr lang="ja-JP" altLang="en-US" b="1" dirty="0" smtClean="0">
                <a:latin typeface="+mj-ea"/>
                <a:ea typeface="+mj-ea"/>
                <a:cs typeface="ＤＦＰ教科書体W3"/>
              </a:rPr>
              <a:t>仮想</a:t>
            </a:r>
            <a:r>
              <a:rPr lang="en-US" altLang="ja-JP" b="1" dirty="0" smtClean="0">
                <a:latin typeface="+mj-ea"/>
                <a:ea typeface="+mj-ea"/>
                <a:cs typeface="ＤＦＰ教科書体W3"/>
              </a:rPr>
              <a:t>AMT</a:t>
            </a:r>
            <a:r>
              <a:rPr lang="ja-JP" altLang="en-US" b="1" dirty="0" smtClean="0">
                <a:latin typeface="+mj-ea"/>
                <a:ea typeface="+mj-ea"/>
                <a:cs typeface="ＤＦＰ教科書体W3"/>
              </a:rPr>
              <a:t>実験環境</a:t>
            </a:r>
            <a:endParaRPr kumimoji="1" lang="ja-JP" altLang="en-US" b="1" dirty="0" smtClean="0">
              <a:latin typeface="+mj-ea"/>
              <a:ea typeface="+mj-ea"/>
              <a:cs typeface="ＤＦＰ教科書体W3"/>
            </a:endParaRPr>
          </a:p>
        </p:txBody>
      </p:sp>
    </p:spTree>
    <p:extLst>
      <p:ext uri="{BB962C8B-B14F-4D97-AF65-F5344CB8AC3E}">
        <p14:creationId xmlns:p14="http://schemas.microsoft.com/office/powerpoint/2010/main" val="311347072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dirty="0" err="1" smtClean="0"/>
              <a:t>WinRM</a:t>
            </a:r>
            <a:r>
              <a:rPr kumimoji="1" lang="ja-JP" altLang="en-US" dirty="0" smtClean="0"/>
              <a:t>という管理ツールを用いて、</a:t>
            </a:r>
            <a:r>
              <a:rPr lang="ja-JP" altLang="en-US" dirty="0"/>
              <a:t>仮想</a:t>
            </a:r>
            <a:r>
              <a:rPr kumimoji="1" lang="en-US" altLang="ja-JP" dirty="0" smtClean="0"/>
              <a:t>AMT</a:t>
            </a:r>
            <a:r>
              <a:rPr kumimoji="1" lang="ja-JP" altLang="en-US" dirty="0" smtClean="0"/>
              <a:t>のバージョン情報を取得するコマンドを実行した</a:t>
            </a:r>
          </a:p>
          <a:p>
            <a:endParaRPr kumimoji="1" lang="ja-JP" altLang="en-US" dirty="0"/>
          </a:p>
        </p:txBody>
      </p:sp>
      <p:sp>
        <p:nvSpPr>
          <p:cNvPr id="3" name="タイトル 2"/>
          <p:cNvSpPr>
            <a:spLocks noGrp="1"/>
          </p:cNvSpPr>
          <p:nvPr>
            <p:ph type="title"/>
          </p:nvPr>
        </p:nvSpPr>
        <p:spPr/>
        <p:txBody>
          <a:bodyPr/>
          <a:lstStyle/>
          <a:p>
            <a:r>
              <a:rPr kumimoji="1" lang="ja-JP" altLang="en-US" dirty="0" smtClean="0"/>
              <a:t>実験</a:t>
            </a:r>
            <a:r>
              <a:rPr lang="ja-JP" altLang="en-US" dirty="0" smtClean="0"/>
              <a:t>（１）</a:t>
            </a:r>
            <a:endParaRPr kumimoji="1" lang="ja-JP" altLang="en-US" dirty="0"/>
          </a:p>
        </p:txBody>
      </p:sp>
      <p:sp>
        <p:nvSpPr>
          <p:cNvPr id="40" name="テキスト ボックス 39"/>
          <p:cNvSpPr txBox="1"/>
          <p:nvPr/>
        </p:nvSpPr>
        <p:spPr>
          <a:xfrm>
            <a:off x="755576" y="2636912"/>
            <a:ext cx="1440160" cy="338554"/>
          </a:xfrm>
          <a:prstGeom prst="rect">
            <a:avLst/>
          </a:prstGeom>
          <a:noFill/>
          <a:ln>
            <a:noFill/>
          </a:ln>
        </p:spPr>
        <p:txBody>
          <a:bodyPr wrap="square" rtlCol="0">
            <a:spAutoFit/>
          </a:bodyPr>
          <a:lstStyle/>
          <a:p>
            <a:r>
              <a:rPr lang="ja-JP" altLang="en-US" sz="1600" b="1" dirty="0"/>
              <a:t>実行コマンド</a:t>
            </a:r>
            <a:endParaRPr kumimoji="1" lang="ja-JP" altLang="en-US" sz="1600" b="1" dirty="0"/>
          </a:p>
        </p:txBody>
      </p:sp>
      <p:sp>
        <p:nvSpPr>
          <p:cNvPr id="43" name="テキスト ボックス 42"/>
          <p:cNvSpPr txBox="1"/>
          <p:nvPr/>
        </p:nvSpPr>
        <p:spPr>
          <a:xfrm>
            <a:off x="777944" y="3967346"/>
            <a:ext cx="2088232" cy="338554"/>
          </a:xfrm>
          <a:prstGeom prst="rect">
            <a:avLst/>
          </a:prstGeom>
          <a:noFill/>
          <a:ln>
            <a:noFill/>
          </a:ln>
        </p:spPr>
        <p:txBody>
          <a:bodyPr wrap="square" rtlCol="0">
            <a:spAutoFit/>
          </a:bodyPr>
          <a:lstStyle/>
          <a:p>
            <a:r>
              <a:rPr lang="ja-JP" altLang="en-US" sz="1600" b="1" dirty="0" smtClean="0"/>
              <a:t>仮想</a:t>
            </a:r>
            <a:r>
              <a:rPr lang="en-US" altLang="ja-JP" sz="1600" b="1" dirty="0" smtClean="0"/>
              <a:t>AMT</a:t>
            </a:r>
            <a:r>
              <a:rPr lang="ja-JP" altLang="en-US" sz="1600" b="1" dirty="0" smtClean="0"/>
              <a:t>の実行</a:t>
            </a:r>
            <a:r>
              <a:rPr lang="ja-JP" altLang="en-US" sz="1600" b="1" dirty="0"/>
              <a:t>結果</a:t>
            </a:r>
            <a:endParaRPr kumimoji="1" lang="ja-JP" altLang="en-US" sz="1600" b="1" dirty="0"/>
          </a:p>
        </p:txBody>
      </p:sp>
      <p:pic>
        <p:nvPicPr>
          <p:cNvPr id="1026" name="Picture 2" descr="C:\Users\kouki\Desktop\卒論発表スライド\getコマンド実行結果(AM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3642" y="4273634"/>
            <a:ext cx="3312369" cy="116804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27" name="Picture 3" descr="C:\Users\kouki\Desktop\卒論発表スライド\getコマンド.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046" y="2991786"/>
            <a:ext cx="7767686" cy="55664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28" name="Picture 4" descr="C:\Users\kouki\Desktop\卒論発表スライド\getコマンド実行結果(vAMT).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046" y="4275123"/>
            <a:ext cx="3783938" cy="1434803"/>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16" name="テキスト ボックス 15"/>
          <p:cNvSpPr txBox="1"/>
          <p:nvPr/>
        </p:nvSpPr>
        <p:spPr>
          <a:xfrm>
            <a:off x="5004048" y="3965857"/>
            <a:ext cx="2088232" cy="338554"/>
          </a:xfrm>
          <a:prstGeom prst="rect">
            <a:avLst/>
          </a:prstGeom>
          <a:noFill/>
          <a:ln>
            <a:noFill/>
          </a:ln>
        </p:spPr>
        <p:txBody>
          <a:bodyPr wrap="square" rtlCol="0">
            <a:spAutoFit/>
          </a:bodyPr>
          <a:lstStyle/>
          <a:p>
            <a:r>
              <a:rPr lang="en-US" altLang="ja-JP" sz="1600" b="1" dirty="0" smtClean="0"/>
              <a:t>AMT</a:t>
            </a:r>
            <a:r>
              <a:rPr lang="ja-JP" altLang="en-US" sz="1600" b="1" dirty="0" smtClean="0"/>
              <a:t>の実行</a:t>
            </a:r>
            <a:r>
              <a:rPr lang="ja-JP" altLang="en-US" sz="1600" b="1" dirty="0"/>
              <a:t>結果</a:t>
            </a:r>
            <a:endParaRPr kumimoji="1" lang="ja-JP" altLang="en-US" sz="1600" b="1" dirty="0"/>
          </a:p>
        </p:txBody>
      </p:sp>
    </p:spTree>
    <p:extLst>
      <p:ext uri="{BB962C8B-B14F-4D97-AF65-F5344CB8AC3E}">
        <p14:creationId xmlns:p14="http://schemas.microsoft.com/office/powerpoint/2010/main" val="82651670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dirty="0" smtClean="0"/>
              <a:t>SDK</a:t>
            </a:r>
            <a:r>
              <a:rPr kumimoji="1" lang="ja-JP" altLang="en-US" dirty="0" smtClean="0"/>
              <a:t>の</a:t>
            </a:r>
            <a:r>
              <a:rPr kumimoji="1" lang="en-US" altLang="ja-JP" dirty="0" err="1" smtClean="0"/>
              <a:t>AssetDisplay</a:t>
            </a:r>
            <a:r>
              <a:rPr kumimoji="1" lang="ja-JP" altLang="en-US" dirty="0" smtClean="0"/>
              <a:t>（</a:t>
            </a:r>
            <a:r>
              <a:rPr kumimoji="1" lang="en-US" altLang="ja-JP" dirty="0" smtClean="0"/>
              <a:t>-</a:t>
            </a:r>
            <a:r>
              <a:rPr kumimoji="1" lang="en-US" altLang="ja-JP" dirty="0" err="1" smtClean="0"/>
              <a:t>computersys</a:t>
            </a:r>
            <a:r>
              <a:rPr kumimoji="1" lang="ja-JP" altLang="en-US" dirty="0" smtClean="0"/>
              <a:t>）コマンドを仮想</a:t>
            </a:r>
            <a:r>
              <a:rPr kumimoji="1" lang="en-US" altLang="ja-JP" dirty="0" smtClean="0"/>
              <a:t>AMT</a:t>
            </a:r>
            <a:r>
              <a:rPr kumimoji="1" lang="ja-JP" altLang="en-US" dirty="0" smtClean="0"/>
              <a:t>に対して実行</a:t>
            </a:r>
            <a:r>
              <a:rPr lang="ja-JP" altLang="en-US" dirty="0"/>
              <a:t>した</a:t>
            </a:r>
            <a:endParaRPr kumimoji="1" lang="en-US" altLang="ja-JP" dirty="0" smtClean="0"/>
          </a:p>
          <a:p>
            <a:pPr lvl="1"/>
            <a:endParaRPr kumimoji="1" lang="ja-JP" altLang="en-US" dirty="0"/>
          </a:p>
        </p:txBody>
      </p:sp>
      <p:sp>
        <p:nvSpPr>
          <p:cNvPr id="3" name="タイトル 2"/>
          <p:cNvSpPr>
            <a:spLocks noGrp="1"/>
          </p:cNvSpPr>
          <p:nvPr>
            <p:ph type="title"/>
          </p:nvPr>
        </p:nvSpPr>
        <p:spPr/>
        <p:txBody>
          <a:bodyPr>
            <a:normAutofit/>
          </a:bodyPr>
          <a:lstStyle/>
          <a:p>
            <a:r>
              <a:rPr lang="ja-JP" altLang="en-US" dirty="0" smtClean="0"/>
              <a:t>実験（２）</a:t>
            </a:r>
            <a:endParaRPr kumimoji="1" lang="ja-JP" altLang="en-US" dirty="0"/>
          </a:p>
        </p:txBody>
      </p:sp>
      <p:pic>
        <p:nvPicPr>
          <p:cNvPr id="1026" name="Picture 2" descr="C:\Users\kouki\Desktop\講究資料\AssetDisplay_-computersys実行結果2(pegasu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3140968"/>
            <a:ext cx="4230406" cy="252028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C:\Users\kouki\Desktop\講究資料\AssetDisplay_-computersys実行結果2(AMT).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4008" y="3140968"/>
            <a:ext cx="4329362" cy="2551767"/>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p:cNvSpPr txBox="1"/>
          <p:nvPr/>
        </p:nvSpPr>
        <p:spPr>
          <a:xfrm>
            <a:off x="611560" y="2813788"/>
            <a:ext cx="2088232" cy="338554"/>
          </a:xfrm>
          <a:prstGeom prst="rect">
            <a:avLst/>
          </a:prstGeom>
          <a:noFill/>
          <a:ln>
            <a:noFill/>
          </a:ln>
        </p:spPr>
        <p:txBody>
          <a:bodyPr wrap="square" rtlCol="0">
            <a:spAutoFit/>
          </a:bodyPr>
          <a:lstStyle/>
          <a:p>
            <a:r>
              <a:rPr lang="ja-JP" altLang="en-US" sz="1600" b="1" dirty="0" smtClean="0"/>
              <a:t>仮想</a:t>
            </a:r>
            <a:r>
              <a:rPr lang="en-US" altLang="ja-JP" sz="1600" b="1" dirty="0" smtClean="0"/>
              <a:t>AMT</a:t>
            </a:r>
            <a:r>
              <a:rPr lang="ja-JP" altLang="en-US" sz="1600" b="1" dirty="0" smtClean="0"/>
              <a:t>の実行</a:t>
            </a:r>
            <a:r>
              <a:rPr lang="ja-JP" altLang="en-US" sz="1600" b="1" dirty="0"/>
              <a:t>結果</a:t>
            </a:r>
            <a:endParaRPr kumimoji="1" lang="ja-JP" altLang="en-US" sz="1600" b="1" dirty="0"/>
          </a:p>
        </p:txBody>
      </p:sp>
      <p:sp>
        <p:nvSpPr>
          <p:cNvPr id="8" name="テキスト ボックス 7"/>
          <p:cNvSpPr txBox="1"/>
          <p:nvPr/>
        </p:nvSpPr>
        <p:spPr>
          <a:xfrm>
            <a:off x="4837664" y="2812299"/>
            <a:ext cx="2088232" cy="338554"/>
          </a:xfrm>
          <a:prstGeom prst="rect">
            <a:avLst/>
          </a:prstGeom>
          <a:noFill/>
          <a:ln>
            <a:noFill/>
          </a:ln>
        </p:spPr>
        <p:txBody>
          <a:bodyPr wrap="square" rtlCol="0">
            <a:spAutoFit/>
          </a:bodyPr>
          <a:lstStyle/>
          <a:p>
            <a:r>
              <a:rPr lang="en-US" altLang="ja-JP" sz="1600" b="1" dirty="0" smtClean="0"/>
              <a:t>AMT</a:t>
            </a:r>
            <a:r>
              <a:rPr lang="ja-JP" altLang="en-US" sz="1600" b="1" dirty="0" smtClean="0"/>
              <a:t>の実行</a:t>
            </a:r>
            <a:r>
              <a:rPr lang="ja-JP" altLang="en-US" sz="1600" b="1" dirty="0"/>
              <a:t>結果</a:t>
            </a:r>
            <a:endParaRPr kumimoji="1" lang="ja-JP" altLang="en-US" sz="1600" b="1" dirty="0"/>
          </a:p>
        </p:txBody>
      </p:sp>
    </p:spTree>
    <p:extLst>
      <p:ext uri="{BB962C8B-B14F-4D97-AF65-F5344CB8AC3E}">
        <p14:creationId xmlns:p14="http://schemas.microsoft.com/office/powerpoint/2010/main" val="156362370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バージョン情報の取得</a:t>
            </a:r>
            <a:r>
              <a:rPr kumimoji="1" lang="ja-JP" altLang="en-US" dirty="0" smtClean="0"/>
              <a:t>を</a:t>
            </a:r>
            <a:r>
              <a:rPr lang="ja-JP" altLang="en-US" dirty="0"/>
              <a:t>仮想</a:t>
            </a:r>
            <a:r>
              <a:rPr kumimoji="1" lang="en-US" altLang="ja-JP" dirty="0" smtClean="0"/>
              <a:t>AMT</a:t>
            </a:r>
            <a:r>
              <a:rPr kumimoji="1" lang="ja-JP" altLang="en-US" dirty="0" smtClean="0"/>
              <a:t>と</a:t>
            </a:r>
            <a:r>
              <a:rPr kumimoji="1" lang="en-US" altLang="ja-JP" dirty="0" smtClean="0"/>
              <a:t>AMT</a:t>
            </a:r>
            <a:r>
              <a:rPr kumimoji="1" lang="ja-JP" altLang="en-US" dirty="0" smtClean="0"/>
              <a:t>に対して実行し、その処理時間を比較した</a:t>
            </a:r>
            <a:endParaRPr kumimoji="1" lang="en-US" altLang="ja-JP" dirty="0" smtClean="0"/>
          </a:p>
          <a:p>
            <a:pPr lvl="1"/>
            <a:r>
              <a:rPr lang="en-US" altLang="ja-JP" dirty="0" smtClean="0"/>
              <a:t>AMT</a:t>
            </a:r>
            <a:r>
              <a:rPr lang="ja-JP" altLang="en-US" dirty="0" smtClean="0"/>
              <a:t>の場合は電源がオンの状態とオフの状態で測定</a:t>
            </a:r>
            <a:endParaRPr lang="en-US" altLang="ja-JP" dirty="0"/>
          </a:p>
          <a:p>
            <a:r>
              <a:rPr kumimoji="1" lang="ja-JP" altLang="en-US" dirty="0" smtClean="0"/>
              <a:t>測定結果</a:t>
            </a:r>
            <a:endParaRPr kumimoji="1" lang="en-US" altLang="ja-JP" dirty="0" smtClean="0"/>
          </a:p>
          <a:p>
            <a:pPr lvl="1"/>
            <a:r>
              <a:rPr lang="ja-JP" altLang="en-US" dirty="0" smtClean="0"/>
              <a:t>仮想</a:t>
            </a:r>
            <a:r>
              <a:rPr lang="en-US" altLang="ja-JP" dirty="0" smtClean="0"/>
              <a:t>AMT</a:t>
            </a:r>
            <a:r>
              <a:rPr lang="ja-JP" altLang="en-US" dirty="0" smtClean="0"/>
              <a:t>の処理時間は</a:t>
            </a:r>
            <a:r>
              <a:rPr lang="en-US" altLang="ja-JP" dirty="0" smtClean="0"/>
              <a:t>AMT</a:t>
            </a:r>
            <a:r>
              <a:rPr lang="ja-JP" altLang="en-US" dirty="0" smtClean="0"/>
              <a:t>より短い</a:t>
            </a:r>
            <a:endParaRPr kumimoji="1" lang="en-US" altLang="ja-JP" dirty="0" smtClean="0"/>
          </a:p>
          <a:p>
            <a:endParaRPr kumimoji="1" lang="ja-JP" altLang="en-US" dirty="0"/>
          </a:p>
        </p:txBody>
      </p:sp>
      <p:sp>
        <p:nvSpPr>
          <p:cNvPr id="3" name="タイトル 2"/>
          <p:cNvSpPr>
            <a:spLocks noGrp="1"/>
          </p:cNvSpPr>
          <p:nvPr>
            <p:ph type="title"/>
          </p:nvPr>
        </p:nvSpPr>
        <p:spPr/>
        <p:txBody>
          <a:bodyPr/>
          <a:lstStyle/>
          <a:p>
            <a:r>
              <a:rPr kumimoji="1" lang="ja-JP" altLang="en-US" dirty="0" smtClean="0"/>
              <a:t>実験</a:t>
            </a:r>
            <a:r>
              <a:rPr lang="ja-JP" altLang="en-US" dirty="0" smtClean="0"/>
              <a:t>（３）</a:t>
            </a:r>
            <a:endParaRPr kumimoji="1" lang="ja-JP" altLang="en-US" dirty="0"/>
          </a:p>
        </p:txBody>
      </p:sp>
      <p:graphicFrame>
        <p:nvGraphicFramePr>
          <p:cNvPr id="4" name="グラフ 3"/>
          <p:cNvGraphicFramePr>
            <a:graphicFrameLocks/>
          </p:cNvGraphicFramePr>
          <p:nvPr>
            <p:extLst>
              <p:ext uri="{D42A27DB-BD31-4B8C-83A1-F6EECF244321}">
                <p14:modId xmlns:p14="http://schemas.microsoft.com/office/powerpoint/2010/main" val="3627496785"/>
              </p:ext>
            </p:extLst>
          </p:nvPr>
        </p:nvGraphicFramePr>
        <p:xfrm>
          <a:off x="1907704" y="3789040"/>
          <a:ext cx="6048672" cy="28083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4331770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kumimoji="1" lang="en-US" altLang="ja-JP" dirty="0" smtClean="0"/>
              <a:t>QND Plus</a:t>
            </a:r>
            <a:r>
              <a:rPr lang="en-US" altLang="ja-JP" dirty="0"/>
              <a:t> </a:t>
            </a:r>
            <a:r>
              <a:rPr lang="en-US" altLang="ja-JP" dirty="0" smtClean="0"/>
              <a:t>[Quality Soft]</a:t>
            </a:r>
            <a:endParaRPr kumimoji="1" lang="en-US" altLang="ja-JP" dirty="0" smtClean="0"/>
          </a:p>
          <a:p>
            <a:pPr lvl="1"/>
            <a:r>
              <a:rPr kumimoji="1" lang="ja-JP" altLang="en-US" dirty="0" smtClean="0"/>
              <a:t>ソフトウェアベースの管理ツールで、</a:t>
            </a:r>
            <a:r>
              <a:rPr kumimoji="1" lang="en-US" altLang="ja-JP" dirty="0" smtClean="0"/>
              <a:t>PC</a:t>
            </a:r>
            <a:r>
              <a:rPr kumimoji="1" lang="ja-JP" altLang="en-US" dirty="0" smtClean="0"/>
              <a:t>と仮想マシンを一元的に管理できる</a:t>
            </a:r>
          </a:p>
          <a:p>
            <a:pPr lvl="1"/>
            <a:r>
              <a:rPr kumimoji="1" lang="ja-JP" altLang="en-US" dirty="0" smtClean="0"/>
              <a:t>エージェント</a:t>
            </a:r>
            <a:r>
              <a:rPr lang="ja-JP" altLang="en-US" dirty="0" smtClean="0"/>
              <a:t>の</a:t>
            </a:r>
            <a:r>
              <a:rPr kumimoji="1" lang="ja-JP" altLang="en-US" dirty="0" smtClean="0"/>
              <a:t>停止時や電源のオフ時は管理できない</a:t>
            </a:r>
          </a:p>
          <a:p>
            <a:pPr lvl="0"/>
            <a:r>
              <a:rPr kumimoji="1" lang="en-US" altLang="ja-JP" dirty="0" err="1" smtClean="0"/>
              <a:t>Virt</a:t>
            </a:r>
            <a:r>
              <a:rPr kumimoji="1" lang="en-US" altLang="ja-JP" dirty="0" smtClean="0"/>
              <a:t>-manager</a:t>
            </a:r>
          </a:p>
          <a:p>
            <a:pPr lvl="1"/>
            <a:r>
              <a:rPr kumimoji="1" lang="en-US" altLang="ja-JP" dirty="0" err="1" smtClean="0"/>
              <a:t>Xen</a:t>
            </a:r>
            <a:r>
              <a:rPr lang="ja-JP" altLang="en-US" dirty="0"/>
              <a:t>や</a:t>
            </a:r>
            <a:r>
              <a:rPr kumimoji="1" lang="en-US" altLang="ja-JP" dirty="0" smtClean="0"/>
              <a:t>KVM</a:t>
            </a:r>
            <a:r>
              <a:rPr kumimoji="1" lang="ja-JP" altLang="en-US" dirty="0" smtClean="0"/>
              <a:t>などの異なる</a:t>
            </a:r>
            <a:r>
              <a:rPr lang="ja-JP" altLang="en-US" dirty="0"/>
              <a:t>仮想化</a:t>
            </a:r>
            <a:r>
              <a:rPr lang="ja-JP" altLang="en-US" dirty="0" smtClean="0"/>
              <a:t>ソフトウェアの仮想マシン</a:t>
            </a:r>
            <a:r>
              <a:rPr kumimoji="1" lang="ja-JP" altLang="en-US" dirty="0" smtClean="0"/>
              <a:t>を一括して管理</a:t>
            </a:r>
            <a:r>
              <a:rPr lang="ja-JP" altLang="en-US" dirty="0"/>
              <a:t>できる</a:t>
            </a:r>
            <a:endParaRPr kumimoji="1" lang="ja-JP" altLang="en-US" dirty="0" smtClean="0"/>
          </a:p>
          <a:p>
            <a:pPr lvl="0"/>
            <a:endParaRPr kumimoji="1" lang="ja-JP" altLang="en-US" dirty="0"/>
          </a:p>
        </p:txBody>
      </p:sp>
      <p:sp>
        <p:nvSpPr>
          <p:cNvPr id="3" name="タイトル 2"/>
          <p:cNvSpPr>
            <a:spLocks noGrp="1"/>
          </p:cNvSpPr>
          <p:nvPr>
            <p:ph type="title"/>
          </p:nvPr>
        </p:nvSpPr>
        <p:spPr/>
        <p:txBody>
          <a:bodyPr/>
          <a:lstStyle/>
          <a:p>
            <a:r>
              <a:rPr kumimoji="1" lang="ja-JP" altLang="en-US" dirty="0" smtClean="0"/>
              <a:t>関連研究（１）</a:t>
            </a:r>
            <a:endParaRPr kumimoji="1" lang="ja-JP" altLang="en-US" dirty="0"/>
          </a:p>
        </p:txBody>
      </p:sp>
    </p:spTree>
    <p:extLst>
      <p:ext uri="{BB962C8B-B14F-4D97-AF65-F5344CB8AC3E}">
        <p14:creationId xmlns:p14="http://schemas.microsoft.com/office/powerpoint/2010/main" val="282843101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smtClean="0"/>
              <a:t>CIM Virtualization [DMTF. 2007.]</a:t>
            </a:r>
          </a:p>
          <a:p>
            <a:pPr lvl="1"/>
            <a:r>
              <a:rPr lang="ja-JP" altLang="en-US" dirty="0"/>
              <a:t>仮想マシン</a:t>
            </a:r>
            <a:r>
              <a:rPr lang="ja-JP" altLang="en-US" dirty="0" smtClean="0"/>
              <a:t>の</a:t>
            </a:r>
            <a:r>
              <a:rPr lang="ja-JP" altLang="en-US" dirty="0"/>
              <a:t>管理を行えるようにするため</a:t>
            </a:r>
            <a:r>
              <a:rPr lang="ja-JP" altLang="en-US" dirty="0" smtClean="0"/>
              <a:t>に仮想化に対応</a:t>
            </a:r>
            <a:r>
              <a:rPr lang="ja-JP" altLang="en-US" dirty="0"/>
              <a:t>した</a:t>
            </a:r>
            <a:r>
              <a:rPr lang="en-US" altLang="ja-JP" dirty="0" smtClean="0"/>
              <a:t>CIM</a:t>
            </a:r>
          </a:p>
          <a:p>
            <a:pPr lvl="1"/>
            <a:r>
              <a:rPr lang="en-US" altLang="ja-JP" dirty="0" smtClean="0"/>
              <a:t>AMT</a:t>
            </a:r>
            <a:r>
              <a:rPr lang="ja-JP" altLang="en-US" dirty="0" smtClean="0"/>
              <a:t>の</a:t>
            </a:r>
            <a:r>
              <a:rPr lang="ja-JP" altLang="en-US" dirty="0"/>
              <a:t>規格</a:t>
            </a:r>
            <a:r>
              <a:rPr lang="ja-JP" altLang="en-US" dirty="0" smtClean="0"/>
              <a:t>には</a:t>
            </a:r>
            <a:r>
              <a:rPr lang="ja-JP" altLang="en-US" dirty="0"/>
              <a:t>含まれていない</a:t>
            </a:r>
          </a:p>
          <a:p>
            <a:pPr lvl="0"/>
            <a:r>
              <a:rPr lang="en-US" altLang="ja-JP" dirty="0" smtClean="0"/>
              <a:t>IPMI</a:t>
            </a:r>
          </a:p>
          <a:p>
            <a:pPr lvl="1"/>
            <a:r>
              <a:rPr lang="en-US" altLang="ja-JP" dirty="0" smtClean="0"/>
              <a:t>CPU</a:t>
            </a:r>
            <a:r>
              <a:rPr lang="ja-JP" altLang="en-US" dirty="0" smtClean="0"/>
              <a:t>や</a:t>
            </a:r>
            <a:r>
              <a:rPr lang="en-US" altLang="ja-JP" dirty="0" smtClean="0"/>
              <a:t>OS</a:t>
            </a:r>
            <a:r>
              <a:rPr lang="ja-JP" altLang="en-US" dirty="0" smtClean="0"/>
              <a:t>に依存することなくハードウェアを管理するためのサーバ用インタフェース</a:t>
            </a:r>
            <a:endParaRPr lang="en-US" altLang="ja-JP" dirty="0" smtClean="0"/>
          </a:p>
          <a:p>
            <a:pPr lvl="1"/>
            <a:r>
              <a:rPr lang="en-US" altLang="ja-JP" dirty="0" smtClean="0"/>
              <a:t>PC</a:t>
            </a:r>
            <a:r>
              <a:rPr lang="ja-JP" altLang="en-US" dirty="0" smtClean="0"/>
              <a:t>では使えない</a:t>
            </a:r>
            <a:endParaRPr lang="en-US" altLang="ja-JP" dirty="0" smtClean="0"/>
          </a:p>
        </p:txBody>
      </p:sp>
      <p:sp>
        <p:nvSpPr>
          <p:cNvPr id="3" name="タイトル 2"/>
          <p:cNvSpPr>
            <a:spLocks noGrp="1"/>
          </p:cNvSpPr>
          <p:nvPr>
            <p:ph type="title"/>
          </p:nvPr>
        </p:nvSpPr>
        <p:spPr/>
        <p:txBody>
          <a:bodyPr>
            <a:normAutofit/>
          </a:bodyPr>
          <a:lstStyle/>
          <a:p>
            <a:r>
              <a:rPr lang="ja-JP" altLang="en-US" dirty="0"/>
              <a:t>関連研究</a:t>
            </a:r>
            <a:r>
              <a:rPr lang="ja-JP" altLang="en-US" dirty="0" smtClean="0"/>
              <a:t>（</a:t>
            </a:r>
            <a:r>
              <a:rPr lang="en-US" altLang="ja-JP" dirty="0" smtClean="0"/>
              <a:t>2</a:t>
            </a:r>
            <a:r>
              <a:rPr lang="ja-JP" altLang="en-US" dirty="0" smtClean="0"/>
              <a:t>）</a:t>
            </a:r>
            <a:endParaRPr kumimoji="1" lang="ja-JP" altLang="en-US" dirty="0"/>
          </a:p>
        </p:txBody>
      </p:sp>
    </p:spTree>
    <p:extLst>
      <p:ext uri="{BB962C8B-B14F-4D97-AF65-F5344CB8AC3E}">
        <p14:creationId xmlns:p14="http://schemas.microsoft.com/office/powerpoint/2010/main" val="508181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仮想マシン</a:t>
            </a:r>
            <a:r>
              <a:rPr lang="ja-JP" altLang="en-US" dirty="0" smtClean="0"/>
              <a:t>を管理するための仮想的な</a:t>
            </a:r>
            <a:r>
              <a:rPr lang="en-US" altLang="ja-JP" dirty="0" smtClean="0"/>
              <a:t>AMT</a:t>
            </a:r>
            <a:r>
              <a:rPr lang="ja-JP" altLang="en-US" dirty="0" smtClean="0"/>
              <a:t>である</a:t>
            </a:r>
            <a:r>
              <a:rPr lang="ja-JP" altLang="en-US" dirty="0"/>
              <a:t>仮想</a:t>
            </a:r>
            <a:r>
              <a:rPr lang="en-US" altLang="ja-JP" dirty="0" smtClean="0"/>
              <a:t>AMT</a:t>
            </a:r>
            <a:r>
              <a:rPr lang="ja-JP" altLang="en-US" dirty="0" smtClean="0"/>
              <a:t>を提案</a:t>
            </a:r>
            <a:endParaRPr lang="en-US" altLang="ja-JP" dirty="0" smtClean="0"/>
          </a:p>
          <a:p>
            <a:pPr lvl="1"/>
            <a:r>
              <a:rPr lang="en-US" altLang="ja-JP" dirty="0" smtClean="0"/>
              <a:t>PC</a:t>
            </a:r>
            <a:r>
              <a:rPr lang="ja-JP" altLang="en-US" dirty="0" smtClean="0"/>
              <a:t>と仮想マシンの一元的な管理が可能</a:t>
            </a:r>
            <a:endParaRPr lang="en-US" altLang="ja-JP" dirty="0" smtClean="0"/>
          </a:p>
          <a:p>
            <a:pPr lvl="1"/>
            <a:r>
              <a:rPr lang="ja-JP" altLang="en-US" dirty="0" smtClean="0"/>
              <a:t>仮想</a:t>
            </a:r>
            <a:r>
              <a:rPr lang="ja-JP" altLang="en-US" dirty="0"/>
              <a:t>マシン</a:t>
            </a:r>
            <a:r>
              <a:rPr kumimoji="1" lang="ja-JP" altLang="en-US" dirty="0" smtClean="0"/>
              <a:t>を管理するため</a:t>
            </a:r>
            <a:r>
              <a:rPr kumimoji="1" lang="ja-JP" altLang="en-US" dirty="0" smtClean="0"/>
              <a:t>の</a:t>
            </a:r>
            <a:r>
              <a:rPr kumimoji="1" lang="en-US" altLang="ja-JP" dirty="0" smtClean="0"/>
              <a:t>CIM</a:t>
            </a:r>
            <a:r>
              <a:rPr kumimoji="1" lang="ja-JP" altLang="en-US" dirty="0" smtClean="0"/>
              <a:t>プロバイダを作成した</a:t>
            </a:r>
            <a:endParaRPr kumimoji="1" lang="en-US" altLang="ja-JP" dirty="0" smtClean="0"/>
          </a:p>
          <a:p>
            <a:r>
              <a:rPr lang="ja-JP" altLang="en-US" dirty="0" smtClean="0"/>
              <a:t>今後</a:t>
            </a:r>
            <a:r>
              <a:rPr lang="ja-JP" altLang="en-US" dirty="0"/>
              <a:t>の</a:t>
            </a:r>
            <a:r>
              <a:rPr lang="ja-JP" altLang="en-US" dirty="0" smtClean="0"/>
              <a:t>課題</a:t>
            </a:r>
            <a:endParaRPr lang="en-US" altLang="ja-JP" dirty="0" smtClean="0"/>
          </a:p>
          <a:p>
            <a:pPr lvl="1"/>
            <a:r>
              <a:rPr lang="en-US" altLang="ja-JP" dirty="0"/>
              <a:t>AMT</a:t>
            </a:r>
            <a:r>
              <a:rPr lang="ja-JP" altLang="en-US" dirty="0"/>
              <a:t>の基本機能を実現</a:t>
            </a:r>
            <a:r>
              <a:rPr lang="ja-JP" altLang="en-US" dirty="0" smtClean="0"/>
              <a:t>するための</a:t>
            </a:r>
            <a:r>
              <a:rPr lang="en-US" altLang="ja-JP" dirty="0" smtClean="0"/>
              <a:t>CIM</a:t>
            </a:r>
            <a:r>
              <a:rPr lang="ja-JP" altLang="en-US" dirty="0" smtClean="0"/>
              <a:t>プロバイダを</a:t>
            </a:r>
            <a:r>
              <a:rPr lang="ja-JP" altLang="en-US" dirty="0"/>
              <a:t>実装する</a:t>
            </a:r>
            <a:endParaRPr lang="en-US" altLang="ja-JP" dirty="0"/>
          </a:p>
          <a:p>
            <a:pPr lvl="1"/>
            <a:endParaRPr kumimoji="1" lang="en-US" altLang="ja-JP" dirty="0" smtClean="0"/>
          </a:p>
        </p:txBody>
      </p:sp>
      <p:sp>
        <p:nvSpPr>
          <p:cNvPr id="3" name="タイトル 2"/>
          <p:cNvSpPr>
            <a:spLocks noGrp="1"/>
          </p:cNvSpPr>
          <p:nvPr>
            <p:ph type="title"/>
          </p:nvPr>
        </p:nvSpPr>
        <p:spPr/>
        <p:txBody>
          <a:bodyPr/>
          <a:lstStyle/>
          <a:p>
            <a:r>
              <a:rPr kumimoji="1" lang="ja-JP" altLang="en-US" dirty="0" smtClean="0"/>
              <a:t>まとめ</a:t>
            </a:r>
            <a:endParaRPr kumimoji="1" lang="ja-JP" altLang="en-US" dirty="0"/>
          </a:p>
        </p:txBody>
      </p:sp>
    </p:spTree>
    <p:extLst>
      <p:ext uri="{BB962C8B-B14F-4D97-AF65-F5344CB8AC3E}">
        <p14:creationId xmlns:p14="http://schemas.microsoft.com/office/powerpoint/2010/main" val="94887259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最近の</a:t>
            </a:r>
            <a:r>
              <a:rPr kumimoji="1" lang="en-US" altLang="ja-JP" dirty="0" smtClean="0"/>
              <a:t>PC</a:t>
            </a:r>
            <a:r>
              <a:rPr kumimoji="1" lang="ja-JP" altLang="en-US" dirty="0" err="1" smtClean="0"/>
              <a:t>には</a:t>
            </a:r>
            <a:r>
              <a:rPr kumimoji="1" lang="en-US" altLang="ja-JP" dirty="0" smtClean="0"/>
              <a:t>AMT</a:t>
            </a:r>
            <a:r>
              <a:rPr kumimoji="1" lang="ja-JP" altLang="en-US" dirty="0" smtClean="0"/>
              <a:t>が搭載されるようになってきている</a:t>
            </a:r>
            <a:endParaRPr kumimoji="1" lang="en-US" altLang="ja-JP" dirty="0" smtClean="0"/>
          </a:p>
          <a:p>
            <a:pPr lvl="1"/>
            <a:r>
              <a:rPr lang="ja-JP" altLang="en-US" dirty="0" smtClean="0"/>
              <a:t>インテル</a:t>
            </a:r>
            <a:r>
              <a:rPr lang="ja-JP" altLang="en-US" dirty="0"/>
              <a:t>が提供する</a:t>
            </a:r>
            <a:r>
              <a:rPr lang="en-US" altLang="ja-JP" dirty="0" err="1"/>
              <a:t>vPro</a:t>
            </a:r>
            <a:r>
              <a:rPr lang="ja-JP" altLang="en-US" dirty="0"/>
              <a:t>の管理機能の核となる技術</a:t>
            </a:r>
            <a:endParaRPr lang="en-US" altLang="ja-JP" dirty="0"/>
          </a:p>
          <a:p>
            <a:pPr lvl="1"/>
            <a:r>
              <a:rPr lang="en-US" altLang="ja-JP" dirty="0"/>
              <a:t>PC</a:t>
            </a:r>
            <a:r>
              <a:rPr lang="ja-JP" altLang="en-US" dirty="0"/>
              <a:t>をハードウェアレベルで管理すること</a:t>
            </a:r>
            <a:r>
              <a:rPr lang="ja-JP" altLang="en-US" dirty="0" smtClean="0"/>
              <a:t>が</a:t>
            </a:r>
            <a:r>
              <a:rPr lang="ja-JP" altLang="en-US" dirty="0"/>
              <a:t>できる</a:t>
            </a:r>
            <a:endParaRPr lang="en-US" altLang="ja-JP" dirty="0"/>
          </a:p>
          <a:p>
            <a:r>
              <a:rPr lang="en-US" altLang="ja-JP" dirty="0" smtClean="0"/>
              <a:t>OS</a:t>
            </a:r>
            <a:r>
              <a:rPr lang="ja-JP" altLang="en-US" dirty="0" smtClean="0"/>
              <a:t>が起動していなくても管理が可能</a:t>
            </a:r>
            <a:endParaRPr lang="en-US" altLang="ja-JP" dirty="0" smtClean="0"/>
          </a:p>
          <a:p>
            <a:pPr lvl="1"/>
            <a:r>
              <a:rPr kumimoji="1" lang="ja-JP" altLang="en-US" dirty="0" smtClean="0"/>
              <a:t>リモートから</a:t>
            </a:r>
            <a:r>
              <a:rPr kumimoji="1" lang="en-US" altLang="ja-JP" dirty="0" smtClean="0"/>
              <a:t>PC</a:t>
            </a:r>
            <a:r>
              <a:rPr kumimoji="1" lang="ja-JP" altLang="en-US" dirty="0" smtClean="0"/>
              <a:t>の電源を入れる</a:t>
            </a:r>
            <a:endParaRPr lang="en-US" altLang="ja-JP" dirty="0"/>
          </a:p>
          <a:p>
            <a:pPr lvl="1"/>
            <a:r>
              <a:rPr kumimoji="1" lang="en-US" altLang="ja-JP" dirty="0" smtClean="0"/>
              <a:t>OS</a:t>
            </a:r>
            <a:r>
              <a:rPr kumimoji="1" lang="ja-JP" altLang="en-US" dirty="0" smtClean="0"/>
              <a:t>起動前の画面の確認や</a:t>
            </a:r>
            <a:r>
              <a:rPr kumimoji="1" lang="en-US" altLang="ja-JP" dirty="0" smtClean="0"/>
              <a:t>BIOS</a:t>
            </a:r>
            <a:r>
              <a:rPr kumimoji="1" lang="ja-JP" altLang="en-US" dirty="0" smtClean="0"/>
              <a:t>の設定</a:t>
            </a:r>
            <a:endParaRPr kumimoji="1" lang="ja-JP" altLang="en-US" dirty="0"/>
          </a:p>
        </p:txBody>
      </p:sp>
      <p:sp>
        <p:nvSpPr>
          <p:cNvPr id="3" name="タイトル 2"/>
          <p:cNvSpPr>
            <a:spLocks noGrp="1"/>
          </p:cNvSpPr>
          <p:nvPr>
            <p:ph type="title"/>
          </p:nvPr>
        </p:nvSpPr>
        <p:spPr/>
        <p:txBody>
          <a:bodyPr/>
          <a:lstStyle/>
          <a:p>
            <a:r>
              <a:rPr lang="en-US" altLang="ja-JP" dirty="0" smtClean="0"/>
              <a:t>AMT</a:t>
            </a:r>
            <a:r>
              <a:rPr lang="ja-JP" altLang="en-US" dirty="0" smtClean="0"/>
              <a:t>を用いた管理</a:t>
            </a:r>
            <a:endParaRPr kumimoji="1" lang="ja-JP" altLang="en-US" dirty="0"/>
          </a:p>
        </p:txBody>
      </p:sp>
      <p:grpSp>
        <p:nvGrpSpPr>
          <p:cNvPr id="7" name="グループ化 6"/>
          <p:cNvGrpSpPr/>
          <p:nvPr/>
        </p:nvGrpSpPr>
        <p:grpSpPr>
          <a:xfrm>
            <a:off x="1925265" y="4633391"/>
            <a:ext cx="5354337" cy="1675929"/>
            <a:chOff x="1925265" y="4255861"/>
            <a:chExt cx="5354337" cy="1675929"/>
          </a:xfrm>
        </p:grpSpPr>
        <p:sp>
          <p:nvSpPr>
            <p:cNvPr id="5" name="テキスト ボックス 4"/>
            <p:cNvSpPr txBox="1"/>
            <p:nvPr/>
          </p:nvSpPr>
          <p:spPr>
            <a:xfrm>
              <a:off x="1925265" y="4488070"/>
              <a:ext cx="1335003" cy="307777"/>
            </a:xfrm>
            <a:prstGeom prst="rect">
              <a:avLst/>
            </a:prstGeom>
            <a:noFill/>
          </p:spPr>
          <p:txBody>
            <a:bodyPr wrap="square" rtlCol="0">
              <a:spAutoFit/>
            </a:bodyPr>
            <a:lstStyle/>
            <a:p>
              <a:r>
                <a:rPr kumimoji="1" lang="ja-JP" altLang="en-US" sz="1400" b="1" dirty="0" smtClean="0"/>
                <a:t>管理コンソール</a:t>
              </a:r>
              <a:endParaRPr kumimoji="1" lang="ja-JP" altLang="en-US" sz="1400" b="1" dirty="0"/>
            </a:p>
          </p:txBody>
        </p:sp>
        <p:grpSp>
          <p:nvGrpSpPr>
            <p:cNvPr id="6" name="グループ化 5"/>
            <p:cNvGrpSpPr/>
            <p:nvPr/>
          </p:nvGrpSpPr>
          <p:grpSpPr>
            <a:xfrm>
              <a:off x="2133006" y="4820981"/>
              <a:ext cx="821398" cy="977800"/>
              <a:chOff x="712553" y="4242824"/>
              <a:chExt cx="821398" cy="977800"/>
            </a:xfrm>
          </p:grpSpPr>
          <p:sp>
            <p:nvSpPr>
              <p:cNvPr id="28" name="直方体 27"/>
              <p:cNvSpPr/>
              <p:nvPr/>
            </p:nvSpPr>
            <p:spPr>
              <a:xfrm>
                <a:off x="712553" y="4242824"/>
                <a:ext cx="479149" cy="717052"/>
              </a:xfrm>
              <a:prstGeom prst="cube">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a:off x="1054802" y="4438384"/>
                <a:ext cx="410699" cy="391120"/>
              </a:xfrm>
              <a:prstGeom prst="ellipse">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台形 29"/>
              <p:cNvSpPr/>
              <p:nvPr/>
            </p:nvSpPr>
            <p:spPr>
              <a:xfrm>
                <a:off x="986352" y="4829504"/>
                <a:ext cx="547599" cy="391120"/>
              </a:xfrm>
              <a:prstGeom prst="trapezoid">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 name="グループ化 3"/>
            <p:cNvGrpSpPr/>
            <p:nvPr/>
          </p:nvGrpSpPr>
          <p:grpSpPr>
            <a:xfrm>
              <a:off x="4884653" y="4255861"/>
              <a:ext cx="2394949" cy="1675929"/>
              <a:chOff x="6008202" y="3462741"/>
              <a:chExt cx="2394949" cy="1675929"/>
            </a:xfrm>
          </p:grpSpPr>
          <p:grpSp>
            <p:nvGrpSpPr>
              <p:cNvPr id="32" name="グループ化 31"/>
              <p:cNvGrpSpPr/>
              <p:nvPr/>
            </p:nvGrpSpPr>
            <p:grpSpPr>
              <a:xfrm>
                <a:off x="6008202" y="3804868"/>
                <a:ext cx="1390157" cy="1306790"/>
                <a:chOff x="5242295" y="866644"/>
                <a:chExt cx="3247916" cy="2206566"/>
              </a:xfrm>
            </p:grpSpPr>
            <p:sp>
              <p:nvSpPr>
                <p:cNvPr id="35" name="角丸四角形 34"/>
                <p:cNvSpPr/>
                <p:nvPr/>
              </p:nvSpPr>
              <p:spPr>
                <a:xfrm>
                  <a:off x="5242295" y="866644"/>
                  <a:ext cx="3247916" cy="1921189"/>
                </a:xfrm>
                <a:prstGeom prst="roundRect">
                  <a:avLst>
                    <a:gd name="adj" fmla="val 9942"/>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角丸四角形 35"/>
                <p:cNvSpPr/>
                <p:nvPr/>
              </p:nvSpPr>
              <p:spPr>
                <a:xfrm>
                  <a:off x="5492303" y="1076234"/>
                  <a:ext cx="2747896" cy="1506155"/>
                </a:xfrm>
                <a:prstGeom prst="roundRect">
                  <a:avLst>
                    <a:gd name="adj" fmla="val 6465"/>
                  </a:avLst>
                </a:prstGeom>
                <a:solidFill>
                  <a:schemeClr val="bg1"/>
                </a:soli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台形 36"/>
                <p:cNvSpPr/>
                <p:nvPr/>
              </p:nvSpPr>
              <p:spPr>
                <a:xfrm>
                  <a:off x="6041937" y="2893099"/>
                  <a:ext cx="1720637" cy="180111"/>
                </a:xfrm>
                <a:prstGeom prst="trapezoid">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6257962" y="2787833"/>
                  <a:ext cx="1288588" cy="105266"/>
                </a:xfrm>
                <a:prstGeom prst="rect">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412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 name="テキスト ボックス 32"/>
              <p:cNvSpPr txBox="1"/>
              <p:nvPr/>
            </p:nvSpPr>
            <p:spPr>
              <a:xfrm>
                <a:off x="6757217" y="3462741"/>
                <a:ext cx="645429" cy="307777"/>
              </a:xfrm>
              <a:prstGeom prst="rect">
                <a:avLst/>
              </a:prstGeom>
              <a:noFill/>
            </p:spPr>
            <p:txBody>
              <a:bodyPr wrap="square" rtlCol="0">
                <a:spAutoFit/>
              </a:bodyPr>
              <a:lstStyle/>
              <a:p>
                <a:r>
                  <a:rPr lang="en-US" altLang="ja-JP" sz="1400" b="1" dirty="0" smtClean="0"/>
                  <a:t>PC</a:t>
                </a:r>
                <a:endParaRPr kumimoji="1" lang="ja-JP" altLang="en-US" sz="1400" b="1" dirty="0"/>
              </a:p>
            </p:txBody>
          </p:sp>
          <p:sp>
            <p:nvSpPr>
              <p:cNvPr id="34" name="正方形/長方形 33"/>
              <p:cNvSpPr/>
              <p:nvPr/>
            </p:nvSpPr>
            <p:spPr>
              <a:xfrm>
                <a:off x="7509443" y="3859269"/>
                <a:ext cx="893708" cy="1279401"/>
              </a:xfrm>
              <a:prstGeom prst="rect">
                <a:avLst/>
              </a:prstGeom>
              <a:gradFill>
                <a:gsLst>
                  <a:gs pos="100000">
                    <a:schemeClr val="accent1">
                      <a:tint val="66000"/>
                      <a:satMod val="160000"/>
                    </a:schemeClr>
                  </a:gs>
                  <a:gs pos="50000">
                    <a:schemeClr val="accent1">
                      <a:tint val="44500"/>
                      <a:satMod val="160000"/>
                    </a:schemeClr>
                  </a:gs>
                  <a:gs pos="0">
                    <a:schemeClr val="accent1">
                      <a:tint val="23500"/>
                      <a:satMod val="160000"/>
                    </a:schemeClr>
                  </a:gs>
                </a:gsLst>
                <a:lin ang="5400000" scaled="0"/>
              </a:gradFill>
              <a:ln w="508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9" name="グループ化 18"/>
              <p:cNvGrpSpPr/>
              <p:nvPr/>
            </p:nvGrpSpPr>
            <p:grpSpPr>
              <a:xfrm>
                <a:off x="7620526" y="4374986"/>
                <a:ext cx="671542" cy="469700"/>
                <a:chOff x="3588751" y="3005110"/>
                <a:chExt cx="517166" cy="493276"/>
              </a:xfrm>
            </p:grpSpPr>
            <p:sp>
              <p:nvSpPr>
                <p:cNvPr id="20" name="角丸四角形 19"/>
                <p:cNvSpPr/>
                <p:nvPr/>
              </p:nvSpPr>
              <p:spPr>
                <a:xfrm>
                  <a:off x="3588751" y="3005110"/>
                  <a:ext cx="517166" cy="493276"/>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3588751" y="3111903"/>
                  <a:ext cx="517166" cy="355547"/>
                </a:xfrm>
                <a:prstGeom prst="rect">
                  <a:avLst/>
                </a:prstGeom>
                <a:noFill/>
                <a:ln>
                  <a:noFill/>
                </a:ln>
              </p:spPr>
              <p:txBody>
                <a:bodyPr wrap="square" rtlCol="0">
                  <a:spAutoFit/>
                </a:bodyPr>
                <a:lstStyle/>
                <a:p>
                  <a:r>
                    <a:rPr kumimoji="1" lang="en-US" altLang="ja-JP" sz="1600" b="1" dirty="0" smtClean="0">
                      <a:solidFill>
                        <a:schemeClr val="bg1"/>
                      </a:solidFill>
                    </a:rPr>
                    <a:t>AMT</a:t>
                  </a:r>
                  <a:endParaRPr kumimoji="1" lang="ja-JP" altLang="en-US" sz="1600" b="1" dirty="0">
                    <a:solidFill>
                      <a:schemeClr val="bg1"/>
                    </a:solidFill>
                  </a:endParaRPr>
                </a:p>
              </p:txBody>
            </p:sp>
          </p:grpSp>
        </p:grpSp>
        <p:cxnSp>
          <p:nvCxnSpPr>
            <p:cNvPr id="9" name="直線矢印コネクタ 8"/>
            <p:cNvCxnSpPr/>
            <p:nvPr/>
          </p:nvCxnSpPr>
          <p:spPr>
            <a:xfrm flipH="1">
              <a:off x="3034704" y="5538033"/>
              <a:ext cx="3462273" cy="4186"/>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3034704" y="5212101"/>
              <a:ext cx="3462273" cy="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1986744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近年</a:t>
            </a:r>
            <a:r>
              <a:rPr lang="ja-JP" altLang="en-US" dirty="0"/>
              <a:t>、仮想デスクトップが普及してきている</a:t>
            </a:r>
          </a:p>
          <a:p>
            <a:pPr lvl="1"/>
            <a:r>
              <a:rPr lang="ja-JP" altLang="en-US" dirty="0" smtClean="0"/>
              <a:t>本体を遠隔に置いて画面のみ</a:t>
            </a:r>
            <a:r>
              <a:rPr lang="en-US" altLang="ja-JP" dirty="0" smtClean="0"/>
              <a:t>PC</a:t>
            </a:r>
            <a:r>
              <a:rPr lang="ja-JP" altLang="en-US" dirty="0" smtClean="0"/>
              <a:t>上</a:t>
            </a:r>
            <a:r>
              <a:rPr lang="ja-JP" altLang="en-US" dirty="0"/>
              <a:t>で表示</a:t>
            </a:r>
            <a:endParaRPr lang="en-US" altLang="ja-JP" dirty="0"/>
          </a:p>
          <a:p>
            <a:pPr lvl="1"/>
            <a:r>
              <a:rPr lang="ja-JP" altLang="en-US" dirty="0" smtClean="0"/>
              <a:t>本体を仮想マシン（</a:t>
            </a:r>
            <a:r>
              <a:rPr lang="en-US" altLang="ja-JP" dirty="0" smtClean="0"/>
              <a:t>VM</a:t>
            </a:r>
            <a:r>
              <a:rPr lang="ja-JP" altLang="en-US" dirty="0" smtClean="0"/>
              <a:t>）に置き換えて動作させる</a:t>
            </a:r>
            <a:endParaRPr lang="en-US" altLang="ja-JP" dirty="0" smtClean="0"/>
          </a:p>
          <a:p>
            <a:r>
              <a:rPr lang="ja-JP" altLang="en-US" dirty="0" smtClean="0"/>
              <a:t>セキュリティを向上させ、管理を容易にすることができる</a:t>
            </a:r>
            <a:endParaRPr lang="en-US" altLang="ja-JP" dirty="0" smtClean="0"/>
          </a:p>
          <a:p>
            <a:pPr lvl="1"/>
            <a:r>
              <a:rPr lang="ja-JP" altLang="en-US" dirty="0"/>
              <a:t>データ</a:t>
            </a:r>
            <a:r>
              <a:rPr lang="ja-JP" altLang="en-US" dirty="0" smtClean="0"/>
              <a:t>の分散・情報漏洩の危険性が低下</a:t>
            </a:r>
            <a:endParaRPr lang="en-US" altLang="ja-JP" dirty="0" smtClean="0"/>
          </a:p>
          <a:p>
            <a:pPr lvl="1"/>
            <a:r>
              <a:rPr lang="ja-JP" altLang="en-US" dirty="0"/>
              <a:t>メンテナンスや</a:t>
            </a:r>
            <a:r>
              <a:rPr lang="ja-JP" altLang="en-US" dirty="0" smtClean="0"/>
              <a:t>アップグレードが容易</a:t>
            </a:r>
            <a:endParaRPr lang="ja-JP" altLang="en-US" dirty="0"/>
          </a:p>
          <a:p>
            <a:endParaRPr kumimoji="1" lang="ja-JP" altLang="en-US" dirty="0"/>
          </a:p>
        </p:txBody>
      </p:sp>
      <p:sp>
        <p:nvSpPr>
          <p:cNvPr id="3" name="タイトル 2"/>
          <p:cNvSpPr>
            <a:spLocks noGrp="1"/>
          </p:cNvSpPr>
          <p:nvPr>
            <p:ph type="title"/>
          </p:nvPr>
        </p:nvSpPr>
        <p:spPr/>
        <p:txBody>
          <a:bodyPr/>
          <a:lstStyle/>
          <a:p>
            <a:r>
              <a:rPr kumimoji="1" lang="ja-JP" altLang="en-US" dirty="0" smtClean="0"/>
              <a:t>仮想デスクトップ</a:t>
            </a:r>
            <a:r>
              <a:rPr lang="ja-JP" altLang="en-US" dirty="0" smtClean="0"/>
              <a:t>の普及</a:t>
            </a:r>
            <a:endParaRPr kumimoji="1" lang="ja-JP" altLang="en-US" dirty="0"/>
          </a:p>
        </p:txBody>
      </p:sp>
      <p:grpSp>
        <p:nvGrpSpPr>
          <p:cNvPr id="81" name="グループ化 80"/>
          <p:cNvGrpSpPr/>
          <p:nvPr/>
        </p:nvGrpSpPr>
        <p:grpSpPr>
          <a:xfrm>
            <a:off x="6125385" y="4769527"/>
            <a:ext cx="2160240" cy="1459950"/>
            <a:chOff x="6125385" y="4657678"/>
            <a:chExt cx="2160240" cy="1459950"/>
          </a:xfrm>
        </p:grpSpPr>
        <p:sp>
          <p:nvSpPr>
            <p:cNvPr id="76" name="テキスト ボックス 75"/>
            <p:cNvSpPr txBox="1"/>
            <p:nvPr/>
          </p:nvSpPr>
          <p:spPr>
            <a:xfrm>
              <a:off x="6930862" y="5310726"/>
              <a:ext cx="548326" cy="342754"/>
            </a:xfrm>
            <a:prstGeom prst="rect">
              <a:avLst/>
            </a:prstGeom>
            <a:noFill/>
          </p:spPr>
          <p:txBody>
            <a:bodyPr wrap="square" rtlCol="0">
              <a:spAutoFit/>
            </a:bodyPr>
            <a:lstStyle/>
            <a:p>
              <a:r>
                <a:rPr kumimoji="1" lang="ja-JP" altLang="en-US" dirty="0" smtClean="0"/>
                <a:t>・・・</a:t>
              </a:r>
              <a:endParaRPr kumimoji="1" lang="ja-JP" altLang="en-US" dirty="0"/>
            </a:p>
          </p:txBody>
        </p:sp>
        <p:sp>
          <p:nvSpPr>
            <p:cNvPr id="77" name="テキスト ボックス 76"/>
            <p:cNvSpPr txBox="1"/>
            <p:nvPr/>
          </p:nvSpPr>
          <p:spPr>
            <a:xfrm>
              <a:off x="6977605" y="4657678"/>
              <a:ext cx="842366" cy="307777"/>
            </a:xfrm>
            <a:prstGeom prst="rect">
              <a:avLst/>
            </a:prstGeom>
            <a:noFill/>
          </p:spPr>
          <p:txBody>
            <a:bodyPr wrap="square" rtlCol="0">
              <a:spAutoFit/>
            </a:bodyPr>
            <a:lstStyle/>
            <a:p>
              <a:r>
                <a:rPr lang="ja-JP" altLang="en-US" sz="1400" b="1" dirty="0"/>
                <a:t>サーバ</a:t>
              </a:r>
              <a:endParaRPr kumimoji="1" lang="ja-JP" altLang="en-US" sz="1400" b="1" dirty="0"/>
            </a:p>
          </p:txBody>
        </p:sp>
        <p:sp>
          <p:nvSpPr>
            <p:cNvPr id="78" name="角丸四角形 77"/>
            <p:cNvSpPr/>
            <p:nvPr/>
          </p:nvSpPr>
          <p:spPr>
            <a:xfrm>
              <a:off x="6125385" y="4965455"/>
              <a:ext cx="2160240" cy="1152173"/>
            </a:xfrm>
            <a:prstGeom prst="roundRect">
              <a:avLst>
                <a:gd name="adj" fmla="val 9766"/>
              </a:avLst>
            </a:prstGeom>
            <a:noFill/>
            <a:ln w="38100"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p:cNvSpPr/>
            <p:nvPr/>
          </p:nvSpPr>
          <p:spPr>
            <a:xfrm>
              <a:off x="7709432" y="5156804"/>
              <a:ext cx="360040" cy="804259"/>
            </a:xfrm>
            <a:prstGeom prst="rect">
              <a:avLst/>
            </a:prstGeom>
            <a:gradFill>
              <a:gsLst>
                <a:gs pos="100000">
                  <a:schemeClr val="accent1">
                    <a:tint val="66000"/>
                    <a:satMod val="160000"/>
                  </a:schemeClr>
                </a:gs>
                <a:gs pos="50000">
                  <a:schemeClr val="accent1">
                    <a:tint val="44500"/>
                    <a:satMod val="160000"/>
                  </a:schemeClr>
                </a:gs>
                <a:gs pos="0">
                  <a:schemeClr val="accent1">
                    <a:tint val="23500"/>
                    <a:satMod val="160000"/>
                  </a:schemeClr>
                </a:gs>
              </a:gsLst>
              <a:lin ang="5400000" scaled="0"/>
            </a:gradFill>
            <a:ln w="508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79"/>
            <p:cNvSpPr txBox="1"/>
            <p:nvPr/>
          </p:nvSpPr>
          <p:spPr>
            <a:xfrm>
              <a:off x="7709432" y="5284145"/>
              <a:ext cx="413656" cy="620395"/>
            </a:xfrm>
            <a:prstGeom prst="rect">
              <a:avLst/>
            </a:prstGeom>
            <a:noFill/>
          </p:spPr>
          <p:txBody>
            <a:bodyPr wrap="square" rtlCol="0">
              <a:spAutoFit/>
            </a:bodyPr>
            <a:lstStyle/>
            <a:p>
              <a:r>
                <a:rPr kumimoji="1" lang="en-US" altLang="ja-JP" sz="1400" dirty="0" smtClean="0"/>
                <a:t>VM</a:t>
              </a:r>
              <a:endParaRPr kumimoji="1" lang="ja-JP" altLang="en-US" sz="1400" dirty="0"/>
            </a:p>
          </p:txBody>
        </p:sp>
      </p:grpSp>
      <p:grpSp>
        <p:nvGrpSpPr>
          <p:cNvPr id="91" name="グループ化 90"/>
          <p:cNvGrpSpPr/>
          <p:nvPr/>
        </p:nvGrpSpPr>
        <p:grpSpPr>
          <a:xfrm>
            <a:off x="3775800" y="5231803"/>
            <a:ext cx="2437979" cy="364939"/>
            <a:chOff x="3775800" y="5119954"/>
            <a:chExt cx="2437979" cy="364939"/>
          </a:xfrm>
        </p:grpSpPr>
        <p:cxnSp>
          <p:nvCxnSpPr>
            <p:cNvPr id="66" name="直線矢印コネクタ 65"/>
            <p:cNvCxnSpPr/>
            <p:nvPr/>
          </p:nvCxnSpPr>
          <p:spPr>
            <a:xfrm>
              <a:off x="3775800" y="5483699"/>
              <a:ext cx="2318503" cy="1194"/>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p:nvPr/>
          </p:nvSpPr>
          <p:spPr>
            <a:xfrm>
              <a:off x="3980038" y="5119954"/>
              <a:ext cx="2233741" cy="364939"/>
            </a:xfrm>
            <a:prstGeom prst="rect">
              <a:avLst/>
            </a:prstGeom>
            <a:noFill/>
          </p:spPr>
          <p:txBody>
            <a:bodyPr wrap="square" rtlCol="0">
              <a:spAutoFit/>
            </a:bodyPr>
            <a:lstStyle/>
            <a:p>
              <a:r>
                <a:rPr lang="ja-JP" altLang="en-US" sz="1400" dirty="0" smtClean="0"/>
                <a:t>マウス・キーボード操作</a:t>
              </a:r>
              <a:r>
                <a:rPr lang="en-US" altLang="ja-JP" sz="1400" dirty="0" smtClean="0"/>
                <a:t> </a:t>
              </a:r>
              <a:endParaRPr kumimoji="1" lang="ja-JP" altLang="en-US" sz="1400" dirty="0"/>
            </a:p>
          </p:txBody>
        </p:sp>
      </p:grpSp>
      <p:grpSp>
        <p:nvGrpSpPr>
          <p:cNvPr id="92" name="グループ化 91"/>
          <p:cNvGrpSpPr/>
          <p:nvPr/>
        </p:nvGrpSpPr>
        <p:grpSpPr>
          <a:xfrm>
            <a:off x="3786241" y="5932082"/>
            <a:ext cx="2318500" cy="449246"/>
            <a:chOff x="3786241" y="5820233"/>
            <a:chExt cx="2318500" cy="449246"/>
          </a:xfrm>
        </p:grpSpPr>
        <p:cxnSp>
          <p:nvCxnSpPr>
            <p:cNvPr id="65" name="直線矢印コネクタ 64"/>
            <p:cNvCxnSpPr/>
            <p:nvPr/>
          </p:nvCxnSpPr>
          <p:spPr>
            <a:xfrm flipH="1">
              <a:off x="3786241" y="5820233"/>
              <a:ext cx="2318500" cy="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4530501" y="5904540"/>
              <a:ext cx="1132814" cy="364939"/>
            </a:xfrm>
            <a:prstGeom prst="rect">
              <a:avLst/>
            </a:prstGeom>
            <a:noFill/>
          </p:spPr>
          <p:txBody>
            <a:bodyPr wrap="square" rtlCol="0">
              <a:spAutoFit/>
            </a:bodyPr>
            <a:lstStyle/>
            <a:p>
              <a:r>
                <a:rPr lang="ja-JP" altLang="en-US" sz="1400" dirty="0"/>
                <a:t>画面情報</a:t>
              </a:r>
              <a:r>
                <a:rPr lang="en-US" altLang="ja-JP" sz="1400" dirty="0" smtClean="0"/>
                <a:t> </a:t>
              </a:r>
              <a:endParaRPr kumimoji="1" lang="ja-JP" altLang="en-US" sz="1400" dirty="0"/>
            </a:p>
          </p:txBody>
        </p:sp>
      </p:grpSp>
      <p:grpSp>
        <p:nvGrpSpPr>
          <p:cNvPr id="4" name="グループ化 3"/>
          <p:cNvGrpSpPr/>
          <p:nvPr/>
        </p:nvGrpSpPr>
        <p:grpSpPr>
          <a:xfrm>
            <a:off x="2673150" y="4899420"/>
            <a:ext cx="1052599" cy="1210328"/>
            <a:chOff x="2673150" y="4899420"/>
            <a:chExt cx="1052599" cy="1210328"/>
          </a:xfrm>
        </p:grpSpPr>
        <p:grpSp>
          <p:nvGrpSpPr>
            <p:cNvPr id="69" name="グループ化 68"/>
            <p:cNvGrpSpPr/>
            <p:nvPr/>
          </p:nvGrpSpPr>
          <p:grpSpPr>
            <a:xfrm>
              <a:off x="2673150" y="5207197"/>
              <a:ext cx="1052599" cy="902551"/>
              <a:chOff x="5242295" y="866644"/>
              <a:chExt cx="3247916" cy="2206566"/>
            </a:xfrm>
          </p:grpSpPr>
          <p:sp>
            <p:nvSpPr>
              <p:cNvPr id="70" name="角丸四角形 69"/>
              <p:cNvSpPr/>
              <p:nvPr/>
            </p:nvSpPr>
            <p:spPr>
              <a:xfrm>
                <a:off x="5242295" y="866644"/>
                <a:ext cx="3247916" cy="1921189"/>
              </a:xfrm>
              <a:prstGeom prst="roundRect">
                <a:avLst>
                  <a:gd name="adj" fmla="val 9942"/>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角丸四角形 70"/>
              <p:cNvSpPr/>
              <p:nvPr/>
            </p:nvSpPr>
            <p:spPr>
              <a:xfrm>
                <a:off x="5393867" y="987997"/>
                <a:ext cx="2952329" cy="1656185"/>
              </a:xfrm>
              <a:prstGeom prst="roundRect">
                <a:avLst>
                  <a:gd name="adj" fmla="val 6465"/>
                </a:avLst>
              </a:prstGeom>
              <a:solidFill>
                <a:schemeClr val="bg1"/>
              </a:soli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台形 71"/>
              <p:cNvSpPr/>
              <p:nvPr/>
            </p:nvSpPr>
            <p:spPr>
              <a:xfrm>
                <a:off x="6041937" y="2893099"/>
                <a:ext cx="1720637" cy="180111"/>
              </a:xfrm>
              <a:prstGeom prst="trapezoid">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p:cNvSpPr/>
              <p:nvPr/>
            </p:nvSpPr>
            <p:spPr>
              <a:xfrm>
                <a:off x="6257962" y="2787833"/>
                <a:ext cx="1288588" cy="105266"/>
              </a:xfrm>
              <a:prstGeom prst="rect">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412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1" name="テキスト ボックス 30"/>
            <p:cNvSpPr txBox="1"/>
            <p:nvPr/>
          </p:nvSpPr>
          <p:spPr>
            <a:xfrm>
              <a:off x="2915816" y="4899420"/>
              <a:ext cx="720080" cy="307777"/>
            </a:xfrm>
            <a:prstGeom prst="rect">
              <a:avLst/>
            </a:prstGeom>
            <a:noFill/>
          </p:spPr>
          <p:txBody>
            <a:bodyPr wrap="square" rtlCol="0">
              <a:spAutoFit/>
            </a:bodyPr>
            <a:lstStyle/>
            <a:p>
              <a:r>
                <a:rPr lang="ja-JP" altLang="en-US" sz="1400" b="1" dirty="0" smtClean="0"/>
                <a:t>画面</a:t>
              </a:r>
              <a:endParaRPr kumimoji="1" lang="ja-JP" altLang="en-US" sz="1400" b="1" dirty="0"/>
            </a:p>
          </p:txBody>
        </p:sp>
      </p:grpSp>
      <p:sp>
        <p:nvSpPr>
          <p:cNvPr id="75" name="正方形/長方形 74"/>
          <p:cNvSpPr/>
          <p:nvPr/>
        </p:nvSpPr>
        <p:spPr>
          <a:xfrm>
            <a:off x="3819603" y="5281298"/>
            <a:ext cx="360040" cy="804259"/>
          </a:xfrm>
          <a:prstGeom prst="rect">
            <a:avLst/>
          </a:prstGeom>
          <a:gradFill>
            <a:gsLst>
              <a:gs pos="100000">
                <a:schemeClr val="accent1">
                  <a:tint val="66000"/>
                  <a:satMod val="160000"/>
                </a:schemeClr>
              </a:gs>
              <a:gs pos="50000">
                <a:schemeClr val="accent1">
                  <a:tint val="44500"/>
                  <a:satMod val="160000"/>
                </a:schemeClr>
              </a:gs>
              <a:gs pos="0">
                <a:schemeClr val="accent1">
                  <a:tint val="23500"/>
                  <a:satMod val="160000"/>
                </a:schemeClr>
              </a:gs>
            </a:gsLst>
            <a:lin ang="5400000" scaled="0"/>
          </a:gradFill>
          <a:ln w="508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3725749" y="4921343"/>
            <a:ext cx="648072" cy="307777"/>
          </a:xfrm>
          <a:prstGeom prst="rect">
            <a:avLst/>
          </a:prstGeom>
          <a:noFill/>
        </p:spPr>
        <p:txBody>
          <a:bodyPr wrap="square" rtlCol="0">
            <a:spAutoFit/>
          </a:bodyPr>
          <a:lstStyle/>
          <a:p>
            <a:r>
              <a:rPr lang="ja-JP" altLang="en-US" sz="1400" b="1" dirty="0" smtClean="0"/>
              <a:t>本体</a:t>
            </a:r>
            <a:endParaRPr kumimoji="1" lang="ja-JP" altLang="en-US" sz="1400" b="1" dirty="0"/>
          </a:p>
        </p:txBody>
      </p:sp>
      <p:grpSp>
        <p:nvGrpSpPr>
          <p:cNvPr id="88" name="グループ化 87"/>
          <p:cNvGrpSpPr/>
          <p:nvPr/>
        </p:nvGrpSpPr>
        <p:grpSpPr>
          <a:xfrm>
            <a:off x="1158086" y="5194583"/>
            <a:ext cx="2280454" cy="586709"/>
            <a:chOff x="1158086" y="5082734"/>
            <a:chExt cx="2280454" cy="586709"/>
          </a:xfrm>
        </p:grpSpPr>
        <p:grpSp>
          <p:nvGrpSpPr>
            <p:cNvPr id="83" name="グループ化 82"/>
            <p:cNvGrpSpPr/>
            <p:nvPr/>
          </p:nvGrpSpPr>
          <p:grpSpPr>
            <a:xfrm>
              <a:off x="2942153" y="5329841"/>
              <a:ext cx="496387" cy="339602"/>
              <a:chOff x="3419872" y="5750939"/>
              <a:chExt cx="504056" cy="399472"/>
            </a:xfrm>
          </p:grpSpPr>
          <p:sp>
            <p:nvSpPr>
              <p:cNvPr id="84" name="正方形/長方形 83"/>
              <p:cNvSpPr/>
              <p:nvPr/>
            </p:nvSpPr>
            <p:spPr>
              <a:xfrm>
                <a:off x="3419872" y="5823129"/>
                <a:ext cx="504056" cy="327282"/>
              </a:xfrm>
              <a:prstGeom prst="rect">
                <a:avLst/>
              </a:prstGeom>
              <a:solidFill>
                <a:schemeClr val="bg1"/>
              </a:solid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3419872" y="5750939"/>
                <a:ext cx="504056" cy="72221"/>
              </a:xfrm>
              <a:prstGeom prst="rect">
                <a:avLst/>
              </a:prstGeom>
              <a:solidFill>
                <a:schemeClr val="bg1"/>
              </a:solid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6" name="円形吹き出し 85"/>
            <p:cNvSpPr/>
            <p:nvPr/>
          </p:nvSpPr>
          <p:spPr>
            <a:xfrm>
              <a:off x="1158086" y="5082734"/>
              <a:ext cx="1396131" cy="444567"/>
            </a:xfrm>
            <a:prstGeom prst="wedgeEllipseCallout">
              <a:avLst>
                <a:gd name="adj1" fmla="val 93478"/>
                <a:gd name="adj2" fmla="val 39814"/>
              </a:avLst>
            </a:prstGeom>
            <a:noFill/>
            <a:ln w="3175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p:cNvSpPr txBox="1"/>
            <p:nvPr/>
          </p:nvSpPr>
          <p:spPr>
            <a:xfrm>
              <a:off x="1259632" y="5187494"/>
              <a:ext cx="1323699" cy="364939"/>
            </a:xfrm>
            <a:prstGeom prst="rect">
              <a:avLst/>
            </a:prstGeom>
            <a:noFill/>
          </p:spPr>
          <p:txBody>
            <a:bodyPr wrap="square" rtlCol="0">
              <a:spAutoFit/>
            </a:bodyPr>
            <a:lstStyle/>
            <a:p>
              <a:r>
                <a:rPr kumimoji="1" lang="ja-JP" altLang="en-US" sz="1400" b="1" dirty="0" smtClean="0"/>
                <a:t>画面を表示</a:t>
              </a:r>
              <a:endParaRPr kumimoji="1" lang="ja-JP" altLang="en-US" sz="1400" b="1" dirty="0"/>
            </a:p>
          </p:txBody>
        </p:sp>
      </p:grpSp>
      <p:sp>
        <p:nvSpPr>
          <p:cNvPr id="90" name="テキスト ボックス 89"/>
          <p:cNvSpPr txBox="1"/>
          <p:nvPr/>
        </p:nvSpPr>
        <p:spPr>
          <a:xfrm>
            <a:off x="6320030" y="5360584"/>
            <a:ext cx="413656" cy="620395"/>
          </a:xfrm>
          <a:prstGeom prst="rect">
            <a:avLst/>
          </a:prstGeom>
          <a:noFill/>
        </p:spPr>
        <p:txBody>
          <a:bodyPr wrap="square" rtlCol="0">
            <a:spAutoFit/>
          </a:bodyPr>
          <a:lstStyle/>
          <a:p>
            <a:r>
              <a:rPr kumimoji="1" lang="en-US" altLang="ja-JP" sz="1400" dirty="0" smtClean="0"/>
              <a:t>VM</a:t>
            </a:r>
            <a:endParaRPr kumimoji="1" lang="ja-JP" altLang="en-US" sz="1400" dirty="0"/>
          </a:p>
        </p:txBody>
      </p:sp>
      <p:grpSp>
        <p:nvGrpSpPr>
          <p:cNvPr id="7" name="グループ化 6"/>
          <p:cNvGrpSpPr/>
          <p:nvPr/>
        </p:nvGrpSpPr>
        <p:grpSpPr>
          <a:xfrm>
            <a:off x="6015601" y="4726033"/>
            <a:ext cx="915261" cy="476672"/>
            <a:chOff x="5868144" y="6381328"/>
            <a:chExt cx="915261" cy="476672"/>
          </a:xfrm>
        </p:grpSpPr>
        <p:sp>
          <p:nvSpPr>
            <p:cNvPr id="6" name="円/楕円 5"/>
            <p:cNvSpPr/>
            <p:nvPr/>
          </p:nvSpPr>
          <p:spPr>
            <a:xfrm>
              <a:off x="5868144" y="6381328"/>
              <a:ext cx="865542" cy="476672"/>
            </a:xfrm>
            <a:prstGeom prst="ellipse">
              <a:avLst/>
            </a:prstGeom>
            <a:solidFill>
              <a:schemeClr val="bg1"/>
            </a:solidFill>
            <a:ln w="3175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5941039" y="6488220"/>
              <a:ext cx="842366" cy="307777"/>
            </a:xfrm>
            <a:prstGeom prst="rect">
              <a:avLst/>
            </a:prstGeom>
            <a:noFill/>
          </p:spPr>
          <p:txBody>
            <a:bodyPr wrap="square" rtlCol="0">
              <a:spAutoFit/>
            </a:bodyPr>
            <a:lstStyle/>
            <a:p>
              <a:r>
                <a:rPr lang="ja-JP" altLang="en-US" sz="1400" b="1" dirty="0"/>
                <a:t>仮想化</a:t>
              </a:r>
              <a:endParaRPr kumimoji="1" lang="ja-JP" altLang="en-US" sz="1400" b="1" dirty="0"/>
            </a:p>
          </p:txBody>
        </p:sp>
      </p:grpSp>
    </p:spTree>
    <p:extLst>
      <p:ext uri="{BB962C8B-B14F-4D97-AF65-F5344CB8AC3E}">
        <p14:creationId xmlns:p14="http://schemas.microsoft.com/office/powerpoint/2010/main" val="34619260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 presetClass="path" presetSubtype="0" accel="50000" decel="50000" fill="hold" grpId="0" nodeType="clickEffect">
                                  <p:stCondLst>
                                    <p:cond delay="0"/>
                                  </p:stCondLst>
                                  <p:childTnLst>
                                    <p:animMotion origin="layout" path="M 3.61111E-6 -2.96296E-6 L 0.07361 -0.03773 C 0.08906 -0.04629 0.11232 -0.05069 0.13645 -0.05069 C 0.16389 -0.05069 0.18593 -0.04629 0.20139 -0.03773 L 0.27534 -2.96296E-6 " pathEditMode="relative" rAng="0" ptsTypes="FffFF">
                                      <p:cBhvr>
                                        <p:cTn id="6" dur="2000" fill="hold"/>
                                        <p:tgtEl>
                                          <p:spTgt spid="75"/>
                                        </p:tgtEl>
                                        <p:attrNameLst>
                                          <p:attrName>ppt_x</p:attrName>
                                          <p:attrName>ppt_y</p:attrName>
                                        </p:attrNameLst>
                                      </p:cBhvr>
                                      <p:rCtr x="13767" y="-2546"/>
                                    </p:animMotion>
                                  </p:childTnLst>
                                </p:cTn>
                              </p:par>
                              <p:par>
                                <p:cTn id="7" presetID="44" presetClass="path" presetSubtype="0" accel="50000" decel="50000" fill="hold" grpId="0" nodeType="withEffect">
                                  <p:stCondLst>
                                    <p:cond delay="0"/>
                                  </p:stCondLst>
                                  <p:childTnLst>
                                    <p:animMotion origin="layout" path="M -1.94444E-6 3.7037E-6 L 0.07222 -0.03912 C 0.08733 -0.04769 0.1099 -0.05116 0.13351 -0.05116 C 0.16059 -0.05116 0.18212 -0.04769 0.19722 -0.03912 L 0.26979 3.7037E-6 " pathEditMode="relative" rAng="0" ptsTypes="FffFF">
                                      <p:cBhvr>
                                        <p:cTn id="8" dur="2000" fill="hold"/>
                                        <p:tgtEl>
                                          <p:spTgt spid="32"/>
                                        </p:tgtEl>
                                        <p:attrNameLst>
                                          <p:attrName>ppt_x</p:attrName>
                                          <p:attrName>ppt_y</p:attrName>
                                        </p:attrNameLst>
                                      </p:cBhvr>
                                      <p:rCtr x="13490" y="-2569"/>
                                    </p:animMotion>
                                  </p:childTnLst>
                                </p:cTn>
                              </p:par>
                            </p:childTnLst>
                          </p:cTn>
                        </p:par>
                        <p:par>
                          <p:cTn id="9" fill="hold">
                            <p:stCondLst>
                              <p:cond delay="2000"/>
                            </p:stCondLst>
                            <p:childTnLst>
                              <p:par>
                                <p:cTn id="10" presetID="10" presetClass="entr" presetSubtype="0" fill="hold" nodeType="afterEffect">
                                  <p:stCondLst>
                                    <p:cond delay="0"/>
                                  </p:stCondLst>
                                  <p:childTnLst>
                                    <p:set>
                                      <p:cBhvr>
                                        <p:cTn id="11" dur="1" fill="hold">
                                          <p:stCondLst>
                                            <p:cond delay="0"/>
                                          </p:stCondLst>
                                        </p:cTn>
                                        <p:tgtEl>
                                          <p:spTgt spid="91"/>
                                        </p:tgtEl>
                                        <p:attrNameLst>
                                          <p:attrName>style.visibility</p:attrName>
                                        </p:attrNameLst>
                                      </p:cBhvr>
                                      <p:to>
                                        <p:strVal val="visible"/>
                                      </p:to>
                                    </p:set>
                                    <p:animEffect transition="in" filter="fade">
                                      <p:cBhvr>
                                        <p:cTn id="12" dur="1000"/>
                                        <p:tgtEl>
                                          <p:spTgt spid="91"/>
                                        </p:tgtEl>
                                      </p:cBhvr>
                                    </p:animEffect>
                                  </p:childTnLst>
                                </p:cTn>
                              </p:par>
                            </p:childTnLst>
                          </p:cTn>
                        </p:par>
                        <p:par>
                          <p:cTn id="13" fill="hold">
                            <p:stCondLst>
                              <p:cond delay="3000"/>
                            </p:stCondLst>
                            <p:childTnLst>
                              <p:par>
                                <p:cTn id="14" presetID="10" presetClass="entr" presetSubtype="0" fill="hold" nodeType="afterEffect">
                                  <p:stCondLst>
                                    <p:cond delay="0"/>
                                  </p:stCondLst>
                                  <p:childTnLst>
                                    <p:set>
                                      <p:cBhvr>
                                        <p:cTn id="15" dur="1" fill="hold">
                                          <p:stCondLst>
                                            <p:cond delay="0"/>
                                          </p:stCondLst>
                                        </p:cTn>
                                        <p:tgtEl>
                                          <p:spTgt spid="92"/>
                                        </p:tgtEl>
                                        <p:attrNameLst>
                                          <p:attrName>style.visibility</p:attrName>
                                        </p:attrNameLst>
                                      </p:cBhvr>
                                      <p:to>
                                        <p:strVal val="visible"/>
                                      </p:to>
                                    </p:set>
                                    <p:animEffect transition="in" filter="fade">
                                      <p:cBhvr>
                                        <p:cTn id="16" dur="1000"/>
                                        <p:tgtEl>
                                          <p:spTgt spid="92"/>
                                        </p:tgtEl>
                                      </p:cBhvr>
                                    </p:animEffect>
                                  </p:childTnLst>
                                </p:cTn>
                              </p:par>
                            </p:childTnLst>
                          </p:cTn>
                        </p:par>
                        <p:par>
                          <p:cTn id="17" fill="hold">
                            <p:stCondLst>
                              <p:cond delay="4000"/>
                            </p:stCondLst>
                            <p:childTnLst>
                              <p:par>
                                <p:cTn id="18" presetID="10" presetClass="entr" presetSubtype="0" fill="hold" nodeType="afterEffect">
                                  <p:stCondLst>
                                    <p:cond delay="0"/>
                                  </p:stCondLst>
                                  <p:childTnLst>
                                    <p:set>
                                      <p:cBhvr>
                                        <p:cTn id="19" dur="1" fill="hold">
                                          <p:stCondLst>
                                            <p:cond delay="0"/>
                                          </p:stCondLst>
                                        </p:cTn>
                                        <p:tgtEl>
                                          <p:spTgt spid="88"/>
                                        </p:tgtEl>
                                        <p:attrNameLst>
                                          <p:attrName>style.visibility</p:attrName>
                                        </p:attrNameLst>
                                      </p:cBhvr>
                                      <p:to>
                                        <p:strVal val="visible"/>
                                      </p:to>
                                    </p:set>
                                    <p:animEffect transition="in" filter="fade">
                                      <p:cBhvr>
                                        <p:cTn id="20" dur="500"/>
                                        <p:tgtEl>
                                          <p:spTgt spid="8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0"/>
                                        </p:tgtEl>
                                        <p:attrNameLst>
                                          <p:attrName>style.visibility</p:attrName>
                                        </p:attrNameLst>
                                      </p:cBhvr>
                                      <p:to>
                                        <p:strVal val="visible"/>
                                      </p:to>
                                    </p:set>
                                    <p:animEffect transition="in" filter="fade">
                                      <p:cBhvr>
                                        <p:cTn id="25" dur="500"/>
                                        <p:tgtEl>
                                          <p:spTgt spid="90"/>
                                        </p:tgtEl>
                                      </p:cBhvr>
                                    </p:animEffect>
                                  </p:childTnLst>
                                </p:cTn>
                              </p:par>
                            </p:childTnLst>
                          </p:cTn>
                        </p:par>
                        <p:par>
                          <p:cTn id="26" fill="hold">
                            <p:stCondLst>
                              <p:cond delay="500"/>
                            </p:stCondLst>
                            <p:childTnLst>
                              <p:par>
                                <p:cTn id="27" presetID="10" presetClass="entr" presetSubtype="0" fill="hold" nodeType="afterEffect">
                                  <p:stCondLst>
                                    <p:cond delay="0"/>
                                  </p:stCondLst>
                                  <p:childTnLst>
                                    <p:set>
                                      <p:cBhvr>
                                        <p:cTn id="28" dur="1" fill="hold">
                                          <p:stCondLst>
                                            <p:cond delay="0"/>
                                          </p:stCondLst>
                                        </p:cTn>
                                        <p:tgtEl>
                                          <p:spTgt spid="81"/>
                                        </p:tgtEl>
                                        <p:attrNameLst>
                                          <p:attrName>style.visibility</p:attrName>
                                        </p:attrNameLst>
                                      </p:cBhvr>
                                      <p:to>
                                        <p:strVal val="visible"/>
                                      </p:to>
                                    </p:set>
                                    <p:animEffect transition="in" filter="fade">
                                      <p:cBhvr>
                                        <p:cTn id="29" dur="2000"/>
                                        <p:tgtEl>
                                          <p:spTgt spid="81"/>
                                        </p:tgtEl>
                                      </p:cBhvr>
                                    </p:animEffect>
                                  </p:childTnLst>
                                </p:cTn>
                              </p:par>
                              <p:par>
                                <p:cTn id="30" presetID="10" presetClass="entr" presetSubtype="0" fill="hold" nodeType="with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32" grpId="0"/>
      <p:bldP spid="9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組織内</a:t>
            </a:r>
            <a:r>
              <a:rPr lang="ja-JP" altLang="en-US" dirty="0"/>
              <a:t>では</a:t>
            </a:r>
            <a:r>
              <a:rPr lang="en-US" altLang="ja-JP" dirty="0"/>
              <a:t>PC</a:t>
            </a:r>
            <a:r>
              <a:rPr lang="ja-JP" altLang="en-US" dirty="0"/>
              <a:t>と仮想デスクトップが混在している</a:t>
            </a:r>
            <a:endParaRPr lang="en-US" altLang="ja-JP" dirty="0"/>
          </a:p>
          <a:p>
            <a:pPr lvl="1"/>
            <a:r>
              <a:rPr lang="ja-JP" altLang="en-US" dirty="0"/>
              <a:t>仮想デスクトップの普及はまだ過渡期である</a:t>
            </a:r>
            <a:endParaRPr lang="en-US" altLang="ja-JP" dirty="0"/>
          </a:p>
          <a:p>
            <a:pPr lvl="1"/>
            <a:r>
              <a:rPr lang="ja-JP" altLang="en-US" dirty="0"/>
              <a:t>仮想デスクトップを使用できない</a:t>
            </a:r>
            <a:r>
              <a:rPr lang="en-US" altLang="ja-JP" dirty="0"/>
              <a:t>PC</a:t>
            </a:r>
            <a:r>
              <a:rPr lang="ja-JP" altLang="en-US" dirty="0"/>
              <a:t>も存在</a:t>
            </a:r>
            <a:r>
              <a:rPr lang="ja-JP" altLang="en-US" dirty="0" smtClean="0"/>
              <a:t>する</a:t>
            </a:r>
            <a:endParaRPr lang="en-US" altLang="ja-JP" dirty="0" smtClean="0"/>
          </a:p>
          <a:p>
            <a:r>
              <a:rPr lang="ja-JP" altLang="en-US" dirty="0" smtClean="0"/>
              <a:t>管理者は</a:t>
            </a:r>
            <a:r>
              <a:rPr lang="en-US" altLang="ja-JP" dirty="0" smtClean="0"/>
              <a:t>PC</a:t>
            </a:r>
            <a:r>
              <a:rPr lang="ja-JP" altLang="en-US" dirty="0" smtClean="0"/>
              <a:t>と仮想デスクトップをそれぞれ管理しなければならない</a:t>
            </a:r>
            <a:endParaRPr kumimoji="1" lang="en-US" altLang="ja-JP" dirty="0" smtClean="0"/>
          </a:p>
          <a:p>
            <a:pPr lvl="0"/>
            <a:endParaRPr lang="en-US" altLang="ja-JP" dirty="0"/>
          </a:p>
        </p:txBody>
      </p:sp>
      <p:sp>
        <p:nvSpPr>
          <p:cNvPr id="3" name="タイトル 2"/>
          <p:cNvSpPr>
            <a:spLocks noGrp="1"/>
          </p:cNvSpPr>
          <p:nvPr>
            <p:ph type="title"/>
          </p:nvPr>
        </p:nvSpPr>
        <p:spPr/>
        <p:txBody>
          <a:bodyPr/>
          <a:lstStyle/>
          <a:p>
            <a:r>
              <a:rPr lang="ja-JP" altLang="en-US" dirty="0"/>
              <a:t>混在した</a:t>
            </a:r>
            <a:r>
              <a:rPr lang="ja-JP" altLang="en-US" dirty="0" smtClean="0"/>
              <a:t>環境で</a:t>
            </a:r>
            <a:r>
              <a:rPr kumimoji="1" lang="ja-JP" altLang="en-US" dirty="0" smtClean="0"/>
              <a:t>の管理</a:t>
            </a:r>
            <a:endParaRPr kumimoji="1" lang="ja-JP" altLang="en-US" dirty="0"/>
          </a:p>
        </p:txBody>
      </p:sp>
      <p:grpSp>
        <p:nvGrpSpPr>
          <p:cNvPr id="18" name="グループ化 17"/>
          <p:cNvGrpSpPr/>
          <p:nvPr/>
        </p:nvGrpSpPr>
        <p:grpSpPr>
          <a:xfrm>
            <a:off x="231025" y="4044791"/>
            <a:ext cx="8589447" cy="1904489"/>
            <a:chOff x="99144" y="3900775"/>
            <a:chExt cx="8589447" cy="1904489"/>
          </a:xfrm>
        </p:grpSpPr>
        <p:cxnSp>
          <p:nvCxnSpPr>
            <p:cNvPr id="23" name="直線矢印コネクタ 22"/>
            <p:cNvCxnSpPr/>
            <p:nvPr/>
          </p:nvCxnSpPr>
          <p:spPr>
            <a:xfrm flipV="1">
              <a:off x="7065013" y="4893103"/>
              <a:ext cx="0" cy="291634"/>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7353743" y="4513515"/>
              <a:ext cx="548326" cy="342754"/>
            </a:xfrm>
            <a:prstGeom prst="rect">
              <a:avLst/>
            </a:prstGeom>
            <a:noFill/>
          </p:spPr>
          <p:txBody>
            <a:bodyPr wrap="square" rtlCol="0">
              <a:spAutoFit/>
            </a:bodyPr>
            <a:lstStyle/>
            <a:p>
              <a:r>
                <a:rPr kumimoji="1" lang="ja-JP" altLang="en-US" dirty="0" smtClean="0"/>
                <a:t>・・・</a:t>
              </a:r>
              <a:endParaRPr kumimoji="1" lang="ja-JP" altLang="en-US" dirty="0"/>
            </a:p>
          </p:txBody>
        </p:sp>
        <p:sp>
          <p:nvSpPr>
            <p:cNvPr id="25" name="テキスト ボックス 24"/>
            <p:cNvSpPr txBox="1"/>
            <p:nvPr/>
          </p:nvSpPr>
          <p:spPr>
            <a:xfrm>
              <a:off x="7276643" y="4000348"/>
              <a:ext cx="842366" cy="307777"/>
            </a:xfrm>
            <a:prstGeom prst="rect">
              <a:avLst/>
            </a:prstGeom>
            <a:noFill/>
          </p:spPr>
          <p:txBody>
            <a:bodyPr wrap="square" rtlCol="0">
              <a:spAutoFit/>
            </a:bodyPr>
            <a:lstStyle/>
            <a:p>
              <a:r>
                <a:rPr lang="ja-JP" altLang="en-US" sz="1400" b="1" dirty="0"/>
                <a:t>サーバ</a:t>
              </a:r>
              <a:endParaRPr kumimoji="1" lang="ja-JP" altLang="en-US" sz="1400" b="1" dirty="0"/>
            </a:p>
          </p:txBody>
        </p:sp>
        <p:grpSp>
          <p:nvGrpSpPr>
            <p:cNvPr id="26" name="グループ化 25"/>
            <p:cNvGrpSpPr/>
            <p:nvPr/>
          </p:nvGrpSpPr>
          <p:grpSpPr>
            <a:xfrm>
              <a:off x="7857799" y="4555420"/>
              <a:ext cx="641391" cy="384502"/>
              <a:chOff x="3923928" y="3558453"/>
              <a:chExt cx="720080" cy="539973"/>
            </a:xfrm>
          </p:grpSpPr>
          <p:sp>
            <p:nvSpPr>
              <p:cNvPr id="55" name="角丸四角形 54"/>
              <p:cNvSpPr/>
              <p:nvPr/>
            </p:nvSpPr>
            <p:spPr>
              <a:xfrm>
                <a:off x="3923928" y="3558453"/>
                <a:ext cx="720080" cy="432048"/>
              </a:xfrm>
              <a:prstGeom prst="roundRect">
                <a:avLst/>
              </a:prstGeom>
              <a:gradFill>
                <a:gsLst>
                  <a:gs pos="0">
                    <a:schemeClr val="bg2">
                      <a:lumMod val="50000"/>
                    </a:schemeClr>
                  </a:gs>
                  <a:gs pos="100000">
                    <a:schemeClr val="bg2">
                      <a:lumMod val="90000"/>
                    </a:schemeClr>
                  </a:gs>
                  <a:gs pos="100000">
                    <a:schemeClr val="accent1">
                      <a:tint val="23500"/>
                      <a:satMod val="160000"/>
                    </a:schemeClr>
                  </a:gs>
                </a:gsLst>
                <a:lin ang="16200000" scaled="1"/>
              </a:gradFill>
              <a:ln w="22225" cmpd="sng">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3970900" y="3579757"/>
                <a:ext cx="652719" cy="518669"/>
              </a:xfrm>
              <a:prstGeom prst="rect">
                <a:avLst/>
              </a:prstGeom>
              <a:noFill/>
            </p:spPr>
            <p:txBody>
              <a:bodyPr wrap="square" rtlCol="0">
                <a:spAutoFit/>
              </a:bodyPr>
              <a:lstStyle/>
              <a:p>
                <a:r>
                  <a:rPr kumimoji="1" lang="en-US" altLang="ja-JP" dirty="0" smtClean="0"/>
                  <a:t>VM</a:t>
                </a:r>
                <a:endParaRPr kumimoji="1" lang="ja-JP" altLang="en-US" dirty="0"/>
              </a:p>
            </p:txBody>
          </p:sp>
        </p:grpSp>
        <p:sp>
          <p:nvSpPr>
            <p:cNvPr id="27" name="角丸四角形 26"/>
            <p:cNvSpPr/>
            <p:nvPr/>
          </p:nvSpPr>
          <p:spPr>
            <a:xfrm>
              <a:off x="6567220" y="4320639"/>
              <a:ext cx="2121371" cy="1089068"/>
            </a:xfrm>
            <a:prstGeom prst="roundRect">
              <a:avLst>
                <a:gd name="adj" fmla="val 9766"/>
              </a:avLst>
            </a:prstGeom>
            <a:noFill/>
            <a:ln w="38100"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 name="直線矢印コネクタ 29"/>
            <p:cNvCxnSpPr/>
            <p:nvPr/>
          </p:nvCxnSpPr>
          <p:spPr>
            <a:xfrm flipH="1" flipV="1">
              <a:off x="8145831" y="4880624"/>
              <a:ext cx="1" cy="304113"/>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33" name="グループ化 32"/>
            <p:cNvGrpSpPr/>
            <p:nvPr/>
          </p:nvGrpSpPr>
          <p:grpSpPr>
            <a:xfrm>
              <a:off x="4029542" y="4124807"/>
              <a:ext cx="2270650" cy="1680457"/>
              <a:chOff x="3295106" y="1916832"/>
              <a:chExt cx="2270650" cy="1680457"/>
            </a:xfrm>
          </p:grpSpPr>
          <p:grpSp>
            <p:nvGrpSpPr>
              <p:cNvPr id="42" name="グループ化 41"/>
              <p:cNvGrpSpPr/>
              <p:nvPr/>
            </p:nvGrpSpPr>
            <p:grpSpPr>
              <a:xfrm>
                <a:off x="3295106" y="1916832"/>
                <a:ext cx="2270650" cy="1680457"/>
                <a:chOff x="2915816" y="4801186"/>
                <a:chExt cx="2264544" cy="1567802"/>
              </a:xfrm>
            </p:grpSpPr>
            <p:sp>
              <p:nvSpPr>
                <p:cNvPr id="51" name="角丸四角形 50"/>
                <p:cNvSpPr/>
                <p:nvPr/>
              </p:nvSpPr>
              <p:spPr>
                <a:xfrm>
                  <a:off x="2915816" y="4801186"/>
                  <a:ext cx="2264544" cy="1365037"/>
                </a:xfrm>
                <a:prstGeom prst="roundRect">
                  <a:avLst>
                    <a:gd name="adj" fmla="val 9942"/>
                  </a:avLst>
                </a:prstGeom>
                <a:gradFill>
                  <a:gsLst>
                    <a:gs pos="0">
                      <a:schemeClr val="tx2">
                        <a:lumMod val="60000"/>
                        <a:lumOff val="40000"/>
                      </a:schemeClr>
                    </a:gs>
                    <a:gs pos="50000">
                      <a:schemeClr val="tx2">
                        <a:lumMod val="40000"/>
                        <a:lumOff val="60000"/>
                      </a:schemeClr>
                    </a:gs>
                    <a:gs pos="100000">
                      <a:schemeClr val="bg1">
                        <a:lumMod val="9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台形 51"/>
                <p:cNvSpPr/>
                <p:nvPr/>
              </p:nvSpPr>
              <p:spPr>
                <a:xfrm>
                  <a:off x="3501657" y="6241016"/>
                  <a:ext cx="1260588" cy="127972"/>
                </a:xfrm>
                <a:prstGeom prst="trapezoid">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3659923" y="6166223"/>
                  <a:ext cx="944056" cy="74793"/>
                </a:xfrm>
                <a:prstGeom prst="rect">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角丸四角形 53"/>
                <p:cNvSpPr/>
                <p:nvPr/>
              </p:nvSpPr>
              <p:spPr>
                <a:xfrm>
                  <a:off x="3024094" y="4895330"/>
                  <a:ext cx="2077008" cy="1176747"/>
                </a:xfrm>
                <a:prstGeom prst="roundRect">
                  <a:avLst>
                    <a:gd name="adj" fmla="val 6465"/>
                  </a:avLst>
                </a:prstGeom>
                <a:solidFill>
                  <a:schemeClr val="bg1"/>
                </a:soli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3" name="テキスト ボックス 42"/>
              <p:cNvSpPr txBox="1"/>
              <p:nvPr/>
            </p:nvSpPr>
            <p:spPr>
              <a:xfrm>
                <a:off x="3432916" y="2125800"/>
                <a:ext cx="1079289" cy="523220"/>
              </a:xfrm>
              <a:prstGeom prst="rect">
                <a:avLst/>
              </a:prstGeom>
              <a:noFill/>
            </p:spPr>
            <p:txBody>
              <a:bodyPr wrap="square" rtlCol="0">
                <a:spAutoFit/>
              </a:bodyPr>
              <a:lstStyle/>
              <a:p>
                <a:r>
                  <a:rPr lang="en-US" altLang="ja-JP" sz="1400" b="1" dirty="0" smtClean="0"/>
                  <a:t>PC</a:t>
                </a:r>
              </a:p>
              <a:p>
                <a:r>
                  <a:rPr lang="ja-JP" altLang="en-US" sz="1400" b="1" dirty="0" smtClean="0"/>
                  <a:t>管理ツール</a:t>
                </a:r>
                <a:endParaRPr kumimoji="1" lang="ja-JP" altLang="en-US" sz="1400" b="1" dirty="0"/>
              </a:p>
            </p:txBody>
          </p:sp>
          <p:grpSp>
            <p:nvGrpSpPr>
              <p:cNvPr id="44" name="グループ化 43"/>
              <p:cNvGrpSpPr/>
              <p:nvPr/>
            </p:nvGrpSpPr>
            <p:grpSpPr>
              <a:xfrm>
                <a:off x="3574514" y="2626345"/>
                <a:ext cx="695344" cy="514623"/>
                <a:chOff x="395536" y="4077069"/>
                <a:chExt cx="1072564" cy="792087"/>
              </a:xfrm>
              <a:solidFill>
                <a:schemeClr val="bg1">
                  <a:lumMod val="95000"/>
                </a:schemeClr>
              </a:solidFill>
            </p:grpSpPr>
            <p:sp>
              <p:nvSpPr>
                <p:cNvPr id="49" name="正方形/長方形 48"/>
                <p:cNvSpPr/>
                <p:nvPr/>
              </p:nvSpPr>
              <p:spPr>
                <a:xfrm>
                  <a:off x="395536" y="4077069"/>
                  <a:ext cx="1072564" cy="792087"/>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395536" y="4077070"/>
                  <a:ext cx="1072564" cy="63624"/>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5" name="テキスト ボックス 44"/>
              <p:cNvSpPr txBox="1"/>
              <p:nvPr/>
            </p:nvSpPr>
            <p:spPr>
              <a:xfrm>
                <a:off x="4413628" y="2111899"/>
                <a:ext cx="1072656" cy="523220"/>
              </a:xfrm>
              <a:prstGeom prst="rect">
                <a:avLst/>
              </a:prstGeom>
              <a:noFill/>
            </p:spPr>
            <p:txBody>
              <a:bodyPr wrap="square" rtlCol="0">
                <a:spAutoFit/>
              </a:bodyPr>
              <a:lstStyle/>
              <a:p>
                <a:r>
                  <a:rPr lang="en-US" altLang="ja-JP" sz="1400" b="1" dirty="0" smtClean="0"/>
                  <a:t>VM</a:t>
                </a:r>
              </a:p>
              <a:p>
                <a:r>
                  <a:rPr lang="ja-JP" altLang="en-US" sz="1400" b="1" dirty="0" smtClean="0"/>
                  <a:t>管理ツール</a:t>
                </a:r>
                <a:endParaRPr kumimoji="1" lang="ja-JP" altLang="en-US" sz="1400" b="1" dirty="0"/>
              </a:p>
            </p:txBody>
          </p:sp>
          <p:grpSp>
            <p:nvGrpSpPr>
              <p:cNvPr id="46" name="グループ化 45"/>
              <p:cNvGrpSpPr/>
              <p:nvPr/>
            </p:nvGrpSpPr>
            <p:grpSpPr>
              <a:xfrm>
                <a:off x="4642253" y="2626344"/>
                <a:ext cx="695344" cy="514623"/>
                <a:chOff x="395536" y="4077069"/>
                <a:chExt cx="1072564" cy="792087"/>
              </a:xfrm>
              <a:solidFill>
                <a:schemeClr val="bg1">
                  <a:lumMod val="95000"/>
                </a:schemeClr>
              </a:solidFill>
            </p:grpSpPr>
            <p:sp>
              <p:nvSpPr>
                <p:cNvPr id="47" name="正方形/長方形 46"/>
                <p:cNvSpPr/>
                <p:nvPr/>
              </p:nvSpPr>
              <p:spPr>
                <a:xfrm>
                  <a:off x="395536" y="4077069"/>
                  <a:ext cx="1072564" cy="792087"/>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395536" y="4077070"/>
                  <a:ext cx="1072564" cy="63624"/>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34" name="グループ化 33"/>
            <p:cNvGrpSpPr/>
            <p:nvPr/>
          </p:nvGrpSpPr>
          <p:grpSpPr>
            <a:xfrm>
              <a:off x="6728260" y="4544700"/>
              <a:ext cx="641391" cy="374556"/>
              <a:chOff x="3923928" y="3558453"/>
              <a:chExt cx="720080" cy="526005"/>
            </a:xfrm>
          </p:grpSpPr>
          <p:sp>
            <p:nvSpPr>
              <p:cNvPr id="40" name="角丸四角形 39"/>
              <p:cNvSpPr/>
              <p:nvPr/>
            </p:nvSpPr>
            <p:spPr>
              <a:xfrm>
                <a:off x="3923928" y="3558453"/>
                <a:ext cx="720080" cy="432048"/>
              </a:xfrm>
              <a:prstGeom prst="roundRect">
                <a:avLst/>
              </a:prstGeom>
              <a:gradFill>
                <a:gsLst>
                  <a:gs pos="0">
                    <a:schemeClr val="bg2">
                      <a:lumMod val="50000"/>
                    </a:schemeClr>
                  </a:gs>
                  <a:gs pos="100000">
                    <a:schemeClr val="bg2">
                      <a:lumMod val="90000"/>
                    </a:schemeClr>
                  </a:gs>
                  <a:gs pos="100000">
                    <a:schemeClr val="accent1">
                      <a:tint val="23500"/>
                      <a:satMod val="160000"/>
                    </a:schemeClr>
                  </a:gs>
                </a:gsLst>
                <a:lin ang="16200000" scaled="1"/>
              </a:gradFill>
              <a:ln w="22225" cmpd="sng">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3991289" y="3565789"/>
                <a:ext cx="652719" cy="518669"/>
              </a:xfrm>
              <a:prstGeom prst="rect">
                <a:avLst/>
              </a:prstGeom>
              <a:noFill/>
            </p:spPr>
            <p:txBody>
              <a:bodyPr wrap="square" rtlCol="0">
                <a:spAutoFit/>
              </a:bodyPr>
              <a:lstStyle/>
              <a:p>
                <a:r>
                  <a:rPr kumimoji="1" lang="en-US" altLang="ja-JP" dirty="0" smtClean="0"/>
                  <a:t>VM</a:t>
                </a:r>
                <a:endParaRPr kumimoji="1" lang="ja-JP" altLang="en-US" dirty="0"/>
              </a:p>
            </p:txBody>
          </p:sp>
        </p:grpSp>
        <p:cxnSp>
          <p:nvCxnSpPr>
            <p:cNvPr id="35" name="直線コネクタ 34"/>
            <p:cNvCxnSpPr/>
            <p:nvPr/>
          </p:nvCxnSpPr>
          <p:spPr>
            <a:xfrm flipV="1">
              <a:off x="6084168" y="5184737"/>
              <a:ext cx="2061664" cy="3948"/>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96" name="テキスト ボックス 95"/>
            <p:cNvSpPr txBox="1"/>
            <p:nvPr/>
          </p:nvSpPr>
          <p:spPr>
            <a:xfrm>
              <a:off x="1680146" y="4418333"/>
              <a:ext cx="548326" cy="342754"/>
            </a:xfrm>
            <a:prstGeom prst="rect">
              <a:avLst/>
            </a:prstGeom>
            <a:noFill/>
          </p:spPr>
          <p:txBody>
            <a:bodyPr wrap="square" rtlCol="0">
              <a:spAutoFit/>
            </a:bodyPr>
            <a:lstStyle/>
            <a:p>
              <a:r>
                <a:rPr kumimoji="1" lang="ja-JP" altLang="en-US" dirty="0" smtClean="0"/>
                <a:t>・・・</a:t>
              </a:r>
              <a:endParaRPr kumimoji="1" lang="ja-JP" altLang="en-US" dirty="0"/>
            </a:p>
          </p:txBody>
        </p:sp>
        <p:grpSp>
          <p:nvGrpSpPr>
            <p:cNvPr id="97" name="グループ化 96"/>
            <p:cNvGrpSpPr/>
            <p:nvPr/>
          </p:nvGrpSpPr>
          <p:grpSpPr>
            <a:xfrm>
              <a:off x="2156932" y="3912368"/>
              <a:ext cx="1601153" cy="1146035"/>
              <a:chOff x="6008202" y="3372942"/>
              <a:chExt cx="2394949" cy="1765728"/>
            </a:xfrm>
          </p:grpSpPr>
          <p:grpSp>
            <p:nvGrpSpPr>
              <p:cNvPr id="98" name="グループ化 97"/>
              <p:cNvGrpSpPr/>
              <p:nvPr/>
            </p:nvGrpSpPr>
            <p:grpSpPr>
              <a:xfrm>
                <a:off x="6008202" y="3804868"/>
                <a:ext cx="1390157" cy="1306790"/>
                <a:chOff x="5242295" y="866644"/>
                <a:chExt cx="3247916" cy="2206566"/>
              </a:xfrm>
            </p:grpSpPr>
            <p:sp>
              <p:nvSpPr>
                <p:cNvPr id="104" name="角丸四角形 103"/>
                <p:cNvSpPr/>
                <p:nvPr/>
              </p:nvSpPr>
              <p:spPr>
                <a:xfrm>
                  <a:off x="5242295" y="866644"/>
                  <a:ext cx="3247916" cy="1921189"/>
                </a:xfrm>
                <a:prstGeom prst="roundRect">
                  <a:avLst>
                    <a:gd name="adj" fmla="val 9942"/>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角丸四角形 104"/>
                <p:cNvSpPr/>
                <p:nvPr/>
              </p:nvSpPr>
              <p:spPr>
                <a:xfrm>
                  <a:off x="5492303" y="1076234"/>
                  <a:ext cx="2747896" cy="1506155"/>
                </a:xfrm>
                <a:prstGeom prst="roundRect">
                  <a:avLst>
                    <a:gd name="adj" fmla="val 6465"/>
                  </a:avLst>
                </a:prstGeom>
                <a:solidFill>
                  <a:schemeClr val="bg1"/>
                </a:soli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台形 105"/>
                <p:cNvSpPr/>
                <p:nvPr/>
              </p:nvSpPr>
              <p:spPr>
                <a:xfrm>
                  <a:off x="6041937" y="2893099"/>
                  <a:ext cx="1720637" cy="180111"/>
                </a:xfrm>
                <a:prstGeom prst="trapezoid">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正方形/長方形 106"/>
                <p:cNvSpPr/>
                <p:nvPr/>
              </p:nvSpPr>
              <p:spPr>
                <a:xfrm>
                  <a:off x="6257962" y="2787833"/>
                  <a:ext cx="1288588" cy="105266"/>
                </a:xfrm>
                <a:prstGeom prst="rect">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412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9" name="テキスト ボックス 98"/>
              <p:cNvSpPr txBox="1"/>
              <p:nvPr/>
            </p:nvSpPr>
            <p:spPr>
              <a:xfrm>
                <a:off x="6757217" y="3372942"/>
                <a:ext cx="645429" cy="307777"/>
              </a:xfrm>
              <a:prstGeom prst="rect">
                <a:avLst/>
              </a:prstGeom>
              <a:noFill/>
            </p:spPr>
            <p:txBody>
              <a:bodyPr wrap="square" rtlCol="0">
                <a:spAutoFit/>
              </a:bodyPr>
              <a:lstStyle/>
              <a:p>
                <a:r>
                  <a:rPr lang="en-US" altLang="ja-JP" sz="1400" b="1" dirty="0" smtClean="0"/>
                  <a:t>PC</a:t>
                </a:r>
                <a:endParaRPr kumimoji="1" lang="ja-JP" altLang="en-US" sz="1400" b="1" dirty="0"/>
              </a:p>
            </p:txBody>
          </p:sp>
          <p:sp>
            <p:nvSpPr>
              <p:cNvPr id="100" name="正方形/長方形 99"/>
              <p:cNvSpPr/>
              <p:nvPr/>
            </p:nvSpPr>
            <p:spPr>
              <a:xfrm>
                <a:off x="7509443" y="3859269"/>
                <a:ext cx="893708" cy="1279401"/>
              </a:xfrm>
              <a:prstGeom prst="rect">
                <a:avLst/>
              </a:prstGeom>
              <a:gradFill>
                <a:gsLst>
                  <a:gs pos="100000">
                    <a:schemeClr val="accent1">
                      <a:tint val="66000"/>
                      <a:satMod val="160000"/>
                    </a:schemeClr>
                  </a:gs>
                  <a:gs pos="50000">
                    <a:schemeClr val="accent1">
                      <a:tint val="44500"/>
                      <a:satMod val="160000"/>
                    </a:schemeClr>
                  </a:gs>
                  <a:gs pos="0">
                    <a:schemeClr val="accent1">
                      <a:tint val="23500"/>
                      <a:satMod val="160000"/>
                    </a:schemeClr>
                  </a:gs>
                </a:gsLst>
                <a:lin ang="5400000" scaled="0"/>
              </a:gradFill>
              <a:ln w="508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1" name="グループ化 100"/>
              <p:cNvGrpSpPr/>
              <p:nvPr/>
            </p:nvGrpSpPr>
            <p:grpSpPr>
              <a:xfrm>
                <a:off x="7564984" y="4374986"/>
                <a:ext cx="782625" cy="469700"/>
                <a:chOff x="3545978" y="3005110"/>
                <a:chExt cx="602713" cy="493276"/>
              </a:xfrm>
            </p:grpSpPr>
            <p:sp>
              <p:nvSpPr>
                <p:cNvPr id="102" name="角丸四角形 101"/>
                <p:cNvSpPr/>
                <p:nvPr/>
              </p:nvSpPr>
              <p:spPr>
                <a:xfrm>
                  <a:off x="3588751" y="3005110"/>
                  <a:ext cx="517166" cy="493276"/>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テキスト ボックス 102"/>
                <p:cNvSpPr txBox="1"/>
                <p:nvPr/>
              </p:nvSpPr>
              <p:spPr>
                <a:xfrm>
                  <a:off x="3545978" y="3070182"/>
                  <a:ext cx="602713" cy="403306"/>
                </a:xfrm>
                <a:prstGeom prst="rect">
                  <a:avLst/>
                </a:prstGeom>
                <a:noFill/>
                <a:ln>
                  <a:noFill/>
                </a:ln>
              </p:spPr>
              <p:txBody>
                <a:bodyPr wrap="square" rtlCol="0">
                  <a:spAutoFit/>
                </a:bodyPr>
                <a:lstStyle/>
                <a:p>
                  <a:r>
                    <a:rPr kumimoji="1" lang="en-US" altLang="ja-JP" sz="1200" b="1" dirty="0" smtClean="0">
                      <a:solidFill>
                        <a:schemeClr val="bg1"/>
                      </a:solidFill>
                    </a:rPr>
                    <a:t>AMT</a:t>
                  </a:r>
                  <a:endParaRPr kumimoji="1" lang="ja-JP" altLang="en-US" sz="1200" b="1" dirty="0">
                    <a:solidFill>
                      <a:schemeClr val="bg1"/>
                    </a:solidFill>
                  </a:endParaRPr>
                </a:p>
              </p:txBody>
            </p:sp>
          </p:grpSp>
        </p:grpSp>
        <p:grpSp>
          <p:nvGrpSpPr>
            <p:cNvPr id="108" name="グループ化 107"/>
            <p:cNvGrpSpPr/>
            <p:nvPr/>
          </p:nvGrpSpPr>
          <p:grpSpPr>
            <a:xfrm>
              <a:off x="99144" y="3900775"/>
              <a:ext cx="1601153" cy="1146035"/>
              <a:chOff x="6008202" y="3372942"/>
              <a:chExt cx="2394949" cy="1765728"/>
            </a:xfrm>
          </p:grpSpPr>
          <p:grpSp>
            <p:nvGrpSpPr>
              <p:cNvPr id="109" name="グループ化 108"/>
              <p:cNvGrpSpPr/>
              <p:nvPr/>
            </p:nvGrpSpPr>
            <p:grpSpPr>
              <a:xfrm>
                <a:off x="6008202" y="3804868"/>
                <a:ext cx="1390157" cy="1306790"/>
                <a:chOff x="5242295" y="866644"/>
                <a:chExt cx="3247916" cy="2206566"/>
              </a:xfrm>
            </p:grpSpPr>
            <p:sp>
              <p:nvSpPr>
                <p:cNvPr id="115" name="角丸四角形 114"/>
                <p:cNvSpPr/>
                <p:nvPr/>
              </p:nvSpPr>
              <p:spPr>
                <a:xfrm>
                  <a:off x="5242295" y="866644"/>
                  <a:ext cx="3247916" cy="1921189"/>
                </a:xfrm>
                <a:prstGeom prst="roundRect">
                  <a:avLst>
                    <a:gd name="adj" fmla="val 9942"/>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角丸四角形 115"/>
                <p:cNvSpPr/>
                <p:nvPr/>
              </p:nvSpPr>
              <p:spPr>
                <a:xfrm>
                  <a:off x="5492303" y="1076234"/>
                  <a:ext cx="2747896" cy="1506155"/>
                </a:xfrm>
                <a:prstGeom prst="roundRect">
                  <a:avLst>
                    <a:gd name="adj" fmla="val 6465"/>
                  </a:avLst>
                </a:prstGeom>
                <a:solidFill>
                  <a:schemeClr val="bg1"/>
                </a:soli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台形 116"/>
                <p:cNvSpPr/>
                <p:nvPr/>
              </p:nvSpPr>
              <p:spPr>
                <a:xfrm>
                  <a:off x="6041937" y="2893099"/>
                  <a:ext cx="1720637" cy="180111"/>
                </a:xfrm>
                <a:prstGeom prst="trapezoid">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正方形/長方形 117"/>
                <p:cNvSpPr/>
                <p:nvPr/>
              </p:nvSpPr>
              <p:spPr>
                <a:xfrm>
                  <a:off x="6257962" y="2787833"/>
                  <a:ext cx="1288588" cy="105266"/>
                </a:xfrm>
                <a:prstGeom prst="rect">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412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0" name="テキスト ボックス 109"/>
              <p:cNvSpPr txBox="1"/>
              <p:nvPr/>
            </p:nvSpPr>
            <p:spPr>
              <a:xfrm>
                <a:off x="6757217" y="3372942"/>
                <a:ext cx="645429" cy="307777"/>
              </a:xfrm>
              <a:prstGeom prst="rect">
                <a:avLst/>
              </a:prstGeom>
              <a:noFill/>
            </p:spPr>
            <p:txBody>
              <a:bodyPr wrap="square" rtlCol="0">
                <a:spAutoFit/>
              </a:bodyPr>
              <a:lstStyle/>
              <a:p>
                <a:r>
                  <a:rPr lang="en-US" altLang="ja-JP" sz="1400" b="1" dirty="0" smtClean="0"/>
                  <a:t>PC</a:t>
                </a:r>
                <a:endParaRPr kumimoji="1" lang="ja-JP" altLang="en-US" sz="1400" b="1" dirty="0"/>
              </a:p>
            </p:txBody>
          </p:sp>
          <p:sp>
            <p:nvSpPr>
              <p:cNvPr id="111" name="正方形/長方形 110"/>
              <p:cNvSpPr/>
              <p:nvPr/>
            </p:nvSpPr>
            <p:spPr>
              <a:xfrm>
                <a:off x="7509443" y="3859269"/>
                <a:ext cx="893708" cy="1279401"/>
              </a:xfrm>
              <a:prstGeom prst="rect">
                <a:avLst/>
              </a:prstGeom>
              <a:gradFill>
                <a:gsLst>
                  <a:gs pos="100000">
                    <a:schemeClr val="accent1">
                      <a:tint val="66000"/>
                      <a:satMod val="160000"/>
                    </a:schemeClr>
                  </a:gs>
                  <a:gs pos="50000">
                    <a:schemeClr val="accent1">
                      <a:tint val="44500"/>
                      <a:satMod val="160000"/>
                    </a:schemeClr>
                  </a:gs>
                  <a:gs pos="0">
                    <a:schemeClr val="accent1">
                      <a:tint val="23500"/>
                      <a:satMod val="160000"/>
                    </a:schemeClr>
                  </a:gs>
                </a:gsLst>
                <a:lin ang="5400000" scaled="0"/>
              </a:gradFill>
              <a:ln w="508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2" name="グループ化 111"/>
              <p:cNvGrpSpPr/>
              <p:nvPr/>
            </p:nvGrpSpPr>
            <p:grpSpPr>
              <a:xfrm>
                <a:off x="7564984" y="4374986"/>
                <a:ext cx="782625" cy="469700"/>
                <a:chOff x="3545978" y="3005110"/>
                <a:chExt cx="602713" cy="493276"/>
              </a:xfrm>
            </p:grpSpPr>
            <p:sp>
              <p:nvSpPr>
                <p:cNvPr id="113" name="角丸四角形 112"/>
                <p:cNvSpPr/>
                <p:nvPr/>
              </p:nvSpPr>
              <p:spPr>
                <a:xfrm>
                  <a:off x="3588751" y="3005110"/>
                  <a:ext cx="517166" cy="493276"/>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テキスト ボックス 113"/>
                <p:cNvSpPr txBox="1"/>
                <p:nvPr/>
              </p:nvSpPr>
              <p:spPr>
                <a:xfrm>
                  <a:off x="3545978" y="3070182"/>
                  <a:ext cx="602713" cy="403306"/>
                </a:xfrm>
                <a:prstGeom prst="rect">
                  <a:avLst/>
                </a:prstGeom>
                <a:noFill/>
                <a:ln>
                  <a:noFill/>
                </a:ln>
              </p:spPr>
              <p:txBody>
                <a:bodyPr wrap="square" rtlCol="0">
                  <a:spAutoFit/>
                </a:bodyPr>
                <a:lstStyle/>
                <a:p>
                  <a:r>
                    <a:rPr kumimoji="1" lang="en-US" altLang="ja-JP" sz="1200" b="1" dirty="0" smtClean="0">
                      <a:solidFill>
                        <a:schemeClr val="bg1"/>
                      </a:solidFill>
                    </a:rPr>
                    <a:t>AMT</a:t>
                  </a:r>
                  <a:endParaRPr kumimoji="1" lang="ja-JP" altLang="en-US" sz="1200" b="1" dirty="0">
                    <a:solidFill>
                      <a:schemeClr val="bg1"/>
                    </a:solidFill>
                  </a:endParaRPr>
                </a:p>
              </p:txBody>
            </p:sp>
          </p:grpSp>
        </p:grpSp>
        <p:cxnSp>
          <p:nvCxnSpPr>
            <p:cNvPr id="31" name="直線矢印コネクタ 30"/>
            <p:cNvCxnSpPr/>
            <p:nvPr/>
          </p:nvCxnSpPr>
          <p:spPr>
            <a:xfrm flipV="1">
              <a:off x="3453176" y="4867595"/>
              <a:ext cx="0" cy="317142"/>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flipH="1">
              <a:off x="1364945" y="5188684"/>
              <a:ext cx="2936734" cy="0"/>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flipV="1">
              <a:off x="1364944" y="4867595"/>
              <a:ext cx="0" cy="321089"/>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1153773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仮想マシン</a:t>
            </a:r>
            <a:r>
              <a:rPr kumimoji="1" lang="ja-JP" altLang="en-US" dirty="0" smtClean="0"/>
              <a:t>に対して仮想的な</a:t>
            </a:r>
            <a:r>
              <a:rPr kumimoji="1" lang="en-US" altLang="ja-JP" dirty="0" smtClean="0"/>
              <a:t>AMT</a:t>
            </a:r>
            <a:r>
              <a:rPr kumimoji="1" lang="ja-JP" altLang="en-US" dirty="0" err="1" smtClean="0"/>
              <a:t>を提</a:t>
            </a:r>
            <a:r>
              <a:rPr kumimoji="1" lang="ja-JP" altLang="en-US" dirty="0" smtClean="0"/>
              <a:t>供する</a:t>
            </a:r>
          </a:p>
          <a:p>
            <a:pPr lvl="1"/>
            <a:r>
              <a:rPr lang="en-US" altLang="ja-JP" dirty="0" smtClean="0"/>
              <a:t>PC</a:t>
            </a:r>
            <a:r>
              <a:rPr kumimoji="1" lang="ja-JP" altLang="en-US" dirty="0" smtClean="0"/>
              <a:t>を管理する</a:t>
            </a:r>
            <a:r>
              <a:rPr kumimoji="1" lang="en-US" altLang="ja-JP" dirty="0" smtClean="0"/>
              <a:t>AMT</a:t>
            </a:r>
            <a:r>
              <a:rPr kumimoji="1" lang="ja-JP" altLang="en-US" dirty="0" smtClean="0"/>
              <a:t>と同様の</a:t>
            </a:r>
            <a:r>
              <a:rPr lang="ja-JP" altLang="en-US" dirty="0" smtClean="0"/>
              <a:t>インタフェース</a:t>
            </a:r>
            <a:r>
              <a:rPr kumimoji="1" lang="ja-JP" altLang="en-US" dirty="0" smtClean="0"/>
              <a:t>で</a:t>
            </a:r>
            <a:r>
              <a:rPr lang="ja-JP" altLang="en-US" dirty="0"/>
              <a:t>仮想マシン</a:t>
            </a:r>
            <a:r>
              <a:rPr kumimoji="1" lang="ja-JP" altLang="en-US" dirty="0" smtClean="0"/>
              <a:t>の管理を行える</a:t>
            </a:r>
            <a:endParaRPr kumimoji="1" lang="en-US" altLang="ja-JP" dirty="0" smtClean="0"/>
          </a:p>
          <a:p>
            <a:pPr lvl="1"/>
            <a:r>
              <a:rPr kumimoji="1" lang="en-US" altLang="ja-JP" dirty="0" smtClean="0"/>
              <a:t>AMT</a:t>
            </a:r>
            <a:r>
              <a:rPr kumimoji="1" lang="ja-JP" altLang="en-US" dirty="0" smtClean="0"/>
              <a:t>対応の管理ツールよって一元的な管理が可能</a:t>
            </a:r>
          </a:p>
          <a:p>
            <a:pPr lvl="2"/>
            <a:r>
              <a:rPr lang="en-US" altLang="ja-JP" dirty="0"/>
              <a:t>PC</a:t>
            </a:r>
            <a:r>
              <a:rPr lang="ja-JP" altLang="en-US" dirty="0"/>
              <a:t>と仮想マシンの違いを意識</a:t>
            </a:r>
            <a:r>
              <a:rPr lang="ja-JP" altLang="en-US" dirty="0" smtClean="0"/>
              <a:t>する必要がない</a:t>
            </a:r>
            <a:endParaRPr kumimoji="1" lang="ja-JP" altLang="en-US" dirty="0"/>
          </a:p>
        </p:txBody>
      </p:sp>
      <p:sp>
        <p:nvSpPr>
          <p:cNvPr id="3" name="タイトル 2"/>
          <p:cNvSpPr>
            <a:spLocks noGrp="1"/>
          </p:cNvSpPr>
          <p:nvPr>
            <p:ph type="title"/>
          </p:nvPr>
        </p:nvSpPr>
        <p:spPr/>
        <p:txBody>
          <a:bodyPr/>
          <a:lstStyle/>
          <a:p>
            <a:r>
              <a:rPr kumimoji="1" lang="ja-JP" altLang="en-US" dirty="0" smtClean="0"/>
              <a:t>提案：仮想</a:t>
            </a:r>
            <a:r>
              <a:rPr kumimoji="1" lang="en-US" altLang="ja-JP" dirty="0" smtClean="0"/>
              <a:t>AMT</a:t>
            </a:r>
            <a:r>
              <a:rPr kumimoji="1" lang="ja-JP" altLang="en-US" dirty="0" smtClean="0"/>
              <a:t>（</a:t>
            </a:r>
            <a:r>
              <a:rPr kumimoji="1" lang="en-US" altLang="ja-JP" dirty="0" err="1" smtClean="0"/>
              <a:t>vAMT</a:t>
            </a:r>
            <a:r>
              <a:rPr kumimoji="1" lang="ja-JP" altLang="en-US" dirty="0" smtClean="0"/>
              <a:t>）</a:t>
            </a:r>
            <a:endParaRPr kumimoji="1" lang="ja-JP" altLang="en-US" dirty="0"/>
          </a:p>
        </p:txBody>
      </p:sp>
      <p:cxnSp>
        <p:nvCxnSpPr>
          <p:cNvPr id="39" name="直線矢印コネクタ 38"/>
          <p:cNvCxnSpPr/>
          <p:nvPr/>
        </p:nvCxnSpPr>
        <p:spPr>
          <a:xfrm flipV="1">
            <a:off x="6668809" y="5341730"/>
            <a:ext cx="0" cy="291634"/>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7149962" y="4557568"/>
            <a:ext cx="548326" cy="342754"/>
          </a:xfrm>
          <a:prstGeom prst="rect">
            <a:avLst/>
          </a:prstGeom>
          <a:noFill/>
        </p:spPr>
        <p:txBody>
          <a:bodyPr wrap="square" rtlCol="0">
            <a:spAutoFit/>
          </a:bodyPr>
          <a:lstStyle/>
          <a:p>
            <a:r>
              <a:rPr kumimoji="1" lang="ja-JP" altLang="en-US" dirty="0" smtClean="0"/>
              <a:t>・・・</a:t>
            </a:r>
            <a:endParaRPr kumimoji="1" lang="ja-JP" altLang="en-US" dirty="0"/>
          </a:p>
        </p:txBody>
      </p:sp>
      <p:cxnSp>
        <p:nvCxnSpPr>
          <p:cNvPr id="41" name="直線コネクタ 40"/>
          <p:cNvCxnSpPr/>
          <p:nvPr/>
        </p:nvCxnSpPr>
        <p:spPr>
          <a:xfrm>
            <a:off x="5688357" y="5614141"/>
            <a:ext cx="2367691" cy="8532"/>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6603204" y="4103889"/>
            <a:ext cx="842366" cy="307777"/>
          </a:xfrm>
          <a:prstGeom prst="rect">
            <a:avLst/>
          </a:prstGeom>
          <a:noFill/>
        </p:spPr>
        <p:txBody>
          <a:bodyPr wrap="square" rtlCol="0">
            <a:spAutoFit/>
          </a:bodyPr>
          <a:lstStyle/>
          <a:p>
            <a:r>
              <a:rPr lang="ja-JP" altLang="en-US" sz="1400" b="1" dirty="0"/>
              <a:t>サーバ</a:t>
            </a:r>
            <a:endParaRPr kumimoji="1" lang="ja-JP" altLang="en-US" sz="1400" b="1" dirty="0"/>
          </a:p>
        </p:txBody>
      </p:sp>
      <p:grpSp>
        <p:nvGrpSpPr>
          <p:cNvPr id="43" name="グループ化 42"/>
          <p:cNvGrpSpPr/>
          <p:nvPr/>
        </p:nvGrpSpPr>
        <p:grpSpPr>
          <a:xfrm>
            <a:off x="6331056" y="4557723"/>
            <a:ext cx="772091" cy="836050"/>
            <a:chOff x="4046515" y="3336304"/>
            <a:chExt cx="811149" cy="900879"/>
          </a:xfrm>
        </p:grpSpPr>
        <p:grpSp>
          <p:nvGrpSpPr>
            <p:cNvPr id="82" name="グループ化 81"/>
            <p:cNvGrpSpPr/>
            <p:nvPr/>
          </p:nvGrpSpPr>
          <p:grpSpPr>
            <a:xfrm>
              <a:off x="4072630" y="3336304"/>
              <a:ext cx="673837" cy="415010"/>
              <a:chOff x="3910936" y="3597610"/>
              <a:chExt cx="720080" cy="540877"/>
            </a:xfrm>
          </p:grpSpPr>
          <p:sp>
            <p:nvSpPr>
              <p:cNvPr id="88" name="角丸四角形 87"/>
              <p:cNvSpPr/>
              <p:nvPr/>
            </p:nvSpPr>
            <p:spPr>
              <a:xfrm>
                <a:off x="3910936" y="3597610"/>
                <a:ext cx="720080" cy="432048"/>
              </a:xfrm>
              <a:prstGeom prst="roundRect">
                <a:avLst/>
              </a:prstGeom>
              <a:gradFill>
                <a:gsLst>
                  <a:gs pos="0">
                    <a:schemeClr val="bg2">
                      <a:lumMod val="50000"/>
                    </a:schemeClr>
                  </a:gs>
                  <a:gs pos="100000">
                    <a:schemeClr val="bg2">
                      <a:lumMod val="90000"/>
                    </a:schemeClr>
                  </a:gs>
                  <a:gs pos="100000">
                    <a:schemeClr val="accent1">
                      <a:tint val="23500"/>
                      <a:satMod val="160000"/>
                    </a:schemeClr>
                  </a:gs>
                </a:gsLst>
                <a:lin ang="16200000" scaled="1"/>
              </a:gradFill>
              <a:ln w="22225" cmpd="sng">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3977531" y="3619818"/>
                <a:ext cx="652719" cy="518669"/>
              </a:xfrm>
              <a:prstGeom prst="rect">
                <a:avLst/>
              </a:prstGeom>
              <a:noFill/>
            </p:spPr>
            <p:txBody>
              <a:bodyPr wrap="square" rtlCol="0">
                <a:spAutoFit/>
              </a:bodyPr>
              <a:lstStyle/>
              <a:p>
                <a:r>
                  <a:rPr kumimoji="1" lang="en-US" altLang="ja-JP" dirty="0" smtClean="0"/>
                  <a:t>VM</a:t>
                </a:r>
                <a:endParaRPr kumimoji="1" lang="ja-JP" altLang="en-US" dirty="0"/>
              </a:p>
            </p:txBody>
          </p:sp>
        </p:grpSp>
        <p:grpSp>
          <p:nvGrpSpPr>
            <p:cNvPr id="83" name="グループ化 82"/>
            <p:cNvGrpSpPr/>
            <p:nvPr/>
          </p:nvGrpSpPr>
          <p:grpSpPr>
            <a:xfrm>
              <a:off x="4046515" y="3904848"/>
              <a:ext cx="811149" cy="332335"/>
              <a:chOff x="3335863" y="3525601"/>
              <a:chExt cx="800684" cy="433127"/>
            </a:xfrm>
          </p:grpSpPr>
          <p:sp>
            <p:nvSpPr>
              <p:cNvPr id="86" name="角丸四角形 85"/>
              <p:cNvSpPr/>
              <p:nvPr/>
            </p:nvSpPr>
            <p:spPr>
              <a:xfrm>
                <a:off x="3335863" y="3525601"/>
                <a:ext cx="741251" cy="360040"/>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p:cNvSpPr txBox="1"/>
              <p:nvPr/>
            </p:nvSpPr>
            <p:spPr>
              <a:xfrm>
                <a:off x="3343996" y="3526503"/>
                <a:ext cx="792551" cy="432225"/>
              </a:xfrm>
              <a:prstGeom prst="rect">
                <a:avLst/>
              </a:prstGeom>
              <a:noFill/>
              <a:ln>
                <a:noFill/>
              </a:ln>
            </p:spPr>
            <p:txBody>
              <a:bodyPr wrap="square" rtlCol="0">
                <a:spAutoFit/>
              </a:bodyPr>
              <a:lstStyle/>
              <a:p>
                <a:r>
                  <a:rPr kumimoji="1" lang="en-US" altLang="ja-JP" sz="1400" b="1" dirty="0" err="1" smtClean="0">
                    <a:solidFill>
                      <a:schemeClr val="bg1"/>
                    </a:solidFill>
                  </a:rPr>
                  <a:t>vAMT</a:t>
                </a:r>
                <a:endParaRPr kumimoji="1" lang="ja-JP" altLang="en-US" sz="1400" b="1" dirty="0">
                  <a:solidFill>
                    <a:schemeClr val="bg1"/>
                  </a:solidFill>
                </a:endParaRPr>
              </a:p>
            </p:txBody>
          </p:sp>
        </p:grpSp>
        <p:cxnSp>
          <p:nvCxnSpPr>
            <p:cNvPr id="84" name="直線矢印コネクタ 83"/>
            <p:cNvCxnSpPr/>
            <p:nvPr/>
          </p:nvCxnSpPr>
          <p:spPr>
            <a:xfrm flipV="1">
              <a:off x="4279772" y="3667815"/>
              <a:ext cx="0" cy="237034"/>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p:nvPr/>
          </p:nvCxnSpPr>
          <p:spPr>
            <a:xfrm>
              <a:off x="4559844" y="3643755"/>
              <a:ext cx="0" cy="261094"/>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44" name="グループ化 43"/>
          <p:cNvGrpSpPr/>
          <p:nvPr/>
        </p:nvGrpSpPr>
        <p:grpSpPr>
          <a:xfrm>
            <a:off x="7710500" y="4558367"/>
            <a:ext cx="844845" cy="835407"/>
            <a:chOff x="4058677" y="3306263"/>
            <a:chExt cx="887583" cy="900186"/>
          </a:xfrm>
        </p:grpSpPr>
        <p:grpSp>
          <p:nvGrpSpPr>
            <p:cNvPr id="74" name="グループ化 73"/>
            <p:cNvGrpSpPr/>
            <p:nvPr/>
          </p:nvGrpSpPr>
          <p:grpSpPr>
            <a:xfrm>
              <a:off x="4084788" y="3306263"/>
              <a:ext cx="673837" cy="414317"/>
              <a:chOff x="3923928" y="3558453"/>
              <a:chExt cx="720080" cy="539973"/>
            </a:xfrm>
          </p:grpSpPr>
          <p:sp>
            <p:nvSpPr>
              <p:cNvPr id="80" name="角丸四角形 79"/>
              <p:cNvSpPr/>
              <p:nvPr/>
            </p:nvSpPr>
            <p:spPr>
              <a:xfrm>
                <a:off x="3923928" y="3558453"/>
                <a:ext cx="720080" cy="432048"/>
              </a:xfrm>
              <a:prstGeom prst="roundRect">
                <a:avLst/>
              </a:prstGeom>
              <a:gradFill>
                <a:gsLst>
                  <a:gs pos="0">
                    <a:schemeClr val="bg2">
                      <a:lumMod val="50000"/>
                    </a:schemeClr>
                  </a:gs>
                  <a:gs pos="100000">
                    <a:schemeClr val="bg2">
                      <a:lumMod val="90000"/>
                    </a:schemeClr>
                  </a:gs>
                  <a:gs pos="100000">
                    <a:schemeClr val="accent1">
                      <a:tint val="23500"/>
                      <a:satMod val="160000"/>
                    </a:schemeClr>
                  </a:gs>
                </a:gsLst>
                <a:lin ang="16200000" scaled="1"/>
              </a:gradFill>
              <a:ln w="22225" cmpd="sng">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テキスト ボックス 80"/>
              <p:cNvSpPr txBox="1"/>
              <p:nvPr/>
            </p:nvSpPr>
            <p:spPr>
              <a:xfrm>
                <a:off x="3970900" y="3579757"/>
                <a:ext cx="652719" cy="518669"/>
              </a:xfrm>
              <a:prstGeom prst="rect">
                <a:avLst/>
              </a:prstGeom>
              <a:noFill/>
            </p:spPr>
            <p:txBody>
              <a:bodyPr wrap="square" rtlCol="0">
                <a:spAutoFit/>
              </a:bodyPr>
              <a:lstStyle/>
              <a:p>
                <a:r>
                  <a:rPr kumimoji="1" lang="en-US" altLang="ja-JP" dirty="0" smtClean="0"/>
                  <a:t>VM</a:t>
                </a:r>
                <a:endParaRPr kumimoji="1" lang="ja-JP" altLang="en-US" dirty="0"/>
              </a:p>
            </p:txBody>
          </p:sp>
        </p:grpSp>
        <p:grpSp>
          <p:nvGrpSpPr>
            <p:cNvPr id="75" name="グループ化 74"/>
            <p:cNvGrpSpPr/>
            <p:nvPr/>
          </p:nvGrpSpPr>
          <p:grpSpPr>
            <a:xfrm>
              <a:off x="4058677" y="3874805"/>
              <a:ext cx="887583" cy="331644"/>
              <a:chOff x="3347864" y="3486444"/>
              <a:chExt cx="876131" cy="432226"/>
            </a:xfrm>
          </p:grpSpPr>
          <p:sp>
            <p:nvSpPr>
              <p:cNvPr id="78" name="角丸四角形 77"/>
              <p:cNvSpPr/>
              <p:nvPr/>
            </p:nvSpPr>
            <p:spPr>
              <a:xfrm>
                <a:off x="3347864" y="3486444"/>
                <a:ext cx="741251" cy="360040"/>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p:cNvSpPr txBox="1"/>
              <p:nvPr/>
            </p:nvSpPr>
            <p:spPr>
              <a:xfrm>
                <a:off x="3352058" y="3486445"/>
                <a:ext cx="871937" cy="432225"/>
              </a:xfrm>
              <a:prstGeom prst="rect">
                <a:avLst/>
              </a:prstGeom>
              <a:noFill/>
              <a:ln>
                <a:noFill/>
              </a:ln>
            </p:spPr>
            <p:txBody>
              <a:bodyPr wrap="square" rtlCol="0">
                <a:spAutoFit/>
              </a:bodyPr>
              <a:lstStyle/>
              <a:p>
                <a:r>
                  <a:rPr kumimoji="1" lang="en-US" altLang="ja-JP" sz="1400" b="1" dirty="0" err="1" smtClean="0">
                    <a:solidFill>
                      <a:schemeClr val="bg1"/>
                    </a:solidFill>
                  </a:rPr>
                  <a:t>vAMT</a:t>
                </a:r>
                <a:endParaRPr kumimoji="1" lang="ja-JP" altLang="en-US" sz="1400" b="1" dirty="0">
                  <a:solidFill>
                    <a:schemeClr val="bg1"/>
                  </a:solidFill>
                </a:endParaRPr>
              </a:p>
            </p:txBody>
          </p:sp>
        </p:grpSp>
        <p:cxnSp>
          <p:nvCxnSpPr>
            <p:cNvPr id="76" name="直線矢印コネクタ 75"/>
            <p:cNvCxnSpPr/>
            <p:nvPr/>
          </p:nvCxnSpPr>
          <p:spPr>
            <a:xfrm flipV="1">
              <a:off x="4291930" y="3637770"/>
              <a:ext cx="0" cy="237034"/>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p:nvPr/>
          </p:nvCxnSpPr>
          <p:spPr>
            <a:xfrm>
              <a:off x="4572002" y="3613710"/>
              <a:ext cx="0" cy="261094"/>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50" name="角丸四角形 49"/>
          <p:cNvSpPr/>
          <p:nvPr/>
        </p:nvSpPr>
        <p:spPr>
          <a:xfrm>
            <a:off x="6120404" y="4394565"/>
            <a:ext cx="2485549" cy="1444258"/>
          </a:xfrm>
          <a:prstGeom prst="roundRect">
            <a:avLst>
              <a:gd name="adj" fmla="val 9766"/>
            </a:avLst>
          </a:prstGeom>
          <a:noFill/>
          <a:ln w="38100"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矢印コネクタ 59"/>
          <p:cNvCxnSpPr/>
          <p:nvPr/>
        </p:nvCxnSpPr>
        <p:spPr>
          <a:xfrm flipH="1" flipV="1">
            <a:off x="8057628" y="5329252"/>
            <a:ext cx="1" cy="304113"/>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61" name="グループ化 60"/>
          <p:cNvGrpSpPr/>
          <p:nvPr/>
        </p:nvGrpSpPr>
        <p:grpSpPr>
          <a:xfrm>
            <a:off x="4526578" y="4891216"/>
            <a:ext cx="1148326" cy="1031830"/>
            <a:chOff x="7421707" y="600831"/>
            <a:chExt cx="1148326" cy="1031830"/>
          </a:xfrm>
        </p:grpSpPr>
        <p:grpSp>
          <p:nvGrpSpPr>
            <p:cNvPr id="65" name="グループ化 64"/>
            <p:cNvGrpSpPr/>
            <p:nvPr/>
          </p:nvGrpSpPr>
          <p:grpSpPr>
            <a:xfrm>
              <a:off x="7421707" y="600831"/>
              <a:ext cx="1092985" cy="1031830"/>
              <a:chOff x="2915816" y="4801186"/>
              <a:chExt cx="2379516" cy="1567802"/>
            </a:xfrm>
          </p:grpSpPr>
          <p:sp>
            <p:nvSpPr>
              <p:cNvPr id="70" name="角丸四角形 69"/>
              <p:cNvSpPr/>
              <p:nvPr/>
            </p:nvSpPr>
            <p:spPr>
              <a:xfrm>
                <a:off x="2915816" y="4801186"/>
                <a:ext cx="2379516" cy="1365037"/>
              </a:xfrm>
              <a:prstGeom prst="roundRect">
                <a:avLst>
                  <a:gd name="adj" fmla="val 9942"/>
                </a:avLst>
              </a:prstGeom>
              <a:gradFill>
                <a:gsLst>
                  <a:gs pos="0">
                    <a:schemeClr val="tx2">
                      <a:lumMod val="60000"/>
                      <a:lumOff val="40000"/>
                    </a:schemeClr>
                  </a:gs>
                  <a:gs pos="50000">
                    <a:schemeClr val="tx2">
                      <a:lumMod val="40000"/>
                      <a:lumOff val="60000"/>
                    </a:schemeClr>
                  </a:gs>
                  <a:gs pos="100000">
                    <a:schemeClr val="bg1">
                      <a:lumMod val="9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台形 70"/>
              <p:cNvSpPr/>
              <p:nvPr/>
            </p:nvSpPr>
            <p:spPr>
              <a:xfrm>
                <a:off x="3501657" y="6241016"/>
                <a:ext cx="1260588" cy="127972"/>
              </a:xfrm>
              <a:prstGeom prst="trapezoid">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3659923" y="6166223"/>
                <a:ext cx="944056" cy="74793"/>
              </a:xfrm>
              <a:prstGeom prst="rect">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角丸四角形 72"/>
              <p:cNvSpPr/>
              <p:nvPr/>
            </p:nvSpPr>
            <p:spPr>
              <a:xfrm>
                <a:off x="3024094" y="4895330"/>
                <a:ext cx="2162960" cy="1176747"/>
              </a:xfrm>
              <a:prstGeom prst="roundRect">
                <a:avLst>
                  <a:gd name="adj" fmla="val 6465"/>
                </a:avLst>
              </a:prstGeom>
              <a:solidFill>
                <a:schemeClr val="bg1"/>
              </a:soli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6" name="テキスト ボックス 65"/>
            <p:cNvSpPr txBox="1"/>
            <p:nvPr/>
          </p:nvSpPr>
          <p:spPr>
            <a:xfrm>
              <a:off x="7450045" y="683564"/>
              <a:ext cx="1119988" cy="307777"/>
            </a:xfrm>
            <a:prstGeom prst="rect">
              <a:avLst/>
            </a:prstGeom>
            <a:noFill/>
          </p:spPr>
          <p:txBody>
            <a:bodyPr wrap="square" rtlCol="0">
              <a:spAutoFit/>
            </a:bodyPr>
            <a:lstStyle/>
            <a:p>
              <a:r>
                <a:rPr lang="ja-JP" altLang="en-US" sz="1400" b="1" dirty="0" smtClean="0"/>
                <a:t>管理ツール</a:t>
              </a:r>
              <a:endParaRPr kumimoji="1" lang="ja-JP" altLang="en-US" sz="1400" b="1" dirty="0"/>
            </a:p>
          </p:txBody>
        </p:sp>
        <p:grpSp>
          <p:nvGrpSpPr>
            <p:cNvPr id="67" name="グループ化 66"/>
            <p:cNvGrpSpPr/>
            <p:nvPr/>
          </p:nvGrpSpPr>
          <p:grpSpPr>
            <a:xfrm>
              <a:off x="7639067" y="957768"/>
              <a:ext cx="661669" cy="413889"/>
              <a:chOff x="395536" y="4077069"/>
              <a:chExt cx="1072564" cy="792087"/>
            </a:xfrm>
            <a:solidFill>
              <a:schemeClr val="bg1">
                <a:lumMod val="95000"/>
              </a:schemeClr>
            </a:solidFill>
          </p:grpSpPr>
          <p:sp>
            <p:nvSpPr>
              <p:cNvPr id="68" name="正方形/長方形 67"/>
              <p:cNvSpPr/>
              <p:nvPr/>
            </p:nvSpPr>
            <p:spPr>
              <a:xfrm>
                <a:off x="395536" y="4077069"/>
                <a:ext cx="1072564" cy="792087"/>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p:cNvSpPr/>
              <p:nvPr/>
            </p:nvSpPr>
            <p:spPr>
              <a:xfrm>
                <a:off x="395536" y="4077070"/>
                <a:ext cx="1072564" cy="63624"/>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cxnSp>
        <p:nvCxnSpPr>
          <p:cNvPr id="54" name="直線コネクタ 53"/>
          <p:cNvCxnSpPr/>
          <p:nvPr/>
        </p:nvCxnSpPr>
        <p:spPr>
          <a:xfrm flipH="1" flipV="1">
            <a:off x="1804069" y="5614141"/>
            <a:ext cx="2647908" cy="3637"/>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97" name="テキスト ボックス 96"/>
          <p:cNvSpPr txBox="1"/>
          <p:nvPr/>
        </p:nvSpPr>
        <p:spPr>
          <a:xfrm>
            <a:off x="2082665" y="4621447"/>
            <a:ext cx="548326" cy="342754"/>
          </a:xfrm>
          <a:prstGeom prst="rect">
            <a:avLst/>
          </a:prstGeom>
          <a:noFill/>
        </p:spPr>
        <p:txBody>
          <a:bodyPr wrap="square" rtlCol="0">
            <a:spAutoFit/>
          </a:bodyPr>
          <a:lstStyle/>
          <a:p>
            <a:r>
              <a:rPr kumimoji="1" lang="ja-JP" altLang="en-US" dirty="0" smtClean="0"/>
              <a:t>・・・</a:t>
            </a:r>
            <a:endParaRPr kumimoji="1" lang="ja-JP" altLang="en-US" dirty="0"/>
          </a:p>
        </p:txBody>
      </p:sp>
      <p:grpSp>
        <p:nvGrpSpPr>
          <p:cNvPr id="55" name="グループ化 54"/>
          <p:cNvGrpSpPr/>
          <p:nvPr/>
        </p:nvGrpSpPr>
        <p:grpSpPr>
          <a:xfrm>
            <a:off x="2559451" y="4115482"/>
            <a:ext cx="1601153" cy="1146035"/>
            <a:chOff x="6008202" y="3372942"/>
            <a:chExt cx="2394949" cy="1765728"/>
          </a:xfrm>
        </p:grpSpPr>
        <p:grpSp>
          <p:nvGrpSpPr>
            <p:cNvPr id="56" name="グループ化 55"/>
            <p:cNvGrpSpPr/>
            <p:nvPr/>
          </p:nvGrpSpPr>
          <p:grpSpPr>
            <a:xfrm>
              <a:off x="6008202" y="3804868"/>
              <a:ext cx="1390157" cy="1306790"/>
              <a:chOff x="5242295" y="866644"/>
              <a:chExt cx="3247916" cy="2206566"/>
            </a:xfrm>
          </p:grpSpPr>
          <p:sp>
            <p:nvSpPr>
              <p:cNvPr id="100" name="角丸四角形 99"/>
              <p:cNvSpPr/>
              <p:nvPr/>
            </p:nvSpPr>
            <p:spPr>
              <a:xfrm>
                <a:off x="5242295" y="866644"/>
                <a:ext cx="3247916" cy="1921189"/>
              </a:xfrm>
              <a:prstGeom prst="roundRect">
                <a:avLst>
                  <a:gd name="adj" fmla="val 9942"/>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角丸四角形 100"/>
              <p:cNvSpPr/>
              <p:nvPr/>
            </p:nvSpPr>
            <p:spPr>
              <a:xfrm>
                <a:off x="5492303" y="1076234"/>
                <a:ext cx="2747896" cy="1506155"/>
              </a:xfrm>
              <a:prstGeom prst="roundRect">
                <a:avLst>
                  <a:gd name="adj" fmla="val 6465"/>
                </a:avLst>
              </a:prstGeom>
              <a:solidFill>
                <a:schemeClr val="bg1"/>
              </a:soli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台形 101"/>
              <p:cNvSpPr/>
              <p:nvPr/>
            </p:nvSpPr>
            <p:spPr>
              <a:xfrm>
                <a:off x="6041937" y="2893099"/>
                <a:ext cx="1720637" cy="180111"/>
              </a:xfrm>
              <a:prstGeom prst="trapezoid">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正方形/長方形 102"/>
              <p:cNvSpPr/>
              <p:nvPr/>
            </p:nvSpPr>
            <p:spPr>
              <a:xfrm>
                <a:off x="6257962" y="2787833"/>
                <a:ext cx="1288588" cy="105266"/>
              </a:xfrm>
              <a:prstGeom prst="rect">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412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7" name="テキスト ボックス 56"/>
            <p:cNvSpPr txBox="1"/>
            <p:nvPr/>
          </p:nvSpPr>
          <p:spPr>
            <a:xfrm>
              <a:off x="6757217" y="3372942"/>
              <a:ext cx="645429" cy="307777"/>
            </a:xfrm>
            <a:prstGeom prst="rect">
              <a:avLst/>
            </a:prstGeom>
            <a:noFill/>
          </p:spPr>
          <p:txBody>
            <a:bodyPr wrap="square" rtlCol="0">
              <a:spAutoFit/>
            </a:bodyPr>
            <a:lstStyle/>
            <a:p>
              <a:r>
                <a:rPr lang="en-US" altLang="ja-JP" sz="1400" b="1" dirty="0" smtClean="0"/>
                <a:t>PC</a:t>
              </a:r>
              <a:endParaRPr kumimoji="1" lang="ja-JP" altLang="en-US" sz="1400" b="1" dirty="0"/>
            </a:p>
          </p:txBody>
        </p:sp>
        <p:sp>
          <p:nvSpPr>
            <p:cNvPr id="59" name="正方形/長方形 58"/>
            <p:cNvSpPr/>
            <p:nvPr/>
          </p:nvSpPr>
          <p:spPr>
            <a:xfrm>
              <a:off x="7509443" y="3859269"/>
              <a:ext cx="893708" cy="1279401"/>
            </a:xfrm>
            <a:prstGeom prst="rect">
              <a:avLst/>
            </a:prstGeom>
            <a:gradFill>
              <a:gsLst>
                <a:gs pos="100000">
                  <a:schemeClr val="accent1">
                    <a:tint val="66000"/>
                    <a:satMod val="160000"/>
                  </a:schemeClr>
                </a:gs>
                <a:gs pos="50000">
                  <a:schemeClr val="accent1">
                    <a:tint val="44500"/>
                    <a:satMod val="160000"/>
                  </a:schemeClr>
                </a:gs>
                <a:gs pos="0">
                  <a:schemeClr val="accent1">
                    <a:tint val="23500"/>
                    <a:satMod val="160000"/>
                  </a:schemeClr>
                </a:gs>
              </a:gsLst>
              <a:lin ang="5400000" scaled="0"/>
            </a:gradFill>
            <a:ln w="508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0" name="グループ化 89"/>
            <p:cNvGrpSpPr/>
            <p:nvPr/>
          </p:nvGrpSpPr>
          <p:grpSpPr>
            <a:xfrm>
              <a:off x="7564984" y="4374986"/>
              <a:ext cx="782625" cy="469700"/>
              <a:chOff x="3545978" y="3005110"/>
              <a:chExt cx="602713" cy="493276"/>
            </a:xfrm>
          </p:grpSpPr>
          <p:sp>
            <p:nvSpPr>
              <p:cNvPr id="98" name="角丸四角形 97"/>
              <p:cNvSpPr/>
              <p:nvPr/>
            </p:nvSpPr>
            <p:spPr>
              <a:xfrm>
                <a:off x="3588751" y="3005110"/>
                <a:ext cx="517166" cy="493276"/>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テキスト ボックス 98"/>
              <p:cNvSpPr txBox="1"/>
              <p:nvPr/>
            </p:nvSpPr>
            <p:spPr>
              <a:xfrm>
                <a:off x="3545978" y="3070182"/>
                <a:ext cx="602713" cy="403306"/>
              </a:xfrm>
              <a:prstGeom prst="rect">
                <a:avLst/>
              </a:prstGeom>
              <a:noFill/>
              <a:ln>
                <a:noFill/>
              </a:ln>
            </p:spPr>
            <p:txBody>
              <a:bodyPr wrap="square" rtlCol="0">
                <a:spAutoFit/>
              </a:bodyPr>
              <a:lstStyle/>
              <a:p>
                <a:r>
                  <a:rPr kumimoji="1" lang="en-US" altLang="ja-JP" sz="1200" b="1" dirty="0" smtClean="0">
                    <a:solidFill>
                      <a:schemeClr val="bg1"/>
                    </a:solidFill>
                  </a:rPr>
                  <a:t>AMT</a:t>
                </a:r>
                <a:endParaRPr kumimoji="1" lang="ja-JP" altLang="en-US" sz="1200" b="1" dirty="0">
                  <a:solidFill>
                    <a:schemeClr val="bg1"/>
                  </a:solidFill>
                </a:endParaRPr>
              </a:p>
            </p:txBody>
          </p:sp>
        </p:grpSp>
      </p:grpSp>
      <p:grpSp>
        <p:nvGrpSpPr>
          <p:cNvPr id="104" name="グループ化 103"/>
          <p:cNvGrpSpPr/>
          <p:nvPr/>
        </p:nvGrpSpPr>
        <p:grpSpPr>
          <a:xfrm>
            <a:off x="501663" y="4103889"/>
            <a:ext cx="1601153" cy="1146035"/>
            <a:chOff x="6008202" y="3372942"/>
            <a:chExt cx="2394949" cy="1765728"/>
          </a:xfrm>
        </p:grpSpPr>
        <p:grpSp>
          <p:nvGrpSpPr>
            <p:cNvPr id="105" name="グループ化 104"/>
            <p:cNvGrpSpPr/>
            <p:nvPr/>
          </p:nvGrpSpPr>
          <p:grpSpPr>
            <a:xfrm>
              <a:off x="6008202" y="3804868"/>
              <a:ext cx="1390157" cy="1306790"/>
              <a:chOff x="5242295" y="866644"/>
              <a:chExt cx="3247916" cy="2206566"/>
            </a:xfrm>
          </p:grpSpPr>
          <p:sp>
            <p:nvSpPr>
              <p:cNvPr id="111" name="角丸四角形 110"/>
              <p:cNvSpPr/>
              <p:nvPr/>
            </p:nvSpPr>
            <p:spPr>
              <a:xfrm>
                <a:off x="5242295" y="866644"/>
                <a:ext cx="3247916" cy="1921189"/>
              </a:xfrm>
              <a:prstGeom prst="roundRect">
                <a:avLst>
                  <a:gd name="adj" fmla="val 9942"/>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角丸四角形 111"/>
              <p:cNvSpPr/>
              <p:nvPr/>
            </p:nvSpPr>
            <p:spPr>
              <a:xfrm>
                <a:off x="5492303" y="1076234"/>
                <a:ext cx="2747896" cy="1506155"/>
              </a:xfrm>
              <a:prstGeom prst="roundRect">
                <a:avLst>
                  <a:gd name="adj" fmla="val 6465"/>
                </a:avLst>
              </a:prstGeom>
              <a:solidFill>
                <a:schemeClr val="bg1"/>
              </a:soli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台形 112"/>
              <p:cNvSpPr/>
              <p:nvPr/>
            </p:nvSpPr>
            <p:spPr>
              <a:xfrm>
                <a:off x="6041937" y="2893099"/>
                <a:ext cx="1720637" cy="180111"/>
              </a:xfrm>
              <a:prstGeom prst="trapezoid">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正方形/長方形 113"/>
              <p:cNvSpPr/>
              <p:nvPr/>
            </p:nvSpPr>
            <p:spPr>
              <a:xfrm>
                <a:off x="6257962" y="2787833"/>
                <a:ext cx="1288588" cy="105266"/>
              </a:xfrm>
              <a:prstGeom prst="rect">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412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6" name="テキスト ボックス 105"/>
            <p:cNvSpPr txBox="1"/>
            <p:nvPr/>
          </p:nvSpPr>
          <p:spPr>
            <a:xfrm>
              <a:off x="6757217" y="3372942"/>
              <a:ext cx="645429" cy="307777"/>
            </a:xfrm>
            <a:prstGeom prst="rect">
              <a:avLst/>
            </a:prstGeom>
            <a:noFill/>
          </p:spPr>
          <p:txBody>
            <a:bodyPr wrap="square" rtlCol="0">
              <a:spAutoFit/>
            </a:bodyPr>
            <a:lstStyle/>
            <a:p>
              <a:r>
                <a:rPr lang="en-US" altLang="ja-JP" sz="1400" b="1" dirty="0" smtClean="0"/>
                <a:t>PC</a:t>
              </a:r>
              <a:endParaRPr kumimoji="1" lang="ja-JP" altLang="en-US" sz="1400" b="1" dirty="0"/>
            </a:p>
          </p:txBody>
        </p:sp>
        <p:sp>
          <p:nvSpPr>
            <p:cNvPr id="107" name="正方形/長方形 106"/>
            <p:cNvSpPr/>
            <p:nvPr/>
          </p:nvSpPr>
          <p:spPr>
            <a:xfrm>
              <a:off x="7509443" y="3859269"/>
              <a:ext cx="893708" cy="1279401"/>
            </a:xfrm>
            <a:prstGeom prst="rect">
              <a:avLst/>
            </a:prstGeom>
            <a:gradFill>
              <a:gsLst>
                <a:gs pos="100000">
                  <a:schemeClr val="accent1">
                    <a:tint val="66000"/>
                    <a:satMod val="160000"/>
                  </a:schemeClr>
                </a:gs>
                <a:gs pos="50000">
                  <a:schemeClr val="accent1">
                    <a:tint val="44500"/>
                    <a:satMod val="160000"/>
                  </a:schemeClr>
                </a:gs>
                <a:gs pos="0">
                  <a:schemeClr val="accent1">
                    <a:tint val="23500"/>
                    <a:satMod val="160000"/>
                  </a:schemeClr>
                </a:gs>
              </a:gsLst>
              <a:lin ang="5400000" scaled="0"/>
            </a:gradFill>
            <a:ln w="508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8" name="グループ化 107"/>
            <p:cNvGrpSpPr/>
            <p:nvPr/>
          </p:nvGrpSpPr>
          <p:grpSpPr>
            <a:xfrm>
              <a:off x="7564984" y="4374986"/>
              <a:ext cx="782625" cy="469700"/>
              <a:chOff x="3545978" y="3005110"/>
              <a:chExt cx="602713" cy="493276"/>
            </a:xfrm>
          </p:grpSpPr>
          <p:sp>
            <p:nvSpPr>
              <p:cNvPr id="109" name="角丸四角形 108"/>
              <p:cNvSpPr/>
              <p:nvPr/>
            </p:nvSpPr>
            <p:spPr>
              <a:xfrm>
                <a:off x="3588751" y="3005110"/>
                <a:ext cx="517166" cy="493276"/>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テキスト ボックス 109"/>
              <p:cNvSpPr txBox="1"/>
              <p:nvPr/>
            </p:nvSpPr>
            <p:spPr>
              <a:xfrm>
                <a:off x="3545978" y="3070182"/>
                <a:ext cx="602713" cy="403306"/>
              </a:xfrm>
              <a:prstGeom prst="rect">
                <a:avLst/>
              </a:prstGeom>
              <a:noFill/>
              <a:ln>
                <a:noFill/>
              </a:ln>
            </p:spPr>
            <p:txBody>
              <a:bodyPr wrap="square" rtlCol="0">
                <a:spAutoFit/>
              </a:bodyPr>
              <a:lstStyle/>
              <a:p>
                <a:r>
                  <a:rPr kumimoji="1" lang="en-US" altLang="ja-JP" sz="1200" b="1" dirty="0" smtClean="0">
                    <a:solidFill>
                      <a:schemeClr val="bg1"/>
                    </a:solidFill>
                  </a:rPr>
                  <a:t>AMT</a:t>
                </a:r>
                <a:endParaRPr kumimoji="1" lang="ja-JP" altLang="en-US" sz="1200" b="1" dirty="0">
                  <a:solidFill>
                    <a:schemeClr val="bg1"/>
                  </a:solidFill>
                </a:endParaRPr>
              </a:p>
            </p:txBody>
          </p:sp>
        </p:grpSp>
      </p:grpSp>
      <p:cxnSp>
        <p:nvCxnSpPr>
          <p:cNvPr id="96" name="直線矢印コネクタ 95"/>
          <p:cNvCxnSpPr/>
          <p:nvPr/>
        </p:nvCxnSpPr>
        <p:spPr>
          <a:xfrm flipV="1">
            <a:off x="1804069" y="5067725"/>
            <a:ext cx="1" cy="565639"/>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flipH="1" flipV="1">
            <a:off x="3861857" y="5085353"/>
            <a:ext cx="1" cy="548011"/>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835366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仮想マシン</a:t>
            </a:r>
            <a:r>
              <a:rPr lang="ja-JP" altLang="en-US" dirty="0" smtClean="0"/>
              <a:t>の仮想的なハードウェア資産情報を確認する</a:t>
            </a:r>
            <a:endParaRPr lang="en-US" altLang="ja-JP" dirty="0" smtClean="0"/>
          </a:p>
          <a:p>
            <a:pPr lvl="1"/>
            <a:r>
              <a:rPr kumimoji="1" lang="ja-JP" altLang="en-US" dirty="0" smtClean="0"/>
              <a:t>ネットワーク上に存在する仮想マシンを検出</a:t>
            </a:r>
            <a:endParaRPr kumimoji="1" lang="en-US" altLang="ja-JP" dirty="0" smtClean="0"/>
          </a:p>
          <a:p>
            <a:pPr lvl="1"/>
            <a:r>
              <a:rPr lang="ja-JP" altLang="en-US" dirty="0"/>
              <a:t>仮想マシン</a:t>
            </a:r>
            <a:r>
              <a:rPr lang="ja-JP" altLang="en-US" dirty="0" smtClean="0"/>
              <a:t>が起動していなくても情報を取得</a:t>
            </a:r>
            <a:endParaRPr kumimoji="1" lang="en-US" altLang="ja-JP" dirty="0" smtClean="0"/>
          </a:p>
          <a:p>
            <a:pPr lvl="1"/>
            <a:endParaRPr kumimoji="1" lang="ja-JP" altLang="en-US" dirty="0"/>
          </a:p>
        </p:txBody>
      </p:sp>
      <p:sp>
        <p:nvSpPr>
          <p:cNvPr id="3" name="タイトル 2"/>
          <p:cNvSpPr>
            <a:spLocks noGrp="1"/>
          </p:cNvSpPr>
          <p:nvPr>
            <p:ph type="title"/>
          </p:nvPr>
        </p:nvSpPr>
        <p:spPr/>
        <p:txBody>
          <a:bodyPr/>
          <a:lstStyle/>
          <a:p>
            <a:r>
              <a:rPr kumimoji="1" lang="ja-JP" altLang="en-US" dirty="0" smtClean="0"/>
              <a:t>仮想</a:t>
            </a:r>
            <a:r>
              <a:rPr kumimoji="1" lang="en-US" altLang="ja-JP" dirty="0" smtClean="0"/>
              <a:t>AMT</a:t>
            </a:r>
            <a:r>
              <a:rPr kumimoji="1" lang="ja-JP" altLang="en-US" dirty="0" smtClean="0"/>
              <a:t>の機能（検出）</a:t>
            </a:r>
            <a:endParaRPr kumimoji="1" lang="ja-JP" altLang="en-US" dirty="0"/>
          </a:p>
        </p:txBody>
      </p:sp>
      <p:grpSp>
        <p:nvGrpSpPr>
          <p:cNvPr id="4" name="図形グループ 3"/>
          <p:cNvGrpSpPr/>
          <p:nvPr/>
        </p:nvGrpSpPr>
        <p:grpSpPr>
          <a:xfrm>
            <a:off x="971600" y="3645024"/>
            <a:ext cx="7095441" cy="2231200"/>
            <a:chOff x="971600" y="3717032"/>
            <a:chExt cx="7095441" cy="2231200"/>
          </a:xfrm>
        </p:grpSpPr>
        <p:sp>
          <p:nvSpPr>
            <p:cNvPr id="54" name="テキスト ボックス 53"/>
            <p:cNvSpPr txBox="1"/>
            <p:nvPr/>
          </p:nvSpPr>
          <p:spPr>
            <a:xfrm>
              <a:off x="971600" y="4349583"/>
              <a:ext cx="1678000" cy="338554"/>
            </a:xfrm>
            <a:prstGeom prst="rect">
              <a:avLst/>
            </a:prstGeom>
            <a:noFill/>
          </p:spPr>
          <p:txBody>
            <a:bodyPr wrap="square" rtlCol="0">
              <a:spAutoFit/>
            </a:bodyPr>
            <a:lstStyle/>
            <a:p>
              <a:r>
                <a:rPr kumimoji="1" lang="ja-JP" altLang="en-US" sz="1600" b="1" dirty="0" smtClean="0"/>
                <a:t>管理コンソール</a:t>
              </a:r>
              <a:endParaRPr kumimoji="1" lang="ja-JP" altLang="en-US" sz="1600" b="1" dirty="0"/>
            </a:p>
          </p:txBody>
        </p:sp>
        <p:cxnSp>
          <p:nvCxnSpPr>
            <p:cNvPr id="55" name="直線矢印コネクタ 54"/>
            <p:cNvCxnSpPr/>
            <p:nvPr/>
          </p:nvCxnSpPr>
          <p:spPr>
            <a:xfrm flipH="1">
              <a:off x="2411760" y="5518495"/>
              <a:ext cx="5159728" cy="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2555776" y="4985153"/>
              <a:ext cx="3005185" cy="338554"/>
            </a:xfrm>
            <a:prstGeom prst="rect">
              <a:avLst/>
            </a:prstGeom>
            <a:noFill/>
          </p:spPr>
          <p:txBody>
            <a:bodyPr wrap="square" rtlCol="0">
              <a:spAutoFit/>
            </a:bodyPr>
            <a:lstStyle/>
            <a:p>
              <a:r>
                <a:rPr lang="ja-JP" altLang="en-US" sz="1600" dirty="0" smtClean="0"/>
                <a:t>①取得したい情報を問い合わせ</a:t>
              </a:r>
              <a:endParaRPr kumimoji="1" lang="ja-JP" altLang="en-US" sz="1600" dirty="0"/>
            </a:p>
          </p:txBody>
        </p:sp>
        <p:sp>
          <p:nvSpPr>
            <p:cNvPr id="59" name="テキスト ボックス 58"/>
            <p:cNvSpPr txBox="1"/>
            <p:nvPr/>
          </p:nvSpPr>
          <p:spPr>
            <a:xfrm>
              <a:off x="2555776" y="5609678"/>
              <a:ext cx="2627097" cy="338554"/>
            </a:xfrm>
            <a:prstGeom prst="rect">
              <a:avLst/>
            </a:prstGeom>
            <a:noFill/>
          </p:spPr>
          <p:txBody>
            <a:bodyPr wrap="square" rtlCol="0">
              <a:spAutoFit/>
            </a:bodyPr>
            <a:lstStyle/>
            <a:p>
              <a:r>
                <a:rPr kumimoji="1" lang="ja-JP" altLang="en-US" sz="1600" dirty="0" smtClean="0"/>
                <a:t>②要求された情報を返信</a:t>
              </a:r>
              <a:endParaRPr kumimoji="1" lang="ja-JP" altLang="en-US" sz="1600" dirty="0"/>
            </a:p>
          </p:txBody>
        </p:sp>
        <p:grpSp>
          <p:nvGrpSpPr>
            <p:cNvPr id="60" name="グループ化 59"/>
            <p:cNvGrpSpPr/>
            <p:nvPr/>
          </p:nvGrpSpPr>
          <p:grpSpPr>
            <a:xfrm>
              <a:off x="1468351" y="4689043"/>
              <a:ext cx="821398" cy="977800"/>
              <a:chOff x="712553" y="4242824"/>
              <a:chExt cx="821398" cy="977800"/>
            </a:xfrm>
          </p:grpSpPr>
          <p:sp>
            <p:nvSpPr>
              <p:cNvPr id="71" name="直方体 70"/>
              <p:cNvSpPr/>
              <p:nvPr/>
            </p:nvSpPr>
            <p:spPr>
              <a:xfrm>
                <a:off x="712553" y="4242824"/>
                <a:ext cx="479149" cy="717052"/>
              </a:xfrm>
              <a:prstGeom prst="cube">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楕円 71"/>
              <p:cNvSpPr/>
              <p:nvPr/>
            </p:nvSpPr>
            <p:spPr>
              <a:xfrm>
                <a:off x="1054802" y="4438384"/>
                <a:ext cx="410699" cy="391120"/>
              </a:xfrm>
              <a:prstGeom prst="ellipse">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台形 72"/>
              <p:cNvSpPr/>
              <p:nvPr/>
            </p:nvSpPr>
            <p:spPr>
              <a:xfrm>
                <a:off x="986352" y="4829504"/>
                <a:ext cx="547599" cy="391120"/>
              </a:xfrm>
              <a:prstGeom prst="trapezoid">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4" name="直線矢印コネクタ 23"/>
            <p:cNvCxnSpPr/>
            <p:nvPr/>
          </p:nvCxnSpPr>
          <p:spPr>
            <a:xfrm flipV="1">
              <a:off x="5926390" y="5086998"/>
              <a:ext cx="0" cy="291634"/>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6522342" y="4302836"/>
              <a:ext cx="548326" cy="342754"/>
            </a:xfrm>
            <a:prstGeom prst="rect">
              <a:avLst/>
            </a:prstGeom>
            <a:noFill/>
          </p:spPr>
          <p:txBody>
            <a:bodyPr wrap="square" rtlCol="0">
              <a:spAutoFit/>
            </a:bodyPr>
            <a:lstStyle/>
            <a:p>
              <a:r>
                <a:rPr kumimoji="1" lang="ja-JP" altLang="en-US" dirty="0" smtClean="0"/>
                <a:t>・・・</a:t>
              </a:r>
              <a:endParaRPr kumimoji="1" lang="ja-JP" altLang="en-US" dirty="0"/>
            </a:p>
          </p:txBody>
        </p:sp>
        <p:cxnSp>
          <p:nvCxnSpPr>
            <p:cNvPr id="26" name="直線コネクタ 25"/>
            <p:cNvCxnSpPr/>
            <p:nvPr/>
          </p:nvCxnSpPr>
          <p:spPr>
            <a:xfrm>
              <a:off x="2411760" y="5363675"/>
              <a:ext cx="4893143" cy="0"/>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8" name="グループ化 27"/>
            <p:cNvGrpSpPr/>
            <p:nvPr/>
          </p:nvGrpSpPr>
          <p:grpSpPr>
            <a:xfrm>
              <a:off x="5703436" y="4272637"/>
              <a:ext cx="772091" cy="866402"/>
              <a:chOff x="4046515" y="3303598"/>
              <a:chExt cx="811149" cy="933585"/>
            </a:xfrm>
          </p:grpSpPr>
          <p:grpSp>
            <p:nvGrpSpPr>
              <p:cNvPr id="29" name="グループ化 28"/>
              <p:cNvGrpSpPr/>
              <p:nvPr/>
            </p:nvGrpSpPr>
            <p:grpSpPr>
              <a:xfrm>
                <a:off x="4072632" y="3303598"/>
                <a:ext cx="682076" cy="397970"/>
                <a:chOff x="3910936" y="3554985"/>
                <a:chExt cx="728884" cy="518669"/>
              </a:xfrm>
            </p:grpSpPr>
            <p:sp>
              <p:nvSpPr>
                <p:cNvPr id="35" name="角丸四角形 34"/>
                <p:cNvSpPr/>
                <p:nvPr/>
              </p:nvSpPr>
              <p:spPr>
                <a:xfrm>
                  <a:off x="3910936" y="3597610"/>
                  <a:ext cx="720080" cy="432048"/>
                </a:xfrm>
                <a:prstGeom prst="roundRect">
                  <a:avLst/>
                </a:prstGeom>
                <a:gradFill>
                  <a:gsLst>
                    <a:gs pos="0">
                      <a:schemeClr val="bg2">
                        <a:lumMod val="50000"/>
                      </a:schemeClr>
                    </a:gs>
                    <a:gs pos="100000">
                      <a:schemeClr val="bg2">
                        <a:lumMod val="90000"/>
                      </a:schemeClr>
                    </a:gs>
                    <a:gs pos="100000">
                      <a:schemeClr val="accent1">
                        <a:tint val="23500"/>
                        <a:satMod val="160000"/>
                      </a:schemeClr>
                    </a:gs>
                  </a:gsLst>
                  <a:lin ang="16200000" scaled="1"/>
                </a:gradFill>
                <a:ln w="22225" cmpd="sng">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3987101" y="3554985"/>
                  <a:ext cx="652719" cy="518669"/>
                </a:xfrm>
                <a:prstGeom prst="rect">
                  <a:avLst/>
                </a:prstGeom>
                <a:noFill/>
              </p:spPr>
              <p:txBody>
                <a:bodyPr wrap="square" rtlCol="0">
                  <a:spAutoFit/>
                </a:bodyPr>
                <a:lstStyle/>
                <a:p>
                  <a:r>
                    <a:rPr kumimoji="1" lang="en-US" altLang="ja-JP" dirty="0" smtClean="0"/>
                    <a:t>VM</a:t>
                  </a:r>
                  <a:endParaRPr kumimoji="1" lang="ja-JP" altLang="en-US" dirty="0"/>
                </a:p>
              </p:txBody>
            </p:sp>
          </p:grpSp>
          <p:grpSp>
            <p:nvGrpSpPr>
              <p:cNvPr id="30" name="グループ化 29"/>
              <p:cNvGrpSpPr/>
              <p:nvPr/>
            </p:nvGrpSpPr>
            <p:grpSpPr>
              <a:xfrm>
                <a:off x="4046515" y="3904848"/>
                <a:ext cx="811149" cy="332335"/>
                <a:chOff x="3335863" y="3525601"/>
                <a:chExt cx="800684" cy="433127"/>
              </a:xfrm>
            </p:grpSpPr>
            <p:sp>
              <p:nvSpPr>
                <p:cNvPr id="33" name="角丸四角形 32"/>
                <p:cNvSpPr/>
                <p:nvPr/>
              </p:nvSpPr>
              <p:spPr>
                <a:xfrm>
                  <a:off x="3335863" y="3525601"/>
                  <a:ext cx="741251" cy="360040"/>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3343996" y="3526503"/>
                  <a:ext cx="792551" cy="432225"/>
                </a:xfrm>
                <a:prstGeom prst="rect">
                  <a:avLst/>
                </a:prstGeom>
                <a:noFill/>
                <a:ln>
                  <a:noFill/>
                </a:ln>
              </p:spPr>
              <p:txBody>
                <a:bodyPr wrap="square" rtlCol="0">
                  <a:spAutoFit/>
                </a:bodyPr>
                <a:lstStyle/>
                <a:p>
                  <a:r>
                    <a:rPr kumimoji="1" lang="en-US" altLang="ja-JP" sz="1400" b="1" dirty="0" err="1" smtClean="0">
                      <a:solidFill>
                        <a:schemeClr val="bg1"/>
                      </a:solidFill>
                    </a:rPr>
                    <a:t>vAMT</a:t>
                  </a:r>
                  <a:endParaRPr kumimoji="1" lang="ja-JP" altLang="en-US" sz="1400" b="1" dirty="0">
                    <a:solidFill>
                      <a:schemeClr val="bg1"/>
                    </a:solidFill>
                  </a:endParaRPr>
                </a:p>
              </p:txBody>
            </p:sp>
          </p:grpSp>
          <p:cxnSp>
            <p:nvCxnSpPr>
              <p:cNvPr id="31" name="直線矢印コネクタ 30"/>
              <p:cNvCxnSpPr/>
              <p:nvPr/>
            </p:nvCxnSpPr>
            <p:spPr>
              <a:xfrm flipV="1">
                <a:off x="4279772" y="3667815"/>
                <a:ext cx="0" cy="237034"/>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4559844" y="3643755"/>
                <a:ext cx="0" cy="261094"/>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44" name="角丸四角形 43"/>
            <p:cNvSpPr/>
            <p:nvPr/>
          </p:nvSpPr>
          <p:spPr>
            <a:xfrm>
              <a:off x="7107734" y="4303638"/>
              <a:ext cx="641391" cy="307651"/>
            </a:xfrm>
            <a:prstGeom prst="roundRect">
              <a:avLst/>
            </a:prstGeom>
            <a:solidFill>
              <a:schemeClr val="bg1"/>
            </a:solidFill>
            <a:ln w="22225" cmpd="sng">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VM</a:t>
              </a:r>
              <a:endParaRPr kumimoji="1" lang="ja-JP" altLang="en-US" dirty="0">
                <a:solidFill>
                  <a:schemeClr val="tx1"/>
                </a:solidFill>
              </a:endParaRPr>
            </a:p>
          </p:txBody>
        </p:sp>
        <p:grpSp>
          <p:nvGrpSpPr>
            <p:cNvPr id="39" name="グループ化 38"/>
            <p:cNvGrpSpPr/>
            <p:nvPr/>
          </p:nvGrpSpPr>
          <p:grpSpPr>
            <a:xfrm>
              <a:off x="7082880" y="4831265"/>
              <a:ext cx="844845" cy="307778"/>
              <a:chOff x="3347864" y="3486444"/>
              <a:chExt cx="876131" cy="432226"/>
            </a:xfrm>
          </p:grpSpPr>
          <p:sp>
            <p:nvSpPr>
              <p:cNvPr id="42" name="角丸四角形 41"/>
              <p:cNvSpPr/>
              <p:nvPr/>
            </p:nvSpPr>
            <p:spPr>
              <a:xfrm>
                <a:off x="3347864" y="3486444"/>
                <a:ext cx="741251" cy="360040"/>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3352058" y="3486445"/>
                <a:ext cx="871937" cy="432225"/>
              </a:xfrm>
              <a:prstGeom prst="rect">
                <a:avLst/>
              </a:prstGeom>
              <a:noFill/>
              <a:ln>
                <a:noFill/>
              </a:ln>
            </p:spPr>
            <p:txBody>
              <a:bodyPr wrap="square" rtlCol="0">
                <a:spAutoFit/>
              </a:bodyPr>
              <a:lstStyle/>
              <a:p>
                <a:r>
                  <a:rPr kumimoji="1" lang="en-US" altLang="ja-JP" sz="1400" b="1" dirty="0" err="1" smtClean="0">
                    <a:solidFill>
                      <a:schemeClr val="bg1"/>
                    </a:solidFill>
                  </a:rPr>
                  <a:t>vAMT</a:t>
                </a:r>
                <a:endParaRPr kumimoji="1" lang="ja-JP" altLang="en-US" sz="1400" b="1" dirty="0">
                  <a:solidFill>
                    <a:schemeClr val="bg1"/>
                  </a:solidFill>
                </a:endParaRPr>
              </a:p>
            </p:txBody>
          </p:sp>
        </p:grpSp>
        <p:sp>
          <p:nvSpPr>
            <p:cNvPr id="46" name="角丸四角形 45"/>
            <p:cNvSpPr/>
            <p:nvPr/>
          </p:nvSpPr>
          <p:spPr>
            <a:xfrm>
              <a:off x="5492784" y="4077072"/>
              <a:ext cx="2574257" cy="1591242"/>
            </a:xfrm>
            <a:prstGeom prst="roundRect">
              <a:avLst>
                <a:gd name="adj" fmla="val 9766"/>
              </a:avLst>
            </a:prstGeom>
            <a:noFill/>
            <a:ln w="38100"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 name="直線矢印コネクタ 46"/>
            <p:cNvCxnSpPr/>
            <p:nvPr/>
          </p:nvCxnSpPr>
          <p:spPr>
            <a:xfrm flipV="1">
              <a:off x="7304902" y="5085435"/>
              <a:ext cx="1" cy="282506"/>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6287553" y="3717032"/>
              <a:ext cx="842366" cy="338554"/>
            </a:xfrm>
            <a:prstGeom prst="rect">
              <a:avLst/>
            </a:prstGeom>
            <a:noFill/>
          </p:spPr>
          <p:txBody>
            <a:bodyPr wrap="square" rtlCol="0">
              <a:spAutoFit/>
            </a:bodyPr>
            <a:lstStyle/>
            <a:p>
              <a:r>
                <a:rPr lang="ja-JP" altLang="en-US" sz="1600" b="1" dirty="0"/>
                <a:t>サーバ</a:t>
              </a:r>
              <a:endParaRPr kumimoji="1" lang="ja-JP" altLang="en-US" sz="1600" b="1" dirty="0"/>
            </a:p>
          </p:txBody>
        </p:sp>
        <p:cxnSp>
          <p:nvCxnSpPr>
            <p:cNvPr id="52" name="直線コネクタ 51"/>
            <p:cNvCxnSpPr/>
            <p:nvPr/>
          </p:nvCxnSpPr>
          <p:spPr>
            <a:xfrm>
              <a:off x="7571488" y="5114013"/>
              <a:ext cx="0" cy="404482"/>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206364" y="5108396"/>
              <a:ext cx="0" cy="410099"/>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904069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障害</a:t>
            </a:r>
            <a:r>
              <a:rPr lang="ja-JP" altLang="en-US" dirty="0" smtClean="0"/>
              <a:t>の</a:t>
            </a:r>
            <a:r>
              <a:rPr kumimoji="1" lang="ja-JP" altLang="en-US" dirty="0" smtClean="0"/>
              <a:t>発生</a:t>
            </a:r>
            <a:r>
              <a:rPr kumimoji="1" lang="ja-JP" altLang="en-US" dirty="0" smtClean="0"/>
              <a:t>した仮想マシンの</a:t>
            </a:r>
            <a:r>
              <a:rPr lang="ja-JP" altLang="en-US" dirty="0" smtClean="0"/>
              <a:t>修復</a:t>
            </a:r>
            <a:r>
              <a:rPr lang="ja-JP" altLang="en-US" dirty="0"/>
              <a:t>作業</a:t>
            </a:r>
            <a:r>
              <a:rPr kumimoji="1" lang="ja-JP" altLang="en-US" dirty="0" smtClean="0"/>
              <a:t>を行う</a:t>
            </a:r>
            <a:endParaRPr lang="en-US" altLang="ja-JP" dirty="0" smtClean="0"/>
          </a:p>
          <a:p>
            <a:pPr lvl="1"/>
            <a:r>
              <a:rPr lang="ja-JP" altLang="en-US" dirty="0" smtClean="0"/>
              <a:t>仮想</a:t>
            </a:r>
            <a:r>
              <a:rPr lang="en-US" altLang="ja-JP" dirty="0" smtClean="0"/>
              <a:t>AMT</a:t>
            </a:r>
            <a:r>
              <a:rPr lang="ja-JP" altLang="en-US" dirty="0" smtClean="0"/>
              <a:t>経由で仮想</a:t>
            </a:r>
            <a:r>
              <a:rPr lang="ja-JP" altLang="en-US" dirty="0"/>
              <a:t>マシン</a:t>
            </a:r>
            <a:r>
              <a:rPr lang="ja-JP" altLang="en-US" dirty="0" smtClean="0"/>
              <a:t>に</a:t>
            </a:r>
            <a:r>
              <a:rPr lang="en-US" altLang="ja-JP" dirty="0" smtClean="0"/>
              <a:t>VNC</a:t>
            </a:r>
            <a:r>
              <a:rPr lang="ja-JP" altLang="en-US" dirty="0" smtClean="0"/>
              <a:t>接続して操作</a:t>
            </a:r>
            <a:endParaRPr lang="en-US" altLang="ja-JP" dirty="0"/>
          </a:p>
          <a:p>
            <a:pPr lvl="1"/>
            <a:r>
              <a:rPr lang="ja-JP" altLang="en-US" dirty="0"/>
              <a:t>仮想マシン</a:t>
            </a:r>
            <a:r>
              <a:rPr lang="ja-JP" altLang="en-US" dirty="0" smtClean="0"/>
              <a:t>の</a:t>
            </a:r>
            <a:r>
              <a:rPr lang="ja-JP" altLang="en-US" dirty="0"/>
              <a:t>起動</a:t>
            </a:r>
            <a:r>
              <a:rPr kumimoji="1" lang="en-US" altLang="ja-JP" dirty="0" smtClean="0"/>
              <a:t>/</a:t>
            </a:r>
            <a:r>
              <a:rPr lang="ja-JP" altLang="en-US" dirty="0"/>
              <a:t>停止</a:t>
            </a:r>
            <a:r>
              <a:rPr kumimoji="1" lang="en-US" altLang="ja-JP" dirty="0" smtClean="0"/>
              <a:t>/</a:t>
            </a:r>
            <a:r>
              <a:rPr kumimoji="1" lang="ja-JP" altLang="en-US" dirty="0" smtClean="0"/>
              <a:t>リセット</a:t>
            </a:r>
            <a:endParaRPr lang="en-US" altLang="ja-JP" dirty="0"/>
          </a:p>
          <a:p>
            <a:pPr lvl="1"/>
            <a:r>
              <a:rPr kumimoji="1" lang="ja-JP" altLang="en-US" dirty="0" smtClean="0"/>
              <a:t>別のディスクイメージから</a:t>
            </a:r>
            <a:r>
              <a:rPr kumimoji="1" lang="ja-JP" altLang="en-US" dirty="0" smtClean="0"/>
              <a:t>起動</a:t>
            </a:r>
            <a:endParaRPr kumimoji="1" lang="ja-JP" altLang="en-US" dirty="0"/>
          </a:p>
        </p:txBody>
      </p:sp>
      <p:sp>
        <p:nvSpPr>
          <p:cNvPr id="3" name="タイトル 2"/>
          <p:cNvSpPr>
            <a:spLocks noGrp="1"/>
          </p:cNvSpPr>
          <p:nvPr>
            <p:ph type="title"/>
          </p:nvPr>
        </p:nvSpPr>
        <p:spPr/>
        <p:txBody>
          <a:bodyPr/>
          <a:lstStyle/>
          <a:p>
            <a:r>
              <a:rPr lang="ja-JP" altLang="en-US" dirty="0"/>
              <a:t>仮想</a:t>
            </a:r>
            <a:r>
              <a:rPr lang="en-US" altLang="ja-JP" dirty="0"/>
              <a:t>AMT</a:t>
            </a:r>
            <a:r>
              <a:rPr lang="ja-JP" altLang="en-US" dirty="0"/>
              <a:t>の機能</a:t>
            </a:r>
            <a:r>
              <a:rPr lang="ja-JP" altLang="en-US" dirty="0" smtClean="0"/>
              <a:t>（回復）</a:t>
            </a:r>
            <a:endParaRPr kumimoji="1" lang="ja-JP" altLang="en-US" dirty="0"/>
          </a:p>
        </p:txBody>
      </p:sp>
      <p:grpSp>
        <p:nvGrpSpPr>
          <p:cNvPr id="4" name="グループ化 3"/>
          <p:cNvGrpSpPr/>
          <p:nvPr/>
        </p:nvGrpSpPr>
        <p:grpSpPr>
          <a:xfrm>
            <a:off x="1203006" y="3525092"/>
            <a:ext cx="6537346" cy="2208164"/>
            <a:chOff x="1130998" y="3429000"/>
            <a:chExt cx="6537346" cy="2208164"/>
          </a:xfrm>
        </p:grpSpPr>
        <p:sp>
          <p:nvSpPr>
            <p:cNvPr id="6" name="テキスト ボックス 5"/>
            <p:cNvSpPr txBox="1"/>
            <p:nvPr/>
          </p:nvSpPr>
          <p:spPr>
            <a:xfrm>
              <a:off x="1130998" y="4060709"/>
              <a:ext cx="1800199" cy="338554"/>
            </a:xfrm>
            <a:prstGeom prst="rect">
              <a:avLst/>
            </a:prstGeom>
            <a:noFill/>
          </p:spPr>
          <p:txBody>
            <a:bodyPr wrap="square" rtlCol="0">
              <a:spAutoFit/>
            </a:bodyPr>
            <a:lstStyle/>
            <a:p>
              <a:r>
                <a:rPr kumimoji="1" lang="ja-JP" altLang="en-US" sz="1600" b="1" dirty="0" smtClean="0"/>
                <a:t>管理コンソール</a:t>
              </a:r>
              <a:endParaRPr kumimoji="1" lang="ja-JP" altLang="en-US" sz="1600" b="1" dirty="0"/>
            </a:p>
          </p:txBody>
        </p:sp>
        <p:cxnSp>
          <p:nvCxnSpPr>
            <p:cNvPr id="7" name="直線矢印コネクタ 6"/>
            <p:cNvCxnSpPr/>
            <p:nvPr/>
          </p:nvCxnSpPr>
          <p:spPr>
            <a:xfrm flipH="1" flipV="1">
              <a:off x="2736991" y="4525433"/>
              <a:ext cx="3218543" cy="1588"/>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2736991" y="5245512"/>
              <a:ext cx="3218543" cy="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808998" y="4751330"/>
              <a:ext cx="3279406" cy="338554"/>
            </a:xfrm>
            <a:prstGeom prst="rect">
              <a:avLst/>
            </a:prstGeom>
            <a:noFill/>
          </p:spPr>
          <p:txBody>
            <a:bodyPr wrap="square" rtlCol="0">
              <a:spAutoFit/>
            </a:bodyPr>
            <a:lstStyle/>
            <a:p>
              <a:r>
                <a:rPr lang="ja-JP" altLang="en-US" sz="1600" dirty="0" smtClean="0"/>
                <a:t>②管理者がリモートから画面を表示</a:t>
              </a:r>
              <a:endParaRPr kumimoji="1" lang="ja-JP" altLang="en-US" sz="1600" dirty="0"/>
            </a:p>
          </p:txBody>
        </p:sp>
        <p:sp>
          <p:nvSpPr>
            <p:cNvPr id="10" name="テキスト ボックス 9"/>
            <p:cNvSpPr txBox="1"/>
            <p:nvPr/>
          </p:nvSpPr>
          <p:spPr>
            <a:xfrm>
              <a:off x="2808997" y="4237400"/>
              <a:ext cx="2627097" cy="338554"/>
            </a:xfrm>
            <a:prstGeom prst="rect">
              <a:avLst/>
            </a:prstGeom>
            <a:noFill/>
          </p:spPr>
          <p:txBody>
            <a:bodyPr wrap="square" rtlCol="0">
              <a:spAutoFit/>
            </a:bodyPr>
            <a:lstStyle/>
            <a:p>
              <a:r>
                <a:rPr lang="ja-JP" altLang="en-US" sz="1600" dirty="0" smtClean="0"/>
                <a:t>①ユーザがトラブル・コール</a:t>
              </a:r>
              <a:endParaRPr kumimoji="1" lang="ja-JP" altLang="en-US" sz="1600" dirty="0"/>
            </a:p>
          </p:txBody>
        </p:sp>
        <p:sp>
          <p:nvSpPr>
            <p:cNvPr id="11" name="テキスト ボックス 10"/>
            <p:cNvSpPr txBox="1"/>
            <p:nvPr/>
          </p:nvSpPr>
          <p:spPr>
            <a:xfrm>
              <a:off x="2808998" y="5298610"/>
              <a:ext cx="2627097" cy="338554"/>
            </a:xfrm>
            <a:prstGeom prst="rect">
              <a:avLst/>
            </a:prstGeom>
            <a:noFill/>
          </p:spPr>
          <p:txBody>
            <a:bodyPr wrap="square" rtlCol="0">
              <a:spAutoFit/>
            </a:bodyPr>
            <a:lstStyle/>
            <a:p>
              <a:r>
                <a:rPr kumimoji="1" lang="ja-JP" altLang="en-US" sz="1600" dirty="0" smtClean="0"/>
                <a:t>③管理者</a:t>
              </a:r>
              <a:r>
                <a:rPr lang="ja-JP" altLang="en-US" sz="1600" dirty="0" smtClean="0"/>
                <a:t>が修復作業を行う</a:t>
              </a:r>
              <a:endParaRPr kumimoji="1" lang="ja-JP" altLang="en-US" sz="1600" dirty="0"/>
            </a:p>
          </p:txBody>
        </p:sp>
        <p:grpSp>
          <p:nvGrpSpPr>
            <p:cNvPr id="12" name="グループ化 11"/>
            <p:cNvGrpSpPr/>
            <p:nvPr/>
          </p:nvGrpSpPr>
          <p:grpSpPr>
            <a:xfrm>
              <a:off x="1748602" y="4400169"/>
              <a:ext cx="821398" cy="977800"/>
              <a:chOff x="712553" y="4159372"/>
              <a:chExt cx="821398" cy="977800"/>
            </a:xfrm>
          </p:grpSpPr>
          <p:sp>
            <p:nvSpPr>
              <p:cNvPr id="27" name="直方体 26"/>
              <p:cNvSpPr/>
              <p:nvPr/>
            </p:nvSpPr>
            <p:spPr>
              <a:xfrm>
                <a:off x="712553" y="4159372"/>
                <a:ext cx="479149" cy="717052"/>
              </a:xfrm>
              <a:prstGeom prst="cube">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a:off x="1054802" y="4354932"/>
                <a:ext cx="410699" cy="391120"/>
              </a:xfrm>
              <a:prstGeom prst="ellipse">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台形 28"/>
              <p:cNvSpPr/>
              <p:nvPr/>
            </p:nvSpPr>
            <p:spPr>
              <a:xfrm>
                <a:off x="986352" y="4746052"/>
                <a:ext cx="547599" cy="391120"/>
              </a:xfrm>
              <a:prstGeom prst="trapezoid">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 name="グループ化 13"/>
            <p:cNvGrpSpPr/>
            <p:nvPr/>
          </p:nvGrpSpPr>
          <p:grpSpPr>
            <a:xfrm>
              <a:off x="6398569" y="3938462"/>
              <a:ext cx="1020502" cy="1048387"/>
              <a:chOff x="4058678" y="3151684"/>
              <a:chExt cx="796178" cy="844795"/>
            </a:xfrm>
          </p:grpSpPr>
          <p:grpSp>
            <p:nvGrpSpPr>
              <p:cNvPr id="17" name="グループ化 16"/>
              <p:cNvGrpSpPr/>
              <p:nvPr/>
            </p:nvGrpSpPr>
            <p:grpSpPr>
              <a:xfrm>
                <a:off x="4084788" y="3151684"/>
                <a:ext cx="673837" cy="331507"/>
                <a:chOff x="3923928" y="3356992"/>
                <a:chExt cx="720080" cy="432048"/>
              </a:xfrm>
            </p:grpSpPr>
            <p:sp>
              <p:nvSpPr>
                <p:cNvPr id="21" name="角丸四角形 20"/>
                <p:cNvSpPr/>
                <p:nvPr/>
              </p:nvSpPr>
              <p:spPr>
                <a:xfrm>
                  <a:off x="3923928" y="3356992"/>
                  <a:ext cx="720080" cy="432048"/>
                </a:xfrm>
                <a:prstGeom prst="roundRect">
                  <a:avLst/>
                </a:prstGeom>
                <a:gradFill>
                  <a:gsLst>
                    <a:gs pos="0">
                      <a:schemeClr val="bg2">
                        <a:lumMod val="50000"/>
                      </a:schemeClr>
                    </a:gs>
                    <a:gs pos="100000">
                      <a:schemeClr val="bg2">
                        <a:lumMod val="90000"/>
                      </a:schemeClr>
                    </a:gs>
                    <a:gs pos="100000">
                      <a:schemeClr val="accent1">
                        <a:tint val="23500"/>
                        <a:satMod val="160000"/>
                      </a:schemeClr>
                    </a:gs>
                  </a:gsLst>
                  <a:lin ang="16200000" scaled="1"/>
                </a:gradFill>
                <a:ln w="22225" cmpd="sng">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4057677" y="3388350"/>
                  <a:ext cx="576064" cy="369332"/>
                </a:xfrm>
                <a:prstGeom prst="rect">
                  <a:avLst/>
                </a:prstGeom>
                <a:noFill/>
              </p:spPr>
              <p:txBody>
                <a:bodyPr wrap="square" rtlCol="0">
                  <a:spAutoFit/>
                </a:bodyPr>
                <a:lstStyle/>
                <a:p>
                  <a:r>
                    <a:rPr kumimoji="1" lang="en-US" altLang="ja-JP" dirty="0" smtClean="0"/>
                    <a:t>VM</a:t>
                  </a:r>
                  <a:endParaRPr kumimoji="1" lang="ja-JP" altLang="en-US" dirty="0"/>
                </a:p>
              </p:txBody>
            </p:sp>
          </p:grpSp>
          <p:grpSp>
            <p:nvGrpSpPr>
              <p:cNvPr id="18" name="グループ化 17"/>
              <p:cNvGrpSpPr/>
              <p:nvPr/>
            </p:nvGrpSpPr>
            <p:grpSpPr>
              <a:xfrm>
                <a:off x="4058678" y="3676196"/>
                <a:ext cx="796178" cy="320283"/>
                <a:chOff x="3347864" y="3227604"/>
                <a:chExt cx="785905" cy="417420"/>
              </a:xfrm>
            </p:grpSpPr>
            <p:sp>
              <p:nvSpPr>
                <p:cNvPr id="19" name="角丸四角形 18"/>
                <p:cNvSpPr/>
                <p:nvPr/>
              </p:nvSpPr>
              <p:spPr>
                <a:xfrm>
                  <a:off x="3347864" y="3227604"/>
                  <a:ext cx="741251" cy="417420"/>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3467695" y="3284984"/>
                  <a:ext cx="666074" cy="355547"/>
                </a:xfrm>
                <a:prstGeom prst="rect">
                  <a:avLst/>
                </a:prstGeom>
                <a:noFill/>
                <a:ln>
                  <a:noFill/>
                </a:ln>
              </p:spPr>
              <p:txBody>
                <a:bodyPr wrap="square" rtlCol="0">
                  <a:spAutoFit/>
                </a:bodyPr>
                <a:lstStyle/>
                <a:p>
                  <a:r>
                    <a:rPr kumimoji="1" lang="en-US" altLang="ja-JP" sz="1600" b="1" dirty="0" err="1" smtClean="0">
                      <a:solidFill>
                        <a:schemeClr val="bg1"/>
                      </a:solidFill>
                    </a:rPr>
                    <a:t>vAMT</a:t>
                  </a:r>
                  <a:endParaRPr kumimoji="1" lang="ja-JP" altLang="en-US" sz="1600" b="1" dirty="0">
                    <a:solidFill>
                      <a:schemeClr val="bg1"/>
                    </a:solidFill>
                  </a:endParaRPr>
                </a:p>
              </p:txBody>
            </p:sp>
          </p:grpSp>
        </p:grpSp>
        <p:cxnSp>
          <p:nvCxnSpPr>
            <p:cNvPr id="15" name="直線コネクタ 14"/>
            <p:cNvCxnSpPr/>
            <p:nvPr/>
          </p:nvCxnSpPr>
          <p:spPr>
            <a:xfrm>
              <a:off x="2736991" y="5101496"/>
              <a:ext cx="3817177"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H="1" flipV="1">
              <a:off x="6554168" y="4341731"/>
              <a:ext cx="2" cy="759765"/>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角丸四角形 29"/>
            <p:cNvSpPr/>
            <p:nvPr/>
          </p:nvSpPr>
          <p:spPr>
            <a:xfrm>
              <a:off x="6084168" y="3789040"/>
              <a:ext cx="1584176" cy="1588929"/>
            </a:xfrm>
            <a:prstGeom prst="roundRect">
              <a:avLst>
                <a:gd name="adj" fmla="val 9766"/>
              </a:avLst>
            </a:prstGeom>
            <a:noFill/>
            <a:ln w="38100"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6465938" y="3429000"/>
              <a:ext cx="842366" cy="338554"/>
            </a:xfrm>
            <a:prstGeom prst="rect">
              <a:avLst/>
            </a:prstGeom>
            <a:noFill/>
          </p:spPr>
          <p:txBody>
            <a:bodyPr wrap="square" rtlCol="0">
              <a:spAutoFit/>
            </a:bodyPr>
            <a:lstStyle/>
            <a:p>
              <a:r>
                <a:rPr lang="ja-JP" altLang="en-US" sz="1600" b="1" dirty="0"/>
                <a:t>サーバ</a:t>
              </a:r>
              <a:endParaRPr kumimoji="1" lang="ja-JP" altLang="en-US" sz="1600" b="1" dirty="0"/>
            </a:p>
          </p:txBody>
        </p:sp>
      </p:grpSp>
    </p:spTree>
    <p:extLst>
      <p:ext uri="{BB962C8B-B14F-4D97-AF65-F5344CB8AC3E}">
        <p14:creationId xmlns:p14="http://schemas.microsoft.com/office/powerpoint/2010/main" val="374739642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仮想マシンが攻撃を受けたとき</a:t>
            </a:r>
            <a:r>
              <a:rPr lang="ja-JP" altLang="en-US" dirty="0" smtClean="0"/>
              <a:t>に仮想ハードウェアのレベル</a:t>
            </a:r>
            <a:r>
              <a:rPr lang="ja-JP" altLang="en-US" dirty="0"/>
              <a:t>で防御する</a:t>
            </a:r>
            <a:endParaRPr kumimoji="1" lang="en-US" altLang="ja-JP" dirty="0" smtClean="0"/>
          </a:p>
          <a:p>
            <a:pPr lvl="1"/>
            <a:r>
              <a:rPr kumimoji="1" lang="ja-JP" altLang="en-US" dirty="0" smtClean="0"/>
              <a:t>管理エージェント</a:t>
            </a:r>
            <a:r>
              <a:rPr lang="ja-JP" altLang="en-US" dirty="0"/>
              <a:t>が</a:t>
            </a:r>
            <a:r>
              <a:rPr kumimoji="1" lang="ja-JP" altLang="en-US" dirty="0" smtClean="0"/>
              <a:t>ウィルスを検知したらネットワークを</a:t>
            </a:r>
            <a:r>
              <a:rPr kumimoji="1" lang="ja-JP" altLang="en-US" dirty="0" smtClean="0"/>
              <a:t>切断</a:t>
            </a:r>
            <a:endParaRPr kumimoji="1" lang="en-US" altLang="ja-JP" dirty="0" smtClean="0"/>
          </a:p>
          <a:p>
            <a:pPr lvl="1"/>
            <a:r>
              <a:rPr lang="ja-JP" altLang="en-US" dirty="0" smtClean="0"/>
              <a:t>管理エージェントが停止させられたらアラートを送信</a:t>
            </a:r>
            <a:endParaRPr lang="en-US" altLang="ja-JP" dirty="0"/>
          </a:p>
          <a:p>
            <a:pPr lvl="2"/>
            <a:r>
              <a:rPr lang="ja-JP" altLang="en-US" dirty="0"/>
              <a:t>管理エージェントからハートビートを</a:t>
            </a:r>
            <a:r>
              <a:rPr lang="ja-JP" altLang="en-US" dirty="0" smtClean="0"/>
              <a:t>受信</a:t>
            </a:r>
            <a:endParaRPr lang="en-US" altLang="ja-JP" dirty="0"/>
          </a:p>
        </p:txBody>
      </p:sp>
      <p:sp>
        <p:nvSpPr>
          <p:cNvPr id="3" name="タイトル 2"/>
          <p:cNvSpPr>
            <a:spLocks noGrp="1"/>
          </p:cNvSpPr>
          <p:nvPr>
            <p:ph type="title"/>
          </p:nvPr>
        </p:nvSpPr>
        <p:spPr/>
        <p:txBody>
          <a:bodyPr/>
          <a:lstStyle/>
          <a:p>
            <a:r>
              <a:rPr lang="ja-JP" altLang="en-US" dirty="0"/>
              <a:t>仮想</a:t>
            </a:r>
            <a:r>
              <a:rPr lang="en-US" altLang="ja-JP" dirty="0"/>
              <a:t>AMT</a:t>
            </a:r>
            <a:r>
              <a:rPr lang="ja-JP" altLang="en-US" dirty="0"/>
              <a:t>の機能</a:t>
            </a:r>
            <a:r>
              <a:rPr lang="ja-JP" altLang="en-US" dirty="0" smtClean="0"/>
              <a:t>（保護）</a:t>
            </a:r>
            <a:endParaRPr kumimoji="1" lang="ja-JP" altLang="en-US" dirty="0"/>
          </a:p>
        </p:txBody>
      </p:sp>
      <p:grpSp>
        <p:nvGrpSpPr>
          <p:cNvPr id="4" name="グループ化 3"/>
          <p:cNvGrpSpPr/>
          <p:nvPr/>
        </p:nvGrpSpPr>
        <p:grpSpPr>
          <a:xfrm>
            <a:off x="1403648" y="4077072"/>
            <a:ext cx="7560840" cy="2448272"/>
            <a:chOff x="1115616" y="4077072"/>
            <a:chExt cx="7560840" cy="2448272"/>
          </a:xfrm>
        </p:grpSpPr>
        <p:sp>
          <p:nvSpPr>
            <p:cNvPr id="5" name="テキスト ボックス 4"/>
            <p:cNvSpPr txBox="1"/>
            <p:nvPr/>
          </p:nvSpPr>
          <p:spPr>
            <a:xfrm>
              <a:off x="1115616" y="4861638"/>
              <a:ext cx="1627587" cy="338554"/>
            </a:xfrm>
            <a:prstGeom prst="rect">
              <a:avLst/>
            </a:prstGeom>
            <a:noFill/>
          </p:spPr>
          <p:txBody>
            <a:bodyPr wrap="square" rtlCol="0">
              <a:spAutoFit/>
            </a:bodyPr>
            <a:lstStyle/>
            <a:p>
              <a:r>
                <a:rPr kumimoji="1" lang="ja-JP" altLang="en-US" sz="1600" b="1" dirty="0" smtClean="0"/>
                <a:t>管理コンソール</a:t>
              </a:r>
              <a:endParaRPr kumimoji="1" lang="ja-JP" altLang="en-US" sz="1600" b="1" dirty="0"/>
            </a:p>
          </p:txBody>
        </p:sp>
        <p:grpSp>
          <p:nvGrpSpPr>
            <p:cNvPr id="6" name="グループ化 5"/>
            <p:cNvGrpSpPr/>
            <p:nvPr/>
          </p:nvGrpSpPr>
          <p:grpSpPr>
            <a:xfrm>
              <a:off x="1655611" y="5174204"/>
              <a:ext cx="821398" cy="977800"/>
              <a:chOff x="1468214" y="4242824"/>
              <a:chExt cx="821398" cy="977800"/>
            </a:xfrm>
          </p:grpSpPr>
          <p:sp>
            <p:nvSpPr>
              <p:cNvPr id="30" name="直方体 29"/>
              <p:cNvSpPr/>
              <p:nvPr/>
            </p:nvSpPr>
            <p:spPr>
              <a:xfrm>
                <a:off x="1468214" y="4242824"/>
                <a:ext cx="479149" cy="717052"/>
              </a:xfrm>
              <a:prstGeom prst="cube">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30"/>
              <p:cNvSpPr/>
              <p:nvPr/>
            </p:nvSpPr>
            <p:spPr>
              <a:xfrm>
                <a:off x="1810463" y="4438384"/>
                <a:ext cx="410699" cy="391120"/>
              </a:xfrm>
              <a:prstGeom prst="ellipse">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台形 31"/>
              <p:cNvSpPr/>
              <p:nvPr/>
            </p:nvSpPr>
            <p:spPr>
              <a:xfrm>
                <a:off x="1742013" y="4829504"/>
                <a:ext cx="547599" cy="391120"/>
              </a:xfrm>
              <a:prstGeom prst="trapezoid">
                <a:avLst/>
              </a:prstGeom>
              <a:solidFill>
                <a:schemeClr val="tx2">
                  <a:lumMod val="40000"/>
                  <a:lumOff val="60000"/>
                </a:schemeClr>
              </a:solidFill>
              <a:ln w="38100" cmpd="thickThi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 name="グループ化 7"/>
            <p:cNvGrpSpPr/>
            <p:nvPr/>
          </p:nvGrpSpPr>
          <p:grpSpPr>
            <a:xfrm>
              <a:off x="5302345" y="4606894"/>
              <a:ext cx="1045125" cy="1401209"/>
              <a:chOff x="4026455" y="2996416"/>
              <a:chExt cx="815389" cy="1129101"/>
            </a:xfrm>
          </p:grpSpPr>
          <p:sp>
            <p:nvSpPr>
              <p:cNvPr id="22" name="角丸四角形 21"/>
              <p:cNvSpPr/>
              <p:nvPr/>
            </p:nvSpPr>
            <p:spPr>
              <a:xfrm>
                <a:off x="4026455" y="2996416"/>
                <a:ext cx="815389" cy="331507"/>
              </a:xfrm>
              <a:prstGeom prst="roundRect">
                <a:avLst/>
              </a:prstGeom>
              <a:gradFill>
                <a:gsLst>
                  <a:gs pos="0">
                    <a:schemeClr val="bg2">
                      <a:lumMod val="50000"/>
                    </a:schemeClr>
                  </a:gs>
                  <a:gs pos="100000">
                    <a:schemeClr val="bg2">
                      <a:lumMod val="90000"/>
                    </a:schemeClr>
                  </a:gs>
                  <a:gs pos="100000">
                    <a:schemeClr val="accent1">
                      <a:tint val="23500"/>
                      <a:satMod val="160000"/>
                    </a:schemeClr>
                  </a:gs>
                </a:gsLst>
                <a:lin ang="16200000" scaled="1"/>
              </a:gradFill>
              <a:ln w="22225" cmpd="sng">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 name="グループ化 22"/>
              <p:cNvGrpSpPr/>
              <p:nvPr/>
            </p:nvGrpSpPr>
            <p:grpSpPr>
              <a:xfrm>
                <a:off x="4058677" y="3796236"/>
                <a:ext cx="750940" cy="329281"/>
                <a:chOff x="3347864" y="3384051"/>
                <a:chExt cx="741251" cy="429147"/>
              </a:xfrm>
            </p:grpSpPr>
            <p:sp>
              <p:nvSpPr>
                <p:cNvPr id="24" name="角丸四角形 23"/>
                <p:cNvSpPr/>
                <p:nvPr/>
              </p:nvSpPr>
              <p:spPr>
                <a:xfrm>
                  <a:off x="3347864" y="3384051"/>
                  <a:ext cx="741251" cy="417420"/>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3423041" y="3457651"/>
                  <a:ext cx="666074" cy="355547"/>
                </a:xfrm>
                <a:prstGeom prst="rect">
                  <a:avLst/>
                </a:prstGeom>
                <a:noFill/>
                <a:ln>
                  <a:noFill/>
                </a:ln>
              </p:spPr>
              <p:txBody>
                <a:bodyPr wrap="square" rtlCol="0">
                  <a:spAutoFit/>
                </a:bodyPr>
                <a:lstStyle/>
                <a:p>
                  <a:r>
                    <a:rPr kumimoji="1" lang="en-US" altLang="ja-JP" sz="1600" b="1" dirty="0" err="1" smtClean="0">
                      <a:solidFill>
                        <a:schemeClr val="bg1"/>
                      </a:solidFill>
                    </a:rPr>
                    <a:t>vAMT</a:t>
                  </a:r>
                  <a:endParaRPr kumimoji="1" lang="ja-JP" altLang="en-US" sz="1600" b="1" dirty="0">
                    <a:solidFill>
                      <a:schemeClr val="bg1"/>
                    </a:solidFill>
                  </a:endParaRPr>
                </a:p>
              </p:txBody>
            </p:sp>
          </p:grpSp>
        </p:grpSp>
        <p:cxnSp>
          <p:nvCxnSpPr>
            <p:cNvPr id="9" name="直線矢印コネクタ 8"/>
            <p:cNvCxnSpPr/>
            <p:nvPr/>
          </p:nvCxnSpPr>
          <p:spPr>
            <a:xfrm>
              <a:off x="5846510" y="4902398"/>
              <a:ext cx="1" cy="728714"/>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2599186" y="5322694"/>
              <a:ext cx="2548878" cy="338554"/>
            </a:xfrm>
            <a:prstGeom prst="rect">
              <a:avLst/>
            </a:prstGeom>
            <a:noFill/>
          </p:spPr>
          <p:txBody>
            <a:bodyPr wrap="square" rtlCol="0">
              <a:spAutoFit/>
            </a:bodyPr>
            <a:lstStyle/>
            <a:p>
              <a:r>
                <a:rPr kumimoji="1" lang="ja-JP" altLang="en-US" sz="1600" dirty="0" smtClean="0"/>
                <a:t>③管理者にアラートを送信</a:t>
              </a:r>
              <a:endParaRPr kumimoji="1" lang="ja-JP" altLang="en-US" sz="1600" dirty="0"/>
            </a:p>
          </p:txBody>
        </p:sp>
        <p:sp>
          <p:nvSpPr>
            <p:cNvPr id="13" name="テキスト ボックス 12"/>
            <p:cNvSpPr txBox="1"/>
            <p:nvPr/>
          </p:nvSpPr>
          <p:spPr>
            <a:xfrm>
              <a:off x="2627784" y="6186790"/>
              <a:ext cx="2414841" cy="338554"/>
            </a:xfrm>
            <a:prstGeom prst="rect">
              <a:avLst/>
            </a:prstGeom>
            <a:noFill/>
          </p:spPr>
          <p:txBody>
            <a:bodyPr wrap="square" rtlCol="0">
              <a:spAutoFit/>
            </a:bodyPr>
            <a:lstStyle/>
            <a:p>
              <a:r>
                <a:rPr kumimoji="1" lang="ja-JP" altLang="en-US" sz="1600" dirty="0" smtClean="0"/>
                <a:t>③ネットワーク接続を制限</a:t>
              </a:r>
              <a:endParaRPr kumimoji="1" lang="en-US" altLang="ja-JP" sz="1600" dirty="0" smtClean="0"/>
            </a:p>
          </p:txBody>
        </p:sp>
        <p:grpSp>
          <p:nvGrpSpPr>
            <p:cNvPr id="14" name="グループ化 13"/>
            <p:cNvGrpSpPr/>
            <p:nvPr/>
          </p:nvGrpSpPr>
          <p:grpSpPr>
            <a:xfrm>
              <a:off x="5394372" y="4689483"/>
              <a:ext cx="861068" cy="246221"/>
              <a:chOff x="935765" y="4293096"/>
              <a:chExt cx="861068" cy="246221"/>
            </a:xfrm>
          </p:grpSpPr>
          <p:sp>
            <p:nvSpPr>
              <p:cNvPr id="20" name="テキスト ボックス 19"/>
              <p:cNvSpPr txBox="1"/>
              <p:nvPr/>
            </p:nvSpPr>
            <p:spPr>
              <a:xfrm>
                <a:off x="935765" y="4293096"/>
                <a:ext cx="861068" cy="246221"/>
              </a:xfrm>
              <a:prstGeom prst="rect">
                <a:avLst/>
              </a:prstGeom>
              <a:noFill/>
            </p:spPr>
            <p:txBody>
              <a:bodyPr wrap="square" rtlCol="0">
                <a:spAutoFit/>
              </a:bodyPr>
              <a:lstStyle/>
              <a:p>
                <a:r>
                  <a:rPr lang="ja-JP" altLang="en-US" sz="1000" b="1" dirty="0" smtClean="0"/>
                  <a:t>エージェント</a:t>
                </a:r>
                <a:endParaRPr kumimoji="1" lang="ja-JP" altLang="en-US" sz="1000" b="1" dirty="0"/>
              </a:p>
            </p:txBody>
          </p:sp>
          <p:sp>
            <p:nvSpPr>
              <p:cNvPr id="21" name="正方形/長方形 20"/>
              <p:cNvSpPr/>
              <p:nvPr/>
            </p:nvSpPr>
            <p:spPr>
              <a:xfrm>
                <a:off x="965736" y="4293097"/>
                <a:ext cx="807250" cy="204332"/>
              </a:xfrm>
              <a:prstGeom prst="rect">
                <a:avLst/>
              </a:prstGeom>
              <a:noFill/>
              <a:ln w="1905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5" name="直線矢印コネクタ 14"/>
            <p:cNvCxnSpPr/>
            <p:nvPr/>
          </p:nvCxnSpPr>
          <p:spPr>
            <a:xfrm flipH="1">
              <a:off x="2555776" y="5713288"/>
              <a:ext cx="2750586" cy="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H="1">
              <a:off x="4076183" y="5914820"/>
              <a:ext cx="1231909" cy="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17" name="グループ化 16"/>
            <p:cNvGrpSpPr/>
            <p:nvPr/>
          </p:nvGrpSpPr>
          <p:grpSpPr>
            <a:xfrm>
              <a:off x="3707904" y="5810744"/>
              <a:ext cx="288032" cy="282552"/>
              <a:chOff x="4567665" y="4449653"/>
              <a:chExt cx="288032" cy="282552"/>
            </a:xfrm>
          </p:grpSpPr>
          <p:sp>
            <p:nvSpPr>
              <p:cNvPr id="18" name="円/楕円 17"/>
              <p:cNvSpPr/>
              <p:nvPr/>
            </p:nvSpPr>
            <p:spPr>
              <a:xfrm>
                <a:off x="4567665" y="4449653"/>
                <a:ext cx="288032" cy="282552"/>
              </a:xfrm>
              <a:prstGeom prst="ellipse">
                <a:avLst/>
              </a:prstGeom>
              <a:noFill/>
              <a:ln w="508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p:cNvCxnSpPr>
                <a:stCxn id="18" idx="1"/>
                <a:endCxn id="18" idx="5"/>
              </p:cNvCxnSpPr>
              <p:nvPr/>
            </p:nvCxnSpPr>
            <p:spPr>
              <a:xfrm>
                <a:off x="4609846" y="4491032"/>
                <a:ext cx="203670" cy="199794"/>
              </a:xfrm>
              <a:prstGeom prst="line">
                <a:avLst/>
              </a:prstGeom>
              <a:ln w="50800" cmpd="sng">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3" name="角丸四角形 32"/>
            <p:cNvSpPr/>
            <p:nvPr/>
          </p:nvSpPr>
          <p:spPr>
            <a:xfrm>
              <a:off x="5024073" y="4365104"/>
              <a:ext cx="1601666" cy="1880179"/>
            </a:xfrm>
            <a:prstGeom prst="roundRect">
              <a:avLst>
                <a:gd name="adj" fmla="val 9766"/>
              </a:avLst>
            </a:prstGeom>
            <a:noFill/>
            <a:ln w="38100"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5945130" y="5090098"/>
              <a:ext cx="2731326" cy="338554"/>
            </a:xfrm>
            <a:prstGeom prst="rect">
              <a:avLst/>
            </a:prstGeom>
            <a:solidFill>
              <a:schemeClr val="bg1"/>
            </a:solidFill>
          </p:spPr>
          <p:txBody>
            <a:bodyPr wrap="square" rtlCol="0">
              <a:spAutoFit/>
            </a:bodyPr>
            <a:lstStyle/>
            <a:p>
              <a:r>
                <a:rPr lang="ja-JP" altLang="en-US" sz="1600" dirty="0" smtClean="0"/>
                <a:t>①定期的にハートビート送信</a:t>
              </a:r>
              <a:endParaRPr kumimoji="1" lang="ja-JP" altLang="en-US" sz="1600" dirty="0"/>
            </a:p>
          </p:txBody>
        </p:sp>
        <p:sp>
          <p:nvSpPr>
            <p:cNvPr id="10" name="テキスト ボックス 9"/>
            <p:cNvSpPr txBox="1"/>
            <p:nvPr/>
          </p:nvSpPr>
          <p:spPr>
            <a:xfrm>
              <a:off x="6371384" y="5580529"/>
              <a:ext cx="2161056" cy="584775"/>
            </a:xfrm>
            <a:prstGeom prst="rect">
              <a:avLst/>
            </a:prstGeom>
            <a:solidFill>
              <a:schemeClr val="bg1"/>
            </a:solidFill>
          </p:spPr>
          <p:txBody>
            <a:bodyPr wrap="square" rtlCol="0">
              <a:spAutoFit/>
            </a:bodyPr>
            <a:lstStyle/>
            <a:p>
              <a:r>
                <a:rPr lang="ja-JP" altLang="en-US" sz="1600" dirty="0" smtClean="0"/>
                <a:t>②管理エージェントの停止を検知</a:t>
              </a:r>
              <a:endParaRPr kumimoji="1" lang="ja-JP" altLang="en-US" sz="1600" dirty="0"/>
            </a:p>
          </p:txBody>
        </p:sp>
        <p:sp>
          <p:nvSpPr>
            <p:cNvPr id="29" name="テキスト ボックス 28"/>
            <p:cNvSpPr txBox="1"/>
            <p:nvPr/>
          </p:nvSpPr>
          <p:spPr>
            <a:xfrm>
              <a:off x="5385818" y="4077072"/>
              <a:ext cx="842366" cy="338554"/>
            </a:xfrm>
            <a:prstGeom prst="rect">
              <a:avLst/>
            </a:prstGeom>
            <a:noFill/>
          </p:spPr>
          <p:txBody>
            <a:bodyPr wrap="square" rtlCol="0">
              <a:spAutoFit/>
            </a:bodyPr>
            <a:lstStyle/>
            <a:p>
              <a:r>
                <a:rPr lang="ja-JP" altLang="en-US" sz="1600" b="1" dirty="0"/>
                <a:t>サーバ</a:t>
              </a:r>
              <a:endParaRPr kumimoji="1" lang="ja-JP" altLang="en-US" sz="1600" b="1" dirty="0"/>
            </a:p>
          </p:txBody>
        </p:sp>
      </p:grpSp>
    </p:spTree>
    <p:extLst>
      <p:ext uri="{BB962C8B-B14F-4D97-AF65-F5344CB8AC3E}">
        <p14:creationId xmlns:p14="http://schemas.microsoft.com/office/powerpoint/2010/main" val="286691788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606829</TotalTime>
  <Words>3507</Words>
  <Application>Microsoft Macintosh PowerPoint</Application>
  <PresentationFormat>画面に合わせる (4:3)</PresentationFormat>
  <Paragraphs>394</Paragraphs>
  <Slides>26</Slides>
  <Notes>25</Notes>
  <HiddenSlides>0</HiddenSlides>
  <MMClips>0</MMClips>
  <ScaleCrop>false</ScaleCrop>
  <HeadingPairs>
    <vt:vector size="4" baseType="variant">
      <vt:variant>
        <vt:lpstr>テーマ</vt:lpstr>
      </vt:variant>
      <vt:variant>
        <vt:i4>1</vt:i4>
      </vt:variant>
      <vt:variant>
        <vt:lpstr>スライド タイトル</vt:lpstr>
      </vt:variant>
      <vt:variant>
        <vt:i4>26</vt:i4>
      </vt:variant>
    </vt:vector>
  </HeadingPairs>
  <TitlesOfParts>
    <vt:vector size="27" baseType="lpstr">
      <vt:lpstr>ビジネス</vt:lpstr>
      <vt:lpstr>仮想デスクトップとPCの一元管理を可能にする仮想AMT</vt:lpstr>
      <vt:lpstr>従来のPC管理</vt:lpstr>
      <vt:lpstr>AMTを用いた管理</vt:lpstr>
      <vt:lpstr>仮想デスクトップの普及</vt:lpstr>
      <vt:lpstr>混在した環境での管理</vt:lpstr>
      <vt:lpstr>提案：仮想AMT（vAMT）</vt:lpstr>
      <vt:lpstr>仮想AMTの機能（検出）</vt:lpstr>
      <vt:lpstr>仮想AMTの機能（回復）</vt:lpstr>
      <vt:lpstr>仮想AMTの機能（保護）</vt:lpstr>
      <vt:lpstr>仮想AMTのインタフェース</vt:lpstr>
      <vt:lpstr>CIMオペレーション</vt:lpstr>
      <vt:lpstr>仮想AMTの構成</vt:lpstr>
      <vt:lpstr>CIMプロバイダの作成</vt:lpstr>
      <vt:lpstr>enum_instancesの記述例</vt:lpstr>
      <vt:lpstr>メソッド呼び出しの記述例</vt:lpstr>
      <vt:lpstr>作成したCIMプロバイダ</vt:lpstr>
      <vt:lpstr>AMTに関する情報の取得</vt:lpstr>
      <vt:lpstr>仮想マシンの電源オン・オフ</vt:lpstr>
      <vt:lpstr>AMT対応管理ツールの利用</vt:lpstr>
      <vt:lpstr>実験</vt:lpstr>
      <vt:lpstr>実験（１）</vt:lpstr>
      <vt:lpstr>実験（２）</vt:lpstr>
      <vt:lpstr>実験（３）</vt:lpstr>
      <vt:lpstr>関連研究（１）</vt:lpstr>
      <vt:lpstr>関連研究（2）</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仮想マシン上でのAMTの実現</dc:title>
  <dc:creator>kouki</dc:creator>
  <cp:lastModifiedBy>大薗 弘記</cp:lastModifiedBy>
  <cp:revision>652</cp:revision>
  <cp:lastPrinted>2011-12-26T07:20:40Z</cp:lastPrinted>
  <dcterms:created xsi:type="dcterms:W3CDTF">2011-08-24T04:22:30Z</dcterms:created>
  <dcterms:modified xsi:type="dcterms:W3CDTF">2012-12-12T06:25:37Z</dcterms:modified>
</cp:coreProperties>
</file>