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30279975" cy="42565638"/>
  <p:notesSz cx="6735763" cy="9866313"/>
  <p:defaultTextStyle>
    <a:defPPr>
      <a:defRPr lang="ja-JP"/>
    </a:defPPr>
    <a:lvl1pPr marL="0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6607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3229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59836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46443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33065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19673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06280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692901" algn="l" defTabSz="4173229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E12"/>
    <a:srgbClr val="1CDEFF"/>
    <a:srgbClr val="FF0000"/>
    <a:srgbClr val="0006FF"/>
    <a:srgbClr val="CFC4FF"/>
    <a:srgbClr val="00D800"/>
    <a:srgbClr val="03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>
        <p:scale>
          <a:sx n="37" d="100"/>
          <a:sy n="37" d="100"/>
        </p:scale>
        <p:origin x="-1812" y="42"/>
      </p:cViewPr>
      <p:guideLst>
        <p:guide orient="horz" pos="13406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550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uki\Desktop\&#30740;&#31350;&#12525;&#12464;\get&#12467;&#12510;&#12531;&#12489;&#28204;&#23450;&#32080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c:spPr>
          <c:invertIfNegative val="0"/>
          <c:dLbls>
            <c:numFmt formatCode="0_);[Red]\(0\)" sourceLinked="0"/>
            <c:txPr>
              <a:bodyPr/>
              <a:lstStyle/>
              <a:p>
                <a:pPr>
                  <a:defRPr sz="28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Sheet1!$B$3:$E$3</c:f>
              <c:strCache>
                <c:ptCount val="4"/>
                <c:pt idx="0">
                  <c:v>vAMT</c:v>
                </c:pt>
                <c:pt idx="1">
                  <c:v>AMT電源オン</c:v>
                </c:pt>
                <c:pt idx="2">
                  <c:v>AMT電源オフ
（1回目）</c:v>
                </c:pt>
                <c:pt idx="3">
                  <c:v>AMT電源オフ
（2回目以降）</c:v>
                </c:pt>
              </c:strCache>
            </c:strRef>
          </c:cat>
          <c:val>
            <c:numRef>
              <c:f>Sheet1!$B$25:$E$25</c:f>
              <c:numCache>
                <c:formatCode>General</c:formatCode>
                <c:ptCount val="4"/>
                <c:pt idx="0">
                  <c:v>63.908794999999998</c:v>
                </c:pt>
                <c:pt idx="1">
                  <c:v>111.91657000000001</c:v>
                </c:pt>
                <c:pt idx="2">
                  <c:v>2144.0104600000004</c:v>
                </c:pt>
                <c:pt idx="3">
                  <c:v>391.87021500000003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0926464"/>
        <c:axId val="91254784"/>
      </c:barChart>
      <c:catAx>
        <c:axId val="909264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ja-JP"/>
          </a:p>
        </c:txPr>
        <c:crossAx val="91254784"/>
        <c:crosses val="autoZero"/>
        <c:auto val="1"/>
        <c:lblAlgn val="ctr"/>
        <c:lblOffset val="100"/>
        <c:noMultiLvlLbl val="0"/>
      </c:catAx>
      <c:valAx>
        <c:axId val="912547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800"/>
                </a:pPr>
                <a:r>
                  <a:rPr lang="ja-JP" altLang="en-US" sz="2800" dirty="0"/>
                  <a:t>時間</a:t>
                </a:r>
                <a:r>
                  <a:rPr lang="en-US" altLang="ja-JP" sz="2800" dirty="0"/>
                  <a:t>[</a:t>
                </a:r>
                <a:r>
                  <a:rPr lang="en-US" altLang="ja-JP" sz="2800" dirty="0" err="1"/>
                  <a:t>ms</a:t>
                </a:r>
                <a:r>
                  <a:rPr lang="en-US" altLang="ja-JP" sz="2800" dirty="0"/>
                  <a:t>]</a:t>
                </a:r>
                <a:endParaRPr lang="ja-JP" altLang="en-US" sz="2800" dirty="0"/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2000"/>
            </a:pPr>
            <a:endParaRPr lang="ja-JP"/>
          </a:p>
        </c:txPr>
        <c:crossAx val="909264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r">
              <a:defRPr sz="1200"/>
            </a:lvl1pPr>
          </a:lstStyle>
          <a:p>
            <a:fld id="{769D54AB-8A37-4A49-A1C9-D597B1A2167E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r">
              <a:defRPr sz="1200"/>
            </a:lvl1pPr>
          </a:lstStyle>
          <a:p>
            <a:fld id="{F01884E6-E970-4D92-9E49-234C3AD5AE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124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/>
          <a:lstStyle>
            <a:lvl1pPr algn="r">
              <a:defRPr sz="1200"/>
            </a:lvl1pPr>
          </a:lstStyle>
          <a:p>
            <a:fld id="{9D78C995-DCE9-4084-94CD-4818B9CA4E0D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52638" y="739775"/>
            <a:ext cx="26304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2" tIns="47421" rIns="94842" bIns="4742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2" tIns="47421" rIns="94842" bIns="4742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4842" tIns="47421" rIns="94842" bIns="47421" rtlCol="0" anchor="b"/>
          <a:lstStyle>
            <a:lvl1pPr algn="r">
              <a:defRPr sz="1200"/>
            </a:lvl1pPr>
          </a:lstStyle>
          <a:p>
            <a:fld id="{28E2DF50-8A8D-40A8-A7E9-0F9FEACC1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9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4568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91370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3705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827399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284245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741090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197949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3654794" algn="l" defTabSz="913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52638" y="739775"/>
            <a:ext cx="2630487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2DF50-8A8D-40A8-A7E9-0F9FEACC1A1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88430" y="1665188"/>
            <a:ext cx="609805" cy="24120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0404937"/>
            <a:ext cx="26404138" cy="15380782"/>
          </a:xfrm>
        </p:spPr>
        <p:txBody>
          <a:bodyPr rtlCol="0">
            <a:normAutofit/>
          </a:bodyPr>
          <a:lstStyle>
            <a:lvl1pPr algn="l" defTabSz="4175681" rtl="0" eaLnBrk="1" latinLnBrk="0" hangingPunct="1">
              <a:spcBef>
                <a:spcPct val="0"/>
              </a:spcBef>
              <a:buNone/>
              <a:defRPr sz="183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7" y="28774373"/>
            <a:ext cx="18077145" cy="10677670"/>
          </a:xfrm>
        </p:spPr>
        <p:txBody>
          <a:bodyPr rtlCol="0">
            <a:normAutofit/>
          </a:bodyPr>
          <a:lstStyle>
            <a:lvl1pPr marL="0" indent="0" algn="l" defTabSz="4175681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10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2087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1076" y="39452045"/>
            <a:ext cx="15681454" cy="2266227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41347" y="39452045"/>
            <a:ext cx="2270998" cy="2266227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3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3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514000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81123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4181123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1514000" y="13745153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1514000" y="26223197"/>
            <a:ext cx="11809190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6176191"/>
            <a:ext cx="11809190" cy="6426579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9338" y="6148376"/>
            <a:ext cx="11809190" cy="31874966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7" y="12769697"/>
            <a:ext cx="11809190" cy="22701681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5718257" y="1665194"/>
            <a:ext cx="13625989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6176191"/>
            <a:ext cx="11809190" cy="6426579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997" y="12769697"/>
            <a:ext cx="11809190" cy="22701681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763401" y="6148375"/>
            <a:ext cx="13565429" cy="348309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536208" y="38013483"/>
            <a:ext cx="5803662" cy="2266227"/>
          </a:xfrm>
        </p:spPr>
        <p:txBody>
          <a:bodyPr/>
          <a:lstStyle>
            <a:lvl1pPr algn="l"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578265" y="39452045"/>
            <a:ext cx="1279539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3898056" y="1665191"/>
            <a:ext cx="5430421" cy="225834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485290"/>
            <a:ext cx="21448316" cy="3517580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83" y="1665191"/>
            <a:ext cx="22709981" cy="22588164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63" y="30046335"/>
            <a:ext cx="21443057" cy="8095236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41826" y="1665191"/>
            <a:ext cx="2386651" cy="225834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9257" y="26485290"/>
            <a:ext cx="21448316" cy="3517580"/>
          </a:xfrm>
        </p:spPr>
        <p:txBody>
          <a:bodyPr/>
          <a:lstStyle>
            <a:lvl1pPr algn="l">
              <a:defRPr sz="1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3677" y="1665191"/>
            <a:ext cx="9956648" cy="22588164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9263" y="30046335"/>
            <a:ext cx="21443057" cy="8095236"/>
          </a:xfrm>
        </p:spPr>
        <p:txBody>
          <a:bodyPr>
            <a:normAutofit/>
          </a:bodyPr>
          <a:lstStyle>
            <a:lvl1pPr marL="0" indent="0">
              <a:buNone/>
              <a:defRPr sz="7300"/>
            </a:lvl1pPr>
            <a:lvl2pPr marL="2087841" indent="0">
              <a:buNone/>
              <a:defRPr sz="5500"/>
            </a:lvl2pPr>
            <a:lvl3pPr marL="4175681" indent="0">
              <a:buNone/>
              <a:defRPr sz="4600"/>
            </a:lvl3pPr>
            <a:lvl4pPr marL="6263522" indent="0">
              <a:buNone/>
              <a:defRPr sz="4100"/>
            </a:lvl4pPr>
            <a:lvl5pPr marL="8351362" indent="0">
              <a:buNone/>
              <a:defRPr sz="4100"/>
            </a:lvl5pPr>
            <a:lvl6pPr marL="10439202" indent="0">
              <a:buNone/>
              <a:defRPr sz="4100"/>
            </a:lvl6pPr>
            <a:lvl7pPr marL="12527043" indent="0">
              <a:buNone/>
              <a:defRPr sz="4100"/>
            </a:lvl7pPr>
            <a:lvl8pPr marL="14614883" indent="0">
              <a:buNone/>
              <a:defRPr sz="4100"/>
            </a:lvl8pPr>
            <a:lvl9pPr marL="16702723" indent="0">
              <a:buNone/>
              <a:defRPr sz="4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11102663" y="1665195"/>
            <a:ext cx="15570437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11102657" y="13232317"/>
            <a:ext cx="7630554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19042541" y="13232317"/>
            <a:ext cx="7630554" cy="11021043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7841" indent="0">
              <a:buNone/>
              <a:defRPr sz="12800"/>
            </a:lvl2pPr>
            <a:lvl3pPr marL="4175681" indent="0">
              <a:buNone/>
              <a:defRPr sz="11000"/>
            </a:lvl3pPr>
            <a:lvl4pPr marL="6263522" indent="0">
              <a:buNone/>
              <a:defRPr sz="9100"/>
            </a:lvl4pPr>
            <a:lvl5pPr marL="8351362" indent="0">
              <a:buNone/>
              <a:defRPr sz="9100"/>
            </a:lvl5pPr>
            <a:lvl6pPr marL="10439202" indent="0">
              <a:buNone/>
              <a:defRPr sz="9100"/>
            </a:lvl6pPr>
            <a:lvl7pPr marL="12527043" indent="0">
              <a:buNone/>
              <a:defRPr sz="9100"/>
            </a:lvl7pPr>
            <a:lvl8pPr marL="14614883" indent="0">
              <a:buNone/>
              <a:defRPr sz="9100"/>
            </a:lvl8pPr>
            <a:lvl9pPr marL="16702723" indent="0">
              <a:buNone/>
              <a:defRPr sz="91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3882288" y="1665194"/>
            <a:ext cx="5451445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6983877" y="1665194"/>
            <a:ext cx="2381392" cy="3517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980983" y="6426585"/>
            <a:ext cx="4378725" cy="31596757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004" y="6426585"/>
            <a:ext cx="19934317" cy="3171499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7341351" y="1665194"/>
            <a:ext cx="1992379" cy="68479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418855"/>
            <a:ext cx="25485646" cy="7094274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536575" indent="-536575">
              <a:buClr>
                <a:srgbClr val="0340FF"/>
              </a:buClr>
              <a:buFont typeface="Wingdings" pitchFamily="2" charset="2"/>
              <a:buChar char="n"/>
              <a:defRPr sz="4000">
                <a:latin typeface="+mn-lt"/>
              </a:defRPr>
            </a:lvl1pPr>
            <a:lvl2pPr marL="1071563" indent="-534988">
              <a:buClr>
                <a:srgbClr val="0340FF"/>
              </a:buClr>
              <a:buFont typeface="Wingdings" pitchFamily="2" charset="2"/>
              <a:buChar char="n"/>
              <a:defRPr sz="4000">
                <a:latin typeface="+mn-lt"/>
              </a:defRPr>
            </a:lvl2pPr>
            <a:lvl3pPr marL="1703388" indent="-536575">
              <a:buClr>
                <a:srgbClr val="0340FF"/>
              </a:buClr>
              <a:buFont typeface="Wingdings" pitchFamily="2" charset="2"/>
              <a:buChar char="n"/>
              <a:defRPr sz="4000">
                <a:latin typeface="+mn-lt"/>
              </a:defRPr>
            </a:lvl3pPr>
            <a:lvl4pPr>
              <a:buClr>
                <a:srgbClr val="0340FF"/>
              </a:buClr>
              <a:defRPr>
                <a:latin typeface="+mn-lt"/>
              </a:defRPr>
            </a:lvl4pPr>
            <a:lvl5pPr>
              <a:buClr>
                <a:srgbClr val="0340FF"/>
              </a:buClr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3882280" y="39452045"/>
            <a:ext cx="5803662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10555943" y="1665194"/>
            <a:ext cx="18772535" cy="158931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888430" y="1665188"/>
            <a:ext cx="609805" cy="241205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995" y="25894098"/>
            <a:ext cx="18073671" cy="6739560"/>
          </a:xfrm>
        </p:spPr>
        <p:txBody>
          <a:bodyPr>
            <a:normAutofit/>
          </a:bodyPr>
          <a:lstStyle>
            <a:lvl1pPr>
              <a:defRPr sz="210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996" y="32633653"/>
            <a:ext cx="18073668" cy="3839256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7300">
                <a:solidFill>
                  <a:schemeClr val="tx2"/>
                </a:solidFill>
              </a:defRPr>
            </a:lvl1pPr>
            <a:lvl2pPr marL="2087841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0597998" y="17860880"/>
            <a:ext cx="18699365" cy="7945585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10850329" y="2423882"/>
            <a:ext cx="18210041" cy="2266227"/>
          </a:xfrm>
        </p:spPr>
        <p:txBody>
          <a:bodyPr/>
          <a:lstStyle>
            <a:lvl1pPr>
              <a:defRPr sz="10000" b="0">
                <a:solidFill>
                  <a:schemeClr val="bg1"/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0640048" y="39452045"/>
            <a:ext cx="15681454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7372889" y="39452045"/>
            <a:ext cx="2270998" cy="2266227"/>
          </a:xfrm>
        </p:spPr>
        <p:txBody>
          <a:bodyPr/>
          <a:lstStyle>
            <a:lvl1pPr>
              <a:defRPr sz="50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5" y="1665194"/>
            <a:ext cx="5451449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3765" y="5675419"/>
            <a:ext cx="21552219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3765" y="13715600"/>
            <a:ext cx="21552219" cy="243077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80" y="12268922"/>
            <a:ext cx="5450396" cy="28710939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23882280" y="39452045"/>
            <a:ext cx="5803662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7212522" y="39452045"/>
            <a:ext cx="1631754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98702" y="2236673"/>
            <a:ext cx="1676962" cy="2266227"/>
          </a:xfrm>
        </p:spPr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5695928" y="1665188"/>
            <a:ext cx="3637803" cy="39412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7669" y="21282820"/>
            <a:ext cx="16446179" cy="868005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7669" y="29943753"/>
            <a:ext cx="16446179" cy="8197827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78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68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5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36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8420326" y="39452045"/>
            <a:ext cx="5372593" cy="2266227"/>
          </a:xfrm>
        </p:spPr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8267" y="39452045"/>
            <a:ext cx="17589722" cy="2266227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893680" y="29628452"/>
            <a:ext cx="9840992" cy="114493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9802" y="21282828"/>
            <a:ext cx="16446179" cy="8680051"/>
          </a:xfrm>
        </p:spPr>
        <p:txBody>
          <a:bodyPr/>
          <a:lstStyle>
            <a:lvl1pPr algn="r">
              <a:defRPr sz="210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19802" y="29943753"/>
            <a:ext cx="16446179" cy="8197827"/>
          </a:xfrm>
        </p:spPr>
        <p:txBody>
          <a:bodyPr>
            <a:normAutofit/>
          </a:bodyPr>
          <a:lstStyle>
            <a:lvl1pPr marL="0" indent="0" algn="r">
              <a:buNone/>
              <a:defRPr sz="7300">
                <a:solidFill>
                  <a:schemeClr val="tx2"/>
                </a:solidFill>
              </a:defRPr>
            </a:lvl1pPr>
            <a:lvl2pPr marL="208784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68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5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36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2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04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88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93676" y="1665190"/>
            <a:ext cx="9840992" cy="27549427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161786" y="37895246"/>
            <a:ext cx="1676962" cy="2266227"/>
          </a:xfrm>
        </p:spPr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000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81123" y="13745157"/>
            <a:ext cx="11809190" cy="242781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6" y="5675419"/>
            <a:ext cx="24466220" cy="709427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0" y="12749409"/>
            <a:ext cx="11809190" cy="3970819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7841" indent="0">
              <a:buNone/>
              <a:defRPr sz="9100" b="1"/>
            </a:lvl2pPr>
            <a:lvl3pPr marL="4175681" indent="0">
              <a:buNone/>
              <a:defRPr sz="8200" b="1"/>
            </a:lvl3pPr>
            <a:lvl4pPr marL="6263522" indent="0">
              <a:buNone/>
              <a:defRPr sz="7300" b="1"/>
            </a:lvl4pPr>
            <a:lvl5pPr marL="8351362" indent="0">
              <a:buNone/>
              <a:defRPr sz="7300" b="1"/>
            </a:lvl5pPr>
            <a:lvl6pPr marL="10439202" indent="0">
              <a:buNone/>
              <a:defRPr sz="7300" b="1"/>
            </a:lvl6pPr>
            <a:lvl7pPr marL="12527043" indent="0">
              <a:buNone/>
              <a:defRPr sz="7300" b="1"/>
            </a:lvl7pPr>
            <a:lvl8pPr marL="14614883" indent="0">
              <a:buNone/>
              <a:defRPr sz="7300" b="1"/>
            </a:lvl8pPr>
            <a:lvl9pPr marL="16702723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0" y="16692411"/>
            <a:ext cx="11809190" cy="2133092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171026" y="12749409"/>
            <a:ext cx="11809190" cy="3970819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9100" b="1">
                <a:solidFill>
                  <a:schemeClr val="accent1"/>
                </a:solidFill>
              </a:defRPr>
            </a:lvl1pPr>
            <a:lvl2pPr marL="2087841" indent="0">
              <a:buNone/>
              <a:defRPr sz="9100" b="1"/>
            </a:lvl2pPr>
            <a:lvl3pPr marL="4175681" indent="0">
              <a:buNone/>
              <a:defRPr sz="8200" b="1"/>
            </a:lvl3pPr>
            <a:lvl4pPr marL="6263522" indent="0">
              <a:buNone/>
              <a:defRPr sz="7300" b="1"/>
            </a:lvl4pPr>
            <a:lvl5pPr marL="8351362" indent="0">
              <a:buNone/>
              <a:defRPr sz="7300" b="1"/>
            </a:lvl5pPr>
            <a:lvl6pPr marL="10439202" indent="0">
              <a:buNone/>
              <a:defRPr sz="7300" b="1"/>
            </a:lvl6pPr>
            <a:lvl7pPr marL="12527043" indent="0">
              <a:buNone/>
              <a:defRPr sz="7300" b="1"/>
            </a:lvl7pPr>
            <a:lvl8pPr marL="14614883" indent="0">
              <a:buNone/>
              <a:defRPr sz="7300" b="1"/>
            </a:lvl8pPr>
            <a:lvl9pPr marL="16702723" indent="0">
              <a:buNone/>
              <a:defRPr sz="7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171026" y="16692411"/>
            <a:ext cx="11809190" cy="21330927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983877" y="1665194"/>
            <a:ext cx="2381392" cy="102177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568" tIns="208784" rIns="417568" bIns="208784"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7" y="5675419"/>
            <a:ext cx="24476316" cy="70942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7" y="13745153"/>
            <a:ext cx="24492086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1513997" y="26223197"/>
            <a:ext cx="24492086" cy="11918379"/>
          </a:xfrm>
        </p:spPr>
        <p:txBody>
          <a:bodyPr>
            <a:normAutofit/>
          </a:bodyPr>
          <a:lstStyle>
            <a:lvl1pPr>
              <a:defRPr sz="8200"/>
            </a:lvl1pPr>
            <a:lvl2pPr>
              <a:defRPr sz="8200"/>
            </a:lvl2pPr>
            <a:lvl3pPr>
              <a:defRPr sz="8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001" y="1418855"/>
            <a:ext cx="21553454" cy="709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001" y="9459033"/>
            <a:ext cx="26999644" cy="2999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</a:t>
            </a:r>
            <a:r>
              <a:rPr lang="ja-JP" altLang="en-US" dirty="0" smtClean="0"/>
              <a:t>設定</a:t>
            </a:r>
            <a:r>
              <a:rPr lang="en-US" altLang="ja-JP" dirty="0" smtClean="0"/>
              <a:t>a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/>
              <a:t>2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/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/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ja-JP" altLang="en-US" dirty="0"/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 smtClean="0"/>
              <a:t>レベル</a:t>
            </a:r>
            <a:r>
              <a:rPr lang="en-US" altLang="ja-JP" dirty="0" smtClean="0"/>
              <a:t>a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40225" y="39452045"/>
            <a:ext cx="5803662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 algn="r">
              <a:defRPr sz="5000" b="1">
                <a:solidFill>
                  <a:srgbClr val="858585"/>
                </a:solidFill>
              </a:defRPr>
            </a:lvl1pPr>
          </a:lstStyle>
          <a:p>
            <a:fld id="{AAD92112-1702-4E8D-BAF4-913E68498C59}" type="datetimeFigureOut">
              <a:rPr kumimoji="1" lang="ja-JP" altLang="en-US" smtClean="0"/>
              <a:pPr/>
              <a:t>2012/5/14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270" y="39452045"/>
            <a:ext cx="19892261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>
              <a:defRPr sz="50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341347" y="2236673"/>
            <a:ext cx="1676962" cy="2266227"/>
          </a:xfrm>
          <a:prstGeom prst="rect">
            <a:avLst/>
          </a:prstGeom>
        </p:spPr>
        <p:txBody>
          <a:bodyPr vert="horz" wrap="square" lIns="417568" tIns="208784" rIns="417568" bIns="208784" numCol="1" anchor="ctr" anchorCtr="0" compatLnSpc="1">
            <a:prstTxWarp prst="textNoShape">
              <a:avLst/>
            </a:prstTxWarp>
          </a:bodyPr>
          <a:lstStyle>
            <a:lvl1pPr algn="r">
              <a:defRPr sz="10000" b="1">
                <a:solidFill>
                  <a:schemeClr val="bg1"/>
                </a:solidFill>
              </a:defRPr>
            </a:lvl1pPr>
          </a:lstStyle>
          <a:p>
            <a:fld id="{64B80487-B4FB-4A27-B8F3-597577EEB4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  <p:sldLayoutId id="2147484173" r:id="rId17"/>
    <p:sldLayoutId id="2147484174" r:id="rId18"/>
    <p:sldLayoutId id="2147484175" r:id="rId1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6400" kern="1200">
          <a:solidFill>
            <a:schemeClr val="accent1"/>
          </a:solidFill>
          <a:latin typeface="Century Gothic"/>
          <a:ea typeface="+mj-ea"/>
          <a:cs typeface="Tahom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208784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4175681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6263522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8351362" algn="l" rtl="0" eaLnBrk="1" fontAlgn="base" hangingPunct="1">
        <a:spcBef>
          <a:spcPct val="0"/>
        </a:spcBef>
        <a:spcAft>
          <a:spcPct val="0"/>
        </a:spcAft>
        <a:defRPr kumimoji="1" sz="183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536575" indent="-53657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" pitchFamily="2" charset="2"/>
        <a:buChar char="n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1pPr>
      <a:lvl2pPr marL="1071563" indent="-534988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" pitchFamily="2" charset="2"/>
        <a:buChar char="n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2pPr>
      <a:lvl3pPr marL="1703388" indent="-53657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" pitchFamily="2" charset="2"/>
        <a:buChar char="n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3pPr>
      <a:lvl4pPr marL="2049463" indent="-44132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 2" charset="2"/>
        <a:buChar char="¡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4pPr>
      <a:lvl5pPr marL="2586038" indent="-441325" algn="l" rtl="0" eaLnBrk="1" fontAlgn="base" hangingPunct="1">
        <a:spcBef>
          <a:spcPts val="600"/>
        </a:spcBef>
        <a:spcAft>
          <a:spcPct val="0"/>
        </a:spcAft>
        <a:buClr>
          <a:srgbClr val="0340FF"/>
        </a:buClr>
        <a:buSzPct val="100000"/>
        <a:buFont typeface="Wingdings 2" charset="2"/>
        <a:buChar char="¡"/>
        <a:defRPr kumimoji="1" sz="4000" kern="1200">
          <a:solidFill>
            <a:schemeClr val="tx2"/>
          </a:solidFill>
          <a:latin typeface="+mn-lt"/>
          <a:ea typeface="+mn-ea"/>
          <a:cs typeface="Tahoma"/>
        </a:defRPr>
      </a:lvl5pPr>
      <a:lvl6pPr marL="11483122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0962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804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6644" indent="-1043920" algn="l" defTabSz="417568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41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681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52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36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202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04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88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723" algn="l" defTabSz="417568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/>
          <p:cNvSpPr/>
          <p:nvPr/>
        </p:nvSpPr>
        <p:spPr>
          <a:xfrm>
            <a:off x="15139987" y="2128691"/>
            <a:ext cx="15139988" cy="12961440"/>
          </a:xfrm>
          <a:prstGeom prst="rect">
            <a:avLst/>
          </a:prstGeom>
          <a:solidFill>
            <a:schemeClr val="bg1"/>
          </a:solidFill>
          <a:ln w="10160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368" tIns="45684" rIns="91368" bIns="45684"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15139988" y="4072907"/>
            <a:ext cx="15139987" cy="1002392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従来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の</a:t>
            </a:r>
            <a:r>
              <a:rPr lang="en-US" altLang="ja-JP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PC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管理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4" name="タイトル 1"/>
          <p:cNvSpPr txBox="1">
            <a:spLocks/>
          </p:cNvSpPr>
          <p:nvPr/>
        </p:nvSpPr>
        <p:spPr>
          <a:xfrm>
            <a:off x="15126498" y="23787486"/>
            <a:ext cx="14518818" cy="808352"/>
          </a:xfrm>
          <a:prstGeom prst="rect">
            <a:avLst/>
          </a:prstGeom>
        </p:spPr>
        <p:txBody>
          <a:bodyPr vert="horz" lIns="417396" tIns="208698" rIns="417396" bIns="20869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機能例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-68002" y="0"/>
            <a:ext cx="30347977" cy="3568852"/>
            <a:chOff x="-53701" y="256482"/>
            <a:chExt cx="30347977" cy="3784875"/>
          </a:xfrm>
        </p:grpSpPr>
        <p:sp>
          <p:nvSpPr>
            <p:cNvPr id="237" name="正方形/長方形 236"/>
            <p:cNvSpPr/>
            <p:nvPr/>
          </p:nvSpPr>
          <p:spPr>
            <a:xfrm>
              <a:off x="-53701" y="256482"/>
              <a:ext cx="30347977" cy="3784875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100000">
                  <a:srgbClr val="000090"/>
                </a:gs>
              </a:gsLst>
              <a:lin ang="0" scaled="1"/>
              <a:tileRect/>
            </a:gradFill>
            <a:ln w="101600" cmpd="sng">
              <a:solidFill>
                <a:srgbClr val="000000"/>
              </a:solidFill>
            </a:ln>
            <a:effectLst>
              <a:innerShdw blurRad="190500" dist="63500" dir="5400000">
                <a:srgbClr val="FFFFFF">
                  <a:alpha val="65000"/>
                </a:srgbClr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000" dirty="0" smtClean="0">
                <a:latin typeface="+mj-ea"/>
                <a:ea typeface="+mj-ea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0" y="728990"/>
              <a:ext cx="30279975" cy="1664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600" dirty="0">
                  <a:solidFill>
                    <a:schemeClr val="bg1"/>
                  </a:solidFill>
                  <a:latin typeface="+mn-ea"/>
                </a:rPr>
                <a:t>仮想マシンと物理マシンを一元管理するための仮想</a:t>
              </a:r>
              <a:r>
                <a:rPr lang="en-US" altLang="ja-JP" sz="9600" dirty="0">
                  <a:solidFill>
                    <a:schemeClr val="bg1"/>
                  </a:solidFill>
                  <a:latin typeface="+mn-ea"/>
                </a:rPr>
                <a:t>AMT</a:t>
              </a:r>
              <a:endParaRPr kumimoji="1" lang="ja-JP" altLang="en-US" sz="9600" dirty="0" smtClean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598" y="2919874"/>
              <a:ext cx="30279975" cy="816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大薗 弘記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 (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九州工業大学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)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　光来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 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健一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 (</a:t>
              </a:r>
              <a:r>
                <a:rPr lang="ja-JP" altLang="en-US" sz="4400" dirty="0" smtClean="0">
                  <a:solidFill>
                    <a:srgbClr val="FFFFFF"/>
                  </a:solidFill>
                  <a:latin typeface="+mn-ea"/>
                </a:rPr>
                <a:t>九州工業大学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/ 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j-lt"/>
                </a:rPr>
                <a:t>JST CREST</a:t>
              </a:r>
              <a:r>
                <a:rPr lang="en-US" altLang="ja-JP" sz="4400" dirty="0" smtClean="0">
                  <a:solidFill>
                    <a:srgbClr val="FFFFFF"/>
                  </a:solidFill>
                  <a:latin typeface="+mn-ea"/>
                </a:rPr>
                <a:t>)</a:t>
              </a:r>
              <a:endParaRPr kumimoji="1" lang="ja-JP" altLang="en-US" sz="4400" dirty="0" smtClean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5" name="図形グループ 34"/>
          <p:cNvGrpSpPr/>
          <p:nvPr/>
        </p:nvGrpSpPr>
        <p:grpSpPr>
          <a:xfrm>
            <a:off x="364858" y="23443059"/>
            <a:ext cx="11161241" cy="1208523"/>
            <a:chOff x="306339" y="24379163"/>
            <a:chExt cx="10513167" cy="1208523"/>
          </a:xfrm>
        </p:grpSpPr>
        <p:sp>
          <p:nvSpPr>
            <p:cNvPr id="104" name="タイトル 1"/>
            <p:cNvSpPr txBox="1">
              <a:spLocks/>
            </p:cNvSpPr>
            <p:nvPr/>
          </p:nvSpPr>
          <p:spPr>
            <a:xfrm>
              <a:off x="6447692" y="24451171"/>
              <a:ext cx="4371814" cy="1136515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ja-JP" altLang="en-US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作成</a:t>
              </a:r>
              <a:endPara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endParaRPr>
            </a:p>
          </p:txBody>
        </p:sp>
        <p:grpSp>
          <p:nvGrpSpPr>
            <p:cNvPr id="28" name="図形グループ 27"/>
            <p:cNvGrpSpPr/>
            <p:nvPr/>
          </p:nvGrpSpPr>
          <p:grpSpPr>
            <a:xfrm>
              <a:off x="306339" y="24379163"/>
              <a:ext cx="6291579" cy="1107996"/>
              <a:chOff x="306339" y="23371051"/>
              <a:chExt cx="6291579" cy="1107996"/>
            </a:xfrm>
          </p:grpSpPr>
          <p:sp>
            <p:nvSpPr>
              <p:cNvPr id="254" name="テキスト ボックス 253"/>
              <p:cNvSpPr txBox="1"/>
              <p:nvPr/>
            </p:nvSpPr>
            <p:spPr>
              <a:xfrm>
                <a:off x="1098427" y="23371051"/>
                <a:ext cx="5499491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6600" b="1" dirty="0" smtClean="0">
                    <a:latin typeface="+mj-ea"/>
                    <a:ea typeface="+mj-ea"/>
                    <a:cs typeface="ＤＦＰ教科書体W3"/>
                  </a:rPr>
                  <a:t>CIM</a:t>
                </a:r>
                <a:r>
                  <a:rPr lang="ja-JP" altLang="en-US" sz="6600" b="1" dirty="0" smtClean="0">
                    <a:latin typeface="+mj-ea"/>
                    <a:ea typeface="+mj-ea"/>
                    <a:cs typeface="ＤＦＰ教科書体W3"/>
                  </a:rPr>
                  <a:t>プロバイダ</a:t>
                </a:r>
                <a:endParaRPr kumimoji="1" lang="ja-JP" altLang="en-US" sz="66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58" name="角丸四角形 257"/>
              <p:cNvSpPr/>
              <p:nvPr/>
            </p:nvSpPr>
            <p:spPr>
              <a:xfrm>
                <a:off x="306339" y="23587075"/>
                <a:ext cx="792088" cy="72008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grpSp>
        <p:nvGrpSpPr>
          <p:cNvPr id="36" name="図形グループ 35"/>
          <p:cNvGrpSpPr/>
          <p:nvPr/>
        </p:nvGrpSpPr>
        <p:grpSpPr>
          <a:xfrm>
            <a:off x="0" y="13217923"/>
            <a:ext cx="30279975" cy="216024"/>
            <a:chOff x="0" y="15090131"/>
            <a:chExt cx="30279975" cy="216024"/>
          </a:xfrm>
        </p:grpSpPr>
        <p:sp>
          <p:nvSpPr>
            <p:cNvPr id="262" name="正方形/長方形 261"/>
            <p:cNvSpPr/>
            <p:nvPr/>
          </p:nvSpPr>
          <p:spPr>
            <a:xfrm flipV="1">
              <a:off x="0" y="15234147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正方形/長方形 255"/>
            <p:cNvSpPr/>
            <p:nvPr/>
          </p:nvSpPr>
          <p:spPr>
            <a:xfrm>
              <a:off x="0" y="15090131"/>
              <a:ext cx="302799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5" name="図形グループ 4"/>
          <p:cNvGrpSpPr/>
          <p:nvPr/>
        </p:nvGrpSpPr>
        <p:grpSpPr>
          <a:xfrm>
            <a:off x="-53700" y="22866995"/>
            <a:ext cx="30333675" cy="216024"/>
            <a:chOff x="-53700" y="23875107"/>
            <a:chExt cx="30333675" cy="216024"/>
          </a:xfrm>
        </p:grpSpPr>
        <p:sp>
          <p:nvSpPr>
            <p:cNvPr id="263" name="正方形/長方形 262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271" name="タイトル 1"/>
          <p:cNvSpPr txBox="1">
            <a:spLocks/>
          </p:cNvSpPr>
          <p:nvPr/>
        </p:nvSpPr>
        <p:spPr>
          <a:xfrm>
            <a:off x="3258667" y="33956227"/>
            <a:ext cx="8496944" cy="1136515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ja-JP" sz="5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AMT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との処理時間の比較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72" name="図形グループ 271"/>
          <p:cNvGrpSpPr/>
          <p:nvPr/>
        </p:nvGrpSpPr>
        <p:grpSpPr>
          <a:xfrm>
            <a:off x="378347" y="33884219"/>
            <a:ext cx="2952328" cy="1107996"/>
            <a:chOff x="162323" y="23371051"/>
            <a:chExt cx="2952328" cy="1107996"/>
          </a:xfrm>
        </p:grpSpPr>
        <p:sp>
          <p:nvSpPr>
            <p:cNvPr id="273" name="テキスト ボックス 272"/>
            <p:cNvSpPr txBox="1"/>
            <p:nvPr/>
          </p:nvSpPr>
          <p:spPr>
            <a:xfrm>
              <a:off x="954411" y="23371051"/>
              <a:ext cx="21602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600" b="1" dirty="0" smtClean="0">
                  <a:latin typeface="+mj-ea"/>
                  <a:ea typeface="+mj-ea"/>
                  <a:cs typeface="ＤＦＰ教科書体W3"/>
                </a:rPr>
                <a:t>実験</a:t>
              </a:r>
              <a:endParaRPr kumimoji="1" lang="ja-JP" altLang="en-US" sz="6600" b="1" dirty="0" smtClean="0">
                <a:latin typeface="+mj-ea"/>
                <a:ea typeface="+mj-ea"/>
                <a:cs typeface="ＤＦＰ教科書体W3"/>
              </a:endParaRPr>
            </a:p>
          </p:txBody>
        </p:sp>
        <p:sp>
          <p:nvSpPr>
            <p:cNvPr id="274" name="角丸四角形 273"/>
            <p:cNvSpPr/>
            <p:nvPr/>
          </p:nvSpPr>
          <p:spPr>
            <a:xfrm>
              <a:off x="162323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75" name="図形グループ 274"/>
          <p:cNvGrpSpPr/>
          <p:nvPr/>
        </p:nvGrpSpPr>
        <p:grpSpPr>
          <a:xfrm>
            <a:off x="306339" y="13721979"/>
            <a:ext cx="12313368" cy="1208523"/>
            <a:chOff x="306339" y="24379163"/>
            <a:chExt cx="12313368" cy="1208523"/>
          </a:xfrm>
        </p:grpSpPr>
        <p:sp>
          <p:nvSpPr>
            <p:cNvPr id="276" name="タイトル 1"/>
            <p:cNvSpPr txBox="1">
              <a:spLocks/>
            </p:cNvSpPr>
            <p:nvPr/>
          </p:nvSpPr>
          <p:spPr>
            <a:xfrm>
              <a:off x="3114651" y="24451171"/>
              <a:ext cx="9505056" cy="1136515"/>
            </a:xfrm>
            <a:prstGeom prst="rect">
              <a:avLst/>
            </a:prstGeom>
          </p:spPr>
          <p:txBody>
            <a:bodyPr vert="horz" lIns="417643" tIns="208822" rIns="417643" bIns="208822" rtlCol="0" anchor="ctr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r>
                <a:rPr lang="ja-JP" altLang="en-US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仮想</a:t>
              </a:r>
              <a:r>
                <a:rPr lang="en-US" altLang="ja-JP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AMT (</a:t>
              </a:r>
              <a:r>
                <a:rPr lang="en-US" altLang="ja-JP" sz="5000" dirty="0" err="1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vAMT</a:t>
              </a:r>
              <a:r>
                <a:rPr lang="en-US" altLang="ja-JP" sz="5000" dirty="0" smtClean="0">
                  <a:solidFill>
                    <a:srgbClr val="0000FF"/>
                  </a:solidFill>
                  <a:latin typeface="+mj-lt"/>
                  <a:ea typeface="+mj-ea"/>
                  <a:cs typeface="+mj-cs"/>
                </a:rPr>
                <a:t>)</a:t>
              </a:r>
              <a:endParaRPr lang="ja-JP" altLang="en-US" sz="5000" dirty="0">
                <a:solidFill>
                  <a:srgbClr val="0000FF"/>
                </a:solidFill>
                <a:latin typeface="+mj-lt"/>
                <a:ea typeface="+mj-ea"/>
                <a:cs typeface="+mj-cs"/>
              </a:endParaRPr>
            </a:p>
          </p:txBody>
        </p:sp>
        <p:grpSp>
          <p:nvGrpSpPr>
            <p:cNvPr id="277" name="図形グループ 276"/>
            <p:cNvGrpSpPr/>
            <p:nvPr/>
          </p:nvGrpSpPr>
          <p:grpSpPr>
            <a:xfrm>
              <a:off x="306339" y="24379163"/>
              <a:ext cx="2952328" cy="1107996"/>
              <a:chOff x="306339" y="23371051"/>
              <a:chExt cx="2952328" cy="1107996"/>
            </a:xfrm>
          </p:grpSpPr>
          <p:sp>
            <p:nvSpPr>
              <p:cNvPr id="278" name="テキスト ボックス 277"/>
              <p:cNvSpPr txBox="1"/>
              <p:nvPr/>
            </p:nvSpPr>
            <p:spPr>
              <a:xfrm>
                <a:off x="1098427" y="23371051"/>
                <a:ext cx="216024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6600" b="1" dirty="0" smtClean="0">
                    <a:latin typeface="+mj-ea"/>
                    <a:ea typeface="+mj-ea"/>
                    <a:cs typeface="ＤＦＰ教科書体W3"/>
                  </a:rPr>
                  <a:t>提案</a:t>
                </a:r>
                <a:endParaRPr kumimoji="1" lang="ja-JP" altLang="en-US" sz="6600" b="1" dirty="0" smtClean="0">
                  <a:latin typeface="+mj-ea"/>
                  <a:ea typeface="+mj-ea"/>
                  <a:cs typeface="ＤＦＰ教科書体W3"/>
                </a:endParaRPr>
              </a:p>
            </p:txBody>
          </p:sp>
          <p:sp>
            <p:nvSpPr>
              <p:cNvPr id="279" name="角丸四角形 278"/>
              <p:cNvSpPr/>
              <p:nvPr/>
            </p:nvSpPr>
            <p:spPr>
              <a:xfrm>
                <a:off x="306339" y="23587075"/>
                <a:ext cx="792088" cy="72008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</p:grpSp>
      <p:sp>
        <p:nvSpPr>
          <p:cNvPr id="228" name="タイトル 1"/>
          <p:cNvSpPr txBox="1">
            <a:spLocks/>
          </p:cNvSpPr>
          <p:nvPr/>
        </p:nvSpPr>
        <p:spPr>
          <a:xfrm>
            <a:off x="3114651" y="4000899"/>
            <a:ext cx="9505056" cy="1136515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ja-JP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PC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と仮想デスクトップの混在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29" name="図形グループ 228"/>
          <p:cNvGrpSpPr/>
          <p:nvPr/>
        </p:nvGrpSpPr>
        <p:grpSpPr>
          <a:xfrm>
            <a:off x="306339" y="3928891"/>
            <a:ext cx="2952328" cy="1107996"/>
            <a:chOff x="306339" y="23371051"/>
            <a:chExt cx="2952328" cy="1107996"/>
          </a:xfrm>
        </p:grpSpPr>
        <p:sp>
          <p:nvSpPr>
            <p:cNvPr id="230" name="テキスト ボックス 229"/>
            <p:cNvSpPr txBox="1"/>
            <p:nvPr/>
          </p:nvSpPr>
          <p:spPr>
            <a:xfrm>
              <a:off x="1098427" y="23371051"/>
              <a:ext cx="21602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600" b="1" dirty="0" smtClean="0">
                  <a:latin typeface="+mj-ea"/>
                  <a:ea typeface="+mj-ea"/>
                  <a:cs typeface="ＤＦＰ教科書体W3"/>
                </a:rPr>
                <a:t>背景</a:t>
              </a:r>
            </a:p>
          </p:txBody>
        </p:sp>
        <p:sp>
          <p:nvSpPr>
            <p:cNvPr id="231" name="角丸四角形 230"/>
            <p:cNvSpPr/>
            <p:nvPr/>
          </p:nvSpPr>
          <p:spPr>
            <a:xfrm>
              <a:off x="306339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22" name="図形グループ 221"/>
          <p:cNvGrpSpPr/>
          <p:nvPr/>
        </p:nvGrpSpPr>
        <p:grpSpPr>
          <a:xfrm>
            <a:off x="0" y="33236147"/>
            <a:ext cx="30333675" cy="216024"/>
            <a:chOff x="-53700" y="23875107"/>
            <a:chExt cx="30333675" cy="216024"/>
          </a:xfrm>
        </p:grpSpPr>
        <p:sp>
          <p:nvSpPr>
            <p:cNvPr id="223" name="正方形/長方形 222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正方形/長方形 223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23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4301" y="5280856"/>
            <a:ext cx="13798180" cy="2471696"/>
          </a:xfrm>
        </p:spPr>
        <p:txBody>
          <a:bodyPr/>
          <a:lstStyle/>
          <a:p>
            <a:r>
              <a:rPr lang="ja-JP" altLang="en-US" dirty="0"/>
              <a:t>近年、仮想デスクトップが普及してきて</a:t>
            </a:r>
            <a:r>
              <a:rPr lang="ja-JP" altLang="en-US" dirty="0" smtClean="0"/>
              <a:t>いる</a:t>
            </a:r>
            <a:endParaRPr lang="en-US" altLang="ja-JP" dirty="0"/>
          </a:p>
          <a:p>
            <a:pPr lvl="1"/>
            <a:r>
              <a:rPr lang="ja-JP" altLang="en-US" dirty="0"/>
              <a:t>サーバの仮想マシン（</a:t>
            </a:r>
            <a:r>
              <a:rPr lang="en-US" altLang="ja-JP" dirty="0"/>
              <a:t>VM</a:t>
            </a:r>
            <a:r>
              <a:rPr lang="ja-JP" altLang="en-US" dirty="0"/>
              <a:t>）上でシステムを動作</a:t>
            </a:r>
            <a:endParaRPr lang="en-US" altLang="ja-JP" dirty="0"/>
          </a:p>
          <a:p>
            <a:r>
              <a:rPr lang="ja-JP" altLang="en-US" dirty="0" smtClean="0"/>
              <a:t>実際</a:t>
            </a:r>
            <a:r>
              <a:rPr lang="ja-JP" altLang="en-US" dirty="0"/>
              <a:t>の組織内では</a:t>
            </a:r>
            <a:r>
              <a:rPr lang="en-US" altLang="ja-JP" dirty="0"/>
              <a:t>PC</a:t>
            </a:r>
            <a:r>
              <a:rPr lang="ja-JP" altLang="en-US" dirty="0"/>
              <a:t>と仮想デスクトップが混在して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</p:txBody>
      </p:sp>
      <p:sp>
        <p:nvSpPr>
          <p:cNvPr id="247" name="コンテンツ プレースホルダー 2"/>
          <p:cNvSpPr txBox="1">
            <a:spLocks/>
          </p:cNvSpPr>
          <p:nvPr/>
        </p:nvSpPr>
        <p:spPr bwMode="auto">
          <a:xfrm>
            <a:off x="15009649" y="5153027"/>
            <a:ext cx="1379818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Intel AMT</a:t>
            </a:r>
            <a:r>
              <a:rPr lang="ja-JP" altLang="en-US" dirty="0"/>
              <a:t>を用いた管理が普及しつつ</a:t>
            </a:r>
            <a:r>
              <a:rPr lang="ja-JP" altLang="en-US" dirty="0" smtClean="0"/>
              <a:t>ある</a:t>
            </a:r>
            <a:endParaRPr lang="en-US" altLang="ja-JP" dirty="0"/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/>
              <a:t>をハードウェアレベルで管理することが可能</a:t>
            </a:r>
          </a:p>
          <a:p>
            <a:pPr lvl="1"/>
            <a:r>
              <a:rPr lang="ja-JP" altLang="en-US" dirty="0" smtClean="0"/>
              <a:t>コンピュータ</a:t>
            </a:r>
            <a:r>
              <a:rPr lang="ja-JP" altLang="en-US" dirty="0"/>
              <a:t>資源の検出、障害回復、保護を</a:t>
            </a:r>
            <a:r>
              <a:rPr lang="ja-JP" altLang="en-US" dirty="0" smtClean="0"/>
              <a:t>行える</a:t>
            </a:r>
            <a:endParaRPr lang="en-US" altLang="ja-JP" dirty="0" smtClean="0"/>
          </a:p>
          <a:p>
            <a:r>
              <a:rPr lang="ja-JP" altLang="en-US" dirty="0"/>
              <a:t>管理者は</a:t>
            </a:r>
            <a:r>
              <a:rPr lang="en-US" altLang="ja-JP" dirty="0"/>
              <a:t>PC</a:t>
            </a:r>
            <a:r>
              <a:rPr lang="ja-JP" altLang="en-US" dirty="0"/>
              <a:t>と仮想デスクトップの両方</a:t>
            </a:r>
            <a:r>
              <a:rPr lang="ja-JP" altLang="en-US" dirty="0" smtClean="0"/>
              <a:t>を</a:t>
            </a:r>
            <a:r>
              <a:rPr lang="ja-JP" altLang="en-US" dirty="0"/>
              <a:t>別々に</a:t>
            </a:r>
            <a:r>
              <a:rPr lang="ja-JP" altLang="en-US" dirty="0" smtClean="0"/>
              <a:t>管理</a:t>
            </a:r>
            <a:endParaRPr lang="en-US" altLang="ja-JP" dirty="0"/>
          </a:p>
        </p:txBody>
      </p:sp>
      <p:sp>
        <p:nvSpPr>
          <p:cNvPr id="316" name="コンテンツ プレースホルダー 2"/>
          <p:cNvSpPr txBox="1">
            <a:spLocks/>
          </p:cNvSpPr>
          <p:nvPr/>
        </p:nvSpPr>
        <p:spPr bwMode="auto">
          <a:xfrm>
            <a:off x="-14301" y="15069073"/>
            <a:ext cx="13798180" cy="3081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VM</a:t>
            </a:r>
            <a:r>
              <a:rPr lang="ja-JP" altLang="en-US" dirty="0" smtClean="0"/>
              <a:t>に</a:t>
            </a:r>
            <a:r>
              <a:rPr lang="ja-JP" altLang="en-US" dirty="0"/>
              <a:t>対して仮想的な</a:t>
            </a:r>
            <a:r>
              <a:rPr lang="en-US" altLang="ja-JP" dirty="0"/>
              <a:t>AMT</a:t>
            </a:r>
            <a:r>
              <a:rPr lang="ja-JP" altLang="en-US" dirty="0" err="1"/>
              <a:t>を提</a:t>
            </a:r>
            <a:r>
              <a:rPr lang="ja-JP" altLang="en-US" dirty="0"/>
              <a:t>供する</a:t>
            </a:r>
          </a:p>
          <a:p>
            <a:pPr lvl="1"/>
            <a:r>
              <a:rPr lang="en-US" altLang="ja-JP" dirty="0" smtClean="0"/>
              <a:t>AMT</a:t>
            </a:r>
            <a:r>
              <a:rPr lang="ja-JP" altLang="en-US" dirty="0"/>
              <a:t>と同様の規格</a:t>
            </a:r>
            <a:r>
              <a:rPr lang="ja-JP" altLang="en-US" dirty="0" smtClean="0"/>
              <a:t>で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管理を</a:t>
            </a:r>
            <a:r>
              <a:rPr lang="ja-JP" altLang="en-US" dirty="0" smtClean="0"/>
              <a:t>行える</a:t>
            </a:r>
            <a:endParaRPr lang="en-US" altLang="ja-JP" dirty="0" smtClean="0"/>
          </a:p>
          <a:p>
            <a:pPr lvl="1"/>
            <a:r>
              <a:rPr lang="en-US" altLang="ja-JP" dirty="0"/>
              <a:t>AMT</a:t>
            </a:r>
            <a:r>
              <a:rPr lang="ja-JP" altLang="en-US" dirty="0"/>
              <a:t>対応の管理</a:t>
            </a:r>
            <a:r>
              <a:rPr lang="ja-JP" altLang="en-US" dirty="0" smtClean="0"/>
              <a:t>ツールによって</a:t>
            </a:r>
            <a:r>
              <a:rPr lang="ja-JP" altLang="en-US" dirty="0"/>
              <a:t>一元的な管理が可能</a:t>
            </a:r>
          </a:p>
          <a:p>
            <a:pPr lvl="2"/>
            <a:r>
              <a:rPr lang="en-US" altLang="ja-JP" dirty="0"/>
              <a:t>PC</a:t>
            </a:r>
            <a:r>
              <a:rPr lang="ja-JP" altLang="en-US" dirty="0"/>
              <a:t>と仮想マシンの違いを意識する必要がない</a:t>
            </a:r>
            <a:endParaRPr lang="en-US" altLang="ja-JP" dirty="0" smtClean="0"/>
          </a:p>
        </p:txBody>
      </p:sp>
      <p:sp>
        <p:nvSpPr>
          <p:cNvPr id="317" name="コンテンツ プレースホルダー 2"/>
          <p:cNvSpPr txBox="1">
            <a:spLocks/>
          </p:cNvSpPr>
          <p:nvPr/>
        </p:nvSpPr>
        <p:spPr bwMode="auto">
          <a:xfrm>
            <a:off x="-45374" y="24853132"/>
            <a:ext cx="14117155" cy="259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CIMPLE</a:t>
            </a:r>
            <a:r>
              <a:rPr lang="ja-JP" altLang="en-US" dirty="0" smtClean="0"/>
              <a:t>を用いて</a:t>
            </a:r>
            <a:r>
              <a:rPr lang="en-US" altLang="ja-JP" dirty="0" smtClean="0"/>
              <a:t>MOF</a:t>
            </a:r>
            <a:r>
              <a:rPr lang="ja-JP" altLang="en-US" dirty="0" smtClean="0"/>
              <a:t>から</a:t>
            </a:r>
            <a:r>
              <a:rPr lang="en-US" altLang="ja-JP" dirty="0"/>
              <a:t>CIM</a:t>
            </a:r>
            <a:r>
              <a:rPr lang="ja-JP" altLang="en-US" dirty="0"/>
              <a:t>プロバイダの雛形を</a:t>
            </a:r>
            <a:r>
              <a:rPr lang="ja-JP" altLang="en-US" dirty="0" smtClean="0"/>
              <a:t>生成</a:t>
            </a:r>
            <a:endParaRPr lang="en-US" altLang="ja-JP" dirty="0" smtClean="0"/>
          </a:p>
          <a:p>
            <a:pPr lvl="1"/>
            <a:r>
              <a:rPr lang="en-US" altLang="ja-JP" dirty="0"/>
              <a:t>MOF</a:t>
            </a:r>
            <a:r>
              <a:rPr lang="ja-JP" altLang="en-US" dirty="0"/>
              <a:t>：</a:t>
            </a:r>
            <a:r>
              <a:rPr lang="en-US" altLang="ja-JP" dirty="0"/>
              <a:t>CIM</a:t>
            </a:r>
            <a:r>
              <a:rPr lang="ja-JP" altLang="en-US" dirty="0"/>
              <a:t>クラスのプロパティやメソッドを定義した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r>
              <a:rPr lang="ja-JP" altLang="en-US" dirty="0"/>
              <a:t>生成した</a:t>
            </a:r>
            <a:r>
              <a:rPr lang="en-US" altLang="ja-JP" dirty="0"/>
              <a:t>CIM</a:t>
            </a:r>
            <a:r>
              <a:rPr lang="ja-JP" altLang="en-US" dirty="0" smtClean="0"/>
              <a:t>プロバイダに</a:t>
            </a:r>
            <a:r>
              <a:rPr lang="ja-JP" altLang="en-US" dirty="0"/>
              <a:t>必要となる処理を記述</a:t>
            </a:r>
            <a:r>
              <a:rPr lang="ja-JP" altLang="en-US" dirty="0" smtClean="0"/>
              <a:t>する</a:t>
            </a:r>
            <a:endParaRPr lang="ja-JP" altLang="en-US" dirty="0"/>
          </a:p>
        </p:txBody>
      </p:sp>
      <p:sp>
        <p:nvSpPr>
          <p:cNvPr id="318" name="コンテンツ プレースホルダー 2"/>
          <p:cNvSpPr txBox="1">
            <a:spLocks/>
          </p:cNvSpPr>
          <p:nvPr/>
        </p:nvSpPr>
        <p:spPr bwMode="auto">
          <a:xfrm>
            <a:off x="15064392" y="24795598"/>
            <a:ext cx="14117155" cy="425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err="1" smtClean="0"/>
              <a:t>CIM_SoftwareIdentity</a:t>
            </a:r>
            <a:r>
              <a:rPr lang="ja-JP" altLang="en-US" dirty="0" smtClean="0"/>
              <a:t>：検出</a:t>
            </a:r>
            <a:endParaRPr lang="en-US" altLang="ja-JP" dirty="0"/>
          </a:p>
          <a:p>
            <a:pPr lvl="1"/>
            <a:r>
              <a:rPr lang="ja-JP" altLang="en-US" dirty="0" smtClean="0"/>
              <a:t>キー“</a:t>
            </a:r>
            <a:r>
              <a:rPr lang="en-US" altLang="ja-JP" dirty="0" smtClean="0"/>
              <a:t>AMT</a:t>
            </a:r>
            <a:r>
              <a:rPr lang="ja-JP" altLang="en-US" dirty="0" smtClean="0"/>
              <a:t>”に対して</a:t>
            </a:r>
            <a:r>
              <a:rPr lang="en-US" altLang="ja-JP" dirty="0" err="1" smtClean="0"/>
              <a:t>vAMT</a:t>
            </a:r>
            <a:r>
              <a:rPr lang="ja-JP" altLang="en-US" dirty="0" smtClean="0"/>
              <a:t>のバージョン情報を返す</a:t>
            </a:r>
            <a:endParaRPr lang="en-US" altLang="ja-JP" dirty="0" smtClean="0"/>
          </a:p>
          <a:p>
            <a:r>
              <a:rPr lang="en-US" altLang="ja-JP" dirty="0" err="1" smtClean="0"/>
              <a:t>CIM_Processor</a:t>
            </a:r>
            <a:r>
              <a:rPr lang="ja-JP" altLang="en-US" dirty="0" smtClean="0"/>
              <a:t>：検出</a:t>
            </a:r>
            <a:endParaRPr lang="en-US" altLang="ja-JP" dirty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の仮想的な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の情報を返す</a:t>
            </a:r>
            <a:endParaRPr lang="en-US" altLang="ja-JP" dirty="0" smtClean="0"/>
          </a:p>
          <a:p>
            <a:r>
              <a:rPr lang="en-US" altLang="ja-JP" dirty="0" err="1" smtClean="0"/>
              <a:t>CIM_PowerManagementService</a:t>
            </a:r>
            <a:r>
              <a:rPr lang="ja-JP" altLang="en-US" dirty="0" smtClean="0"/>
              <a:t>：障害回復</a:t>
            </a:r>
            <a:endParaRPr lang="en-US" altLang="ja-JP" dirty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の電源操作を行う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319" name="コンテンツ プレースホルダー 2"/>
          <p:cNvSpPr txBox="1">
            <a:spLocks/>
          </p:cNvSpPr>
          <p:nvPr/>
        </p:nvSpPr>
        <p:spPr bwMode="auto">
          <a:xfrm>
            <a:off x="-14301" y="35267984"/>
            <a:ext cx="14117155" cy="3968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バージョン情報の取得</a:t>
            </a:r>
            <a:r>
              <a:rPr lang="ja-JP" altLang="en-US" dirty="0" smtClean="0"/>
              <a:t>を行う際の</a:t>
            </a:r>
            <a:r>
              <a:rPr lang="ja-JP" altLang="en-US" dirty="0"/>
              <a:t>処理時間を比較</a:t>
            </a:r>
            <a:r>
              <a:rPr lang="ja-JP" altLang="en-US" dirty="0" smtClean="0"/>
              <a:t>した</a:t>
            </a:r>
            <a:endParaRPr lang="en-US" altLang="ja-JP" dirty="0" smtClean="0"/>
          </a:p>
          <a:p>
            <a:pPr lvl="1"/>
            <a:r>
              <a:rPr lang="en-US" altLang="ja-JP" dirty="0"/>
              <a:t>AMT</a:t>
            </a:r>
            <a:r>
              <a:rPr lang="ja-JP" altLang="en-US" dirty="0"/>
              <a:t>の場合は電源がオンの状態とオフの状態で測定</a:t>
            </a:r>
          </a:p>
          <a:p>
            <a:r>
              <a:rPr lang="ja-JP" altLang="en-US" dirty="0" smtClean="0"/>
              <a:t>測定結果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vAMT</a:t>
            </a:r>
            <a:r>
              <a:rPr lang="ja-JP" altLang="en-US" dirty="0"/>
              <a:t>の処理時間は</a:t>
            </a:r>
            <a:r>
              <a:rPr lang="en-US" altLang="ja-JP" dirty="0"/>
              <a:t>AMT</a:t>
            </a:r>
            <a:r>
              <a:rPr lang="ja-JP" altLang="en-US" dirty="0"/>
              <a:t>より</a:t>
            </a:r>
            <a:r>
              <a:rPr lang="ja-JP" altLang="en-US" dirty="0" smtClean="0"/>
              <a:t>短い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vAMT</a:t>
            </a:r>
            <a:r>
              <a:rPr lang="ja-JP" altLang="en-US" dirty="0" smtClean="0"/>
              <a:t>搭載の</a:t>
            </a:r>
            <a:r>
              <a:rPr lang="en-US" altLang="ja-JP" dirty="0" smtClean="0"/>
              <a:t>PC</a:t>
            </a:r>
            <a:r>
              <a:rPr lang="ja-JP" altLang="en-US" dirty="0"/>
              <a:t>に比べて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の性能が低いため</a:t>
            </a:r>
            <a:endParaRPr lang="ja-JP" altLang="en-US" dirty="0"/>
          </a:p>
          <a:p>
            <a:endParaRPr lang="ja-JP" altLang="en-US" dirty="0"/>
          </a:p>
        </p:txBody>
      </p:sp>
      <p:grpSp>
        <p:nvGrpSpPr>
          <p:cNvPr id="75" name="グループ化 74"/>
          <p:cNvGrpSpPr/>
          <p:nvPr/>
        </p:nvGrpSpPr>
        <p:grpSpPr>
          <a:xfrm>
            <a:off x="531203" y="8321379"/>
            <a:ext cx="12208522" cy="4016200"/>
            <a:chOff x="6137290" y="13942547"/>
            <a:chExt cx="12208522" cy="4016200"/>
          </a:xfrm>
        </p:grpSpPr>
        <p:grpSp>
          <p:nvGrpSpPr>
            <p:cNvPr id="76" name="図形グループ 13"/>
            <p:cNvGrpSpPr/>
            <p:nvPr/>
          </p:nvGrpSpPr>
          <p:grpSpPr>
            <a:xfrm>
              <a:off x="14223598" y="14288658"/>
              <a:ext cx="3467323" cy="598202"/>
              <a:chOff x="10027419" y="16795750"/>
              <a:chExt cx="2826862" cy="504056"/>
            </a:xfrm>
          </p:grpSpPr>
          <p:sp>
            <p:nvSpPr>
              <p:cNvPr id="88" name="正方形/長方形 87"/>
              <p:cNvSpPr/>
              <p:nvPr/>
            </p:nvSpPr>
            <p:spPr>
              <a:xfrm>
                <a:off x="10027419" y="16795750"/>
                <a:ext cx="792088" cy="504056"/>
              </a:xfrm>
              <a:prstGeom prst="rect">
                <a:avLst/>
              </a:prstGeom>
              <a:solidFill>
                <a:srgbClr val="0000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>
                    <a:latin typeface="+mj-ea"/>
                    <a:ea typeface="+mj-ea"/>
                  </a:rPr>
                  <a:t>VM</a:t>
                </a:r>
                <a:endParaRPr lang="ja-JP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89" name="正方形/長方形 88"/>
              <p:cNvSpPr/>
              <p:nvPr/>
            </p:nvSpPr>
            <p:spPr>
              <a:xfrm>
                <a:off x="11037821" y="16795750"/>
                <a:ext cx="792088" cy="504056"/>
              </a:xfrm>
              <a:prstGeom prst="rect">
                <a:avLst/>
              </a:prstGeom>
              <a:solidFill>
                <a:srgbClr val="0000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>
                    <a:latin typeface="+mj-ea"/>
                    <a:ea typeface="+mj-ea"/>
                  </a:rPr>
                  <a:t>VM</a:t>
                </a:r>
                <a:endParaRPr lang="ja-JP" altLang="en-US" sz="2400" dirty="0">
                  <a:latin typeface="+mj-ea"/>
                  <a:ea typeface="+mj-ea"/>
                </a:endParaRPr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12062193" y="16795750"/>
                <a:ext cx="792088" cy="504056"/>
              </a:xfrm>
              <a:prstGeom prst="rect">
                <a:avLst/>
              </a:prstGeom>
              <a:solidFill>
                <a:srgbClr val="0000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dirty="0">
                    <a:latin typeface="+mj-ea"/>
                    <a:ea typeface="+mj-ea"/>
                  </a:rPr>
                  <a:t>VM</a:t>
                </a:r>
                <a:endParaRPr lang="ja-JP" altLang="en-US" sz="2400" dirty="0">
                  <a:latin typeface="+mj-ea"/>
                  <a:ea typeface="+mj-ea"/>
                </a:endParaRPr>
              </a:p>
            </p:txBody>
          </p:sp>
        </p:grpSp>
        <p:pic>
          <p:nvPicPr>
            <p:cNvPr id="77" name="Picture 2" descr="C:\Users\kouki\AppData\Local\Microsoft\Windows\Temporary Internet Files\Content.IE5\6Y0F9D18\MC900428955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63123" y="15326569"/>
              <a:ext cx="2232248" cy="2453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4" descr="C:\Users\kouki\AppData\Local\Microsoft\Windows\Temporary Internet Files\Content.IE5\631WDA0Y\MC900428969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01840" y="15326568"/>
              <a:ext cx="1898154" cy="2632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角丸四角形吹き出し 78"/>
            <p:cNvSpPr/>
            <p:nvPr/>
          </p:nvSpPr>
          <p:spPr>
            <a:xfrm>
              <a:off x="13905033" y="13942547"/>
              <a:ext cx="4104454" cy="1223634"/>
            </a:xfrm>
            <a:prstGeom prst="wedgeRoundRectCallout">
              <a:avLst>
                <a:gd name="adj1" fmla="val -13178"/>
                <a:gd name="adj2" fmla="val 94385"/>
                <a:gd name="adj3" fmla="val 16667"/>
              </a:avLst>
            </a:prstGeom>
            <a:noFill/>
            <a:ln w="508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pic>
          <p:nvPicPr>
            <p:cNvPr id="80" name="図 79" descr="man-people-person-user-icone-4751-128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37290" y="15326569"/>
              <a:ext cx="2221258" cy="2430715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16645276" y="15953173"/>
              <a:ext cx="1700536" cy="588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200" b="1" dirty="0">
                  <a:latin typeface="+mn-ea"/>
                </a:rPr>
                <a:t>サーバ</a:t>
              </a:r>
              <a:endParaRPr lang="en-US" altLang="ja-JP" sz="3200" b="1" dirty="0">
                <a:latin typeface="+mn-ea"/>
              </a:endParaRPr>
            </a:p>
          </p:txBody>
        </p:sp>
        <p:cxnSp>
          <p:nvCxnSpPr>
            <p:cNvPr id="82" name="直線矢印コネクタ 81"/>
            <p:cNvCxnSpPr/>
            <p:nvPr/>
          </p:nvCxnSpPr>
          <p:spPr>
            <a:xfrm>
              <a:off x="10080093" y="16341224"/>
              <a:ext cx="4032448" cy="0"/>
            </a:xfrm>
            <a:prstGeom prst="straightConnector1">
              <a:avLst/>
            </a:prstGeom>
            <a:ln w="88900">
              <a:solidFill>
                <a:srgbClr val="0006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矢印コネクタ 82"/>
            <p:cNvCxnSpPr/>
            <p:nvPr/>
          </p:nvCxnSpPr>
          <p:spPr>
            <a:xfrm flipH="1">
              <a:off x="10027420" y="16962339"/>
              <a:ext cx="4085121" cy="0"/>
            </a:xfrm>
            <a:prstGeom prst="straightConnector1">
              <a:avLst/>
            </a:prstGeom>
            <a:ln w="88900">
              <a:solidFill>
                <a:srgbClr val="0006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テキスト ボックス 83"/>
            <p:cNvSpPr txBox="1"/>
            <p:nvPr/>
          </p:nvSpPr>
          <p:spPr>
            <a:xfrm>
              <a:off x="9992655" y="15381315"/>
              <a:ext cx="44730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200" b="1" dirty="0" smtClean="0">
                  <a:latin typeface="+mn-ea"/>
                </a:rPr>
                <a:t>マウス・キーボード操作</a:t>
              </a:r>
              <a:endParaRPr lang="en-US" altLang="ja-JP" sz="3200" b="1" dirty="0">
                <a:latin typeface="+mn-ea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10003836" y="17194982"/>
              <a:ext cx="44730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200" b="1" dirty="0">
                  <a:latin typeface="+mn-ea"/>
                </a:rPr>
                <a:t>画面情報</a:t>
              </a:r>
              <a:endParaRPr lang="en-US" altLang="ja-JP" sz="3200" b="1" dirty="0">
                <a:latin typeface="+mn-ea"/>
              </a:endParaRPr>
            </a:p>
          </p:txBody>
        </p:sp>
        <p:sp>
          <p:nvSpPr>
            <p:cNvPr id="86" name="円形吹き出し 85"/>
            <p:cNvSpPr/>
            <p:nvPr/>
          </p:nvSpPr>
          <p:spPr>
            <a:xfrm>
              <a:off x="8063621" y="13942547"/>
              <a:ext cx="2457035" cy="1384021"/>
            </a:xfrm>
            <a:prstGeom prst="wedgeEllipseCallout">
              <a:avLst>
                <a:gd name="adj1" fmla="val -30369"/>
                <a:gd name="adj2" fmla="val 78152"/>
              </a:avLst>
            </a:prstGeom>
            <a:noFill/>
            <a:ln w="508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8063621" y="14302085"/>
              <a:ext cx="26121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200" b="1" dirty="0">
                  <a:latin typeface="+mn-ea"/>
                </a:rPr>
                <a:t>画面を表示</a:t>
              </a:r>
              <a:endParaRPr lang="en-US" altLang="ja-JP" sz="3200" b="1" dirty="0">
                <a:latin typeface="+mn-ea"/>
              </a:endParaRPr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20180547" y="17682419"/>
            <a:ext cx="9595408" cy="4865914"/>
            <a:chOff x="4612513" y="18246847"/>
            <a:chExt cx="9331199" cy="4612085"/>
          </a:xfrm>
        </p:grpSpPr>
        <p:sp>
          <p:nvSpPr>
            <p:cNvPr id="129" name="テキスト ボックス 128"/>
            <p:cNvSpPr txBox="1"/>
            <p:nvPr/>
          </p:nvSpPr>
          <p:spPr>
            <a:xfrm>
              <a:off x="6334597" y="20020508"/>
              <a:ext cx="19629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b="1" dirty="0" smtClean="0"/>
                <a:t>プロバイダ</a:t>
              </a:r>
              <a:endParaRPr kumimoji="1" lang="ja-JP" altLang="en-US" sz="2800" b="1" dirty="0"/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11934832" y="18672279"/>
              <a:ext cx="1501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err="1" smtClean="0"/>
                <a:t>vAMT</a:t>
              </a:r>
              <a:endParaRPr kumimoji="1" lang="ja-JP" altLang="en-US" sz="3200" b="1" dirty="0"/>
            </a:p>
          </p:txBody>
        </p:sp>
        <p:sp>
          <p:nvSpPr>
            <p:cNvPr id="131" name="角丸四角形 130"/>
            <p:cNvSpPr/>
            <p:nvPr/>
          </p:nvSpPr>
          <p:spPr>
            <a:xfrm>
              <a:off x="7980295" y="21694999"/>
              <a:ext cx="3101668" cy="654036"/>
            </a:xfrm>
            <a:prstGeom prst="roundRect">
              <a:avLst/>
            </a:prstGeom>
            <a:gradFill>
              <a:gsLst>
                <a:gs pos="0">
                  <a:schemeClr val="accent2">
                    <a:lumMod val="25000"/>
                    <a:lumOff val="75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  <a:gs pos="100000">
                  <a:schemeClr val="accent2">
                    <a:lumMod val="10000"/>
                    <a:lumOff val="90000"/>
                  </a:schemeClr>
                </a:gs>
              </a:gsLst>
              <a:lin ang="16200000" scaled="1"/>
            </a:gradFill>
            <a:ln w="50800" cmpd="sng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8154952" y="21768862"/>
              <a:ext cx="292701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smtClean="0"/>
                <a:t>WS-Man</a:t>
              </a:r>
              <a:r>
                <a:rPr lang="ja-JP" altLang="en-US" sz="3200" b="1" dirty="0" smtClean="0"/>
                <a:t>サーバ</a:t>
              </a:r>
              <a:endParaRPr kumimoji="1" lang="ja-JP" altLang="en-US" sz="3200" b="1" dirty="0"/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4612513" y="22022016"/>
              <a:ext cx="1722084" cy="554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smtClean="0"/>
                <a:t>WS-Man</a:t>
              </a:r>
              <a:endParaRPr kumimoji="1" lang="ja-JP" altLang="en-US" sz="3200" b="1" dirty="0"/>
            </a:p>
          </p:txBody>
        </p:sp>
        <p:sp>
          <p:nvSpPr>
            <p:cNvPr id="134" name="円柱 133"/>
            <p:cNvSpPr/>
            <p:nvPr/>
          </p:nvSpPr>
          <p:spPr>
            <a:xfrm>
              <a:off x="11682561" y="20479231"/>
              <a:ext cx="1901135" cy="928095"/>
            </a:xfrm>
            <a:prstGeom prst="can">
              <a:avLst/>
            </a:prstGeom>
            <a:gradFill>
              <a:gsLst>
                <a:gs pos="0">
                  <a:srgbClr val="FFFF00"/>
                </a:gs>
                <a:gs pos="35000">
                  <a:srgbClr val="FFFF00"/>
                </a:gs>
                <a:gs pos="70000">
                  <a:srgbClr val="F3EE12"/>
                </a:gs>
                <a:gs pos="100000">
                  <a:schemeClr val="accent4">
                    <a:lumMod val="20000"/>
                    <a:lumOff val="80000"/>
                  </a:schemeClr>
                </a:gs>
              </a:gsLst>
              <a:lin ang="16200000" scaled="1"/>
            </a:gradFill>
            <a:ln w="50800" cmpd="sng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角丸四角形 134"/>
            <p:cNvSpPr/>
            <p:nvPr/>
          </p:nvSpPr>
          <p:spPr>
            <a:xfrm>
              <a:off x="8192158" y="20690259"/>
              <a:ext cx="2601239" cy="61446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 w="50800" cmpd="sng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6" name="直線矢印コネクタ 135"/>
            <p:cNvCxnSpPr>
              <a:endCxn id="141" idx="2"/>
            </p:cNvCxnSpPr>
            <p:nvPr/>
          </p:nvCxnSpPr>
          <p:spPr>
            <a:xfrm flipV="1">
              <a:off x="8432112" y="20213888"/>
              <a:ext cx="1" cy="480405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/>
            <p:cNvCxnSpPr/>
            <p:nvPr/>
          </p:nvCxnSpPr>
          <p:spPr>
            <a:xfrm>
              <a:off x="10793397" y="20854665"/>
              <a:ext cx="867082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矢印コネクタ 137"/>
            <p:cNvCxnSpPr/>
            <p:nvPr/>
          </p:nvCxnSpPr>
          <p:spPr>
            <a:xfrm flipH="1">
              <a:off x="10793397" y="21120767"/>
              <a:ext cx="867082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矢印コネクタ 138"/>
            <p:cNvCxnSpPr/>
            <p:nvPr/>
          </p:nvCxnSpPr>
          <p:spPr>
            <a:xfrm flipV="1">
              <a:off x="9492775" y="22341017"/>
              <a:ext cx="0" cy="498866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/>
            <p:nvPr/>
          </p:nvCxnSpPr>
          <p:spPr>
            <a:xfrm>
              <a:off x="5361096" y="22858932"/>
              <a:ext cx="4134302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正方形/長方形 140"/>
            <p:cNvSpPr/>
            <p:nvPr/>
          </p:nvSpPr>
          <p:spPr>
            <a:xfrm>
              <a:off x="8192158" y="19408687"/>
              <a:ext cx="479910" cy="80520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0800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2" name="直線矢印コネクタ 141"/>
            <p:cNvCxnSpPr>
              <a:endCxn id="143" idx="2"/>
            </p:cNvCxnSpPr>
            <p:nvPr/>
          </p:nvCxnSpPr>
          <p:spPr>
            <a:xfrm flipV="1">
              <a:off x="10502691" y="20213888"/>
              <a:ext cx="1" cy="480405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正方形/長方形 142"/>
            <p:cNvSpPr/>
            <p:nvPr/>
          </p:nvSpPr>
          <p:spPr>
            <a:xfrm>
              <a:off x="10262737" y="19408687"/>
              <a:ext cx="479910" cy="80520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0800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5" name="直線矢印コネクタ 144"/>
            <p:cNvCxnSpPr/>
            <p:nvPr/>
          </p:nvCxnSpPr>
          <p:spPr>
            <a:xfrm flipV="1">
              <a:off x="9059239" y="20218690"/>
              <a:ext cx="0" cy="48056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H="1">
              <a:off x="7745668" y="19766275"/>
              <a:ext cx="643913" cy="25423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/>
            <p:nvPr/>
          </p:nvCxnSpPr>
          <p:spPr>
            <a:xfrm flipH="1">
              <a:off x="7745668" y="19832270"/>
              <a:ext cx="2757030" cy="18823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矢印コネクタ 147"/>
            <p:cNvCxnSpPr/>
            <p:nvPr/>
          </p:nvCxnSpPr>
          <p:spPr>
            <a:xfrm flipV="1">
              <a:off x="8432112" y="18834547"/>
              <a:ext cx="1" cy="57414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矢印コネクタ 148"/>
            <p:cNvCxnSpPr/>
            <p:nvPr/>
          </p:nvCxnSpPr>
          <p:spPr>
            <a:xfrm flipV="1">
              <a:off x="10502691" y="18834547"/>
              <a:ext cx="17965" cy="57414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矢印コネクタ 149"/>
            <p:cNvCxnSpPr/>
            <p:nvPr/>
          </p:nvCxnSpPr>
          <p:spPr>
            <a:xfrm flipV="1">
              <a:off x="9059239" y="18834547"/>
              <a:ext cx="0" cy="579101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角丸四角形 150"/>
            <p:cNvSpPr/>
            <p:nvPr/>
          </p:nvSpPr>
          <p:spPr>
            <a:xfrm>
              <a:off x="6228179" y="19257054"/>
              <a:ext cx="7634944" cy="3396708"/>
            </a:xfrm>
            <a:prstGeom prst="roundRect">
              <a:avLst>
                <a:gd name="adj" fmla="val 15936"/>
              </a:avLst>
            </a:prstGeom>
            <a:noFill/>
            <a:ln w="762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2" name="直線矢印コネクタ 151"/>
            <p:cNvCxnSpPr>
              <a:endCxn id="135" idx="2"/>
            </p:cNvCxnSpPr>
            <p:nvPr/>
          </p:nvCxnSpPr>
          <p:spPr>
            <a:xfrm flipV="1">
              <a:off x="9492775" y="21304724"/>
              <a:ext cx="3" cy="42182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矢印コネクタ 152"/>
            <p:cNvCxnSpPr/>
            <p:nvPr/>
          </p:nvCxnSpPr>
          <p:spPr>
            <a:xfrm>
              <a:off x="5361096" y="22653762"/>
              <a:ext cx="867082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正方形/長方形 153"/>
            <p:cNvSpPr/>
            <p:nvPr/>
          </p:nvSpPr>
          <p:spPr>
            <a:xfrm>
              <a:off x="8318562" y="18246847"/>
              <a:ext cx="2394912" cy="555914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VM</a:t>
              </a:r>
              <a:endParaRPr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5" name="テキスト ボックス 154"/>
            <p:cNvSpPr txBox="1"/>
            <p:nvPr/>
          </p:nvSpPr>
          <p:spPr>
            <a:xfrm>
              <a:off x="8794976" y="20807898"/>
              <a:ext cx="199842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 smtClean="0"/>
                <a:t>CIMOM</a:t>
              </a:r>
              <a:endParaRPr kumimoji="1" lang="ja-JP" altLang="en-US" sz="3200" b="1" dirty="0"/>
            </a:p>
          </p:txBody>
        </p:sp>
        <p:sp>
          <p:nvSpPr>
            <p:cNvPr id="156" name="テキスト ボックス 155"/>
            <p:cNvSpPr txBox="1"/>
            <p:nvPr/>
          </p:nvSpPr>
          <p:spPr>
            <a:xfrm>
              <a:off x="11694087" y="20737940"/>
              <a:ext cx="22496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リポジトリ</a:t>
              </a:r>
              <a:endParaRPr kumimoji="1" lang="en-US" altLang="ja-JP" sz="3200" b="1" dirty="0" smtClean="0"/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16175451" y="29032208"/>
            <a:ext cx="13366136" cy="3751091"/>
            <a:chOff x="5898221" y="22769705"/>
            <a:chExt cx="13537910" cy="4083656"/>
          </a:xfrm>
        </p:grpSpPr>
        <p:sp>
          <p:nvSpPr>
            <p:cNvPr id="158" name="テキスト ボックス 157"/>
            <p:cNvSpPr txBox="1"/>
            <p:nvPr/>
          </p:nvSpPr>
          <p:spPr>
            <a:xfrm>
              <a:off x="14885570" y="26226138"/>
              <a:ext cx="45505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 err="1" smtClean="0"/>
                <a:t>CIM_SoftwareIdentity</a:t>
              </a:r>
              <a:endParaRPr kumimoji="1" lang="ja-JP" altLang="en-US" sz="3200" b="1" dirty="0"/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16901714" y="24123430"/>
              <a:ext cx="1501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 err="1" smtClean="0"/>
                <a:t>vAMT</a:t>
              </a:r>
              <a:endParaRPr kumimoji="1" lang="ja-JP" altLang="en-US" sz="3200" b="1" dirty="0"/>
            </a:p>
          </p:txBody>
        </p:sp>
        <p:cxnSp>
          <p:nvCxnSpPr>
            <p:cNvPr id="160" name="直線コネクタ 159"/>
            <p:cNvCxnSpPr/>
            <p:nvPr/>
          </p:nvCxnSpPr>
          <p:spPr>
            <a:xfrm>
              <a:off x="8757707" y="25531291"/>
              <a:ext cx="6209089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正方形/長方形 160"/>
            <p:cNvSpPr/>
            <p:nvPr/>
          </p:nvSpPr>
          <p:spPr>
            <a:xfrm>
              <a:off x="12986651" y="24194735"/>
              <a:ext cx="479910" cy="80520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0800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14849572" y="24194735"/>
              <a:ext cx="479910" cy="80520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50800" cmpd="sng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角丸四角形 162"/>
            <p:cNvSpPr/>
            <p:nvPr/>
          </p:nvSpPr>
          <p:spPr>
            <a:xfrm>
              <a:off x="12645503" y="23875107"/>
              <a:ext cx="4150668" cy="1498518"/>
            </a:xfrm>
            <a:prstGeom prst="roundRect">
              <a:avLst>
                <a:gd name="adj" fmla="val 15936"/>
              </a:avLst>
            </a:prstGeom>
            <a:noFill/>
            <a:ln w="63500" cmpd="sng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4" name="直線矢印コネクタ 163"/>
            <p:cNvCxnSpPr/>
            <p:nvPr/>
          </p:nvCxnSpPr>
          <p:spPr>
            <a:xfrm flipH="1">
              <a:off x="8624864" y="25891331"/>
              <a:ext cx="6587133" cy="0"/>
            </a:xfrm>
            <a:prstGeom prst="straightConnector1">
              <a:avLst/>
            </a:prstGeom>
            <a:ln w="508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正方形/長方形 165"/>
            <p:cNvSpPr/>
            <p:nvPr/>
          </p:nvSpPr>
          <p:spPr>
            <a:xfrm>
              <a:off x="13320917" y="22769705"/>
              <a:ext cx="2394912" cy="795125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VM</a:t>
              </a:r>
              <a:endParaRPr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7" name="テキスト ボックス 166"/>
            <p:cNvSpPr txBox="1"/>
            <p:nvPr/>
          </p:nvSpPr>
          <p:spPr>
            <a:xfrm>
              <a:off x="15518435" y="24328928"/>
              <a:ext cx="107473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 smtClean="0"/>
                <a:t>・・・</a:t>
              </a:r>
              <a:endParaRPr kumimoji="1" lang="ja-JP" altLang="en-US" sz="3200" b="1" dirty="0"/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13626942" y="24330088"/>
              <a:ext cx="10475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 smtClean="0"/>
                <a:t>・・・</a:t>
              </a:r>
              <a:endParaRPr kumimoji="1" lang="ja-JP" altLang="en-US" sz="3200" b="1" dirty="0"/>
            </a:p>
          </p:txBody>
        </p:sp>
        <p:sp>
          <p:nvSpPr>
            <p:cNvPr id="169" name="星 32 168"/>
            <p:cNvSpPr/>
            <p:nvPr/>
          </p:nvSpPr>
          <p:spPr>
            <a:xfrm>
              <a:off x="14621882" y="24006029"/>
              <a:ext cx="944794" cy="1182612"/>
            </a:xfrm>
            <a:prstGeom prst="star32">
              <a:avLst/>
            </a:prstGeom>
            <a:noFill/>
            <a:ln w="38100">
              <a:solidFill>
                <a:srgbClr val="F3EE1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170" name="直線矢印コネクタ 169"/>
            <p:cNvCxnSpPr/>
            <p:nvPr/>
          </p:nvCxnSpPr>
          <p:spPr>
            <a:xfrm flipV="1">
              <a:off x="14966796" y="24999937"/>
              <a:ext cx="0" cy="53135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コネクタ 170"/>
            <p:cNvCxnSpPr/>
            <p:nvPr/>
          </p:nvCxnSpPr>
          <p:spPr>
            <a:xfrm>
              <a:off x="15211995" y="24999937"/>
              <a:ext cx="0" cy="8913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2" name="グループ化 171"/>
            <p:cNvGrpSpPr/>
            <p:nvPr/>
          </p:nvGrpSpPr>
          <p:grpSpPr>
            <a:xfrm>
              <a:off x="5898221" y="23518370"/>
              <a:ext cx="2885997" cy="2954869"/>
              <a:chOff x="15619980" y="18304385"/>
              <a:chExt cx="2885997" cy="2954869"/>
            </a:xfrm>
          </p:grpSpPr>
          <p:sp>
            <p:nvSpPr>
              <p:cNvPr id="180" name="laptop"/>
              <p:cNvSpPr>
                <a:spLocks noEditPoints="1" noChangeArrowheads="1"/>
              </p:cNvSpPr>
              <p:nvPr/>
            </p:nvSpPr>
            <p:spPr bwMode="auto">
              <a:xfrm>
                <a:off x="15734661" y="19088029"/>
                <a:ext cx="2771316" cy="2171225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181" name="グループ化 180"/>
              <p:cNvGrpSpPr/>
              <p:nvPr/>
            </p:nvGrpSpPr>
            <p:grpSpPr>
              <a:xfrm>
                <a:off x="16671516" y="19387761"/>
                <a:ext cx="1011040" cy="855202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84" name="正方形/長方形 183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38100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5" name="正方形/長方形 184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38100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82" name="テキスト ボックス 181"/>
              <p:cNvSpPr txBox="1"/>
              <p:nvPr/>
            </p:nvSpPr>
            <p:spPr>
              <a:xfrm>
                <a:off x="15619980" y="18304385"/>
                <a:ext cx="261475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200" b="1" dirty="0" smtClean="0">
                    <a:latin typeface="+mn-ea"/>
                  </a:rPr>
                  <a:t>管理ツール</a:t>
                </a:r>
                <a:endParaRPr lang="en-US" altLang="ja-JP" sz="3200" b="1" dirty="0">
                  <a:latin typeface="+mn-ea"/>
                </a:endParaRPr>
              </a:p>
            </p:txBody>
          </p:sp>
          <p:cxnSp>
            <p:nvCxnSpPr>
              <p:cNvPr id="183" name="直線コネクタ 182"/>
              <p:cNvCxnSpPr>
                <a:stCxn id="182" idx="2"/>
              </p:cNvCxnSpPr>
              <p:nvPr/>
            </p:nvCxnSpPr>
            <p:spPr>
              <a:xfrm>
                <a:off x="16927356" y="18889160"/>
                <a:ext cx="308794" cy="926201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グループ化 172"/>
            <p:cNvGrpSpPr/>
            <p:nvPr/>
          </p:nvGrpSpPr>
          <p:grpSpPr>
            <a:xfrm>
              <a:off x="9344787" y="24584279"/>
              <a:ext cx="2744849" cy="1181221"/>
              <a:chOff x="9432527" y="24146640"/>
              <a:chExt cx="2247955" cy="1181221"/>
            </a:xfrm>
          </p:grpSpPr>
          <p:sp>
            <p:nvSpPr>
              <p:cNvPr id="178" name="メモ 177"/>
              <p:cNvSpPr/>
              <p:nvPr/>
            </p:nvSpPr>
            <p:spPr>
              <a:xfrm>
                <a:off x="9432527" y="24146640"/>
                <a:ext cx="2247955" cy="731226"/>
              </a:xfrm>
              <a:prstGeom prst="foldedCorner">
                <a:avLst/>
              </a:prstGeom>
              <a:noFill/>
              <a:ln w="38100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79" name="テキスト ボックス 178"/>
              <p:cNvSpPr txBox="1"/>
              <p:nvPr/>
            </p:nvSpPr>
            <p:spPr>
              <a:xfrm>
                <a:off x="9570823" y="24250643"/>
                <a:ext cx="210965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b="1" dirty="0" smtClean="0"/>
                  <a:t>キー“</a:t>
                </a:r>
                <a:r>
                  <a:rPr lang="en-US" altLang="ja-JP" sz="3200" b="1" dirty="0" smtClean="0"/>
                  <a:t>AMT</a:t>
                </a:r>
                <a:r>
                  <a:rPr lang="ja-JP" altLang="en-US" sz="3200" b="1" dirty="0" smtClean="0"/>
                  <a:t>”</a:t>
                </a:r>
                <a:endParaRPr kumimoji="1" lang="ja-JP" altLang="en-US" sz="3200" b="1" dirty="0"/>
              </a:p>
            </p:txBody>
          </p:sp>
        </p:grpSp>
        <p:grpSp>
          <p:nvGrpSpPr>
            <p:cNvPr id="174" name="グループ化 173"/>
            <p:cNvGrpSpPr/>
            <p:nvPr/>
          </p:nvGrpSpPr>
          <p:grpSpPr>
            <a:xfrm>
              <a:off x="9326877" y="26122135"/>
              <a:ext cx="4693359" cy="731226"/>
              <a:chOff x="9584927" y="26694518"/>
              <a:chExt cx="3669476" cy="731226"/>
            </a:xfrm>
          </p:grpSpPr>
          <p:sp>
            <p:nvSpPr>
              <p:cNvPr id="176" name="メモ 175"/>
              <p:cNvSpPr/>
              <p:nvPr/>
            </p:nvSpPr>
            <p:spPr>
              <a:xfrm>
                <a:off x="9584927" y="26694518"/>
                <a:ext cx="3669476" cy="731226"/>
              </a:xfrm>
              <a:prstGeom prst="foldedCorner">
                <a:avLst/>
              </a:prstGeom>
              <a:noFill/>
              <a:ln w="38100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77" name="テキスト ボックス 176"/>
              <p:cNvSpPr txBox="1"/>
              <p:nvPr/>
            </p:nvSpPr>
            <p:spPr>
              <a:xfrm>
                <a:off x="9723223" y="26798521"/>
                <a:ext cx="35311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b="1" dirty="0" smtClean="0"/>
                  <a:t>バージョン情報</a:t>
                </a:r>
                <a:r>
                  <a:rPr lang="ja-JP" altLang="en-US" sz="3200" b="1" dirty="0" smtClean="0"/>
                  <a:t>“</a:t>
                </a:r>
                <a:r>
                  <a:rPr lang="en-US" altLang="ja-JP" sz="3200" b="1" dirty="0" smtClean="0"/>
                  <a:t>7.1.4</a:t>
                </a:r>
                <a:r>
                  <a:rPr lang="ja-JP" altLang="en-US" sz="3200" b="1" dirty="0" smtClean="0"/>
                  <a:t>”</a:t>
                </a:r>
                <a:endParaRPr kumimoji="1" lang="ja-JP" altLang="en-US" sz="3200" b="1" dirty="0"/>
              </a:p>
            </p:txBody>
          </p:sp>
        </p:grpSp>
        <p:cxnSp>
          <p:nvCxnSpPr>
            <p:cNvPr id="175" name="直線コネクタ 174"/>
            <p:cNvCxnSpPr/>
            <p:nvPr/>
          </p:nvCxnSpPr>
          <p:spPr>
            <a:xfrm flipH="1" flipV="1">
              <a:off x="15211995" y="24670441"/>
              <a:ext cx="1414216" cy="155569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グループ化 185"/>
          <p:cNvGrpSpPr/>
          <p:nvPr/>
        </p:nvGrpSpPr>
        <p:grpSpPr>
          <a:xfrm>
            <a:off x="440836" y="27691531"/>
            <a:ext cx="13589691" cy="4526577"/>
            <a:chOff x="11932852" y="26467394"/>
            <a:chExt cx="13589691" cy="4526577"/>
          </a:xfrm>
        </p:grpSpPr>
        <p:sp>
          <p:nvSpPr>
            <p:cNvPr id="187" name="ストライプ矢印 186"/>
            <p:cNvSpPr/>
            <p:nvPr/>
          </p:nvSpPr>
          <p:spPr>
            <a:xfrm>
              <a:off x="19581052" y="28425545"/>
              <a:ext cx="1368152" cy="1008112"/>
            </a:xfrm>
            <a:prstGeom prst="stripedRightArrow">
              <a:avLst>
                <a:gd name="adj1" fmla="val 47086"/>
                <a:gd name="adj2" fmla="val 50000"/>
              </a:avLst>
            </a:prstGeom>
            <a:noFill/>
            <a:ln w="50800" cmpd="thickThin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88" name="テキスト ボックス 187"/>
            <p:cNvSpPr txBox="1"/>
            <p:nvPr/>
          </p:nvSpPr>
          <p:spPr>
            <a:xfrm>
              <a:off x="19454465" y="27611141"/>
              <a:ext cx="18938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CIMPLE</a:t>
              </a:r>
              <a:endParaRPr kumimoji="1" lang="ja-JP" altLang="en-US" sz="3200" b="1" dirty="0"/>
            </a:p>
          </p:txBody>
        </p:sp>
        <p:grpSp>
          <p:nvGrpSpPr>
            <p:cNvPr id="189" name="グループ化 188"/>
            <p:cNvGrpSpPr/>
            <p:nvPr/>
          </p:nvGrpSpPr>
          <p:grpSpPr>
            <a:xfrm>
              <a:off x="11932852" y="26467395"/>
              <a:ext cx="7157986" cy="4526576"/>
              <a:chOff x="11932852" y="26467395"/>
              <a:chExt cx="7157986" cy="4526576"/>
            </a:xfrm>
          </p:grpSpPr>
          <p:sp>
            <p:nvSpPr>
              <p:cNvPr id="201" name="メモ 200"/>
              <p:cNvSpPr/>
              <p:nvPr/>
            </p:nvSpPr>
            <p:spPr>
              <a:xfrm>
                <a:off x="11932852" y="27187474"/>
                <a:ext cx="7157986" cy="3806497"/>
              </a:xfrm>
              <a:prstGeom prst="foldedCorner">
                <a:avLst/>
              </a:prstGeom>
              <a:noFill/>
              <a:ln w="571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02" name="テキスト ボックス 201"/>
              <p:cNvSpPr txBox="1"/>
              <p:nvPr/>
            </p:nvSpPr>
            <p:spPr>
              <a:xfrm>
                <a:off x="12109736" y="27325972"/>
                <a:ext cx="6981102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dirty="0"/>
                  <a:t>class </a:t>
                </a:r>
                <a:r>
                  <a:rPr lang="en-US" altLang="ja-JP" sz="3200" dirty="0" err="1" smtClean="0"/>
                  <a:t>CIM_Processor</a:t>
                </a:r>
                <a:endParaRPr lang="en-US" altLang="ja-JP" sz="3200" dirty="0"/>
              </a:p>
              <a:p>
                <a:r>
                  <a:rPr lang="en-US" altLang="ja-JP" sz="3200" dirty="0"/>
                  <a:t>{</a:t>
                </a:r>
              </a:p>
              <a:p>
                <a:r>
                  <a:rPr lang="en-US" altLang="ja-JP" sz="3200" dirty="0"/>
                  <a:t>    </a:t>
                </a:r>
                <a:r>
                  <a:rPr lang="en-US" altLang="ja-JP" sz="3200" dirty="0" smtClean="0"/>
                  <a:t>string </a:t>
                </a:r>
                <a:r>
                  <a:rPr lang="en-US" altLang="ja-JP" sz="3200" dirty="0" err="1" smtClean="0"/>
                  <a:t>DeviceID</a:t>
                </a:r>
                <a:r>
                  <a:rPr lang="en-US" altLang="ja-JP" sz="3200" dirty="0"/>
                  <a:t>;</a:t>
                </a:r>
              </a:p>
              <a:p>
                <a:r>
                  <a:rPr lang="en-US" altLang="ja-JP" sz="3200" dirty="0"/>
                  <a:t>    string </a:t>
                </a:r>
                <a:r>
                  <a:rPr lang="en-US" altLang="ja-JP" sz="3200" dirty="0" err="1"/>
                  <a:t>ElementName</a:t>
                </a:r>
                <a:r>
                  <a:rPr lang="en-US" altLang="ja-JP" sz="3200" dirty="0" smtClean="0"/>
                  <a:t>;</a:t>
                </a:r>
              </a:p>
              <a:p>
                <a:r>
                  <a:rPr lang="en-US" altLang="ja-JP" sz="3200" dirty="0" smtClean="0"/>
                  <a:t>    uint32 </a:t>
                </a:r>
                <a:r>
                  <a:rPr lang="en-US" altLang="ja-JP" sz="3200" dirty="0" err="1" smtClean="0"/>
                  <a:t>MaxClockSpeed</a:t>
                </a:r>
                <a:r>
                  <a:rPr lang="en-US" altLang="ja-JP" sz="3200" dirty="0" smtClean="0"/>
                  <a:t>;</a:t>
                </a:r>
              </a:p>
              <a:p>
                <a:r>
                  <a:rPr lang="en-US" altLang="ja-JP" sz="3200" dirty="0"/>
                  <a:t>    uint16 </a:t>
                </a:r>
                <a:r>
                  <a:rPr lang="en-US" altLang="ja-JP" sz="3200" dirty="0" err="1" smtClean="0"/>
                  <a:t>CPUStatus</a:t>
                </a:r>
                <a:r>
                  <a:rPr lang="en-US" altLang="ja-JP" sz="3200" dirty="0" smtClean="0"/>
                  <a:t>;</a:t>
                </a:r>
                <a:endParaRPr lang="en-US" altLang="ja-JP" sz="3200" dirty="0"/>
              </a:p>
              <a:p>
                <a:r>
                  <a:rPr lang="en-US" altLang="ja-JP" sz="3200" dirty="0"/>
                  <a:t>};</a:t>
                </a:r>
              </a:p>
            </p:txBody>
          </p:sp>
          <p:sp>
            <p:nvSpPr>
              <p:cNvPr id="203" name="テキスト ボックス 202"/>
              <p:cNvSpPr txBox="1"/>
              <p:nvPr/>
            </p:nvSpPr>
            <p:spPr>
              <a:xfrm>
                <a:off x="12494878" y="26467395"/>
                <a:ext cx="279191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 smtClean="0"/>
                  <a:t>MOF</a:t>
                </a:r>
                <a:r>
                  <a:rPr lang="ja-JP" altLang="en-US" sz="3200" b="1" dirty="0" smtClean="0"/>
                  <a:t>ファイル</a:t>
                </a:r>
                <a:endParaRPr kumimoji="1" lang="ja-JP" altLang="en-US" sz="3200" b="1" dirty="0"/>
              </a:p>
            </p:txBody>
          </p:sp>
        </p:grpSp>
        <p:grpSp>
          <p:nvGrpSpPr>
            <p:cNvPr id="190" name="グループ化 189"/>
            <p:cNvGrpSpPr/>
            <p:nvPr/>
          </p:nvGrpSpPr>
          <p:grpSpPr>
            <a:xfrm>
              <a:off x="21231899" y="26467394"/>
              <a:ext cx="2791913" cy="3435104"/>
              <a:chOff x="21231899" y="26467394"/>
              <a:chExt cx="2791913" cy="3435104"/>
            </a:xfrm>
          </p:grpSpPr>
          <p:sp>
            <p:nvSpPr>
              <p:cNvPr id="198" name="メモ 197"/>
              <p:cNvSpPr/>
              <p:nvPr/>
            </p:nvSpPr>
            <p:spPr>
              <a:xfrm>
                <a:off x="21348345" y="27187475"/>
                <a:ext cx="1980399" cy="2715023"/>
              </a:xfrm>
              <a:prstGeom prst="foldedCorner">
                <a:avLst/>
              </a:prstGeom>
              <a:noFill/>
              <a:ln w="571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1877572" y="28307042"/>
                <a:ext cx="108513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dirty="0" smtClean="0"/>
                  <a:t>雛形</a:t>
                </a:r>
                <a:endParaRPr lang="en-US" altLang="ja-JP" sz="3200" dirty="0"/>
              </a:p>
            </p:txBody>
          </p:sp>
          <p:sp>
            <p:nvSpPr>
              <p:cNvPr id="200" name="テキスト ボックス 199"/>
              <p:cNvSpPr txBox="1"/>
              <p:nvPr/>
            </p:nvSpPr>
            <p:spPr>
              <a:xfrm>
                <a:off x="21231899" y="26467394"/>
                <a:ext cx="279191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/>
                  <a:t>CIM</a:t>
                </a:r>
                <a:r>
                  <a:rPr lang="ja-JP" altLang="en-US" sz="3200" b="1" dirty="0" smtClean="0"/>
                  <a:t>プロバイダ</a:t>
                </a:r>
                <a:endParaRPr kumimoji="1" lang="ja-JP" altLang="en-US" sz="3200" b="1" dirty="0"/>
              </a:p>
            </p:txBody>
          </p:sp>
        </p:grpSp>
        <p:grpSp>
          <p:nvGrpSpPr>
            <p:cNvPr id="191" name="グループ化 190"/>
            <p:cNvGrpSpPr/>
            <p:nvPr/>
          </p:nvGrpSpPr>
          <p:grpSpPr>
            <a:xfrm>
              <a:off x="23980109" y="28875636"/>
              <a:ext cx="1542434" cy="1979251"/>
              <a:chOff x="7069853" y="5754165"/>
              <a:chExt cx="811199" cy="782240"/>
            </a:xfrm>
          </p:grpSpPr>
          <p:sp>
            <p:nvSpPr>
              <p:cNvPr id="193" name="円/楕円 192"/>
              <p:cNvSpPr/>
              <p:nvPr/>
            </p:nvSpPr>
            <p:spPr>
              <a:xfrm>
                <a:off x="7401903" y="5754165"/>
                <a:ext cx="410699" cy="39112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38100" cmpd="thickThin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台形 193"/>
              <p:cNvSpPr/>
              <p:nvPr/>
            </p:nvSpPr>
            <p:spPr>
              <a:xfrm>
                <a:off x="7333453" y="6145285"/>
                <a:ext cx="547599" cy="391120"/>
              </a:xfrm>
              <a:prstGeom prst="trapezoid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38100" cmpd="thickThin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5" name="グループ化 194"/>
              <p:cNvGrpSpPr/>
              <p:nvPr/>
            </p:nvGrpSpPr>
            <p:grpSpPr>
              <a:xfrm>
                <a:off x="7069853" y="6145285"/>
                <a:ext cx="617684" cy="297192"/>
                <a:chOff x="7968135" y="5794561"/>
                <a:chExt cx="617684" cy="297192"/>
              </a:xfrm>
            </p:grpSpPr>
            <p:sp>
              <p:nvSpPr>
                <p:cNvPr id="196" name="二等辺三角形 195"/>
                <p:cNvSpPr/>
                <p:nvPr/>
              </p:nvSpPr>
              <p:spPr>
                <a:xfrm>
                  <a:off x="8370540" y="5903561"/>
                  <a:ext cx="215279" cy="188192"/>
                </a:xfrm>
                <a:prstGeom prst="triangle">
                  <a:avLst>
                    <a:gd name="adj" fmla="val 64668"/>
                  </a:avLst>
                </a:prstGeom>
                <a:solidFill>
                  <a:schemeClr val="bg1">
                    <a:lumMod val="65000"/>
                  </a:schemeClr>
                </a:solidFill>
                <a:ln w="25400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7" name="正方形/長方形 196"/>
                <p:cNvSpPr/>
                <p:nvPr/>
              </p:nvSpPr>
              <p:spPr>
                <a:xfrm rot="1753144">
                  <a:off x="7968135" y="5794561"/>
                  <a:ext cx="507372" cy="218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25400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92" name="環状矢印 191"/>
            <p:cNvSpPr/>
            <p:nvPr/>
          </p:nvSpPr>
          <p:spPr>
            <a:xfrm flipH="1">
              <a:off x="22380536" y="27811463"/>
              <a:ext cx="2552416" cy="2236275"/>
            </a:xfrm>
            <a:prstGeom prst="circularArrow">
              <a:avLst>
                <a:gd name="adj1" fmla="val 13116"/>
                <a:gd name="adj2" fmla="val 1362871"/>
                <a:gd name="adj3" fmla="val 15676733"/>
                <a:gd name="adj4" fmla="val 11341541"/>
                <a:gd name="adj5" fmla="val 18229"/>
              </a:avLst>
            </a:prstGeom>
            <a:noFill/>
            <a:ln w="50800" cmpd="thickThin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04" name="タイトル 1"/>
          <p:cNvSpPr txBox="1">
            <a:spLocks/>
          </p:cNvSpPr>
          <p:nvPr/>
        </p:nvSpPr>
        <p:spPr>
          <a:xfrm>
            <a:off x="15284003" y="13958068"/>
            <a:ext cx="14518818" cy="808352"/>
          </a:xfrm>
          <a:prstGeom prst="rect">
            <a:avLst/>
          </a:prstGeom>
        </p:spPr>
        <p:txBody>
          <a:bodyPr vert="horz" lIns="417396" tIns="208698" rIns="417396" bIns="208698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ja-JP" sz="5000" dirty="0" err="1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vAMT</a:t>
            </a:r>
            <a:r>
              <a:rPr lang="ja-JP" altLang="en-US" sz="5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の構成</a:t>
            </a:r>
            <a:endParaRPr lang="ja-JP" altLang="en-US" sz="500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" name="コンテンツ プレースホルダー 2"/>
          <p:cNvSpPr txBox="1">
            <a:spLocks/>
          </p:cNvSpPr>
          <p:nvPr/>
        </p:nvSpPr>
        <p:spPr bwMode="auto">
          <a:xfrm>
            <a:off x="15067979" y="14996705"/>
            <a:ext cx="13798180" cy="63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WS-Man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 lvl="1"/>
            <a:r>
              <a:rPr lang="ja-JP" altLang="en-US" dirty="0"/>
              <a:t>リクエスト</a:t>
            </a:r>
            <a:r>
              <a:rPr lang="ja-JP" altLang="en-US" dirty="0" smtClean="0"/>
              <a:t>を</a:t>
            </a:r>
            <a:r>
              <a:rPr lang="en-US" altLang="ja-JP" dirty="0" smtClean="0"/>
              <a:t>CIM</a:t>
            </a:r>
            <a:r>
              <a:rPr lang="ja-JP" altLang="en-US" dirty="0" smtClean="0"/>
              <a:t>に変換</a:t>
            </a:r>
            <a:endParaRPr lang="en-US" altLang="ja-JP" dirty="0" smtClean="0"/>
          </a:p>
          <a:p>
            <a:pPr lvl="2"/>
            <a:r>
              <a:rPr lang="en-US" altLang="ja-JP" dirty="0"/>
              <a:t>CIM</a:t>
            </a:r>
            <a:r>
              <a:rPr lang="en-US" altLang="ja-JP" dirty="0" smtClean="0"/>
              <a:t>:</a:t>
            </a:r>
            <a:r>
              <a:rPr lang="ja-JP" altLang="en-US" dirty="0"/>
              <a:t>管理対象デバイス</a:t>
            </a:r>
            <a:r>
              <a:rPr lang="ja-JP" altLang="en-US" dirty="0" smtClean="0"/>
              <a:t>を管理</a:t>
            </a:r>
            <a:r>
              <a:rPr lang="ja-JP" altLang="en-US" dirty="0"/>
              <a:t>するための</a:t>
            </a:r>
            <a:r>
              <a:rPr lang="ja-JP" altLang="en-US" dirty="0" smtClean="0"/>
              <a:t>規格</a:t>
            </a:r>
            <a:endParaRPr lang="en-US" altLang="ja-JP" dirty="0" smtClean="0"/>
          </a:p>
          <a:p>
            <a:r>
              <a:rPr lang="en-US" altLang="ja-JP" dirty="0"/>
              <a:t>CIM</a:t>
            </a:r>
            <a:r>
              <a:rPr lang="ja-JP" altLang="en-US" dirty="0"/>
              <a:t>オブジェクトマネージャ（</a:t>
            </a:r>
            <a:r>
              <a:rPr lang="en-US" altLang="ja-JP" dirty="0"/>
              <a:t>CIMOM</a:t>
            </a:r>
            <a:r>
              <a:rPr lang="ja-JP" altLang="en-US" dirty="0"/>
              <a:t>）</a:t>
            </a:r>
          </a:p>
          <a:p>
            <a:pPr lvl="1"/>
            <a:r>
              <a:rPr lang="ja-JP" altLang="en-US" dirty="0"/>
              <a:t>リクエストを適切</a:t>
            </a:r>
            <a:r>
              <a:rPr lang="ja-JP" altLang="en-US" dirty="0" smtClean="0"/>
              <a:t>な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CIM</a:t>
            </a:r>
            <a:r>
              <a:rPr lang="ja-JP" altLang="en-US" dirty="0"/>
              <a:t>プロバイダに</a:t>
            </a:r>
            <a:r>
              <a:rPr lang="ja-JP" altLang="en-US" dirty="0" smtClean="0"/>
              <a:t>送る</a:t>
            </a:r>
            <a:endParaRPr lang="en-US" altLang="ja-JP" dirty="0" smtClean="0"/>
          </a:p>
          <a:p>
            <a:r>
              <a:rPr lang="en-US" altLang="ja-JP" dirty="0"/>
              <a:t>CIM</a:t>
            </a:r>
            <a:r>
              <a:rPr lang="ja-JP" altLang="en-US" dirty="0"/>
              <a:t>プロバイダ</a:t>
            </a:r>
            <a:endParaRPr lang="en-US" altLang="ja-JP" dirty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の各資源にアクセ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</a:t>
            </a:r>
            <a:r>
              <a:rPr lang="ja-JP" altLang="en-US" dirty="0"/>
              <a:t>する</a:t>
            </a:r>
            <a:endParaRPr lang="en-US" altLang="ja-JP" dirty="0"/>
          </a:p>
          <a:p>
            <a:pPr lvl="1"/>
            <a:endParaRPr lang="ja-JP" altLang="en-US" dirty="0"/>
          </a:p>
        </p:txBody>
      </p:sp>
      <p:grpSp>
        <p:nvGrpSpPr>
          <p:cNvPr id="268" name="グループ化 267"/>
          <p:cNvGrpSpPr/>
          <p:nvPr/>
        </p:nvGrpSpPr>
        <p:grpSpPr>
          <a:xfrm>
            <a:off x="528512" y="18393300"/>
            <a:ext cx="13624341" cy="3928978"/>
            <a:chOff x="931230" y="24245102"/>
            <a:chExt cx="13624341" cy="3928978"/>
          </a:xfrm>
        </p:grpSpPr>
        <p:grpSp>
          <p:nvGrpSpPr>
            <p:cNvPr id="269" name="グループ化 268"/>
            <p:cNvGrpSpPr/>
            <p:nvPr/>
          </p:nvGrpSpPr>
          <p:grpSpPr>
            <a:xfrm>
              <a:off x="1106806" y="24309296"/>
              <a:ext cx="5133891" cy="1869132"/>
              <a:chOff x="7880519" y="21964790"/>
              <a:chExt cx="5133891" cy="1869132"/>
            </a:xfrm>
          </p:grpSpPr>
          <p:pic>
            <p:nvPicPr>
              <p:cNvPr id="325" name="Picture 3" descr="C:\Users\kouki\AppData\Local\Microsoft\Windows\Temporary Internet Files\Content.IE5\8WACNZ72\MC900428945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4731" y="22728883"/>
                <a:ext cx="1543257" cy="11050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26" name="Picture 3" descr="C:\Users\kouki\AppData\Local\Microsoft\Windows\Temporary Internet Files\Content.IE5\8WACNZ72\MC900428945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71153" y="22728883"/>
                <a:ext cx="1543257" cy="11050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27" name="Picture 3" descr="C:\Users\kouki\AppData\Local\Microsoft\Windows\Temporary Internet Files\Content.IE5\8WACNZ72\MC900428945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519" y="22728882"/>
                <a:ext cx="1543257" cy="11050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8" name="テキスト ボックス 327"/>
              <p:cNvSpPr txBox="1"/>
              <p:nvPr/>
            </p:nvSpPr>
            <p:spPr>
              <a:xfrm>
                <a:off x="9777281" y="21964790"/>
                <a:ext cx="14497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200" b="1" dirty="0">
                    <a:latin typeface="+mn-ea"/>
                  </a:rPr>
                  <a:t>PC</a:t>
                </a:r>
              </a:p>
            </p:txBody>
          </p:sp>
        </p:grpSp>
        <p:sp>
          <p:nvSpPr>
            <p:cNvPr id="270" name="laptop"/>
            <p:cNvSpPr>
              <a:spLocks noEditPoints="1" noChangeArrowheads="1"/>
            </p:cNvSpPr>
            <p:nvPr/>
          </p:nvSpPr>
          <p:spPr bwMode="auto">
            <a:xfrm>
              <a:off x="6650234" y="25999995"/>
              <a:ext cx="2466267" cy="2174085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80" name="グループ化 279"/>
            <p:cNvGrpSpPr/>
            <p:nvPr/>
          </p:nvGrpSpPr>
          <p:grpSpPr>
            <a:xfrm>
              <a:off x="7377847" y="26352617"/>
              <a:ext cx="1011040" cy="855202"/>
              <a:chOff x="395536" y="4077069"/>
              <a:chExt cx="1072564" cy="792087"/>
            </a:xfrm>
            <a:solidFill>
              <a:schemeClr val="bg1">
                <a:lumMod val="95000"/>
              </a:schemeClr>
            </a:solidFill>
          </p:grpSpPr>
          <p:sp>
            <p:nvSpPr>
              <p:cNvPr id="323" name="正方形/長方形 322"/>
              <p:cNvSpPr/>
              <p:nvPr/>
            </p:nvSpPr>
            <p:spPr>
              <a:xfrm>
                <a:off x="395536" y="4077069"/>
                <a:ext cx="1072564" cy="792087"/>
              </a:xfrm>
              <a:prstGeom prst="rect">
                <a:avLst/>
              </a:prstGeom>
              <a:grpFill/>
              <a:ln w="3810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4" name="正方形/長方形 323"/>
              <p:cNvSpPr/>
              <p:nvPr/>
            </p:nvSpPr>
            <p:spPr>
              <a:xfrm>
                <a:off x="395536" y="4077070"/>
                <a:ext cx="1072564" cy="63624"/>
              </a:xfrm>
              <a:prstGeom prst="rect">
                <a:avLst/>
              </a:prstGeom>
              <a:grpFill/>
              <a:ln w="3810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1" name="テキスト ボックス 280"/>
            <p:cNvSpPr txBox="1"/>
            <p:nvPr/>
          </p:nvSpPr>
          <p:spPr>
            <a:xfrm>
              <a:off x="6482707" y="25029697"/>
              <a:ext cx="27795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200" b="1" dirty="0" smtClean="0">
                  <a:latin typeface="+mn-ea"/>
                </a:rPr>
                <a:t>PC</a:t>
              </a:r>
              <a:r>
                <a:rPr lang="ja-JP" altLang="en-US" sz="3200" b="1" dirty="0" smtClean="0">
                  <a:latin typeface="+mn-ea"/>
                </a:rPr>
                <a:t>管理ツール</a:t>
              </a:r>
              <a:endParaRPr lang="en-US" altLang="ja-JP" sz="3200" b="1" dirty="0">
                <a:latin typeface="+mn-ea"/>
              </a:endParaRPr>
            </a:p>
          </p:txBody>
        </p:sp>
        <p:cxnSp>
          <p:nvCxnSpPr>
            <p:cNvPr id="282" name="直線コネクタ 281"/>
            <p:cNvCxnSpPr/>
            <p:nvPr/>
          </p:nvCxnSpPr>
          <p:spPr>
            <a:xfrm>
              <a:off x="7662340" y="25684568"/>
              <a:ext cx="221027" cy="1095650"/>
            </a:xfrm>
            <a:prstGeom prst="line">
              <a:avLst/>
            </a:prstGeom>
            <a:ln w="50800"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3" name="グループ化 282"/>
            <p:cNvGrpSpPr/>
            <p:nvPr/>
          </p:nvGrpSpPr>
          <p:grpSpPr>
            <a:xfrm>
              <a:off x="4636522" y="26026635"/>
              <a:ext cx="1326330" cy="584775"/>
              <a:chOff x="6974538" y="21282025"/>
              <a:chExt cx="1303240" cy="654036"/>
            </a:xfrm>
          </p:grpSpPr>
          <p:sp>
            <p:nvSpPr>
              <p:cNvPr id="321" name="角丸四角形 320"/>
              <p:cNvSpPr/>
              <p:nvPr/>
            </p:nvSpPr>
            <p:spPr>
              <a:xfrm>
                <a:off x="6974538" y="21282025"/>
                <a:ext cx="1303240" cy="654036"/>
              </a:xfrm>
              <a:prstGeom prst="roundRect">
                <a:avLst/>
              </a:prstGeom>
              <a:gradFill>
                <a:gsLst>
                  <a:gs pos="0">
                    <a:srgbClr val="C00000"/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2">
                      <a:lumMod val="10000"/>
                      <a:lumOff val="90000"/>
                    </a:schemeClr>
                  </a:gs>
                </a:gsLst>
                <a:lin ang="16200000" scaled="1"/>
              </a:gradFill>
              <a:ln w="50800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" name="テキスト ボックス 321"/>
              <p:cNvSpPr txBox="1"/>
              <p:nvPr/>
            </p:nvSpPr>
            <p:spPr>
              <a:xfrm>
                <a:off x="7147057" y="21282025"/>
                <a:ext cx="1103194" cy="65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4" name="グループ化 283"/>
            <p:cNvGrpSpPr/>
            <p:nvPr/>
          </p:nvGrpSpPr>
          <p:grpSpPr>
            <a:xfrm>
              <a:off x="931230" y="26020365"/>
              <a:ext cx="1326330" cy="584775"/>
              <a:chOff x="6974538" y="21282025"/>
              <a:chExt cx="1303240" cy="654036"/>
            </a:xfrm>
          </p:grpSpPr>
          <p:sp>
            <p:nvSpPr>
              <p:cNvPr id="314" name="角丸四角形 313"/>
              <p:cNvSpPr/>
              <p:nvPr/>
            </p:nvSpPr>
            <p:spPr>
              <a:xfrm>
                <a:off x="6974538" y="21282025"/>
                <a:ext cx="1303240" cy="654036"/>
              </a:xfrm>
              <a:prstGeom prst="roundRect">
                <a:avLst/>
              </a:prstGeom>
              <a:gradFill>
                <a:gsLst>
                  <a:gs pos="0">
                    <a:srgbClr val="C00000"/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2">
                      <a:lumMod val="10000"/>
                      <a:lumOff val="90000"/>
                    </a:schemeClr>
                  </a:gs>
                </a:gsLst>
                <a:lin ang="16200000" scaled="1"/>
              </a:gradFill>
              <a:ln w="50800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5" name="テキスト ボックス 314"/>
              <p:cNvSpPr txBox="1"/>
              <p:nvPr/>
            </p:nvSpPr>
            <p:spPr>
              <a:xfrm>
                <a:off x="7147057" y="21282025"/>
                <a:ext cx="1103194" cy="65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5" name="グループ化 284"/>
            <p:cNvGrpSpPr/>
            <p:nvPr/>
          </p:nvGrpSpPr>
          <p:grpSpPr>
            <a:xfrm>
              <a:off x="1594397" y="26599014"/>
              <a:ext cx="5783450" cy="520889"/>
              <a:chOff x="1191087" y="26599014"/>
              <a:chExt cx="6196425" cy="520889"/>
            </a:xfrm>
          </p:grpSpPr>
          <p:cxnSp>
            <p:nvCxnSpPr>
              <p:cNvPr id="310" name="直線コネクタ 309"/>
              <p:cNvCxnSpPr/>
              <p:nvPr/>
            </p:nvCxnSpPr>
            <p:spPr>
              <a:xfrm flipH="1" flipV="1">
                <a:off x="1200751" y="27094613"/>
                <a:ext cx="6186761" cy="6126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直線コネクタ 310"/>
              <p:cNvCxnSpPr/>
              <p:nvPr/>
            </p:nvCxnSpPr>
            <p:spPr>
              <a:xfrm flipV="1">
                <a:off x="5151011" y="26599014"/>
                <a:ext cx="0" cy="495599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直線コネクタ 311"/>
              <p:cNvCxnSpPr/>
              <p:nvPr/>
            </p:nvCxnSpPr>
            <p:spPr>
              <a:xfrm flipV="1">
                <a:off x="1191087" y="26625631"/>
                <a:ext cx="1" cy="494272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直線コネクタ 312"/>
              <p:cNvCxnSpPr/>
              <p:nvPr/>
            </p:nvCxnSpPr>
            <p:spPr>
              <a:xfrm flipV="1">
                <a:off x="3178664" y="26611410"/>
                <a:ext cx="1" cy="494272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" name="グループ化 285"/>
            <p:cNvGrpSpPr/>
            <p:nvPr/>
          </p:nvGrpSpPr>
          <p:grpSpPr>
            <a:xfrm>
              <a:off x="2802696" y="26020366"/>
              <a:ext cx="1326330" cy="584775"/>
              <a:chOff x="6974538" y="21282025"/>
              <a:chExt cx="1303240" cy="654036"/>
            </a:xfrm>
          </p:grpSpPr>
          <p:sp>
            <p:nvSpPr>
              <p:cNvPr id="308" name="角丸四角形 307"/>
              <p:cNvSpPr/>
              <p:nvPr/>
            </p:nvSpPr>
            <p:spPr>
              <a:xfrm>
                <a:off x="6974538" y="21282025"/>
                <a:ext cx="1303240" cy="654036"/>
              </a:xfrm>
              <a:prstGeom prst="roundRect">
                <a:avLst/>
              </a:prstGeom>
              <a:gradFill>
                <a:gsLst>
                  <a:gs pos="0">
                    <a:srgbClr val="C00000"/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2">
                      <a:lumMod val="10000"/>
                      <a:lumOff val="90000"/>
                    </a:schemeClr>
                  </a:gs>
                </a:gsLst>
                <a:lin ang="16200000" scaled="1"/>
              </a:gradFill>
              <a:ln w="50800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9" name="テキスト ボックス 308"/>
              <p:cNvSpPr txBox="1"/>
              <p:nvPr/>
            </p:nvSpPr>
            <p:spPr>
              <a:xfrm>
                <a:off x="7147057" y="21282025"/>
                <a:ext cx="1103194" cy="65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7" name="グループ化 286"/>
            <p:cNvGrpSpPr/>
            <p:nvPr/>
          </p:nvGrpSpPr>
          <p:grpSpPr>
            <a:xfrm>
              <a:off x="9378519" y="24245102"/>
              <a:ext cx="5177052" cy="2607837"/>
              <a:chOff x="9116501" y="24245102"/>
              <a:chExt cx="5177052" cy="2607837"/>
            </a:xfrm>
          </p:grpSpPr>
          <p:grpSp>
            <p:nvGrpSpPr>
              <p:cNvPr id="293" name="図形グループ 13"/>
              <p:cNvGrpSpPr/>
              <p:nvPr/>
            </p:nvGrpSpPr>
            <p:grpSpPr>
              <a:xfrm>
                <a:off x="9506516" y="25137918"/>
                <a:ext cx="4384319" cy="546650"/>
                <a:chOff x="10027419" y="16795750"/>
                <a:chExt cx="2826862" cy="504056"/>
              </a:xfrm>
            </p:grpSpPr>
            <p:sp>
              <p:nvSpPr>
                <p:cNvPr id="305" name="正方形/長方形 304"/>
                <p:cNvSpPr/>
                <p:nvPr/>
              </p:nvSpPr>
              <p:spPr>
                <a:xfrm>
                  <a:off x="10027419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306" name="正方形/長方形 305"/>
                <p:cNvSpPr/>
                <p:nvPr/>
              </p:nvSpPr>
              <p:spPr>
                <a:xfrm>
                  <a:off x="11037821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307" name="正方形/長方形 306"/>
                <p:cNvSpPr/>
                <p:nvPr/>
              </p:nvSpPr>
              <p:spPr>
                <a:xfrm>
                  <a:off x="12062193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294" name="テキスト ボックス 293"/>
              <p:cNvSpPr txBox="1"/>
              <p:nvPr/>
            </p:nvSpPr>
            <p:spPr>
              <a:xfrm>
                <a:off x="11073598" y="24245102"/>
                <a:ext cx="1449754" cy="53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200" b="1" dirty="0">
                    <a:latin typeface="+mn-ea"/>
                  </a:rPr>
                  <a:t>サーバ</a:t>
                </a:r>
                <a:endParaRPr lang="en-US" altLang="ja-JP" sz="3200" b="1" dirty="0">
                  <a:latin typeface="+mn-ea"/>
                </a:endParaRPr>
              </a:p>
            </p:txBody>
          </p:sp>
          <p:grpSp>
            <p:nvGrpSpPr>
              <p:cNvPr id="295" name="グループ化 294"/>
              <p:cNvGrpSpPr/>
              <p:nvPr/>
            </p:nvGrpSpPr>
            <p:grpSpPr>
              <a:xfrm>
                <a:off x="9411332" y="25895103"/>
                <a:ext cx="1408454" cy="584775"/>
                <a:chOff x="11348752" y="22019200"/>
                <a:chExt cx="1452611" cy="654036"/>
              </a:xfrm>
            </p:grpSpPr>
            <p:sp>
              <p:nvSpPr>
                <p:cNvPr id="303" name="角丸四角形 302"/>
                <p:cNvSpPr/>
                <p:nvPr/>
              </p:nvSpPr>
              <p:spPr>
                <a:xfrm>
                  <a:off x="11348752" y="22019200"/>
                  <a:ext cx="1452611" cy="654036"/>
                </a:xfrm>
                <a:prstGeom prst="roundRect">
                  <a:avLst/>
                </a:prstGeom>
                <a:gradFill>
                  <a:gsLst>
                    <a:gs pos="0">
                      <a:srgbClr val="C00000"/>
                    </a:gs>
                    <a:gs pos="100000">
                      <a:schemeClr val="accent3">
                        <a:lumMod val="40000"/>
                        <a:lumOff val="60000"/>
                      </a:schemeClr>
                    </a:gs>
                    <a:gs pos="100000">
                      <a:schemeClr val="accent2">
                        <a:lumMod val="10000"/>
                        <a:lumOff val="90000"/>
                      </a:schemeClr>
                    </a:gs>
                  </a:gsLst>
                  <a:lin ang="16200000" scaled="1"/>
                </a:gradFill>
                <a:ln w="50800" cmpd="sng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" name="テキスト ボックス 303"/>
                <p:cNvSpPr txBox="1"/>
                <p:nvPr/>
              </p:nvSpPr>
              <p:spPr>
                <a:xfrm>
                  <a:off x="11496276" y="22019200"/>
                  <a:ext cx="1255188" cy="5847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 err="1" smtClean="0">
                      <a:solidFill>
                        <a:schemeClr val="bg1"/>
                      </a:solidFill>
                    </a:rPr>
                    <a:t>vAMT</a:t>
                  </a:r>
                  <a:endParaRPr kumimoji="1" lang="ja-JP" altLang="en-US" sz="32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96" name="角丸四角形 295"/>
              <p:cNvSpPr/>
              <p:nvPr/>
            </p:nvSpPr>
            <p:spPr>
              <a:xfrm>
                <a:off x="9116501" y="24894071"/>
                <a:ext cx="5177052" cy="1958868"/>
              </a:xfrm>
              <a:prstGeom prst="roundRect">
                <a:avLst/>
              </a:prstGeom>
              <a:noFill/>
              <a:ln w="508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grpSp>
            <p:nvGrpSpPr>
              <p:cNvPr id="297" name="グループ化 296"/>
              <p:cNvGrpSpPr/>
              <p:nvPr/>
            </p:nvGrpSpPr>
            <p:grpSpPr>
              <a:xfrm>
                <a:off x="10992338" y="25895103"/>
                <a:ext cx="1408454" cy="584775"/>
                <a:chOff x="11348752" y="22019200"/>
                <a:chExt cx="1452611" cy="654036"/>
              </a:xfrm>
            </p:grpSpPr>
            <p:sp>
              <p:nvSpPr>
                <p:cNvPr id="301" name="角丸四角形 300"/>
                <p:cNvSpPr/>
                <p:nvPr/>
              </p:nvSpPr>
              <p:spPr>
                <a:xfrm>
                  <a:off x="11348752" y="22019200"/>
                  <a:ext cx="1452611" cy="654036"/>
                </a:xfrm>
                <a:prstGeom prst="roundRect">
                  <a:avLst/>
                </a:prstGeom>
                <a:gradFill>
                  <a:gsLst>
                    <a:gs pos="0">
                      <a:srgbClr val="C00000"/>
                    </a:gs>
                    <a:gs pos="100000">
                      <a:schemeClr val="accent3">
                        <a:lumMod val="40000"/>
                        <a:lumOff val="60000"/>
                      </a:schemeClr>
                    </a:gs>
                    <a:gs pos="100000">
                      <a:schemeClr val="accent2">
                        <a:lumMod val="10000"/>
                        <a:lumOff val="90000"/>
                      </a:schemeClr>
                    </a:gs>
                  </a:gsLst>
                  <a:lin ang="16200000" scaled="1"/>
                </a:gradFill>
                <a:ln w="50800" cmpd="sng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" name="テキスト ボックス 301"/>
                <p:cNvSpPr txBox="1"/>
                <p:nvPr/>
              </p:nvSpPr>
              <p:spPr>
                <a:xfrm>
                  <a:off x="11496276" y="22019200"/>
                  <a:ext cx="1255188" cy="5847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 err="1" smtClean="0">
                      <a:solidFill>
                        <a:schemeClr val="bg1"/>
                      </a:solidFill>
                    </a:rPr>
                    <a:t>vAMT</a:t>
                  </a:r>
                  <a:endParaRPr kumimoji="1" lang="ja-JP" altLang="en-US" sz="320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8" name="グループ化 297"/>
              <p:cNvGrpSpPr/>
              <p:nvPr/>
            </p:nvGrpSpPr>
            <p:grpSpPr>
              <a:xfrm>
                <a:off x="12561907" y="25895103"/>
                <a:ext cx="1408454" cy="584775"/>
                <a:chOff x="11348752" y="22019200"/>
                <a:chExt cx="1452611" cy="654036"/>
              </a:xfrm>
            </p:grpSpPr>
            <p:sp>
              <p:nvSpPr>
                <p:cNvPr id="299" name="角丸四角形 298"/>
                <p:cNvSpPr/>
                <p:nvPr/>
              </p:nvSpPr>
              <p:spPr>
                <a:xfrm>
                  <a:off x="11348752" y="22019200"/>
                  <a:ext cx="1452611" cy="654036"/>
                </a:xfrm>
                <a:prstGeom prst="roundRect">
                  <a:avLst/>
                </a:prstGeom>
                <a:gradFill>
                  <a:gsLst>
                    <a:gs pos="0">
                      <a:srgbClr val="C00000"/>
                    </a:gs>
                    <a:gs pos="100000">
                      <a:schemeClr val="accent3">
                        <a:lumMod val="40000"/>
                        <a:lumOff val="60000"/>
                      </a:schemeClr>
                    </a:gs>
                    <a:gs pos="100000">
                      <a:schemeClr val="accent2">
                        <a:lumMod val="10000"/>
                        <a:lumOff val="90000"/>
                      </a:schemeClr>
                    </a:gs>
                  </a:gsLst>
                  <a:lin ang="16200000" scaled="1"/>
                </a:gradFill>
                <a:ln w="50800" cmpd="sng"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" name="テキスト ボックス 299"/>
                <p:cNvSpPr txBox="1"/>
                <p:nvPr/>
              </p:nvSpPr>
              <p:spPr>
                <a:xfrm>
                  <a:off x="11496276" y="22019200"/>
                  <a:ext cx="1255188" cy="58477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200" b="1" dirty="0" err="1" smtClean="0">
                      <a:solidFill>
                        <a:schemeClr val="bg1"/>
                      </a:solidFill>
                    </a:rPr>
                    <a:t>vAMT</a:t>
                  </a:r>
                  <a:endParaRPr kumimoji="1" lang="ja-JP" altLang="en-US" sz="3200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288" name="グループ化 287"/>
            <p:cNvGrpSpPr/>
            <p:nvPr/>
          </p:nvGrpSpPr>
          <p:grpSpPr>
            <a:xfrm>
              <a:off x="8388887" y="26479878"/>
              <a:ext cx="5165032" cy="675529"/>
              <a:chOff x="8388887" y="26479878"/>
              <a:chExt cx="5165032" cy="675529"/>
            </a:xfrm>
          </p:grpSpPr>
          <p:cxnSp>
            <p:nvCxnSpPr>
              <p:cNvPr id="289" name="直線コネクタ 288"/>
              <p:cNvCxnSpPr/>
              <p:nvPr/>
            </p:nvCxnSpPr>
            <p:spPr>
              <a:xfrm flipH="1">
                <a:off x="8388887" y="27124867"/>
                <a:ext cx="5149722" cy="1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直線コネクタ 289"/>
              <p:cNvCxnSpPr>
                <a:endCxn id="303" idx="2"/>
              </p:cNvCxnSpPr>
              <p:nvPr/>
            </p:nvCxnSpPr>
            <p:spPr>
              <a:xfrm flipV="1">
                <a:off x="10377577" y="26479878"/>
                <a:ext cx="0" cy="644990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直線コネクタ 290"/>
              <p:cNvCxnSpPr/>
              <p:nvPr/>
            </p:nvCxnSpPr>
            <p:spPr>
              <a:xfrm flipV="1">
                <a:off x="12005912" y="26479878"/>
                <a:ext cx="0" cy="644990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直線コネクタ 291"/>
              <p:cNvCxnSpPr/>
              <p:nvPr/>
            </p:nvCxnSpPr>
            <p:spPr>
              <a:xfrm flipV="1">
                <a:off x="13553919" y="26510417"/>
                <a:ext cx="0" cy="644990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329" name="表 3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245782"/>
              </p:ext>
            </p:extLst>
          </p:nvPr>
        </p:nvGraphicFramePr>
        <p:xfrm>
          <a:off x="8008540" y="39872437"/>
          <a:ext cx="6332115" cy="23412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6856"/>
                <a:gridCol w="4735259"/>
              </a:tblGrid>
              <a:tr h="644395"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OS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err="1" smtClean="0"/>
                        <a:t>debian</a:t>
                      </a:r>
                      <a:r>
                        <a:rPr kumimoji="1" lang="en-US" altLang="ja-JP" sz="3100" dirty="0" smtClean="0"/>
                        <a:t> 2.6.32-5-amd64</a:t>
                      </a:r>
                    </a:p>
                  </a:txBody>
                  <a:tcPr marT="45461" marB="45461"/>
                </a:tc>
              </a:tr>
              <a:tr h="1061046"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CPU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rgbClr val="C6C3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Intel(R) Core(TM) i7</a:t>
                      </a:r>
                    </a:p>
                    <a:p>
                      <a:r>
                        <a:rPr kumimoji="1" lang="en-US" altLang="ja-JP" sz="3100" dirty="0" smtClean="0"/>
                        <a:t>2.93GHz</a:t>
                      </a:r>
                      <a:endParaRPr kumimoji="1" lang="ja-JP" altLang="en-US" sz="3100" dirty="0"/>
                    </a:p>
                  </a:txBody>
                  <a:tcPr marT="45461" marB="45461"/>
                </a:tc>
              </a:tr>
              <a:tr h="635838"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メモリ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rgbClr val="C6C3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4GB</a:t>
                      </a:r>
                      <a:endParaRPr kumimoji="1" lang="ja-JP" altLang="en-US" sz="3100" dirty="0"/>
                    </a:p>
                  </a:txBody>
                  <a:tcPr marT="45461" marB="45461"/>
                </a:tc>
              </a:tr>
            </a:tbl>
          </a:graphicData>
        </a:graphic>
      </p:graphicFrame>
      <p:sp>
        <p:nvSpPr>
          <p:cNvPr id="330" name="テキスト ボックス 329"/>
          <p:cNvSpPr txBox="1"/>
          <p:nvPr/>
        </p:nvSpPr>
        <p:spPr>
          <a:xfrm>
            <a:off x="7919484" y="39193913"/>
            <a:ext cx="302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 err="1">
                <a:latin typeface="+mj-ea"/>
                <a:ea typeface="+mj-ea"/>
                <a:cs typeface="ＤＦＰ教科書体W3"/>
              </a:rPr>
              <a:t>v</a:t>
            </a:r>
            <a:r>
              <a:rPr lang="en-US" altLang="ja-JP" sz="3200" b="1" dirty="0" err="1" smtClean="0">
                <a:latin typeface="+mj-ea"/>
                <a:ea typeface="+mj-ea"/>
                <a:cs typeface="ＤＦＰ教科書体W3"/>
              </a:rPr>
              <a:t>AMT</a:t>
            </a:r>
            <a:r>
              <a:rPr lang="ja-JP" altLang="en-US" sz="3200" b="1" dirty="0" smtClean="0">
                <a:latin typeface="+mj-ea"/>
                <a:ea typeface="+mj-ea"/>
                <a:cs typeface="ＤＦＰ教科書体W3"/>
              </a:rPr>
              <a:t>実験環境</a:t>
            </a:r>
            <a:endParaRPr kumimoji="1" lang="ja-JP" altLang="en-US" sz="3200" b="1" dirty="0" smtClean="0">
              <a:latin typeface="+mj-ea"/>
              <a:ea typeface="+mj-ea"/>
              <a:cs typeface="ＤＦＰ教科書体W3"/>
            </a:endParaRPr>
          </a:p>
        </p:txBody>
      </p:sp>
      <p:grpSp>
        <p:nvGrpSpPr>
          <p:cNvPr id="220" name="グループ化 219"/>
          <p:cNvGrpSpPr/>
          <p:nvPr/>
        </p:nvGrpSpPr>
        <p:grpSpPr>
          <a:xfrm>
            <a:off x="14849121" y="8458092"/>
            <a:ext cx="14731436" cy="4316920"/>
            <a:chOff x="14988273" y="21710309"/>
            <a:chExt cx="14731436" cy="4316920"/>
          </a:xfrm>
        </p:grpSpPr>
        <p:grpSp>
          <p:nvGrpSpPr>
            <p:cNvPr id="221" name="グループ化 220"/>
            <p:cNvGrpSpPr/>
            <p:nvPr/>
          </p:nvGrpSpPr>
          <p:grpSpPr>
            <a:xfrm>
              <a:off x="26220547" y="22523996"/>
              <a:ext cx="3499162" cy="3280757"/>
              <a:chOff x="18897586" y="21290425"/>
              <a:chExt cx="3499162" cy="3280757"/>
            </a:xfrm>
          </p:grpSpPr>
          <p:grpSp>
            <p:nvGrpSpPr>
              <p:cNvPr id="337" name="図形グループ 13"/>
              <p:cNvGrpSpPr/>
              <p:nvPr/>
            </p:nvGrpSpPr>
            <p:grpSpPr>
              <a:xfrm>
                <a:off x="19169172" y="21535020"/>
                <a:ext cx="2955990" cy="546650"/>
                <a:chOff x="10027419" y="16795750"/>
                <a:chExt cx="2826862" cy="504056"/>
              </a:xfrm>
            </p:grpSpPr>
            <p:sp>
              <p:nvSpPr>
                <p:cNvPr id="341" name="正方形/長方形 340"/>
                <p:cNvSpPr/>
                <p:nvPr/>
              </p:nvSpPr>
              <p:spPr>
                <a:xfrm>
                  <a:off x="10027419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342" name="正方形/長方形 341"/>
                <p:cNvSpPr/>
                <p:nvPr/>
              </p:nvSpPr>
              <p:spPr>
                <a:xfrm>
                  <a:off x="11037821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  <p:sp>
              <p:nvSpPr>
                <p:cNvPr id="343" name="正方形/長方形 342"/>
                <p:cNvSpPr/>
                <p:nvPr/>
              </p:nvSpPr>
              <p:spPr>
                <a:xfrm>
                  <a:off x="12062193" y="16795750"/>
                  <a:ext cx="792088" cy="504056"/>
                </a:xfrm>
                <a:prstGeom prst="rect">
                  <a:avLst/>
                </a:prstGeom>
                <a:solidFill>
                  <a:srgbClr val="0000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2400" dirty="0">
                      <a:latin typeface="+mj-ea"/>
                      <a:ea typeface="+mj-ea"/>
                    </a:rPr>
                    <a:t>VM</a:t>
                  </a:r>
                  <a:endParaRPr lang="ja-JP" altLang="en-US" sz="2400" dirty="0">
                    <a:latin typeface="+mj-ea"/>
                    <a:ea typeface="+mj-ea"/>
                  </a:endParaRPr>
                </a:p>
              </p:txBody>
            </p:sp>
          </p:grpSp>
          <p:pic>
            <p:nvPicPr>
              <p:cNvPr id="338" name="Picture 4" descr="C:\Users\kouki\AppData\Local\Microsoft\Windows\Temporary Internet Files\Content.IE5\631WDA0Y\MC900428969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583306" y="22642970"/>
                <a:ext cx="982867" cy="16907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9" name="角丸四角形吹き出し 338"/>
              <p:cNvSpPr/>
              <p:nvPr/>
            </p:nvSpPr>
            <p:spPr>
              <a:xfrm>
                <a:off x="18897586" y="21290425"/>
                <a:ext cx="3499162" cy="1178361"/>
              </a:xfrm>
              <a:prstGeom prst="wedgeRoundRectCallout">
                <a:avLst>
                  <a:gd name="adj1" fmla="val -14267"/>
                  <a:gd name="adj2" fmla="val 81452"/>
                  <a:gd name="adj3" fmla="val 16667"/>
                </a:avLst>
              </a:prstGeom>
              <a:noFill/>
              <a:ln w="508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40" name="テキスト ボックス 339"/>
              <p:cNvSpPr txBox="1"/>
              <p:nvPr/>
            </p:nvSpPr>
            <p:spPr>
              <a:xfrm>
                <a:off x="20178789" y="24033849"/>
                <a:ext cx="1449754" cy="53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3200" b="1" dirty="0">
                    <a:latin typeface="+mn-ea"/>
                  </a:rPr>
                  <a:t>サーバ</a:t>
                </a:r>
                <a:endParaRPr lang="en-US" altLang="ja-JP" sz="3200" b="1" dirty="0">
                  <a:latin typeface="+mn-ea"/>
                </a:endParaRPr>
              </a:p>
            </p:txBody>
          </p:sp>
        </p:grpSp>
        <p:grpSp>
          <p:nvGrpSpPr>
            <p:cNvPr id="225" name="グループ化 224"/>
            <p:cNvGrpSpPr/>
            <p:nvPr/>
          </p:nvGrpSpPr>
          <p:grpSpPr>
            <a:xfrm>
              <a:off x="15139987" y="21710309"/>
              <a:ext cx="5133891" cy="1885400"/>
              <a:chOff x="7880519" y="21948522"/>
              <a:chExt cx="5133891" cy="1885400"/>
            </a:xfrm>
          </p:grpSpPr>
          <p:pic>
            <p:nvPicPr>
              <p:cNvPr id="333" name="Picture 3" descr="C:\Users\kouki\AppData\Local\Microsoft\Windows\Temporary Internet Files\Content.IE5\8WACNZ72\MC900428945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64731" y="22728883"/>
                <a:ext cx="1543257" cy="11050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4" name="Picture 3" descr="C:\Users\kouki\AppData\Local\Microsoft\Windows\Temporary Internet Files\Content.IE5\8WACNZ72\MC900428945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71153" y="22728883"/>
                <a:ext cx="1543257" cy="11050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5" name="Picture 3" descr="C:\Users\kouki\AppData\Local\Microsoft\Windows\Temporary Internet Files\Content.IE5\8WACNZ72\MC900428945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80519" y="22728882"/>
                <a:ext cx="1543257" cy="11050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36" name="テキスト ボックス 335"/>
              <p:cNvSpPr txBox="1"/>
              <p:nvPr/>
            </p:nvSpPr>
            <p:spPr>
              <a:xfrm>
                <a:off x="9620440" y="21948522"/>
                <a:ext cx="14497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200" b="1" dirty="0">
                    <a:latin typeface="+mn-ea"/>
                  </a:rPr>
                  <a:t>PC</a:t>
                </a:r>
              </a:p>
            </p:txBody>
          </p:sp>
        </p:grpSp>
        <p:grpSp>
          <p:nvGrpSpPr>
            <p:cNvPr id="226" name="グループ化 225"/>
            <p:cNvGrpSpPr/>
            <p:nvPr/>
          </p:nvGrpSpPr>
          <p:grpSpPr>
            <a:xfrm>
              <a:off x="20452781" y="22661191"/>
              <a:ext cx="5587039" cy="3366038"/>
              <a:chOff x="13236442" y="22191095"/>
              <a:chExt cx="5587039" cy="3366038"/>
            </a:xfrm>
          </p:grpSpPr>
          <p:sp>
            <p:nvSpPr>
              <p:cNvPr id="255" name="laptop"/>
              <p:cNvSpPr>
                <a:spLocks noEditPoints="1" noChangeArrowheads="1"/>
              </p:cNvSpPr>
              <p:nvPr/>
            </p:nvSpPr>
            <p:spPr bwMode="auto">
              <a:xfrm>
                <a:off x="13866813" y="23160572"/>
                <a:ext cx="3937470" cy="2396561"/>
              </a:xfrm>
              <a:custGeom>
                <a:avLst/>
                <a:gdLst>
                  <a:gd name="T0" fmla="*/ 3362 w 21600"/>
                  <a:gd name="T1" fmla="*/ 0 h 21600"/>
                  <a:gd name="T2" fmla="*/ 3362 w 21600"/>
                  <a:gd name="T3" fmla="*/ 7173 h 21600"/>
                  <a:gd name="T4" fmla="*/ 18327 w 21600"/>
                  <a:gd name="T5" fmla="*/ 0 h 21600"/>
                  <a:gd name="T6" fmla="*/ 18327 w 21600"/>
                  <a:gd name="T7" fmla="*/ 7173 h 21600"/>
                  <a:gd name="T8" fmla="*/ 10800 w 21600"/>
                  <a:gd name="T9" fmla="*/ 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21600 w 21600"/>
                  <a:gd name="T15" fmla="*/ 21600 h 21600"/>
                  <a:gd name="T16" fmla="*/ 4445 w 21600"/>
                  <a:gd name="T17" fmla="*/ 1858 h 21600"/>
                  <a:gd name="T18" fmla="*/ 17311 w 21600"/>
                  <a:gd name="T19" fmla="*/ 1232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257" name="グループ化 256"/>
              <p:cNvGrpSpPr/>
              <p:nvPr/>
            </p:nvGrpSpPr>
            <p:grpSpPr>
              <a:xfrm>
                <a:off x="14803668" y="23580755"/>
                <a:ext cx="1011040" cy="855202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31" name="正方形/長方形 330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38100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" name="正方形/長方形 331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38100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9" name="グループ化 258"/>
              <p:cNvGrpSpPr/>
              <p:nvPr/>
            </p:nvGrpSpPr>
            <p:grpSpPr>
              <a:xfrm>
                <a:off x="15944809" y="23585088"/>
                <a:ext cx="1011040" cy="855202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266" name="正方形/長方形 265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38100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" name="正方形/長方形 266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38100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60" name="テキスト ボックス 259"/>
              <p:cNvSpPr txBox="1"/>
              <p:nvPr/>
            </p:nvSpPr>
            <p:spPr>
              <a:xfrm>
                <a:off x="13236442" y="22191096"/>
                <a:ext cx="27635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200" b="1" dirty="0" smtClean="0">
                    <a:latin typeface="+mn-ea"/>
                  </a:rPr>
                  <a:t>PC</a:t>
                </a:r>
                <a:r>
                  <a:rPr lang="ja-JP" altLang="en-US" sz="3200" b="1" dirty="0" smtClean="0">
                    <a:latin typeface="+mn-ea"/>
                  </a:rPr>
                  <a:t>管理ツール</a:t>
                </a:r>
                <a:endParaRPr lang="en-US" altLang="ja-JP" sz="3200" b="1" dirty="0">
                  <a:latin typeface="+mn-ea"/>
                </a:endParaRPr>
              </a:p>
            </p:txBody>
          </p:sp>
          <p:sp>
            <p:nvSpPr>
              <p:cNvPr id="261" name="テキスト ボックス 260"/>
              <p:cNvSpPr txBox="1"/>
              <p:nvPr/>
            </p:nvSpPr>
            <p:spPr>
              <a:xfrm>
                <a:off x="16059937" y="22191095"/>
                <a:ext cx="27635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3200" b="1" dirty="0">
                    <a:latin typeface="+mn-ea"/>
                  </a:rPr>
                  <a:t>VM</a:t>
                </a:r>
                <a:r>
                  <a:rPr lang="ja-JP" altLang="en-US" sz="3200" b="1" dirty="0" smtClean="0">
                    <a:latin typeface="+mn-ea"/>
                  </a:rPr>
                  <a:t>管理ツール</a:t>
                </a:r>
                <a:endParaRPr lang="en-US" altLang="ja-JP" sz="3200" b="1" dirty="0">
                  <a:latin typeface="+mn-ea"/>
                </a:endParaRPr>
              </a:p>
            </p:txBody>
          </p:sp>
          <p:cxnSp>
            <p:nvCxnSpPr>
              <p:cNvPr id="264" name="直線コネクタ 263"/>
              <p:cNvCxnSpPr/>
              <p:nvPr/>
            </p:nvCxnSpPr>
            <p:spPr>
              <a:xfrm>
                <a:off x="14393272" y="22775871"/>
                <a:ext cx="975030" cy="1232484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コネクタ 264"/>
              <p:cNvCxnSpPr/>
              <p:nvPr/>
            </p:nvCxnSpPr>
            <p:spPr>
              <a:xfrm flipH="1">
                <a:off x="16418198" y="22775870"/>
                <a:ext cx="684711" cy="1232486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7" name="グループ化 226"/>
            <p:cNvGrpSpPr/>
            <p:nvPr/>
          </p:nvGrpSpPr>
          <p:grpSpPr>
            <a:xfrm>
              <a:off x="15624003" y="24050851"/>
              <a:ext cx="6391407" cy="737391"/>
              <a:chOff x="8130008" y="23455985"/>
              <a:chExt cx="6391407" cy="737391"/>
            </a:xfrm>
          </p:grpSpPr>
          <p:cxnSp>
            <p:nvCxnSpPr>
              <p:cNvPr id="250" name="直線コネクタ 249"/>
              <p:cNvCxnSpPr/>
              <p:nvPr/>
            </p:nvCxnSpPr>
            <p:spPr>
              <a:xfrm flipH="1" flipV="1">
                <a:off x="8130009" y="24176065"/>
                <a:ext cx="6391406" cy="6126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直線コネクタ 250"/>
              <p:cNvCxnSpPr/>
              <p:nvPr/>
            </p:nvCxnSpPr>
            <p:spPr>
              <a:xfrm flipV="1">
                <a:off x="8130008" y="23455985"/>
                <a:ext cx="1" cy="720080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直線コネクタ 251"/>
              <p:cNvCxnSpPr/>
              <p:nvPr/>
            </p:nvCxnSpPr>
            <p:spPr>
              <a:xfrm flipV="1">
                <a:off x="9971127" y="23455985"/>
                <a:ext cx="1" cy="720080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直線コネクタ 252"/>
              <p:cNvCxnSpPr/>
              <p:nvPr/>
            </p:nvCxnSpPr>
            <p:spPr>
              <a:xfrm flipV="1">
                <a:off x="11771327" y="23473296"/>
                <a:ext cx="1" cy="720080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3" name="グループ化 232"/>
            <p:cNvGrpSpPr/>
            <p:nvPr/>
          </p:nvGrpSpPr>
          <p:grpSpPr>
            <a:xfrm>
              <a:off x="24172190" y="23353754"/>
              <a:ext cx="4861798" cy="1385507"/>
              <a:chOff x="16678195" y="22758888"/>
              <a:chExt cx="4861798" cy="1385507"/>
            </a:xfrm>
          </p:grpSpPr>
          <p:cxnSp>
            <p:nvCxnSpPr>
              <p:cNvPr id="245" name="直線コネクタ 244"/>
              <p:cNvCxnSpPr/>
              <p:nvPr/>
            </p:nvCxnSpPr>
            <p:spPr>
              <a:xfrm flipH="1">
                <a:off x="16678195" y="24141490"/>
                <a:ext cx="4861798" cy="1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直線コネクタ 245"/>
              <p:cNvCxnSpPr/>
              <p:nvPr/>
            </p:nvCxnSpPr>
            <p:spPr>
              <a:xfrm flipV="1">
                <a:off x="19218671" y="22776243"/>
                <a:ext cx="1" cy="1368152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コネクタ 247"/>
              <p:cNvCxnSpPr/>
              <p:nvPr/>
            </p:nvCxnSpPr>
            <p:spPr>
              <a:xfrm flipV="1">
                <a:off x="20468828" y="22758888"/>
                <a:ext cx="1" cy="1368152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直線コネクタ 248"/>
              <p:cNvCxnSpPr/>
              <p:nvPr/>
            </p:nvCxnSpPr>
            <p:spPr>
              <a:xfrm flipV="1">
                <a:off x="21539992" y="22758888"/>
                <a:ext cx="1" cy="1368152"/>
              </a:xfrm>
              <a:prstGeom prst="line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4" name="グループ化 233"/>
            <p:cNvGrpSpPr/>
            <p:nvPr/>
          </p:nvGrpSpPr>
          <p:grpSpPr>
            <a:xfrm>
              <a:off x="18693565" y="23466076"/>
              <a:ext cx="1326330" cy="584775"/>
              <a:chOff x="6974538" y="21282025"/>
              <a:chExt cx="1303240" cy="654036"/>
            </a:xfrm>
          </p:grpSpPr>
          <p:sp>
            <p:nvSpPr>
              <p:cNvPr id="243" name="角丸四角形 242"/>
              <p:cNvSpPr/>
              <p:nvPr/>
            </p:nvSpPr>
            <p:spPr>
              <a:xfrm>
                <a:off x="6974538" y="21282025"/>
                <a:ext cx="1303240" cy="654036"/>
              </a:xfrm>
              <a:prstGeom prst="roundRect">
                <a:avLst/>
              </a:prstGeom>
              <a:gradFill>
                <a:gsLst>
                  <a:gs pos="0">
                    <a:srgbClr val="C00000"/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2">
                      <a:lumMod val="10000"/>
                      <a:lumOff val="90000"/>
                    </a:schemeClr>
                  </a:gs>
                </a:gsLst>
                <a:lin ang="16200000" scaled="1"/>
              </a:gradFill>
              <a:ln w="50800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4" name="テキスト ボックス 243"/>
              <p:cNvSpPr txBox="1"/>
              <p:nvPr/>
            </p:nvSpPr>
            <p:spPr>
              <a:xfrm>
                <a:off x="7147057" y="21282025"/>
                <a:ext cx="1103194" cy="65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5" name="グループ化 234"/>
            <p:cNvGrpSpPr/>
            <p:nvPr/>
          </p:nvGrpSpPr>
          <p:grpSpPr>
            <a:xfrm>
              <a:off x="14988273" y="23459806"/>
              <a:ext cx="1326330" cy="584775"/>
              <a:chOff x="6974538" y="21282025"/>
              <a:chExt cx="1303240" cy="654036"/>
            </a:xfrm>
          </p:grpSpPr>
          <p:sp>
            <p:nvSpPr>
              <p:cNvPr id="241" name="角丸四角形 240"/>
              <p:cNvSpPr/>
              <p:nvPr/>
            </p:nvSpPr>
            <p:spPr>
              <a:xfrm>
                <a:off x="6974538" y="21282025"/>
                <a:ext cx="1303240" cy="654036"/>
              </a:xfrm>
              <a:prstGeom prst="roundRect">
                <a:avLst/>
              </a:prstGeom>
              <a:gradFill>
                <a:gsLst>
                  <a:gs pos="0">
                    <a:srgbClr val="C00000"/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2">
                      <a:lumMod val="10000"/>
                      <a:lumOff val="90000"/>
                    </a:schemeClr>
                  </a:gs>
                </a:gsLst>
                <a:lin ang="16200000" scaled="1"/>
              </a:gradFill>
              <a:ln w="50800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2" name="テキスト ボックス 241"/>
              <p:cNvSpPr txBox="1"/>
              <p:nvPr/>
            </p:nvSpPr>
            <p:spPr>
              <a:xfrm>
                <a:off x="7147057" y="21282025"/>
                <a:ext cx="1103194" cy="65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6" name="グループ化 235"/>
            <p:cNvGrpSpPr/>
            <p:nvPr/>
          </p:nvGrpSpPr>
          <p:grpSpPr>
            <a:xfrm>
              <a:off x="16859739" y="23459807"/>
              <a:ext cx="1326330" cy="584775"/>
              <a:chOff x="6974538" y="21282025"/>
              <a:chExt cx="1303240" cy="654036"/>
            </a:xfrm>
          </p:grpSpPr>
          <p:sp>
            <p:nvSpPr>
              <p:cNvPr id="239" name="角丸四角形 238"/>
              <p:cNvSpPr/>
              <p:nvPr/>
            </p:nvSpPr>
            <p:spPr>
              <a:xfrm>
                <a:off x="6974538" y="21282025"/>
                <a:ext cx="1303240" cy="654036"/>
              </a:xfrm>
              <a:prstGeom prst="roundRect">
                <a:avLst/>
              </a:prstGeom>
              <a:gradFill>
                <a:gsLst>
                  <a:gs pos="0">
                    <a:srgbClr val="C00000"/>
                  </a:gs>
                  <a:gs pos="100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2">
                      <a:lumMod val="10000"/>
                      <a:lumOff val="90000"/>
                    </a:schemeClr>
                  </a:gs>
                </a:gsLst>
                <a:lin ang="16200000" scaled="1"/>
              </a:gradFill>
              <a:ln w="50800" cmpd="sng"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0" name="テキスト ボックス 239"/>
              <p:cNvSpPr txBox="1"/>
              <p:nvPr/>
            </p:nvSpPr>
            <p:spPr>
              <a:xfrm>
                <a:off x="7147057" y="21282025"/>
                <a:ext cx="1103194" cy="6540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200" b="1" dirty="0">
                    <a:solidFill>
                      <a:schemeClr val="bg1"/>
                    </a:solidFill>
                  </a:rPr>
                  <a:t>AMT</a:t>
                </a:r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45" name="図形グループ 221"/>
          <p:cNvGrpSpPr/>
          <p:nvPr/>
        </p:nvGrpSpPr>
        <p:grpSpPr>
          <a:xfrm>
            <a:off x="15105986" y="38780763"/>
            <a:ext cx="15173988" cy="180020"/>
            <a:chOff x="-53700" y="23875107"/>
            <a:chExt cx="30333675" cy="216024"/>
          </a:xfrm>
        </p:grpSpPr>
        <p:sp>
          <p:nvSpPr>
            <p:cNvPr id="346" name="正方形/長方形 345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7" name="正方形/長方形 346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348" name="図形グループ 221"/>
          <p:cNvGrpSpPr/>
          <p:nvPr/>
        </p:nvGrpSpPr>
        <p:grpSpPr>
          <a:xfrm rot="16200000">
            <a:off x="13129045" y="40561832"/>
            <a:ext cx="3784874" cy="222735"/>
            <a:chOff x="-53700" y="23875107"/>
            <a:chExt cx="30333675" cy="216024"/>
          </a:xfrm>
        </p:grpSpPr>
        <p:sp>
          <p:nvSpPr>
            <p:cNvPr id="349" name="正方形/長方形 348"/>
            <p:cNvSpPr/>
            <p:nvPr/>
          </p:nvSpPr>
          <p:spPr>
            <a:xfrm flipV="1">
              <a:off x="0" y="24019123"/>
              <a:ext cx="30279975" cy="72008"/>
            </a:xfrm>
            <a:prstGeom prst="rect">
              <a:avLst/>
            </a:prstGeom>
            <a:ln w="889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1368" tIns="45684" rIns="91368" bIns="45684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正方形/長方形 349"/>
            <p:cNvSpPr/>
            <p:nvPr/>
          </p:nvSpPr>
          <p:spPr>
            <a:xfrm>
              <a:off x="-53700" y="23875107"/>
              <a:ext cx="30333675" cy="169184"/>
            </a:xfrm>
            <a:prstGeom prst="rect">
              <a:avLst/>
            </a:prstGeom>
            <a:solidFill>
              <a:srgbClr val="000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aphicFrame>
        <p:nvGraphicFramePr>
          <p:cNvPr id="351" name="表 3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662213"/>
              </p:ext>
            </p:extLst>
          </p:nvPr>
        </p:nvGraphicFramePr>
        <p:xfrm>
          <a:off x="827443" y="39895452"/>
          <a:ext cx="6332115" cy="23412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6856"/>
                <a:gridCol w="4735259"/>
              </a:tblGrid>
              <a:tr h="644395"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OS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Windows 7 Professional</a:t>
                      </a:r>
                    </a:p>
                  </a:txBody>
                  <a:tcPr marT="45461" marB="45461"/>
                </a:tc>
              </a:tr>
              <a:tr h="1061046"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CPU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rgbClr val="C6C3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Intel(R) Core(TM) i7</a:t>
                      </a:r>
                    </a:p>
                    <a:p>
                      <a:r>
                        <a:rPr kumimoji="1" lang="en-US" altLang="ja-JP" sz="3100" dirty="0" smtClean="0"/>
                        <a:t>3.40GHz</a:t>
                      </a:r>
                      <a:endParaRPr kumimoji="1" lang="ja-JP" altLang="en-US" sz="3100" dirty="0"/>
                    </a:p>
                  </a:txBody>
                  <a:tcPr marT="45461" marB="45461"/>
                </a:tc>
              </a:tr>
              <a:tr h="635838"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メモリ</a:t>
                      </a:r>
                      <a:endParaRPr kumimoji="1" lang="ja-JP" altLang="en-US" sz="3100" dirty="0"/>
                    </a:p>
                  </a:txBody>
                  <a:tcPr marT="45461" marB="45461">
                    <a:solidFill>
                      <a:srgbClr val="C6C3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2GB</a:t>
                      </a:r>
                      <a:endParaRPr kumimoji="1" lang="ja-JP" altLang="en-US" sz="3100" dirty="0"/>
                    </a:p>
                  </a:txBody>
                  <a:tcPr marT="45461" marB="45461"/>
                </a:tc>
              </a:tr>
            </a:tbl>
          </a:graphicData>
        </a:graphic>
      </p:graphicFrame>
      <p:sp>
        <p:nvSpPr>
          <p:cNvPr id="352" name="テキスト ボックス 351"/>
          <p:cNvSpPr txBox="1"/>
          <p:nvPr/>
        </p:nvSpPr>
        <p:spPr>
          <a:xfrm>
            <a:off x="738387" y="39216928"/>
            <a:ext cx="3026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 smtClean="0">
                <a:latin typeface="+mj-ea"/>
                <a:ea typeface="+mj-ea"/>
                <a:cs typeface="ＤＦＰ教科書体W3"/>
              </a:rPr>
              <a:t>AMT</a:t>
            </a:r>
            <a:r>
              <a:rPr lang="ja-JP" altLang="en-US" sz="3200" b="1" dirty="0" smtClean="0">
                <a:latin typeface="+mj-ea"/>
                <a:ea typeface="+mj-ea"/>
                <a:cs typeface="ＤＦＰ教科書体W3"/>
              </a:rPr>
              <a:t>実験環境</a:t>
            </a:r>
            <a:endParaRPr kumimoji="1" lang="ja-JP" altLang="en-US" sz="3200" b="1" dirty="0" smtClean="0">
              <a:latin typeface="+mj-ea"/>
              <a:ea typeface="+mj-ea"/>
              <a:cs typeface="ＤＦＰ教科書体W3"/>
            </a:endParaRPr>
          </a:p>
        </p:txBody>
      </p:sp>
      <p:sp>
        <p:nvSpPr>
          <p:cNvPr id="353" name="コンテンツ プレースホルダー 2"/>
          <p:cNvSpPr txBox="1">
            <a:spLocks/>
          </p:cNvSpPr>
          <p:nvPr/>
        </p:nvSpPr>
        <p:spPr bwMode="auto">
          <a:xfrm>
            <a:off x="15238793" y="40584693"/>
            <a:ext cx="14734842" cy="179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568" tIns="208784" rIns="417568" bIns="208784" numCol="1" anchor="t" anchorCtr="0" compatLnSpc="1">
            <a:prstTxWarp prst="textNoShape">
              <a:avLst/>
            </a:prstTxWarp>
          </a:bodyPr>
          <a:lstStyle>
            <a:lvl1pPr marL="536575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1pPr>
            <a:lvl2pPr marL="1071563" indent="-53498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2pPr>
            <a:lvl3pPr marL="1703388" indent="-5365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" pitchFamily="2" charset="2"/>
              <a:buChar char="n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3pPr>
            <a:lvl4pPr marL="2049463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4pPr>
            <a:lvl5pPr marL="2586038" indent="-44132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340FF"/>
              </a:buClr>
              <a:buSzPct val="100000"/>
              <a:buFont typeface="Wingdings 2" charset="2"/>
              <a:buChar char="¡"/>
              <a:defRPr kumimoji="1" sz="4000" kern="1200">
                <a:solidFill>
                  <a:schemeClr val="tx2"/>
                </a:solidFill>
                <a:latin typeface="+mn-lt"/>
                <a:ea typeface="+mn-ea"/>
                <a:cs typeface="Tahoma"/>
              </a:defRPr>
            </a:lvl5pPr>
            <a:lvl6pPr marL="1148312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962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80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6644" indent="-1043920" algn="l" defTabSz="417568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既存</a:t>
            </a:r>
            <a:r>
              <a:rPr lang="ja-JP" altLang="en-US" dirty="0" smtClean="0"/>
              <a:t>の</a:t>
            </a:r>
            <a:r>
              <a:rPr lang="en-US" altLang="ja-JP" dirty="0" smtClean="0"/>
              <a:t>AMT</a:t>
            </a:r>
            <a:r>
              <a:rPr lang="ja-JP" altLang="en-US" dirty="0" smtClean="0"/>
              <a:t>対応管理ツールを用いた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の基本的な管理</a:t>
            </a:r>
            <a:endParaRPr lang="en-US" altLang="ja-JP" dirty="0" smtClean="0"/>
          </a:p>
          <a:p>
            <a:r>
              <a:rPr lang="en-US" altLang="ja-JP" dirty="0" smtClean="0"/>
              <a:t>OS</a:t>
            </a:r>
            <a:r>
              <a:rPr lang="ja-JP" altLang="en-US" dirty="0" smtClean="0"/>
              <a:t>側から</a:t>
            </a:r>
            <a:r>
              <a:rPr lang="en-US" altLang="ja-JP" dirty="0" err="1" smtClean="0"/>
              <a:t>vAMT</a:t>
            </a:r>
            <a:r>
              <a:rPr lang="ja-JP" altLang="en-US" dirty="0" smtClean="0"/>
              <a:t>にアクセスする機能の実装</a:t>
            </a:r>
            <a:endParaRPr lang="en-US" altLang="ja-JP" dirty="0" smtClean="0"/>
          </a:p>
          <a:p>
            <a:endParaRPr lang="ja-JP" altLang="en-US" dirty="0"/>
          </a:p>
          <a:p>
            <a:endParaRPr lang="ja-JP" altLang="en-US" dirty="0"/>
          </a:p>
        </p:txBody>
      </p:sp>
      <p:grpSp>
        <p:nvGrpSpPr>
          <p:cNvPr id="354" name="図形グループ 271"/>
          <p:cNvGrpSpPr/>
          <p:nvPr/>
        </p:nvGrpSpPr>
        <p:grpSpPr>
          <a:xfrm>
            <a:off x="15572035" y="39236955"/>
            <a:ext cx="5209264" cy="1107996"/>
            <a:chOff x="162323" y="23371051"/>
            <a:chExt cx="5209264" cy="1107996"/>
          </a:xfrm>
        </p:grpSpPr>
        <p:sp>
          <p:nvSpPr>
            <p:cNvPr id="355" name="テキスト ボックス 354"/>
            <p:cNvSpPr txBox="1"/>
            <p:nvPr/>
          </p:nvSpPr>
          <p:spPr>
            <a:xfrm>
              <a:off x="954410" y="23371051"/>
              <a:ext cx="441717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600" b="1" dirty="0">
                  <a:latin typeface="+mj-ea"/>
                  <a:ea typeface="+mj-ea"/>
                  <a:cs typeface="ＤＦＰ教科書体W3"/>
                </a:rPr>
                <a:t>今後の課題</a:t>
              </a:r>
              <a:endParaRPr kumimoji="1" lang="ja-JP" altLang="en-US" sz="6600" b="1" dirty="0" smtClean="0">
                <a:latin typeface="+mj-ea"/>
                <a:ea typeface="+mj-ea"/>
                <a:cs typeface="ＤＦＰ教科書体W3"/>
              </a:endParaRPr>
            </a:p>
          </p:txBody>
        </p:sp>
        <p:sp>
          <p:nvSpPr>
            <p:cNvPr id="356" name="角丸四角形 355"/>
            <p:cNvSpPr/>
            <p:nvPr/>
          </p:nvSpPr>
          <p:spPr>
            <a:xfrm>
              <a:off x="162323" y="23587075"/>
              <a:ext cx="792088" cy="7200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aphicFrame>
        <p:nvGraphicFramePr>
          <p:cNvPr id="344" name="グラフ 3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019170"/>
              </p:ext>
            </p:extLst>
          </p:nvPr>
        </p:nvGraphicFramePr>
        <p:xfrm>
          <a:off x="16964924" y="33884220"/>
          <a:ext cx="1096113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helor">
  <a:themeElements>
    <a:clrScheme name="ユーザー設定 3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1A1399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キュート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88900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417643" tIns="208822" rIns="417643" bIns="208822" rtlCol="0">
        <a:noAutofit/>
      </a:bodyPr>
      <a:lstStyle>
        <a:defPPr marL="609132" indent="-609132">
          <a:spcBef>
            <a:spcPct val="20000"/>
          </a:spcBef>
          <a:buClr>
            <a:srgbClr val="0000FF"/>
          </a:buClr>
          <a:buFont typeface="Wingdings" pitchFamily="2" charset="2"/>
          <a:buChar char="n"/>
          <a:defRPr sz="4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7383</TotalTime>
  <Words>477</Words>
  <Application>Microsoft Office PowerPoint</Application>
  <PresentationFormat>ユーザー設定</PresentationFormat>
  <Paragraphs>121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bachelor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kouki</cp:lastModifiedBy>
  <cp:revision>414</cp:revision>
  <cp:lastPrinted>2012-05-09T05:11:47Z</cp:lastPrinted>
  <dcterms:created xsi:type="dcterms:W3CDTF">2010-11-24T07:20:16Z</dcterms:created>
  <dcterms:modified xsi:type="dcterms:W3CDTF">2012-05-14T08:46:22Z</dcterms:modified>
</cp:coreProperties>
</file>