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0279975" cy="42808525"/>
  <p:notesSz cx="6735763" cy="98663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2490" y="-4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spPr>
            <a:ln w="127000"/>
          </c:spPr>
          <c:marker>
            <c:spPr>
              <a:ln w="12700"/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29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2.5259999999999998</c:v>
                </c:pt>
                <c:pt idx="1">
                  <c:v>8.7655999999999992</c:v>
                </c:pt>
                <c:pt idx="2">
                  <c:v>18.428599999999999</c:v>
                </c:pt>
                <c:pt idx="3">
                  <c:v>28.0518</c:v>
                </c:pt>
                <c:pt idx="4">
                  <c:v>37.476599999999998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VMCrypt</c:v>
                </c:pt>
              </c:strCache>
            </c:strRef>
          </c:tx>
          <c:spPr>
            <a:ln w="117475"/>
          </c:spPr>
          <c:xVal>
            <c:numRef>
              <c:f>Sheet1!$A$2:$A$6</c:f>
              <c:numCache>
                <c:formatCode>General</c:formatCode>
                <c:ptCount val="5"/>
                <c:pt idx="0">
                  <c:v>29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2.6895500000000001</c:v>
                </c:pt>
                <c:pt idx="1">
                  <c:v>9.1869999999999994</c:v>
                </c:pt>
                <c:pt idx="2">
                  <c:v>18.559349999999998</c:v>
                </c:pt>
                <c:pt idx="3">
                  <c:v>27.98387</c:v>
                </c:pt>
                <c:pt idx="4">
                  <c:v>37.579180000000001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844416"/>
        <c:axId val="70846336"/>
      </c:scatterChart>
      <c:valAx>
        <c:axId val="70844416"/>
        <c:scaling>
          <c:orientation val="minMax"/>
          <c:max val="4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4800"/>
                </a:pPr>
                <a:r>
                  <a:rPr lang="ja-JP" altLang="en-US" sz="4800" dirty="0" smtClean="0"/>
                  <a:t>プロセスの数</a:t>
                </a:r>
                <a:endParaRPr lang="ja-JP" altLang="en-US" sz="4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400"/>
            </a:pPr>
            <a:endParaRPr lang="ja-JP"/>
          </a:p>
        </c:txPr>
        <c:crossAx val="70846336"/>
        <c:crosses val="autoZero"/>
        <c:crossBetween val="midCat"/>
      </c:valAx>
      <c:valAx>
        <c:axId val="708463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4800"/>
                </a:pPr>
                <a:r>
                  <a:rPr lang="ja-JP" altLang="en-US" sz="4800" dirty="0" smtClean="0"/>
                  <a:t>実行時間 </a:t>
                </a:r>
                <a:r>
                  <a:rPr lang="en-US" altLang="ja-JP" sz="4800" dirty="0" smtClean="0"/>
                  <a:t>(</a:t>
                </a:r>
                <a:r>
                  <a:rPr lang="en-US" altLang="ja-JP" sz="4800" dirty="0" err="1" smtClean="0"/>
                  <a:t>ms</a:t>
                </a:r>
                <a:r>
                  <a:rPr lang="en-US" altLang="ja-JP" sz="4800" dirty="0" smtClean="0"/>
                  <a:t>)</a:t>
                </a:r>
                <a:endParaRPr lang="ja-JP" altLang="en-US" sz="4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400"/>
            </a:pPr>
            <a:endParaRPr lang="ja-JP"/>
          </a:p>
        </c:txPr>
        <c:crossAx val="70844416"/>
        <c:crosses val="autoZero"/>
        <c:crossBetween val="midCat"/>
      </c:valAx>
    </c:plotArea>
    <c:legend>
      <c:legendPos val="t"/>
      <c:legendEntry>
        <c:idx val="0"/>
        <c:txPr>
          <a:bodyPr/>
          <a:lstStyle/>
          <a:p>
            <a:pPr>
              <a:defRPr sz="4800"/>
            </a:pPr>
            <a:endParaRPr lang="ja-JP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60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05638-D596-4613-A449-920EB1BA967B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1910A-8F8C-4C68-A41E-E2C65FB5F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43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1910A-8F8C-4C68-A41E-E2C65FB5F3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56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88425" y="1674689"/>
            <a:ext cx="609805" cy="242581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0464306"/>
            <a:ext cx="26404138" cy="15468547"/>
          </a:xfrm>
        </p:spPr>
        <p:txBody>
          <a:bodyPr rtlCol="0">
            <a:normAutofit/>
          </a:bodyPr>
          <a:lstStyle>
            <a:lvl1pPr algn="l" defTabSz="4176431" rtl="0" eaLnBrk="1" latinLnBrk="0" hangingPunct="1">
              <a:spcBef>
                <a:spcPct val="0"/>
              </a:spcBef>
              <a:buNone/>
              <a:defRPr sz="183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1" y="28938563"/>
            <a:ext cx="18077145" cy="3881306"/>
          </a:xfrm>
        </p:spPr>
        <p:txBody>
          <a:bodyPr rtlCol="0">
            <a:normAutofit/>
          </a:bodyPr>
          <a:lstStyle>
            <a:lvl1pPr marL="0" indent="0" algn="l" defTabSz="4176431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10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1076" y="39677164"/>
            <a:ext cx="15681454" cy="2279158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41347" y="39677164"/>
            <a:ext cx="2270998" cy="2279158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6983877" y="1674691"/>
            <a:ext cx="2381392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707803"/>
            <a:ext cx="24476316" cy="713475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2" y="13823583"/>
            <a:ext cx="11809190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2" y="26372829"/>
            <a:ext cx="11809190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513999" y="13823589"/>
            <a:ext cx="11809190" cy="24416714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6983877" y="1674691"/>
            <a:ext cx="2381392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707803"/>
            <a:ext cx="24476316" cy="713475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2" y="13823583"/>
            <a:ext cx="11809190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2" y="26372829"/>
            <a:ext cx="11809190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1513999" y="13823583"/>
            <a:ext cx="11809190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1513999" y="26372829"/>
            <a:ext cx="11809190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26983877" y="1674691"/>
            <a:ext cx="2381392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6983877" y="1674692"/>
            <a:ext cx="2381392" cy="35376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74692"/>
            <a:ext cx="2381392" cy="35376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6" y="6211431"/>
            <a:ext cx="11809190" cy="6463251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337" y="6183457"/>
            <a:ext cx="11809190" cy="32056850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6" y="12842560"/>
            <a:ext cx="11809190" cy="22831220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5718251" y="1674692"/>
            <a:ext cx="13625989" cy="35376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6" y="6211431"/>
            <a:ext cx="11809190" cy="6463251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6" y="12842560"/>
            <a:ext cx="11809190" cy="22831220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763396" y="6183457"/>
            <a:ext cx="13565429" cy="35029664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536208" y="38230394"/>
            <a:ext cx="5803662" cy="2279158"/>
          </a:xfrm>
        </p:spPr>
        <p:txBody>
          <a:bodyPr/>
          <a:lstStyle>
            <a:lvl1pPr algn="l"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578265" y="39677164"/>
            <a:ext cx="12795392" cy="2279158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3898050" y="1674688"/>
            <a:ext cx="5430421" cy="227123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636416"/>
            <a:ext cx="21448316" cy="3537652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77" y="1674689"/>
            <a:ext cx="22709981" cy="22717057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57" y="30217784"/>
            <a:ext cx="21443057" cy="8141429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41821" y="1674688"/>
            <a:ext cx="2386651" cy="227123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636416"/>
            <a:ext cx="21448316" cy="3537652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76" y="1674689"/>
            <a:ext cx="9956648" cy="22717057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57" y="30217784"/>
            <a:ext cx="21443057" cy="8141429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11102658" y="1674692"/>
            <a:ext cx="15570437" cy="11083931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11102657" y="13307818"/>
            <a:ext cx="7630554" cy="11083931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19042541" y="13307818"/>
            <a:ext cx="7630554" cy="11083931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3882282" y="1674691"/>
            <a:ext cx="5451445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6983877" y="1674692"/>
            <a:ext cx="2381392" cy="35376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980978" y="6463254"/>
            <a:ext cx="4378725" cy="31777053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999" y="6463254"/>
            <a:ext cx="19934317" cy="3189596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426951"/>
            <a:ext cx="25485646" cy="713475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3882280" y="39677164"/>
            <a:ext cx="5803662" cy="2279158"/>
          </a:xfrm>
        </p:spPr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0555937" y="1674692"/>
            <a:ext cx="18772535" cy="159838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888425" y="1674689"/>
            <a:ext cx="609805" cy="242581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990" y="26041853"/>
            <a:ext cx="18073671" cy="6778016"/>
          </a:xfrm>
        </p:spPr>
        <p:txBody>
          <a:bodyPr>
            <a:normAutofit/>
          </a:bodyPr>
          <a:lstStyle>
            <a:lvl1pPr>
              <a:defRPr sz="210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5" y="32819866"/>
            <a:ext cx="18073668" cy="3861163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7300">
                <a:solidFill>
                  <a:schemeClr val="tx2"/>
                </a:solidFill>
              </a:defRPr>
            </a:lvl1pPr>
            <a:lvl2pPr marL="2088215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0597993" y="17962795"/>
            <a:ext cx="18699365" cy="7990925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10850324" y="2437711"/>
            <a:ext cx="18210041" cy="2279158"/>
          </a:xfrm>
        </p:spPr>
        <p:txBody>
          <a:bodyPr/>
          <a:lstStyle>
            <a:lvl1pPr>
              <a:defRPr sz="10000" b="0">
                <a:solidFill>
                  <a:schemeClr val="bg1"/>
                </a:solidFill>
              </a:defRPr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0640048" y="39677164"/>
            <a:ext cx="15681454" cy="2279158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7372889" y="39677164"/>
            <a:ext cx="2270998" cy="2279158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0" y="1674691"/>
            <a:ext cx="5451449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3759" y="5707803"/>
            <a:ext cx="21552219" cy="713475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3759" y="13793861"/>
            <a:ext cx="21552219" cy="2444644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80" y="12338930"/>
            <a:ext cx="5450396" cy="2887476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23882280" y="39677164"/>
            <a:ext cx="5803662" cy="2279158"/>
          </a:xfrm>
        </p:spPr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7212522" y="39677164"/>
            <a:ext cx="16317542" cy="2279158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98702" y="2249435"/>
            <a:ext cx="1676962" cy="2279158"/>
          </a:xfrm>
        </p:spPr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5695923" y="1674689"/>
            <a:ext cx="3637803" cy="396375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7664" y="21404262"/>
            <a:ext cx="16446179" cy="872958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7664" y="30114617"/>
            <a:ext cx="16446179" cy="8244605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8420320" y="39677164"/>
            <a:ext cx="5372593" cy="2279158"/>
          </a:xfrm>
        </p:spPr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265" y="39677164"/>
            <a:ext cx="17589722" cy="2279158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0" y="29797515"/>
            <a:ext cx="9840992" cy="115147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797" y="21404269"/>
            <a:ext cx="16446179" cy="872958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19797" y="30114617"/>
            <a:ext cx="16446179" cy="8244605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76" y="1674688"/>
            <a:ext cx="9840992" cy="27706629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161786" y="38111481"/>
            <a:ext cx="1676962" cy="2279158"/>
          </a:xfrm>
        </p:spPr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74691"/>
            <a:ext cx="2381392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707803"/>
            <a:ext cx="24476316" cy="713475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9" y="13823589"/>
            <a:ext cx="11809190" cy="24416714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81122" y="13823589"/>
            <a:ext cx="11809190" cy="24416714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26983877" y="1674691"/>
            <a:ext cx="2381392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5" y="5707803"/>
            <a:ext cx="24466220" cy="713475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12822158"/>
            <a:ext cx="11809190" cy="3993477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6787655"/>
            <a:ext cx="11809190" cy="21452645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171025" y="12822158"/>
            <a:ext cx="11809190" cy="3993477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171025" y="16787655"/>
            <a:ext cx="11809190" cy="21452645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74691"/>
            <a:ext cx="2381392" cy="10276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707803"/>
            <a:ext cx="24476316" cy="713475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7" y="13823583"/>
            <a:ext cx="24492086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513997" y="26372829"/>
            <a:ext cx="24492086" cy="1198638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3999" y="1426951"/>
            <a:ext cx="21553454" cy="713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3999" y="9513006"/>
            <a:ext cx="26999644" cy="3016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40225" y="39677164"/>
            <a:ext cx="5803662" cy="22791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>
              <a:defRPr sz="5000" b="1">
                <a:solidFill>
                  <a:srgbClr val="858585"/>
                </a:solidFill>
              </a:defRPr>
            </a:lvl1pPr>
          </a:lstStyle>
          <a:p>
            <a:fld id="{42DE161A-89A6-4C63-BC6C-8B8320677E57}" type="datetimeFigureOut">
              <a:rPr kumimoji="1" lang="ja-JP" altLang="en-US" smtClean="0"/>
              <a:t>2012/11/30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264" y="39677164"/>
            <a:ext cx="19892261" cy="22791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>
              <a:defRPr sz="50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341347" y="2249435"/>
            <a:ext cx="1676962" cy="22791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>
              <a:defRPr sz="10000" b="1">
                <a:solidFill>
                  <a:schemeClr val="bg1"/>
                </a:solidFill>
              </a:defRPr>
            </a:lvl1pPr>
          </a:lstStyle>
          <a:p>
            <a:fld id="{8F859013-55F9-4CB3-8148-6EF7459445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8300" kern="1200">
          <a:solidFill>
            <a:schemeClr val="accent1"/>
          </a:solidFill>
          <a:latin typeface="Tahoma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2088215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417643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6264646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835286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1044108" indent="-1044108" algn="l" rtl="0" eaLnBrk="1" fontAlgn="base" hangingPunct="1">
        <a:spcBef>
          <a:spcPts val="8221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2800" kern="1200">
          <a:solidFill>
            <a:schemeClr val="tx2"/>
          </a:solidFill>
          <a:latin typeface="Tahoma"/>
          <a:ea typeface="+mn-ea"/>
          <a:cs typeface="Tahoma"/>
        </a:defRPr>
      </a:lvl1pPr>
      <a:lvl2pPr marL="2088215" indent="-1044108" algn="l" rtl="0" eaLnBrk="1" fontAlgn="base" hangingPunct="1">
        <a:spcBef>
          <a:spcPts val="274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11900" kern="1200">
          <a:solidFill>
            <a:schemeClr val="tx2"/>
          </a:solidFill>
          <a:latin typeface="Tahoma"/>
          <a:ea typeface="+mn-ea"/>
          <a:cs typeface="Tahoma"/>
        </a:defRPr>
      </a:lvl2pPr>
      <a:lvl3pPr marL="3132323" indent="-1044108" algn="l" rtl="0" eaLnBrk="1" fontAlgn="base" hangingPunct="1">
        <a:spcBef>
          <a:spcPts val="274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1000" kern="1200">
          <a:solidFill>
            <a:schemeClr val="tx2"/>
          </a:solidFill>
          <a:latin typeface="Tahoma"/>
          <a:ea typeface="+mn-ea"/>
          <a:cs typeface="Tahoma"/>
        </a:defRPr>
      </a:lvl3pPr>
      <a:lvl4pPr marL="4176431" indent="-1044108" algn="l" rtl="0" eaLnBrk="1" fontAlgn="base" hangingPunct="1">
        <a:spcBef>
          <a:spcPts val="274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10000" kern="1200">
          <a:solidFill>
            <a:schemeClr val="tx2"/>
          </a:solidFill>
          <a:latin typeface="Tahoma"/>
          <a:ea typeface="+mn-ea"/>
          <a:cs typeface="Tahoma"/>
        </a:defRPr>
      </a:lvl4pPr>
      <a:lvl5pPr marL="5220538" indent="-1044108" algn="l" rtl="0" eaLnBrk="1" fontAlgn="base" hangingPunct="1">
        <a:spcBef>
          <a:spcPts val="274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9100" kern="1200">
          <a:solidFill>
            <a:schemeClr val="tx2"/>
          </a:solidFill>
          <a:latin typeface="Tahoma"/>
          <a:ea typeface="+mn-ea"/>
          <a:cs typeface="Tahoma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7886"/>
            <a:ext cx="30279975" cy="53285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altLang="ja-JP" sz="13000" dirty="0" smtClean="0"/>
              <a:t>Virtual Machine Introspection</a:t>
            </a:r>
            <a:r>
              <a:rPr lang="ja-JP" altLang="en-US" sz="13000" dirty="0" smtClean="0"/>
              <a:t>を可能にする</a:t>
            </a:r>
            <a:r>
              <a:rPr lang="en-US" altLang="ja-JP" sz="13000" dirty="0" err="1" smtClean="0"/>
              <a:t>VMCrypt</a:t>
            </a:r>
            <a:r>
              <a:rPr lang="ja-JP" altLang="en-US" sz="13000" dirty="0" smtClean="0"/>
              <a:t>の拡張</a:t>
            </a:r>
            <a:r>
              <a:rPr lang="en-US" altLang="ja-JP" sz="13000" dirty="0" smtClean="0"/>
              <a:t/>
            </a:r>
            <a:br>
              <a:rPr lang="en-US" altLang="ja-JP" sz="13000" dirty="0" smtClean="0"/>
            </a:br>
            <a:r>
              <a:rPr lang="ja-JP" altLang="en-US" sz="6600" dirty="0"/>
              <a:t>田所</a:t>
            </a:r>
            <a:r>
              <a:rPr lang="ja-JP" altLang="en-US" sz="6600" dirty="0" smtClean="0"/>
              <a:t>秀和   光来健一 （九州工業大学）</a:t>
            </a:r>
            <a:endParaRPr kumimoji="1" lang="ja-JP" altLang="en-US" sz="66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52571" y="25683341"/>
            <a:ext cx="14596189" cy="6129317"/>
            <a:chOff x="2685542" y="5046546"/>
            <a:chExt cx="4622762" cy="1724730"/>
          </a:xfrm>
        </p:grpSpPr>
        <p:sp>
          <p:nvSpPr>
            <p:cNvPr id="10" name="フローチャート : 代替処理 9"/>
            <p:cNvSpPr/>
            <p:nvPr/>
          </p:nvSpPr>
          <p:spPr>
            <a:xfrm>
              <a:off x="2685542" y="5046546"/>
              <a:ext cx="1571636" cy="1284174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lang="ja-JP" altLang="en-US" dirty="0" smtClean="0"/>
                <a:t>管理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11" name="フローチャート : 代替処理 10"/>
            <p:cNvSpPr/>
            <p:nvPr/>
          </p:nvSpPr>
          <p:spPr>
            <a:xfrm>
              <a:off x="5736668" y="5046546"/>
              <a:ext cx="1571636" cy="1284174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sz="7200" dirty="0" smtClean="0"/>
                <a:t>ユーザ</a:t>
              </a:r>
              <a:r>
                <a:rPr kumimoji="1" lang="en-US" altLang="ja-JP" sz="7200" dirty="0" smtClean="0"/>
                <a:t>VM</a:t>
              </a:r>
              <a:endParaRPr kumimoji="1" lang="ja-JP" altLang="en-US" sz="7200" dirty="0"/>
            </a:p>
          </p:txBody>
        </p:sp>
        <p:sp>
          <p:nvSpPr>
            <p:cNvPr id="12" name="フローチャート : 代替処理 11"/>
            <p:cNvSpPr/>
            <p:nvPr/>
          </p:nvSpPr>
          <p:spPr>
            <a:xfrm>
              <a:off x="2685542" y="6414698"/>
              <a:ext cx="4622762" cy="323560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6600" dirty="0" err="1" smtClean="0"/>
                <a:t>VMCrypt</a:t>
              </a:r>
              <a:r>
                <a:rPr lang="en-US" altLang="ja-JP" sz="6600" dirty="0" smtClean="0"/>
                <a:t> VMM</a:t>
              </a:r>
              <a:endParaRPr kumimoji="1" lang="ja-JP" altLang="en-US" sz="6600" dirty="0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771800" y="5478594"/>
              <a:ext cx="1368152" cy="792088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6000" dirty="0" smtClean="0"/>
                <a:t>暗号化メモリ</a:t>
              </a:r>
              <a:endParaRPr kumimoji="1" lang="ja-JP" altLang="en-US" sz="6000" dirty="0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5841510" y="5478594"/>
              <a:ext cx="1368152" cy="7920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7200" dirty="0" smtClean="0"/>
                <a:t>メモリ</a:t>
              </a:r>
              <a:endParaRPr kumimoji="1" lang="ja-JP" altLang="en-US" sz="7200" dirty="0"/>
            </a:p>
          </p:txBody>
        </p:sp>
        <p:sp>
          <p:nvSpPr>
            <p:cNvPr id="15" name="Lock"/>
            <p:cNvSpPr>
              <a:spLocks noEditPoints="1" noChangeArrowheads="1"/>
            </p:cNvSpPr>
            <p:nvPr/>
          </p:nvSpPr>
          <p:spPr bwMode="auto">
            <a:xfrm>
              <a:off x="3476788" y="6051196"/>
              <a:ext cx="504056" cy="720080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9606 h 21600"/>
                <a:gd name="T4" fmla="*/ 10800 w 21600"/>
                <a:gd name="T5" fmla="*/ 21600 h 21600"/>
                <a:gd name="T6" fmla="*/ 0 w 21600"/>
                <a:gd name="T7" fmla="*/ 9606 h 21600"/>
                <a:gd name="T8" fmla="*/ 744 w 21600"/>
                <a:gd name="T9" fmla="*/ 9904 h 21600"/>
                <a:gd name="T10" fmla="*/ 21134 w 21600"/>
                <a:gd name="T11" fmla="*/ 153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93" y="9606"/>
                  </a:moveTo>
                  <a:lnTo>
                    <a:pt x="2048" y="9606"/>
                  </a:lnTo>
                  <a:lnTo>
                    <a:pt x="2048" y="4713"/>
                  </a:lnTo>
                  <a:lnTo>
                    <a:pt x="2420" y="3818"/>
                  </a:lnTo>
                  <a:lnTo>
                    <a:pt x="2979" y="3028"/>
                  </a:lnTo>
                  <a:lnTo>
                    <a:pt x="3537" y="2446"/>
                  </a:lnTo>
                  <a:lnTo>
                    <a:pt x="3956" y="1998"/>
                  </a:lnTo>
                  <a:lnTo>
                    <a:pt x="4492" y="1581"/>
                  </a:lnTo>
                  <a:lnTo>
                    <a:pt x="5143" y="1238"/>
                  </a:lnTo>
                  <a:lnTo>
                    <a:pt x="5912" y="880"/>
                  </a:lnTo>
                  <a:lnTo>
                    <a:pt x="6587" y="641"/>
                  </a:lnTo>
                  <a:lnTo>
                    <a:pt x="7518" y="372"/>
                  </a:lnTo>
                  <a:lnTo>
                    <a:pt x="8425" y="208"/>
                  </a:lnTo>
                  <a:lnTo>
                    <a:pt x="9496" y="59"/>
                  </a:lnTo>
                  <a:lnTo>
                    <a:pt x="10637" y="14"/>
                  </a:lnTo>
                  <a:lnTo>
                    <a:pt x="11614" y="59"/>
                  </a:lnTo>
                  <a:lnTo>
                    <a:pt x="12382" y="119"/>
                  </a:lnTo>
                  <a:lnTo>
                    <a:pt x="13034" y="253"/>
                  </a:lnTo>
                  <a:lnTo>
                    <a:pt x="13779" y="417"/>
                  </a:lnTo>
                  <a:lnTo>
                    <a:pt x="14500" y="611"/>
                  </a:lnTo>
                  <a:lnTo>
                    <a:pt x="14733" y="686"/>
                  </a:lnTo>
                  <a:lnTo>
                    <a:pt x="14989" y="790"/>
                  </a:lnTo>
                  <a:lnTo>
                    <a:pt x="15175" y="865"/>
                  </a:lnTo>
                  <a:lnTo>
                    <a:pt x="15385" y="954"/>
                  </a:lnTo>
                  <a:lnTo>
                    <a:pt x="15431" y="969"/>
                  </a:lnTo>
                  <a:lnTo>
                    <a:pt x="15594" y="1059"/>
                  </a:lnTo>
                  <a:lnTo>
                    <a:pt x="15757" y="1148"/>
                  </a:lnTo>
                  <a:lnTo>
                    <a:pt x="15920" y="1267"/>
                  </a:lnTo>
                  <a:lnTo>
                    <a:pt x="16106" y="1372"/>
                  </a:lnTo>
                  <a:lnTo>
                    <a:pt x="16665" y="1730"/>
                  </a:lnTo>
                  <a:lnTo>
                    <a:pt x="17014" y="1998"/>
                  </a:lnTo>
                  <a:lnTo>
                    <a:pt x="17480" y="2356"/>
                  </a:lnTo>
                  <a:lnTo>
                    <a:pt x="17852" y="2804"/>
                  </a:lnTo>
                  <a:lnTo>
                    <a:pt x="18178" y="3192"/>
                  </a:lnTo>
                  <a:lnTo>
                    <a:pt x="18527" y="3639"/>
                  </a:lnTo>
                  <a:lnTo>
                    <a:pt x="18806" y="4132"/>
                  </a:lnTo>
                  <a:lnTo>
                    <a:pt x="19086" y="4713"/>
                  </a:lnTo>
                  <a:lnTo>
                    <a:pt x="19272" y="5191"/>
                  </a:lnTo>
                  <a:lnTo>
                    <a:pt x="19295" y="9606"/>
                  </a:lnTo>
                  <a:lnTo>
                    <a:pt x="21600" y="9606"/>
                  </a:lnTo>
                  <a:lnTo>
                    <a:pt x="21600" y="16289"/>
                  </a:lnTo>
                  <a:lnTo>
                    <a:pt x="21413" y="17184"/>
                  </a:lnTo>
                  <a:lnTo>
                    <a:pt x="21041" y="17900"/>
                  </a:lnTo>
                  <a:lnTo>
                    <a:pt x="20668" y="18377"/>
                  </a:lnTo>
                  <a:lnTo>
                    <a:pt x="20343" y="18855"/>
                  </a:lnTo>
                  <a:lnTo>
                    <a:pt x="19924" y="19332"/>
                  </a:lnTo>
                  <a:lnTo>
                    <a:pt x="19388" y="19809"/>
                  </a:lnTo>
                  <a:lnTo>
                    <a:pt x="18806" y="20242"/>
                  </a:lnTo>
                  <a:lnTo>
                    <a:pt x="18062" y="20585"/>
                  </a:lnTo>
                  <a:lnTo>
                    <a:pt x="17270" y="20883"/>
                  </a:lnTo>
                  <a:lnTo>
                    <a:pt x="16525" y="21182"/>
                  </a:lnTo>
                  <a:lnTo>
                    <a:pt x="15548" y="21420"/>
                  </a:lnTo>
                  <a:lnTo>
                    <a:pt x="14803" y="21540"/>
                  </a:lnTo>
                  <a:lnTo>
                    <a:pt x="13662" y="21674"/>
                  </a:lnTo>
                  <a:lnTo>
                    <a:pt x="8379" y="21659"/>
                  </a:lnTo>
                  <a:lnTo>
                    <a:pt x="7168" y="21540"/>
                  </a:lnTo>
                  <a:lnTo>
                    <a:pt x="6098" y="21331"/>
                  </a:lnTo>
                  <a:lnTo>
                    <a:pt x="5050" y="21092"/>
                  </a:lnTo>
                  <a:lnTo>
                    <a:pt x="4003" y="20764"/>
                  </a:lnTo>
                  <a:lnTo>
                    <a:pt x="3258" y="20391"/>
                  </a:lnTo>
                  <a:lnTo>
                    <a:pt x="2769" y="20123"/>
                  </a:lnTo>
                  <a:lnTo>
                    <a:pt x="2281" y="19720"/>
                  </a:lnTo>
                  <a:lnTo>
                    <a:pt x="1862" y="19407"/>
                  </a:lnTo>
                  <a:lnTo>
                    <a:pt x="1489" y="19079"/>
                  </a:lnTo>
                  <a:lnTo>
                    <a:pt x="1070" y="18676"/>
                  </a:lnTo>
                  <a:lnTo>
                    <a:pt x="744" y="18258"/>
                  </a:lnTo>
                  <a:lnTo>
                    <a:pt x="325" y="17661"/>
                  </a:lnTo>
                  <a:lnTo>
                    <a:pt x="162" y="17035"/>
                  </a:lnTo>
                  <a:lnTo>
                    <a:pt x="93" y="16468"/>
                  </a:lnTo>
                  <a:lnTo>
                    <a:pt x="93" y="9606"/>
                  </a:lnTo>
                  <a:close/>
                  <a:moveTo>
                    <a:pt x="6098" y="9591"/>
                  </a:moveTo>
                  <a:lnTo>
                    <a:pt x="6098" y="5220"/>
                  </a:lnTo>
                  <a:lnTo>
                    <a:pt x="6191" y="4907"/>
                  </a:lnTo>
                  <a:lnTo>
                    <a:pt x="6307" y="4639"/>
                  </a:lnTo>
                  <a:lnTo>
                    <a:pt x="6517" y="4370"/>
                  </a:lnTo>
                  <a:lnTo>
                    <a:pt x="6680" y="4087"/>
                  </a:lnTo>
                  <a:lnTo>
                    <a:pt x="6889" y="3878"/>
                  </a:lnTo>
                  <a:lnTo>
                    <a:pt x="7308" y="3520"/>
                  </a:lnTo>
                  <a:lnTo>
                    <a:pt x="7843" y="3281"/>
                  </a:lnTo>
                  <a:lnTo>
                    <a:pt x="8402" y="3013"/>
                  </a:lnTo>
                  <a:lnTo>
                    <a:pt x="9031" y="2834"/>
                  </a:lnTo>
                  <a:lnTo>
                    <a:pt x="9659" y="2700"/>
                  </a:lnTo>
                  <a:lnTo>
                    <a:pt x="10497" y="2625"/>
                  </a:lnTo>
                  <a:lnTo>
                    <a:pt x="11125" y="2655"/>
                  </a:lnTo>
                  <a:lnTo>
                    <a:pt x="11987" y="2789"/>
                  </a:lnTo>
                  <a:lnTo>
                    <a:pt x="12522" y="2893"/>
                  </a:lnTo>
                  <a:lnTo>
                    <a:pt x="13011" y="3028"/>
                  </a:lnTo>
                  <a:lnTo>
                    <a:pt x="13290" y="3192"/>
                  </a:lnTo>
                  <a:lnTo>
                    <a:pt x="13709" y="3371"/>
                  </a:lnTo>
                  <a:lnTo>
                    <a:pt x="13872" y="3505"/>
                  </a:lnTo>
                  <a:lnTo>
                    <a:pt x="14058" y="3639"/>
                  </a:lnTo>
                  <a:lnTo>
                    <a:pt x="14291" y="3788"/>
                  </a:lnTo>
                  <a:lnTo>
                    <a:pt x="14431" y="3953"/>
                  </a:lnTo>
                  <a:lnTo>
                    <a:pt x="14617" y="4102"/>
                  </a:lnTo>
                  <a:lnTo>
                    <a:pt x="14826" y="4311"/>
                  </a:lnTo>
                  <a:lnTo>
                    <a:pt x="14919" y="4534"/>
                  </a:lnTo>
                  <a:lnTo>
                    <a:pt x="15036" y="4773"/>
                  </a:lnTo>
                  <a:lnTo>
                    <a:pt x="15175" y="5027"/>
                  </a:lnTo>
                  <a:lnTo>
                    <a:pt x="15245" y="5220"/>
                  </a:lnTo>
                  <a:lnTo>
                    <a:pt x="15245" y="9591"/>
                  </a:lnTo>
                  <a:lnTo>
                    <a:pt x="6098" y="9591"/>
                  </a:lnTo>
                  <a:close/>
                </a:path>
                <a:path w="21600" h="21600" extrusionOk="0">
                  <a:moveTo>
                    <a:pt x="93" y="9606"/>
                  </a:moveTo>
                  <a:lnTo>
                    <a:pt x="21600" y="9606"/>
                  </a:lnTo>
                  <a:close/>
                </a:path>
                <a:path w="21600" h="21600" extrusionOk="0">
                  <a:moveTo>
                    <a:pt x="11684" y="17109"/>
                  </a:moveTo>
                  <a:lnTo>
                    <a:pt x="12266" y="19317"/>
                  </a:lnTo>
                  <a:lnTo>
                    <a:pt x="9659" y="19317"/>
                  </a:lnTo>
                  <a:lnTo>
                    <a:pt x="10287" y="17124"/>
                  </a:lnTo>
                  <a:lnTo>
                    <a:pt x="10008" y="16975"/>
                  </a:lnTo>
                  <a:lnTo>
                    <a:pt x="9799" y="16722"/>
                  </a:lnTo>
                  <a:lnTo>
                    <a:pt x="9752" y="16408"/>
                  </a:lnTo>
                  <a:lnTo>
                    <a:pt x="9822" y="16170"/>
                  </a:lnTo>
                  <a:lnTo>
                    <a:pt x="10008" y="16006"/>
                  </a:lnTo>
                  <a:lnTo>
                    <a:pt x="10148" y="15871"/>
                  </a:lnTo>
                  <a:lnTo>
                    <a:pt x="10381" y="15782"/>
                  </a:lnTo>
                  <a:lnTo>
                    <a:pt x="10660" y="15692"/>
                  </a:lnTo>
                  <a:lnTo>
                    <a:pt x="11009" y="15677"/>
                  </a:lnTo>
                  <a:lnTo>
                    <a:pt x="11288" y="15722"/>
                  </a:lnTo>
                  <a:lnTo>
                    <a:pt x="11614" y="15782"/>
                  </a:lnTo>
                  <a:lnTo>
                    <a:pt x="11893" y="15946"/>
                  </a:lnTo>
                  <a:lnTo>
                    <a:pt x="12033" y="16080"/>
                  </a:lnTo>
                  <a:lnTo>
                    <a:pt x="12173" y="16229"/>
                  </a:lnTo>
                  <a:lnTo>
                    <a:pt x="12196" y="16408"/>
                  </a:lnTo>
                  <a:lnTo>
                    <a:pt x="12103" y="16722"/>
                  </a:lnTo>
                  <a:lnTo>
                    <a:pt x="11987" y="16856"/>
                  </a:lnTo>
                  <a:lnTo>
                    <a:pt x="11847" y="16975"/>
                  </a:lnTo>
                  <a:lnTo>
                    <a:pt x="11684" y="17109"/>
                  </a:lnTo>
                </a:path>
              </a:pathLst>
            </a:cu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ja-JP" dirty="0" smtClean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189568" y="5281024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暗号化</a:t>
              </a:r>
              <a:endParaRPr kumimoji="1" lang="ja-JP" altLang="en-US" dirty="0"/>
            </a:p>
          </p:txBody>
        </p:sp>
        <p:cxnSp>
          <p:nvCxnSpPr>
            <p:cNvPr id="17" name="直線コネクタ 16"/>
            <p:cNvCxnSpPr>
              <a:stCxn id="19" idx="0"/>
            </p:cNvCxnSpPr>
            <p:nvPr/>
          </p:nvCxnSpPr>
          <p:spPr>
            <a:xfrm rot="16200000" flipV="1">
              <a:off x="4084011" y="4850459"/>
              <a:ext cx="288032" cy="154430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>
              <a:stCxn id="19" idx="4"/>
            </p:cNvCxnSpPr>
            <p:nvPr/>
          </p:nvCxnSpPr>
          <p:spPr>
            <a:xfrm rot="5400000" flipH="1">
              <a:off x="4228026" y="5498533"/>
              <a:ext cx="1" cy="154430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>
            <a:xfrm>
              <a:off x="4479181" y="5766626"/>
              <a:ext cx="1041991" cy="5040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5400" dirty="0" smtClean="0"/>
                <a:t>メモリ</a:t>
              </a:r>
              <a:endParaRPr kumimoji="1" lang="ja-JP" altLang="en-US" sz="4800" dirty="0"/>
            </a:p>
          </p:txBody>
        </p:sp>
        <p:cxnSp>
          <p:nvCxnSpPr>
            <p:cNvPr id="20" name="直線コネクタ 19"/>
            <p:cNvCxnSpPr>
              <a:endCxn id="19" idx="4"/>
            </p:cNvCxnSpPr>
            <p:nvPr/>
          </p:nvCxnSpPr>
          <p:spPr>
            <a:xfrm rot="5400000">
              <a:off x="5762882" y="5507978"/>
              <a:ext cx="1" cy="152540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endCxn id="19" idx="0"/>
            </p:cNvCxnSpPr>
            <p:nvPr/>
          </p:nvCxnSpPr>
          <p:spPr>
            <a:xfrm rot="16200000" flipH="1" flipV="1">
              <a:off x="5618866" y="4859905"/>
              <a:ext cx="288032" cy="152540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弦 21"/>
            <p:cNvSpPr/>
            <p:nvPr/>
          </p:nvSpPr>
          <p:spPr>
            <a:xfrm flipH="1">
              <a:off x="3782262" y="5650356"/>
              <a:ext cx="343507" cy="429873"/>
            </a:xfrm>
            <a:prstGeom prst="chord">
              <a:avLst>
                <a:gd name="adj1" fmla="val 5861214"/>
                <a:gd name="adj2" fmla="val 15778352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15279861" y="14169554"/>
            <a:ext cx="14596189" cy="6566074"/>
            <a:chOff x="6084562" y="12101884"/>
            <a:chExt cx="14596189" cy="6566074"/>
          </a:xfrm>
        </p:grpSpPr>
        <p:sp>
          <p:nvSpPr>
            <p:cNvPr id="98" name="フローチャート : 代替処理 97"/>
            <p:cNvSpPr/>
            <p:nvPr/>
          </p:nvSpPr>
          <p:spPr>
            <a:xfrm>
              <a:off x="6084562" y="12101884"/>
              <a:ext cx="4962379" cy="4563676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lang="ja-JP" altLang="en-US" dirty="0" smtClean="0"/>
                <a:t>管理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99" name="フローチャート : 代替処理 98"/>
            <p:cNvSpPr/>
            <p:nvPr/>
          </p:nvSpPr>
          <p:spPr>
            <a:xfrm>
              <a:off x="15718372" y="12101884"/>
              <a:ext cx="4962379" cy="456367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sz="7200" dirty="0" smtClean="0"/>
                <a:t>ユーザ</a:t>
              </a:r>
              <a:r>
                <a:rPr kumimoji="1" lang="en-US" altLang="ja-JP" sz="7200" dirty="0" smtClean="0"/>
                <a:t>VM</a:t>
              </a:r>
              <a:endParaRPr kumimoji="1" lang="ja-JP" altLang="en-US" sz="7200" dirty="0"/>
            </a:p>
          </p:txBody>
        </p:sp>
        <p:sp>
          <p:nvSpPr>
            <p:cNvPr id="100" name="フローチャート : 代替処理 99"/>
            <p:cNvSpPr/>
            <p:nvPr/>
          </p:nvSpPr>
          <p:spPr>
            <a:xfrm>
              <a:off x="6084562" y="16964000"/>
              <a:ext cx="14596189" cy="1703958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6600" dirty="0" err="1" smtClean="0"/>
                <a:t>VMCrypt</a:t>
              </a:r>
              <a:r>
                <a:rPr lang="en-US" altLang="ja-JP" sz="6600" dirty="0" smtClean="0"/>
                <a:t> VMM</a:t>
              </a:r>
              <a:endParaRPr kumimoji="1" lang="ja-JP" altLang="en-US" sz="6600" dirty="0"/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6356918" y="13637289"/>
              <a:ext cx="4319886" cy="2814909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7200" dirty="0"/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16049407" y="13637289"/>
              <a:ext cx="4319886" cy="281490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0833465" y="12935168"/>
              <a:ext cx="2769608" cy="13125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暗号化</a:t>
              </a:r>
              <a:endParaRPr kumimoji="1" lang="ja-JP" altLang="en-US" dirty="0"/>
            </a:p>
          </p:txBody>
        </p:sp>
        <p:cxnSp>
          <p:nvCxnSpPr>
            <p:cNvPr id="105" name="直線コネクタ 104"/>
            <p:cNvCxnSpPr>
              <a:stCxn id="107" idx="0"/>
            </p:cNvCxnSpPr>
            <p:nvPr/>
          </p:nvCxnSpPr>
          <p:spPr>
            <a:xfrm rot="16200000" flipV="1">
              <a:off x="10443096" y="11711054"/>
              <a:ext cx="1023603" cy="487607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>
              <a:stCxn id="107" idx="4"/>
            </p:cNvCxnSpPr>
            <p:nvPr/>
          </p:nvCxnSpPr>
          <p:spPr>
            <a:xfrm rot="5400000" flipH="1">
              <a:off x="10954894" y="14014169"/>
              <a:ext cx="4" cy="487607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円/楕円 106"/>
            <p:cNvSpPr/>
            <p:nvPr/>
          </p:nvSpPr>
          <p:spPr>
            <a:xfrm>
              <a:off x="11747907" y="14660892"/>
              <a:ext cx="3290046" cy="179130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5400" dirty="0" smtClean="0"/>
                <a:t>メモリ</a:t>
              </a:r>
              <a:endParaRPr kumimoji="1" lang="ja-JP" altLang="en-US" sz="4800" dirty="0"/>
            </a:p>
          </p:txBody>
        </p:sp>
        <p:cxnSp>
          <p:nvCxnSpPr>
            <p:cNvPr id="108" name="直線コネクタ 107"/>
            <p:cNvCxnSpPr>
              <a:endCxn id="107" idx="4"/>
            </p:cNvCxnSpPr>
            <p:nvPr/>
          </p:nvCxnSpPr>
          <p:spPr>
            <a:xfrm rot="5400000">
              <a:off x="15801142" y="14043991"/>
              <a:ext cx="4" cy="481641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>
              <a:endCxn id="107" idx="0"/>
            </p:cNvCxnSpPr>
            <p:nvPr/>
          </p:nvCxnSpPr>
          <p:spPr>
            <a:xfrm rot="16200000" flipH="1" flipV="1">
              <a:off x="15289340" y="11740880"/>
              <a:ext cx="1023603" cy="4816419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0" name="弦 109"/>
            <p:cNvSpPr/>
            <p:nvPr/>
          </p:nvSpPr>
          <p:spPr>
            <a:xfrm flipH="1">
              <a:off x="6084562" y="13618369"/>
              <a:ext cx="4648079" cy="2860774"/>
            </a:xfrm>
            <a:prstGeom prst="chord">
              <a:avLst>
                <a:gd name="adj1" fmla="val 5452873"/>
                <a:gd name="adj2" fmla="val 1612044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/>
            <p:cNvCxnSpPr>
              <a:stCxn id="102" idx="0"/>
              <a:endCxn id="102" idx="4"/>
            </p:cNvCxnSpPr>
            <p:nvPr/>
          </p:nvCxnSpPr>
          <p:spPr>
            <a:xfrm>
              <a:off x="18209350" y="13637289"/>
              <a:ext cx="0" cy="2814909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テキスト ボックス 111"/>
            <p:cNvSpPr txBox="1"/>
            <p:nvPr/>
          </p:nvSpPr>
          <p:spPr>
            <a:xfrm>
              <a:off x="16144247" y="14205710"/>
              <a:ext cx="198323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/>
                <a:t>ユーザ</a:t>
              </a:r>
              <a:r>
                <a:rPr kumimoji="1" lang="en-US" altLang="ja-JP" sz="4800" dirty="0" smtClean="0"/>
                <a:t/>
              </a:r>
              <a:br>
                <a:rPr kumimoji="1" lang="en-US" altLang="ja-JP" sz="4800" dirty="0" smtClean="0"/>
              </a:br>
              <a:r>
                <a:rPr kumimoji="1" lang="ja-JP" altLang="en-US" sz="4800" dirty="0" smtClean="0"/>
                <a:t>データ</a:t>
              </a:r>
              <a:endParaRPr kumimoji="1" lang="ja-JP" altLang="en-US" sz="4800" dirty="0"/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18161410" y="14259913"/>
              <a:ext cx="237917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/>
                <a:t>プロセス</a:t>
              </a:r>
              <a:r>
                <a:rPr kumimoji="1" lang="en-US" altLang="ja-JP" sz="4800" dirty="0" smtClean="0"/>
                <a:t/>
              </a:r>
              <a:br>
                <a:rPr kumimoji="1" lang="en-US" altLang="ja-JP" sz="4800" dirty="0" smtClean="0"/>
              </a:br>
              <a:r>
                <a:rPr kumimoji="1" lang="ja-JP" altLang="en-US" sz="4800" dirty="0" smtClean="0"/>
                <a:t>一覧</a:t>
              </a:r>
              <a:endParaRPr kumimoji="1" lang="ja-JP" altLang="en-US" sz="4800" dirty="0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8408601" y="14263926"/>
              <a:ext cx="237917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/>
                <a:t>プロセス</a:t>
              </a:r>
              <a:r>
                <a:rPr kumimoji="1" lang="en-US" altLang="ja-JP" sz="4800" dirty="0" smtClean="0"/>
                <a:t/>
              </a:r>
              <a:br>
                <a:rPr kumimoji="1" lang="en-US" altLang="ja-JP" sz="4800" dirty="0" smtClean="0"/>
              </a:br>
              <a:r>
                <a:rPr kumimoji="1" lang="ja-JP" altLang="en-US" sz="4800" dirty="0" smtClean="0"/>
                <a:t>一覧</a:t>
              </a:r>
              <a:endParaRPr kumimoji="1" lang="ja-JP" altLang="en-US" sz="4800" dirty="0"/>
            </a:p>
          </p:txBody>
        </p:sp>
        <p:sp>
          <p:nvSpPr>
            <p:cNvPr id="115" name="右矢印 114"/>
            <p:cNvSpPr/>
            <p:nvPr/>
          </p:nvSpPr>
          <p:spPr>
            <a:xfrm rot="19117423">
              <a:off x="16149630" y="15674804"/>
              <a:ext cx="3281209" cy="2578391"/>
            </a:xfrm>
            <a:prstGeom prst="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認識</a:t>
              </a:r>
              <a:endParaRPr kumimoji="1" lang="ja-JP" altLang="en-US" dirty="0"/>
            </a:p>
          </p:txBody>
        </p:sp>
        <p:sp>
          <p:nvSpPr>
            <p:cNvPr id="103" name="Lock"/>
            <p:cNvSpPr>
              <a:spLocks noEditPoints="1" noChangeArrowheads="1"/>
            </p:cNvSpPr>
            <p:nvPr/>
          </p:nvSpPr>
          <p:spPr bwMode="auto">
            <a:xfrm>
              <a:off x="8751650" y="15775370"/>
              <a:ext cx="1591537" cy="255900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9606 h 21600"/>
                <a:gd name="T4" fmla="*/ 10800 w 21600"/>
                <a:gd name="T5" fmla="*/ 21600 h 21600"/>
                <a:gd name="T6" fmla="*/ 0 w 21600"/>
                <a:gd name="T7" fmla="*/ 9606 h 21600"/>
                <a:gd name="T8" fmla="*/ 744 w 21600"/>
                <a:gd name="T9" fmla="*/ 9904 h 21600"/>
                <a:gd name="T10" fmla="*/ 21134 w 21600"/>
                <a:gd name="T11" fmla="*/ 153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93" y="9606"/>
                  </a:moveTo>
                  <a:lnTo>
                    <a:pt x="2048" y="9606"/>
                  </a:lnTo>
                  <a:lnTo>
                    <a:pt x="2048" y="4713"/>
                  </a:lnTo>
                  <a:lnTo>
                    <a:pt x="2420" y="3818"/>
                  </a:lnTo>
                  <a:lnTo>
                    <a:pt x="2979" y="3028"/>
                  </a:lnTo>
                  <a:lnTo>
                    <a:pt x="3537" y="2446"/>
                  </a:lnTo>
                  <a:lnTo>
                    <a:pt x="3956" y="1998"/>
                  </a:lnTo>
                  <a:lnTo>
                    <a:pt x="4492" y="1581"/>
                  </a:lnTo>
                  <a:lnTo>
                    <a:pt x="5143" y="1238"/>
                  </a:lnTo>
                  <a:lnTo>
                    <a:pt x="5912" y="880"/>
                  </a:lnTo>
                  <a:lnTo>
                    <a:pt x="6587" y="641"/>
                  </a:lnTo>
                  <a:lnTo>
                    <a:pt x="7518" y="372"/>
                  </a:lnTo>
                  <a:lnTo>
                    <a:pt x="8425" y="208"/>
                  </a:lnTo>
                  <a:lnTo>
                    <a:pt x="9496" y="59"/>
                  </a:lnTo>
                  <a:lnTo>
                    <a:pt x="10637" y="14"/>
                  </a:lnTo>
                  <a:lnTo>
                    <a:pt x="11614" y="59"/>
                  </a:lnTo>
                  <a:lnTo>
                    <a:pt x="12382" y="119"/>
                  </a:lnTo>
                  <a:lnTo>
                    <a:pt x="13034" y="253"/>
                  </a:lnTo>
                  <a:lnTo>
                    <a:pt x="13779" y="417"/>
                  </a:lnTo>
                  <a:lnTo>
                    <a:pt x="14500" y="611"/>
                  </a:lnTo>
                  <a:lnTo>
                    <a:pt x="14733" y="686"/>
                  </a:lnTo>
                  <a:lnTo>
                    <a:pt x="14989" y="790"/>
                  </a:lnTo>
                  <a:lnTo>
                    <a:pt x="15175" y="865"/>
                  </a:lnTo>
                  <a:lnTo>
                    <a:pt x="15385" y="954"/>
                  </a:lnTo>
                  <a:lnTo>
                    <a:pt x="15431" y="969"/>
                  </a:lnTo>
                  <a:lnTo>
                    <a:pt x="15594" y="1059"/>
                  </a:lnTo>
                  <a:lnTo>
                    <a:pt x="15757" y="1148"/>
                  </a:lnTo>
                  <a:lnTo>
                    <a:pt x="15920" y="1267"/>
                  </a:lnTo>
                  <a:lnTo>
                    <a:pt x="16106" y="1372"/>
                  </a:lnTo>
                  <a:lnTo>
                    <a:pt x="16665" y="1730"/>
                  </a:lnTo>
                  <a:lnTo>
                    <a:pt x="17014" y="1998"/>
                  </a:lnTo>
                  <a:lnTo>
                    <a:pt x="17480" y="2356"/>
                  </a:lnTo>
                  <a:lnTo>
                    <a:pt x="17852" y="2804"/>
                  </a:lnTo>
                  <a:lnTo>
                    <a:pt x="18178" y="3192"/>
                  </a:lnTo>
                  <a:lnTo>
                    <a:pt x="18527" y="3639"/>
                  </a:lnTo>
                  <a:lnTo>
                    <a:pt x="18806" y="4132"/>
                  </a:lnTo>
                  <a:lnTo>
                    <a:pt x="19086" y="4713"/>
                  </a:lnTo>
                  <a:lnTo>
                    <a:pt x="19272" y="5191"/>
                  </a:lnTo>
                  <a:lnTo>
                    <a:pt x="19295" y="9606"/>
                  </a:lnTo>
                  <a:lnTo>
                    <a:pt x="21600" y="9606"/>
                  </a:lnTo>
                  <a:lnTo>
                    <a:pt x="21600" y="16289"/>
                  </a:lnTo>
                  <a:lnTo>
                    <a:pt x="21413" y="17184"/>
                  </a:lnTo>
                  <a:lnTo>
                    <a:pt x="21041" y="17900"/>
                  </a:lnTo>
                  <a:lnTo>
                    <a:pt x="20668" y="18377"/>
                  </a:lnTo>
                  <a:lnTo>
                    <a:pt x="20343" y="18855"/>
                  </a:lnTo>
                  <a:lnTo>
                    <a:pt x="19924" y="19332"/>
                  </a:lnTo>
                  <a:lnTo>
                    <a:pt x="19388" y="19809"/>
                  </a:lnTo>
                  <a:lnTo>
                    <a:pt x="18806" y="20242"/>
                  </a:lnTo>
                  <a:lnTo>
                    <a:pt x="18062" y="20585"/>
                  </a:lnTo>
                  <a:lnTo>
                    <a:pt x="17270" y="20883"/>
                  </a:lnTo>
                  <a:lnTo>
                    <a:pt x="16525" y="21182"/>
                  </a:lnTo>
                  <a:lnTo>
                    <a:pt x="15548" y="21420"/>
                  </a:lnTo>
                  <a:lnTo>
                    <a:pt x="14803" y="21540"/>
                  </a:lnTo>
                  <a:lnTo>
                    <a:pt x="13662" y="21674"/>
                  </a:lnTo>
                  <a:lnTo>
                    <a:pt x="8379" y="21659"/>
                  </a:lnTo>
                  <a:lnTo>
                    <a:pt x="7168" y="21540"/>
                  </a:lnTo>
                  <a:lnTo>
                    <a:pt x="6098" y="21331"/>
                  </a:lnTo>
                  <a:lnTo>
                    <a:pt x="5050" y="21092"/>
                  </a:lnTo>
                  <a:lnTo>
                    <a:pt x="4003" y="20764"/>
                  </a:lnTo>
                  <a:lnTo>
                    <a:pt x="3258" y="20391"/>
                  </a:lnTo>
                  <a:lnTo>
                    <a:pt x="2769" y="20123"/>
                  </a:lnTo>
                  <a:lnTo>
                    <a:pt x="2281" y="19720"/>
                  </a:lnTo>
                  <a:lnTo>
                    <a:pt x="1862" y="19407"/>
                  </a:lnTo>
                  <a:lnTo>
                    <a:pt x="1489" y="19079"/>
                  </a:lnTo>
                  <a:lnTo>
                    <a:pt x="1070" y="18676"/>
                  </a:lnTo>
                  <a:lnTo>
                    <a:pt x="744" y="18258"/>
                  </a:lnTo>
                  <a:lnTo>
                    <a:pt x="325" y="17661"/>
                  </a:lnTo>
                  <a:lnTo>
                    <a:pt x="162" y="17035"/>
                  </a:lnTo>
                  <a:lnTo>
                    <a:pt x="93" y="16468"/>
                  </a:lnTo>
                  <a:lnTo>
                    <a:pt x="93" y="9606"/>
                  </a:lnTo>
                  <a:close/>
                  <a:moveTo>
                    <a:pt x="6098" y="9591"/>
                  </a:moveTo>
                  <a:lnTo>
                    <a:pt x="6098" y="5220"/>
                  </a:lnTo>
                  <a:lnTo>
                    <a:pt x="6191" y="4907"/>
                  </a:lnTo>
                  <a:lnTo>
                    <a:pt x="6307" y="4639"/>
                  </a:lnTo>
                  <a:lnTo>
                    <a:pt x="6517" y="4370"/>
                  </a:lnTo>
                  <a:lnTo>
                    <a:pt x="6680" y="4087"/>
                  </a:lnTo>
                  <a:lnTo>
                    <a:pt x="6889" y="3878"/>
                  </a:lnTo>
                  <a:lnTo>
                    <a:pt x="7308" y="3520"/>
                  </a:lnTo>
                  <a:lnTo>
                    <a:pt x="7843" y="3281"/>
                  </a:lnTo>
                  <a:lnTo>
                    <a:pt x="8402" y="3013"/>
                  </a:lnTo>
                  <a:lnTo>
                    <a:pt x="9031" y="2834"/>
                  </a:lnTo>
                  <a:lnTo>
                    <a:pt x="9659" y="2700"/>
                  </a:lnTo>
                  <a:lnTo>
                    <a:pt x="10497" y="2625"/>
                  </a:lnTo>
                  <a:lnTo>
                    <a:pt x="11125" y="2655"/>
                  </a:lnTo>
                  <a:lnTo>
                    <a:pt x="11987" y="2789"/>
                  </a:lnTo>
                  <a:lnTo>
                    <a:pt x="12522" y="2893"/>
                  </a:lnTo>
                  <a:lnTo>
                    <a:pt x="13011" y="3028"/>
                  </a:lnTo>
                  <a:lnTo>
                    <a:pt x="13290" y="3192"/>
                  </a:lnTo>
                  <a:lnTo>
                    <a:pt x="13709" y="3371"/>
                  </a:lnTo>
                  <a:lnTo>
                    <a:pt x="13872" y="3505"/>
                  </a:lnTo>
                  <a:lnTo>
                    <a:pt x="14058" y="3639"/>
                  </a:lnTo>
                  <a:lnTo>
                    <a:pt x="14291" y="3788"/>
                  </a:lnTo>
                  <a:lnTo>
                    <a:pt x="14431" y="3953"/>
                  </a:lnTo>
                  <a:lnTo>
                    <a:pt x="14617" y="4102"/>
                  </a:lnTo>
                  <a:lnTo>
                    <a:pt x="14826" y="4311"/>
                  </a:lnTo>
                  <a:lnTo>
                    <a:pt x="14919" y="4534"/>
                  </a:lnTo>
                  <a:lnTo>
                    <a:pt x="15036" y="4773"/>
                  </a:lnTo>
                  <a:lnTo>
                    <a:pt x="15175" y="5027"/>
                  </a:lnTo>
                  <a:lnTo>
                    <a:pt x="15245" y="5220"/>
                  </a:lnTo>
                  <a:lnTo>
                    <a:pt x="15245" y="9591"/>
                  </a:lnTo>
                  <a:lnTo>
                    <a:pt x="6098" y="9591"/>
                  </a:lnTo>
                  <a:close/>
                </a:path>
                <a:path w="21600" h="21600" extrusionOk="0">
                  <a:moveTo>
                    <a:pt x="93" y="9606"/>
                  </a:moveTo>
                  <a:lnTo>
                    <a:pt x="21600" y="9606"/>
                  </a:lnTo>
                  <a:close/>
                </a:path>
                <a:path w="21600" h="21600" extrusionOk="0">
                  <a:moveTo>
                    <a:pt x="11684" y="17109"/>
                  </a:moveTo>
                  <a:lnTo>
                    <a:pt x="12266" y="19317"/>
                  </a:lnTo>
                  <a:lnTo>
                    <a:pt x="9659" y="19317"/>
                  </a:lnTo>
                  <a:lnTo>
                    <a:pt x="10287" y="17124"/>
                  </a:lnTo>
                  <a:lnTo>
                    <a:pt x="10008" y="16975"/>
                  </a:lnTo>
                  <a:lnTo>
                    <a:pt x="9799" y="16722"/>
                  </a:lnTo>
                  <a:lnTo>
                    <a:pt x="9752" y="16408"/>
                  </a:lnTo>
                  <a:lnTo>
                    <a:pt x="9822" y="16170"/>
                  </a:lnTo>
                  <a:lnTo>
                    <a:pt x="10008" y="16006"/>
                  </a:lnTo>
                  <a:lnTo>
                    <a:pt x="10148" y="15871"/>
                  </a:lnTo>
                  <a:lnTo>
                    <a:pt x="10381" y="15782"/>
                  </a:lnTo>
                  <a:lnTo>
                    <a:pt x="10660" y="15692"/>
                  </a:lnTo>
                  <a:lnTo>
                    <a:pt x="11009" y="15677"/>
                  </a:lnTo>
                  <a:lnTo>
                    <a:pt x="11288" y="15722"/>
                  </a:lnTo>
                  <a:lnTo>
                    <a:pt x="11614" y="15782"/>
                  </a:lnTo>
                  <a:lnTo>
                    <a:pt x="11893" y="15946"/>
                  </a:lnTo>
                  <a:lnTo>
                    <a:pt x="12033" y="16080"/>
                  </a:lnTo>
                  <a:lnTo>
                    <a:pt x="12173" y="16229"/>
                  </a:lnTo>
                  <a:lnTo>
                    <a:pt x="12196" y="16408"/>
                  </a:lnTo>
                  <a:lnTo>
                    <a:pt x="12103" y="16722"/>
                  </a:lnTo>
                  <a:lnTo>
                    <a:pt x="11987" y="16856"/>
                  </a:lnTo>
                  <a:lnTo>
                    <a:pt x="11847" y="16975"/>
                  </a:lnTo>
                  <a:lnTo>
                    <a:pt x="11684" y="17109"/>
                  </a:lnTo>
                </a:path>
              </a:pathLst>
            </a:cu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ja-JP" dirty="0" smtClean="0"/>
            </a:p>
          </p:txBody>
        </p:sp>
      </p:grpSp>
      <p:grpSp>
        <p:nvGrpSpPr>
          <p:cNvPr id="172" name="グループ化 171"/>
          <p:cNvGrpSpPr/>
          <p:nvPr/>
        </p:nvGrpSpPr>
        <p:grpSpPr>
          <a:xfrm>
            <a:off x="14852746" y="5384578"/>
            <a:ext cx="15320127" cy="8784976"/>
            <a:chOff x="14628799" y="23106274"/>
            <a:chExt cx="15320127" cy="8784976"/>
          </a:xfrm>
        </p:grpSpPr>
        <p:sp>
          <p:nvSpPr>
            <p:cNvPr id="147" name="コンテンツ プレースホルダ 2"/>
            <p:cNvSpPr txBox="1">
              <a:spLocks/>
            </p:cNvSpPr>
            <p:nvPr/>
          </p:nvSpPr>
          <p:spPr bwMode="auto">
            <a:xfrm>
              <a:off x="14995971" y="24864079"/>
              <a:ext cx="14952955" cy="7027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 fontScale="77500" lnSpcReduction="20000"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900" dirty="0"/>
                <a:t>Introspection </a:t>
              </a:r>
              <a:r>
                <a:rPr lang="ja-JP" altLang="en-US" sz="6900" dirty="0"/>
                <a:t>に必要なメモリだけを非暗号化</a:t>
              </a:r>
              <a:endParaRPr lang="en-US" altLang="ja-JP" sz="6900" dirty="0"/>
            </a:p>
            <a:p>
              <a:pPr lvl="1"/>
              <a:r>
                <a:rPr lang="ja-JP" altLang="en-US" sz="6100" dirty="0"/>
                <a:t>情報漏えい防止と</a:t>
              </a:r>
              <a:r>
                <a:rPr lang="en-US" altLang="ja-JP" sz="6100" dirty="0"/>
                <a:t>Introspection</a:t>
              </a:r>
              <a:r>
                <a:rPr lang="ja-JP" altLang="en-US" sz="6100" dirty="0"/>
                <a:t>の共存</a:t>
              </a:r>
              <a:endParaRPr lang="en-US" altLang="ja-JP" sz="6100" dirty="0"/>
            </a:p>
            <a:p>
              <a:pPr lvl="1"/>
              <a:r>
                <a:rPr lang="ja-JP" altLang="en-US" sz="6100" dirty="0"/>
                <a:t>プロセスリストだけを管理</a:t>
              </a:r>
              <a:r>
                <a:rPr lang="en-US" altLang="ja-JP" sz="6100" dirty="0"/>
                <a:t>VM</a:t>
              </a:r>
              <a:r>
                <a:rPr lang="ja-JP" altLang="en-US" sz="6100" dirty="0"/>
                <a:t>に見せる</a:t>
              </a:r>
              <a:endParaRPr lang="en-US" altLang="ja-JP" sz="6100" dirty="0"/>
            </a:p>
            <a:p>
              <a:r>
                <a:rPr lang="en-US" altLang="ja-JP" sz="6900" dirty="0" err="1"/>
                <a:t>VMCrypt</a:t>
              </a:r>
              <a:r>
                <a:rPr lang="ja-JP" altLang="en-US" sz="6900" dirty="0"/>
                <a:t>がどのメモリがプロセスリストかを認識し非暗号化</a:t>
              </a:r>
              <a:endParaRPr lang="en-US" altLang="ja-JP" sz="6900" dirty="0"/>
            </a:p>
            <a:p>
              <a:pPr lvl="1"/>
              <a:r>
                <a:rPr lang="ja-JP" altLang="en-US" sz="6100" dirty="0"/>
                <a:t>実際</a:t>
              </a:r>
              <a:r>
                <a:rPr lang="ja-JP" altLang="en-US" sz="6100" dirty="0" smtClean="0"/>
                <a:t>にプロセスリスト</a:t>
              </a:r>
              <a:r>
                <a:rPr lang="ja-JP" altLang="en-US" sz="6100" dirty="0"/>
                <a:t>をたどり判別</a:t>
              </a:r>
              <a:endParaRPr lang="en-US" altLang="ja-JP" sz="6100" dirty="0"/>
            </a:p>
            <a:p>
              <a:endParaRPr lang="en-US" altLang="ja-JP" dirty="0" smtClean="0"/>
            </a:p>
          </p:txBody>
        </p:sp>
        <p:sp>
          <p:nvSpPr>
            <p:cNvPr id="156" name="コンテンツ プレースホルダ 2"/>
            <p:cNvSpPr txBox="1">
              <a:spLocks/>
            </p:cNvSpPr>
            <p:nvPr/>
          </p:nvSpPr>
          <p:spPr bwMode="auto">
            <a:xfrm>
              <a:off x="14628799" y="23106274"/>
              <a:ext cx="14952955" cy="1657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p"/>
              </a:pPr>
              <a:r>
                <a:rPr lang="en-US" altLang="ja-JP" sz="7400" dirty="0" err="1"/>
                <a:t>VMCrypt</a:t>
              </a:r>
              <a:r>
                <a:rPr lang="ja-JP" altLang="en-US" sz="7400" dirty="0"/>
                <a:t>を</a:t>
              </a:r>
              <a:r>
                <a:rPr lang="ja-JP" altLang="en-US" sz="7400" dirty="0" smtClean="0"/>
                <a:t>拡張</a:t>
              </a:r>
              <a:endParaRPr lang="ja-JP" altLang="en-US" sz="7400" dirty="0"/>
            </a:p>
          </p:txBody>
        </p:sp>
        <p:cxnSp>
          <p:nvCxnSpPr>
            <p:cNvPr id="160" name="直線コネクタ 159"/>
            <p:cNvCxnSpPr/>
            <p:nvPr/>
          </p:nvCxnSpPr>
          <p:spPr>
            <a:xfrm>
              <a:off x="15168743" y="24500606"/>
              <a:ext cx="14555368" cy="0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グループ化 166"/>
          <p:cNvGrpSpPr/>
          <p:nvPr/>
        </p:nvGrpSpPr>
        <p:grpSpPr>
          <a:xfrm>
            <a:off x="-267409" y="16294733"/>
            <a:ext cx="15845005" cy="9358001"/>
            <a:chOff x="-267409" y="18201854"/>
            <a:chExt cx="15845005" cy="9358001"/>
          </a:xfrm>
        </p:grpSpPr>
        <p:sp>
          <p:nvSpPr>
            <p:cNvPr id="145" name="コンテンツ プレースホルダ 2"/>
            <p:cNvSpPr txBox="1">
              <a:spLocks/>
            </p:cNvSpPr>
            <p:nvPr/>
          </p:nvSpPr>
          <p:spPr bwMode="auto">
            <a:xfrm>
              <a:off x="129847" y="19922455"/>
              <a:ext cx="15447749" cy="763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 fontScale="77500" lnSpcReduction="20000"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900" dirty="0"/>
                <a:t>管理</a:t>
              </a:r>
              <a:r>
                <a:rPr lang="en-US" altLang="ja-JP" sz="6900" dirty="0"/>
                <a:t>VM</a:t>
              </a:r>
              <a:r>
                <a:rPr lang="ja-JP" altLang="en-US" sz="6900" dirty="0" err="1"/>
                <a:t>への</a:t>
              </a:r>
              <a:r>
                <a:rPr lang="ja-JP" altLang="en-US" sz="6900" dirty="0"/>
                <a:t>情報漏洩を防ぐ</a:t>
              </a:r>
              <a:endParaRPr lang="en-US" altLang="ja-JP" sz="6900" dirty="0"/>
            </a:p>
            <a:p>
              <a:pPr lvl="1"/>
              <a:r>
                <a:rPr lang="en-US" altLang="ja-JP" sz="6000" dirty="0"/>
                <a:t>VMM</a:t>
              </a:r>
              <a:r>
                <a:rPr lang="ja-JP" altLang="en-US" sz="6000" dirty="0"/>
                <a:t>が管理</a:t>
              </a:r>
              <a:r>
                <a:rPr lang="en-US" altLang="ja-JP" sz="6000" dirty="0"/>
                <a:t>VM</a:t>
              </a:r>
              <a:r>
                <a:rPr lang="ja-JP" altLang="en-US" sz="6000" dirty="0"/>
                <a:t>に対してメモリを暗号化して見せる</a:t>
              </a:r>
              <a:endParaRPr lang="en-US" altLang="ja-JP" sz="6000" dirty="0"/>
            </a:p>
            <a:p>
              <a:r>
                <a:rPr lang="ja-JP" altLang="en-US" sz="6900" dirty="0"/>
                <a:t>管理に必要なメモリは</a:t>
              </a:r>
              <a:r>
                <a:rPr lang="ja-JP" altLang="en-US" sz="6900" dirty="0" smtClean="0"/>
                <a:t>暗号化しない</a:t>
              </a:r>
              <a:endParaRPr lang="en-US" altLang="ja-JP" sz="6900" dirty="0"/>
            </a:p>
            <a:p>
              <a:pPr lvl="1"/>
              <a:r>
                <a:rPr lang="ja-JP" altLang="en-US" sz="6100" dirty="0"/>
                <a:t>従来通りの管理が可能</a:t>
              </a:r>
              <a:endParaRPr lang="en-US" altLang="ja-JP" sz="6100" dirty="0"/>
            </a:p>
            <a:p>
              <a:pPr lvl="2"/>
              <a:r>
                <a:rPr lang="en-US" altLang="ja-JP" sz="6100" dirty="0"/>
                <a:t>live migration</a:t>
              </a:r>
              <a:r>
                <a:rPr lang="ja-JP" altLang="en-US" sz="6100" dirty="0"/>
                <a:t>に対応</a:t>
              </a:r>
              <a:endParaRPr lang="en-US" altLang="ja-JP" sz="6100" dirty="0"/>
            </a:p>
            <a:p>
              <a:pPr lvl="2"/>
              <a:r>
                <a:rPr lang="ja-JP" altLang="en-US" sz="6100" dirty="0"/>
                <a:t>既存の管理ソフトウェアがそのまま使える</a:t>
              </a:r>
            </a:p>
            <a:p>
              <a:endParaRPr lang="en-US" altLang="ja-JP" dirty="0" smtClean="0"/>
            </a:p>
          </p:txBody>
        </p:sp>
        <p:sp>
          <p:nvSpPr>
            <p:cNvPr id="154" name="コンテンツ プレースホルダ 2"/>
            <p:cNvSpPr txBox="1">
              <a:spLocks/>
            </p:cNvSpPr>
            <p:nvPr/>
          </p:nvSpPr>
          <p:spPr bwMode="auto">
            <a:xfrm>
              <a:off x="-267409" y="18201854"/>
              <a:ext cx="14952955" cy="1657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p"/>
              </a:pPr>
              <a:r>
                <a:rPr lang="ja-JP" altLang="en-US" sz="7400" dirty="0"/>
                <a:t>これまで</a:t>
              </a:r>
              <a:r>
                <a:rPr lang="en-US" altLang="ja-JP" sz="7400" dirty="0" err="1"/>
                <a:t>VMCrypt</a:t>
              </a:r>
              <a:r>
                <a:rPr lang="ja-JP" altLang="en-US" sz="7400" dirty="0"/>
                <a:t>を</a:t>
              </a:r>
              <a:r>
                <a:rPr lang="ja-JP" altLang="en-US" sz="7400" dirty="0" smtClean="0"/>
                <a:t>提案</a:t>
              </a:r>
              <a:endParaRPr lang="ja-JP" altLang="en-US" sz="7400" dirty="0"/>
            </a:p>
          </p:txBody>
        </p:sp>
        <p:cxnSp>
          <p:nvCxnSpPr>
            <p:cNvPr id="162" name="直線コネクタ 161"/>
            <p:cNvCxnSpPr/>
            <p:nvPr/>
          </p:nvCxnSpPr>
          <p:spPr>
            <a:xfrm>
              <a:off x="152571" y="19604062"/>
              <a:ext cx="14555368" cy="0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グループ化 167"/>
          <p:cNvGrpSpPr/>
          <p:nvPr/>
        </p:nvGrpSpPr>
        <p:grpSpPr>
          <a:xfrm>
            <a:off x="17046" y="32587627"/>
            <a:ext cx="15230517" cy="10203011"/>
            <a:chOff x="15150457" y="5561066"/>
            <a:chExt cx="15230517" cy="10203011"/>
          </a:xfrm>
        </p:grpSpPr>
        <p:sp>
          <p:nvSpPr>
            <p:cNvPr id="148" name="コンテンツ プレースホルダ 2"/>
            <p:cNvSpPr txBox="1">
              <a:spLocks/>
            </p:cNvSpPr>
            <p:nvPr/>
          </p:nvSpPr>
          <p:spPr bwMode="auto">
            <a:xfrm>
              <a:off x="15428019" y="8282448"/>
              <a:ext cx="14952955" cy="748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 fontScale="77500" lnSpcReduction="20000"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900" dirty="0" smtClean="0"/>
                <a:t>暗号化のためメモリを読み取れない</a:t>
              </a:r>
              <a:endParaRPr lang="en-US" altLang="ja-JP" sz="6900" dirty="0" smtClean="0"/>
            </a:p>
            <a:p>
              <a:r>
                <a:rPr lang="en-US" altLang="ja-JP" sz="6900" dirty="0" smtClean="0"/>
                <a:t>Introspection</a:t>
              </a:r>
              <a:r>
                <a:rPr lang="en-US" altLang="ja-JP" sz="6900" dirty="0"/>
                <a:t>: OS</a:t>
              </a:r>
              <a:r>
                <a:rPr lang="ja-JP" altLang="en-US" sz="6900" dirty="0" err="1"/>
                <a:t>のメ</a:t>
              </a:r>
              <a:r>
                <a:rPr lang="ja-JP" altLang="en-US" sz="6900" dirty="0"/>
                <a:t>モリを解析して情報を取得する技術</a:t>
              </a:r>
              <a:endParaRPr lang="en-US" altLang="ja-JP" sz="6900" dirty="0"/>
            </a:p>
            <a:p>
              <a:pPr lvl="1"/>
              <a:r>
                <a:rPr lang="ja-JP" altLang="en-US" sz="6100" dirty="0"/>
                <a:t>セキュリティソフトウェアで利用</a:t>
              </a:r>
              <a:endParaRPr lang="en-US" altLang="ja-JP" sz="6100" dirty="0"/>
            </a:p>
            <a:p>
              <a:pPr lvl="2"/>
              <a:r>
                <a:rPr lang="ja-JP" altLang="en-US" sz="6100" dirty="0"/>
                <a:t>プロセス一覧</a:t>
              </a:r>
              <a:endParaRPr lang="en-US" altLang="ja-JP" sz="6100" dirty="0"/>
            </a:p>
            <a:p>
              <a:pPr lvl="2"/>
              <a:r>
                <a:rPr lang="ja-JP" altLang="en-US" sz="6100" dirty="0"/>
                <a:t>ウイルススキャン</a:t>
              </a:r>
              <a:endParaRPr lang="en-US" altLang="ja-JP" sz="6100" dirty="0"/>
            </a:p>
            <a:p>
              <a:pPr lvl="2"/>
              <a:r>
                <a:rPr lang="ja-JP" altLang="en-US" sz="6100" dirty="0"/>
                <a:t>コードの改ざん</a:t>
              </a:r>
              <a:r>
                <a:rPr lang="ja-JP" altLang="en-US" sz="6100" dirty="0" smtClean="0"/>
                <a:t>検知</a:t>
              </a:r>
              <a:endParaRPr lang="en-US" altLang="ja-JP" sz="6100" dirty="0"/>
            </a:p>
          </p:txBody>
        </p:sp>
        <p:sp>
          <p:nvSpPr>
            <p:cNvPr id="158" name="コンテンツ プレースホルダ 2"/>
            <p:cNvSpPr txBox="1">
              <a:spLocks/>
            </p:cNvSpPr>
            <p:nvPr/>
          </p:nvSpPr>
          <p:spPr bwMode="auto">
            <a:xfrm>
              <a:off x="15150457" y="5561066"/>
              <a:ext cx="15230517" cy="2305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Autofit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p"/>
              </a:pPr>
              <a:r>
                <a:rPr lang="ja-JP" altLang="en-US" sz="7400" dirty="0" smtClean="0"/>
                <a:t>問題：</a:t>
              </a:r>
              <a:r>
                <a:rPr lang="en-US" altLang="ja-JP" sz="7400" dirty="0" err="1" smtClean="0"/>
                <a:t>VMCrypt</a:t>
              </a:r>
              <a:r>
                <a:rPr lang="ja-JP" altLang="en-US" sz="7400" dirty="0" smtClean="0"/>
                <a:t>では</a:t>
              </a:r>
              <a:r>
                <a:rPr lang="en-US" altLang="ja-JP" sz="7400" dirty="0" smtClean="0"/>
                <a:t>Introspection</a:t>
              </a:r>
              <a:r>
                <a:rPr lang="ja-JP" altLang="en-US" sz="7400" dirty="0" smtClean="0"/>
                <a:t>できない</a:t>
              </a:r>
            </a:p>
          </p:txBody>
        </p:sp>
        <p:cxnSp>
          <p:nvCxnSpPr>
            <p:cNvPr id="163" name="直線コネクタ 162"/>
            <p:cNvCxnSpPr/>
            <p:nvPr/>
          </p:nvCxnSpPr>
          <p:spPr>
            <a:xfrm>
              <a:off x="15548044" y="7830964"/>
              <a:ext cx="14555368" cy="0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/>
          <p:cNvGrpSpPr/>
          <p:nvPr/>
        </p:nvGrpSpPr>
        <p:grpSpPr>
          <a:xfrm>
            <a:off x="14707939" y="35125504"/>
            <a:ext cx="15395409" cy="7311590"/>
            <a:chOff x="32610" y="35119120"/>
            <a:chExt cx="15395409" cy="7000097"/>
          </a:xfrm>
        </p:grpSpPr>
        <p:sp>
          <p:nvSpPr>
            <p:cNvPr id="146" name="コンテンツ プレースホルダ 2"/>
            <p:cNvSpPr txBox="1">
              <a:spLocks/>
            </p:cNvSpPr>
            <p:nvPr/>
          </p:nvSpPr>
          <p:spPr bwMode="auto">
            <a:xfrm>
              <a:off x="475064" y="36540179"/>
              <a:ext cx="14952955" cy="557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 fontScale="47500" lnSpcReduction="20000"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 smtClean="0"/>
                <a:t>管理</a:t>
              </a:r>
              <a:r>
                <a:rPr lang="en-US" altLang="ja-JP" dirty="0" smtClean="0"/>
                <a:t>VM</a:t>
              </a:r>
              <a:r>
                <a:rPr lang="ja-JP" altLang="en-US" dirty="0" smtClean="0"/>
                <a:t>から</a:t>
              </a:r>
              <a:r>
                <a:rPr lang="en-US" altLang="ja-JP" dirty="0" smtClean="0"/>
                <a:t>Introspection</a:t>
              </a:r>
              <a:r>
                <a:rPr lang="ja-JP" altLang="en-US" dirty="0" smtClean="0"/>
                <a:t>を</a:t>
              </a:r>
              <a:r>
                <a:rPr lang="ja-JP" altLang="en-US" dirty="0"/>
                <a:t>許可</a:t>
              </a:r>
              <a:r>
                <a:rPr lang="ja-JP" altLang="en-US" dirty="0" smtClean="0"/>
                <a:t>する</a:t>
              </a:r>
              <a:r>
                <a:rPr lang="ja-JP" altLang="en-US" dirty="0"/>
                <a:t>メモリの種類を</a:t>
              </a:r>
              <a:r>
                <a:rPr lang="ja-JP" altLang="en-US" dirty="0" smtClean="0"/>
                <a:t>増やす</a:t>
              </a:r>
              <a:endParaRPr lang="en-US" altLang="ja-JP" dirty="0" smtClean="0"/>
            </a:p>
            <a:p>
              <a:pPr lvl="1"/>
              <a:r>
                <a:rPr lang="ja-JP" altLang="en-US" dirty="0" smtClean="0"/>
                <a:t>現時点</a:t>
              </a:r>
              <a:r>
                <a:rPr lang="ja-JP" altLang="en-US" dirty="0"/>
                <a:t>ではプロセスリストだけ</a:t>
              </a:r>
              <a:endParaRPr lang="en-US" altLang="ja-JP" dirty="0"/>
            </a:p>
            <a:p>
              <a:r>
                <a:rPr lang="ja-JP" altLang="en-US" dirty="0"/>
                <a:t>どの</a:t>
              </a:r>
              <a:r>
                <a:rPr lang="ja-JP" altLang="en-US" dirty="0" smtClean="0"/>
                <a:t>メモリにアクセス可能</a:t>
              </a:r>
              <a:r>
                <a:rPr lang="ja-JP" altLang="en-US" dirty="0"/>
                <a:t>にする</a:t>
              </a:r>
              <a:r>
                <a:rPr lang="ja-JP" altLang="en-US" dirty="0" smtClean="0"/>
                <a:t>かゲスト</a:t>
              </a:r>
              <a:r>
                <a:rPr lang="en-US" altLang="ja-JP" dirty="0" smtClean="0"/>
                <a:t>OS</a:t>
              </a:r>
              <a:r>
                <a:rPr lang="ja-JP" altLang="en-US" dirty="0" smtClean="0"/>
                <a:t>がポリシ</a:t>
              </a:r>
              <a:r>
                <a:rPr lang="ja-JP" altLang="en-US" dirty="0"/>
                <a:t>として記述可能に</a:t>
              </a:r>
            </a:p>
          </p:txBody>
        </p:sp>
        <p:sp>
          <p:nvSpPr>
            <p:cNvPr id="155" name="コンテンツ プレースホルダ 2"/>
            <p:cNvSpPr txBox="1">
              <a:spLocks/>
            </p:cNvSpPr>
            <p:nvPr/>
          </p:nvSpPr>
          <p:spPr bwMode="auto">
            <a:xfrm>
              <a:off x="32610" y="35119120"/>
              <a:ext cx="14952955" cy="1657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p"/>
              </a:pPr>
              <a:r>
                <a:rPr lang="ja-JP" altLang="en-US" sz="7400" dirty="0"/>
                <a:t>今後の</a:t>
              </a:r>
              <a:r>
                <a:rPr lang="ja-JP" altLang="en-US" sz="7400" dirty="0" smtClean="0"/>
                <a:t>課題</a:t>
              </a:r>
              <a:endParaRPr lang="ja-JP" altLang="en-US" sz="7400" dirty="0"/>
            </a:p>
          </p:txBody>
        </p:sp>
        <p:cxnSp>
          <p:nvCxnSpPr>
            <p:cNvPr id="165" name="直線コネクタ 164"/>
            <p:cNvCxnSpPr/>
            <p:nvPr/>
          </p:nvCxnSpPr>
          <p:spPr>
            <a:xfrm>
              <a:off x="320642" y="36453934"/>
              <a:ext cx="14555368" cy="0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グループ化 170"/>
          <p:cNvGrpSpPr/>
          <p:nvPr/>
        </p:nvGrpSpPr>
        <p:grpSpPr>
          <a:xfrm>
            <a:off x="-85128" y="5561066"/>
            <a:ext cx="15210438" cy="5690068"/>
            <a:chOff x="-85128" y="5561066"/>
            <a:chExt cx="15210438" cy="5690068"/>
          </a:xfrm>
        </p:grpSpPr>
        <p:sp>
          <p:nvSpPr>
            <p:cNvPr id="149" name="コンテンツ プレースホルダ 2"/>
            <p:cNvSpPr txBox="1">
              <a:spLocks/>
            </p:cNvSpPr>
            <p:nvPr/>
          </p:nvSpPr>
          <p:spPr bwMode="auto">
            <a:xfrm>
              <a:off x="-85128" y="5561066"/>
              <a:ext cx="14952955" cy="1657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p"/>
              </a:pPr>
              <a:r>
                <a:rPr lang="ja-JP" altLang="en-US" sz="7400" dirty="0"/>
                <a:t>管理</a:t>
              </a:r>
              <a:r>
                <a:rPr lang="en-US" altLang="ja-JP" sz="7400" dirty="0"/>
                <a:t>VM</a:t>
              </a:r>
              <a:r>
                <a:rPr lang="ja-JP" altLang="en-US" sz="7400" dirty="0"/>
                <a:t>を経由した情報漏えい</a:t>
              </a:r>
            </a:p>
          </p:txBody>
        </p:sp>
        <p:cxnSp>
          <p:nvCxnSpPr>
            <p:cNvPr id="164" name="直線コネクタ 163"/>
            <p:cNvCxnSpPr/>
            <p:nvPr/>
          </p:nvCxnSpPr>
          <p:spPr>
            <a:xfrm>
              <a:off x="130178" y="6786638"/>
              <a:ext cx="14555368" cy="0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コンテンツ プレースホルダ 2"/>
            <p:cNvSpPr txBox="1">
              <a:spLocks/>
            </p:cNvSpPr>
            <p:nvPr/>
          </p:nvSpPr>
          <p:spPr bwMode="auto">
            <a:xfrm>
              <a:off x="172355" y="7072885"/>
              <a:ext cx="14952955" cy="4178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 fontScale="77500" lnSpcReduction="20000"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900" dirty="0"/>
                <a:t>管理</a:t>
              </a:r>
              <a:r>
                <a:rPr lang="en-US" altLang="ja-JP" sz="6900" dirty="0"/>
                <a:t>VM</a:t>
              </a:r>
              <a:r>
                <a:rPr lang="ja-JP" altLang="en-US" sz="6900" dirty="0"/>
                <a:t>に侵入されるとすべての</a:t>
              </a:r>
              <a:r>
                <a:rPr lang="en-US" altLang="ja-JP" sz="6900" dirty="0"/>
                <a:t>VM</a:t>
              </a:r>
              <a:r>
                <a:rPr lang="ja-JP" altLang="en-US" sz="6900" dirty="0"/>
                <a:t>に影響</a:t>
              </a:r>
              <a:endParaRPr lang="en-US" altLang="ja-JP" sz="6900" dirty="0"/>
            </a:p>
            <a:p>
              <a:r>
                <a:rPr lang="ja-JP" altLang="en-US" sz="6900" dirty="0"/>
                <a:t>管理のための特権を悪用</a:t>
              </a:r>
              <a:endParaRPr lang="en-US" altLang="ja-JP" sz="6900" dirty="0"/>
            </a:p>
            <a:p>
              <a:pPr lvl="1"/>
              <a:r>
                <a:rPr lang="ja-JP" altLang="en-US" sz="6100" dirty="0"/>
                <a:t>メモリの</a:t>
              </a:r>
              <a:r>
                <a:rPr lang="ja-JP" altLang="en-US" sz="6100" dirty="0" smtClean="0"/>
                <a:t>読み書き</a:t>
              </a:r>
              <a:endParaRPr lang="en-US" altLang="ja-JP" dirty="0"/>
            </a:p>
            <a:p>
              <a:endParaRPr lang="en-US" altLang="ja-JP" dirty="0" smtClean="0"/>
            </a:p>
          </p:txBody>
        </p:sp>
      </p:grpSp>
      <p:graphicFrame>
        <p:nvGraphicFramePr>
          <p:cNvPr id="179" name="グラフ 178"/>
          <p:cNvGraphicFramePr/>
          <p:nvPr>
            <p:extLst>
              <p:ext uri="{D42A27DB-BD31-4B8C-83A1-F6EECF244321}">
                <p14:modId xmlns:p14="http://schemas.microsoft.com/office/powerpoint/2010/main" val="3880117569"/>
              </p:ext>
            </p:extLst>
          </p:nvPr>
        </p:nvGraphicFramePr>
        <p:xfrm>
          <a:off x="15320036" y="26188992"/>
          <a:ext cx="14789896" cy="9213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80" name="グループ化 179"/>
          <p:cNvGrpSpPr/>
          <p:nvPr/>
        </p:nvGrpSpPr>
        <p:grpSpPr>
          <a:xfrm>
            <a:off x="15087373" y="20857943"/>
            <a:ext cx="15591212" cy="5497885"/>
            <a:chOff x="32610" y="35119120"/>
            <a:chExt cx="15591212" cy="5497885"/>
          </a:xfrm>
        </p:grpSpPr>
        <p:sp>
          <p:nvSpPr>
            <p:cNvPr id="181" name="コンテンツ プレースホルダ 2"/>
            <p:cNvSpPr txBox="1">
              <a:spLocks/>
            </p:cNvSpPr>
            <p:nvPr/>
          </p:nvSpPr>
          <p:spPr bwMode="auto">
            <a:xfrm>
              <a:off x="475064" y="36540177"/>
              <a:ext cx="14952955" cy="4076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 lnSpcReduction="10000"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300" dirty="0" smtClean="0"/>
                <a:t>Introspection</a:t>
              </a:r>
              <a:r>
                <a:rPr lang="ja-JP" altLang="en-US" sz="5300" dirty="0" smtClean="0"/>
                <a:t>にかかる時間を測定</a:t>
              </a:r>
              <a:endParaRPr lang="en-US" altLang="ja-JP" sz="5300" dirty="0" smtClean="0"/>
            </a:p>
            <a:p>
              <a:pPr lvl="1"/>
              <a:r>
                <a:rPr lang="ja-JP" altLang="en-US" sz="4400" dirty="0" smtClean="0"/>
                <a:t>管理</a:t>
              </a:r>
              <a:r>
                <a:rPr lang="en-US" altLang="ja-JP" sz="4400" dirty="0" smtClean="0"/>
                <a:t>VM</a:t>
              </a:r>
              <a:r>
                <a:rPr lang="ja-JP" altLang="en-US" sz="4400" dirty="0" smtClean="0"/>
                <a:t>からプロセスリストをたどる</a:t>
              </a:r>
              <a:endParaRPr lang="en-US" altLang="ja-JP" sz="4400" dirty="0" smtClean="0"/>
            </a:p>
            <a:p>
              <a:r>
                <a:rPr lang="ja-JP" altLang="en-US" sz="5300" dirty="0" smtClean="0"/>
                <a:t>性能劣化は十分</a:t>
              </a:r>
              <a:r>
                <a:rPr lang="ja-JP" altLang="en-US" sz="5300" dirty="0"/>
                <a:t>小さい</a:t>
              </a:r>
              <a:endParaRPr lang="en-US" altLang="ja-JP" sz="5300" dirty="0" smtClean="0"/>
            </a:p>
          </p:txBody>
        </p:sp>
        <p:sp>
          <p:nvSpPr>
            <p:cNvPr id="182" name="コンテンツ プレースホルダ 2"/>
            <p:cNvSpPr txBox="1">
              <a:spLocks/>
            </p:cNvSpPr>
            <p:nvPr/>
          </p:nvSpPr>
          <p:spPr bwMode="auto">
            <a:xfrm>
              <a:off x="32610" y="35119120"/>
              <a:ext cx="15591212" cy="1657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417643" tIns="208822" rIns="417643" bIns="208822" numCol="1" anchor="t" anchorCtr="0" compatLnSpc="1">
              <a:prstTxWarp prst="textNoShape">
                <a:avLst/>
              </a:prstTxWarp>
              <a:normAutofit/>
            </a:bodyPr>
            <a:lstStyle>
              <a:lvl1pPr marL="1044108" indent="-1044108" algn="l" rtl="0" eaLnBrk="1" fontAlgn="base" hangingPunct="1">
                <a:spcBef>
                  <a:spcPts val="8221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28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1pPr>
              <a:lvl2pPr marL="2088215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19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2pPr>
              <a:lvl3pPr marL="3132323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11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3pPr>
              <a:lvl4pPr marL="4176431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2"/>
                <a:buChar char="¡"/>
                <a:defRPr kumimoji="1" sz="100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4pPr>
              <a:lvl5pPr marL="5220538" indent="-1044108" algn="l" rtl="0" eaLnBrk="1" fontAlgn="base" hangingPunct="1">
                <a:spcBef>
                  <a:spcPts val="274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2"/>
                <a:buChar char="¡"/>
                <a:defRPr kumimoji="1" sz="9100" kern="1200">
                  <a:solidFill>
                    <a:schemeClr val="tx2"/>
                  </a:solidFill>
                  <a:latin typeface="Tahoma"/>
                  <a:ea typeface="+mn-ea"/>
                  <a:cs typeface="Tahoma"/>
                </a:defRPr>
              </a:lvl5pPr>
              <a:lvl6pPr marL="11485184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573399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661615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749830" indent="-1044108" algn="l" defTabSz="417643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p"/>
              </a:pPr>
              <a:r>
                <a:rPr lang="ja-JP" altLang="en-US" sz="7400" dirty="0" smtClean="0"/>
                <a:t>実験：オーバーヘッドの測定</a:t>
              </a:r>
              <a:endParaRPr lang="ja-JP" altLang="en-US" sz="7400" dirty="0"/>
            </a:p>
          </p:txBody>
        </p:sp>
        <p:cxnSp>
          <p:nvCxnSpPr>
            <p:cNvPr id="183" name="直線コネクタ 182"/>
            <p:cNvCxnSpPr/>
            <p:nvPr/>
          </p:nvCxnSpPr>
          <p:spPr>
            <a:xfrm>
              <a:off x="320642" y="36453934"/>
              <a:ext cx="14999834" cy="0"/>
            </a:xfrm>
            <a:prstGeom prst="line">
              <a:avLst/>
            </a:prstGeom>
            <a:ln w="1270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右矢印 184"/>
          <p:cNvSpPr/>
          <p:nvPr/>
        </p:nvSpPr>
        <p:spPr>
          <a:xfrm rot="19117423">
            <a:off x="15709427" y="17886181"/>
            <a:ext cx="3281209" cy="2578391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許可</a:t>
            </a:r>
            <a:endParaRPr kumimoji="1" lang="ja-JP" altLang="en-US" dirty="0"/>
          </a:p>
        </p:txBody>
      </p:sp>
      <p:grpSp>
        <p:nvGrpSpPr>
          <p:cNvPr id="191" name="グループ化 190"/>
          <p:cNvGrpSpPr/>
          <p:nvPr/>
        </p:nvGrpSpPr>
        <p:grpSpPr>
          <a:xfrm>
            <a:off x="253885" y="10747078"/>
            <a:ext cx="14833487" cy="5525914"/>
            <a:chOff x="253885" y="10927984"/>
            <a:chExt cx="14833487" cy="5525914"/>
          </a:xfrm>
        </p:grpSpPr>
        <p:sp>
          <p:nvSpPr>
            <p:cNvPr id="30" name="正方形/長方形 29"/>
            <p:cNvSpPr/>
            <p:nvPr/>
          </p:nvSpPr>
          <p:spPr>
            <a:xfrm flipH="1">
              <a:off x="2803725" y="15165194"/>
              <a:ext cx="12283647" cy="128870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VMM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 flipH="1">
              <a:off x="3364280" y="11777061"/>
              <a:ext cx="2673349" cy="6939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5400" dirty="0" smtClean="0">
                  <a:latin typeface="+mn-ea"/>
                </a:rPr>
                <a:t>管理</a:t>
              </a:r>
              <a:r>
                <a:rPr lang="en-US" altLang="ja-JP" sz="5400" dirty="0" smtClean="0">
                  <a:latin typeface="+mn-ea"/>
                </a:rPr>
                <a:t>VM</a:t>
              </a:r>
              <a:endParaRPr kumimoji="1" lang="ja-JP" altLang="en-US" sz="5400" dirty="0" smtClean="0">
                <a:latin typeface="+mn-ea"/>
              </a:endParaRPr>
            </a:p>
          </p:txBody>
        </p:sp>
        <p:sp>
          <p:nvSpPr>
            <p:cNvPr id="42" name="左矢印 41"/>
            <p:cNvSpPr/>
            <p:nvPr/>
          </p:nvSpPr>
          <p:spPr>
            <a:xfrm flipH="1">
              <a:off x="6717671" y="12162379"/>
              <a:ext cx="3774984" cy="2369656"/>
            </a:xfrm>
            <a:prstGeom prst="lef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5400" dirty="0">
                  <a:latin typeface="+mj-ea"/>
                  <a:ea typeface="+mj-ea"/>
                </a:rPr>
                <a:t>読み取り</a:t>
              </a:r>
              <a:endParaRPr kumimoji="1" lang="ja-JP" altLang="en-US" sz="5400" dirty="0" smtClean="0">
                <a:latin typeface="+mj-ea"/>
                <a:ea typeface="+mj-ea"/>
              </a:endParaRPr>
            </a:p>
          </p:txBody>
        </p:sp>
        <p:pic>
          <p:nvPicPr>
            <p:cNvPr id="43" name="Picture 2" descr="C:\Users\tadokoro\AppData\Local\Microsoft\Windows\Temporary Internet Files\Content.IE5\AVZDR174\MC900389182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3885" y="12041741"/>
              <a:ext cx="2342107" cy="3095989"/>
            </a:xfrm>
            <a:prstGeom prst="rect">
              <a:avLst/>
            </a:prstGeom>
            <a:noFill/>
          </p:spPr>
        </p:pic>
        <p:sp>
          <p:nvSpPr>
            <p:cNvPr id="44" name="テキスト ボックス 43"/>
            <p:cNvSpPr txBox="1"/>
            <p:nvPr/>
          </p:nvSpPr>
          <p:spPr>
            <a:xfrm flipH="1">
              <a:off x="395532" y="10927984"/>
              <a:ext cx="1921150" cy="902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200" dirty="0" smtClean="0">
                  <a:latin typeface="+mn-ea"/>
                  <a:ea typeface="+mn-ea"/>
                </a:rPr>
                <a:t>侵入</a:t>
              </a:r>
            </a:p>
          </p:txBody>
        </p:sp>
        <p:sp>
          <p:nvSpPr>
            <p:cNvPr id="186" name="フローチャート : 代替処理 185"/>
            <p:cNvSpPr/>
            <p:nvPr/>
          </p:nvSpPr>
          <p:spPr>
            <a:xfrm>
              <a:off x="2874640" y="11747427"/>
              <a:ext cx="3652628" cy="3255411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lang="ja-JP" altLang="en-US" sz="6600" dirty="0" smtClean="0"/>
                <a:t>管理</a:t>
              </a:r>
              <a:r>
                <a:rPr kumimoji="1" lang="en-US" altLang="ja-JP" sz="6600" dirty="0" smtClean="0"/>
                <a:t>VM</a:t>
              </a:r>
              <a:endParaRPr kumimoji="1" lang="ja-JP" altLang="en-US" sz="6600" dirty="0"/>
            </a:p>
          </p:txBody>
        </p:sp>
        <p:sp>
          <p:nvSpPr>
            <p:cNvPr id="189" name="フローチャート : 代替処理 188"/>
            <p:cNvSpPr/>
            <p:nvPr/>
          </p:nvSpPr>
          <p:spPr>
            <a:xfrm>
              <a:off x="11037913" y="11442414"/>
              <a:ext cx="3590885" cy="3102671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endParaRPr kumimoji="1" lang="ja-JP" altLang="en-US" sz="7200" dirty="0"/>
            </a:p>
          </p:txBody>
        </p:sp>
        <p:sp>
          <p:nvSpPr>
            <p:cNvPr id="187" name="フローチャート : 代替処理 186"/>
            <p:cNvSpPr/>
            <p:nvPr/>
          </p:nvSpPr>
          <p:spPr>
            <a:xfrm>
              <a:off x="10505826" y="11823796"/>
              <a:ext cx="3590885" cy="3102671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endParaRPr kumimoji="1" lang="ja-JP" altLang="en-US" sz="7200" dirty="0"/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11966771" y="12043882"/>
              <a:ext cx="173316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000" dirty="0" smtClean="0">
                  <a:latin typeface="+mn-ea"/>
                  <a:ea typeface="+mn-ea"/>
                </a:rPr>
                <a:t>VMs</a:t>
              </a:r>
              <a:endParaRPr kumimoji="1" lang="ja-JP" altLang="en-US" sz="6000" dirty="0" smtClean="0"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91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l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ksl</Template>
  <TotalTime>4672</TotalTime>
  <Words>266</Words>
  <Application>Microsoft Office PowerPoint</Application>
  <PresentationFormat>ユーザー設定</PresentationFormat>
  <Paragraphs>59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ksl</vt:lpstr>
      <vt:lpstr>Virtual Machine Introspectionを可能にするVMCryptの拡張 田所秀和   光来健一 （九州工業大学）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tadokoro</dc:creator>
  <cp:lastModifiedBy>tadokoro</cp:lastModifiedBy>
  <cp:revision>210</cp:revision>
  <cp:lastPrinted>2012-11-30T05:32:02Z</cp:lastPrinted>
  <dcterms:created xsi:type="dcterms:W3CDTF">2012-11-27T02:42:18Z</dcterms:created>
  <dcterms:modified xsi:type="dcterms:W3CDTF">2012-11-30T09:05:36Z</dcterms:modified>
</cp:coreProperties>
</file>