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6.xml" ContentType="application/vnd.openxmlformats-officedocument.presentationml.tags+xml"/>
  <Override PartName="/ppt/notesSlides/notesSlide10.xml" ContentType="application/vnd.openxmlformats-officedocument.presentationml.notesSlide+xml"/>
  <Override PartName="/ppt/tags/tag7.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notesSlides/notesSlide16.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tags/tag8.xml" ContentType="application/vnd.openxmlformats-officedocument.presentationml.tags+xml"/>
  <Override PartName="/ppt/notesSlides/notesSlide17.xml" ContentType="application/vnd.openxmlformats-officedocument.presentationml.notesSlide+xml"/>
  <Override PartName="/ppt/charts/chart3.xml" ContentType="application/vnd.openxmlformats-officedocument.drawingml.chart+xml"/>
  <Override PartName="/ppt/tags/tag9.xml" ContentType="application/vnd.openxmlformats-officedocument.presentationml.tags+xml"/>
  <Override PartName="/ppt/notesSlides/notesSlide18.xml" ContentType="application/vnd.openxmlformats-officedocument.presentationml.notesSlide+xml"/>
  <Override PartName="/ppt/charts/chart4.xml" ContentType="application/vnd.openxmlformats-officedocument.drawingml.chart+xml"/>
  <Override PartName="/ppt/notesSlides/notesSlide19.xml" ContentType="application/vnd.openxmlformats-officedocument.presentationml.notesSlide+xml"/>
  <Override PartName="/ppt/charts/chart5.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24.xml" ContentType="application/vnd.openxmlformats-officedocument.presentationml.notesSlide+xml"/>
  <Override PartName="/ppt/charts/chart8.xml" ContentType="application/vnd.openxmlformats-officedocument.drawingml.chart+xml"/>
  <Override PartName="/ppt/tags/tag10.xml" ContentType="application/vnd.openxmlformats-officedocument.presentationml.tags+xml"/>
  <Override PartName="/ppt/notesSlides/notesSlide25.xml" ContentType="application/vnd.openxmlformats-officedocument.presentationml.notesSlide+xml"/>
  <Override PartName="/ppt/tags/tag11.xml" ContentType="application/vnd.openxmlformats-officedocument.presentationml.tags+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7" r:id="rId12"/>
    <p:sldId id="277" r:id="rId13"/>
    <p:sldId id="287" r:id="rId14"/>
    <p:sldId id="270" r:id="rId15"/>
    <p:sldId id="271" r:id="rId16"/>
    <p:sldId id="288" r:id="rId17"/>
    <p:sldId id="289" r:id="rId18"/>
    <p:sldId id="272" r:id="rId19"/>
    <p:sldId id="279" r:id="rId20"/>
    <p:sldId id="274" r:id="rId21"/>
    <p:sldId id="275" r:id="rId22"/>
    <p:sldId id="276" r:id="rId23"/>
    <p:sldId id="290" r:id="rId24"/>
    <p:sldId id="281" r:id="rId25"/>
    <p:sldId id="280" r:id="rId26"/>
    <p:sldId id="282" r:id="rId27"/>
    <p:sldId id="286" r:id="rId28"/>
    <p:sldId id="291" r:id="rId29"/>
    <p:sldId id="284" r:id="rId30"/>
    <p:sldId id="283" r:id="rId3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5" autoAdjust="0"/>
    <p:restoredTop sz="81781" autoAdjust="0"/>
  </p:normalViewPr>
  <p:slideViewPr>
    <p:cSldViewPr>
      <p:cViewPr varScale="1">
        <p:scale>
          <a:sx n="108" d="100"/>
          <a:sy n="108" d="100"/>
        </p:scale>
        <p:origin x="-882"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______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oleObject" Target="file:///C:\Users\takuya\Desktop\&#20462;&#22763;&#35542;&#25991;&#38306;&#36899;&#36039;&#26009;\&#12459;&#12540;&#12493;&#12523;&#25913;&#21892;&#24460;&#23455;&#39443;&#32080;&#26524;\&#21344;&#26377;&#24433;&#38911;&#12539;&#12459;&#12540;&#12493;&#12523;&#25913;&#21892;&#29256;.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takuya\Desktop\&#20462;&#22763;&#35542;&#25991;&#38306;&#36899;&#36039;&#26009;\&#12459;&#12540;&#12493;&#12523;&#25913;&#21892;&#24460;&#23455;&#39443;&#32080;&#26524;\&#21344;&#26377;&#24433;&#38911;&#12539;&#12459;&#12540;&#12493;&#12523;&#25913;&#21892;&#29256;.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takuya\Desktop\&#20462;&#22763;&#35542;&#25991;&#38306;&#36899;&#36039;&#26009;\&#12459;&#12540;&#12493;&#12523;&#25913;&#21892;&#24460;&#23455;&#39443;&#32080;&#26524;\&#12473;&#12465;&#12472;&#12517;&#12540;&#12522;&#12531;&#12464;&#12539;&#12459;&#12540;&#12493;&#12523;&#25913;&#21892;&#29256;.xlsx" TargetMode="Externa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______3.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______4.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______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Sheet1!$A$27</c:f>
              <c:strCache>
                <c:ptCount val="1"/>
                <c:pt idx="0">
                  <c:v>単体</c:v>
                </c:pt>
              </c:strCache>
            </c:strRef>
          </c:tx>
          <c:val>
            <c:numRef>
              <c:f>Sheet1!$B$27:$F$27</c:f>
              <c:numCache>
                <c:formatCode>General</c:formatCode>
                <c:ptCount val="5"/>
                <c:pt idx="0">
                  <c:v>1</c:v>
                </c:pt>
                <c:pt idx="1">
                  <c:v>1.9999684489331642</c:v>
                </c:pt>
                <c:pt idx="2">
                  <c:v>2.9998845780378307</c:v>
                </c:pt>
                <c:pt idx="3">
                  <c:v>3.9997628572449315</c:v>
                </c:pt>
                <c:pt idx="4">
                  <c:v>4.9996857911693793</c:v>
                </c:pt>
              </c:numCache>
            </c:numRef>
          </c:val>
          <c:smooth val="0"/>
        </c:ser>
        <c:ser>
          <c:idx val="1"/>
          <c:order val="1"/>
          <c:tx>
            <c:strRef>
              <c:f>Sheet1!$A$28</c:f>
              <c:strCache>
                <c:ptCount val="1"/>
                <c:pt idx="0">
                  <c:v>DMAバウンド</c:v>
                </c:pt>
              </c:strCache>
            </c:strRef>
          </c:tx>
          <c:val>
            <c:numRef>
              <c:f>Sheet1!$B$28:$F$28</c:f>
              <c:numCache>
                <c:formatCode>General</c:formatCode>
                <c:ptCount val="5"/>
                <c:pt idx="0">
                  <c:v>0.99999984765314154</c:v>
                </c:pt>
                <c:pt idx="1">
                  <c:v>1.9999668519692373</c:v>
                </c:pt>
                <c:pt idx="2">
                  <c:v>2.9998986349618519</c:v>
                </c:pt>
                <c:pt idx="3">
                  <c:v>3.9997951722263965</c:v>
                </c:pt>
                <c:pt idx="4">
                  <c:v>4.999658923852909</c:v>
                </c:pt>
              </c:numCache>
            </c:numRef>
          </c:val>
          <c:smooth val="0"/>
        </c:ser>
        <c:ser>
          <c:idx val="2"/>
          <c:order val="2"/>
          <c:tx>
            <c:strRef>
              <c:f>Sheet1!$A$29</c:f>
              <c:strCache>
                <c:ptCount val="1"/>
                <c:pt idx="0">
                  <c:v>CPUバウンド</c:v>
                </c:pt>
              </c:strCache>
            </c:strRef>
          </c:tx>
          <c:val>
            <c:numRef>
              <c:f>Sheet1!$B$29:$F$29</c:f>
              <c:numCache>
                <c:formatCode>General</c:formatCode>
                <c:ptCount val="5"/>
                <c:pt idx="0">
                  <c:v>1.0000008300285286</c:v>
                </c:pt>
                <c:pt idx="1">
                  <c:v>1.9999694575432745</c:v>
                </c:pt>
                <c:pt idx="2">
                  <c:v>2.9998908658160359</c:v>
                </c:pt>
                <c:pt idx="3">
                  <c:v>3.9997999627882463</c:v>
                </c:pt>
                <c:pt idx="4">
                  <c:v>4.9996814577117066</c:v>
                </c:pt>
              </c:numCache>
            </c:numRef>
          </c:val>
          <c:smooth val="0"/>
        </c:ser>
        <c:dLbls>
          <c:showLegendKey val="0"/>
          <c:showVal val="0"/>
          <c:showCatName val="0"/>
          <c:showSerName val="0"/>
          <c:showPercent val="0"/>
          <c:showBubbleSize val="0"/>
        </c:dLbls>
        <c:marker val="1"/>
        <c:smooth val="0"/>
        <c:axId val="143983360"/>
        <c:axId val="143985280"/>
      </c:lineChart>
      <c:catAx>
        <c:axId val="143983360"/>
        <c:scaling>
          <c:orientation val="minMax"/>
        </c:scaling>
        <c:delete val="0"/>
        <c:axPos val="b"/>
        <c:title>
          <c:tx>
            <c:rich>
              <a:bodyPr/>
              <a:lstStyle/>
              <a:p>
                <a:pPr>
                  <a:defRPr/>
                </a:pPr>
                <a:r>
                  <a:rPr lang="ja-JP" altLang="en-US"/>
                  <a:t>使用</a:t>
                </a:r>
                <a:r>
                  <a:rPr lang="en-US" altLang="ja-JP"/>
                  <a:t>SPE</a:t>
                </a:r>
                <a:r>
                  <a:rPr lang="ja-JP" altLang="en-US"/>
                  <a:t>数</a:t>
                </a:r>
              </a:p>
            </c:rich>
          </c:tx>
          <c:layout/>
          <c:overlay val="0"/>
        </c:title>
        <c:majorTickMark val="out"/>
        <c:minorTickMark val="none"/>
        <c:tickLblPos val="nextTo"/>
        <c:crossAx val="143985280"/>
        <c:crosses val="autoZero"/>
        <c:auto val="1"/>
        <c:lblAlgn val="ctr"/>
        <c:lblOffset val="100"/>
        <c:noMultiLvlLbl val="0"/>
      </c:catAx>
      <c:valAx>
        <c:axId val="143985280"/>
        <c:scaling>
          <c:orientation val="minMax"/>
        </c:scaling>
        <c:delete val="0"/>
        <c:axPos val="l"/>
        <c:majorGridlines/>
        <c:title>
          <c:tx>
            <c:rich>
              <a:bodyPr rot="-5400000" vert="horz"/>
              <a:lstStyle/>
              <a:p>
                <a:pPr>
                  <a:defRPr/>
                </a:pPr>
                <a:r>
                  <a:rPr lang="ja-JP" altLang="en-US"/>
                  <a:t>性能</a:t>
                </a:r>
              </a:p>
            </c:rich>
          </c:tx>
          <c:layout/>
          <c:overlay val="0"/>
        </c:title>
        <c:numFmt formatCode="General" sourceLinked="1"/>
        <c:majorTickMark val="out"/>
        <c:minorTickMark val="none"/>
        <c:tickLblPos val="nextTo"/>
        <c:crossAx val="14398336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Sheet1!$A$11</c:f>
              <c:strCache>
                <c:ptCount val="1"/>
                <c:pt idx="0">
                  <c:v>単体</c:v>
                </c:pt>
              </c:strCache>
            </c:strRef>
          </c:tx>
          <c:val>
            <c:numRef>
              <c:f>Sheet1!$B$11:$F$11</c:f>
              <c:numCache>
                <c:formatCode>General</c:formatCode>
                <c:ptCount val="5"/>
                <c:pt idx="0">
                  <c:v>1</c:v>
                </c:pt>
                <c:pt idx="1">
                  <c:v>1.7550153147462786</c:v>
                </c:pt>
                <c:pt idx="2">
                  <c:v>2.114467069320956</c:v>
                </c:pt>
                <c:pt idx="3">
                  <c:v>2.1909505946118251</c:v>
                </c:pt>
                <c:pt idx="4">
                  <c:v>2.1976446822510489</c:v>
                </c:pt>
              </c:numCache>
            </c:numRef>
          </c:val>
          <c:smooth val="0"/>
        </c:ser>
        <c:ser>
          <c:idx val="1"/>
          <c:order val="1"/>
          <c:tx>
            <c:strRef>
              <c:f>Sheet1!$A$12</c:f>
              <c:strCache>
                <c:ptCount val="1"/>
                <c:pt idx="0">
                  <c:v>DMAバウンド</c:v>
                </c:pt>
              </c:strCache>
            </c:strRef>
          </c:tx>
          <c:val>
            <c:numRef>
              <c:f>Sheet1!$B$12:$F$12</c:f>
              <c:numCache>
                <c:formatCode>General</c:formatCode>
                <c:ptCount val="5"/>
                <c:pt idx="0">
                  <c:v>0.87894740632306401</c:v>
                </c:pt>
                <c:pt idx="1">
                  <c:v>1.4100345619982502</c:v>
                </c:pt>
                <c:pt idx="2">
                  <c:v>1.6432020178870606</c:v>
                </c:pt>
                <c:pt idx="3">
                  <c:v>1.7580500822024847</c:v>
                </c:pt>
                <c:pt idx="4">
                  <c:v>1.8433843379097286</c:v>
                </c:pt>
              </c:numCache>
            </c:numRef>
          </c:val>
          <c:smooth val="0"/>
        </c:ser>
        <c:ser>
          <c:idx val="2"/>
          <c:order val="2"/>
          <c:tx>
            <c:strRef>
              <c:f>Sheet1!$A$13</c:f>
              <c:strCache>
                <c:ptCount val="1"/>
                <c:pt idx="0">
                  <c:v>CPUバウンド</c:v>
                </c:pt>
              </c:strCache>
            </c:strRef>
          </c:tx>
          <c:val>
            <c:numRef>
              <c:f>Sheet1!$B$13:$F$13</c:f>
              <c:numCache>
                <c:formatCode>General</c:formatCode>
                <c:ptCount val="5"/>
                <c:pt idx="0">
                  <c:v>0.99971814069627551</c:v>
                </c:pt>
                <c:pt idx="1">
                  <c:v>1.7570412384693996</c:v>
                </c:pt>
                <c:pt idx="2">
                  <c:v>2.1160004410288749</c:v>
                </c:pt>
                <c:pt idx="3">
                  <c:v>2.190527258422426</c:v>
                </c:pt>
                <c:pt idx="4">
                  <c:v>2.1977050675817482</c:v>
                </c:pt>
              </c:numCache>
            </c:numRef>
          </c:val>
          <c:smooth val="0"/>
        </c:ser>
        <c:dLbls>
          <c:showLegendKey val="0"/>
          <c:showVal val="0"/>
          <c:showCatName val="0"/>
          <c:showSerName val="0"/>
          <c:showPercent val="0"/>
          <c:showBubbleSize val="0"/>
        </c:dLbls>
        <c:marker val="1"/>
        <c:smooth val="0"/>
        <c:axId val="143761792"/>
        <c:axId val="143763712"/>
      </c:lineChart>
      <c:catAx>
        <c:axId val="143761792"/>
        <c:scaling>
          <c:orientation val="minMax"/>
        </c:scaling>
        <c:delete val="0"/>
        <c:axPos val="b"/>
        <c:title>
          <c:tx>
            <c:rich>
              <a:bodyPr/>
              <a:lstStyle/>
              <a:p>
                <a:pPr>
                  <a:defRPr/>
                </a:pPr>
                <a:r>
                  <a:rPr lang="ja-JP" altLang="en-US"/>
                  <a:t>使用</a:t>
                </a:r>
                <a:r>
                  <a:rPr lang="en-US" altLang="ja-JP"/>
                  <a:t>SPE</a:t>
                </a:r>
                <a:r>
                  <a:rPr lang="ja-JP" altLang="en-US"/>
                  <a:t>数（個）</a:t>
                </a:r>
              </a:p>
            </c:rich>
          </c:tx>
          <c:layout/>
          <c:overlay val="0"/>
        </c:title>
        <c:majorTickMark val="out"/>
        <c:minorTickMark val="none"/>
        <c:tickLblPos val="nextTo"/>
        <c:crossAx val="143763712"/>
        <c:crosses val="autoZero"/>
        <c:auto val="1"/>
        <c:lblAlgn val="ctr"/>
        <c:lblOffset val="100"/>
        <c:noMultiLvlLbl val="0"/>
      </c:catAx>
      <c:valAx>
        <c:axId val="143763712"/>
        <c:scaling>
          <c:orientation val="minMax"/>
        </c:scaling>
        <c:delete val="0"/>
        <c:axPos val="l"/>
        <c:majorGridlines/>
        <c:title>
          <c:tx>
            <c:rich>
              <a:bodyPr rot="-5400000" vert="horz"/>
              <a:lstStyle/>
              <a:p>
                <a:pPr>
                  <a:defRPr/>
                </a:pPr>
                <a:r>
                  <a:rPr lang="ja-JP" altLang="en-US"/>
                  <a:t>性能</a:t>
                </a:r>
              </a:p>
            </c:rich>
          </c:tx>
          <c:layout/>
          <c:overlay val="0"/>
        </c:title>
        <c:numFmt formatCode="General" sourceLinked="1"/>
        <c:majorTickMark val="out"/>
        <c:minorTickMark val="none"/>
        <c:tickLblPos val="nextTo"/>
        <c:crossAx val="143761792"/>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invertIfNegative val="0"/>
          <c:cat>
            <c:strRef>
              <c:f>Sheet1!$J$26:$K$26</c:f>
              <c:strCache>
                <c:ptCount val="2"/>
                <c:pt idx="0">
                  <c:v>CPUバウンド</c:v>
                </c:pt>
                <c:pt idx="1">
                  <c:v>DMAバウンド</c:v>
                </c:pt>
              </c:strCache>
            </c:strRef>
          </c:cat>
          <c:val>
            <c:numRef>
              <c:f>Sheet1!$J$25:$K$25</c:f>
              <c:numCache>
                <c:formatCode>General</c:formatCode>
                <c:ptCount val="2"/>
                <c:pt idx="0">
                  <c:v>0.83000000000000063</c:v>
                </c:pt>
                <c:pt idx="1">
                  <c:v>0.98</c:v>
                </c:pt>
              </c:numCache>
            </c:numRef>
          </c:val>
        </c:ser>
        <c:dLbls>
          <c:showLegendKey val="0"/>
          <c:showVal val="0"/>
          <c:showCatName val="0"/>
          <c:showSerName val="0"/>
          <c:showPercent val="0"/>
          <c:showBubbleSize val="0"/>
        </c:dLbls>
        <c:gapWidth val="150"/>
        <c:axId val="84203008"/>
        <c:axId val="84204544"/>
      </c:barChart>
      <c:catAx>
        <c:axId val="84203008"/>
        <c:scaling>
          <c:orientation val="minMax"/>
        </c:scaling>
        <c:delete val="0"/>
        <c:axPos val="b"/>
        <c:majorTickMark val="none"/>
        <c:minorTickMark val="none"/>
        <c:tickLblPos val="nextTo"/>
        <c:crossAx val="84204544"/>
        <c:crosses val="autoZero"/>
        <c:auto val="1"/>
        <c:lblAlgn val="ctr"/>
        <c:lblOffset val="100"/>
        <c:noMultiLvlLbl val="0"/>
      </c:catAx>
      <c:valAx>
        <c:axId val="84204544"/>
        <c:scaling>
          <c:orientation val="minMax"/>
          <c:max val="1"/>
          <c:min val="0"/>
        </c:scaling>
        <c:delete val="0"/>
        <c:axPos val="l"/>
        <c:majorGridlines/>
        <c:title>
          <c:tx>
            <c:rich>
              <a:bodyPr/>
              <a:lstStyle/>
              <a:p>
                <a:pPr>
                  <a:defRPr/>
                </a:pPr>
                <a:r>
                  <a:rPr lang="ja-JP" altLang="en-US"/>
                  <a:t>性能</a:t>
                </a:r>
              </a:p>
            </c:rich>
          </c:tx>
          <c:layout/>
          <c:overlay val="0"/>
        </c:title>
        <c:numFmt formatCode="General" sourceLinked="1"/>
        <c:majorTickMark val="out"/>
        <c:minorTickMark val="none"/>
        <c:tickLblPos val="nextTo"/>
        <c:crossAx val="84203008"/>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strRef>
              <c:f>matrix_mul!$J$11:$J$12</c:f>
              <c:strCache>
                <c:ptCount val="2"/>
                <c:pt idx="0">
                  <c:v>監視なし</c:v>
                </c:pt>
                <c:pt idx="1">
                  <c:v>監視あり</c:v>
                </c:pt>
              </c:strCache>
            </c:strRef>
          </c:cat>
          <c:val>
            <c:numRef>
              <c:f>matrix_mul!$K$11:$K$12</c:f>
              <c:numCache>
                <c:formatCode>General</c:formatCode>
                <c:ptCount val="2"/>
                <c:pt idx="0">
                  <c:v>1</c:v>
                </c:pt>
                <c:pt idx="1">
                  <c:v>0.2</c:v>
                </c:pt>
              </c:numCache>
            </c:numRef>
          </c:val>
        </c:ser>
        <c:dLbls>
          <c:showLegendKey val="0"/>
          <c:showVal val="0"/>
          <c:showCatName val="0"/>
          <c:showSerName val="0"/>
          <c:showPercent val="0"/>
          <c:showBubbleSize val="0"/>
        </c:dLbls>
        <c:gapWidth val="150"/>
        <c:axId val="96402048"/>
        <c:axId val="96403840"/>
      </c:barChart>
      <c:catAx>
        <c:axId val="96402048"/>
        <c:scaling>
          <c:orientation val="minMax"/>
        </c:scaling>
        <c:delete val="0"/>
        <c:axPos val="b"/>
        <c:majorTickMark val="out"/>
        <c:minorTickMark val="none"/>
        <c:tickLblPos val="nextTo"/>
        <c:crossAx val="96403840"/>
        <c:crosses val="autoZero"/>
        <c:auto val="1"/>
        <c:lblAlgn val="ctr"/>
        <c:lblOffset val="100"/>
        <c:noMultiLvlLbl val="0"/>
      </c:catAx>
      <c:valAx>
        <c:axId val="96403840"/>
        <c:scaling>
          <c:orientation val="minMax"/>
          <c:max val="1"/>
          <c:min val="0"/>
        </c:scaling>
        <c:delete val="0"/>
        <c:axPos val="l"/>
        <c:majorGridlines/>
        <c:title>
          <c:tx>
            <c:rich>
              <a:bodyPr rot="-5400000" vert="horz"/>
              <a:lstStyle/>
              <a:p>
                <a:pPr>
                  <a:defRPr/>
                </a:pPr>
                <a:r>
                  <a:rPr lang="ja-JP" altLang="en-US"/>
                  <a:t>性能</a:t>
                </a:r>
              </a:p>
            </c:rich>
          </c:tx>
          <c:overlay val="0"/>
        </c:title>
        <c:numFmt formatCode="General" sourceLinked="1"/>
        <c:majorTickMark val="out"/>
        <c:minorTickMark val="none"/>
        <c:tickLblPos val="nextTo"/>
        <c:crossAx val="96402048"/>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cat>
            <c:numRef>
              <c:f>matrix_mul!$C$57:$M$57</c:f>
              <c:numCache>
                <c:formatCode>General</c:formatCode>
                <c:ptCount val="11"/>
                <c:pt idx="0">
                  <c:v>0</c:v>
                </c:pt>
                <c:pt idx="1">
                  <c:v>100</c:v>
                </c:pt>
                <c:pt idx="2">
                  <c:v>200</c:v>
                </c:pt>
                <c:pt idx="3">
                  <c:v>300</c:v>
                </c:pt>
                <c:pt idx="4">
                  <c:v>400</c:v>
                </c:pt>
                <c:pt idx="5">
                  <c:v>500</c:v>
                </c:pt>
                <c:pt idx="6">
                  <c:v>600</c:v>
                </c:pt>
                <c:pt idx="7">
                  <c:v>700</c:v>
                </c:pt>
                <c:pt idx="8">
                  <c:v>800</c:v>
                </c:pt>
                <c:pt idx="9">
                  <c:v>900</c:v>
                </c:pt>
                <c:pt idx="10">
                  <c:v>1000</c:v>
                </c:pt>
              </c:numCache>
            </c:numRef>
          </c:cat>
          <c:val>
            <c:numRef>
              <c:f>matrix_mul!$C$58:$M$58</c:f>
              <c:numCache>
                <c:formatCode>General</c:formatCode>
                <c:ptCount val="11"/>
                <c:pt idx="0">
                  <c:v>0.44191128995442591</c:v>
                </c:pt>
                <c:pt idx="1">
                  <c:v>0.77109671883088804</c:v>
                </c:pt>
                <c:pt idx="2">
                  <c:v>0.83493237593210157</c:v>
                </c:pt>
                <c:pt idx="3">
                  <c:v>0.90533298058489209</c:v>
                </c:pt>
                <c:pt idx="4">
                  <c:v>0.92460150393786478</c:v>
                </c:pt>
                <c:pt idx="5">
                  <c:v>0.94344123242098499</c:v>
                </c:pt>
                <c:pt idx="6">
                  <c:v>0.95251199468243941</c:v>
                </c:pt>
                <c:pt idx="7">
                  <c:v>0.95557531409666041</c:v>
                </c:pt>
                <c:pt idx="8">
                  <c:v>0.95509699121325009</c:v>
                </c:pt>
                <c:pt idx="9">
                  <c:v>0.9670045416222165</c:v>
                </c:pt>
                <c:pt idx="10">
                  <c:v>0.97987319578408294</c:v>
                </c:pt>
              </c:numCache>
            </c:numRef>
          </c:val>
          <c:smooth val="0"/>
        </c:ser>
        <c:dLbls>
          <c:showLegendKey val="0"/>
          <c:showVal val="0"/>
          <c:showCatName val="0"/>
          <c:showSerName val="0"/>
          <c:showPercent val="0"/>
          <c:showBubbleSize val="0"/>
        </c:dLbls>
        <c:marker val="1"/>
        <c:smooth val="0"/>
        <c:axId val="88609920"/>
        <c:axId val="88611840"/>
      </c:lineChart>
      <c:catAx>
        <c:axId val="88609920"/>
        <c:scaling>
          <c:orientation val="minMax"/>
        </c:scaling>
        <c:delete val="0"/>
        <c:axPos val="b"/>
        <c:title>
          <c:tx>
            <c:rich>
              <a:bodyPr/>
              <a:lstStyle/>
              <a:p>
                <a:pPr>
                  <a:defRPr sz="1500" baseline="0"/>
                </a:pPr>
                <a:r>
                  <a:rPr lang="en-US" altLang="ja-JP" sz="1500" baseline="0"/>
                  <a:t>OS</a:t>
                </a:r>
                <a:r>
                  <a:rPr lang="ja-JP" altLang="en-US" sz="1500" baseline="0"/>
                  <a:t>監視起動間隔</a:t>
                </a:r>
                <a:r>
                  <a:rPr lang="en-US" altLang="ja-JP" sz="1500" baseline="0"/>
                  <a:t>(msec)</a:t>
                </a:r>
                <a:endParaRPr lang="ja-JP" altLang="en-US" sz="1500" baseline="0"/>
              </a:p>
            </c:rich>
          </c:tx>
          <c:overlay val="0"/>
        </c:title>
        <c:numFmt formatCode="General" sourceLinked="1"/>
        <c:majorTickMark val="none"/>
        <c:minorTickMark val="none"/>
        <c:tickLblPos val="nextTo"/>
        <c:txPr>
          <a:bodyPr/>
          <a:lstStyle/>
          <a:p>
            <a:pPr>
              <a:defRPr sz="1300" baseline="0"/>
            </a:pPr>
            <a:endParaRPr lang="ja-JP"/>
          </a:p>
        </c:txPr>
        <c:crossAx val="88611840"/>
        <c:crosses val="autoZero"/>
        <c:auto val="1"/>
        <c:lblAlgn val="ctr"/>
        <c:lblOffset val="100"/>
        <c:noMultiLvlLbl val="0"/>
      </c:catAx>
      <c:valAx>
        <c:axId val="88611840"/>
        <c:scaling>
          <c:orientation val="minMax"/>
          <c:max val="1"/>
          <c:min val="0.4"/>
        </c:scaling>
        <c:delete val="0"/>
        <c:axPos val="l"/>
        <c:majorGridlines/>
        <c:title>
          <c:tx>
            <c:rich>
              <a:bodyPr/>
              <a:lstStyle/>
              <a:p>
                <a:pPr>
                  <a:defRPr sz="1500" baseline="0"/>
                </a:pPr>
                <a:r>
                  <a:rPr lang="ja-JP" altLang="en-US" sz="1500" baseline="0"/>
                  <a:t>性能</a:t>
                </a:r>
              </a:p>
            </c:rich>
          </c:tx>
          <c:overlay val="0"/>
        </c:title>
        <c:numFmt formatCode="General" sourceLinked="1"/>
        <c:majorTickMark val="out"/>
        <c:minorTickMark val="none"/>
        <c:tickLblPos val="nextTo"/>
        <c:txPr>
          <a:bodyPr/>
          <a:lstStyle/>
          <a:p>
            <a:pPr>
              <a:defRPr sz="1500" baseline="0"/>
            </a:pPr>
            <a:endParaRPr lang="ja-JP"/>
          </a:p>
        </c:txPr>
        <c:crossAx val="88609920"/>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cat>
            <c:numRef>
              <c:f>matrix_mul!$C$28:$V$28</c:f>
              <c:numCache>
                <c:formatCode>General</c:formatCode>
                <c:ptCount val="20"/>
                <c:pt idx="0">
                  <c:v>0</c:v>
                </c:pt>
                <c:pt idx="1">
                  <c:v>10</c:v>
                </c:pt>
                <c:pt idx="2">
                  <c:v>20</c:v>
                </c:pt>
                <c:pt idx="3">
                  <c:v>30</c:v>
                </c:pt>
                <c:pt idx="4">
                  <c:v>40</c:v>
                </c:pt>
                <c:pt idx="5">
                  <c:v>50</c:v>
                </c:pt>
                <c:pt idx="6">
                  <c:v>60</c:v>
                </c:pt>
                <c:pt idx="7">
                  <c:v>70</c:v>
                </c:pt>
                <c:pt idx="8">
                  <c:v>80</c:v>
                </c:pt>
                <c:pt idx="9">
                  <c:v>90</c:v>
                </c:pt>
                <c:pt idx="10">
                  <c:v>100</c:v>
                </c:pt>
                <c:pt idx="11">
                  <c:v>200</c:v>
                </c:pt>
                <c:pt idx="12">
                  <c:v>300</c:v>
                </c:pt>
                <c:pt idx="13">
                  <c:v>400</c:v>
                </c:pt>
                <c:pt idx="14">
                  <c:v>500</c:v>
                </c:pt>
                <c:pt idx="15">
                  <c:v>600</c:v>
                </c:pt>
                <c:pt idx="16">
                  <c:v>700</c:v>
                </c:pt>
                <c:pt idx="17">
                  <c:v>800</c:v>
                </c:pt>
                <c:pt idx="18">
                  <c:v>900</c:v>
                </c:pt>
                <c:pt idx="19">
                  <c:v>1000</c:v>
                </c:pt>
              </c:numCache>
            </c:numRef>
          </c:cat>
          <c:val>
            <c:numRef>
              <c:f>matrix_mul!$C$51:$V$51</c:f>
              <c:numCache>
                <c:formatCode>General</c:formatCode>
                <c:ptCount val="20"/>
                <c:pt idx="0">
                  <c:v>0.44191128995442586</c:v>
                </c:pt>
                <c:pt idx="1">
                  <c:v>0.35851378353813634</c:v>
                </c:pt>
                <c:pt idx="2">
                  <c:v>0.54375715476569519</c:v>
                </c:pt>
                <c:pt idx="3">
                  <c:v>0.64246589626383543</c:v>
                </c:pt>
                <c:pt idx="4">
                  <c:v>0.54803820063990161</c:v>
                </c:pt>
                <c:pt idx="5">
                  <c:v>0.64993422488451202</c:v>
                </c:pt>
                <c:pt idx="6">
                  <c:v>0.72540663541569561</c:v>
                </c:pt>
                <c:pt idx="7">
                  <c:v>0.68637238167248316</c:v>
                </c:pt>
                <c:pt idx="8">
                  <c:v>0.72207530246884721</c:v>
                </c:pt>
                <c:pt idx="9">
                  <c:v>0.75959750230876022</c:v>
                </c:pt>
                <c:pt idx="10">
                  <c:v>0.77109671883088793</c:v>
                </c:pt>
                <c:pt idx="11">
                  <c:v>0.83493237593210157</c:v>
                </c:pt>
                <c:pt idx="12">
                  <c:v>0.90533298058489209</c:v>
                </c:pt>
                <c:pt idx="13">
                  <c:v>0.92460150393786478</c:v>
                </c:pt>
                <c:pt idx="14">
                  <c:v>0.94344123242098477</c:v>
                </c:pt>
                <c:pt idx="15">
                  <c:v>0.95251199468243941</c:v>
                </c:pt>
                <c:pt idx="16">
                  <c:v>0.95557531409666041</c:v>
                </c:pt>
                <c:pt idx="17">
                  <c:v>0.95509699121325009</c:v>
                </c:pt>
                <c:pt idx="18">
                  <c:v>0.9670045416222165</c:v>
                </c:pt>
                <c:pt idx="19">
                  <c:v>0.97987319578408294</c:v>
                </c:pt>
              </c:numCache>
            </c:numRef>
          </c:val>
          <c:smooth val="0"/>
        </c:ser>
        <c:dLbls>
          <c:showLegendKey val="0"/>
          <c:showVal val="0"/>
          <c:showCatName val="0"/>
          <c:showSerName val="0"/>
          <c:showPercent val="0"/>
          <c:showBubbleSize val="0"/>
        </c:dLbls>
        <c:marker val="1"/>
        <c:smooth val="0"/>
        <c:axId val="170365696"/>
        <c:axId val="170367616"/>
      </c:lineChart>
      <c:catAx>
        <c:axId val="170365696"/>
        <c:scaling>
          <c:orientation val="minMax"/>
        </c:scaling>
        <c:delete val="0"/>
        <c:axPos val="b"/>
        <c:title>
          <c:tx>
            <c:rich>
              <a:bodyPr/>
              <a:lstStyle/>
              <a:p>
                <a:pPr>
                  <a:defRPr/>
                </a:pPr>
                <a:r>
                  <a:rPr lang="en-US" altLang="ja-JP"/>
                  <a:t>OS</a:t>
                </a:r>
                <a:r>
                  <a:rPr lang="ja-JP" altLang="en-US"/>
                  <a:t>監視起動間隔（</a:t>
                </a:r>
                <a:r>
                  <a:rPr lang="en-US" altLang="ja-JP"/>
                  <a:t>msec)</a:t>
                </a:r>
                <a:endParaRPr lang="ja-JP" altLang="en-US"/>
              </a:p>
            </c:rich>
          </c:tx>
          <c:overlay val="0"/>
        </c:title>
        <c:numFmt formatCode="General" sourceLinked="1"/>
        <c:majorTickMark val="out"/>
        <c:minorTickMark val="none"/>
        <c:tickLblPos val="nextTo"/>
        <c:crossAx val="170367616"/>
        <c:crosses val="autoZero"/>
        <c:auto val="1"/>
        <c:lblAlgn val="ctr"/>
        <c:lblOffset val="100"/>
        <c:noMultiLvlLbl val="0"/>
      </c:catAx>
      <c:valAx>
        <c:axId val="170367616"/>
        <c:scaling>
          <c:orientation val="minMax"/>
        </c:scaling>
        <c:delete val="0"/>
        <c:axPos val="l"/>
        <c:majorGridlines/>
        <c:title>
          <c:tx>
            <c:rich>
              <a:bodyPr rot="-5400000" vert="horz"/>
              <a:lstStyle/>
              <a:p>
                <a:pPr>
                  <a:defRPr/>
                </a:pPr>
                <a:r>
                  <a:rPr lang="ja-JP" altLang="en-US"/>
                  <a:t>性能</a:t>
                </a:r>
              </a:p>
            </c:rich>
          </c:tx>
          <c:overlay val="0"/>
        </c:title>
        <c:numFmt formatCode="General" sourceLinked="1"/>
        <c:majorTickMark val="out"/>
        <c:minorTickMark val="none"/>
        <c:tickLblPos val="nextTo"/>
        <c:crossAx val="170365696"/>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DMA!$A$1</c:f>
              <c:strCache>
                <c:ptCount val="1"/>
                <c:pt idx="0">
                  <c:v>DMA単体</c:v>
                </c:pt>
              </c:strCache>
            </c:strRef>
          </c:tx>
          <c:val>
            <c:numRef>
              <c:f>DMA!$B$22:$G$22</c:f>
              <c:numCache>
                <c:formatCode>General</c:formatCode>
                <c:ptCount val="6"/>
                <c:pt idx="0">
                  <c:v>3.5456280000000007</c:v>
                </c:pt>
                <c:pt idx="1">
                  <c:v>4.0405664499999965</c:v>
                </c:pt>
                <c:pt idx="2">
                  <c:v>5.0305271500000002</c:v>
                </c:pt>
                <c:pt idx="3">
                  <c:v>6.4732231000000082</c:v>
                </c:pt>
                <c:pt idx="4">
                  <c:v>8.0668818500000068</c:v>
                </c:pt>
                <c:pt idx="5">
                  <c:v>9.6616456000000017</c:v>
                </c:pt>
              </c:numCache>
            </c:numRef>
          </c:val>
          <c:smooth val="0"/>
        </c:ser>
        <c:ser>
          <c:idx val="1"/>
          <c:order val="1"/>
          <c:tx>
            <c:strRef>
              <c:f>DMA!$A$27</c:f>
              <c:strCache>
                <c:ptCount val="1"/>
                <c:pt idx="0">
                  <c:v>DMA*DMA</c:v>
                </c:pt>
              </c:strCache>
            </c:strRef>
          </c:tx>
          <c:val>
            <c:numRef>
              <c:f>DMA!$B$48:$G$48</c:f>
              <c:numCache>
                <c:formatCode>General</c:formatCode>
                <c:ptCount val="6"/>
                <c:pt idx="0">
                  <c:v>4.0339478499999961</c:v>
                </c:pt>
                <c:pt idx="1">
                  <c:v>5.0291362999999958</c:v>
                </c:pt>
                <c:pt idx="2">
                  <c:v>6.4732661500000033</c:v>
                </c:pt>
                <c:pt idx="3">
                  <c:v>8.0671831500000017</c:v>
                </c:pt>
                <c:pt idx="4">
                  <c:v>9.6171696999999998</c:v>
                </c:pt>
                <c:pt idx="5">
                  <c:v>11.646194400000001</c:v>
                </c:pt>
              </c:numCache>
            </c:numRef>
          </c:val>
          <c:smooth val="0"/>
        </c:ser>
        <c:dLbls>
          <c:showLegendKey val="0"/>
          <c:showVal val="0"/>
          <c:showCatName val="0"/>
          <c:showSerName val="0"/>
          <c:showPercent val="0"/>
          <c:showBubbleSize val="0"/>
        </c:dLbls>
        <c:marker val="1"/>
        <c:smooth val="0"/>
        <c:axId val="133146496"/>
        <c:axId val="133156864"/>
      </c:lineChart>
      <c:catAx>
        <c:axId val="133146496"/>
        <c:scaling>
          <c:orientation val="minMax"/>
        </c:scaling>
        <c:delete val="0"/>
        <c:axPos val="b"/>
        <c:title>
          <c:tx>
            <c:rich>
              <a:bodyPr/>
              <a:lstStyle/>
              <a:p>
                <a:pPr>
                  <a:defRPr/>
                </a:pPr>
                <a:r>
                  <a:rPr lang="ja-JP" altLang="en-US"/>
                  <a:t>使用</a:t>
                </a:r>
                <a:r>
                  <a:rPr lang="en-US" altLang="ja-JP"/>
                  <a:t>SPE</a:t>
                </a:r>
                <a:r>
                  <a:rPr lang="ja-JP" altLang="en-US"/>
                  <a:t>数</a:t>
                </a:r>
              </a:p>
            </c:rich>
          </c:tx>
          <c:overlay val="0"/>
        </c:title>
        <c:majorTickMark val="out"/>
        <c:minorTickMark val="none"/>
        <c:tickLblPos val="nextTo"/>
        <c:crossAx val="133156864"/>
        <c:crosses val="autoZero"/>
        <c:auto val="1"/>
        <c:lblAlgn val="ctr"/>
        <c:lblOffset val="100"/>
        <c:noMultiLvlLbl val="0"/>
      </c:catAx>
      <c:valAx>
        <c:axId val="133156864"/>
        <c:scaling>
          <c:orientation val="minMax"/>
          <c:max val="12"/>
          <c:min val="3"/>
        </c:scaling>
        <c:delete val="0"/>
        <c:axPos val="l"/>
        <c:majorGridlines/>
        <c:title>
          <c:tx>
            <c:rich>
              <a:bodyPr rot="-5400000" vert="horz"/>
              <a:lstStyle/>
              <a:p>
                <a:pPr>
                  <a:defRPr/>
                </a:pPr>
                <a:r>
                  <a:rPr lang="ja-JP" altLang="en-US"/>
                  <a:t>実行時間（秒）</a:t>
                </a:r>
              </a:p>
            </c:rich>
          </c:tx>
          <c:overlay val="0"/>
        </c:title>
        <c:numFmt formatCode="General" sourceLinked="1"/>
        <c:majorTickMark val="out"/>
        <c:minorTickMark val="none"/>
        <c:tickLblPos val="nextTo"/>
        <c:crossAx val="133146496"/>
        <c:crosses val="autoZero"/>
        <c:crossBetween val="between"/>
      </c:valAx>
    </c:plotArea>
    <c:legend>
      <c:legendPos val="r"/>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Sheet2!$G$36</c:f>
              <c:strCache>
                <c:ptCount val="1"/>
                <c:pt idx="0">
                  <c:v>CPUバウンド</c:v>
                </c:pt>
              </c:strCache>
            </c:strRef>
          </c:tx>
          <c:cat>
            <c:numRef>
              <c:f>Sheet2!$H$35:$R$35</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cat>
          <c:val>
            <c:numRef>
              <c:f>Sheet2!$H$36:$R$36</c:f>
              <c:numCache>
                <c:formatCode>General</c:formatCode>
                <c:ptCount val="11"/>
                <c:pt idx="0">
                  <c:v>0.83931216030013467</c:v>
                </c:pt>
                <c:pt idx="1">
                  <c:v>0.87357933121104869</c:v>
                </c:pt>
                <c:pt idx="2">
                  <c:v>0.89890180362606387</c:v>
                </c:pt>
                <c:pt idx="3">
                  <c:v>0.91280898496698681</c:v>
                </c:pt>
                <c:pt idx="4">
                  <c:v>0.92701788807653662</c:v>
                </c:pt>
                <c:pt idx="5">
                  <c:v>0.93219416224395191</c:v>
                </c:pt>
                <c:pt idx="6">
                  <c:v>0.9410684570595339</c:v>
                </c:pt>
                <c:pt idx="7">
                  <c:v>0.94616747425848502</c:v>
                </c:pt>
                <c:pt idx="8">
                  <c:v>0.95323850412235478</c:v>
                </c:pt>
                <c:pt idx="9">
                  <c:v>0.95325895224292434</c:v>
                </c:pt>
                <c:pt idx="10">
                  <c:v>0.95849214585498088</c:v>
                </c:pt>
              </c:numCache>
            </c:numRef>
          </c:val>
          <c:smooth val="0"/>
        </c:ser>
        <c:ser>
          <c:idx val="1"/>
          <c:order val="1"/>
          <c:tx>
            <c:strRef>
              <c:f>Sheet2!$G$37</c:f>
              <c:strCache>
                <c:ptCount val="1"/>
                <c:pt idx="0">
                  <c:v>DMAバウンド</c:v>
                </c:pt>
              </c:strCache>
            </c:strRef>
          </c:tx>
          <c:cat>
            <c:numRef>
              <c:f>Sheet2!$H$35:$R$35</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cat>
          <c:val>
            <c:numRef>
              <c:f>Sheet2!$H$37:$R$37</c:f>
              <c:numCache>
                <c:formatCode>General</c:formatCode>
                <c:ptCount val="11"/>
                <c:pt idx="0">
                  <c:v>0.97843674474428299</c:v>
                </c:pt>
                <c:pt idx="1">
                  <c:v>0.98185740027570034</c:v>
                </c:pt>
                <c:pt idx="2">
                  <c:v>0.99202503058646407</c:v>
                </c:pt>
                <c:pt idx="3">
                  <c:v>0.99431008799370146</c:v>
                </c:pt>
                <c:pt idx="4">
                  <c:v>0.99580563074016104</c:v>
                </c:pt>
                <c:pt idx="5">
                  <c:v>0.99707810929140572</c:v>
                </c:pt>
                <c:pt idx="6">
                  <c:v>0.99830968253837893</c:v>
                </c:pt>
                <c:pt idx="7">
                  <c:v>0.99919565005697553</c:v>
                </c:pt>
                <c:pt idx="8">
                  <c:v>0.99954549117322489</c:v>
                </c:pt>
                <c:pt idx="9">
                  <c:v>1.0003274479042279</c:v>
                </c:pt>
                <c:pt idx="10">
                  <c:v>1.0002455567647903</c:v>
                </c:pt>
              </c:numCache>
            </c:numRef>
          </c:val>
          <c:smooth val="0"/>
        </c:ser>
        <c:dLbls>
          <c:showLegendKey val="0"/>
          <c:showVal val="0"/>
          <c:showCatName val="0"/>
          <c:showSerName val="0"/>
          <c:showPercent val="0"/>
          <c:showBubbleSize val="0"/>
        </c:dLbls>
        <c:marker val="1"/>
        <c:smooth val="0"/>
        <c:axId val="133319296"/>
        <c:axId val="133321472"/>
      </c:lineChart>
      <c:catAx>
        <c:axId val="133319296"/>
        <c:scaling>
          <c:orientation val="minMax"/>
        </c:scaling>
        <c:delete val="0"/>
        <c:axPos val="b"/>
        <c:title>
          <c:tx>
            <c:rich>
              <a:bodyPr/>
              <a:lstStyle/>
              <a:p>
                <a:pPr>
                  <a:defRPr/>
                </a:pPr>
                <a:r>
                  <a:rPr lang="en-US" altLang="ja-JP"/>
                  <a:t>OS</a:t>
                </a:r>
                <a:r>
                  <a:rPr lang="ja-JP" altLang="en-US"/>
                  <a:t>監視起動間隔（</a:t>
                </a:r>
                <a:r>
                  <a:rPr lang="en-US" altLang="ja-JP"/>
                  <a:t>msec</a:t>
                </a:r>
                <a:r>
                  <a:rPr lang="ja-JP" altLang="en-US"/>
                  <a:t>）</a:t>
                </a:r>
              </a:p>
            </c:rich>
          </c:tx>
          <c:overlay val="0"/>
        </c:title>
        <c:numFmt formatCode="General" sourceLinked="1"/>
        <c:majorTickMark val="out"/>
        <c:minorTickMark val="none"/>
        <c:tickLblPos val="nextTo"/>
        <c:crossAx val="133321472"/>
        <c:crosses val="autoZero"/>
        <c:auto val="1"/>
        <c:lblAlgn val="ctr"/>
        <c:lblOffset val="100"/>
        <c:noMultiLvlLbl val="0"/>
      </c:catAx>
      <c:valAx>
        <c:axId val="133321472"/>
        <c:scaling>
          <c:orientation val="minMax"/>
        </c:scaling>
        <c:delete val="0"/>
        <c:axPos val="l"/>
        <c:majorGridlines/>
        <c:title>
          <c:tx>
            <c:rich>
              <a:bodyPr rot="-5400000" vert="horz"/>
              <a:lstStyle/>
              <a:p>
                <a:pPr>
                  <a:defRPr/>
                </a:pPr>
                <a:r>
                  <a:rPr lang="ja-JP" altLang="en-US" baseline="0"/>
                  <a:t>性能</a:t>
                </a:r>
                <a:endParaRPr lang="en-US" altLang="ja-JP" baseline="0"/>
              </a:p>
            </c:rich>
          </c:tx>
          <c:overlay val="0"/>
        </c:title>
        <c:numFmt formatCode="General" sourceLinked="1"/>
        <c:majorTickMark val="out"/>
        <c:minorTickMark val="none"/>
        <c:tickLblPos val="nextTo"/>
        <c:crossAx val="133319296"/>
        <c:crosses val="autoZero"/>
        <c:crossBetween val="between"/>
      </c:valAx>
    </c:plotArea>
    <c:legend>
      <c:legendPos val="r"/>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DE5DA8-26BA-478E-92B8-3C77B01D83F3}" type="datetimeFigureOut">
              <a:rPr kumimoji="1" lang="ja-JP" altLang="en-US" smtClean="0"/>
              <a:pPr/>
              <a:t>2012/3/10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9C8C38-6688-4CC6-A52C-49521899572E}" type="slidenum">
              <a:rPr kumimoji="1" lang="ja-JP" altLang="en-US" smtClean="0"/>
              <a:pPr/>
              <a:t>‹#›</a:t>
            </a:fld>
            <a:endParaRPr kumimoji="1" lang="ja-JP" altLang="en-US"/>
          </a:p>
        </p:txBody>
      </p:sp>
    </p:spTree>
    <p:extLst>
      <p:ext uri="{BB962C8B-B14F-4D97-AF65-F5344CB8AC3E}">
        <p14:creationId xmlns:p14="http://schemas.microsoft.com/office/powerpoint/2010/main" val="22655369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ネットワークにコンピュータを接続すると、ウィルスに感染したり、侵入によるデータ流出などの外部からの攻撃に晒されます。</a:t>
            </a:r>
          </a:p>
          <a:p>
            <a:r>
              <a:rPr kumimoji="1" lang="ja-JP" altLang="en-US" dirty="0" smtClean="0"/>
              <a:t>ユーザーは一般的にウィルススキャンソフトなどのセキュリティ対策ソフトを用いてこうした攻撃に備えてきました。</a:t>
            </a:r>
          </a:p>
          <a:p>
            <a:r>
              <a:rPr kumimoji="1" lang="ja-JP" altLang="en-US" dirty="0" smtClean="0"/>
              <a:t>さて、近年カーネルルートキットによってシステムコールが書き換えられてしまう等、</a:t>
            </a:r>
            <a:r>
              <a:rPr kumimoji="1" lang="en-US" altLang="ja-JP" dirty="0" smtClean="0"/>
              <a:t>OS</a:t>
            </a:r>
            <a:r>
              <a:rPr kumimoji="1" lang="ja-JP" altLang="en-US" dirty="0" smtClean="0"/>
              <a:t>に対する攻撃も増えてきた。</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2</a:t>
            </a:fld>
            <a:endParaRPr kumimoji="1" lang="ja-JP" altLang="en-US"/>
          </a:p>
        </p:txBody>
      </p:sp>
    </p:spTree>
    <p:extLst>
      <p:ext uri="{BB962C8B-B14F-4D97-AF65-F5344CB8AC3E}">
        <p14:creationId xmlns:p14="http://schemas.microsoft.com/office/powerpoint/2010/main" val="2543402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（アニメーションの管理のため２枚に分割）</a:t>
            </a:r>
            <a:endParaRPr kumimoji="1" lang="en-US" altLang="ja-JP" dirty="0" smtClean="0"/>
          </a:p>
          <a:p>
            <a:r>
              <a:rPr kumimoji="1" lang="en-US" altLang="ja-JP" dirty="0" smtClean="0"/>
              <a:t>SPE Observer</a:t>
            </a:r>
            <a:r>
              <a:rPr kumimoji="1" lang="ja-JP" altLang="en-US" dirty="0" smtClean="0"/>
              <a:t>では</a:t>
            </a:r>
            <a:r>
              <a:rPr kumimoji="1" lang="en-US" altLang="ja-JP" dirty="0" smtClean="0"/>
              <a:t>OS</a:t>
            </a:r>
            <a:r>
              <a:rPr kumimoji="1" lang="ja-JP" altLang="en-US" dirty="0" smtClean="0"/>
              <a:t>監視用に</a:t>
            </a:r>
            <a:r>
              <a:rPr kumimoji="1" lang="en-US" altLang="ja-JP" dirty="0" smtClean="0"/>
              <a:t>SPE</a:t>
            </a:r>
            <a:r>
              <a:rPr kumimoji="1" lang="ja-JP" altLang="en-US" dirty="0" smtClean="0"/>
              <a:t>を１つ完全に占有し、</a:t>
            </a:r>
            <a:r>
              <a:rPr kumimoji="1" lang="en-US" altLang="ja-JP" dirty="0" smtClean="0"/>
              <a:t>OS</a:t>
            </a:r>
            <a:r>
              <a:rPr kumimoji="1" lang="ja-JP" altLang="en-US" dirty="0" smtClean="0"/>
              <a:t>監視を行うことができますが</a:t>
            </a:r>
          </a:p>
          <a:p>
            <a:r>
              <a:rPr kumimoji="1" lang="ja-JP" altLang="en-US" dirty="0" smtClean="0"/>
              <a:t>必要な時だけ</a:t>
            </a:r>
            <a:r>
              <a:rPr kumimoji="1" lang="en-US" altLang="ja-JP" dirty="0" smtClean="0"/>
              <a:t>OS</a:t>
            </a:r>
            <a:r>
              <a:rPr kumimoji="1" lang="ja-JP" altLang="en-US" dirty="0" err="1" smtClean="0"/>
              <a:t>を監</a:t>
            </a:r>
            <a:r>
              <a:rPr kumimoji="1" lang="ja-JP" altLang="en-US" dirty="0" smtClean="0"/>
              <a:t>視し、それ以外では</a:t>
            </a:r>
            <a:r>
              <a:rPr kumimoji="1" lang="en-US" altLang="ja-JP" dirty="0" smtClean="0"/>
              <a:t>SPE</a:t>
            </a:r>
            <a:r>
              <a:rPr kumimoji="1" lang="ja-JP" altLang="en-US" dirty="0" smtClean="0"/>
              <a:t>を解放するようにスケジューリングを行うこともできます。</a:t>
            </a:r>
          </a:p>
          <a:p>
            <a:r>
              <a:rPr kumimoji="1" lang="en-US" altLang="ja-JP" dirty="0" smtClean="0"/>
              <a:t>Cell</a:t>
            </a:r>
            <a:r>
              <a:rPr kumimoji="1" lang="ja-JP" altLang="en-US" dirty="0" smtClean="0"/>
              <a:t>は複数の</a:t>
            </a:r>
            <a:r>
              <a:rPr kumimoji="1" lang="en-US" altLang="ja-JP" dirty="0" smtClean="0"/>
              <a:t>SPE</a:t>
            </a:r>
            <a:r>
              <a:rPr kumimoji="1" lang="ja-JP" altLang="en-US" dirty="0" smtClean="0"/>
              <a:t>を用いて並列に動作させることで性能を引き出すアーキテクチャであり、</a:t>
            </a:r>
          </a:p>
          <a:p>
            <a:r>
              <a:rPr kumimoji="1" lang="en-US" altLang="ja-JP" dirty="0" smtClean="0"/>
              <a:t>OS</a:t>
            </a:r>
            <a:r>
              <a:rPr kumimoji="1" lang="ja-JP" altLang="en-US" dirty="0" smtClean="0"/>
              <a:t>の監視が終るまでは</a:t>
            </a:r>
            <a:r>
              <a:rPr kumimoji="1" lang="en-US" altLang="ja-JP" dirty="0" smtClean="0"/>
              <a:t>SPE</a:t>
            </a:r>
            <a:r>
              <a:rPr kumimoji="1" lang="ja-JP" altLang="en-US" dirty="0" smtClean="0"/>
              <a:t>を解放できないため性能が落ちてしまう恐れがありますが</a:t>
            </a:r>
          </a:p>
          <a:p>
            <a:r>
              <a:rPr kumimoji="1" lang="ja-JP" altLang="en-US" dirty="0" smtClean="0"/>
              <a:t>スケジューリングを行うことで性能低下を抑えることもできます。</a:t>
            </a:r>
          </a:p>
          <a:p>
            <a:endParaRPr kumimoji="1" lang="ja-JP" altLang="en-US" dirty="0" smtClean="0"/>
          </a:p>
          <a:p>
            <a:r>
              <a:rPr kumimoji="1" lang="ja-JP" altLang="en-US" dirty="0" smtClean="0"/>
              <a:t>デフォルトのカーネルでは</a:t>
            </a:r>
            <a:r>
              <a:rPr kumimoji="1" lang="en-US" altLang="ja-JP" dirty="0" smtClean="0"/>
              <a:t>OS</a:t>
            </a:r>
            <a:r>
              <a:rPr kumimoji="1" lang="ja-JP" altLang="en-US" dirty="0" smtClean="0"/>
              <a:t>監視システムを動作させる際、</a:t>
            </a:r>
            <a:r>
              <a:rPr kumimoji="1" lang="en-US" altLang="ja-JP" dirty="0" smtClean="0"/>
              <a:t>SPE</a:t>
            </a:r>
            <a:r>
              <a:rPr kumimoji="1" lang="ja-JP" altLang="en-US" dirty="0" err="1" smtClean="0"/>
              <a:t>を優</a:t>
            </a:r>
            <a:r>
              <a:rPr kumimoji="1" lang="ja-JP" altLang="en-US" dirty="0" smtClean="0"/>
              <a:t>先的に割り付けられるように指定した後</a:t>
            </a:r>
          </a:p>
          <a:p>
            <a:r>
              <a:rPr kumimoji="1" lang="ja-JP" altLang="en-US" dirty="0" smtClean="0"/>
              <a:t>次の</a:t>
            </a:r>
            <a:r>
              <a:rPr kumimoji="1" lang="en-US" altLang="ja-JP" dirty="0" smtClean="0"/>
              <a:t>SPE</a:t>
            </a:r>
            <a:r>
              <a:rPr kumimoji="1" lang="ja-JP" altLang="en-US" dirty="0" smtClean="0"/>
              <a:t>スケジューリングまで待機させ、</a:t>
            </a:r>
            <a:r>
              <a:rPr kumimoji="1" lang="en-US" altLang="ja-JP" dirty="0" smtClean="0"/>
              <a:t>OS</a:t>
            </a:r>
            <a:r>
              <a:rPr kumimoji="1" lang="ja-JP" altLang="en-US" dirty="0" smtClean="0"/>
              <a:t>監視システムを</a:t>
            </a:r>
            <a:r>
              <a:rPr kumimoji="1" lang="en-US" altLang="ja-JP" dirty="0" smtClean="0"/>
              <a:t>SPE</a:t>
            </a:r>
            <a:r>
              <a:rPr kumimoji="1" lang="ja-JP" altLang="en-US" dirty="0" smtClean="0"/>
              <a:t>に割り付けて起動するという手法を取っていました。</a:t>
            </a:r>
          </a:p>
          <a:p>
            <a:r>
              <a:rPr kumimoji="1" lang="ja-JP" altLang="en-US" dirty="0" smtClean="0"/>
              <a:t>しかし、</a:t>
            </a:r>
            <a:r>
              <a:rPr kumimoji="1" lang="en-US" altLang="ja-JP" dirty="0" smtClean="0"/>
              <a:t>SPE</a:t>
            </a:r>
            <a:r>
              <a:rPr kumimoji="1" lang="ja-JP" altLang="en-US" dirty="0" smtClean="0"/>
              <a:t>スケジューリングの間隔は大きいうえに、</a:t>
            </a:r>
            <a:r>
              <a:rPr kumimoji="1" lang="en-US" altLang="ja-JP" dirty="0" smtClean="0"/>
              <a:t>SPE</a:t>
            </a:r>
            <a:r>
              <a:rPr kumimoji="1" lang="ja-JP" altLang="en-US" dirty="0" smtClean="0"/>
              <a:t>を割り付けられてもいつまでたっても</a:t>
            </a:r>
            <a:r>
              <a:rPr kumimoji="1" lang="en-US" altLang="ja-JP" dirty="0" smtClean="0"/>
              <a:t>OS</a:t>
            </a:r>
            <a:r>
              <a:rPr kumimoji="1" lang="ja-JP" altLang="en-US" dirty="0" smtClean="0"/>
              <a:t>監視システムが起動しないというバグが発見されました。</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11</a:t>
            </a:fld>
            <a:endParaRPr kumimoji="1" lang="ja-JP" altLang="en-US"/>
          </a:p>
        </p:txBody>
      </p:sp>
    </p:spTree>
    <p:extLst>
      <p:ext uri="{BB962C8B-B14F-4D97-AF65-F5344CB8AC3E}">
        <p14:creationId xmlns:p14="http://schemas.microsoft.com/office/powerpoint/2010/main" val="2925372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そこで我々は、</a:t>
            </a:r>
            <a:r>
              <a:rPr kumimoji="1" lang="en-US" altLang="ja-JP" dirty="0" smtClean="0"/>
              <a:t>OS</a:t>
            </a:r>
            <a:r>
              <a:rPr kumimoji="1" lang="ja-JP" altLang="en-US" dirty="0" smtClean="0"/>
              <a:t>監視システムを起動する要求が来た場合は動作しているアプリケーションからコアを奪い取り、</a:t>
            </a:r>
          </a:p>
          <a:p>
            <a:r>
              <a:rPr kumimoji="1" lang="en-US" altLang="ja-JP" dirty="0" smtClean="0"/>
              <a:t>OS</a:t>
            </a:r>
            <a:r>
              <a:rPr kumimoji="1" lang="ja-JP" altLang="en-US" dirty="0" smtClean="0"/>
              <a:t>監視システムが即座に起動するようにスケジューラを改造してこの不具合を回避しました。</a:t>
            </a:r>
          </a:p>
          <a:p>
            <a:r>
              <a:rPr kumimoji="1" lang="ja-JP" altLang="en-US" dirty="0" smtClean="0"/>
              <a:t>また、奪うコアの選択が不公平で、１回奪われたコンテキストばかりが負担を強いられるような実装だったため</a:t>
            </a:r>
          </a:p>
          <a:p>
            <a:r>
              <a:rPr kumimoji="1" lang="en-US" altLang="ja-JP" dirty="0" smtClean="0"/>
              <a:t>OS</a:t>
            </a:r>
            <a:r>
              <a:rPr kumimoji="1" lang="ja-JP" altLang="en-US" dirty="0" smtClean="0"/>
              <a:t>監視の負担を公平に行うよう改造を行いました。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12</a:t>
            </a:fld>
            <a:endParaRPr kumimoji="1" lang="ja-JP" altLang="en-US"/>
          </a:p>
        </p:txBody>
      </p:sp>
    </p:spTree>
    <p:extLst>
      <p:ext uri="{BB962C8B-B14F-4D97-AF65-F5344CB8AC3E}">
        <p14:creationId xmlns:p14="http://schemas.microsoft.com/office/powerpoint/2010/main" val="1482175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実装です。</a:t>
            </a:r>
            <a:r>
              <a:rPr kumimoji="1" lang="en-US" altLang="ja-JP" dirty="0" err="1" smtClean="0"/>
              <a:t>Playstation</a:t>
            </a:r>
            <a:r>
              <a:rPr kumimoji="1" lang="ja-JP" altLang="en-US" dirty="0" smtClean="0"/>
              <a:t>３の上で</a:t>
            </a:r>
            <a:r>
              <a:rPr kumimoji="1" lang="en-US" altLang="ja-JP" dirty="0" smtClean="0"/>
              <a:t>SPE Observer</a:t>
            </a:r>
            <a:r>
              <a:rPr kumimoji="1" lang="ja-JP" altLang="en-US" dirty="0" smtClean="0"/>
              <a:t>を実装いたしました。</a:t>
            </a:r>
            <a:endParaRPr kumimoji="1" lang="en-US" altLang="ja-JP" dirty="0" smtClean="0"/>
          </a:p>
          <a:p>
            <a:r>
              <a:rPr kumimoji="1" lang="en-US" altLang="ja-JP" dirty="0" smtClean="0"/>
              <a:t>PS3</a:t>
            </a:r>
            <a:r>
              <a:rPr kumimoji="1" lang="ja-JP" altLang="en-US" dirty="0" smtClean="0"/>
              <a:t>上で</a:t>
            </a:r>
            <a:r>
              <a:rPr kumimoji="1" lang="en-US" altLang="ja-JP" dirty="0" smtClean="0"/>
              <a:t>Isolation</a:t>
            </a:r>
            <a:r>
              <a:rPr kumimoji="1" lang="ja-JP" altLang="en-US" dirty="0" smtClean="0"/>
              <a:t>モードを利用する手法が公開されていませんでしたので、</a:t>
            </a:r>
            <a:r>
              <a:rPr kumimoji="1" lang="en-US" altLang="ja-JP" dirty="0" smtClean="0"/>
              <a:t>IBM</a:t>
            </a:r>
            <a:r>
              <a:rPr kumimoji="1" lang="ja-JP" altLang="en-US" dirty="0" err="1" smtClean="0"/>
              <a:t>が提</a:t>
            </a:r>
            <a:r>
              <a:rPr kumimoji="1" lang="ja-JP" altLang="en-US" dirty="0" smtClean="0"/>
              <a:t>供している</a:t>
            </a:r>
            <a:r>
              <a:rPr kumimoji="1" lang="en-US" altLang="ja-JP" dirty="0" smtClean="0"/>
              <a:t>Secure SDK</a:t>
            </a:r>
            <a:r>
              <a:rPr kumimoji="1" lang="ja-JP" altLang="en-US" dirty="0" smtClean="0"/>
              <a:t>を使用しました。</a:t>
            </a:r>
            <a:endParaRPr kumimoji="1" lang="en-US" altLang="ja-JP" dirty="0" smtClean="0"/>
          </a:p>
          <a:p>
            <a:r>
              <a:rPr kumimoji="1" lang="ja-JP" altLang="en-US" dirty="0" smtClean="0"/>
              <a:t>これを用いる事で</a:t>
            </a:r>
            <a:r>
              <a:rPr kumimoji="1" lang="en-US" altLang="ja-JP" dirty="0" smtClean="0"/>
              <a:t>Isolation</a:t>
            </a:r>
            <a:r>
              <a:rPr kumimoji="1" lang="ja-JP" altLang="en-US" dirty="0" smtClean="0"/>
              <a:t>モードのエミュレーションが可能で、エミュレーション用の</a:t>
            </a:r>
            <a:r>
              <a:rPr kumimoji="1" lang="en-US" altLang="ja-JP" dirty="0" smtClean="0"/>
              <a:t>Secure Loader</a:t>
            </a:r>
            <a:r>
              <a:rPr kumimoji="1" lang="ja-JP" altLang="en-US" dirty="0" err="1" smtClean="0"/>
              <a:t>が提</a:t>
            </a:r>
            <a:r>
              <a:rPr kumimoji="1" lang="ja-JP" altLang="en-US" dirty="0" smtClean="0"/>
              <a:t>供されています。</a:t>
            </a:r>
            <a:endParaRPr kumimoji="1" lang="en-US" altLang="ja-JP" dirty="0" smtClean="0"/>
          </a:p>
          <a:p>
            <a:r>
              <a:rPr kumimoji="1" lang="ja-JP" altLang="en-US" dirty="0" smtClean="0"/>
              <a:t>なお、この</a:t>
            </a:r>
            <a:r>
              <a:rPr kumimoji="1" lang="en-US" altLang="ja-JP" dirty="0" smtClean="0"/>
              <a:t>Secure Loader</a:t>
            </a:r>
            <a:r>
              <a:rPr kumimoji="1" lang="ja-JP" altLang="en-US" dirty="0" smtClean="0"/>
              <a:t>はハードウェアによるチェックは行われていません。</a:t>
            </a:r>
            <a:endParaRPr kumimoji="1" lang="en-US" altLang="ja-JP" dirty="0" smtClean="0"/>
          </a:p>
          <a:p>
            <a:r>
              <a:rPr kumimoji="1" lang="ja-JP" altLang="en-US" dirty="0" smtClean="0"/>
              <a:t>また、</a:t>
            </a:r>
            <a:r>
              <a:rPr kumimoji="1" lang="en-US" altLang="ja-JP" dirty="0" err="1" smtClean="0"/>
              <a:t>Isoaltion</a:t>
            </a:r>
            <a:r>
              <a:rPr kumimoji="1" lang="ja-JP" altLang="en-US" dirty="0" smtClean="0"/>
              <a:t>モードと同様に、監視中に</a:t>
            </a:r>
            <a:r>
              <a:rPr kumimoji="1" lang="en-US" altLang="ja-JP" dirty="0" smtClean="0"/>
              <a:t>SPE</a:t>
            </a:r>
            <a:r>
              <a:rPr kumimoji="1" lang="ja-JP" altLang="en-US" dirty="0" smtClean="0"/>
              <a:t>を占有するために</a:t>
            </a:r>
            <a:r>
              <a:rPr kumimoji="1" lang="en-US" altLang="ja-JP" dirty="0" smtClean="0"/>
              <a:t>SPE_NOSCHED</a:t>
            </a:r>
            <a:r>
              <a:rPr kumimoji="1" lang="ja-JP" altLang="en-US" dirty="0" smtClean="0"/>
              <a:t>フラグを立てて実行し、コンテキストスイッチされないようにした。</a:t>
            </a:r>
            <a:endParaRPr kumimoji="1" lang="en-US" altLang="ja-JP" dirty="0" smtClean="0"/>
          </a:p>
          <a:p>
            <a:endParaRPr kumimoji="1" lang="en-US" altLang="ja-JP" dirty="0" smtClean="0"/>
          </a:p>
          <a:p>
            <a:r>
              <a:rPr kumimoji="1" lang="ja-JP" altLang="en-US" dirty="0" smtClean="0"/>
              <a:t>また、デフォルトではカーネルメモリを読み出せないため、</a:t>
            </a:r>
            <a:r>
              <a:rPr kumimoji="1" lang="en-US" altLang="ja-JP" dirty="0" smtClean="0"/>
              <a:t>MFC</a:t>
            </a:r>
            <a:r>
              <a:rPr kumimoji="1" lang="ja-JP" altLang="en-US" dirty="0" smtClean="0"/>
              <a:t>の状態レジスタを設定しなおし、</a:t>
            </a:r>
            <a:endParaRPr kumimoji="1" lang="en-US" altLang="ja-JP" dirty="0" smtClean="0"/>
          </a:p>
          <a:p>
            <a:r>
              <a:rPr kumimoji="1" lang="en-US" altLang="ja-JP" dirty="0" smtClean="0"/>
              <a:t>SLB</a:t>
            </a:r>
            <a:r>
              <a:rPr kumimoji="1" lang="ja-JP" altLang="en-US" dirty="0" smtClean="0"/>
              <a:t>にマッピングを登録することでカーネルメモリを読み出せるようにした。</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13</a:t>
            </a:fld>
            <a:endParaRPr kumimoji="1" lang="ja-JP" altLang="en-US"/>
          </a:p>
        </p:txBody>
      </p:sp>
    </p:spTree>
    <p:extLst>
      <p:ext uri="{BB962C8B-B14F-4D97-AF65-F5344CB8AC3E}">
        <p14:creationId xmlns:p14="http://schemas.microsoft.com/office/powerpoint/2010/main" val="22571422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SPE Observer</a:t>
            </a:r>
            <a:r>
              <a:rPr kumimoji="1" lang="ja-JP" altLang="en-US" dirty="0" err="1" smtClean="0"/>
              <a:t>を評</a:t>
            </a:r>
            <a:r>
              <a:rPr kumimoji="1" lang="ja-JP" altLang="en-US" dirty="0" smtClean="0"/>
              <a:t>価するために実験を行いました。</a:t>
            </a:r>
          </a:p>
          <a:p>
            <a:r>
              <a:rPr kumimoji="1" lang="ja-JP" altLang="en-US" dirty="0" smtClean="0"/>
              <a:t>まず、</a:t>
            </a:r>
            <a:r>
              <a:rPr kumimoji="1" lang="en-US" altLang="ja-JP" dirty="0" smtClean="0"/>
              <a:t>OS</a:t>
            </a:r>
            <a:r>
              <a:rPr kumimoji="1" lang="ja-JP" altLang="en-US" dirty="0" smtClean="0"/>
              <a:t>の改ざんを検知できるかの実験を行い、次に</a:t>
            </a:r>
            <a:r>
              <a:rPr kumimoji="1" lang="en-US" altLang="ja-JP" dirty="0" smtClean="0"/>
              <a:t>OS</a:t>
            </a:r>
            <a:r>
              <a:rPr kumimoji="1" lang="ja-JP" altLang="en-US" dirty="0" smtClean="0"/>
              <a:t>監視システムがシステム全体に与える影響について評価を行いました。</a:t>
            </a:r>
            <a:endParaRPr kumimoji="1" lang="en-US" altLang="ja-JP" dirty="0" smtClean="0"/>
          </a:p>
          <a:p>
            <a:r>
              <a:rPr kumimoji="1" lang="ja-JP" altLang="en-US" dirty="0" smtClean="0"/>
              <a:t>実験環境は以下の通りとなっています。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14</a:t>
            </a:fld>
            <a:endParaRPr kumimoji="1" lang="ja-JP" altLang="en-US"/>
          </a:p>
        </p:txBody>
      </p:sp>
    </p:spTree>
    <p:extLst>
      <p:ext uri="{BB962C8B-B14F-4D97-AF65-F5344CB8AC3E}">
        <p14:creationId xmlns:p14="http://schemas.microsoft.com/office/powerpoint/2010/main" val="26792646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改ざんしていないカーネル、システムコールを追加し、システムコールテーブルを改ざんしたカーネル</a:t>
            </a:r>
          </a:p>
          <a:p>
            <a:r>
              <a:rPr kumimoji="1" lang="ja-JP" altLang="en-US" dirty="0" smtClean="0"/>
              <a:t>システムコール本体を改ざんしたカーネルのハッシュ値を計算し、事前に計算した正しいカーネルの値と比較しました。</a:t>
            </a:r>
          </a:p>
          <a:p>
            <a:r>
              <a:rPr kumimoji="1" lang="ja-JP" altLang="en-US" dirty="0" smtClean="0"/>
              <a:t>その結果、２４．１ミリ秒でカーネル全体のハッシュ値が計算でき、</a:t>
            </a:r>
          </a:p>
          <a:p>
            <a:r>
              <a:rPr kumimoji="1" lang="ja-JP" altLang="en-US" dirty="0" smtClean="0"/>
              <a:t>改ざんしていないカーネル以外はハッシュ値が異なったため、カーネルの改ざんを検知できたといえます。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15</a:t>
            </a:fld>
            <a:endParaRPr kumimoji="1" lang="ja-JP" altLang="en-US"/>
          </a:p>
        </p:txBody>
      </p:sp>
    </p:spTree>
    <p:extLst>
      <p:ext uri="{BB962C8B-B14F-4D97-AF65-F5344CB8AC3E}">
        <p14:creationId xmlns:p14="http://schemas.microsoft.com/office/powerpoint/2010/main" val="2504319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CPU</a:t>
            </a:r>
            <a:r>
              <a:rPr kumimoji="1" lang="ja-JP" altLang="en-US" dirty="0" smtClean="0"/>
              <a:t>バウンドのアプリケーションと</a:t>
            </a:r>
            <a:r>
              <a:rPr kumimoji="1" lang="en-US" altLang="ja-JP" dirty="0" smtClean="0"/>
              <a:t>DMA</a:t>
            </a:r>
            <a:r>
              <a:rPr kumimoji="1" lang="ja-JP" altLang="en-US" dirty="0" smtClean="0"/>
              <a:t>バウンドのアプリケーションの２種類のアプリケーションが使用するコア数を１～５まで増やし、</a:t>
            </a:r>
          </a:p>
          <a:p>
            <a:r>
              <a:rPr kumimoji="1" lang="en-US" altLang="ja-JP" dirty="0" smtClean="0"/>
              <a:t>CPU</a:t>
            </a:r>
            <a:r>
              <a:rPr kumimoji="1" lang="ja-JP" altLang="en-US" dirty="0" smtClean="0"/>
              <a:t>バウンドと</a:t>
            </a:r>
            <a:r>
              <a:rPr kumimoji="1" lang="en-US" altLang="ja-JP" dirty="0" smtClean="0"/>
              <a:t>DMA</a:t>
            </a:r>
            <a:r>
              <a:rPr kumimoji="1" lang="ja-JP" altLang="en-US" dirty="0" smtClean="0"/>
              <a:t>バウンドの２種類の監視システムと同時に動かした際のアプリケーションの性能を調査した。</a:t>
            </a:r>
          </a:p>
          <a:p>
            <a:r>
              <a:rPr kumimoji="1" lang="ja-JP" altLang="en-US" dirty="0" smtClean="0"/>
              <a:t>実験の結果、</a:t>
            </a:r>
            <a:r>
              <a:rPr kumimoji="1" lang="en-US" altLang="ja-JP" dirty="0" smtClean="0"/>
              <a:t>CPU</a:t>
            </a:r>
            <a:r>
              <a:rPr kumimoji="1" lang="ja-JP" altLang="en-US" dirty="0" smtClean="0"/>
              <a:t>バウンドのアプリケーションの場合は監視システムが動いていても性能に変化が無く、</a:t>
            </a:r>
            <a:r>
              <a:rPr kumimoji="1" lang="en-US" altLang="ja-JP" dirty="0" smtClean="0"/>
              <a:t>SPE</a:t>
            </a:r>
            <a:r>
              <a:rPr kumimoji="1" lang="ja-JP" altLang="en-US" dirty="0" smtClean="0"/>
              <a:t>が足りていれば</a:t>
            </a:r>
            <a:r>
              <a:rPr kumimoji="1" lang="en-US" altLang="ja-JP" dirty="0" smtClean="0"/>
              <a:t>OS</a:t>
            </a:r>
            <a:r>
              <a:rPr kumimoji="1" lang="ja-JP" altLang="en-US" dirty="0" smtClean="0"/>
              <a:t>監視の影響はないといえる。</a:t>
            </a:r>
          </a:p>
          <a:p>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16</a:t>
            </a:fld>
            <a:endParaRPr kumimoji="1" lang="ja-JP" altLang="en-US"/>
          </a:p>
        </p:txBody>
      </p:sp>
    </p:spTree>
    <p:extLst>
      <p:ext uri="{BB962C8B-B14F-4D97-AF65-F5344CB8AC3E}">
        <p14:creationId xmlns:p14="http://schemas.microsoft.com/office/powerpoint/2010/main" val="32344337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一方</a:t>
            </a:r>
            <a:r>
              <a:rPr kumimoji="1" lang="en-US" altLang="ja-JP" dirty="0" smtClean="0"/>
              <a:t>DMA</a:t>
            </a:r>
            <a:r>
              <a:rPr kumimoji="1" lang="ja-JP" altLang="en-US" dirty="0" smtClean="0"/>
              <a:t>バウンドであるが、</a:t>
            </a:r>
            <a:r>
              <a:rPr kumimoji="1" lang="en-US" altLang="ja-JP" dirty="0" smtClean="0"/>
              <a:t>CPU</a:t>
            </a:r>
            <a:r>
              <a:rPr kumimoji="1" lang="ja-JP" altLang="en-US" dirty="0" smtClean="0"/>
              <a:t>バウンドと比べて性能向上が低く、２倍までにしかなっていない。</a:t>
            </a:r>
          </a:p>
          <a:p>
            <a:r>
              <a:rPr kumimoji="1" lang="ja-JP" altLang="en-US" dirty="0" smtClean="0"/>
              <a:t>これは、</a:t>
            </a:r>
            <a:r>
              <a:rPr kumimoji="1" lang="en-US" altLang="ja-JP" dirty="0" smtClean="0"/>
              <a:t>DMA</a:t>
            </a:r>
            <a:r>
              <a:rPr kumimoji="1" lang="ja-JP" altLang="en-US" dirty="0" smtClean="0"/>
              <a:t>転送を行うコアが増えるとその分メモリアセスが混雑するので</a:t>
            </a:r>
            <a:r>
              <a:rPr kumimoji="1" lang="en-US" altLang="ja-JP" dirty="0" smtClean="0"/>
              <a:t>CPU</a:t>
            </a:r>
            <a:r>
              <a:rPr kumimoji="1" lang="ja-JP" altLang="en-US" dirty="0" smtClean="0"/>
              <a:t>バウンドのアプリケーションと比べると性能向上が小さくなる。</a:t>
            </a:r>
          </a:p>
          <a:p>
            <a:r>
              <a:rPr kumimoji="1" lang="en-US" altLang="ja-JP" dirty="0" smtClean="0"/>
              <a:t>DMA</a:t>
            </a:r>
            <a:r>
              <a:rPr kumimoji="1" lang="ja-JP" altLang="en-US" dirty="0" smtClean="0"/>
              <a:t>バウンドの監視と同時に動かすと性能が落ちてしまうのもこのためである。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また、メモリの帯域には限界があり、帯域を使い切ってしまうので性能向上に限界がある。</a:t>
            </a:r>
          </a:p>
          <a:p>
            <a:endParaRPr kumimoji="1" lang="en-US" altLang="ja-JP" dirty="0" smtClean="0"/>
          </a:p>
          <a:p>
            <a:r>
              <a:rPr kumimoji="1" lang="en-US" altLang="ja-JP" dirty="0" smtClean="0"/>
              <a:t>OS</a:t>
            </a:r>
            <a:r>
              <a:rPr kumimoji="1" lang="ja-JP" altLang="en-US" dirty="0" smtClean="0"/>
              <a:t>監視システムとして</a:t>
            </a:r>
            <a:r>
              <a:rPr kumimoji="1" lang="en-US" altLang="ja-JP" dirty="0" smtClean="0"/>
              <a:t>CPU</a:t>
            </a:r>
            <a:r>
              <a:rPr kumimoji="1" lang="ja-JP" altLang="en-US" dirty="0" smtClean="0"/>
              <a:t>バウンドのアプリケーションを動かした場合、このアプリケーションは</a:t>
            </a:r>
            <a:r>
              <a:rPr kumimoji="1" lang="en-US" altLang="ja-JP" dirty="0" smtClean="0"/>
              <a:t>DMA</a:t>
            </a:r>
            <a:r>
              <a:rPr kumimoji="1" lang="ja-JP" altLang="en-US" dirty="0" smtClean="0"/>
              <a:t>転送を一切行っていないので</a:t>
            </a:r>
          </a:p>
          <a:p>
            <a:r>
              <a:rPr kumimoji="1" lang="ja-JP" altLang="en-US" dirty="0" smtClean="0"/>
              <a:t>アプリケーションの性能には影響を及ぼさなかった。</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17</a:t>
            </a:fld>
            <a:endParaRPr kumimoji="1" lang="ja-JP" altLang="en-US"/>
          </a:p>
        </p:txBody>
      </p:sp>
    </p:spTree>
    <p:extLst>
      <p:ext uri="{BB962C8B-B14F-4D97-AF65-F5344CB8AC3E}">
        <p14:creationId xmlns:p14="http://schemas.microsoft.com/office/powerpoint/2010/main" val="18940380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先ほど使用したアプリケーションを６並列で動かし、</a:t>
            </a:r>
            <a:r>
              <a:rPr kumimoji="1" lang="en-US" altLang="ja-JP" dirty="0" smtClean="0"/>
              <a:t>OS</a:t>
            </a:r>
            <a:r>
              <a:rPr kumimoji="1" lang="ja-JP" altLang="en-US" dirty="0" smtClean="0"/>
              <a:t>のハッシュ値を計算する</a:t>
            </a:r>
            <a:r>
              <a:rPr kumimoji="1" lang="en-US" altLang="ja-JP" dirty="0" smtClean="0"/>
              <a:t>OS</a:t>
            </a:r>
            <a:r>
              <a:rPr kumimoji="1" lang="ja-JP" altLang="en-US" dirty="0" smtClean="0"/>
              <a:t>監視システムと並列に動かした場合の性能の変化を調べた。</a:t>
            </a:r>
          </a:p>
          <a:p>
            <a:r>
              <a:rPr kumimoji="1" lang="ja-JP" altLang="en-US" dirty="0" smtClean="0"/>
              <a:t>この状態では、</a:t>
            </a:r>
            <a:r>
              <a:rPr kumimoji="1" lang="en-US" altLang="ja-JP" dirty="0" smtClean="0"/>
              <a:t>OS</a:t>
            </a:r>
            <a:r>
              <a:rPr kumimoji="1" lang="ja-JP" altLang="en-US" dirty="0" smtClean="0"/>
              <a:t>監視用にコアが１つ占有されるので、プログラムが１つ外に追い出されてしまう。</a:t>
            </a:r>
          </a:p>
          <a:p>
            <a:r>
              <a:rPr kumimoji="1" lang="ja-JP" altLang="en-US" dirty="0" smtClean="0"/>
              <a:t>しかし、追い出されたプログラムは残りの５つのコアで公平に負担を行っている。</a:t>
            </a:r>
          </a:p>
          <a:p>
            <a:r>
              <a:rPr kumimoji="1" lang="ja-JP" altLang="en-US" dirty="0" smtClean="0"/>
              <a:t>その結果、</a:t>
            </a:r>
            <a:r>
              <a:rPr kumimoji="1" lang="en-US" altLang="ja-JP" dirty="0" smtClean="0"/>
              <a:t>CPU</a:t>
            </a:r>
            <a:r>
              <a:rPr kumimoji="1" lang="ja-JP" altLang="en-US" dirty="0" smtClean="0"/>
              <a:t>バウンドのアプリケーションはコアを１つ失うので、性能が</a:t>
            </a:r>
            <a:r>
              <a:rPr kumimoji="1" lang="en-US" altLang="ja-JP" dirty="0" smtClean="0"/>
              <a:t>5/6</a:t>
            </a:r>
            <a:r>
              <a:rPr kumimoji="1" lang="ja-JP" altLang="en-US" dirty="0" smtClean="0"/>
              <a:t>の</a:t>
            </a:r>
            <a:r>
              <a:rPr kumimoji="1" lang="en-US" altLang="ja-JP" dirty="0" smtClean="0"/>
              <a:t>0.83</a:t>
            </a:r>
            <a:r>
              <a:rPr kumimoji="1" lang="ja-JP" altLang="en-US" dirty="0" smtClean="0"/>
              <a:t>になっている。</a:t>
            </a:r>
          </a:p>
          <a:p>
            <a:endParaRPr kumimoji="1" lang="ja-JP" altLang="en-US" dirty="0" smtClean="0"/>
          </a:p>
          <a:p>
            <a:r>
              <a:rPr kumimoji="1" lang="ja-JP" altLang="en-US" dirty="0" smtClean="0"/>
              <a:t>一方、</a:t>
            </a:r>
            <a:r>
              <a:rPr kumimoji="1" lang="en-US" altLang="ja-JP" dirty="0" smtClean="0"/>
              <a:t>DMA</a:t>
            </a:r>
            <a:r>
              <a:rPr kumimoji="1" lang="ja-JP" altLang="en-US" dirty="0" smtClean="0"/>
              <a:t>バウンドのアプリケーションはそこまで性能低下をしていない。</a:t>
            </a:r>
          </a:p>
          <a:p>
            <a:r>
              <a:rPr kumimoji="1" lang="ja-JP" altLang="en-US" dirty="0" smtClean="0"/>
              <a:t>これは、</a:t>
            </a:r>
            <a:r>
              <a:rPr kumimoji="1" lang="en-US" altLang="ja-JP" dirty="0" smtClean="0"/>
              <a:t>OS</a:t>
            </a:r>
            <a:r>
              <a:rPr kumimoji="1" lang="ja-JP" altLang="en-US" dirty="0" smtClean="0"/>
              <a:t>監視システムの実行時間はハッシュ計算にかかる時間が支配的であり、</a:t>
            </a:r>
            <a:r>
              <a:rPr kumimoji="1" lang="en-US" altLang="ja-JP" dirty="0" smtClean="0"/>
              <a:t>CPU</a:t>
            </a:r>
            <a:r>
              <a:rPr kumimoji="1" lang="ja-JP" altLang="en-US" dirty="0" smtClean="0"/>
              <a:t>バウンドの</a:t>
            </a:r>
            <a:r>
              <a:rPr kumimoji="1" lang="en-US" altLang="ja-JP" dirty="0" smtClean="0"/>
              <a:t>OS</a:t>
            </a:r>
            <a:r>
              <a:rPr kumimoji="1" lang="ja-JP" altLang="en-US" dirty="0" smtClean="0"/>
              <a:t>監視システムと似た特性を持っているからである。</a:t>
            </a:r>
          </a:p>
          <a:p>
            <a:r>
              <a:rPr kumimoji="1" lang="en-US" altLang="ja-JP" dirty="0" smtClean="0"/>
              <a:t>DMA</a:t>
            </a:r>
            <a:r>
              <a:rPr kumimoji="1" lang="ja-JP" altLang="en-US" dirty="0" smtClean="0"/>
              <a:t>転送を行うコアの数が増えると</a:t>
            </a:r>
            <a:r>
              <a:rPr kumimoji="1" lang="en-US" altLang="ja-JP" dirty="0" smtClean="0"/>
              <a:t>DMA</a:t>
            </a:r>
            <a:r>
              <a:rPr kumimoji="1" lang="ja-JP" altLang="en-US" dirty="0" smtClean="0"/>
              <a:t>転送が遅くなるという特性があったが、</a:t>
            </a:r>
            <a:r>
              <a:rPr kumimoji="1" lang="en-US" altLang="ja-JP" dirty="0" smtClean="0"/>
              <a:t>OS</a:t>
            </a:r>
            <a:r>
              <a:rPr kumimoji="1" lang="ja-JP" altLang="en-US" dirty="0" smtClean="0"/>
              <a:t>監視システムが</a:t>
            </a:r>
            <a:r>
              <a:rPr kumimoji="1" lang="en-US" altLang="ja-JP" dirty="0" smtClean="0"/>
              <a:t>SPE</a:t>
            </a:r>
            <a:r>
              <a:rPr kumimoji="1" lang="ja-JP" altLang="en-US" dirty="0" smtClean="0"/>
              <a:t>を占有している分</a:t>
            </a:r>
            <a:r>
              <a:rPr kumimoji="1" lang="en-US" altLang="ja-JP" dirty="0" smtClean="0"/>
              <a:t>DMA</a:t>
            </a:r>
            <a:r>
              <a:rPr kumimoji="1" lang="ja-JP" altLang="en-US" dirty="0" smtClean="0"/>
              <a:t>転送の混雑が解消され、</a:t>
            </a:r>
          </a:p>
          <a:p>
            <a:r>
              <a:rPr kumimoji="1" lang="en-US" altLang="ja-JP" dirty="0" smtClean="0"/>
              <a:t>DMA</a:t>
            </a:r>
            <a:r>
              <a:rPr kumimoji="1" lang="ja-JP" altLang="en-US" dirty="0" smtClean="0"/>
              <a:t>転送が早くなり、１コア分の性能低下を吸収しているためそこまで影響は出なかった。</a:t>
            </a:r>
            <a:endParaRPr kumimoji="1" lang="ja-JP" altLang="en-US" dirty="0"/>
          </a:p>
        </p:txBody>
      </p:sp>
      <p:sp>
        <p:nvSpPr>
          <p:cNvPr id="4" name="スライド番号プレースホルダ 3"/>
          <p:cNvSpPr>
            <a:spLocks noGrp="1"/>
          </p:cNvSpPr>
          <p:nvPr>
            <p:ph type="sldNum" sz="quarter" idx="10"/>
          </p:nvPr>
        </p:nvSpPr>
        <p:spPr/>
        <p:txBody>
          <a:bodyPr/>
          <a:lstStyle/>
          <a:p>
            <a:fld id="{E89C8C38-6688-4CC6-A52C-49521899572E}" type="slidenum">
              <a:rPr kumimoji="1" lang="ja-JP" altLang="en-US" smtClean="0"/>
              <a:pPr/>
              <a:t>18</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IBM</a:t>
            </a:r>
            <a:r>
              <a:rPr kumimoji="1" lang="ja-JP" altLang="en-US" dirty="0" err="1" smtClean="0"/>
              <a:t>の提</a:t>
            </a:r>
            <a:r>
              <a:rPr kumimoji="1" lang="ja-JP" altLang="en-US" dirty="0" smtClean="0"/>
              <a:t>供している行列演算アプリケーションを６並列で動かし、</a:t>
            </a:r>
            <a:r>
              <a:rPr kumimoji="1" lang="en-US" altLang="ja-JP" dirty="0" smtClean="0"/>
              <a:t>OS</a:t>
            </a:r>
            <a:r>
              <a:rPr kumimoji="1" lang="ja-JP" altLang="en-US" dirty="0" smtClean="0"/>
              <a:t>監視が同期を取る６並列アプリケーションに及ぼす影響について調べた。</a:t>
            </a:r>
          </a:p>
          <a:p>
            <a:r>
              <a:rPr kumimoji="1" lang="ja-JP" altLang="en-US" dirty="0" smtClean="0"/>
              <a:t>このアプリケーションは演算が終ったあと、他のコアが演算が終ったか確認するためにメッセージを送り、</a:t>
            </a:r>
          </a:p>
          <a:p>
            <a:r>
              <a:rPr kumimoji="1" lang="ja-JP" altLang="en-US" dirty="0" smtClean="0"/>
              <a:t>同期がとれた事を確認してから演算を再開している。</a:t>
            </a:r>
          </a:p>
          <a:p>
            <a:endParaRPr kumimoji="1" lang="ja-JP" altLang="en-US" dirty="0" smtClean="0"/>
          </a:p>
          <a:p>
            <a:r>
              <a:rPr kumimoji="1" lang="en-US" altLang="ja-JP" dirty="0" smtClean="0"/>
              <a:t>OS</a:t>
            </a:r>
            <a:r>
              <a:rPr kumimoji="1" lang="ja-JP" altLang="en-US" dirty="0" smtClean="0"/>
              <a:t>監視システムが</a:t>
            </a:r>
            <a:r>
              <a:rPr kumimoji="1" lang="en-US" altLang="ja-JP" dirty="0" smtClean="0"/>
              <a:t>SPE</a:t>
            </a:r>
            <a:r>
              <a:rPr kumimoji="1" lang="ja-JP" altLang="en-US" dirty="0" smtClean="0"/>
              <a:t>を占有してしまった場合、性能が大幅に低下してしまっている。</a:t>
            </a:r>
          </a:p>
          <a:p>
            <a:r>
              <a:rPr kumimoji="1" lang="en-US" altLang="ja-JP" dirty="0" smtClean="0"/>
              <a:t>OS</a:t>
            </a:r>
            <a:r>
              <a:rPr kumimoji="1" lang="ja-JP" altLang="en-US" dirty="0" smtClean="0"/>
              <a:t>監視システムを同時に動作させる場合、行列演算のプログラムが１つ外に追い出されてしまう。</a:t>
            </a:r>
          </a:p>
          <a:p>
            <a:r>
              <a:rPr kumimoji="1" lang="ja-JP" altLang="en-US" dirty="0" smtClean="0"/>
              <a:t>その結果、演算が終って同期を取ろうとした際に、とあるプログラムの時点でメッセージが止まってしまい、</a:t>
            </a:r>
          </a:p>
          <a:p>
            <a:r>
              <a:rPr kumimoji="1" lang="ja-JP" altLang="en-US" dirty="0" smtClean="0"/>
              <a:t>追い出されたプログラムにメッセージを送ろうとしたプログラムと、追い出されたプログラムからメッセージを受け取るプログラムが停止してしまう。</a:t>
            </a:r>
          </a:p>
          <a:p>
            <a:r>
              <a:rPr kumimoji="1" lang="ja-JP" altLang="en-US" dirty="0" smtClean="0"/>
              <a:t>追い出されたプログラムは次の</a:t>
            </a:r>
            <a:r>
              <a:rPr kumimoji="1" lang="en-US" altLang="ja-JP" dirty="0" smtClean="0"/>
              <a:t>SPE</a:t>
            </a:r>
            <a:r>
              <a:rPr kumimoji="1" lang="ja-JP" altLang="en-US" dirty="0" smtClean="0"/>
              <a:t>スケジューリングまで約</a:t>
            </a:r>
            <a:r>
              <a:rPr kumimoji="1" lang="en-US" altLang="ja-JP" dirty="0" smtClean="0"/>
              <a:t>100</a:t>
            </a:r>
            <a:r>
              <a:rPr kumimoji="1" lang="ja-JP" altLang="en-US" dirty="0" smtClean="0"/>
              <a:t>ミリ秒待たねばならない。</a:t>
            </a:r>
            <a:endParaRPr kumimoji="1" lang="en-US" altLang="ja-JP" dirty="0" smtClean="0"/>
          </a:p>
          <a:p>
            <a:r>
              <a:rPr kumimoji="1" lang="ja-JP" altLang="en-US" dirty="0" smtClean="0"/>
              <a:t>同期が取れて動けるようになったプログラムも１回辺りの演算時間はそこまで大きくなく、</a:t>
            </a:r>
            <a:endParaRPr kumimoji="1" lang="en-US" altLang="ja-JP" dirty="0" smtClean="0"/>
          </a:p>
          <a:p>
            <a:r>
              <a:rPr kumimoji="1" lang="ja-JP" altLang="en-US" dirty="0" smtClean="0"/>
              <a:t>途中でメッセージが止まっているため次の</a:t>
            </a:r>
            <a:r>
              <a:rPr kumimoji="1" lang="en-US" altLang="ja-JP" dirty="0" smtClean="0"/>
              <a:t>SPE</a:t>
            </a:r>
            <a:r>
              <a:rPr kumimoji="1" lang="ja-JP" altLang="en-US" dirty="0" smtClean="0"/>
              <a:t>スケジューリングが起こるまで動けなくなってしまう。</a:t>
            </a:r>
            <a:endParaRPr kumimoji="1" lang="en-US" altLang="ja-JP" dirty="0" smtClean="0"/>
          </a:p>
          <a:p>
            <a:endParaRPr kumimoji="1" lang="en-US" altLang="ja-JP" dirty="0" smtClean="0"/>
          </a:p>
          <a:p>
            <a:r>
              <a:rPr kumimoji="1" lang="en-US" altLang="ja-JP" dirty="0" smtClean="0"/>
              <a:t>SPE</a:t>
            </a:r>
            <a:r>
              <a:rPr kumimoji="1" lang="ja-JP" altLang="en-US" dirty="0" smtClean="0"/>
              <a:t>スケジューラは待機状態にあるかどうかを察知しようとしていないため、ここまで性能低下が起こったと考えられる。</a:t>
            </a:r>
            <a:endParaRPr kumimoji="1" lang="ja-JP" altLang="en-US" dirty="0"/>
          </a:p>
        </p:txBody>
      </p:sp>
      <p:sp>
        <p:nvSpPr>
          <p:cNvPr id="4" name="スライド番号プレースホルダ 3"/>
          <p:cNvSpPr>
            <a:spLocks noGrp="1"/>
          </p:cNvSpPr>
          <p:nvPr>
            <p:ph type="sldNum" sz="quarter" idx="10"/>
          </p:nvPr>
        </p:nvSpPr>
        <p:spPr/>
        <p:txBody>
          <a:bodyPr/>
          <a:lstStyle/>
          <a:p>
            <a:fld id="{E89C8C38-6688-4CC6-A52C-49521899572E}" type="slidenum">
              <a:rPr kumimoji="1" lang="ja-JP" altLang="en-US" smtClean="0"/>
              <a:pPr/>
              <a:t>19</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先ほど使用した行列演算アプリケーションと、スケジューリングを行っている</a:t>
            </a:r>
            <a:r>
              <a:rPr kumimoji="1" lang="en-US" altLang="ja-JP" dirty="0" smtClean="0"/>
              <a:t>OS</a:t>
            </a:r>
            <a:r>
              <a:rPr kumimoji="1" lang="ja-JP" altLang="en-US" dirty="0" smtClean="0"/>
              <a:t>監視システムを並列に動作させ、性能の変化を調べた。</a:t>
            </a:r>
          </a:p>
          <a:p>
            <a:r>
              <a:rPr kumimoji="1" lang="ja-JP" altLang="en-US" dirty="0" smtClean="0"/>
              <a:t>その結果、</a:t>
            </a:r>
            <a:r>
              <a:rPr kumimoji="1" lang="en-US" altLang="ja-JP" dirty="0" smtClean="0"/>
              <a:t>OS</a:t>
            </a:r>
            <a:r>
              <a:rPr kumimoji="1" lang="ja-JP" altLang="en-US" dirty="0" smtClean="0"/>
              <a:t>監視システムの起動間隔が０秒でも占有するより改善が見られた。</a:t>
            </a:r>
          </a:p>
          <a:p>
            <a:r>
              <a:rPr kumimoji="1" lang="en-US" altLang="ja-JP" dirty="0" smtClean="0"/>
              <a:t>OS</a:t>
            </a:r>
            <a:r>
              <a:rPr kumimoji="1" lang="ja-JP" altLang="en-US" dirty="0" smtClean="0"/>
              <a:t>監視システムの実行時間は</a:t>
            </a:r>
            <a:r>
              <a:rPr kumimoji="1" lang="en-US" altLang="ja-JP" dirty="0" smtClean="0"/>
              <a:t>SPE</a:t>
            </a:r>
            <a:r>
              <a:rPr kumimoji="1" lang="ja-JP" altLang="en-US" dirty="0" smtClean="0"/>
              <a:t>スケジューリングの時間よりも短く、</a:t>
            </a:r>
          </a:p>
          <a:p>
            <a:r>
              <a:rPr kumimoji="1" lang="en-US" altLang="ja-JP" dirty="0" smtClean="0"/>
              <a:t>OS</a:t>
            </a:r>
            <a:r>
              <a:rPr kumimoji="1" lang="ja-JP" altLang="en-US" dirty="0" smtClean="0"/>
              <a:t>監視システムが</a:t>
            </a:r>
            <a:r>
              <a:rPr kumimoji="1" lang="en-US" altLang="ja-JP" dirty="0" smtClean="0"/>
              <a:t>SPE</a:t>
            </a:r>
            <a:r>
              <a:rPr kumimoji="1" lang="ja-JP" altLang="en-US" dirty="0" err="1" smtClean="0"/>
              <a:t>を解</a:t>
            </a:r>
            <a:r>
              <a:rPr kumimoji="1" lang="ja-JP" altLang="en-US" dirty="0" smtClean="0"/>
              <a:t>放したらすぐに追い出されていたプログラムが</a:t>
            </a:r>
            <a:r>
              <a:rPr kumimoji="1" lang="en-US" altLang="ja-JP" dirty="0" smtClean="0"/>
              <a:t>SPE</a:t>
            </a:r>
            <a:r>
              <a:rPr kumimoji="1" lang="ja-JP" altLang="en-US" dirty="0" smtClean="0"/>
              <a:t>に割り当てられる。</a:t>
            </a:r>
          </a:p>
          <a:p>
            <a:r>
              <a:rPr kumimoji="1" lang="ja-JP" altLang="en-US" dirty="0" smtClean="0"/>
              <a:t>さらに、次に</a:t>
            </a:r>
            <a:r>
              <a:rPr kumimoji="1" lang="en-US" altLang="ja-JP" dirty="0" smtClean="0"/>
              <a:t>OS</a:t>
            </a:r>
            <a:r>
              <a:rPr kumimoji="1" lang="ja-JP" altLang="en-US" dirty="0" smtClean="0"/>
              <a:t>監視システムが奪うのは、先ほど停止させていたのとは別のプログラムから奪うため、</a:t>
            </a:r>
          </a:p>
          <a:p>
            <a:r>
              <a:rPr kumimoji="1" lang="ja-JP" altLang="en-US" dirty="0" smtClean="0"/>
              <a:t>追い出されていたプログラムの演算を止めずに済み、占有するよりは同期を取る邪魔になっていない。</a:t>
            </a:r>
            <a:endParaRPr kumimoji="1" lang="en-US" altLang="ja-JP" dirty="0" smtClean="0"/>
          </a:p>
          <a:p>
            <a:endParaRPr kumimoji="1" lang="en-US" altLang="ja-JP" dirty="0" smtClean="0"/>
          </a:p>
          <a:p>
            <a:r>
              <a:rPr kumimoji="1" lang="ja-JP" altLang="en-US" dirty="0" smtClean="0"/>
              <a:t>実験の結果から、</a:t>
            </a:r>
            <a:r>
              <a:rPr kumimoji="1" lang="en-US" altLang="ja-JP" dirty="0" smtClean="0"/>
              <a:t>200</a:t>
            </a:r>
            <a:r>
              <a:rPr kumimoji="1" lang="ja-JP" altLang="en-US" dirty="0" smtClean="0"/>
              <a:t>ミリ秒ほど間隔を空ければ</a:t>
            </a:r>
            <a:r>
              <a:rPr kumimoji="1" lang="en-US" altLang="ja-JP" dirty="0" smtClean="0"/>
              <a:t>SPE</a:t>
            </a:r>
            <a:r>
              <a:rPr kumimoji="1" lang="ja-JP" altLang="en-US" dirty="0" smtClean="0"/>
              <a:t>を１つ失った場合とほぼ同じ性能になり、</a:t>
            </a:r>
            <a:endParaRPr kumimoji="1" lang="en-US" altLang="ja-JP" dirty="0" smtClean="0"/>
          </a:p>
          <a:p>
            <a:r>
              <a:rPr kumimoji="1" lang="ja-JP" altLang="en-US" dirty="0" smtClean="0"/>
              <a:t>それ以降は</a:t>
            </a:r>
            <a:r>
              <a:rPr kumimoji="1" lang="en-US" altLang="ja-JP" dirty="0" smtClean="0"/>
              <a:t>SPE</a:t>
            </a:r>
            <a:r>
              <a:rPr kumimoji="1" lang="ja-JP" altLang="en-US" dirty="0" err="1" smtClean="0"/>
              <a:t>を解</a:t>
            </a:r>
            <a:r>
              <a:rPr kumimoji="1" lang="ja-JP" altLang="en-US" dirty="0" smtClean="0"/>
              <a:t>放した分だけ性能が改善していっている。</a:t>
            </a:r>
            <a:endParaRPr kumimoji="1" lang="ja-JP" altLang="en-US" dirty="0"/>
          </a:p>
        </p:txBody>
      </p:sp>
      <p:sp>
        <p:nvSpPr>
          <p:cNvPr id="4" name="スライド番号プレースホルダ 3"/>
          <p:cNvSpPr>
            <a:spLocks noGrp="1"/>
          </p:cNvSpPr>
          <p:nvPr>
            <p:ph type="sldNum" sz="quarter" idx="10"/>
          </p:nvPr>
        </p:nvSpPr>
        <p:spPr/>
        <p:txBody>
          <a:bodyPr/>
          <a:lstStyle/>
          <a:p>
            <a:fld id="{E89C8C38-6688-4CC6-A52C-49521899572E}" type="slidenum">
              <a:rPr kumimoji="1" lang="ja-JP" altLang="en-US" smtClean="0"/>
              <a:pPr/>
              <a:t>20</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OS</a:t>
            </a:r>
            <a:r>
              <a:rPr kumimoji="1" lang="ja-JP" altLang="en-US" dirty="0" smtClean="0"/>
              <a:t>が改ざんされると何が嬉しくないかと言うと、</a:t>
            </a:r>
          </a:p>
          <a:p>
            <a:r>
              <a:rPr kumimoji="1" lang="en-US" altLang="ja-JP" dirty="0" smtClean="0"/>
              <a:t>OS</a:t>
            </a:r>
            <a:r>
              <a:rPr kumimoji="1" lang="ja-JP" altLang="en-US" dirty="0" smtClean="0"/>
              <a:t>が改ざんされた状態ではセキュリティ対策ソフトが正常に動かなくなってしまう事です。</a:t>
            </a:r>
          </a:p>
          <a:p>
            <a:r>
              <a:rPr kumimoji="1" lang="ja-JP" altLang="en-US" dirty="0" smtClean="0"/>
              <a:t>ウィルススキャンソフトを例に挙げますと、ウィルススキャンソフトは監視対象のファイルを開き、</a:t>
            </a:r>
          </a:p>
          <a:p>
            <a:r>
              <a:rPr kumimoji="1" lang="ja-JP" altLang="en-US" dirty="0" smtClean="0"/>
              <a:t>ファイルの中身にウィルスが仕込まれていないかどうかをパターンファイルを見ながらチェックし、</a:t>
            </a:r>
          </a:p>
          <a:p>
            <a:r>
              <a:rPr kumimoji="1" lang="ja-JP" altLang="en-US" dirty="0" smtClean="0"/>
              <a:t>診断結果をログに出力するといった処理を行っていますが、ファイルを開いたり、ログに出力するのは</a:t>
            </a:r>
            <a:r>
              <a:rPr kumimoji="1" lang="en-US" altLang="ja-JP" dirty="0" smtClean="0"/>
              <a:t>OS</a:t>
            </a:r>
            <a:r>
              <a:rPr kumimoji="1" lang="ja-JP" altLang="en-US" dirty="0" smtClean="0"/>
              <a:t>の機能を用いています。</a:t>
            </a:r>
            <a:endParaRPr kumimoji="1" lang="en-US" altLang="ja-JP" dirty="0" smtClean="0"/>
          </a:p>
          <a:p>
            <a:endParaRPr kumimoji="1" lang="en-US" altLang="ja-JP" dirty="0" smtClean="0"/>
          </a:p>
          <a:p>
            <a:r>
              <a:rPr kumimoji="1" lang="en-US" altLang="ja-JP" dirty="0" smtClean="0"/>
              <a:t>OS</a:t>
            </a:r>
            <a:r>
              <a:rPr kumimoji="1" lang="ja-JP" altLang="en-US" dirty="0" smtClean="0"/>
              <a:t>が改ざんされると、対象ファイルがすり替えられてパターンファイルが読み出せなかったり、</a:t>
            </a:r>
          </a:p>
          <a:p>
            <a:r>
              <a:rPr kumimoji="1" lang="ja-JP" altLang="en-US" dirty="0" smtClean="0"/>
              <a:t>ウィルスを検知しても診断結果がログから消されて、ユーザーがウィルスに感染していることを隠したりされてしまい、</a:t>
            </a:r>
          </a:p>
          <a:p>
            <a:r>
              <a:rPr kumimoji="1" lang="ja-JP" altLang="en-US" dirty="0" smtClean="0"/>
              <a:t>セキュリティを保てなくなってしまいます。</a:t>
            </a:r>
          </a:p>
          <a:p>
            <a:r>
              <a:rPr kumimoji="1" lang="ja-JP" altLang="en-US" dirty="0" smtClean="0"/>
              <a:t>セキュリティ対策ソフトを正常に動作させるには、</a:t>
            </a:r>
            <a:r>
              <a:rPr kumimoji="1" lang="en-US" altLang="ja-JP" dirty="0" smtClean="0"/>
              <a:t>OS</a:t>
            </a:r>
            <a:r>
              <a:rPr kumimoji="1" lang="ja-JP" altLang="en-US" dirty="0" smtClean="0"/>
              <a:t>が改ざんされていないという事を保証する必要があります。</a:t>
            </a:r>
          </a:p>
          <a:p>
            <a:endParaRPr kumimoji="1" lang="ja-JP" altLang="en-US" dirty="0"/>
          </a:p>
        </p:txBody>
      </p:sp>
      <p:sp>
        <p:nvSpPr>
          <p:cNvPr id="4" name="スライド番号プレースホルダ 3"/>
          <p:cNvSpPr>
            <a:spLocks noGrp="1"/>
          </p:cNvSpPr>
          <p:nvPr>
            <p:ph type="sldNum" sz="quarter" idx="10"/>
          </p:nvPr>
        </p:nvSpPr>
        <p:spPr/>
        <p:txBody>
          <a:bodyPr/>
          <a:lstStyle/>
          <a:p>
            <a:fld id="{E89C8C38-6688-4CC6-A52C-49521899572E}" type="slidenum">
              <a:rPr kumimoji="1" lang="ja-JP" altLang="en-US" smtClean="0"/>
              <a:pPr/>
              <a:t>3</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ハードウェアを用いて安全に</a:t>
            </a:r>
            <a:r>
              <a:rPr kumimoji="1" lang="en-US" altLang="ja-JP" dirty="0" smtClean="0"/>
              <a:t>OS</a:t>
            </a:r>
            <a:r>
              <a:rPr kumimoji="1" lang="ja-JP" altLang="en-US" dirty="0" smtClean="0"/>
              <a:t>監視を行う研究をいくつか紹介します。</a:t>
            </a:r>
          </a:p>
          <a:p>
            <a:r>
              <a:rPr kumimoji="1" lang="en-US" altLang="ja-JP" dirty="0" smtClean="0"/>
              <a:t>Intel TXT</a:t>
            </a:r>
            <a:r>
              <a:rPr kumimoji="1" lang="ja-JP" altLang="en-US" dirty="0" smtClean="0"/>
              <a:t>等の一般的に使用されているハードウェアは、</a:t>
            </a:r>
            <a:r>
              <a:rPr kumimoji="1" lang="en-US" altLang="ja-JP" dirty="0" smtClean="0"/>
              <a:t>OS</a:t>
            </a:r>
            <a:r>
              <a:rPr kumimoji="1" lang="ja-JP" altLang="en-US" dirty="0" smtClean="0"/>
              <a:t>を含む他のシステムの動作をすべて停止させてから、</a:t>
            </a:r>
          </a:p>
          <a:p>
            <a:r>
              <a:rPr kumimoji="1" lang="ja-JP" altLang="en-US" dirty="0" smtClean="0"/>
              <a:t>メインメモリ上の安全なメモリ領域でプログラムを動作させている。</a:t>
            </a:r>
          </a:p>
          <a:p>
            <a:r>
              <a:rPr kumimoji="1" lang="ja-JP" altLang="en-US" dirty="0" smtClean="0"/>
              <a:t>基本的に、常時動作を行うことはできない。</a:t>
            </a:r>
          </a:p>
          <a:p>
            <a:r>
              <a:rPr kumimoji="1" lang="en-US" altLang="ja-JP" dirty="0" smtClean="0"/>
              <a:t>Flicker</a:t>
            </a:r>
            <a:r>
              <a:rPr kumimoji="1" lang="ja-JP" altLang="en-US" dirty="0" smtClean="0"/>
              <a:t>はハードウェアの上で直接監視システムを実行させる手法だが、常時動作はできない。</a:t>
            </a:r>
          </a:p>
          <a:p>
            <a:r>
              <a:rPr kumimoji="1" lang="en-US" altLang="ja-JP" dirty="0" err="1" smtClean="0"/>
              <a:t>HyperCheck</a:t>
            </a:r>
            <a:r>
              <a:rPr kumimoji="1" lang="ja-JP" altLang="en-US" dirty="0" smtClean="0"/>
              <a:t>は</a:t>
            </a:r>
            <a:r>
              <a:rPr kumimoji="1" lang="en-US" altLang="ja-JP" dirty="0" smtClean="0"/>
              <a:t>SMM</a:t>
            </a:r>
            <a:r>
              <a:rPr kumimoji="1" lang="ja-JP" altLang="en-US" dirty="0" smtClean="0"/>
              <a:t>で動くプログラムが</a:t>
            </a:r>
            <a:r>
              <a:rPr kumimoji="1" lang="en-US" altLang="ja-JP" dirty="0" smtClean="0"/>
              <a:t>OS</a:t>
            </a:r>
            <a:r>
              <a:rPr kumimoji="1" lang="ja-JP" altLang="en-US" dirty="0" smtClean="0"/>
              <a:t>の情報を読み込み、外部のマシンに送ることで</a:t>
            </a:r>
            <a:r>
              <a:rPr kumimoji="1" lang="en-US" altLang="ja-JP" dirty="0" smtClean="0"/>
              <a:t>OS</a:t>
            </a:r>
            <a:r>
              <a:rPr kumimoji="1" lang="ja-JP" altLang="en-US" dirty="0" smtClean="0"/>
              <a:t>のチェックを行っている。</a:t>
            </a:r>
          </a:p>
          <a:p>
            <a:r>
              <a:rPr kumimoji="1" lang="ja-JP" altLang="en-US" dirty="0" smtClean="0"/>
              <a:t>これも常時監視はできない。</a:t>
            </a:r>
          </a:p>
          <a:p>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21</a:t>
            </a:fld>
            <a:endParaRPr kumimoji="1" lang="ja-JP" altLang="en-US"/>
          </a:p>
        </p:txBody>
      </p:sp>
    </p:spTree>
    <p:extLst>
      <p:ext uri="{BB962C8B-B14F-4D97-AF65-F5344CB8AC3E}">
        <p14:creationId xmlns:p14="http://schemas.microsoft.com/office/powerpoint/2010/main" val="16746342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安全な</a:t>
            </a:r>
            <a:r>
              <a:rPr kumimoji="1" lang="en-US" altLang="ja-JP" dirty="0" smtClean="0"/>
              <a:t>OS</a:t>
            </a:r>
            <a:r>
              <a:rPr kumimoji="1" lang="ja-JP" altLang="en-US" dirty="0" smtClean="0"/>
              <a:t>監視のための</a:t>
            </a:r>
            <a:r>
              <a:rPr kumimoji="1" lang="en-US" altLang="ja-JP" dirty="0" smtClean="0"/>
              <a:t>SPE Observer</a:t>
            </a:r>
            <a:r>
              <a:rPr kumimoji="1" lang="ja-JP" altLang="en-US" dirty="0" smtClean="0"/>
              <a:t>を実装した。</a:t>
            </a:r>
          </a:p>
          <a:p>
            <a:r>
              <a:rPr kumimoji="1" lang="ja-JP" altLang="en-US" dirty="0" smtClean="0"/>
              <a:t>このシステムは</a:t>
            </a:r>
            <a:r>
              <a:rPr kumimoji="1" lang="en-US" altLang="ja-JP" dirty="0" smtClean="0"/>
              <a:t>SPE Isolation</a:t>
            </a:r>
            <a:r>
              <a:rPr kumimoji="1" lang="ja-JP" altLang="en-US" dirty="0" smtClean="0"/>
              <a:t>モードによって</a:t>
            </a:r>
            <a:r>
              <a:rPr kumimoji="1" lang="en-US" altLang="ja-JP" dirty="0" smtClean="0"/>
              <a:t>OS</a:t>
            </a:r>
            <a:r>
              <a:rPr kumimoji="1" lang="ja-JP" altLang="en-US" dirty="0" smtClean="0"/>
              <a:t>監視システムを安全に動作させ、</a:t>
            </a:r>
          </a:p>
          <a:p>
            <a:r>
              <a:rPr kumimoji="1" lang="ja-JP" altLang="en-US" dirty="0" smtClean="0"/>
              <a:t>セキュリティプロキシによって</a:t>
            </a:r>
            <a:r>
              <a:rPr kumimoji="1" lang="en-US" altLang="ja-JP" dirty="0" smtClean="0"/>
              <a:t>OS</a:t>
            </a:r>
            <a:r>
              <a:rPr kumimoji="1" lang="ja-JP" altLang="en-US" dirty="0" smtClean="0"/>
              <a:t>監視システムの実行状態を監視する。</a:t>
            </a:r>
          </a:p>
          <a:p>
            <a:r>
              <a:rPr kumimoji="1" lang="ja-JP" altLang="en-US" dirty="0" smtClean="0"/>
              <a:t>実験の結果、占有した場合はアプリケーション性能が低下するが、</a:t>
            </a:r>
          </a:p>
          <a:p>
            <a:r>
              <a:rPr kumimoji="1" lang="ja-JP" altLang="en-US" dirty="0" smtClean="0"/>
              <a:t>スケジューリングを行えば同期をとるようなアプリケーションは大幅に改善可能である。</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22</a:t>
            </a:fld>
            <a:endParaRPr kumimoji="1" lang="ja-JP" altLang="en-US"/>
          </a:p>
        </p:txBody>
      </p:sp>
    </p:spTree>
    <p:extLst>
      <p:ext uri="{BB962C8B-B14F-4D97-AF65-F5344CB8AC3E}">
        <p14:creationId xmlns:p14="http://schemas.microsoft.com/office/powerpoint/2010/main" val="14386301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同期アプリケーションの詳しい説明です。</a:t>
            </a:r>
            <a:endParaRPr kumimoji="1" lang="en-US" altLang="ja-JP" dirty="0" smtClean="0"/>
          </a:p>
          <a:p>
            <a:endParaRPr kumimoji="1" lang="en-US" altLang="ja-JP" dirty="0" smtClean="0"/>
          </a:p>
          <a:p>
            <a:r>
              <a:rPr kumimoji="1" lang="ja-JP" altLang="en-US" dirty="0" smtClean="0"/>
              <a:t>占有すると６番のアプリケーションが追い出されるため、６番にメッセージを送った５番と、６番からメッセージを受け取るはずだった０番が停止してしまう。</a:t>
            </a:r>
            <a:endParaRPr kumimoji="1" lang="en-US" altLang="ja-JP" dirty="0" smtClean="0"/>
          </a:p>
          <a:p>
            <a:r>
              <a:rPr kumimoji="1" lang="ja-JP" altLang="en-US" dirty="0" smtClean="0"/>
              <a:t>１００ミリ秒経過したら１番の部分に６番が割り付けられるようにスケジューラが設計されている。</a:t>
            </a:r>
            <a:endParaRPr kumimoji="1" lang="en-US" altLang="ja-JP" dirty="0" smtClean="0"/>
          </a:p>
          <a:p>
            <a:r>
              <a:rPr kumimoji="1" lang="ja-JP" altLang="en-US" dirty="0" smtClean="0"/>
              <a:t>１番からメッセージを受け取れないので、２番が停止し、２番からメッセージが来ないので３，４番が停止してしまう。</a:t>
            </a:r>
            <a:endParaRPr kumimoji="1" lang="en-US" altLang="ja-JP" dirty="0" smtClean="0"/>
          </a:p>
          <a:p>
            <a:r>
              <a:rPr kumimoji="1" lang="ja-JP" altLang="en-US" dirty="0" smtClean="0"/>
              <a:t>６番からメッセージを受け取ってもらえるので、５、６番だけは動くが、演算にかかる時間は非常に少ないので、全体が停止してしまう状況が多発する。</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25</a:t>
            </a:fld>
            <a:endParaRPr kumimoji="1" lang="ja-JP" altLang="en-US"/>
          </a:p>
        </p:txBody>
      </p:sp>
    </p:spTree>
    <p:extLst>
      <p:ext uri="{BB962C8B-B14F-4D97-AF65-F5344CB8AC3E}">
        <p14:creationId xmlns:p14="http://schemas.microsoft.com/office/powerpoint/2010/main" val="35578211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スケジューリング間隔を１０ミリ秒にした図。</a:t>
            </a:r>
            <a:endParaRPr kumimoji="1" lang="en-US" altLang="ja-JP" dirty="0" smtClean="0"/>
          </a:p>
          <a:p>
            <a:r>
              <a:rPr kumimoji="1" lang="ja-JP" altLang="en-US" dirty="0" smtClean="0"/>
              <a:t>０秒から１００ミリ秒で一気に向上しているわけでは無い。</a:t>
            </a:r>
            <a:endParaRPr kumimoji="1" lang="en-US" altLang="ja-JP" dirty="0" smtClean="0"/>
          </a:p>
          <a:p>
            <a:r>
              <a:rPr kumimoji="1" lang="ja-JP" altLang="en-US" dirty="0" smtClean="0"/>
              <a:t>１０ミリ間隔で見れば対数関数的に性能が向上していて、</a:t>
            </a:r>
            <a:endParaRPr kumimoji="1" lang="en-US" altLang="ja-JP" dirty="0" smtClean="0"/>
          </a:p>
          <a:p>
            <a:r>
              <a:rPr kumimoji="1" lang="ja-JP" altLang="en-US" dirty="0" smtClean="0"/>
              <a:t>間隔を大きくしたから、少しずつ性能が向上していっているのが隠れているだけ。</a:t>
            </a:r>
            <a:endParaRPr kumimoji="1" lang="en-US" altLang="ja-JP" dirty="0" smtClean="0"/>
          </a:p>
          <a:p>
            <a:r>
              <a:rPr kumimoji="1" lang="ja-JP" altLang="en-US" dirty="0" smtClean="0"/>
              <a:t>時間が短いと、デフォルトの</a:t>
            </a:r>
            <a:r>
              <a:rPr kumimoji="1" lang="en-US" altLang="ja-JP" dirty="0" smtClean="0"/>
              <a:t>CPU</a:t>
            </a:r>
            <a:r>
              <a:rPr kumimoji="1" lang="ja-JP" altLang="en-US" dirty="0" smtClean="0"/>
              <a:t>スケジューリングとぶつかる機会が多くなるので誤差が大きくなっているから、</a:t>
            </a:r>
            <a:endParaRPr kumimoji="1" lang="en-US" altLang="ja-JP" dirty="0" smtClean="0"/>
          </a:p>
          <a:p>
            <a:r>
              <a:rPr kumimoji="1" lang="ja-JP" altLang="en-US" dirty="0" smtClean="0"/>
              <a:t>グラフがガタガタになっている</a:t>
            </a:r>
            <a:endParaRPr kumimoji="1" lang="en-US" altLang="ja-JP" dirty="0" smtClean="0"/>
          </a:p>
          <a:p>
            <a:r>
              <a:rPr kumimoji="1" lang="ja-JP" altLang="en-US" dirty="0" smtClean="0"/>
              <a:t>（</a:t>
            </a:r>
            <a:r>
              <a:rPr kumimoji="1" lang="en-US" altLang="ja-JP" dirty="0" smtClean="0"/>
              <a:t>100</a:t>
            </a:r>
            <a:r>
              <a:rPr kumimoji="1" lang="ja-JP" altLang="en-US" dirty="0" smtClean="0"/>
              <a:t>ミリ秒を超えたあたりから標準偏差は</a:t>
            </a:r>
            <a:r>
              <a:rPr kumimoji="1" lang="en-US" altLang="ja-JP" dirty="0" smtClean="0"/>
              <a:t>0.2</a:t>
            </a:r>
            <a:r>
              <a:rPr kumimoji="1" lang="ja-JP" altLang="en-US" dirty="0" smtClean="0"/>
              <a:t>くらいになるが、</a:t>
            </a:r>
            <a:r>
              <a:rPr kumimoji="1" lang="en-US" altLang="ja-JP" dirty="0" smtClean="0"/>
              <a:t>100</a:t>
            </a:r>
            <a:r>
              <a:rPr kumimoji="1" lang="ja-JP" altLang="en-US" dirty="0" smtClean="0"/>
              <a:t>ミリ以下だと</a:t>
            </a:r>
            <a:r>
              <a:rPr kumimoji="1" lang="en-US" altLang="ja-JP" dirty="0" smtClean="0"/>
              <a:t>0.7</a:t>
            </a:r>
            <a:r>
              <a:rPr kumimoji="1" lang="ja-JP" altLang="en-US" dirty="0" smtClean="0"/>
              <a:t>～</a:t>
            </a:r>
            <a:r>
              <a:rPr kumimoji="1" lang="en-US" altLang="ja-JP" dirty="0" smtClean="0"/>
              <a:t>2</a:t>
            </a:r>
            <a:r>
              <a:rPr kumimoji="1" lang="ja-JP" altLang="en-US" smtClean="0"/>
              <a:t>とばらつきが大きい）</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26</a:t>
            </a:fld>
            <a:endParaRPr kumimoji="1" lang="ja-JP" altLang="en-US"/>
          </a:p>
        </p:txBody>
      </p:sp>
    </p:spTree>
    <p:extLst>
      <p:ext uri="{BB962C8B-B14F-4D97-AF65-F5344CB8AC3E}">
        <p14:creationId xmlns:p14="http://schemas.microsoft.com/office/powerpoint/2010/main" val="40071758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mtClean="0"/>
              <a:t>互いに影響を及ぼしあわないので、スケジューリングを行わなければ性能は改善していく。</a:t>
            </a:r>
            <a:endParaRPr kumimoji="1" lang="ja-JP" altLang="en-US"/>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28</a:t>
            </a:fld>
            <a:endParaRPr kumimoji="1" lang="ja-JP" altLang="en-US"/>
          </a:p>
        </p:txBody>
      </p:sp>
    </p:spTree>
    <p:extLst>
      <p:ext uri="{BB962C8B-B14F-4D97-AF65-F5344CB8AC3E}">
        <p14:creationId xmlns:p14="http://schemas.microsoft.com/office/powerpoint/2010/main" val="33665015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EB34A99F-618E-47FC-8336-1AF7AB5CEDCF}" type="slidenum">
              <a:rPr lang="ja-JP" altLang="en-US" smtClean="0"/>
              <a:pPr>
                <a:defRPr/>
              </a:pPr>
              <a:t>29</a:t>
            </a:fld>
            <a:endParaRPr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EB34A99F-618E-47FC-8336-1AF7AB5CEDCF}" type="slidenum">
              <a:rPr lang="ja-JP" altLang="en-US" smtClean="0"/>
              <a:pPr>
                <a:defRPr/>
              </a:pPr>
              <a:t>30</a:t>
            </a:fld>
            <a:endParaRPr lang="ja-JP"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しかしながら、</a:t>
            </a:r>
            <a:r>
              <a:rPr kumimoji="1" lang="en-US" altLang="ja-JP" dirty="0" smtClean="0"/>
              <a:t>OS</a:t>
            </a:r>
            <a:r>
              <a:rPr kumimoji="1" lang="ja-JP" altLang="en-US" dirty="0" smtClean="0"/>
              <a:t>を安全に監視することは一般的に難しいとされています。</a:t>
            </a:r>
          </a:p>
          <a:p>
            <a:r>
              <a:rPr kumimoji="1" lang="en-US" altLang="ja-JP" dirty="0" smtClean="0"/>
              <a:t>OS</a:t>
            </a:r>
            <a:r>
              <a:rPr kumimoji="1" lang="ja-JP" altLang="en-US" dirty="0" smtClean="0"/>
              <a:t>監視システムが</a:t>
            </a:r>
            <a:r>
              <a:rPr kumimoji="1" lang="en-US" altLang="ja-JP" dirty="0" smtClean="0"/>
              <a:t>OS</a:t>
            </a:r>
            <a:r>
              <a:rPr kumimoji="1" lang="ja-JP" altLang="en-US" dirty="0" smtClean="0"/>
              <a:t>の上で動く場合、監視システムは攻撃者から改ざんされた</a:t>
            </a:r>
            <a:r>
              <a:rPr kumimoji="1" lang="en-US" altLang="ja-JP" dirty="0" smtClean="0"/>
              <a:t>OS</a:t>
            </a:r>
            <a:r>
              <a:rPr kumimoji="1" lang="ja-JP" altLang="en-US" dirty="0" smtClean="0"/>
              <a:t>の機能を使用してしまいますので、</a:t>
            </a:r>
          </a:p>
          <a:p>
            <a:r>
              <a:rPr kumimoji="1" lang="ja-JP" altLang="en-US" dirty="0" smtClean="0"/>
              <a:t>セキュリティ対策ソフト同様実行結果を信頼することはできません。</a:t>
            </a:r>
          </a:p>
          <a:p>
            <a:endParaRPr kumimoji="1" lang="ja-JP" altLang="en-US" dirty="0" smtClean="0"/>
          </a:p>
          <a:p>
            <a:r>
              <a:rPr kumimoji="1" lang="en-US" altLang="ja-JP" dirty="0" smtClean="0"/>
              <a:t>OS</a:t>
            </a:r>
            <a:r>
              <a:rPr kumimoji="1" lang="ja-JP" altLang="en-US" dirty="0" smtClean="0"/>
              <a:t>監視システムが</a:t>
            </a:r>
            <a:r>
              <a:rPr kumimoji="1" lang="en-US" altLang="ja-JP" dirty="0" smtClean="0"/>
              <a:t>OS</a:t>
            </a:r>
            <a:r>
              <a:rPr kumimoji="1" lang="ja-JP" altLang="en-US" dirty="0" smtClean="0"/>
              <a:t>の中で動く場合、監視システムは</a:t>
            </a:r>
            <a:r>
              <a:rPr kumimoji="1" lang="en-US" altLang="ja-JP" dirty="0" smtClean="0"/>
              <a:t>OS</a:t>
            </a:r>
            <a:r>
              <a:rPr kumimoji="1" lang="ja-JP" altLang="en-US" dirty="0" smtClean="0"/>
              <a:t>の機能を使わずに監視を行うことができるため、</a:t>
            </a:r>
          </a:p>
          <a:p>
            <a:r>
              <a:rPr kumimoji="1" lang="ja-JP" altLang="en-US" dirty="0" smtClean="0"/>
              <a:t>安全に監視を行うことができそうですが、攻撃者は</a:t>
            </a:r>
            <a:r>
              <a:rPr kumimoji="1" lang="en-US" altLang="ja-JP" dirty="0" smtClean="0"/>
              <a:t>OS</a:t>
            </a:r>
            <a:r>
              <a:rPr kumimoji="1" lang="ja-JP" altLang="en-US" dirty="0" smtClean="0"/>
              <a:t>を改ざんできるため、</a:t>
            </a:r>
          </a:p>
          <a:p>
            <a:r>
              <a:rPr kumimoji="1" lang="en-US" altLang="ja-JP" dirty="0" smtClean="0"/>
              <a:t>OS</a:t>
            </a:r>
            <a:r>
              <a:rPr kumimoji="1" lang="ja-JP" altLang="en-US" dirty="0" smtClean="0"/>
              <a:t>の中で動いている監視システムが攻撃をうけないとは限りません。</a:t>
            </a:r>
          </a:p>
          <a:p>
            <a:endParaRPr kumimoji="1" lang="ja-JP" altLang="en-US" dirty="0" smtClean="0"/>
          </a:p>
          <a:p>
            <a:r>
              <a:rPr kumimoji="1" lang="en-US" altLang="ja-JP" dirty="0" smtClean="0"/>
              <a:t>OS</a:t>
            </a:r>
            <a:r>
              <a:rPr kumimoji="1" lang="ja-JP" altLang="en-US" dirty="0" smtClean="0"/>
              <a:t>監視システムが</a:t>
            </a:r>
            <a:r>
              <a:rPr kumimoji="1" lang="en-US" altLang="ja-JP" dirty="0" smtClean="0"/>
              <a:t>OS</a:t>
            </a:r>
            <a:r>
              <a:rPr kumimoji="1" lang="ja-JP" altLang="en-US" dirty="0" smtClean="0"/>
              <a:t>の下にある</a:t>
            </a:r>
            <a:r>
              <a:rPr kumimoji="1" lang="en-US" altLang="ja-JP" dirty="0" smtClean="0"/>
              <a:t>VMM</a:t>
            </a:r>
            <a:r>
              <a:rPr kumimoji="1" lang="ja-JP" altLang="en-US" dirty="0" smtClean="0"/>
              <a:t>の中で動く場合、攻撃者は</a:t>
            </a:r>
            <a:r>
              <a:rPr kumimoji="1" lang="en-US" altLang="ja-JP" dirty="0" smtClean="0"/>
              <a:t>OS</a:t>
            </a:r>
            <a:r>
              <a:rPr kumimoji="1" lang="ja-JP" altLang="en-US" dirty="0" smtClean="0"/>
              <a:t>監視システムに対して手を出せないので、安全に監視を行うことができます。</a:t>
            </a:r>
          </a:p>
          <a:p>
            <a:r>
              <a:rPr kumimoji="1" lang="ja-JP" altLang="en-US" dirty="0" smtClean="0"/>
              <a:t>しかし、</a:t>
            </a:r>
            <a:r>
              <a:rPr kumimoji="1" lang="en-US" altLang="ja-JP" dirty="0" smtClean="0"/>
              <a:t>VMM</a:t>
            </a:r>
            <a:r>
              <a:rPr kumimoji="1" lang="ja-JP" altLang="en-US" dirty="0" err="1" smtClean="0"/>
              <a:t>には</a:t>
            </a:r>
            <a:r>
              <a:rPr kumimoji="1" lang="ja-JP" altLang="en-US" dirty="0" smtClean="0"/>
              <a:t>複数のバグが存在し、ゲスト</a:t>
            </a:r>
            <a:r>
              <a:rPr kumimoji="1" lang="en-US" altLang="ja-JP" dirty="0" smtClean="0"/>
              <a:t>OS</a:t>
            </a:r>
            <a:r>
              <a:rPr kumimoji="1" lang="ja-JP" altLang="en-US" dirty="0" smtClean="0"/>
              <a:t>から</a:t>
            </a:r>
            <a:r>
              <a:rPr kumimoji="1" lang="en-US" altLang="ja-JP" dirty="0" smtClean="0"/>
              <a:t>VMM</a:t>
            </a:r>
            <a:r>
              <a:rPr kumimoji="1" lang="ja-JP" altLang="en-US" dirty="0" smtClean="0"/>
              <a:t>に対して攻撃を行えるバグも報告されているので、安全であるとは言い切れない。</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4</a:t>
            </a:fld>
            <a:endParaRPr kumimoji="1" lang="ja-JP" altLang="en-US"/>
          </a:p>
        </p:txBody>
      </p:sp>
    </p:spTree>
    <p:extLst>
      <p:ext uri="{BB962C8B-B14F-4D97-AF65-F5344CB8AC3E}">
        <p14:creationId xmlns:p14="http://schemas.microsoft.com/office/powerpoint/2010/main" val="3384482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そこで我々は、</a:t>
            </a:r>
            <a:r>
              <a:rPr kumimoji="1" lang="en-US" altLang="ja-JP" dirty="0" smtClean="0"/>
              <a:t>Cell/B.E.</a:t>
            </a:r>
            <a:r>
              <a:rPr kumimoji="1" lang="ja-JP" altLang="en-US" dirty="0" smtClean="0"/>
              <a:t>の</a:t>
            </a:r>
            <a:r>
              <a:rPr kumimoji="1" lang="en-US" altLang="ja-JP" dirty="0" smtClean="0"/>
              <a:t>SPE</a:t>
            </a:r>
            <a:r>
              <a:rPr kumimoji="1" lang="ja-JP" altLang="en-US" dirty="0" smtClean="0"/>
              <a:t>の上で</a:t>
            </a:r>
            <a:r>
              <a:rPr kumimoji="1" lang="en-US" altLang="ja-JP" dirty="0" smtClean="0"/>
              <a:t>OS</a:t>
            </a:r>
            <a:r>
              <a:rPr kumimoji="1" lang="ja-JP" altLang="en-US" dirty="0" smtClean="0"/>
              <a:t>監視システムを動かす</a:t>
            </a:r>
            <a:r>
              <a:rPr kumimoji="1" lang="en-US" altLang="ja-JP" dirty="0" smtClean="0"/>
              <a:t>SPE Observer</a:t>
            </a:r>
            <a:r>
              <a:rPr kumimoji="1" lang="ja-JP" altLang="en-US" dirty="0" smtClean="0"/>
              <a:t>を提案いたします。</a:t>
            </a:r>
          </a:p>
          <a:p>
            <a:r>
              <a:rPr kumimoji="1" lang="ja-JP" altLang="en-US" dirty="0" smtClean="0"/>
              <a:t>このシステムは、</a:t>
            </a:r>
            <a:r>
              <a:rPr kumimoji="1" lang="en-US" altLang="ja-JP" dirty="0" smtClean="0"/>
              <a:t>OS</a:t>
            </a:r>
            <a:r>
              <a:rPr kumimoji="1" lang="ja-JP" altLang="en-US" dirty="0" smtClean="0"/>
              <a:t>や通常のアプリケーションが動作している</a:t>
            </a:r>
            <a:r>
              <a:rPr kumimoji="1" lang="en-US" altLang="ja-JP" dirty="0" smtClean="0"/>
              <a:t>PPE</a:t>
            </a:r>
            <a:r>
              <a:rPr kumimoji="1" lang="ja-JP" altLang="en-US" dirty="0" smtClean="0"/>
              <a:t>と呼ばれるコアから</a:t>
            </a:r>
          </a:p>
          <a:p>
            <a:r>
              <a:rPr kumimoji="1" lang="ja-JP" altLang="en-US" dirty="0" smtClean="0"/>
              <a:t>物理的に隔離されている</a:t>
            </a:r>
            <a:r>
              <a:rPr kumimoji="1" lang="en-US" altLang="ja-JP" dirty="0" smtClean="0"/>
              <a:t>SPE</a:t>
            </a:r>
            <a:r>
              <a:rPr kumimoji="1" lang="ja-JP" altLang="en-US" dirty="0" smtClean="0"/>
              <a:t>というコアで</a:t>
            </a:r>
            <a:r>
              <a:rPr kumimoji="1" lang="en-US" altLang="ja-JP" dirty="0" smtClean="0"/>
              <a:t>OS</a:t>
            </a:r>
            <a:r>
              <a:rPr kumimoji="1" lang="ja-JP" altLang="en-US" dirty="0" smtClean="0"/>
              <a:t>監視システムを動作させることで、</a:t>
            </a:r>
          </a:p>
          <a:p>
            <a:r>
              <a:rPr kumimoji="1" lang="ja-JP" altLang="en-US" dirty="0" smtClean="0"/>
              <a:t>システムの動作中に</a:t>
            </a:r>
            <a:r>
              <a:rPr kumimoji="1" lang="en-US" altLang="ja-JP" dirty="0" smtClean="0"/>
              <a:t>OS</a:t>
            </a:r>
            <a:r>
              <a:rPr kumimoji="1" lang="ja-JP" altLang="en-US" dirty="0" smtClean="0"/>
              <a:t>の監視が行え、</a:t>
            </a:r>
          </a:p>
          <a:p>
            <a:r>
              <a:rPr kumimoji="1" lang="en-US" altLang="ja-JP" dirty="0" smtClean="0"/>
              <a:t>SPE Isolation</a:t>
            </a:r>
            <a:r>
              <a:rPr kumimoji="1" lang="ja-JP" altLang="en-US" dirty="0" smtClean="0"/>
              <a:t>モードを用いる事で安全に実行することができます。</a:t>
            </a:r>
          </a:p>
          <a:p>
            <a:r>
              <a:rPr kumimoji="1" lang="ja-JP" altLang="en-US" dirty="0" smtClean="0"/>
              <a:t>また、</a:t>
            </a:r>
            <a:r>
              <a:rPr kumimoji="1" lang="en-US" altLang="ja-JP" dirty="0" smtClean="0"/>
              <a:t>OS</a:t>
            </a:r>
            <a:r>
              <a:rPr kumimoji="1" lang="ja-JP" altLang="en-US" dirty="0" smtClean="0"/>
              <a:t>監視システムの実行状態を外部のセキュリティプロキシから監視を行い、システムが停止されるのを予防します。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5</a:t>
            </a:fld>
            <a:endParaRPr kumimoji="1" lang="ja-JP" altLang="en-US"/>
          </a:p>
        </p:txBody>
      </p:sp>
    </p:spTree>
    <p:extLst>
      <p:ext uri="{BB962C8B-B14F-4D97-AF65-F5344CB8AC3E}">
        <p14:creationId xmlns:p14="http://schemas.microsoft.com/office/powerpoint/2010/main" val="3173873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Cell/B.E.</a:t>
            </a:r>
            <a:r>
              <a:rPr kumimoji="1" lang="ja-JP" altLang="en-US" dirty="0" smtClean="0"/>
              <a:t>は複数種類のコアから構成されているヘテロジニアスなマルチコアプロセッサで、</a:t>
            </a:r>
            <a:r>
              <a:rPr kumimoji="1" lang="en-US" altLang="ja-JP" dirty="0" smtClean="0"/>
              <a:t>Sony</a:t>
            </a:r>
            <a:r>
              <a:rPr kumimoji="1" lang="ja-JP" altLang="en-US" dirty="0" smtClean="0"/>
              <a:t>の</a:t>
            </a:r>
            <a:r>
              <a:rPr kumimoji="1" lang="en-US" altLang="ja-JP" dirty="0" smtClean="0"/>
              <a:t>PS3</a:t>
            </a:r>
            <a:r>
              <a:rPr kumimoji="1" lang="ja-JP" altLang="en-US" dirty="0" smtClean="0"/>
              <a:t>や東芝の</a:t>
            </a:r>
            <a:r>
              <a:rPr kumimoji="1" lang="en-US" altLang="ja-JP" dirty="0" err="1" smtClean="0"/>
              <a:t>CellREGZA</a:t>
            </a:r>
            <a:r>
              <a:rPr kumimoji="1" lang="ja-JP" altLang="en-US" dirty="0" smtClean="0"/>
              <a:t>に使用されています。</a:t>
            </a:r>
          </a:p>
          <a:p>
            <a:r>
              <a:rPr kumimoji="1" lang="ja-JP" altLang="en-US" dirty="0" smtClean="0"/>
              <a:t>これは</a:t>
            </a:r>
            <a:r>
              <a:rPr kumimoji="1" lang="en-US" altLang="ja-JP" dirty="0" smtClean="0"/>
              <a:t>PowerPC</a:t>
            </a:r>
            <a:r>
              <a:rPr kumimoji="1" lang="ja-JP" altLang="en-US" dirty="0" smtClean="0"/>
              <a:t>系の命令セットを持つ</a:t>
            </a:r>
            <a:r>
              <a:rPr kumimoji="1" lang="en-US" altLang="ja-JP" dirty="0" smtClean="0"/>
              <a:t>PPE</a:t>
            </a:r>
            <a:r>
              <a:rPr kumimoji="1" lang="ja-JP" altLang="en-US" dirty="0" smtClean="0"/>
              <a:t>と、演算系</a:t>
            </a:r>
            <a:r>
              <a:rPr kumimoji="1" lang="en-US" altLang="ja-JP" dirty="0" smtClean="0"/>
              <a:t>CPU</a:t>
            </a:r>
            <a:r>
              <a:rPr kumimoji="1" lang="ja-JP" altLang="en-US" dirty="0" smtClean="0"/>
              <a:t>の</a:t>
            </a:r>
            <a:r>
              <a:rPr kumimoji="1" lang="en-US" altLang="ja-JP" dirty="0" smtClean="0"/>
              <a:t>SPE</a:t>
            </a:r>
            <a:r>
              <a:rPr kumimoji="1" lang="ja-JP" altLang="en-US" dirty="0" smtClean="0"/>
              <a:t>から構成されており、</a:t>
            </a:r>
            <a:r>
              <a:rPr kumimoji="1" lang="en-US" altLang="ja-JP" dirty="0" smtClean="0"/>
              <a:t>SPE</a:t>
            </a:r>
            <a:r>
              <a:rPr kumimoji="1" lang="ja-JP" altLang="en-US" dirty="0" smtClean="0"/>
              <a:t>は</a:t>
            </a:r>
            <a:r>
              <a:rPr kumimoji="1" lang="en-US" altLang="ja-JP" dirty="0" smtClean="0"/>
              <a:t>LS</a:t>
            </a:r>
            <a:r>
              <a:rPr kumimoji="1" lang="ja-JP" altLang="en-US" dirty="0" smtClean="0"/>
              <a:t>と呼ばれる</a:t>
            </a:r>
            <a:r>
              <a:rPr kumimoji="1" lang="en-US" altLang="ja-JP" dirty="0" smtClean="0"/>
              <a:t>256kb</a:t>
            </a:r>
            <a:r>
              <a:rPr kumimoji="1" lang="ja-JP" altLang="en-US" dirty="0" err="1" smtClean="0"/>
              <a:t>のメ</a:t>
            </a:r>
            <a:r>
              <a:rPr kumimoji="1" lang="ja-JP" altLang="en-US" dirty="0" smtClean="0"/>
              <a:t>モリをコアの内部に持っています。</a:t>
            </a:r>
          </a:p>
          <a:p>
            <a:r>
              <a:rPr kumimoji="1" lang="ja-JP" altLang="en-US" dirty="0" smtClean="0"/>
              <a:t>そして、</a:t>
            </a:r>
            <a:r>
              <a:rPr kumimoji="1" lang="en-US" altLang="ja-JP" dirty="0" smtClean="0"/>
              <a:t>SPE</a:t>
            </a:r>
            <a:r>
              <a:rPr kumimoji="1" lang="ja-JP" altLang="en-US" dirty="0" smtClean="0"/>
              <a:t>は</a:t>
            </a:r>
            <a:r>
              <a:rPr kumimoji="1" lang="en-US" altLang="ja-JP" dirty="0" smtClean="0"/>
              <a:t>DMA</a:t>
            </a:r>
            <a:r>
              <a:rPr kumimoji="1" lang="ja-JP" altLang="en-US" dirty="0" smtClean="0"/>
              <a:t>転送を用い、メインメモリに直接アクセスを行います。</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6</a:t>
            </a:fld>
            <a:endParaRPr kumimoji="1" lang="ja-JP" altLang="en-US"/>
          </a:p>
        </p:txBody>
      </p:sp>
    </p:spTree>
    <p:extLst>
      <p:ext uri="{BB962C8B-B14F-4D97-AF65-F5344CB8AC3E}">
        <p14:creationId xmlns:p14="http://schemas.microsoft.com/office/powerpoint/2010/main" val="3757002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SPE Observer</a:t>
            </a:r>
            <a:r>
              <a:rPr kumimoji="1" lang="ja-JP" altLang="en-US" dirty="0" smtClean="0"/>
              <a:t>で動かす</a:t>
            </a:r>
            <a:r>
              <a:rPr kumimoji="1" lang="en-US" altLang="ja-JP" dirty="0" smtClean="0"/>
              <a:t>OS</a:t>
            </a:r>
            <a:r>
              <a:rPr kumimoji="1" lang="ja-JP" altLang="en-US" dirty="0" smtClean="0"/>
              <a:t>監視システムは</a:t>
            </a:r>
            <a:r>
              <a:rPr kumimoji="1" lang="en-US" altLang="ja-JP" dirty="0" smtClean="0"/>
              <a:t>DMA</a:t>
            </a:r>
            <a:r>
              <a:rPr kumimoji="1" lang="ja-JP" altLang="en-US" dirty="0" smtClean="0"/>
              <a:t>転送を用いて</a:t>
            </a:r>
            <a:r>
              <a:rPr kumimoji="1" lang="en-US" altLang="ja-JP" dirty="0" smtClean="0"/>
              <a:t>OS</a:t>
            </a:r>
            <a:r>
              <a:rPr kumimoji="1" lang="ja-JP" altLang="en-US" dirty="0" smtClean="0"/>
              <a:t>の情報を取ってきます。</a:t>
            </a:r>
          </a:p>
          <a:p>
            <a:r>
              <a:rPr kumimoji="1" lang="ja-JP" altLang="en-US" dirty="0" smtClean="0"/>
              <a:t>１回に読み込めるデータのサイズが</a:t>
            </a:r>
            <a:r>
              <a:rPr kumimoji="1" lang="en-US" altLang="ja-JP" dirty="0" smtClean="0"/>
              <a:t>16kb</a:t>
            </a:r>
            <a:r>
              <a:rPr kumimoji="1" lang="ja-JP" altLang="en-US" dirty="0" smtClean="0"/>
              <a:t>だったり、</a:t>
            </a:r>
            <a:r>
              <a:rPr kumimoji="1" lang="en-US" altLang="ja-JP" dirty="0" smtClean="0"/>
              <a:t>LS</a:t>
            </a:r>
            <a:r>
              <a:rPr kumimoji="1" lang="ja-JP" altLang="en-US" dirty="0" smtClean="0"/>
              <a:t>の容量が</a:t>
            </a:r>
            <a:r>
              <a:rPr kumimoji="1" lang="en-US" altLang="ja-JP" dirty="0" smtClean="0"/>
              <a:t>256kb</a:t>
            </a:r>
            <a:r>
              <a:rPr kumimoji="1" lang="ja-JP" altLang="en-US" dirty="0" smtClean="0"/>
              <a:t>と少ないので、</a:t>
            </a:r>
          </a:p>
          <a:p>
            <a:r>
              <a:rPr kumimoji="1" lang="ja-JP" altLang="en-US" dirty="0" smtClean="0"/>
              <a:t>いっぺんに情報を取得するのではなく、数回に分割して転送します。</a:t>
            </a:r>
          </a:p>
          <a:p>
            <a:r>
              <a:rPr kumimoji="1" lang="ja-JP" altLang="en-US" dirty="0" smtClean="0"/>
              <a:t>今回実装した監視は、</a:t>
            </a:r>
            <a:r>
              <a:rPr kumimoji="1" lang="en-US" altLang="ja-JP" dirty="0" smtClean="0"/>
              <a:t>OS</a:t>
            </a:r>
            <a:r>
              <a:rPr kumimoji="1" lang="ja-JP" altLang="en-US" dirty="0" smtClean="0"/>
              <a:t>カーネルのうち、コード領域と読み取り専用データ領域のハッシュ値を計算するものですが、</a:t>
            </a:r>
          </a:p>
          <a:p>
            <a:r>
              <a:rPr kumimoji="1" lang="ja-JP" altLang="en-US" dirty="0" smtClean="0"/>
              <a:t>将来的にはプロセスリストやスケジューラのランキューを比べたりしてカーネルデータが改ざんされていないかチェックを行うことができます</a:t>
            </a:r>
            <a:endParaRPr kumimoji="1" lang="ja-JP" altLang="en-US" dirty="0"/>
          </a:p>
        </p:txBody>
      </p:sp>
      <p:sp>
        <p:nvSpPr>
          <p:cNvPr id="4" name="スライド番号プレースホルダ 3"/>
          <p:cNvSpPr>
            <a:spLocks noGrp="1"/>
          </p:cNvSpPr>
          <p:nvPr>
            <p:ph type="sldNum" sz="quarter" idx="10"/>
          </p:nvPr>
        </p:nvSpPr>
        <p:spPr/>
        <p:txBody>
          <a:bodyPr/>
          <a:lstStyle/>
          <a:p>
            <a:fld id="{E89C8C38-6688-4CC6-A52C-49521899572E}" type="slidenum">
              <a:rPr kumimoji="1" lang="ja-JP" altLang="en-US" smtClean="0"/>
              <a:pPr/>
              <a:t>7</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Isolation</a:t>
            </a:r>
            <a:r>
              <a:rPr kumimoji="1" lang="ja-JP" altLang="en-US" dirty="0" smtClean="0"/>
              <a:t>モードとは</a:t>
            </a:r>
            <a:r>
              <a:rPr kumimoji="1" lang="en-US" altLang="ja-JP" dirty="0" smtClean="0"/>
              <a:t>SPE</a:t>
            </a:r>
            <a:r>
              <a:rPr kumimoji="1" lang="ja-JP" altLang="en-US" dirty="0" smtClean="0"/>
              <a:t>の内部で動くプログラムを安全に実行するための</a:t>
            </a:r>
            <a:r>
              <a:rPr kumimoji="1" lang="en-US" altLang="ja-JP" dirty="0" smtClean="0"/>
              <a:t>CPU</a:t>
            </a:r>
            <a:r>
              <a:rPr kumimoji="1" lang="ja-JP" altLang="en-US" dirty="0" smtClean="0"/>
              <a:t>モードです。</a:t>
            </a:r>
          </a:p>
          <a:p>
            <a:r>
              <a:rPr kumimoji="1" lang="ja-JP" altLang="en-US" dirty="0" smtClean="0"/>
              <a:t>まず、実行中は</a:t>
            </a:r>
            <a:r>
              <a:rPr kumimoji="1" lang="en-US" altLang="ja-JP" dirty="0" smtClean="0"/>
              <a:t>SPE</a:t>
            </a:r>
            <a:r>
              <a:rPr kumimoji="1" lang="ja-JP" altLang="en-US" dirty="0" smtClean="0"/>
              <a:t>の</a:t>
            </a:r>
            <a:r>
              <a:rPr kumimoji="1" lang="en-US" altLang="ja-JP" dirty="0" smtClean="0"/>
              <a:t>LS</a:t>
            </a:r>
            <a:r>
              <a:rPr kumimoji="1" lang="ja-JP" altLang="en-US" dirty="0" smtClean="0"/>
              <a:t>に対して外部からアクセスができなくなります。</a:t>
            </a:r>
          </a:p>
          <a:p>
            <a:r>
              <a:rPr kumimoji="1" lang="en-US" altLang="ja-JP" dirty="0" smtClean="0"/>
              <a:t>OS</a:t>
            </a:r>
            <a:r>
              <a:rPr kumimoji="1" lang="ja-JP" altLang="en-US" dirty="0" smtClean="0"/>
              <a:t>監視システムのプログラムや、監視システムが持っている鍵などは</a:t>
            </a:r>
            <a:r>
              <a:rPr kumimoji="1" lang="en-US" altLang="ja-JP" dirty="0" smtClean="0"/>
              <a:t>LS</a:t>
            </a:r>
            <a:r>
              <a:rPr kumimoji="1" lang="ja-JP" altLang="en-US" dirty="0" smtClean="0"/>
              <a:t>の中に置かれるため、</a:t>
            </a:r>
          </a:p>
          <a:p>
            <a:r>
              <a:rPr kumimoji="1" lang="ja-JP" altLang="en-US" dirty="0" smtClean="0"/>
              <a:t>攻撃者は動作中の</a:t>
            </a:r>
            <a:r>
              <a:rPr kumimoji="1" lang="en-US" altLang="ja-JP" dirty="0" smtClean="0"/>
              <a:t>OS</a:t>
            </a:r>
            <a:r>
              <a:rPr kumimoji="1" lang="ja-JP" altLang="en-US" dirty="0" smtClean="0"/>
              <a:t>監視システムを改ざんしたり、解析することができません。</a:t>
            </a:r>
          </a:p>
          <a:p>
            <a:r>
              <a:rPr kumimoji="1" lang="ja-JP" altLang="en-US" dirty="0" smtClean="0"/>
              <a:t>また、</a:t>
            </a:r>
            <a:r>
              <a:rPr kumimoji="1" lang="en-US" altLang="ja-JP" dirty="0" smtClean="0"/>
              <a:t>Isolation</a:t>
            </a:r>
            <a:r>
              <a:rPr kumimoji="1" lang="ja-JP" altLang="en-US" dirty="0" smtClean="0"/>
              <a:t>モードで動作しているプログラムが終了したり、外部から中断された場合は</a:t>
            </a:r>
            <a:r>
              <a:rPr kumimoji="1" lang="en-US" altLang="ja-JP" dirty="0" smtClean="0"/>
              <a:t>LS</a:t>
            </a:r>
            <a:r>
              <a:rPr kumimoji="1" lang="ja-JP" altLang="en-US" dirty="0" smtClean="0"/>
              <a:t>の中身をすべて削除されてしまうので</a:t>
            </a:r>
          </a:p>
          <a:p>
            <a:r>
              <a:rPr kumimoji="1" lang="ja-JP" altLang="en-US" dirty="0" smtClean="0"/>
              <a:t>攻撃者は</a:t>
            </a:r>
            <a:r>
              <a:rPr kumimoji="1" lang="en-US" altLang="ja-JP" dirty="0" smtClean="0"/>
              <a:t>LS</a:t>
            </a:r>
            <a:r>
              <a:rPr kumimoji="1" lang="ja-JP" altLang="en-US" dirty="0" smtClean="0"/>
              <a:t>の中身をダンプして解析を行うことができません。</a:t>
            </a:r>
          </a:p>
          <a:p>
            <a:r>
              <a:rPr kumimoji="1" lang="ja-JP" altLang="en-US" dirty="0" smtClean="0"/>
              <a:t>以上のことから、</a:t>
            </a:r>
            <a:r>
              <a:rPr kumimoji="1" lang="en-US" altLang="ja-JP" dirty="0" smtClean="0"/>
              <a:t>Isolation</a:t>
            </a:r>
            <a:r>
              <a:rPr kumimoji="1" lang="ja-JP" altLang="en-US" dirty="0" smtClean="0"/>
              <a:t>モードを用いれば安全に</a:t>
            </a:r>
            <a:r>
              <a:rPr kumimoji="1" lang="en-US" altLang="ja-JP" dirty="0" smtClean="0"/>
              <a:t>OS</a:t>
            </a:r>
            <a:r>
              <a:rPr kumimoji="1" lang="ja-JP" altLang="en-US" dirty="0" smtClean="0"/>
              <a:t>監視システムを実行することができます。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8</a:t>
            </a:fld>
            <a:endParaRPr kumimoji="1" lang="ja-JP" altLang="en-US"/>
          </a:p>
        </p:txBody>
      </p:sp>
    </p:spTree>
    <p:extLst>
      <p:ext uri="{BB962C8B-B14F-4D97-AF65-F5344CB8AC3E}">
        <p14:creationId xmlns:p14="http://schemas.microsoft.com/office/powerpoint/2010/main" val="4018535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実行前の</a:t>
            </a:r>
            <a:r>
              <a:rPr kumimoji="1" lang="en-US" altLang="ja-JP" dirty="0" smtClean="0"/>
              <a:t>OS</a:t>
            </a:r>
            <a:r>
              <a:rPr kumimoji="1" lang="ja-JP" altLang="en-US" dirty="0" smtClean="0"/>
              <a:t>監視システムの安全性は、</a:t>
            </a:r>
            <a:r>
              <a:rPr kumimoji="1" lang="en-US" altLang="ja-JP" dirty="0" smtClean="0"/>
              <a:t>Secure Loader</a:t>
            </a:r>
            <a:r>
              <a:rPr kumimoji="1" lang="ja-JP" altLang="en-US" dirty="0" smtClean="0"/>
              <a:t>によって保たれています。</a:t>
            </a:r>
          </a:p>
          <a:p>
            <a:r>
              <a:rPr kumimoji="1" lang="ja-JP" altLang="en-US" dirty="0" smtClean="0"/>
              <a:t>まず、暗号化された</a:t>
            </a:r>
            <a:r>
              <a:rPr kumimoji="1" lang="en-US" altLang="ja-JP" dirty="0" smtClean="0"/>
              <a:t>Secure Loader</a:t>
            </a:r>
            <a:r>
              <a:rPr kumimoji="1" lang="ja-JP" altLang="en-US" dirty="0" smtClean="0"/>
              <a:t>が</a:t>
            </a:r>
            <a:r>
              <a:rPr kumimoji="1" lang="en-US" altLang="ja-JP" dirty="0" smtClean="0"/>
              <a:t>PPE</a:t>
            </a:r>
            <a:r>
              <a:rPr kumimoji="1" lang="ja-JP" altLang="en-US" dirty="0" smtClean="0"/>
              <a:t>から</a:t>
            </a:r>
            <a:r>
              <a:rPr kumimoji="1" lang="en-US" altLang="ja-JP" dirty="0" smtClean="0"/>
              <a:t>SPE</a:t>
            </a:r>
            <a:r>
              <a:rPr kumimoji="1" lang="ja-JP" altLang="en-US" dirty="0" smtClean="0"/>
              <a:t>にロードされ、</a:t>
            </a:r>
            <a:r>
              <a:rPr kumimoji="1" lang="en-US" altLang="ja-JP" dirty="0" smtClean="0"/>
              <a:t>SPE</a:t>
            </a:r>
            <a:r>
              <a:rPr kumimoji="1" lang="ja-JP" altLang="en-US" dirty="0" smtClean="0"/>
              <a:t>が持つ鍵によって認証と復号化をうけます。</a:t>
            </a:r>
          </a:p>
          <a:p>
            <a:r>
              <a:rPr kumimoji="1" lang="ja-JP" altLang="en-US" dirty="0" smtClean="0"/>
              <a:t>攻撃者はハードウェア内部の鍵を読み取ったり、認証部分を改ざんすることができないので、</a:t>
            </a:r>
          </a:p>
          <a:p>
            <a:r>
              <a:rPr kumimoji="1" lang="en-US" altLang="ja-JP" dirty="0" smtClean="0"/>
              <a:t>Secure Loader</a:t>
            </a:r>
            <a:r>
              <a:rPr kumimoji="1" lang="ja-JP" altLang="en-US" dirty="0" smtClean="0"/>
              <a:t>の改ざんや解析を行うことができません。</a:t>
            </a:r>
          </a:p>
          <a:p>
            <a:r>
              <a:rPr kumimoji="1" lang="ja-JP" altLang="en-US" dirty="0" smtClean="0"/>
              <a:t>そして</a:t>
            </a:r>
            <a:r>
              <a:rPr kumimoji="1" lang="en-US" altLang="ja-JP" dirty="0" smtClean="0"/>
              <a:t>Secure Loader</a:t>
            </a:r>
            <a:r>
              <a:rPr kumimoji="1" lang="ja-JP" altLang="en-US" dirty="0" smtClean="0"/>
              <a:t>は暗号化された</a:t>
            </a:r>
            <a:r>
              <a:rPr kumimoji="1" lang="en-US" altLang="ja-JP" dirty="0" smtClean="0"/>
              <a:t>OS</a:t>
            </a:r>
            <a:r>
              <a:rPr kumimoji="1" lang="ja-JP" altLang="en-US" dirty="0" smtClean="0"/>
              <a:t>監視システムを</a:t>
            </a:r>
            <a:r>
              <a:rPr kumimoji="1" lang="en-US" altLang="ja-JP" dirty="0" smtClean="0"/>
              <a:t>SPE</a:t>
            </a:r>
            <a:r>
              <a:rPr kumimoji="1" lang="ja-JP" altLang="en-US" dirty="0" smtClean="0"/>
              <a:t>にロードし、</a:t>
            </a:r>
            <a:r>
              <a:rPr kumimoji="1" lang="en-US" altLang="ja-JP" dirty="0" smtClean="0"/>
              <a:t>Secure Loader</a:t>
            </a:r>
            <a:r>
              <a:rPr kumimoji="1" lang="ja-JP" altLang="en-US" dirty="0" smtClean="0"/>
              <a:t>の持つ鍵によって認証と復号化を行います。</a:t>
            </a:r>
          </a:p>
          <a:p>
            <a:r>
              <a:rPr kumimoji="1" lang="en-US" altLang="ja-JP" dirty="0" smtClean="0"/>
              <a:t>OS</a:t>
            </a:r>
            <a:r>
              <a:rPr kumimoji="1" lang="ja-JP" altLang="en-US" dirty="0" smtClean="0"/>
              <a:t>監視システムは攻撃者が改ざん、解析を行えない</a:t>
            </a:r>
            <a:r>
              <a:rPr kumimoji="1" lang="en-US" altLang="ja-JP" dirty="0" smtClean="0"/>
              <a:t>Secure Loader</a:t>
            </a:r>
            <a:r>
              <a:rPr kumimoji="1" lang="ja-JP" altLang="en-US" dirty="0" smtClean="0"/>
              <a:t>から保護されているため、ディスク上の</a:t>
            </a:r>
            <a:r>
              <a:rPr kumimoji="1" lang="en-US" altLang="ja-JP" dirty="0" smtClean="0"/>
              <a:t>OS</a:t>
            </a:r>
            <a:r>
              <a:rPr kumimoji="1" lang="ja-JP" altLang="en-US" dirty="0" smtClean="0"/>
              <a:t>監視システムを保護することができます。</a:t>
            </a:r>
            <a:endParaRPr kumimoji="1" lang="ja-JP" altLang="en-US" dirty="0"/>
          </a:p>
        </p:txBody>
      </p:sp>
      <p:sp>
        <p:nvSpPr>
          <p:cNvPr id="4" name="スライド番号プレースホルダ 3"/>
          <p:cNvSpPr>
            <a:spLocks noGrp="1"/>
          </p:cNvSpPr>
          <p:nvPr>
            <p:ph type="sldNum" sz="quarter" idx="10"/>
          </p:nvPr>
        </p:nvSpPr>
        <p:spPr/>
        <p:txBody>
          <a:bodyPr/>
          <a:lstStyle/>
          <a:p>
            <a:fld id="{E89C8C38-6688-4CC6-A52C-49521899572E}" type="slidenum">
              <a:rPr kumimoji="1" lang="ja-JP" altLang="en-US" smtClean="0"/>
              <a:pPr/>
              <a:t>9</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SPE Observer</a:t>
            </a:r>
            <a:r>
              <a:rPr kumimoji="1" lang="ja-JP" altLang="en-US" dirty="0" smtClean="0"/>
              <a:t>では外部のセキュリティプロキシから</a:t>
            </a:r>
            <a:r>
              <a:rPr kumimoji="1" lang="en-US" altLang="ja-JP" dirty="0" smtClean="0"/>
              <a:t>OS</a:t>
            </a:r>
            <a:r>
              <a:rPr kumimoji="1" lang="ja-JP" altLang="en-US" dirty="0" smtClean="0"/>
              <a:t>監視システムの実行状態をチェックしています。</a:t>
            </a:r>
          </a:p>
          <a:p>
            <a:r>
              <a:rPr kumimoji="1" lang="ja-JP" altLang="en-US" dirty="0" smtClean="0"/>
              <a:t>なぜそんなことをするかといいますと、</a:t>
            </a:r>
            <a:r>
              <a:rPr kumimoji="1" lang="en-US" altLang="ja-JP" dirty="0" smtClean="0"/>
              <a:t>Cell</a:t>
            </a:r>
            <a:r>
              <a:rPr kumimoji="1" lang="ja-JP" altLang="en-US" dirty="0" smtClean="0"/>
              <a:t>のアーキテクチャでは</a:t>
            </a:r>
            <a:r>
              <a:rPr kumimoji="1" lang="en-US" altLang="ja-JP" dirty="0" smtClean="0"/>
              <a:t>SPE</a:t>
            </a:r>
            <a:r>
              <a:rPr kumimoji="1" lang="ja-JP" altLang="en-US" dirty="0" smtClean="0"/>
              <a:t>で動くプログラムが暴走した時のために</a:t>
            </a:r>
            <a:r>
              <a:rPr kumimoji="1" lang="en-US" altLang="ja-JP" dirty="0" smtClean="0"/>
              <a:t>PPE</a:t>
            </a:r>
            <a:r>
              <a:rPr kumimoji="1" lang="ja-JP" altLang="en-US" dirty="0" smtClean="0"/>
              <a:t>から</a:t>
            </a:r>
            <a:r>
              <a:rPr kumimoji="1" lang="en-US" altLang="ja-JP" dirty="0" smtClean="0"/>
              <a:t>SPE</a:t>
            </a:r>
            <a:r>
              <a:rPr kumimoji="1" lang="ja-JP" altLang="en-US" dirty="0" smtClean="0"/>
              <a:t>を停止できるようになっており、</a:t>
            </a:r>
          </a:p>
          <a:p>
            <a:r>
              <a:rPr kumimoji="1" lang="en-US" altLang="ja-JP" dirty="0" smtClean="0"/>
              <a:t>OS</a:t>
            </a:r>
            <a:r>
              <a:rPr kumimoji="1" lang="ja-JP" altLang="en-US" dirty="0" smtClean="0"/>
              <a:t>監視システムも例外では無いからです。</a:t>
            </a:r>
          </a:p>
          <a:p>
            <a:endParaRPr kumimoji="1" lang="ja-JP" altLang="en-US" dirty="0" smtClean="0"/>
          </a:p>
          <a:p>
            <a:r>
              <a:rPr kumimoji="1" lang="ja-JP" altLang="en-US" dirty="0" smtClean="0"/>
              <a:t>さて、実行状態の監視手法ですが、</a:t>
            </a:r>
            <a:r>
              <a:rPr kumimoji="1" lang="en-US" altLang="ja-JP" dirty="0" smtClean="0"/>
              <a:t>OS</a:t>
            </a:r>
            <a:r>
              <a:rPr kumimoji="1" lang="ja-JP" altLang="en-US" dirty="0" smtClean="0"/>
              <a:t>監視システムとセキュリティプロキシがハートビートと呼ばれる定期的な暗号通信を行います。</a:t>
            </a:r>
          </a:p>
          <a:p>
            <a:r>
              <a:rPr kumimoji="1" lang="ja-JP" altLang="en-US" dirty="0" smtClean="0"/>
              <a:t>暗号を解析するための鍵は</a:t>
            </a:r>
            <a:r>
              <a:rPr kumimoji="1" lang="en-US" altLang="ja-JP" dirty="0" smtClean="0"/>
              <a:t>Isolation</a:t>
            </a:r>
            <a:r>
              <a:rPr kumimoji="1" lang="ja-JP" altLang="en-US" dirty="0" smtClean="0"/>
              <a:t>モードで動く</a:t>
            </a:r>
            <a:r>
              <a:rPr kumimoji="1" lang="en-US" altLang="ja-JP" dirty="0" smtClean="0"/>
              <a:t>OS</a:t>
            </a:r>
            <a:r>
              <a:rPr kumimoji="1" lang="ja-JP" altLang="en-US" dirty="0" smtClean="0"/>
              <a:t>監視システムとセキュリティプロキシしか持っていませんので、</a:t>
            </a:r>
          </a:p>
          <a:p>
            <a:r>
              <a:rPr kumimoji="1" lang="ja-JP" altLang="en-US" dirty="0" smtClean="0"/>
              <a:t>攻撃者はハートビートに対し正しい応答を返すことはできません。</a:t>
            </a:r>
          </a:p>
          <a:p>
            <a:r>
              <a:rPr kumimoji="1" lang="ja-JP" altLang="en-US" dirty="0" smtClean="0"/>
              <a:t>そして、ハートビートの応答が正しくなければ、セキュリティプロキシが監視対象をネットワークから遮断し、攻撃者が攻撃を継続できなくします。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10</a:t>
            </a:fld>
            <a:endParaRPr kumimoji="1" lang="ja-JP" altLang="en-US"/>
          </a:p>
        </p:txBody>
      </p:sp>
    </p:spTree>
    <p:extLst>
      <p:ext uri="{BB962C8B-B14F-4D97-AF65-F5344CB8AC3E}">
        <p14:creationId xmlns:p14="http://schemas.microsoft.com/office/powerpoint/2010/main" val="4135296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2012/3/10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2012/3/10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2012/3/10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2012/3/10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2012/3/10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2012/3/10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2012/3/10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2012/3/10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2012/3/10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2012/3/10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2012/3/10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2012/3/10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chart" Target="../charts/chart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chart" Target="../charts/chart4.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image" Target="../media/image5.jpeg"/><Relationship Id="rId4" Type="http://schemas.openxmlformats.org/officeDocument/2006/relationships/hyperlink" Target="http://images.google.co.jp/imgres?imgurl=http://www.up-lock.com/u9.jpg&amp;imgrefurl=http://www.up-lock.com/kurasi6.htm&amp;usg=__y10jof3xYAQPWwjTQYu5S-BGB6w=&amp;h=800&amp;w=600&amp;sz=32&amp;hl=ja&amp;start=3&amp;um=1&amp;itbs=1&amp;tbnid=P9aI-vTPUHwSnM:&amp;tbnh=143&amp;tbnw=107&amp;prev=/images?q=%E9%8D%B5&amp;hl=ja&amp;lr=&amp;sa=N&amp;um=1"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1.wmf"/></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4.wmf"/><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a:t>SPE Observer: Cell/B.E.</a:t>
            </a:r>
            <a:r>
              <a:rPr lang="ja-JP" altLang="en-US" dirty="0"/>
              <a:t>の</a:t>
            </a:r>
            <a:r>
              <a:rPr lang="en-US" altLang="ja-JP" dirty="0"/>
              <a:t>SPE</a:t>
            </a:r>
            <a:r>
              <a:rPr lang="ja-JP" altLang="en-US" dirty="0"/>
              <a:t>を用いた</a:t>
            </a:r>
            <a:r>
              <a:rPr lang="en-US" altLang="ja-JP" dirty="0"/>
              <a:t>OS</a:t>
            </a:r>
            <a:r>
              <a:rPr lang="ja-JP" altLang="en-US" dirty="0"/>
              <a:t>監視システム</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solidFill>
                  <a:schemeClr val="tx1"/>
                </a:solidFill>
              </a:rPr>
              <a:t>九州工業大学</a:t>
            </a:r>
            <a:endParaRPr kumimoji="1" lang="en-US" altLang="ja-JP" dirty="0" smtClean="0">
              <a:solidFill>
                <a:schemeClr val="tx1"/>
              </a:solidFill>
            </a:endParaRPr>
          </a:p>
          <a:p>
            <a:r>
              <a:rPr kumimoji="1" lang="ja-JP" altLang="en-US" dirty="0" smtClean="0">
                <a:solidFill>
                  <a:schemeClr val="tx1"/>
                </a:solidFill>
              </a:rPr>
              <a:t>永田卓也　光来健一</a:t>
            </a:r>
            <a:endParaRPr kumimoji="1" lang="ja-JP" altLang="en-US"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265"/>
    </mc:Choice>
    <mc:Fallback xmlns="">
      <p:transition spd="slow" advTm="6265"/>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セキュリティプロキシ</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OS</a:t>
            </a:r>
            <a:r>
              <a:rPr kumimoji="1" lang="ja-JP" altLang="en-US" dirty="0" smtClean="0"/>
              <a:t>監視システムの動作状況をチェックする</a:t>
            </a:r>
            <a:endParaRPr kumimoji="1" lang="en-US" altLang="ja-JP" dirty="0" smtClean="0"/>
          </a:p>
          <a:p>
            <a:pPr lvl="1"/>
            <a:r>
              <a:rPr lang="en-US" altLang="ja-JP" dirty="0" smtClean="0"/>
              <a:t>PPE</a:t>
            </a:r>
            <a:r>
              <a:rPr lang="ja-JP" altLang="en-US" dirty="0" smtClean="0"/>
              <a:t>は</a:t>
            </a:r>
            <a:r>
              <a:rPr lang="en-US" altLang="ja-JP" dirty="0" smtClean="0"/>
              <a:t>SPE</a:t>
            </a:r>
            <a:r>
              <a:rPr lang="ja-JP" altLang="en-US" dirty="0" smtClean="0"/>
              <a:t>上の</a:t>
            </a:r>
            <a:r>
              <a:rPr lang="en-US" altLang="ja-JP" dirty="0" smtClean="0"/>
              <a:t>OS</a:t>
            </a:r>
            <a:r>
              <a:rPr lang="ja-JP" altLang="en-US" dirty="0" smtClean="0"/>
              <a:t>監視システムを停止できる</a:t>
            </a:r>
            <a:endParaRPr kumimoji="1" lang="en-US" altLang="ja-JP" dirty="0" smtClean="0"/>
          </a:p>
          <a:p>
            <a:pPr lvl="1"/>
            <a:r>
              <a:rPr lang="en-US" altLang="ja-JP" dirty="0" smtClean="0"/>
              <a:t>OS</a:t>
            </a:r>
            <a:r>
              <a:rPr lang="ja-JP" altLang="en-US" dirty="0" smtClean="0"/>
              <a:t>監視システムに定期的にハートビートを送る</a:t>
            </a:r>
            <a:endParaRPr lang="en-US" altLang="ja-JP" dirty="0" smtClean="0"/>
          </a:p>
          <a:p>
            <a:pPr lvl="2"/>
            <a:r>
              <a:rPr lang="ja-JP" altLang="en-US" dirty="0"/>
              <a:t>暗号化</a:t>
            </a:r>
            <a:r>
              <a:rPr lang="ja-JP" altLang="en-US" dirty="0" smtClean="0"/>
              <a:t>されたメッセージを送りあう</a:t>
            </a:r>
            <a:endParaRPr lang="en-US" altLang="ja-JP" dirty="0" smtClean="0"/>
          </a:p>
          <a:p>
            <a:pPr lvl="2"/>
            <a:r>
              <a:rPr kumimoji="1" lang="ja-JP" altLang="en-US" dirty="0" smtClean="0"/>
              <a:t>正しい応答でなければ、ネットワークを遮断</a:t>
            </a:r>
            <a:endParaRPr kumimoji="1" lang="en-US" altLang="ja-JP" dirty="0" smtClean="0"/>
          </a:p>
          <a:p>
            <a:pPr lvl="2"/>
            <a:r>
              <a:rPr lang="ja-JP" altLang="en-US" dirty="0" smtClean="0"/>
              <a:t>攻撃者は攻撃を継続することができなくなる</a:t>
            </a:r>
            <a:endParaRPr kumimoji="1" lang="ja-JP" altLang="en-US" dirty="0"/>
          </a:p>
        </p:txBody>
      </p:sp>
      <p:sp>
        <p:nvSpPr>
          <p:cNvPr id="4" name="正方形/長方形 3"/>
          <p:cNvSpPr/>
          <p:nvPr/>
        </p:nvSpPr>
        <p:spPr bwMode="auto">
          <a:xfrm>
            <a:off x="1043608" y="4869160"/>
            <a:ext cx="3677124" cy="174303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正方形/長方形 4"/>
          <p:cNvSpPr/>
          <p:nvPr/>
        </p:nvSpPr>
        <p:spPr bwMode="auto">
          <a:xfrm>
            <a:off x="3115310" y="6147713"/>
            <a:ext cx="1214437" cy="3150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t>SPE</a:t>
            </a:r>
            <a:endParaRPr lang="ja-JP" altLang="en-US" dirty="0"/>
          </a:p>
        </p:txBody>
      </p:sp>
      <p:sp>
        <p:nvSpPr>
          <p:cNvPr id="6" name="正方形/長方形 5"/>
          <p:cNvSpPr/>
          <p:nvPr/>
        </p:nvSpPr>
        <p:spPr bwMode="auto">
          <a:xfrm>
            <a:off x="3115310" y="5480642"/>
            <a:ext cx="1214437" cy="5781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smtClean="0">
                <a:solidFill>
                  <a:schemeClr val="tx1"/>
                </a:solidFill>
              </a:rPr>
              <a:t>OS</a:t>
            </a:r>
            <a:r>
              <a:rPr lang="ja-JP" altLang="en-US" dirty="0" smtClean="0">
                <a:solidFill>
                  <a:schemeClr val="tx1"/>
                </a:solidFill>
              </a:rPr>
              <a:t>監視</a:t>
            </a:r>
            <a:endParaRPr lang="en-US" altLang="ja-JP" dirty="0" smtClean="0">
              <a:solidFill>
                <a:schemeClr val="tx1"/>
              </a:solidFill>
            </a:endParaRPr>
          </a:p>
          <a:p>
            <a:pPr algn="ctr">
              <a:defRPr/>
            </a:pPr>
            <a:r>
              <a:rPr lang="ja-JP" altLang="en-US" dirty="0" smtClean="0">
                <a:solidFill>
                  <a:schemeClr val="tx1"/>
                </a:solidFill>
              </a:rPr>
              <a:t>システム</a:t>
            </a:r>
            <a:endParaRPr lang="en-US" altLang="ja-JP" dirty="0">
              <a:solidFill>
                <a:schemeClr val="tx1"/>
              </a:solidFill>
            </a:endParaRPr>
          </a:p>
        </p:txBody>
      </p:sp>
      <p:sp>
        <p:nvSpPr>
          <p:cNvPr id="7" name="正方形/長方形 6"/>
          <p:cNvSpPr/>
          <p:nvPr/>
        </p:nvSpPr>
        <p:spPr bwMode="auto">
          <a:xfrm>
            <a:off x="1186484" y="6203302"/>
            <a:ext cx="1333500" cy="315003"/>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PPE</a:t>
            </a:r>
            <a:endParaRPr lang="ja-JP" altLang="en-US" dirty="0">
              <a:solidFill>
                <a:schemeClr val="tx1"/>
              </a:solidFill>
            </a:endParaRPr>
          </a:p>
        </p:txBody>
      </p:sp>
      <p:sp>
        <p:nvSpPr>
          <p:cNvPr id="8" name="正方形/長方形 7"/>
          <p:cNvSpPr/>
          <p:nvPr/>
        </p:nvSpPr>
        <p:spPr bwMode="auto">
          <a:xfrm>
            <a:off x="1186484" y="4980338"/>
            <a:ext cx="1333500" cy="11562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OS</a:t>
            </a:r>
            <a:endParaRPr lang="ja-JP" altLang="en-US" dirty="0">
              <a:solidFill>
                <a:schemeClr val="tx1"/>
              </a:solidFill>
            </a:endParaRPr>
          </a:p>
        </p:txBody>
      </p:sp>
      <p:cxnSp>
        <p:nvCxnSpPr>
          <p:cNvPr id="9" name="直線矢印コネクタ 8"/>
          <p:cNvCxnSpPr>
            <a:stCxn id="6" idx="1"/>
            <a:endCxn id="8" idx="3"/>
          </p:cNvCxnSpPr>
          <p:nvPr/>
        </p:nvCxnSpPr>
        <p:spPr bwMode="auto">
          <a:xfrm rot="10800000">
            <a:off x="2519984" y="5558463"/>
            <a:ext cx="595326" cy="21124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11"/>
          <p:cNvSpPr txBox="1">
            <a:spLocks noChangeArrowheads="1"/>
          </p:cNvSpPr>
          <p:nvPr/>
        </p:nvSpPr>
        <p:spPr bwMode="auto">
          <a:xfrm>
            <a:off x="2615244" y="5202695"/>
            <a:ext cx="709612" cy="271768"/>
          </a:xfrm>
          <a:prstGeom prst="rect">
            <a:avLst/>
          </a:prstGeom>
          <a:noFill/>
          <a:ln w="9525">
            <a:noFill/>
            <a:miter lim="800000"/>
            <a:headEnd/>
            <a:tailEnd/>
          </a:ln>
        </p:spPr>
        <p:txBody>
          <a:bodyPr>
            <a:spAutoFit/>
          </a:bodyPr>
          <a:lstStyle/>
          <a:p>
            <a:pPr algn="ctr"/>
            <a:r>
              <a:rPr lang="ja-JP" altLang="en-US" dirty="0"/>
              <a:t>監視</a:t>
            </a:r>
          </a:p>
        </p:txBody>
      </p:sp>
      <p:sp>
        <p:nvSpPr>
          <p:cNvPr id="11" name="テキスト ボックス 13"/>
          <p:cNvSpPr txBox="1">
            <a:spLocks noChangeArrowheads="1"/>
          </p:cNvSpPr>
          <p:nvPr/>
        </p:nvSpPr>
        <p:spPr bwMode="auto">
          <a:xfrm>
            <a:off x="257252" y="4551347"/>
            <a:ext cx="1643063" cy="287826"/>
          </a:xfrm>
          <a:prstGeom prst="rect">
            <a:avLst/>
          </a:prstGeom>
          <a:noFill/>
          <a:ln w="9525">
            <a:noFill/>
            <a:miter lim="800000"/>
            <a:headEnd/>
            <a:tailEnd/>
          </a:ln>
        </p:spPr>
        <p:txBody>
          <a:bodyPr>
            <a:spAutoFit/>
          </a:bodyPr>
          <a:lstStyle/>
          <a:p>
            <a:pPr algn="ctr"/>
            <a:r>
              <a:rPr lang="en-US" altLang="ja-JP" dirty="0"/>
              <a:t>Cell/B.E.</a:t>
            </a:r>
            <a:endParaRPr lang="ja-JP" altLang="en-US" dirty="0"/>
          </a:p>
        </p:txBody>
      </p:sp>
      <p:sp>
        <p:nvSpPr>
          <p:cNvPr id="12" name="テキスト ボックス 11"/>
          <p:cNvSpPr txBox="1"/>
          <p:nvPr/>
        </p:nvSpPr>
        <p:spPr>
          <a:xfrm>
            <a:off x="5837364" y="4839379"/>
            <a:ext cx="1152128" cy="502940"/>
          </a:xfrm>
          <a:prstGeom prst="rect">
            <a:avLst/>
          </a:prstGeom>
          <a:noFill/>
        </p:spPr>
        <p:txBody>
          <a:bodyPr wrap="square" rtlCol="0">
            <a:spAutoFit/>
          </a:bodyPr>
          <a:lstStyle/>
          <a:p>
            <a:pPr algn="ctr"/>
            <a:r>
              <a:rPr kumimoji="1" lang="en-US" altLang="ja-JP" dirty="0" smtClean="0"/>
              <a:t>Security</a:t>
            </a:r>
          </a:p>
          <a:p>
            <a:pPr algn="ctr"/>
            <a:r>
              <a:rPr lang="en-US" altLang="ja-JP" dirty="0" smtClean="0"/>
              <a:t>Proxy</a:t>
            </a:r>
            <a:endParaRPr kumimoji="1" lang="ja-JP" altLang="en-US" dirty="0"/>
          </a:p>
        </p:txBody>
      </p:sp>
      <p:sp>
        <p:nvSpPr>
          <p:cNvPr id="13" name="テキスト ボックス 12"/>
          <p:cNvSpPr txBox="1"/>
          <p:nvPr/>
        </p:nvSpPr>
        <p:spPr>
          <a:xfrm>
            <a:off x="7421540" y="6135523"/>
            <a:ext cx="1377300" cy="287395"/>
          </a:xfrm>
          <a:prstGeom prst="rect">
            <a:avLst/>
          </a:prstGeom>
          <a:noFill/>
        </p:spPr>
        <p:txBody>
          <a:bodyPr wrap="none" rtlCol="0">
            <a:spAutoFit/>
          </a:bodyPr>
          <a:lstStyle/>
          <a:p>
            <a:r>
              <a:rPr lang="ja-JP" altLang="en-US" dirty="0" smtClean="0"/>
              <a:t>ネットワーク</a:t>
            </a:r>
            <a:endParaRPr kumimoji="1" lang="ja-JP" altLang="en-US" dirty="0"/>
          </a:p>
        </p:txBody>
      </p:sp>
      <p:sp>
        <p:nvSpPr>
          <p:cNvPr id="14" name="server"/>
          <p:cNvSpPr>
            <a:spLocks noEditPoints="1" noChangeArrowheads="1"/>
          </p:cNvSpPr>
          <p:nvPr/>
        </p:nvSpPr>
        <p:spPr bwMode="auto">
          <a:xfrm>
            <a:off x="6053388" y="5415443"/>
            <a:ext cx="864096" cy="679825"/>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 name="テキスト ボックス 14"/>
          <p:cNvSpPr txBox="1"/>
          <p:nvPr/>
        </p:nvSpPr>
        <p:spPr>
          <a:xfrm>
            <a:off x="4685236" y="5343435"/>
            <a:ext cx="1440160" cy="369332"/>
          </a:xfrm>
          <a:prstGeom prst="rect">
            <a:avLst/>
          </a:prstGeom>
          <a:noFill/>
        </p:spPr>
        <p:txBody>
          <a:bodyPr wrap="square" rtlCol="0">
            <a:spAutoFit/>
          </a:bodyPr>
          <a:lstStyle/>
          <a:p>
            <a:pPr algn="ctr"/>
            <a:r>
              <a:rPr kumimoji="1" lang="ja-JP" altLang="en-US" dirty="0" smtClean="0"/>
              <a:t>ハートビート</a:t>
            </a:r>
            <a:endParaRPr kumimoji="1" lang="ja-JP" altLang="en-US" dirty="0"/>
          </a:p>
        </p:txBody>
      </p:sp>
      <p:cxnSp>
        <p:nvCxnSpPr>
          <p:cNvPr id="16" name="直線矢印コネクタ 15"/>
          <p:cNvCxnSpPr>
            <a:stCxn id="6" idx="3"/>
            <a:endCxn id="14" idx="7"/>
          </p:cNvCxnSpPr>
          <p:nvPr/>
        </p:nvCxnSpPr>
        <p:spPr>
          <a:xfrm flipV="1">
            <a:off x="4329747" y="5755356"/>
            <a:ext cx="1723641" cy="14348"/>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757244" y="6351547"/>
            <a:ext cx="1584176"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rot="5400000" flipH="1" flipV="1">
            <a:off x="6161400" y="6243535"/>
            <a:ext cx="36004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rot="5400000" flipH="1" flipV="1">
            <a:off x="6449432" y="6243535"/>
            <a:ext cx="36004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6629452" y="6351547"/>
            <a:ext cx="72008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Tm="56475"/>
    </mc:Choice>
    <mc:Fallback xmlns="">
      <p:transition spd="slow" advTm="56475"/>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lang="ja-JP" altLang="en-US" dirty="0" smtClean="0"/>
              <a:t>監視のスケジューリング</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必要な時だけ</a:t>
            </a:r>
            <a:r>
              <a:rPr lang="en-US" altLang="ja-JP" dirty="0" smtClean="0"/>
              <a:t>OS</a:t>
            </a:r>
            <a:r>
              <a:rPr lang="ja-JP" altLang="en-US" dirty="0" smtClean="0"/>
              <a:t>監視システムを起動させる</a:t>
            </a:r>
            <a:endParaRPr lang="en-US" altLang="ja-JP" dirty="0" smtClean="0"/>
          </a:p>
          <a:p>
            <a:pPr lvl="1"/>
            <a:r>
              <a:rPr kumimoji="1" lang="en-US" altLang="ja-JP" dirty="0" smtClean="0"/>
              <a:t>OS</a:t>
            </a:r>
            <a:r>
              <a:rPr kumimoji="1" lang="ja-JP" altLang="en-US" dirty="0" smtClean="0"/>
              <a:t>監視中は</a:t>
            </a:r>
            <a:r>
              <a:rPr kumimoji="1" lang="en-US" altLang="ja-JP" dirty="0" smtClean="0"/>
              <a:t>SPE</a:t>
            </a:r>
            <a:r>
              <a:rPr kumimoji="1" lang="ja-JP" altLang="en-US" dirty="0" smtClean="0"/>
              <a:t>を占有する</a:t>
            </a:r>
            <a:endParaRPr kumimoji="1" lang="en-US" altLang="ja-JP" dirty="0" smtClean="0"/>
          </a:p>
          <a:p>
            <a:pPr lvl="2"/>
            <a:r>
              <a:rPr kumimoji="1" lang="en-US" altLang="ja-JP" dirty="0" smtClean="0"/>
              <a:t>SPE</a:t>
            </a:r>
            <a:r>
              <a:rPr kumimoji="1" lang="ja-JP" altLang="en-US" dirty="0" smtClean="0"/>
              <a:t>１つ分性能低下する</a:t>
            </a:r>
            <a:endParaRPr kumimoji="1" lang="en-US" altLang="ja-JP" dirty="0" smtClean="0"/>
          </a:p>
          <a:p>
            <a:pPr lvl="1"/>
            <a:r>
              <a:rPr lang="ja-JP" altLang="en-US" dirty="0" smtClean="0"/>
              <a:t>定期的に監視を行えばよい場合</a:t>
            </a:r>
            <a:r>
              <a:rPr lang="en-US" altLang="ja-JP" dirty="0" smtClean="0"/>
              <a:t/>
            </a:r>
            <a:br>
              <a:rPr lang="en-US" altLang="ja-JP" dirty="0" smtClean="0"/>
            </a:br>
            <a:r>
              <a:rPr lang="ja-JP" altLang="en-US" dirty="0" smtClean="0"/>
              <a:t>監視していない期間は</a:t>
            </a:r>
            <a:r>
              <a:rPr lang="en-US" altLang="ja-JP" dirty="0" smtClean="0"/>
              <a:t>SPE</a:t>
            </a:r>
            <a:r>
              <a:rPr lang="ja-JP" altLang="en-US" dirty="0" smtClean="0"/>
              <a:t>を解放</a:t>
            </a:r>
            <a:endParaRPr lang="en-US" altLang="ja-JP" dirty="0" smtClean="0"/>
          </a:p>
          <a:p>
            <a:pPr lvl="1"/>
            <a:r>
              <a:rPr lang="en-US" altLang="ja-JP" dirty="0" smtClean="0"/>
              <a:t>SPE</a:t>
            </a:r>
            <a:r>
              <a:rPr lang="ja-JP" altLang="en-US" dirty="0" smtClean="0"/>
              <a:t>を横取りできるように</a:t>
            </a:r>
            <a:r>
              <a:rPr lang="en-US" altLang="ja-JP" dirty="0" smtClean="0"/>
              <a:t>SPE</a:t>
            </a:r>
            <a:r>
              <a:rPr lang="ja-JP" altLang="en-US" dirty="0" smtClean="0"/>
              <a:t>スケジューラを改造</a:t>
            </a:r>
            <a:endParaRPr lang="en-US" altLang="ja-JP" dirty="0" smtClean="0"/>
          </a:p>
        </p:txBody>
      </p:sp>
      <p:grpSp>
        <p:nvGrpSpPr>
          <p:cNvPr id="4" name="グループ化 3"/>
          <p:cNvGrpSpPr/>
          <p:nvPr/>
        </p:nvGrpSpPr>
        <p:grpSpPr>
          <a:xfrm>
            <a:off x="5148064" y="5373216"/>
            <a:ext cx="914400" cy="1296144"/>
            <a:chOff x="971600" y="5373216"/>
            <a:chExt cx="914400" cy="1296144"/>
          </a:xfrm>
        </p:grpSpPr>
        <p:sp>
          <p:nvSpPr>
            <p:cNvPr id="5" name="正方形/長方形 4"/>
            <p:cNvSpPr/>
            <p:nvPr/>
          </p:nvSpPr>
          <p:spPr>
            <a:xfrm>
              <a:off x="971600" y="5373216"/>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b="1" dirty="0" smtClean="0">
                  <a:solidFill>
                    <a:prstClr val="white"/>
                  </a:solidFill>
                </a:rPr>
                <a:t>SPE</a:t>
              </a:r>
            </a:p>
            <a:p>
              <a:pPr lvl="0" algn="ctr"/>
              <a:r>
                <a:rPr lang="en-US" altLang="ja-JP" sz="2400" b="1" dirty="0" smtClean="0">
                  <a:solidFill>
                    <a:prstClr val="white"/>
                  </a:solidFill>
                </a:rPr>
                <a:t>App</a:t>
              </a:r>
              <a:endParaRPr lang="ja-JP" altLang="en-US" sz="2400" b="1" dirty="0">
                <a:solidFill>
                  <a:prstClr val="white"/>
                </a:solidFill>
              </a:endParaRPr>
            </a:p>
          </p:txBody>
        </p:sp>
        <p:sp>
          <p:nvSpPr>
            <p:cNvPr id="6" name="正方形/長方形 5"/>
            <p:cNvSpPr/>
            <p:nvPr/>
          </p:nvSpPr>
          <p:spPr>
            <a:xfrm>
              <a:off x="971600" y="6381328"/>
              <a:ext cx="91440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SPE</a:t>
              </a:r>
              <a:endParaRPr kumimoji="1" lang="ja-JP" altLang="en-US" b="1" dirty="0"/>
            </a:p>
          </p:txBody>
        </p:sp>
      </p:grpSp>
      <p:grpSp>
        <p:nvGrpSpPr>
          <p:cNvPr id="7" name="グループ化 6"/>
          <p:cNvGrpSpPr/>
          <p:nvPr/>
        </p:nvGrpSpPr>
        <p:grpSpPr>
          <a:xfrm>
            <a:off x="6321896" y="5373216"/>
            <a:ext cx="914400" cy="1296144"/>
            <a:chOff x="971600" y="5373216"/>
            <a:chExt cx="914400" cy="1296144"/>
          </a:xfrm>
        </p:grpSpPr>
        <p:sp>
          <p:nvSpPr>
            <p:cNvPr id="8" name="正方形/長方形 7"/>
            <p:cNvSpPr/>
            <p:nvPr/>
          </p:nvSpPr>
          <p:spPr>
            <a:xfrm>
              <a:off x="971600" y="5373216"/>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b="1" dirty="0" smtClean="0">
                  <a:solidFill>
                    <a:prstClr val="white"/>
                  </a:solidFill>
                </a:rPr>
                <a:t>SPE</a:t>
              </a:r>
            </a:p>
            <a:p>
              <a:pPr lvl="0" algn="ctr"/>
              <a:r>
                <a:rPr lang="en-US" altLang="ja-JP" sz="2400" b="1" dirty="0" smtClean="0">
                  <a:solidFill>
                    <a:prstClr val="white"/>
                  </a:solidFill>
                </a:rPr>
                <a:t>App</a:t>
              </a:r>
              <a:endParaRPr lang="ja-JP" altLang="en-US" sz="2400" b="1" dirty="0">
                <a:solidFill>
                  <a:prstClr val="white"/>
                </a:solidFill>
              </a:endParaRPr>
            </a:p>
          </p:txBody>
        </p:sp>
        <p:sp>
          <p:nvSpPr>
            <p:cNvPr id="9" name="正方形/長方形 8"/>
            <p:cNvSpPr/>
            <p:nvPr/>
          </p:nvSpPr>
          <p:spPr>
            <a:xfrm>
              <a:off x="971600" y="6381328"/>
              <a:ext cx="91440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SPE</a:t>
              </a:r>
              <a:endParaRPr kumimoji="1" lang="ja-JP" altLang="en-US" b="1" dirty="0"/>
            </a:p>
          </p:txBody>
        </p:sp>
      </p:grpSp>
      <p:grpSp>
        <p:nvGrpSpPr>
          <p:cNvPr id="10" name="グループ化 9"/>
          <p:cNvGrpSpPr/>
          <p:nvPr/>
        </p:nvGrpSpPr>
        <p:grpSpPr>
          <a:xfrm>
            <a:off x="7546032" y="5373216"/>
            <a:ext cx="914400" cy="1296144"/>
            <a:chOff x="971600" y="5373216"/>
            <a:chExt cx="914400" cy="1296144"/>
          </a:xfrm>
        </p:grpSpPr>
        <p:sp>
          <p:nvSpPr>
            <p:cNvPr id="11" name="正方形/長方形 10"/>
            <p:cNvSpPr/>
            <p:nvPr/>
          </p:nvSpPr>
          <p:spPr>
            <a:xfrm>
              <a:off x="971600" y="5373216"/>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t>SPE</a:t>
              </a:r>
            </a:p>
            <a:p>
              <a:pPr algn="ctr"/>
              <a:r>
                <a:rPr lang="en-US" altLang="ja-JP" sz="2400" b="1" dirty="0" smtClean="0"/>
                <a:t>App</a:t>
              </a:r>
              <a:endParaRPr kumimoji="1" lang="ja-JP" altLang="en-US" sz="2400" b="1" dirty="0"/>
            </a:p>
          </p:txBody>
        </p:sp>
        <p:sp>
          <p:nvSpPr>
            <p:cNvPr id="12" name="正方形/長方形 11"/>
            <p:cNvSpPr/>
            <p:nvPr/>
          </p:nvSpPr>
          <p:spPr>
            <a:xfrm>
              <a:off x="971600" y="6381328"/>
              <a:ext cx="91440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SPE</a:t>
              </a:r>
              <a:endParaRPr kumimoji="1" lang="ja-JP" altLang="en-US" b="1" dirty="0"/>
            </a:p>
          </p:txBody>
        </p:sp>
      </p:grpSp>
      <p:sp>
        <p:nvSpPr>
          <p:cNvPr id="22" name="正方形/長方形 21"/>
          <p:cNvSpPr/>
          <p:nvPr/>
        </p:nvSpPr>
        <p:spPr>
          <a:xfrm>
            <a:off x="7546032" y="5373216"/>
            <a:ext cx="914400"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t>OS</a:t>
            </a:r>
          </a:p>
          <a:p>
            <a:pPr algn="ctr"/>
            <a:r>
              <a:rPr lang="ja-JP" altLang="en-US" b="1" dirty="0" smtClean="0"/>
              <a:t>監視</a:t>
            </a:r>
            <a:endParaRPr lang="en-US" altLang="ja-JP" b="1" dirty="0" smtClean="0"/>
          </a:p>
        </p:txBody>
      </p:sp>
      <p:sp>
        <p:nvSpPr>
          <p:cNvPr id="24" name="正方形/長方形 23"/>
          <p:cNvSpPr/>
          <p:nvPr/>
        </p:nvSpPr>
        <p:spPr>
          <a:xfrm>
            <a:off x="4017640" y="5373216"/>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b="1" dirty="0" smtClean="0">
                <a:solidFill>
                  <a:prstClr val="white"/>
                </a:solidFill>
              </a:rPr>
              <a:t>SPE</a:t>
            </a:r>
          </a:p>
          <a:p>
            <a:pPr lvl="0" algn="ctr"/>
            <a:r>
              <a:rPr lang="en-US" altLang="ja-JP" sz="2400" b="1" dirty="0" smtClean="0">
                <a:solidFill>
                  <a:prstClr val="white"/>
                </a:solidFill>
              </a:rPr>
              <a:t>App</a:t>
            </a:r>
            <a:endParaRPr lang="ja-JP" altLang="en-US" sz="2400" b="1" dirty="0" smtClean="0">
              <a:solidFill>
                <a:prstClr val="white"/>
              </a:solidFill>
            </a:endParaRPr>
          </a:p>
        </p:txBody>
      </p:sp>
      <p:sp>
        <p:nvSpPr>
          <p:cNvPr id="23" name="正方形/長方形 22"/>
          <p:cNvSpPr/>
          <p:nvPr/>
        </p:nvSpPr>
        <p:spPr>
          <a:xfrm>
            <a:off x="4017640" y="5373216"/>
            <a:ext cx="914400"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t>OS</a:t>
            </a:r>
          </a:p>
          <a:p>
            <a:pPr algn="ctr"/>
            <a:r>
              <a:rPr lang="ja-JP" altLang="en-US" b="1" dirty="0" smtClean="0"/>
              <a:t>監視</a:t>
            </a:r>
            <a:endParaRPr lang="en-US" altLang="ja-JP" b="1" dirty="0" smtClean="0"/>
          </a:p>
        </p:txBody>
      </p:sp>
      <p:sp>
        <p:nvSpPr>
          <p:cNvPr id="27" name="四角形吹き出し 26"/>
          <p:cNvSpPr/>
          <p:nvPr/>
        </p:nvSpPr>
        <p:spPr>
          <a:xfrm>
            <a:off x="2267744" y="5445224"/>
            <a:ext cx="1368152" cy="1152128"/>
          </a:xfrm>
          <a:prstGeom prst="wedgeRectCallout">
            <a:avLst>
              <a:gd name="adj1" fmla="val 91137"/>
              <a:gd name="adj2" fmla="val -209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優先的に割り付けられるよう指定</a:t>
            </a:r>
            <a:endParaRPr kumimoji="1" lang="ja-JP" altLang="en-US" dirty="0">
              <a:solidFill>
                <a:schemeClr val="tx1"/>
              </a:solidFill>
            </a:endParaRPr>
          </a:p>
        </p:txBody>
      </p:sp>
      <p:sp>
        <p:nvSpPr>
          <p:cNvPr id="13" name="四角形吹き出し 12"/>
          <p:cNvSpPr/>
          <p:nvPr/>
        </p:nvSpPr>
        <p:spPr>
          <a:xfrm>
            <a:off x="7567637" y="4725144"/>
            <a:ext cx="1346448" cy="504056"/>
          </a:xfrm>
          <a:prstGeom prst="wedgeRectCallout">
            <a:avLst>
              <a:gd name="adj1" fmla="val 2605"/>
              <a:gd name="adj2" fmla="val 12245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起動しない</a:t>
            </a:r>
            <a:endParaRPr kumimoji="1" lang="ja-JP" altLang="en-US" dirty="0">
              <a:solidFill>
                <a:schemeClr val="tx1"/>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67921"/>
    </mc:Choice>
    <mc:Fallback xmlns="">
      <p:transition spd="slow" advTm="6792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dissolve">
                                      <p:cBhvr>
                                        <p:cTn id="7" dur="500"/>
                                        <p:tgtEl>
                                          <p:spTgt spid="2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dissolve">
                                      <p:cBhvr>
                                        <p:cTn id="10" dur="5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dissolve">
                                      <p:cBhvr>
                                        <p:cTn id="15" dur="500"/>
                                        <p:tgtEl>
                                          <p:spTgt spid="23"/>
                                        </p:tgtEl>
                                      </p:cBhvr>
                                    </p:animEffect>
                                  </p:childTnLst>
                                </p:cTn>
                              </p:par>
                              <p:par>
                                <p:cTn id="16" presetID="9" presetClass="exit" presetSubtype="0" fill="hold" grpId="1" nodeType="withEffect">
                                  <p:stCondLst>
                                    <p:cond delay="0"/>
                                  </p:stCondLst>
                                  <p:childTnLst>
                                    <p:animEffect transition="out" filter="dissolve">
                                      <p:cBhvr>
                                        <p:cTn id="17" dur="500"/>
                                        <p:tgtEl>
                                          <p:spTgt spid="24"/>
                                        </p:tgtEl>
                                      </p:cBhvr>
                                    </p:animEffect>
                                    <p:set>
                                      <p:cBhvr>
                                        <p:cTn id="18" dur="1" fill="hold">
                                          <p:stCondLst>
                                            <p:cond delay="499"/>
                                          </p:stCondLst>
                                        </p:cTn>
                                        <p:tgtEl>
                                          <p:spTgt spid="24"/>
                                        </p:tgtEl>
                                        <p:attrNameLst>
                                          <p:attrName>style.visibility</p:attrName>
                                        </p:attrNameLst>
                                      </p:cBhvr>
                                      <p:to>
                                        <p:strVal val="hidden"/>
                                      </p:to>
                                    </p:set>
                                  </p:childTnLst>
                                </p:cTn>
                              </p:par>
                              <p:par>
                                <p:cTn id="19" presetID="9" presetClass="exit" presetSubtype="0" fill="hold" grpId="1" nodeType="withEffect">
                                  <p:stCondLst>
                                    <p:cond delay="0"/>
                                  </p:stCondLst>
                                  <p:childTnLst>
                                    <p:animEffect transition="out" filter="dissolve">
                                      <p:cBhvr>
                                        <p:cTn id="20" dur="500"/>
                                        <p:tgtEl>
                                          <p:spTgt spid="22"/>
                                        </p:tgtEl>
                                      </p:cBhvr>
                                    </p:animEffect>
                                    <p:set>
                                      <p:cBhvr>
                                        <p:cTn id="21" dur="1" fill="hold">
                                          <p:stCondLst>
                                            <p:cond delay="499"/>
                                          </p:stCondLst>
                                        </p:cTn>
                                        <p:tgtEl>
                                          <p:spTgt spid="22"/>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dissolve">
                                      <p:cBhvr>
                                        <p:cTn id="26" dur="500"/>
                                        <p:tgtEl>
                                          <p:spTgt spid="27"/>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2"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dissolve">
                                      <p:cBhvr>
                                        <p:cTn id="31" dur="500"/>
                                        <p:tgtEl>
                                          <p:spTgt spid="22"/>
                                        </p:tgtEl>
                                      </p:cBhvr>
                                    </p:animEffect>
                                  </p:childTnLst>
                                </p:cTn>
                              </p:par>
                              <p:par>
                                <p:cTn id="32" presetID="9" presetClass="exit" presetSubtype="0" fill="hold" grpId="1" nodeType="withEffect">
                                  <p:stCondLst>
                                    <p:cond delay="0"/>
                                  </p:stCondLst>
                                  <p:childTnLst>
                                    <p:animEffect transition="out" filter="dissolve">
                                      <p:cBhvr>
                                        <p:cTn id="33" dur="500"/>
                                        <p:tgtEl>
                                          <p:spTgt spid="23"/>
                                        </p:tgtEl>
                                      </p:cBhvr>
                                    </p:animEffect>
                                    <p:set>
                                      <p:cBhvr>
                                        <p:cTn id="34" dur="1" fill="hold">
                                          <p:stCondLst>
                                            <p:cond delay="499"/>
                                          </p:stCondLst>
                                        </p:cTn>
                                        <p:tgtEl>
                                          <p:spTgt spid="23"/>
                                        </p:tgtEl>
                                        <p:attrNameLst>
                                          <p:attrName>style.visibility</p:attrName>
                                        </p:attrNameLst>
                                      </p:cBhvr>
                                      <p:to>
                                        <p:strVal val="hidden"/>
                                      </p:to>
                                    </p:set>
                                  </p:childTnLst>
                                </p:cTn>
                              </p:par>
                              <p:par>
                                <p:cTn id="35" presetID="9" presetClass="entr" presetSubtype="0" fill="hold" grpId="2"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dissolve">
                                      <p:cBhvr>
                                        <p:cTn id="37" dur="500"/>
                                        <p:tgtEl>
                                          <p:spTgt spid="24"/>
                                        </p:tgtEl>
                                      </p:cBhvr>
                                    </p:animEffect>
                                  </p:childTnLst>
                                </p:cTn>
                              </p:par>
                              <p:par>
                                <p:cTn id="38" presetID="9" presetClass="exit" presetSubtype="0" fill="hold" grpId="1" nodeType="withEffect">
                                  <p:stCondLst>
                                    <p:cond delay="0"/>
                                  </p:stCondLst>
                                  <p:childTnLst>
                                    <p:animEffect transition="out" filter="dissolve">
                                      <p:cBhvr>
                                        <p:cTn id="39" dur="500"/>
                                        <p:tgtEl>
                                          <p:spTgt spid="27"/>
                                        </p:tgtEl>
                                      </p:cBhvr>
                                    </p:animEffect>
                                    <p:set>
                                      <p:cBhvr>
                                        <p:cTn id="40" dur="1" fill="hold">
                                          <p:stCondLst>
                                            <p:cond delay="499"/>
                                          </p:stCondLst>
                                        </p:cTn>
                                        <p:tgtEl>
                                          <p:spTgt spid="27"/>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2" grpId="2" animBg="1"/>
      <p:bldP spid="24" grpId="0" animBg="1"/>
      <p:bldP spid="24" grpId="1" animBg="1"/>
      <p:bldP spid="24" grpId="2" animBg="1"/>
      <p:bldP spid="23" grpId="0" animBg="1"/>
      <p:bldP spid="23" grpId="1" animBg="1"/>
      <p:bldP spid="27" grpId="0" animBg="1"/>
      <p:bldP spid="27" grpId="1"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lang="ja-JP" altLang="en-US" dirty="0" smtClean="0"/>
              <a:t>監視のスケジューリング</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必要な特だけ</a:t>
            </a:r>
            <a:r>
              <a:rPr lang="en-US" altLang="ja-JP" dirty="0" smtClean="0"/>
              <a:t>OS</a:t>
            </a:r>
            <a:r>
              <a:rPr lang="ja-JP" altLang="en-US" dirty="0" smtClean="0"/>
              <a:t>監視システムを起動させる</a:t>
            </a:r>
            <a:endParaRPr lang="en-US" altLang="ja-JP" dirty="0" smtClean="0"/>
          </a:p>
          <a:p>
            <a:pPr lvl="1"/>
            <a:r>
              <a:rPr kumimoji="1" lang="en-US" altLang="ja-JP" dirty="0" smtClean="0"/>
              <a:t>OS</a:t>
            </a:r>
            <a:r>
              <a:rPr kumimoji="1" lang="ja-JP" altLang="en-US" dirty="0" smtClean="0"/>
              <a:t>監視中は</a:t>
            </a:r>
            <a:r>
              <a:rPr kumimoji="1" lang="en-US" altLang="ja-JP" dirty="0" smtClean="0"/>
              <a:t>SPE</a:t>
            </a:r>
            <a:r>
              <a:rPr kumimoji="1" lang="ja-JP" altLang="en-US" dirty="0" smtClean="0"/>
              <a:t>を占有する</a:t>
            </a:r>
            <a:endParaRPr kumimoji="1" lang="en-US" altLang="ja-JP" dirty="0" smtClean="0"/>
          </a:p>
          <a:p>
            <a:pPr lvl="2"/>
            <a:r>
              <a:rPr kumimoji="1" lang="en-US" altLang="ja-JP" dirty="0" smtClean="0"/>
              <a:t>SPE</a:t>
            </a:r>
            <a:r>
              <a:rPr kumimoji="1" lang="ja-JP" altLang="en-US" dirty="0" smtClean="0"/>
              <a:t>１つ分性能低下する</a:t>
            </a:r>
            <a:endParaRPr kumimoji="1" lang="en-US" altLang="ja-JP" dirty="0" smtClean="0"/>
          </a:p>
          <a:p>
            <a:pPr lvl="1"/>
            <a:r>
              <a:rPr lang="ja-JP" altLang="en-US" dirty="0" smtClean="0"/>
              <a:t>定期的に監視を行えばよい場合</a:t>
            </a:r>
            <a:r>
              <a:rPr lang="en-US" altLang="ja-JP" dirty="0" smtClean="0"/>
              <a:t/>
            </a:r>
            <a:br>
              <a:rPr lang="en-US" altLang="ja-JP" dirty="0" smtClean="0"/>
            </a:br>
            <a:r>
              <a:rPr lang="ja-JP" altLang="en-US" dirty="0" smtClean="0"/>
              <a:t>監視していない期間は</a:t>
            </a:r>
            <a:r>
              <a:rPr lang="en-US" altLang="ja-JP" dirty="0" smtClean="0"/>
              <a:t>SPE</a:t>
            </a:r>
            <a:r>
              <a:rPr lang="ja-JP" altLang="en-US" dirty="0" smtClean="0"/>
              <a:t>を解放</a:t>
            </a:r>
            <a:endParaRPr lang="en-US" altLang="ja-JP" dirty="0" smtClean="0"/>
          </a:p>
          <a:p>
            <a:pPr lvl="1"/>
            <a:r>
              <a:rPr lang="en-US" altLang="ja-JP" dirty="0" smtClean="0"/>
              <a:t>SPE</a:t>
            </a:r>
            <a:r>
              <a:rPr lang="ja-JP" altLang="en-US" dirty="0" smtClean="0"/>
              <a:t>を横取りできるように</a:t>
            </a:r>
            <a:r>
              <a:rPr lang="en-US" altLang="ja-JP" dirty="0" smtClean="0"/>
              <a:t>SPE</a:t>
            </a:r>
            <a:r>
              <a:rPr lang="ja-JP" altLang="en-US" dirty="0" smtClean="0"/>
              <a:t>スケジューラを改造</a:t>
            </a:r>
            <a:endParaRPr lang="en-US" altLang="ja-JP" dirty="0" smtClean="0"/>
          </a:p>
        </p:txBody>
      </p:sp>
      <p:sp>
        <p:nvSpPr>
          <p:cNvPr id="5" name="正方形/長方形 4"/>
          <p:cNvSpPr/>
          <p:nvPr/>
        </p:nvSpPr>
        <p:spPr>
          <a:xfrm>
            <a:off x="5148064" y="5373216"/>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b="1" dirty="0" smtClean="0">
                <a:solidFill>
                  <a:prstClr val="white"/>
                </a:solidFill>
              </a:rPr>
              <a:t>SPE</a:t>
            </a:r>
          </a:p>
          <a:p>
            <a:pPr lvl="0" algn="ctr"/>
            <a:r>
              <a:rPr lang="en-US" altLang="ja-JP" sz="2400" b="1" dirty="0" smtClean="0">
                <a:solidFill>
                  <a:prstClr val="white"/>
                </a:solidFill>
              </a:rPr>
              <a:t>App</a:t>
            </a:r>
            <a:endParaRPr lang="ja-JP" altLang="en-US" sz="2400" b="1" dirty="0">
              <a:solidFill>
                <a:prstClr val="white"/>
              </a:solidFill>
            </a:endParaRPr>
          </a:p>
        </p:txBody>
      </p:sp>
      <p:sp>
        <p:nvSpPr>
          <p:cNvPr id="6" name="正方形/長方形 5"/>
          <p:cNvSpPr/>
          <p:nvPr/>
        </p:nvSpPr>
        <p:spPr>
          <a:xfrm>
            <a:off x="5148064" y="6381328"/>
            <a:ext cx="91440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SPE</a:t>
            </a:r>
            <a:endParaRPr kumimoji="1" lang="ja-JP" altLang="en-US" b="1" dirty="0"/>
          </a:p>
        </p:txBody>
      </p:sp>
      <p:grpSp>
        <p:nvGrpSpPr>
          <p:cNvPr id="7" name="グループ化 6"/>
          <p:cNvGrpSpPr/>
          <p:nvPr/>
        </p:nvGrpSpPr>
        <p:grpSpPr>
          <a:xfrm>
            <a:off x="6321896" y="5373216"/>
            <a:ext cx="914400" cy="1296144"/>
            <a:chOff x="971600" y="5373216"/>
            <a:chExt cx="914400" cy="1296144"/>
          </a:xfrm>
        </p:grpSpPr>
        <p:sp>
          <p:nvSpPr>
            <p:cNvPr id="8" name="正方形/長方形 7"/>
            <p:cNvSpPr/>
            <p:nvPr/>
          </p:nvSpPr>
          <p:spPr>
            <a:xfrm>
              <a:off x="971600" y="5373216"/>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b="1" dirty="0" smtClean="0">
                  <a:solidFill>
                    <a:prstClr val="white"/>
                  </a:solidFill>
                </a:rPr>
                <a:t>SPE</a:t>
              </a:r>
            </a:p>
            <a:p>
              <a:pPr lvl="0" algn="ctr"/>
              <a:r>
                <a:rPr lang="en-US" altLang="ja-JP" sz="2400" b="1" dirty="0" smtClean="0">
                  <a:solidFill>
                    <a:prstClr val="white"/>
                  </a:solidFill>
                </a:rPr>
                <a:t>App</a:t>
              </a:r>
              <a:endParaRPr lang="ja-JP" altLang="en-US" sz="2400" b="1" dirty="0">
                <a:solidFill>
                  <a:prstClr val="white"/>
                </a:solidFill>
              </a:endParaRPr>
            </a:p>
          </p:txBody>
        </p:sp>
        <p:sp>
          <p:nvSpPr>
            <p:cNvPr id="9" name="正方形/長方形 8"/>
            <p:cNvSpPr/>
            <p:nvPr/>
          </p:nvSpPr>
          <p:spPr>
            <a:xfrm>
              <a:off x="971600" y="6381328"/>
              <a:ext cx="91440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SPE</a:t>
              </a:r>
              <a:endParaRPr kumimoji="1" lang="ja-JP" altLang="en-US" b="1" dirty="0"/>
            </a:p>
          </p:txBody>
        </p:sp>
      </p:grpSp>
      <p:grpSp>
        <p:nvGrpSpPr>
          <p:cNvPr id="10" name="グループ化 9"/>
          <p:cNvGrpSpPr/>
          <p:nvPr/>
        </p:nvGrpSpPr>
        <p:grpSpPr>
          <a:xfrm>
            <a:off x="7546032" y="5373216"/>
            <a:ext cx="914400" cy="1296144"/>
            <a:chOff x="971600" y="5373216"/>
            <a:chExt cx="914400" cy="1296144"/>
          </a:xfrm>
        </p:grpSpPr>
        <p:sp>
          <p:nvSpPr>
            <p:cNvPr id="11" name="正方形/長方形 10"/>
            <p:cNvSpPr/>
            <p:nvPr/>
          </p:nvSpPr>
          <p:spPr>
            <a:xfrm>
              <a:off x="971600" y="5373216"/>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t>SPE</a:t>
              </a:r>
            </a:p>
            <a:p>
              <a:pPr algn="ctr"/>
              <a:r>
                <a:rPr lang="en-US" altLang="ja-JP" sz="2400" b="1" dirty="0" smtClean="0"/>
                <a:t>App</a:t>
              </a:r>
              <a:endParaRPr kumimoji="1" lang="ja-JP" altLang="en-US" sz="2400" b="1" dirty="0"/>
            </a:p>
          </p:txBody>
        </p:sp>
        <p:sp>
          <p:nvSpPr>
            <p:cNvPr id="12" name="正方形/長方形 11"/>
            <p:cNvSpPr/>
            <p:nvPr/>
          </p:nvSpPr>
          <p:spPr>
            <a:xfrm>
              <a:off x="971600" y="6381328"/>
              <a:ext cx="91440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SPE</a:t>
              </a:r>
              <a:endParaRPr kumimoji="1" lang="ja-JP" altLang="en-US" b="1" dirty="0"/>
            </a:p>
          </p:txBody>
        </p:sp>
      </p:grpSp>
      <p:sp>
        <p:nvSpPr>
          <p:cNvPr id="23" name="正方形/長方形 22"/>
          <p:cNvSpPr/>
          <p:nvPr/>
        </p:nvSpPr>
        <p:spPr>
          <a:xfrm>
            <a:off x="4017640" y="5373216"/>
            <a:ext cx="914400"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t>OS</a:t>
            </a:r>
          </a:p>
          <a:p>
            <a:pPr algn="ctr"/>
            <a:r>
              <a:rPr lang="ja-JP" altLang="en-US" b="1" dirty="0" smtClean="0"/>
              <a:t>監視</a:t>
            </a:r>
            <a:endParaRPr lang="en-US" altLang="ja-JP" b="1" dirty="0" smtClean="0"/>
          </a:p>
        </p:txBody>
      </p:sp>
      <p:sp>
        <p:nvSpPr>
          <p:cNvPr id="28" name="正方形/長方形 27"/>
          <p:cNvSpPr/>
          <p:nvPr/>
        </p:nvSpPr>
        <p:spPr>
          <a:xfrm>
            <a:off x="5169768" y="5373216"/>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b="1" dirty="0" smtClean="0">
                <a:solidFill>
                  <a:prstClr val="white"/>
                </a:solidFill>
              </a:rPr>
              <a:t>SPE</a:t>
            </a:r>
          </a:p>
          <a:p>
            <a:pPr lvl="0" algn="ctr"/>
            <a:r>
              <a:rPr lang="en-US" altLang="ja-JP" sz="2400" b="1" dirty="0" smtClean="0">
                <a:solidFill>
                  <a:prstClr val="white"/>
                </a:solidFill>
              </a:rPr>
              <a:t>App</a:t>
            </a:r>
            <a:endParaRPr lang="ja-JP" altLang="en-US" sz="2400" b="1" dirty="0">
              <a:solidFill>
                <a:prstClr val="white"/>
              </a:solidFill>
            </a:endParaRPr>
          </a:p>
        </p:txBody>
      </p:sp>
      <p:sp>
        <p:nvSpPr>
          <p:cNvPr id="29" name="正方形/長方形 28"/>
          <p:cNvSpPr/>
          <p:nvPr/>
        </p:nvSpPr>
        <p:spPr>
          <a:xfrm>
            <a:off x="4039344" y="5373216"/>
            <a:ext cx="914400"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t>OS</a:t>
            </a:r>
          </a:p>
          <a:p>
            <a:pPr algn="ctr"/>
            <a:r>
              <a:rPr lang="ja-JP" altLang="en-US" b="1" dirty="0" smtClean="0"/>
              <a:t>監視</a:t>
            </a:r>
            <a:endParaRPr lang="en-US" altLang="ja-JP" b="1" dirty="0" smtClean="0"/>
          </a:p>
        </p:txBody>
      </p:sp>
      <p:sp>
        <p:nvSpPr>
          <p:cNvPr id="4" name="四角形吹き出し 3"/>
          <p:cNvSpPr/>
          <p:nvPr/>
        </p:nvSpPr>
        <p:spPr>
          <a:xfrm>
            <a:off x="7236296" y="2555033"/>
            <a:ext cx="1584176" cy="288032"/>
          </a:xfrm>
          <a:prstGeom prst="wedgeRectCallout">
            <a:avLst>
              <a:gd name="adj1" fmla="val -13351"/>
              <a:gd name="adj2" fmla="val 1742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選択が不公平</a:t>
            </a:r>
            <a:endParaRPr kumimoji="1" lang="ja-JP" altLang="en-US" dirty="0">
              <a:solidFill>
                <a:schemeClr val="tx1"/>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5341"/>
    </mc:Choice>
    <mc:Fallback xmlns="">
      <p:transition spd="slow" advTm="3534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0 0  L 0.25 -0.33302  E" pathEditMode="relative" ptsTypes="">
                                      <p:cBhvr>
                                        <p:cTn id="6" dur="500" fill="hold"/>
                                        <p:tgtEl>
                                          <p:spTgt spid="5"/>
                                        </p:tgtEl>
                                        <p:attrNameLst>
                                          <p:attrName>ppt_x</p:attrName>
                                          <p:attrName>ppt_y</p:attrName>
                                        </p:attrNameLst>
                                      </p:cBhvr>
                                    </p:animMotion>
                                  </p:childTnLst>
                                </p:cTn>
                              </p:par>
                              <p:par>
                                <p:cTn id="7" presetID="63" presetClass="path" presetSubtype="0" accel="50000" decel="50000" fill="hold" grpId="0" nodeType="withEffect">
                                  <p:stCondLst>
                                    <p:cond delay="0"/>
                                  </p:stCondLst>
                                  <p:childTnLst>
                                    <p:animMotion origin="layout" path="M -0.00503 -4.95837E-6 L 0.12362 -4.95837E-6 " pathEditMode="relative" rAng="0" ptsTypes="AA">
                                      <p:cBhvr>
                                        <p:cTn id="8" dur="500" fill="hold"/>
                                        <p:tgtEl>
                                          <p:spTgt spid="23"/>
                                        </p:tgtEl>
                                        <p:attrNameLst>
                                          <p:attrName>ppt_x</p:attrName>
                                          <p:attrName>ppt_y</p:attrName>
                                        </p:attrNameLst>
                                      </p:cBhvr>
                                      <p:rCtr x="64" y="0"/>
                                    </p:animMotion>
                                  </p:childTnLst>
                                </p:cTn>
                              </p:par>
                            </p:childTnLst>
                          </p:cTn>
                        </p:par>
                      </p:childTnLst>
                    </p:cTn>
                  </p:par>
                  <p:par>
                    <p:cTn id="9" fill="hold">
                      <p:stCondLst>
                        <p:cond delay="indefinite"/>
                      </p:stCondLst>
                      <p:childTnLst>
                        <p:par>
                          <p:cTn id="10" fill="hold">
                            <p:stCondLst>
                              <p:cond delay="0"/>
                            </p:stCondLst>
                            <p:childTnLst>
                              <p:par>
                                <p:cTn id="11" presetID="56" presetClass="path" presetSubtype="0" accel="50000" decel="50000" fill="hold" grpId="1" nodeType="clickEffect">
                                  <p:stCondLst>
                                    <p:cond delay="0"/>
                                  </p:stCondLst>
                                  <p:childTnLst>
                                    <p:animMotion origin="layout" path="M 0 0  L 0.25 -0.33302  E" pathEditMode="relative" ptsTypes="">
                                      <p:cBhvr>
                                        <p:cTn id="12" dur="500" spd="-100000" fill="hold"/>
                                        <p:tgtEl>
                                          <p:spTgt spid="5"/>
                                        </p:tgtEl>
                                        <p:attrNameLst>
                                          <p:attrName>ppt_x</p:attrName>
                                          <p:attrName>ppt_y</p:attrName>
                                        </p:attrNameLst>
                                      </p:cBhvr>
                                    </p:animMotion>
                                  </p:childTnLst>
                                </p:cTn>
                              </p:par>
                              <p:par>
                                <p:cTn id="13" presetID="63" presetClass="path" presetSubtype="0" accel="50000" decel="50000" fill="hold" grpId="1" nodeType="withEffect">
                                  <p:stCondLst>
                                    <p:cond delay="0"/>
                                  </p:stCondLst>
                                  <p:childTnLst>
                                    <p:animMotion origin="layout" path="M 0.00278 -4.95837E-6 L 0.12361 -4.95837E-6 " pathEditMode="relative" rAng="0" ptsTypes="AA">
                                      <p:cBhvr>
                                        <p:cTn id="14" dur="500" spd="-100000" fill="hold"/>
                                        <p:tgtEl>
                                          <p:spTgt spid="23"/>
                                        </p:tgtEl>
                                        <p:attrNameLst>
                                          <p:attrName>ppt_x</p:attrName>
                                          <p:attrName>ppt_y</p:attrName>
                                        </p:attrNameLst>
                                      </p:cBhvr>
                                      <p:rCtr x="60" y="0"/>
                                    </p:animMotion>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2" nodeType="clickEffect">
                                  <p:stCondLst>
                                    <p:cond delay="0"/>
                                  </p:stCondLst>
                                  <p:childTnLst>
                                    <p:set>
                                      <p:cBhvr>
                                        <p:cTn id="18" dur="1" fill="hold">
                                          <p:stCondLst>
                                            <p:cond delay="0"/>
                                          </p:stCondLst>
                                        </p:cTn>
                                        <p:tgtEl>
                                          <p:spTgt spid="23"/>
                                        </p:tgtEl>
                                        <p:attrNameLst>
                                          <p:attrName>style.visibility</p:attrName>
                                        </p:attrNameLst>
                                      </p:cBhvr>
                                      <p:to>
                                        <p:strVal val="hidden"/>
                                      </p:to>
                                    </p:set>
                                  </p:childTnLst>
                                </p:cTn>
                              </p:par>
                              <p:par>
                                <p:cTn id="19" presetID="1" presetClass="exit" presetSubtype="0" fill="hold" grpId="2" nodeType="withEffect">
                                  <p:stCondLst>
                                    <p:cond delay="0"/>
                                  </p:stCondLst>
                                  <p:childTnLst>
                                    <p:set>
                                      <p:cBhvr>
                                        <p:cTn id="20" dur="1" fill="hold">
                                          <p:stCondLst>
                                            <p:cond delay="0"/>
                                          </p:stCondLst>
                                        </p:cTn>
                                        <p:tgtEl>
                                          <p:spTgt spid="5"/>
                                        </p:tgtEl>
                                        <p:attrNameLst>
                                          <p:attrName>style.visibility</p:attrName>
                                        </p:attrNameLst>
                                      </p:cBhvr>
                                      <p:to>
                                        <p:strVal val="hidden"/>
                                      </p:to>
                                    </p:set>
                                  </p:childTnLst>
                                </p:cTn>
                              </p:par>
                              <p:par>
                                <p:cTn id="21" presetID="1" presetClass="entr" presetSubtype="0" fill="hold" grpId="3"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grpId="3"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56" presetClass="path" presetSubtype="0" accel="50000" decel="50000" fill="hold" grpId="0" nodeType="withEffect">
                                  <p:stCondLst>
                                    <p:cond delay="0"/>
                                  </p:stCondLst>
                                  <p:childTnLst>
                                    <p:animMotion origin="layout" path="M 0 0  L 0.25 -0.33302  E" pathEditMode="relative" ptsTypes="">
                                      <p:cBhvr>
                                        <p:cTn id="26" dur="500" fill="hold"/>
                                        <p:tgtEl>
                                          <p:spTgt spid="28"/>
                                        </p:tgtEl>
                                        <p:attrNameLst>
                                          <p:attrName>ppt_x</p:attrName>
                                          <p:attrName>ppt_y</p:attrName>
                                        </p:attrNameLst>
                                      </p:cBhvr>
                                    </p:animMotion>
                                  </p:childTnLst>
                                </p:cTn>
                              </p:par>
                              <p:par>
                                <p:cTn id="27" presetID="63" presetClass="path" presetSubtype="0" accel="50000" decel="50000" fill="hold" grpId="0" nodeType="withEffect">
                                  <p:stCondLst>
                                    <p:cond delay="0"/>
                                  </p:stCondLst>
                                  <p:childTnLst>
                                    <p:animMotion origin="layout" path="M -0.00503 -4.95837E-6 L 0.12362 -4.95837E-6 " pathEditMode="relative" rAng="0" ptsTypes="AA">
                                      <p:cBhvr>
                                        <p:cTn id="28" dur="500" fill="hold"/>
                                        <p:tgtEl>
                                          <p:spTgt spid="29"/>
                                        </p:tgtEl>
                                        <p:attrNameLst>
                                          <p:attrName>ppt_x</p:attrName>
                                          <p:attrName>ppt_y</p:attrName>
                                        </p:attrNameLst>
                                      </p:cBhvr>
                                      <p:rCtr x="64" y="0"/>
                                    </p:animMotion>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fade">
                                      <p:cBhvr>
                                        <p:cTn id="3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 grpId="2" animBg="1"/>
      <p:bldP spid="23" grpId="0" animBg="1"/>
      <p:bldP spid="23" grpId="1" animBg="1"/>
      <p:bldP spid="23" grpId="2" animBg="1"/>
      <p:bldP spid="28" grpId="0" animBg="1"/>
      <p:bldP spid="28" grpId="3" animBg="1"/>
      <p:bldP spid="29" grpId="0" animBg="1"/>
      <p:bldP spid="29" grpId="3"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実装</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PS3</a:t>
            </a:r>
            <a:r>
              <a:rPr lang="ja-JP" altLang="en-US" dirty="0" smtClean="0"/>
              <a:t>に</a:t>
            </a:r>
            <a:r>
              <a:rPr lang="en-US" altLang="ja-JP" dirty="0" smtClean="0"/>
              <a:t>SPE Observer</a:t>
            </a:r>
            <a:r>
              <a:rPr lang="ja-JP" altLang="en-US" dirty="0" smtClean="0"/>
              <a:t>を実装</a:t>
            </a:r>
            <a:endParaRPr lang="en-US" altLang="ja-JP" dirty="0" smtClean="0"/>
          </a:p>
          <a:p>
            <a:pPr lvl="1"/>
            <a:r>
              <a:rPr lang="en-US" altLang="ja-JP" dirty="0" smtClean="0"/>
              <a:t>IBM</a:t>
            </a:r>
            <a:r>
              <a:rPr lang="ja-JP" altLang="en-US" dirty="0" smtClean="0"/>
              <a:t>の</a:t>
            </a:r>
            <a:r>
              <a:rPr lang="en-US" altLang="ja-JP" dirty="0" smtClean="0"/>
              <a:t>Secure SDK</a:t>
            </a:r>
            <a:r>
              <a:rPr lang="ja-JP" altLang="en-US" dirty="0" smtClean="0"/>
              <a:t>を使用</a:t>
            </a:r>
            <a:endParaRPr lang="en-US" altLang="ja-JP" dirty="0" smtClean="0"/>
          </a:p>
          <a:p>
            <a:pPr lvl="2"/>
            <a:r>
              <a:rPr lang="en-US" altLang="ja-JP" dirty="0" smtClean="0"/>
              <a:t>Isolation</a:t>
            </a:r>
            <a:r>
              <a:rPr lang="ja-JP" altLang="en-US" dirty="0" smtClean="0"/>
              <a:t>モードのエミュレーションを利用</a:t>
            </a:r>
            <a:endParaRPr lang="en-US" altLang="ja-JP" dirty="0" smtClean="0"/>
          </a:p>
          <a:p>
            <a:pPr lvl="2"/>
            <a:r>
              <a:rPr lang="en-US" altLang="ja-JP" dirty="0" smtClean="0"/>
              <a:t>OS</a:t>
            </a:r>
            <a:r>
              <a:rPr lang="ja-JP" altLang="en-US" dirty="0" smtClean="0"/>
              <a:t>監視システムがコンテキストスイッチされないように</a:t>
            </a:r>
            <a:r>
              <a:rPr lang="en-US" altLang="ja-JP" dirty="0" smtClean="0"/>
              <a:t>SPE_NOSCHED</a:t>
            </a:r>
            <a:r>
              <a:rPr lang="ja-JP" altLang="en-US" dirty="0" smtClean="0"/>
              <a:t>フラグをつけて実行</a:t>
            </a:r>
            <a:endParaRPr lang="en-US" altLang="ja-JP" dirty="0" smtClean="0"/>
          </a:p>
          <a:p>
            <a:pPr lvl="1"/>
            <a:r>
              <a:rPr lang="en-US" altLang="ja-JP" dirty="0" smtClean="0"/>
              <a:t>SPE</a:t>
            </a:r>
            <a:r>
              <a:rPr lang="ja-JP" altLang="en-US" dirty="0" smtClean="0"/>
              <a:t>からカーネルメモリが読み出せるようにした</a:t>
            </a:r>
          </a:p>
          <a:p>
            <a:pPr lvl="2"/>
            <a:r>
              <a:rPr lang="en-US" altLang="ja-JP" dirty="0" smtClean="0"/>
              <a:t>MFC</a:t>
            </a:r>
            <a:r>
              <a:rPr lang="ja-JP" altLang="en-US" dirty="0" smtClean="0"/>
              <a:t>の状態レジスタを設定</a:t>
            </a:r>
            <a:endParaRPr lang="en-US" altLang="ja-JP" dirty="0" smtClean="0"/>
          </a:p>
          <a:p>
            <a:pPr lvl="2"/>
            <a:r>
              <a:rPr lang="en-US" altLang="ja-JP" dirty="0" smtClean="0"/>
              <a:t>Segment </a:t>
            </a:r>
            <a:r>
              <a:rPr lang="en-US" altLang="ja-JP" dirty="0" err="1" smtClean="0"/>
              <a:t>Lookaside</a:t>
            </a:r>
            <a:r>
              <a:rPr lang="en-US" altLang="ja-JP" dirty="0" smtClean="0"/>
              <a:t> Buffer (SLB) </a:t>
            </a:r>
            <a:r>
              <a:rPr lang="ja-JP" altLang="en-US" dirty="0" smtClean="0"/>
              <a:t>にマッピングを登録</a:t>
            </a:r>
            <a:endParaRPr lang="en-US" altLang="ja-JP"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Autofit/>
          </a:bodyPr>
          <a:lstStyle/>
          <a:p>
            <a:r>
              <a:rPr lang="ja-JP" altLang="en-US" dirty="0" smtClean="0"/>
              <a:t>実験の目的</a:t>
            </a:r>
            <a:endParaRPr lang="en-US" altLang="ja-JP" dirty="0" smtClean="0"/>
          </a:p>
          <a:p>
            <a:pPr lvl="1"/>
            <a:r>
              <a:rPr lang="en-US" altLang="ja-JP" dirty="0" smtClean="0"/>
              <a:t>OS</a:t>
            </a:r>
            <a:r>
              <a:rPr lang="ja-JP" altLang="en-US" dirty="0" smtClean="0"/>
              <a:t>の改ざんを検知できるかの評価</a:t>
            </a:r>
            <a:endParaRPr lang="en-US" altLang="ja-JP" dirty="0" smtClean="0"/>
          </a:p>
          <a:p>
            <a:pPr lvl="1"/>
            <a:r>
              <a:rPr lang="en-US" altLang="ja-JP" dirty="0" smtClean="0"/>
              <a:t>OS</a:t>
            </a:r>
            <a:r>
              <a:rPr lang="ja-JP" altLang="en-US" dirty="0" smtClean="0"/>
              <a:t>監視システムの実行がアプリケーションの</a:t>
            </a:r>
            <a:r>
              <a:rPr lang="en-US" altLang="ja-JP" dirty="0" smtClean="0"/>
              <a:t/>
            </a:r>
            <a:br>
              <a:rPr lang="en-US" altLang="ja-JP" dirty="0" smtClean="0"/>
            </a:br>
            <a:r>
              <a:rPr lang="ja-JP" altLang="en-US" dirty="0" smtClean="0"/>
              <a:t>性能に及ぼす影響の評価</a:t>
            </a:r>
            <a:endParaRPr lang="en-US" altLang="ja-JP" dirty="0" smtClean="0"/>
          </a:p>
          <a:p>
            <a:r>
              <a:rPr lang="ja-JP" altLang="en-US" dirty="0" smtClean="0"/>
              <a:t>実験環境</a:t>
            </a:r>
            <a:endParaRPr lang="en-US" altLang="ja-JP" dirty="0" smtClean="0"/>
          </a:p>
          <a:p>
            <a:pPr lvl="1"/>
            <a:r>
              <a:rPr lang="en-US" altLang="ja-JP" dirty="0" smtClean="0"/>
              <a:t>PlayStation3</a:t>
            </a:r>
          </a:p>
          <a:p>
            <a:pPr lvl="2"/>
            <a:r>
              <a:rPr lang="en-US" altLang="ja-JP" dirty="0" smtClean="0"/>
              <a:t>Fedora 9 (Linux 2.6.27)</a:t>
            </a:r>
          </a:p>
          <a:p>
            <a:pPr lvl="1"/>
            <a:r>
              <a:rPr lang="ja-JP" altLang="en-US" dirty="0" smtClean="0"/>
              <a:t>セキュリティプロキシ</a:t>
            </a:r>
            <a:endParaRPr lang="en-US" altLang="ja-JP" dirty="0" smtClean="0"/>
          </a:p>
          <a:p>
            <a:pPr lvl="2"/>
            <a:r>
              <a:rPr lang="en-US" altLang="ja-JP" dirty="0" smtClean="0"/>
              <a:t>Intel Xeon 2.53GHz</a:t>
            </a:r>
            <a:r>
              <a:rPr lang="ja-JP" altLang="en-US" dirty="0" smtClean="0"/>
              <a:t>　　メモリ </a:t>
            </a:r>
            <a:r>
              <a:rPr lang="en-US" altLang="ja-JP" dirty="0" smtClean="0"/>
              <a:t>4GB</a:t>
            </a:r>
          </a:p>
        </p:txBody>
      </p:sp>
    </p:spTree>
  </p:cSld>
  <p:clrMapOvr>
    <a:masterClrMapping/>
  </p:clrMapOvr>
  <mc:AlternateContent xmlns:mc="http://schemas.openxmlformats.org/markup-compatibility/2006" xmlns:p14="http://schemas.microsoft.com/office/powerpoint/2010/main">
    <mc:Choice Requires="p14">
      <p:transition spd="slow" p14:dur="2000" advTm="26655"/>
    </mc:Choice>
    <mc:Fallback xmlns="">
      <p:transition spd="slow" advTm="26655"/>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kumimoji="1" lang="ja-JP" altLang="en-US" dirty="0" smtClean="0"/>
              <a:t>改ざんの検知</a:t>
            </a:r>
            <a:endParaRPr kumimoji="1" lang="ja-JP" altLang="en-US" dirty="0"/>
          </a:p>
        </p:txBody>
      </p:sp>
      <p:sp>
        <p:nvSpPr>
          <p:cNvPr id="3" name="コンテンツ プレースホルダ 2"/>
          <p:cNvSpPr>
            <a:spLocks noGrp="1"/>
          </p:cNvSpPr>
          <p:nvPr>
            <p:ph idx="1"/>
          </p:nvPr>
        </p:nvSpPr>
        <p:spPr>
          <a:xfrm>
            <a:off x="457200" y="1600200"/>
            <a:ext cx="8229600" cy="4925144"/>
          </a:xfrm>
        </p:spPr>
        <p:txBody>
          <a:bodyPr>
            <a:normAutofit/>
          </a:bodyPr>
          <a:lstStyle/>
          <a:p>
            <a:r>
              <a:rPr lang="ja-JP" altLang="en-US" dirty="0" smtClean="0"/>
              <a:t>以下の</a:t>
            </a:r>
            <a:r>
              <a:rPr lang="en-US" altLang="ja-JP" dirty="0" smtClean="0"/>
              <a:t>OS</a:t>
            </a:r>
            <a:r>
              <a:rPr lang="ja-JP" altLang="en-US" dirty="0" smtClean="0"/>
              <a:t>カーネルのハッシュ値を計算し、</a:t>
            </a:r>
            <a:r>
              <a:rPr lang="en-US" altLang="ja-JP" dirty="0" smtClean="0"/>
              <a:t/>
            </a:r>
            <a:br>
              <a:rPr lang="en-US" altLang="ja-JP" dirty="0" smtClean="0"/>
            </a:br>
            <a:r>
              <a:rPr lang="ja-JP" altLang="en-US" dirty="0" smtClean="0"/>
              <a:t>事前に計算した値と比較</a:t>
            </a:r>
            <a:endParaRPr lang="en-US" altLang="ja-JP" dirty="0" smtClean="0"/>
          </a:p>
          <a:p>
            <a:pPr lvl="1"/>
            <a:r>
              <a:rPr lang="ja-JP" altLang="en-US" dirty="0" smtClean="0"/>
              <a:t>改ざんしていないカーネル</a:t>
            </a:r>
            <a:endParaRPr lang="en-US" altLang="ja-JP" dirty="0" smtClean="0"/>
          </a:p>
          <a:p>
            <a:pPr lvl="1"/>
            <a:r>
              <a:rPr lang="ja-JP" altLang="en-US" dirty="0" smtClean="0"/>
              <a:t>システムコールテーブルを改ざんしたカーネル</a:t>
            </a:r>
            <a:endParaRPr lang="en-US" altLang="ja-JP" dirty="0" smtClean="0"/>
          </a:p>
          <a:p>
            <a:pPr lvl="1"/>
            <a:r>
              <a:rPr lang="ja-JP" altLang="en-US" dirty="0" smtClean="0"/>
              <a:t>システムコールを改ざんしたカーネル</a:t>
            </a:r>
            <a:endParaRPr lang="en-US" altLang="ja-JP" dirty="0" smtClean="0"/>
          </a:p>
          <a:p>
            <a:r>
              <a:rPr lang="ja-JP" altLang="en-US" dirty="0" smtClean="0"/>
              <a:t>実験結果</a:t>
            </a:r>
            <a:endParaRPr lang="en-US" altLang="ja-JP" dirty="0" smtClean="0"/>
          </a:p>
          <a:p>
            <a:pPr lvl="1"/>
            <a:r>
              <a:rPr lang="ja-JP" altLang="en-US" dirty="0" smtClean="0"/>
              <a:t>監視時間は</a:t>
            </a:r>
            <a:r>
              <a:rPr lang="en-US" altLang="ja-JP" dirty="0" smtClean="0"/>
              <a:t>24.1</a:t>
            </a:r>
            <a:r>
              <a:rPr lang="ja-JP" altLang="en-US" dirty="0" smtClean="0"/>
              <a:t>ミリ秒</a:t>
            </a:r>
            <a:endParaRPr lang="en-US" altLang="ja-JP" dirty="0" smtClean="0"/>
          </a:p>
          <a:p>
            <a:pPr lvl="1"/>
            <a:r>
              <a:rPr lang="ja-JP" altLang="en-US" dirty="0" smtClean="0"/>
              <a:t>改ざんを検知することができた</a:t>
            </a:r>
            <a:endParaRPr lang="en-US" altLang="ja-JP" dirty="0" smtClean="0"/>
          </a:p>
          <a:p>
            <a:pPr lvl="2"/>
            <a:r>
              <a:rPr lang="ja-JP" altLang="en-US" dirty="0" smtClean="0"/>
              <a:t>改ざんしていないカーネル以外はハッシュ値が異なる</a:t>
            </a:r>
            <a:endParaRPr lang="en-US" altLang="ja-JP" dirty="0" smtClean="0"/>
          </a:p>
        </p:txBody>
      </p:sp>
    </p:spTree>
  </p:cSld>
  <p:clrMapOvr>
    <a:masterClrMapping/>
  </p:clrMapOvr>
  <mc:AlternateContent xmlns:mc="http://schemas.openxmlformats.org/markup-compatibility/2006" xmlns:p14="http://schemas.microsoft.com/office/powerpoint/2010/main">
    <mc:Choice Requires="p14">
      <p:transition spd="slow" p14:dur="2000" advTm="43769"/>
    </mc:Choice>
    <mc:Fallback xmlns="">
      <p:transition spd="slow" advTm="43769"/>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監視する影響（</a:t>
            </a:r>
            <a:r>
              <a:rPr kumimoji="1" lang="en-US" altLang="ja-JP" dirty="0" smtClean="0"/>
              <a:t>CPU</a:t>
            </a:r>
            <a:r>
              <a:rPr kumimoji="1" lang="ja-JP" altLang="en-US" dirty="0" smtClean="0"/>
              <a:t>）</a:t>
            </a:r>
            <a:endParaRPr kumimoji="1" lang="ja-JP" altLang="en-US" dirty="0"/>
          </a:p>
        </p:txBody>
      </p:sp>
      <p:sp>
        <p:nvSpPr>
          <p:cNvPr id="3" name="コンテンツ プレースホルダ 2"/>
          <p:cNvSpPr>
            <a:spLocks noGrp="1"/>
          </p:cNvSpPr>
          <p:nvPr>
            <p:ph idx="1"/>
          </p:nvPr>
        </p:nvSpPr>
        <p:spPr/>
        <p:txBody>
          <a:bodyPr/>
          <a:lstStyle/>
          <a:p>
            <a:r>
              <a:rPr lang="en-US" altLang="ja-JP" dirty="0"/>
              <a:t>OS</a:t>
            </a:r>
            <a:r>
              <a:rPr lang="ja-JP" altLang="en-US" dirty="0"/>
              <a:t>監視の内容がアプリケーション性能に及ぼす影響を調べた</a:t>
            </a:r>
          </a:p>
          <a:p>
            <a:pPr lvl="1"/>
            <a:r>
              <a:rPr lang="en-US" altLang="ja-JP" dirty="0"/>
              <a:t>CPU</a:t>
            </a:r>
            <a:r>
              <a:rPr lang="ja-JP" altLang="en-US" dirty="0"/>
              <a:t>バウンドと</a:t>
            </a:r>
            <a:r>
              <a:rPr lang="en-US" altLang="ja-JP" dirty="0"/>
              <a:t>DMA</a:t>
            </a:r>
            <a:r>
              <a:rPr lang="ja-JP" altLang="en-US" dirty="0"/>
              <a:t>バウンドの</a:t>
            </a:r>
            <a:r>
              <a:rPr lang="en-US" altLang="ja-JP" dirty="0"/>
              <a:t>OS</a:t>
            </a:r>
            <a:r>
              <a:rPr lang="ja-JP" altLang="en-US" dirty="0"/>
              <a:t>監視を実行</a:t>
            </a:r>
          </a:p>
          <a:p>
            <a:r>
              <a:rPr lang="en-US" altLang="ja-JP" dirty="0"/>
              <a:t>CPU</a:t>
            </a:r>
            <a:r>
              <a:rPr lang="ja-JP" altLang="en-US" dirty="0"/>
              <a:t>バウンドのアプリケーションの場合</a:t>
            </a:r>
          </a:p>
          <a:p>
            <a:pPr lvl="1"/>
            <a:r>
              <a:rPr lang="en-US" altLang="ja-JP" dirty="0"/>
              <a:t>OS</a:t>
            </a:r>
            <a:r>
              <a:rPr lang="ja-JP" altLang="en-US" dirty="0"/>
              <a:t>監視の影響は</a:t>
            </a:r>
            <a:r>
              <a:rPr lang="ja-JP" altLang="en-US" dirty="0" smtClean="0"/>
              <a:t>ない</a:t>
            </a:r>
            <a:endParaRPr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3038447131"/>
              </p:ext>
            </p:extLst>
          </p:nvPr>
        </p:nvGraphicFramePr>
        <p:xfrm>
          <a:off x="4762536" y="3717032"/>
          <a:ext cx="4355976" cy="3140968"/>
        </p:xfrm>
        <a:graphic>
          <a:graphicData uri="http://schemas.openxmlformats.org/drawingml/2006/chart">
            <c:chart xmlns:c="http://schemas.openxmlformats.org/drawingml/2006/chart" xmlns:r="http://schemas.openxmlformats.org/officeDocument/2006/relationships" r:id="rId3"/>
          </a:graphicData>
        </a:graphic>
      </p:graphicFrame>
      <p:sp>
        <p:nvSpPr>
          <p:cNvPr id="5" name="正方形/長方形 4"/>
          <p:cNvSpPr/>
          <p:nvPr/>
        </p:nvSpPr>
        <p:spPr>
          <a:xfrm>
            <a:off x="899592" y="5643882"/>
            <a:ext cx="648072" cy="2333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6" name="正方形/長方形 5"/>
          <p:cNvSpPr/>
          <p:nvPr/>
        </p:nvSpPr>
        <p:spPr>
          <a:xfrm>
            <a:off x="899592" y="4995810"/>
            <a:ext cx="648072" cy="5934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App</a:t>
            </a:r>
            <a:endParaRPr kumimoji="1" lang="ja-JP" altLang="en-US" dirty="0"/>
          </a:p>
        </p:txBody>
      </p:sp>
      <p:sp>
        <p:nvSpPr>
          <p:cNvPr id="9" name="正方形/長方形 8"/>
          <p:cNvSpPr/>
          <p:nvPr/>
        </p:nvSpPr>
        <p:spPr>
          <a:xfrm>
            <a:off x="1691680" y="5643882"/>
            <a:ext cx="648072" cy="2333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0" name="正方形/長方形 9"/>
          <p:cNvSpPr/>
          <p:nvPr/>
        </p:nvSpPr>
        <p:spPr>
          <a:xfrm>
            <a:off x="1691680" y="4995810"/>
            <a:ext cx="648072" cy="5934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App</a:t>
            </a:r>
            <a:endParaRPr kumimoji="1" lang="ja-JP" altLang="en-US" dirty="0"/>
          </a:p>
        </p:txBody>
      </p:sp>
      <p:sp>
        <p:nvSpPr>
          <p:cNvPr id="15" name="正方形/長方形 14"/>
          <p:cNvSpPr/>
          <p:nvPr/>
        </p:nvSpPr>
        <p:spPr>
          <a:xfrm>
            <a:off x="3275856" y="5643882"/>
            <a:ext cx="648072" cy="2333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6" name="正方形/長方形 15"/>
          <p:cNvSpPr/>
          <p:nvPr/>
        </p:nvSpPr>
        <p:spPr>
          <a:xfrm>
            <a:off x="3275856" y="4995810"/>
            <a:ext cx="648072" cy="5934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App</a:t>
            </a:r>
            <a:endParaRPr kumimoji="1" lang="ja-JP" altLang="en-US" dirty="0"/>
          </a:p>
        </p:txBody>
      </p:sp>
      <p:sp>
        <p:nvSpPr>
          <p:cNvPr id="18" name="正方形/長方形 17"/>
          <p:cNvSpPr/>
          <p:nvPr/>
        </p:nvSpPr>
        <p:spPr>
          <a:xfrm>
            <a:off x="4067944" y="5643882"/>
            <a:ext cx="648072" cy="2333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9" name="正方形/長方形 18"/>
          <p:cNvSpPr/>
          <p:nvPr/>
        </p:nvSpPr>
        <p:spPr>
          <a:xfrm>
            <a:off x="4067944" y="4995810"/>
            <a:ext cx="648072" cy="59343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OS</a:t>
            </a:r>
          </a:p>
          <a:p>
            <a:pPr algn="ctr"/>
            <a:r>
              <a:rPr lang="ja-JP" altLang="en-US" dirty="0"/>
              <a:t>監視</a:t>
            </a:r>
            <a:endParaRPr kumimoji="1" lang="ja-JP" altLang="en-US" dirty="0"/>
          </a:p>
        </p:txBody>
      </p:sp>
      <p:sp>
        <p:nvSpPr>
          <p:cNvPr id="20" name="テキスト ボックス 19"/>
          <p:cNvSpPr txBox="1"/>
          <p:nvPr/>
        </p:nvSpPr>
        <p:spPr>
          <a:xfrm>
            <a:off x="2411760" y="5292525"/>
            <a:ext cx="792088" cy="369332"/>
          </a:xfrm>
          <a:prstGeom prst="rect">
            <a:avLst/>
          </a:prstGeom>
          <a:noFill/>
        </p:spPr>
        <p:txBody>
          <a:bodyPr wrap="square" rtlCol="0">
            <a:spAutoFit/>
          </a:bodyPr>
          <a:lstStyle/>
          <a:p>
            <a:r>
              <a:rPr kumimoji="1" lang="ja-JP" altLang="en-US" dirty="0" smtClean="0"/>
              <a:t>・・・・・</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grpId="0" nodeType="withEffect">
                                  <p:stCondLst>
                                    <p:cond delay="500"/>
                                  </p:stCondLst>
                                  <p:childTnLst>
                                    <p:set>
                                      <p:cBhvr>
                                        <p:cTn id="9" dur="1" fill="hold">
                                          <p:stCondLst>
                                            <p:cond delay="0"/>
                                          </p:stCondLst>
                                        </p:cTn>
                                        <p:tgtEl>
                                          <p:spTgt spid="10"/>
                                        </p:tgtEl>
                                        <p:attrNameLst>
                                          <p:attrName>style.visibility</p:attrName>
                                        </p:attrNameLst>
                                      </p:cBhvr>
                                      <p:to>
                                        <p:strVal val="visible"/>
                                      </p:to>
                                    </p:set>
                                    <p:animEffect transition="in" filter="wipe(down)">
                                      <p:cBhvr>
                                        <p:cTn id="10" dur="500"/>
                                        <p:tgtEl>
                                          <p:spTgt spid="10"/>
                                        </p:tgtEl>
                                      </p:cBhvr>
                                    </p:animEffect>
                                  </p:childTnLst>
                                </p:cTn>
                              </p:par>
                              <p:par>
                                <p:cTn id="11" presetID="22" presetClass="entr" presetSubtype="4" fill="hold" grpId="0" nodeType="withEffect">
                                  <p:stCondLst>
                                    <p:cond delay="1000"/>
                                  </p:stCondLst>
                                  <p:childTnLst>
                                    <p:set>
                                      <p:cBhvr>
                                        <p:cTn id="12" dur="1" fill="hold">
                                          <p:stCondLst>
                                            <p:cond delay="0"/>
                                          </p:stCondLst>
                                        </p:cTn>
                                        <p:tgtEl>
                                          <p:spTgt spid="16"/>
                                        </p:tgtEl>
                                        <p:attrNameLst>
                                          <p:attrName>style.visibility</p:attrName>
                                        </p:attrNameLst>
                                      </p:cBhvr>
                                      <p:to>
                                        <p:strVal val="visible"/>
                                      </p:to>
                                    </p:set>
                                    <p:animEffect transition="in" filter="wipe(down)">
                                      <p:cBhvr>
                                        <p:cTn id="1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監視する影響（</a:t>
            </a:r>
            <a:r>
              <a:rPr kumimoji="1" lang="en-US" altLang="ja-JP" dirty="0" smtClean="0"/>
              <a:t>DMA)</a:t>
            </a:r>
            <a:endParaRPr kumimoji="1" lang="ja-JP" altLang="en-US" dirty="0"/>
          </a:p>
        </p:txBody>
      </p:sp>
      <p:sp>
        <p:nvSpPr>
          <p:cNvPr id="3" name="コンテンツ プレースホルダ 2"/>
          <p:cNvSpPr>
            <a:spLocks noGrp="1"/>
          </p:cNvSpPr>
          <p:nvPr>
            <p:ph idx="1"/>
          </p:nvPr>
        </p:nvSpPr>
        <p:spPr/>
        <p:txBody>
          <a:bodyPr/>
          <a:lstStyle/>
          <a:p>
            <a:r>
              <a:rPr lang="en-US" altLang="ja-JP" dirty="0"/>
              <a:t>DMA</a:t>
            </a:r>
            <a:r>
              <a:rPr lang="ja-JP" altLang="en-US" dirty="0"/>
              <a:t>バウンドのアプリケーションの場合</a:t>
            </a:r>
            <a:endParaRPr lang="en-US" altLang="ja-JP" dirty="0"/>
          </a:p>
          <a:p>
            <a:pPr lvl="1"/>
            <a:r>
              <a:rPr lang="en-US" altLang="ja-JP" dirty="0"/>
              <a:t>DMA</a:t>
            </a:r>
            <a:r>
              <a:rPr lang="ja-JP" altLang="en-US" dirty="0"/>
              <a:t>バウンドの</a:t>
            </a:r>
            <a:r>
              <a:rPr lang="en-US" altLang="ja-JP" dirty="0"/>
              <a:t>OS</a:t>
            </a:r>
            <a:r>
              <a:rPr lang="ja-JP" altLang="en-US" dirty="0"/>
              <a:t>監視と競合して性能が低下</a:t>
            </a:r>
            <a:endParaRPr lang="en-US" altLang="ja-JP" dirty="0"/>
          </a:p>
          <a:p>
            <a:pPr lvl="2"/>
            <a:r>
              <a:rPr lang="en-US" altLang="ja-JP" dirty="0"/>
              <a:t>DMA</a:t>
            </a:r>
            <a:r>
              <a:rPr lang="ja-JP" altLang="en-US" dirty="0"/>
              <a:t>転送をする</a:t>
            </a:r>
            <a:r>
              <a:rPr lang="en-US" altLang="ja-JP" dirty="0"/>
              <a:t>SPE</a:t>
            </a:r>
            <a:r>
              <a:rPr lang="ja-JP" altLang="en-US" dirty="0"/>
              <a:t>が増えるとメモリが混雑</a:t>
            </a:r>
            <a:endParaRPr lang="en-US" altLang="ja-JP" dirty="0"/>
          </a:p>
          <a:p>
            <a:pPr lvl="2"/>
            <a:r>
              <a:rPr lang="ja-JP" altLang="en-US" dirty="0"/>
              <a:t>メモリの帯域を使いきってしまう</a:t>
            </a:r>
          </a:p>
          <a:p>
            <a:pPr lvl="1"/>
            <a:r>
              <a:rPr lang="en-US" altLang="ja-JP" dirty="0"/>
              <a:t>CPU</a:t>
            </a:r>
            <a:r>
              <a:rPr lang="ja-JP" altLang="en-US" dirty="0"/>
              <a:t>バウンドの</a:t>
            </a:r>
            <a:r>
              <a:rPr lang="en-US" altLang="ja-JP" dirty="0"/>
              <a:t>OS</a:t>
            </a:r>
            <a:r>
              <a:rPr lang="ja-JP" altLang="en-US" dirty="0"/>
              <a:t>監視の</a:t>
            </a:r>
            <a:r>
              <a:rPr lang="en-US" altLang="ja-JP" dirty="0"/>
              <a:t/>
            </a:r>
            <a:br>
              <a:rPr lang="en-US" altLang="ja-JP" dirty="0"/>
            </a:br>
            <a:r>
              <a:rPr lang="ja-JP" altLang="en-US" dirty="0"/>
              <a:t>影響はない</a:t>
            </a:r>
            <a:endParaRPr lang="en-US" altLang="ja-JP" dirty="0"/>
          </a:p>
          <a:p>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4163528422"/>
              </p:ext>
            </p:extLst>
          </p:nvPr>
        </p:nvGraphicFramePr>
        <p:xfrm>
          <a:off x="4907182" y="3726148"/>
          <a:ext cx="4236818" cy="3131852"/>
        </p:xfrm>
        <a:graphic>
          <a:graphicData uri="http://schemas.openxmlformats.org/drawingml/2006/chart">
            <c:chart xmlns:c="http://schemas.openxmlformats.org/drawingml/2006/chart" xmlns:r="http://schemas.openxmlformats.org/officeDocument/2006/relationships" r:id="rId3"/>
          </a:graphicData>
        </a:graphic>
      </p:graphicFrame>
      <p:grpSp>
        <p:nvGrpSpPr>
          <p:cNvPr id="5" name="グループ化 4"/>
          <p:cNvGrpSpPr/>
          <p:nvPr/>
        </p:nvGrpSpPr>
        <p:grpSpPr>
          <a:xfrm>
            <a:off x="1187624" y="4653136"/>
            <a:ext cx="648072" cy="881462"/>
            <a:chOff x="539552" y="5589240"/>
            <a:chExt cx="648072" cy="881462"/>
          </a:xfrm>
        </p:grpSpPr>
        <p:sp>
          <p:nvSpPr>
            <p:cNvPr id="6" name="正方形/長方形 5"/>
            <p:cNvSpPr/>
            <p:nvPr/>
          </p:nvSpPr>
          <p:spPr>
            <a:xfrm>
              <a:off x="539552" y="6237312"/>
              <a:ext cx="648072" cy="2333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7" name="正方形/長方形 6"/>
            <p:cNvSpPr/>
            <p:nvPr/>
          </p:nvSpPr>
          <p:spPr>
            <a:xfrm>
              <a:off x="539552" y="5589240"/>
              <a:ext cx="648072" cy="5934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App</a:t>
              </a:r>
              <a:endParaRPr kumimoji="1" lang="ja-JP" altLang="en-US" dirty="0"/>
            </a:p>
          </p:txBody>
        </p:sp>
      </p:grpSp>
      <p:grpSp>
        <p:nvGrpSpPr>
          <p:cNvPr id="8" name="グループ化 7"/>
          <p:cNvGrpSpPr/>
          <p:nvPr/>
        </p:nvGrpSpPr>
        <p:grpSpPr>
          <a:xfrm>
            <a:off x="1979712" y="4653136"/>
            <a:ext cx="648072" cy="881462"/>
            <a:chOff x="539552" y="5589240"/>
            <a:chExt cx="648072" cy="881462"/>
          </a:xfrm>
        </p:grpSpPr>
        <p:sp>
          <p:nvSpPr>
            <p:cNvPr id="9" name="正方形/長方形 8"/>
            <p:cNvSpPr/>
            <p:nvPr/>
          </p:nvSpPr>
          <p:spPr>
            <a:xfrm>
              <a:off x="539552" y="6237312"/>
              <a:ext cx="648072" cy="2333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0" name="正方形/長方形 9"/>
            <p:cNvSpPr/>
            <p:nvPr/>
          </p:nvSpPr>
          <p:spPr>
            <a:xfrm>
              <a:off x="539552" y="5589240"/>
              <a:ext cx="648072" cy="5934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App</a:t>
              </a:r>
              <a:endParaRPr kumimoji="1" lang="ja-JP" altLang="en-US" dirty="0"/>
            </a:p>
          </p:txBody>
        </p:sp>
      </p:grpSp>
      <p:grpSp>
        <p:nvGrpSpPr>
          <p:cNvPr id="11" name="グループ化 10"/>
          <p:cNvGrpSpPr/>
          <p:nvPr/>
        </p:nvGrpSpPr>
        <p:grpSpPr>
          <a:xfrm>
            <a:off x="3563888" y="4653136"/>
            <a:ext cx="648072" cy="881462"/>
            <a:chOff x="539552" y="5589240"/>
            <a:chExt cx="648072" cy="881462"/>
          </a:xfrm>
        </p:grpSpPr>
        <p:sp>
          <p:nvSpPr>
            <p:cNvPr id="12" name="正方形/長方形 11"/>
            <p:cNvSpPr/>
            <p:nvPr/>
          </p:nvSpPr>
          <p:spPr>
            <a:xfrm>
              <a:off x="539552" y="6237312"/>
              <a:ext cx="648072" cy="2333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3" name="正方形/長方形 12"/>
            <p:cNvSpPr/>
            <p:nvPr/>
          </p:nvSpPr>
          <p:spPr>
            <a:xfrm>
              <a:off x="539552" y="5589240"/>
              <a:ext cx="648072" cy="5934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App</a:t>
              </a:r>
              <a:endParaRPr kumimoji="1" lang="ja-JP" altLang="en-US" dirty="0"/>
            </a:p>
          </p:txBody>
        </p:sp>
      </p:grpSp>
      <p:sp>
        <p:nvSpPr>
          <p:cNvPr id="14" name="正方形/長方形 13"/>
          <p:cNvSpPr/>
          <p:nvPr/>
        </p:nvSpPr>
        <p:spPr>
          <a:xfrm>
            <a:off x="4355976" y="5301208"/>
            <a:ext cx="648072" cy="2333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5" name="正方形/長方形 14"/>
          <p:cNvSpPr/>
          <p:nvPr/>
        </p:nvSpPr>
        <p:spPr>
          <a:xfrm>
            <a:off x="4355976" y="4653136"/>
            <a:ext cx="648072" cy="59343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OS</a:t>
            </a:r>
          </a:p>
          <a:p>
            <a:pPr algn="ctr"/>
            <a:r>
              <a:rPr lang="ja-JP" altLang="en-US" dirty="0"/>
              <a:t>監視</a:t>
            </a:r>
            <a:endParaRPr kumimoji="1" lang="ja-JP" altLang="en-US" dirty="0"/>
          </a:p>
        </p:txBody>
      </p:sp>
      <p:sp>
        <p:nvSpPr>
          <p:cNvPr id="16" name="テキスト ボックス 15"/>
          <p:cNvSpPr txBox="1"/>
          <p:nvPr/>
        </p:nvSpPr>
        <p:spPr>
          <a:xfrm>
            <a:off x="2699792" y="4949851"/>
            <a:ext cx="792088" cy="369332"/>
          </a:xfrm>
          <a:prstGeom prst="rect">
            <a:avLst/>
          </a:prstGeom>
          <a:noFill/>
        </p:spPr>
        <p:txBody>
          <a:bodyPr wrap="square" rtlCol="0">
            <a:spAutoFit/>
          </a:bodyPr>
          <a:lstStyle/>
          <a:p>
            <a:r>
              <a:rPr kumimoji="1" lang="ja-JP" altLang="en-US" dirty="0" smtClean="0"/>
              <a:t>・・・・・</a:t>
            </a:r>
            <a:endParaRPr kumimoji="1" lang="ja-JP" altLang="en-US" dirty="0"/>
          </a:p>
        </p:txBody>
      </p:sp>
      <p:sp>
        <p:nvSpPr>
          <p:cNvPr id="17" name="正方形/長方形 16"/>
          <p:cNvSpPr/>
          <p:nvPr/>
        </p:nvSpPr>
        <p:spPr>
          <a:xfrm>
            <a:off x="0" y="4655141"/>
            <a:ext cx="1115616" cy="16015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Main</a:t>
            </a:r>
          </a:p>
          <a:p>
            <a:pPr algn="ctr"/>
            <a:r>
              <a:rPr kumimoji="1" lang="en-US" altLang="ja-JP" dirty="0" smtClean="0"/>
              <a:t>Memory</a:t>
            </a:r>
            <a:endParaRPr kumimoji="1" lang="ja-JP" altLang="en-US" dirty="0"/>
          </a:p>
        </p:txBody>
      </p:sp>
      <p:sp>
        <p:nvSpPr>
          <p:cNvPr id="18" name="正方形/長方形 17"/>
          <p:cNvSpPr/>
          <p:nvPr/>
        </p:nvSpPr>
        <p:spPr>
          <a:xfrm>
            <a:off x="1187624" y="5877272"/>
            <a:ext cx="3816424" cy="3794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EIB</a:t>
            </a:r>
            <a:endParaRPr kumimoji="1" lang="ja-JP" altLang="en-US" dirty="0">
              <a:solidFill>
                <a:schemeClr val="tx1"/>
              </a:solidFill>
            </a:endParaRPr>
          </a:p>
        </p:txBody>
      </p:sp>
      <p:cxnSp>
        <p:nvCxnSpPr>
          <p:cNvPr id="20" name="直線コネクタ 19"/>
          <p:cNvCxnSpPr>
            <a:stCxn id="6" idx="2"/>
          </p:cNvCxnSpPr>
          <p:nvPr/>
        </p:nvCxnSpPr>
        <p:spPr>
          <a:xfrm>
            <a:off x="1511660" y="5534598"/>
            <a:ext cx="0" cy="342674"/>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a:stCxn id="9" idx="2"/>
          </p:cNvCxnSpPr>
          <p:nvPr/>
        </p:nvCxnSpPr>
        <p:spPr>
          <a:xfrm>
            <a:off x="2303748" y="5534598"/>
            <a:ext cx="0" cy="342674"/>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12" idx="2"/>
          </p:cNvCxnSpPr>
          <p:nvPr/>
        </p:nvCxnSpPr>
        <p:spPr>
          <a:xfrm>
            <a:off x="3887924" y="5534598"/>
            <a:ext cx="0" cy="342674"/>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a:stCxn id="14" idx="2"/>
          </p:cNvCxnSpPr>
          <p:nvPr/>
        </p:nvCxnSpPr>
        <p:spPr>
          <a:xfrm>
            <a:off x="4680012" y="5534598"/>
            <a:ext cx="0" cy="342674"/>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18" idx="1"/>
          </p:cNvCxnSpPr>
          <p:nvPr/>
        </p:nvCxnSpPr>
        <p:spPr>
          <a:xfrm flipH="1" flipV="1">
            <a:off x="899591" y="6066977"/>
            <a:ext cx="288033" cy="1"/>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nodeType="clickEffect">
                                  <p:stCondLst>
                                    <p:cond delay="0"/>
                                  </p:stCondLst>
                                  <p:childTnLst>
                                    <p:animEffect transition="out" filter="wipe(down)">
                                      <p:cBhvr>
                                        <p:cTn id="6" dur="500"/>
                                        <p:tgtEl>
                                          <p:spTgt spid="26"/>
                                        </p:tgtEl>
                                      </p:cBhvr>
                                    </p:animEffect>
                                    <p:set>
                                      <p:cBhvr>
                                        <p:cTn id="7"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SPE</a:t>
            </a:r>
            <a:r>
              <a:rPr kumimoji="1" lang="ja-JP" altLang="en-US" dirty="0" smtClean="0"/>
              <a:t>を占有する影響</a:t>
            </a:r>
            <a:endParaRPr kumimoji="1" lang="ja-JP" altLang="en-US" dirty="0"/>
          </a:p>
        </p:txBody>
      </p:sp>
      <p:sp>
        <p:nvSpPr>
          <p:cNvPr id="3" name="コンテンツ プレースホルダ 2"/>
          <p:cNvSpPr>
            <a:spLocks noGrp="1"/>
          </p:cNvSpPr>
          <p:nvPr>
            <p:ph idx="1"/>
          </p:nvPr>
        </p:nvSpPr>
        <p:spPr/>
        <p:txBody>
          <a:bodyPr>
            <a:normAutofit/>
          </a:bodyPr>
          <a:lstStyle/>
          <a:p>
            <a:r>
              <a:rPr lang="en-US" altLang="ja-JP" dirty="0" smtClean="0"/>
              <a:t>OS</a:t>
            </a:r>
            <a:r>
              <a:rPr lang="ja-JP" altLang="en-US" dirty="0" smtClean="0"/>
              <a:t>監視が６並列のアプリケーションに及ぼす影響を調べた</a:t>
            </a:r>
            <a:endParaRPr lang="en-US" altLang="ja-JP" dirty="0" smtClean="0"/>
          </a:p>
          <a:p>
            <a:pPr lvl="1"/>
            <a:r>
              <a:rPr lang="en-US" altLang="ja-JP" dirty="0" smtClean="0"/>
              <a:t>OS</a:t>
            </a:r>
            <a:r>
              <a:rPr lang="ja-JP" altLang="en-US" dirty="0" smtClean="0"/>
              <a:t>監視はカーネルの改ざん検知</a:t>
            </a:r>
            <a:endParaRPr lang="en-US" altLang="ja-JP" dirty="0" smtClean="0"/>
          </a:p>
          <a:p>
            <a:pPr lvl="1"/>
            <a:r>
              <a:rPr lang="en-US" altLang="ja-JP" dirty="0" smtClean="0"/>
              <a:t>CPU</a:t>
            </a:r>
            <a:r>
              <a:rPr lang="ja-JP" altLang="en-US" dirty="0" smtClean="0"/>
              <a:t>バウンドの場合：</a:t>
            </a:r>
            <a:r>
              <a:rPr lang="en-US" altLang="ja-JP" dirty="0" smtClean="0"/>
              <a:t>5/6</a:t>
            </a:r>
          </a:p>
          <a:p>
            <a:pPr lvl="1"/>
            <a:r>
              <a:rPr lang="en-US" altLang="ja-JP" dirty="0" smtClean="0"/>
              <a:t>DMA</a:t>
            </a:r>
            <a:r>
              <a:rPr lang="ja-JP" altLang="en-US" dirty="0" smtClean="0"/>
              <a:t>バウンドの場合：ほぼ同じ</a:t>
            </a:r>
            <a:endParaRPr lang="en-US" altLang="ja-JP" dirty="0" smtClean="0"/>
          </a:p>
          <a:p>
            <a:pPr lvl="2"/>
            <a:r>
              <a:rPr lang="en-US" altLang="ja-JP" dirty="0" smtClean="0"/>
              <a:t>SPE</a:t>
            </a:r>
            <a:r>
              <a:rPr lang="ja-JP" altLang="en-US" dirty="0" smtClean="0"/>
              <a:t>が減った分</a:t>
            </a:r>
            <a:r>
              <a:rPr lang="en-US" altLang="ja-JP" dirty="0" smtClean="0"/>
              <a:t>DMA</a:t>
            </a:r>
            <a:r>
              <a:rPr lang="ja-JP" altLang="en-US" dirty="0" smtClean="0"/>
              <a:t>の</a:t>
            </a:r>
            <a:r>
              <a:rPr lang="en-US" altLang="ja-JP" dirty="0" smtClean="0"/>
              <a:t/>
            </a:r>
            <a:br>
              <a:rPr lang="en-US" altLang="ja-JP" dirty="0" smtClean="0"/>
            </a:br>
            <a:r>
              <a:rPr lang="ja-JP" altLang="en-US" dirty="0" smtClean="0"/>
              <a:t>混雑が解消したため</a:t>
            </a:r>
          </a:p>
        </p:txBody>
      </p:sp>
      <p:sp>
        <p:nvSpPr>
          <p:cNvPr id="5" name="正方形/長方形 3"/>
          <p:cNvSpPr/>
          <p:nvPr/>
        </p:nvSpPr>
        <p:spPr>
          <a:xfrm>
            <a:off x="1696616" y="629600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grpSp>
        <p:nvGrpSpPr>
          <p:cNvPr id="6" name="グループ化 5"/>
          <p:cNvGrpSpPr/>
          <p:nvPr/>
        </p:nvGrpSpPr>
        <p:grpSpPr>
          <a:xfrm>
            <a:off x="1696616" y="5503912"/>
            <a:ext cx="576064" cy="720080"/>
            <a:chOff x="1331640" y="5229200"/>
            <a:chExt cx="576064" cy="720080"/>
          </a:xfrm>
        </p:grpSpPr>
        <p:sp>
          <p:nvSpPr>
            <p:cNvPr id="7" name="正方形/長方形 5"/>
            <p:cNvSpPr/>
            <p:nvPr/>
          </p:nvSpPr>
          <p:spPr>
            <a:xfrm>
              <a:off x="1331640" y="58052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6"/>
            <p:cNvSpPr/>
            <p:nvPr/>
          </p:nvSpPr>
          <p:spPr>
            <a:xfrm>
              <a:off x="1331640" y="56612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7"/>
            <p:cNvSpPr/>
            <p:nvPr/>
          </p:nvSpPr>
          <p:spPr>
            <a:xfrm>
              <a:off x="1331640" y="55172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8"/>
            <p:cNvSpPr/>
            <p:nvPr/>
          </p:nvSpPr>
          <p:spPr>
            <a:xfrm>
              <a:off x="1331640" y="537321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9"/>
            <p:cNvSpPr/>
            <p:nvPr/>
          </p:nvSpPr>
          <p:spPr>
            <a:xfrm>
              <a:off x="1331640" y="522920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2" name="グループ化 12"/>
          <p:cNvGrpSpPr/>
          <p:nvPr/>
        </p:nvGrpSpPr>
        <p:grpSpPr>
          <a:xfrm>
            <a:off x="2344688" y="5503912"/>
            <a:ext cx="576064" cy="1152128"/>
            <a:chOff x="1907704" y="3717032"/>
            <a:chExt cx="576064" cy="1152128"/>
          </a:xfrm>
        </p:grpSpPr>
        <p:sp>
          <p:nvSpPr>
            <p:cNvPr id="13" name="正方形/長方形 12"/>
            <p:cNvSpPr/>
            <p:nvPr/>
          </p:nvSpPr>
          <p:spPr>
            <a:xfrm>
              <a:off x="1907704" y="450912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4" name="正方形/長方形 13"/>
            <p:cNvSpPr/>
            <p:nvPr/>
          </p:nvSpPr>
          <p:spPr>
            <a:xfrm>
              <a:off x="1907704" y="429309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正方形/長方形 14"/>
            <p:cNvSpPr/>
            <p:nvPr/>
          </p:nvSpPr>
          <p:spPr>
            <a:xfrm>
              <a:off x="1907704" y="414908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1907704" y="40050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1907704" y="38610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正方形/長方形 17"/>
            <p:cNvSpPr/>
            <p:nvPr/>
          </p:nvSpPr>
          <p:spPr>
            <a:xfrm>
              <a:off x="1907704" y="37170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 name="グループ化 19"/>
          <p:cNvGrpSpPr/>
          <p:nvPr/>
        </p:nvGrpSpPr>
        <p:grpSpPr>
          <a:xfrm>
            <a:off x="2992760" y="5503912"/>
            <a:ext cx="576064" cy="1152128"/>
            <a:chOff x="1907704" y="3717032"/>
            <a:chExt cx="576064" cy="1152128"/>
          </a:xfrm>
        </p:grpSpPr>
        <p:sp>
          <p:nvSpPr>
            <p:cNvPr id="20" name="正方形/長方形 19"/>
            <p:cNvSpPr/>
            <p:nvPr/>
          </p:nvSpPr>
          <p:spPr>
            <a:xfrm>
              <a:off x="1907704" y="450912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21" name="正方形/長方形 20"/>
            <p:cNvSpPr/>
            <p:nvPr/>
          </p:nvSpPr>
          <p:spPr>
            <a:xfrm>
              <a:off x="1907704" y="429309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p:cNvSpPr/>
            <p:nvPr/>
          </p:nvSpPr>
          <p:spPr>
            <a:xfrm>
              <a:off x="1907704" y="414908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p:cNvSpPr/>
            <p:nvPr/>
          </p:nvSpPr>
          <p:spPr>
            <a:xfrm>
              <a:off x="1907704" y="40050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p:cNvSpPr/>
            <p:nvPr/>
          </p:nvSpPr>
          <p:spPr>
            <a:xfrm>
              <a:off x="1907704" y="38610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正方形/長方形 24"/>
            <p:cNvSpPr/>
            <p:nvPr/>
          </p:nvSpPr>
          <p:spPr>
            <a:xfrm>
              <a:off x="1907704" y="37170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26" name="グループ化 26"/>
          <p:cNvGrpSpPr/>
          <p:nvPr/>
        </p:nvGrpSpPr>
        <p:grpSpPr>
          <a:xfrm>
            <a:off x="3640832" y="5503912"/>
            <a:ext cx="576064" cy="1152128"/>
            <a:chOff x="1907704" y="3717032"/>
            <a:chExt cx="576064" cy="1152128"/>
          </a:xfrm>
        </p:grpSpPr>
        <p:sp>
          <p:nvSpPr>
            <p:cNvPr id="27" name="正方形/長方形 26"/>
            <p:cNvSpPr/>
            <p:nvPr/>
          </p:nvSpPr>
          <p:spPr>
            <a:xfrm>
              <a:off x="1907704" y="450912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28" name="正方形/長方形 27"/>
            <p:cNvSpPr/>
            <p:nvPr/>
          </p:nvSpPr>
          <p:spPr>
            <a:xfrm>
              <a:off x="1907704" y="429309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正方形/長方形 28"/>
            <p:cNvSpPr/>
            <p:nvPr/>
          </p:nvSpPr>
          <p:spPr>
            <a:xfrm>
              <a:off x="1907704" y="414908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正方形/長方形 29"/>
            <p:cNvSpPr/>
            <p:nvPr/>
          </p:nvSpPr>
          <p:spPr>
            <a:xfrm>
              <a:off x="1907704" y="40050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正方形/長方形 30"/>
            <p:cNvSpPr/>
            <p:nvPr/>
          </p:nvSpPr>
          <p:spPr>
            <a:xfrm>
              <a:off x="1907704" y="38610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正方形/長方形 31"/>
            <p:cNvSpPr/>
            <p:nvPr/>
          </p:nvSpPr>
          <p:spPr>
            <a:xfrm>
              <a:off x="1907704" y="37170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33" name="グループ化 33"/>
          <p:cNvGrpSpPr/>
          <p:nvPr/>
        </p:nvGrpSpPr>
        <p:grpSpPr>
          <a:xfrm>
            <a:off x="4288904" y="5503912"/>
            <a:ext cx="576064" cy="1152128"/>
            <a:chOff x="1907704" y="3717032"/>
            <a:chExt cx="576064" cy="1152128"/>
          </a:xfrm>
        </p:grpSpPr>
        <p:sp>
          <p:nvSpPr>
            <p:cNvPr id="34" name="正方形/長方形 33"/>
            <p:cNvSpPr/>
            <p:nvPr/>
          </p:nvSpPr>
          <p:spPr>
            <a:xfrm>
              <a:off x="1907704" y="450912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35" name="正方形/長方形 34"/>
            <p:cNvSpPr/>
            <p:nvPr/>
          </p:nvSpPr>
          <p:spPr>
            <a:xfrm>
              <a:off x="1907704" y="429309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正方形/長方形 35"/>
            <p:cNvSpPr/>
            <p:nvPr/>
          </p:nvSpPr>
          <p:spPr>
            <a:xfrm>
              <a:off x="1907704" y="414908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正方形/長方形 36"/>
            <p:cNvSpPr/>
            <p:nvPr/>
          </p:nvSpPr>
          <p:spPr>
            <a:xfrm>
              <a:off x="1907704" y="40050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正方形/長方形 37"/>
            <p:cNvSpPr/>
            <p:nvPr/>
          </p:nvSpPr>
          <p:spPr>
            <a:xfrm>
              <a:off x="1907704" y="38610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正方形/長方形 38"/>
            <p:cNvSpPr/>
            <p:nvPr/>
          </p:nvSpPr>
          <p:spPr>
            <a:xfrm>
              <a:off x="1907704" y="37170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0" name="正方形/長方形 39"/>
          <p:cNvSpPr/>
          <p:nvPr/>
        </p:nvSpPr>
        <p:spPr>
          <a:xfrm>
            <a:off x="4936976" y="629600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grpSp>
        <p:nvGrpSpPr>
          <p:cNvPr id="41" name="グループ化 40"/>
          <p:cNvGrpSpPr/>
          <p:nvPr/>
        </p:nvGrpSpPr>
        <p:grpSpPr>
          <a:xfrm>
            <a:off x="4936976" y="5503912"/>
            <a:ext cx="576064" cy="720080"/>
            <a:chOff x="4572000" y="5229200"/>
            <a:chExt cx="576064" cy="720080"/>
          </a:xfrm>
        </p:grpSpPr>
        <p:sp>
          <p:nvSpPr>
            <p:cNvPr id="42" name="正方形/長方形 41"/>
            <p:cNvSpPr/>
            <p:nvPr/>
          </p:nvSpPr>
          <p:spPr>
            <a:xfrm>
              <a:off x="4572000" y="58052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正方形/長方形 42"/>
            <p:cNvSpPr/>
            <p:nvPr/>
          </p:nvSpPr>
          <p:spPr>
            <a:xfrm>
              <a:off x="4572000" y="56612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正方形/長方形 43"/>
            <p:cNvSpPr/>
            <p:nvPr/>
          </p:nvSpPr>
          <p:spPr>
            <a:xfrm>
              <a:off x="4572000" y="55172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正方形/長方形 44"/>
            <p:cNvSpPr/>
            <p:nvPr/>
          </p:nvSpPr>
          <p:spPr>
            <a:xfrm>
              <a:off x="4572000" y="537321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正方形/長方形 45"/>
            <p:cNvSpPr/>
            <p:nvPr/>
          </p:nvSpPr>
          <p:spPr>
            <a:xfrm>
              <a:off x="4572000" y="522920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7" name="正方形/長方形 46"/>
          <p:cNvSpPr/>
          <p:nvPr/>
        </p:nvSpPr>
        <p:spPr>
          <a:xfrm>
            <a:off x="1696616" y="5359896"/>
            <a:ext cx="576064" cy="14401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8" name="正方形/長方形 47"/>
          <p:cNvSpPr/>
          <p:nvPr/>
        </p:nvSpPr>
        <p:spPr>
          <a:xfrm>
            <a:off x="2344688" y="5359896"/>
            <a:ext cx="576064" cy="14401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正方形/長方形 48"/>
          <p:cNvSpPr/>
          <p:nvPr/>
        </p:nvSpPr>
        <p:spPr>
          <a:xfrm>
            <a:off x="2992760" y="5359896"/>
            <a:ext cx="576064" cy="14401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0" name="正方形/長方形 49"/>
          <p:cNvSpPr/>
          <p:nvPr/>
        </p:nvSpPr>
        <p:spPr>
          <a:xfrm>
            <a:off x="3640832" y="5359896"/>
            <a:ext cx="576064" cy="14401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1" name="正方形/長方形 50"/>
          <p:cNvSpPr/>
          <p:nvPr/>
        </p:nvSpPr>
        <p:spPr>
          <a:xfrm>
            <a:off x="4288904" y="5359896"/>
            <a:ext cx="576064" cy="14401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正方形/長方形 51"/>
          <p:cNvSpPr/>
          <p:nvPr/>
        </p:nvSpPr>
        <p:spPr>
          <a:xfrm>
            <a:off x="4936976" y="5647928"/>
            <a:ext cx="57606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監視</a:t>
            </a:r>
            <a:endParaRPr kumimoji="1" lang="ja-JP" altLang="en-US" dirty="0"/>
          </a:p>
        </p:txBody>
      </p:sp>
      <p:grpSp>
        <p:nvGrpSpPr>
          <p:cNvPr id="55" name="グループ化 54"/>
          <p:cNvGrpSpPr/>
          <p:nvPr/>
        </p:nvGrpSpPr>
        <p:grpSpPr>
          <a:xfrm>
            <a:off x="5148064" y="4207768"/>
            <a:ext cx="576064" cy="720080"/>
            <a:chOff x="1331640" y="5229200"/>
            <a:chExt cx="576064" cy="720080"/>
          </a:xfrm>
          <a:solidFill>
            <a:srgbClr val="FF0000"/>
          </a:solidFill>
        </p:grpSpPr>
        <p:sp>
          <p:nvSpPr>
            <p:cNvPr id="56" name="正方形/長方形 5"/>
            <p:cNvSpPr/>
            <p:nvPr/>
          </p:nvSpPr>
          <p:spPr>
            <a:xfrm>
              <a:off x="1331640" y="5805264"/>
              <a:ext cx="576064" cy="144016"/>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正方形/長方形 6"/>
            <p:cNvSpPr/>
            <p:nvPr/>
          </p:nvSpPr>
          <p:spPr>
            <a:xfrm>
              <a:off x="1331640" y="5661248"/>
              <a:ext cx="576064" cy="144016"/>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正方形/長方形 7"/>
            <p:cNvSpPr/>
            <p:nvPr/>
          </p:nvSpPr>
          <p:spPr>
            <a:xfrm>
              <a:off x="1331640" y="5517232"/>
              <a:ext cx="576064" cy="144016"/>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9" name="正方形/長方形 8"/>
            <p:cNvSpPr/>
            <p:nvPr/>
          </p:nvSpPr>
          <p:spPr>
            <a:xfrm>
              <a:off x="1331640" y="5373216"/>
              <a:ext cx="576064" cy="144016"/>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0" name="正方形/長方形 9"/>
            <p:cNvSpPr/>
            <p:nvPr/>
          </p:nvSpPr>
          <p:spPr>
            <a:xfrm>
              <a:off x="1331640" y="5229200"/>
              <a:ext cx="576064" cy="144016"/>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aphicFrame>
        <p:nvGraphicFramePr>
          <p:cNvPr id="63" name="グラフ 62"/>
          <p:cNvGraphicFramePr/>
          <p:nvPr/>
        </p:nvGraphicFramePr>
        <p:xfrm>
          <a:off x="5724128" y="2132856"/>
          <a:ext cx="3419872" cy="4725144"/>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12552"/>
    </mc:Choice>
    <mc:Fallback xmlns="">
      <p:transition spd="slow" advTm="11255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0.02309 -2.59259E-6 L 0.02309 -0.18912 " pathEditMode="relative" rAng="0" ptsTypes="AA">
                                      <p:cBhvr>
                                        <p:cTn id="6" dur="500" fill="hold"/>
                                        <p:tgtEl>
                                          <p:spTgt spid="41"/>
                                        </p:tgtEl>
                                        <p:attrNameLst>
                                          <p:attrName>ppt_x</p:attrName>
                                          <p:attrName>ppt_y</p:attrName>
                                        </p:attrNameLst>
                                      </p:cBhvr>
                                      <p:rCtr x="0" y="-95"/>
                                    </p:animMotion>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dissolve">
                                      <p:cBhvr>
                                        <p:cTn id="11" dur="500"/>
                                        <p:tgtEl>
                                          <p:spTgt spid="52"/>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55"/>
                                        </p:tgtEl>
                                        <p:attrNameLst>
                                          <p:attrName>style.visibility</p:attrName>
                                        </p:attrNameLst>
                                      </p:cBhvr>
                                      <p:to>
                                        <p:strVal val="visible"/>
                                      </p:to>
                                    </p:set>
                                    <p:animEffect transition="in" filter="dissolve">
                                      <p:cBhvr>
                                        <p:cTn id="16" dur="500"/>
                                        <p:tgtEl>
                                          <p:spTgt spid="55"/>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nodeType="clickEffect">
                                  <p:stCondLst>
                                    <p:cond delay="0"/>
                                  </p:stCondLst>
                                  <p:childTnLst>
                                    <p:animEffect transition="out" filter="dissolve">
                                      <p:cBhvr>
                                        <p:cTn id="20" dur="500"/>
                                        <p:tgtEl>
                                          <p:spTgt spid="41"/>
                                        </p:tgtEl>
                                      </p:cBhvr>
                                    </p:animEffect>
                                    <p:set>
                                      <p:cBhvr>
                                        <p:cTn id="21" dur="1" fill="hold">
                                          <p:stCondLst>
                                            <p:cond delay="499"/>
                                          </p:stCondLst>
                                        </p:cTn>
                                        <p:tgtEl>
                                          <p:spTgt spid="41"/>
                                        </p:tgtEl>
                                        <p:attrNameLst>
                                          <p:attrName>style.visibility</p:attrName>
                                        </p:attrNameLst>
                                      </p:cBhvr>
                                      <p:to>
                                        <p:strVal val="hidden"/>
                                      </p:to>
                                    </p:set>
                                  </p:childTnLst>
                                </p:cTn>
                              </p:par>
                              <p:par>
                                <p:cTn id="22" presetID="9" presetClass="entr" presetSubtype="0" fill="hold" grpId="0" nodeType="withEffect">
                                  <p:stCondLst>
                                    <p:cond delay="0"/>
                                  </p:stCondLst>
                                  <p:childTnLst>
                                    <p:set>
                                      <p:cBhvr>
                                        <p:cTn id="23" dur="1" fill="hold">
                                          <p:stCondLst>
                                            <p:cond delay="0"/>
                                          </p:stCondLst>
                                        </p:cTn>
                                        <p:tgtEl>
                                          <p:spTgt spid="51"/>
                                        </p:tgtEl>
                                        <p:attrNameLst>
                                          <p:attrName>style.visibility</p:attrName>
                                        </p:attrNameLst>
                                      </p:cBhvr>
                                      <p:to>
                                        <p:strVal val="visible"/>
                                      </p:to>
                                    </p:set>
                                    <p:animEffect transition="in" filter="dissolve">
                                      <p:cBhvr>
                                        <p:cTn id="24" dur="500"/>
                                        <p:tgtEl>
                                          <p:spTgt spid="51"/>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dissolve">
                                      <p:cBhvr>
                                        <p:cTn id="27" dur="500"/>
                                        <p:tgtEl>
                                          <p:spTgt spid="47"/>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dissolve">
                                      <p:cBhvr>
                                        <p:cTn id="30" dur="500"/>
                                        <p:tgtEl>
                                          <p:spTgt spid="48"/>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49"/>
                                        </p:tgtEl>
                                        <p:attrNameLst>
                                          <p:attrName>style.visibility</p:attrName>
                                        </p:attrNameLst>
                                      </p:cBhvr>
                                      <p:to>
                                        <p:strVal val="visible"/>
                                      </p:to>
                                    </p:set>
                                    <p:animEffect transition="in" filter="dissolve">
                                      <p:cBhvr>
                                        <p:cTn id="33" dur="500"/>
                                        <p:tgtEl>
                                          <p:spTgt spid="49"/>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50"/>
                                        </p:tgtEl>
                                        <p:attrNameLst>
                                          <p:attrName>style.visibility</p:attrName>
                                        </p:attrNameLst>
                                      </p:cBhvr>
                                      <p:to>
                                        <p:strVal val="visible"/>
                                      </p:to>
                                    </p:set>
                                    <p:animEffect transition="in" filter="dissolve">
                                      <p:cBhvr>
                                        <p:cTn id="36" dur="500"/>
                                        <p:tgtEl>
                                          <p:spTgt spid="50"/>
                                        </p:tgtEl>
                                      </p:cBhvr>
                                    </p:animEffect>
                                  </p:childTnLst>
                                </p:cTn>
                              </p:par>
                              <p:par>
                                <p:cTn id="37" presetID="9" presetClass="exit" presetSubtype="0" fill="hold" nodeType="withEffect">
                                  <p:stCondLst>
                                    <p:cond delay="0"/>
                                  </p:stCondLst>
                                  <p:childTnLst>
                                    <p:animEffect transition="out" filter="dissolve">
                                      <p:cBhvr>
                                        <p:cTn id="38" dur="500"/>
                                        <p:tgtEl>
                                          <p:spTgt spid="55"/>
                                        </p:tgtEl>
                                      </p:cBhvr>
                                    </p:animEffect>
                                    <p:set>
                                      <p:cBhvr>
                                        <p:cTn id="39" dur="1" fill="hold">
                                          <p:stCondLst>
                                            <p:cond delay="499"/>
                                          </p:stCondLst>
                                        </p:cTn>
                                        <p:tgtEl>
                                          <p:spTgt spid="5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P spid="49" grpId="0" animBg="1"/>
      <p:bldP spid="50" grpId="0" animBg="1"/>
      <p:bldP spid="51" grpId="0" animBg="1"/>
      <p:bldP spid="5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同期を取るアプリケーションへの問題</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OS</a:t>
            </a:r>
            <a:r>
              <a:rPr lang="ja-JP" altLang="en-US" dirty="0" smtClean="0"/>
              <a:t>監視が同期をとる</a:t>
            </a:r>
            <a:r>
              <a:rPr lang="en-US" altLang="ja-JP" dirty="0" smtClean="0"/>
              <a:t>6</a:t>
            </a:r>
            <a:r>
              <a:rPr lang="ja-JP" altLang="en-US" dirty="0" smtClean="0"/>
              <a:t>並列アプリケーションに及ぼす影響を調べた</a:t>
            </a:r>
            <a:endParaRPr lang="en-US" altLang="ja-JP" dirty="0" smtClean="0"/>
          </a:p>
          <a:p>
            <a:pPr lvl="1"/>
            <a:r>
              <a:rPr lang="en-US" altLang="ja-JP" dirty="0" smtClean="0"/>
              <a:t>IBM</a:t>
            </a:r>
            <a:r>
              <a:rPr lang="ja-JP" altLang="en-US" dirty="0" smtClean="0"/>
              <a:t>の行列演算アプリケーションを使用</a:t>
            </a:r>
            <a:endParaRPr lang="en-US" altLang="ja-JP" dirty="0" smtClean="0"/>
          </a:p>
          <a:p>
            <a:pPr lvl="1"/>
            <a:r>
              <a:rPr lang="en-US" altLang="ja-JP" dirty="0" smtClean="0"/>
              <a:t>SPE</a:t>
            </a:r>
            <a:r>
              <a:rPr lang="ja-JP" altLang="en-US" dirty="0" smtClean="0"/>
              <a:t>を占有すると大幅に性能低下</a:t>
            </a:r>
            <a:endParaRPr lang="en-US" altLang="ja-JP" dirty="0" smtClean="0"/>
          </a:p>
          <a:p>
            <a:pPr lvl="2"/>
            <a:r>
              <a:rPr lang="en-US" altLang="ja-JP" dirty="0" smtClean="0"/>
              <a:t>SPE</a:t>
            </a:r>
            <a:r>
              <a:rPr lang="ja-JP" altLang="en-US" dirty="0" smtClean="0"/>
              <a:t>のコンテキストスイッチが</a:t>
            </a:r>
            <a:r>
              <a:rPr lang="en-US" altLang="ja-JP" dirty="0" smtClean="0"/>
              <a:t/>
            </a:r>
            <a:br>
              <a:rPr lang="en-US" altLang="ja-JP" dirty="0" smtClean="0"/>
            </a:br>
            <a:r>
              <a:rPr lang="en-US" altLang="ja-JP" dirty="0" smtClean="0"/>
              <a:t>100ms</a:t>
            </a:r>
            <a:r>
              <a:rPr lang="ja-JP" altLang="en-US" dirty="0" smtClean="0"/>
              <a:t>に</a:t>
            </a:r>
            <a:r>
              <a:rPr lang="en-US" altLang="ja-JP" dirty="0" smtClean="0"/>
              <a:t>1</a:t>
            </a:r>
            <a:r>
              <a:rPr lang="ja-JP" altLang="en-US" dirty="0" smtClean="0"/>
              <a:t>回しか起きないため</a:t>
            </a:r>
            <a:endParaRPr lang="en-US" altLang="ja-JP" dirty="0" smtClean="0"/>
          </a:p>
        </p:txBody>
      </p:sp>
      <p:sp>
        <p:nvSpPr>
          <p:cNvPr id="95" name="正方形/長方形 3"/>
          <p:cNvSpPr/>
          <p:nvPr/>
        </p:nvSpPr>
        <p:spPr>
          <a:xfrm>
            <a:off x="4427984" y="6267425"/>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08" name="正方形/長方形 107"/>
          <p:cNvSpPr/>
          <p:nvPr/>
        </p:nvSpPr>
        <p:spPr>
          <a:xfrm>
            <a:off x="4427984" y="5619353"/>
            <a:ext cx="57606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監視</a:t>
            </a:r>
            <a:endParaRPr kumimoji="1" lang="ja-JP" altLang="en-US" dirty="0"/>
          </a:p>
        </p:txBody>
      </p:sp>
      <p:sp>
        <p:nvSpPr>
          <p:cNvPr id="72" name="正方形/長方形 3"/>
          <p:cNvSpPr/>
          <p:nvPr/>
        </p:nvSpPr>
        <p:spPr>
          <a:xfrm>
            <a:off x="1410172" y="6267425"/>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12" name="正方形/長方形 111"/>
          <p:cNvSpPr/>
          <p:nvPr/>
        </p:nvSpPr>
        <p:spPr>
          <a:xfrm>
            <a:off x="1403648" y="5445224"/>
            <a:ext cx="576064"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待機</a:t>
            </a:r>
            <a:endParaRPr kumimoji="1" lang="ja-JP" altLang="en-US" dirty="0">
              <a:solidFill>
                <a:schemeClr val="tx1"/>
              </a:solidFill>
            </a:endParaRPr>
          </a:p>
        </p:txBody>
      </p:sp>
      <p:sp>
        <p:nvSpPr>
          <p:cNvPr id="80" name="正方形/長方形 3"/>
          <p:cNvSpPr/>
          <p:nvPr/>
        </p:nvSpPr>
        <p:spPr>
          <a:xfrm>
            <a:off x="2411760" y="6267425"/>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14" name="正方形/長方形 113"/>
          <p:cNvSpPr/>
          <p:nvPr/>
        </p:nvSpPr>
        <p:spPr>
          <a:xfrm>
            <a:off x="2411760" y="5445224"/>
            <a:ext cx="576064"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待機</a:t>
            </a:r>
            <a:endParaRPr kumimoji="1" lang="ja-JP" altLang="en-US" dirty="0">
              <a:solidFill>
                <a:schemeClr val="tx1"/>
              </a:solidFill>
            </a:endParaRPr>
          </a:p>
        </p:txBody>
      </p:sp>
      <p:sp>
        <p:nvSpPr>
          <p:cNvPr id="88" name="正方形/長方形 3"/>
          <p:cNvSpPr/>
          <p:nvPr/>
        </p:nvSpPr>
        <p:spPr>
          <a:xfrm>
            <a:off x="3419872" y="6267425"/>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16" name="正方形/長方形 115"/>
          <p:cNvSpPr/>
          <p:nvPr/>
        </p:nvSpPr>
        <p:spPr>
          <a:xfrm>
            <a:off x="3417962" y="5445224"/>
            <a:ext cx="576064"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待機</a:t>
            </a:r>
            <a:endParaRPr kumimoji="1" lang="ja-JP" altLang="en-US" dirty="0">
              <a:solidFill>
                <a:schemeClr val="tx1"/>
              </a:solidFill>
            </a:endParaRPr>
          </a:p>
        </p:txBody>
      </p:sp>
      <p:sp>
        <p:nvSpPr>
          <p:cNvPr id="34" name="正方形/長方形 33"/>
          <p:cNvSpPr/>
          <p:nvPr/>
        </p:nvSpPr>
        <p:spPr>
          <a:xfrm>
            <a:off x="1403648" y="5445224"/>
            <a:ext cx="576064"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2411760" y="5445224"/>
            <a:ext cx="576064"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3419872" y="5445224"/>
            <a:ext cx="576064"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4427984" y="5475337"/>
            <a:ext cx="576064"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a:off x="2051720" y="5647515"/>
            <a:ext cx="360040" cy="2598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右矢印 46"/>
          <p:cNvSpPr/>
          <p:nvPr/>
        </p:nvSpPr>
        <p:spPr>
          <a:xfrm>
            <a:off x="3059832" y="5661248"/>
            <a:ext cx="360040" cy="2598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右矢印 47"/>
          <p:cNvSpPr/>
          <p:nvPr/>
        </p:nvSpPr>
        <p:spPr>
          <a:xfrm>
            <a:off x="4067944" y="5661248"/>
            <a:ext cx="360040" cy="2598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U ターン矢印 7"/>
          <p:cNvSpPr/>
          <p:nvPr/>
        </p:nvSpPr>
        <p:spPr>
          <a:xfrm flipH="1">
            <a:off x="1547664" y="5070838"/>
            <a:ext cx="3240360" cy="360040"/>
          </a:xfrm>
          <a:prstGeom prst="uturnArrow">
            <a:avLst>
              <a:gd name="adj1" fmla="val 25000"/>
              <a:gd name="adj2" fmla="val 25000"/>
              <a:gd name="adj3" fmla="val 25000"/>
              <a:gd name="adj4" fmla="val 43750"/>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9" name="正方形/長方形 48"/>
          <p:cNvSpPr/>
          <p:nvPr/>
        </p:nvSpPr>
        <p:spPr>
          <a:xfrm>
            <a:off x="5292080" y="5464274"/>
            <a:ext cx="576064" cy="72008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p:cNvSpPr/>
          <p:nvPr/>
        </p:nvSpPr>
        <p:spPr>
          <a:xfrm>
            <a:off x="1403648" y="5445224"/>
            <a:ext cx="576064" cy="72008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3419872" y="5445224"/>
            <a:ext cx="576064" cy="72008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4427984" y="5475337"/>
            <a:ext cx="576064" cy="72008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乗算記号 8"/>
          <p:cNvSpPr/>
          <p:nvPr/>
        </p:nvSpPr>
        <p:spPr>
          <a:xfrm>
            <a:off x="3059832" y="4725144"/>
            <a:ext cx="358130" cy="705734"/>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乗算記号 50"/>
          <p:cNvSpPr/>
          <p:nvPr/>
        </p:nvSpPr>
        <p:spPr>
          <a:xfrm>
            <a:off x="4065373" y="5445224"/>
            <a:ext cx="358130" cy="705734"/>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2411760" y="5445224"/>
            <a:ext cx="576064"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待機</a:t>
            </a:r>
            <a:endParaRPr kumimoji="1" lang="ja-JP" altLang="en-US" dirty="0">
              <a:solidFill>
                <a:schemeClr val="tx1"/>
              </a:solidFill>
            </a:endParaRPr>
          </a:p>
        </p:txBody>
      </p:sp>
      <p:sp>
        <p:nvSpPr>
          <p:cNvPr id="35" name="正方形/長方形 34"/>
          <p:cNvSpPr/>
          <p:nvPr/>
        </p:nvSpPr>
        <p:spPr>
          <a:xfrm>
            <a:off x="2411760" y="5445224"/>
            <a:ext cx="576064" cy="72008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9" name="グラフ 28"/>
          <p:cNvGraphicFramePr>
            <a:graphicFrameLocks/>
          </p:cNvGraphicFramePr>
          <p:nvPr>
            <p:extLst>
              <p:ext uri="{D42A27DB-BD31-4B8C-83A1-F6EECF244321}">
                <p14:modId xmlns:p14="http://schemas.microsoft.com/office/powerpoint/2010/main" val="2695276347"/>
              </p:ext>
            </p:extLst>
          </p:nvPr>
        </p:nvGraphicFramePr>
        <p:xfrm>
          <a:off x="6156176" y="3140968"/>
          <a:ext cx="2987824" cy="3720480"/>
        </p:xfrm>
        <a:graphic>
          <a:graphicData uri="http://schemas.openxmlformats.org/drawingml/2006/chart">
            <c:chart xmlns:c="http://schemas.openxmlformats.org/drawingml/2006/chart" xmlns:r="http://schemas.openxmlformats.org/officeDocument/2006/relationships" r:id="rId4"/>
          </a:graphicData>
        </a:graphic>
      </p:graphicFrame>
      <p:sp>
        <p:nvSpPr>
          <p:cNvPr id="30" name="乗算記号 29"/>
          <p:cNvSpPr/>
          <p:nvPr/>
        </p:nvSpPr>
        <p:spPr>
          <a:xfrm>
            <a:off x="2009333" y="5438316"/>
            <a:ext cx="358130" cy="705734"/>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98841"/>
    </mc:Choice>
    <mc:Fallback xmlns="">
      <p:transition spd="slow" advTm="9884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1000"/>
                                        <p:tgtEl>
                                          <p:spTgt spid="113"/>
                                        </p:tgtEl>
                                      </p:cBhvr>
                                    </p:animEffect>
                                    <p:set>
                                      <p:cBhvr>
                                        <p:cTn id="7" dur="1" fill="hold">
                                          <p:stCondLst>
                                            <p:cond delay="999"/>
                                          </p:stCondLst>
                                        </p:cTn>
                                        <p:tgtEl>
                                          <p:spTgt spid="113"/>
                                        </p:tgtEl>
                                        <p:attrNameLst>
                                          <p:attrName>style.visibility</p:attrName>
                                        </p:attrNameLst>
                                      </p:cBhvr>
                                      <p:to>
                                        <p:strVal val="hidden"/>
                                      </p:to>
                                    </p:set>
                                  </p:childTnLst>
                                </p:cTn>
                              </p:par>
                              <p:par>
                                <p:cTn id="8" presetID="21" presetClass="exit" presetSubtype="1" fill="hold" grpId="0" nodeType="withEffect">
                                  <p:stCondLst>
                                    <p:cond delay="0"/>
                                  </p:stCondLst>
                                  <p:childTnLst>
                                    <p:animEffect transition="out" filter="wheel(1)">
                                      <p:cBhvr>
                                        <p:cTn id="9" dur="1000"/>
                                        <p:tgtEl>
                                          <p:spTgt spid="35"/>
                                        </p:tgtEl>
                                      </p:cBhvr>
                                    </p:animEffect>
                                    <p:set>
                                      <p:cBhvr>
                                        <p:cTn id="10" dur="1" fill="hold">
                                          <p:stCondLst>
                                            <p:cond delay="999"/>
                                          </p:stCondLst>
                                        </p:cTn>
                                        <p:tgtEl>
                                          <p:spTgt spid="35"/>
                                        </p:tgtEl>
                                        <p:attrNameLst>
                                          <p:attrName>style.visibility</p:attrName>
                                        </p:attrNameLst>
                                      </p:cBhvr>
                                      <p:to>
                                        <p:strVal val="hidden"/>
                                      </p:to>
                                    </p:set>
                                  </p:childTnLst>
                                </p:cTn>
                              </p:par>
                              <p:par>
                                <p:cTn id="11" presetID="21" presetClass="exit" presetSubtype="1" fill="hold" grpId="0" nodeType="withEffect">
                                  <p:stCondLst>
                                    <p:cond delay="0"/>
                                  </p:stCondLst>
                                  <p:childTnLst>
                                    <p:animEffect transition="out" filter="wheel(1)">
                                      <p:cBhvr>
                                        <p:cTn id="12" dur="1000"/>
                                        <p:tgtEl>
                                          <p:spTgt spid="43"/>
                                        </p:tgtEl>
                                      </p:cBhvr>
                                    </p:animEffect>
                                    <p:set>
                                      <p:cBhvr>
                                        <p:cTn id="13" dur="1" fill="hold">
                                          <p:stCondLst>
                                            <p:cond delay="999"/>
                                          </p:stCondLst>
                                        </p:cTn>
                                        <p:tgtEl>
                                          <p:spTgt spid="43"/>
                                        </p:tgtEl>
                                        <p:attrNameLst>
                                          <p:attrName>style.visibility</p:attrName>
                                        </p:attrNameLst>
                                      </p:cBhvr>
                                      <p:to>
                                        <p:strVal val="hidden"/>
                                      </p:to>
                                    </p:set>
                                  </p:childTnLst>
                                </p:cTn>
                              </p:par>
                              <p:par>
                                <p:cTn id="14" presetID="21" presetClass="exit" presetSubtype="1" fill="hold" grpId="0" nodeType="withEffect">
                                  <p:stCondLst>
                                    <p:cond delay="0"/>
                                  </p:stCondLst>
                                  <p:childTnLst>
                                    <p:animEffect transition="out" filter="wheel(1)">
                                      <p:cBhvr>
                                        <p:cTn id="15" dur="1000"/>
                                        <p:tgtEl>
                                          <p:spTgt spid="45"/>
                                        </p:tgtEl>
                                      </p:cBhvr>
                                    </p:animEffect>
                                    <p:set>
                                      <p:cBhvr>
                                        <p:cTn id="16" dur="1" fill="hold">
                                          <p:stCondLst>
                                            <p:cond delay="999"/>
                                          </p:stCondLst>
                                        </p:cTn>
                                        <p:tgtEl>
                                          <p:spTgt spid="4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47"/>
                                        </p:tgtEl>
                                        <p:attrNameLst>
                                          <p:attrName>style.visibility</p:attrName>
                                        </p:attrNameLst>
                                      </p:cBhvr>
                                      <p:to>
                                        <p:strVal val="visible"/>
                                      </p:to>
                                    </p:set>
                                    <p:animEffect transition="in" filter="wipe(left)">
                                      <p:cBhvr>
                                        <p:cTn id="24" dur="500"/>
                                        <p:tgtEl>
                                          <p:spTgt spid="47"/>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wipe(left)">
                                      <p:cBhvr>
                                        <p:cTn id="27" dur="500"/>
                                        <p:tgtEl>
                                          <p:spTgt spid="4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right)">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1" nodeType="clickEffect">
                                  <p:stCondLst>
                                    <p:cond delay="0"/>
                                  </p:stCondLst>
                                  <p:childTnLst>
                                    <p:set>
                                      <p:cBhvr>
                                        <p:cTn id="36" dur="1" fill="hold">
                                          <p:stCondLst>
                                            <p:cond delay="0"/>
                                          </p:stCondLst>
                                        </p:cTn>
                                        <p:tgtEl>
                                          <p:spTgt spid="113"/>
                                        </p:tgtEl>
                                        <p:attrNameLst>
                                          <p:attrName>style.visibility</p:attrName>
                                        </p:attrNameLst>
                                      </p:cBhvr>
                                      <p:to>
                                        <p:strVal val="visible"/>
                                      </p:to>
                                    </p:set>
                                    <p:animEffect transition="in" filter="fade">
                                      <p:cBhvr>
                                        <p:cTn id="37" dur="500"/>
                                        <p:tgtEl>
                                          <p:spTgt spid="113"/>
                                        </p:tgtEl>
                                      </p:cBhvr>
                                    </p:animEffect>
                                  </p:childTnLst>
                                </p:cTn>
                              </p:par>
                              <p:par>
                                <p:cTn id="38" presetID="10" presetClass="entr" presetSubtype="0" fill="hold" grpId="1" nodeType="with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fade">
                                      <p:cBhvr>
                                        <p:cTn id="40" dur="500"/>
                                        <p:tgtEl>
                                          <p:spTgt spid="35"/>
                                        </p:tgtEl>
                                      </p:cBhvr>
                                    </p:animEffect>
                                  </p:childTnLst>
                                </p:cTn>
                              </p:par>
                              <p:par>
                                <p:cTn id="41" presetID="10" presetClass="entr" presetSubtype="0" fill="hold" grpId="1" nodeType="with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fade">
                                      <p:cBhvr>
                                        <p:cTn id="43" dur="500"/>
                                        <p:tgtEl>
                                          <p:spTgt spid="43"/>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49"/>
                                        </p:tgtEl>
                                        <p:attrNameLst>
                                          <p:attrName>style.visibility</p:attrName>
                                        </p:attrNameLst>
                                      </p:cBhvr>
                                      <p:to>
                                        <p:strVal val="visible"/>
                                      </p:to>
                                    </p:set>
                                    <p:animEffect transition="in" filter="fade">
                                      <p:cBhvr>
                                        <p:cTn id="46" dur="500"/>
                                        <p:tgtEl>
                                          <p:spTgt spid="49"/>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08"/>
                                        </p:tgtEl>
                                        <p:attrNameLst>
                                          <p:attrName>style.visibility</p:attrName>
                                        </p:attrNameLst>
                                      </p:cBhvr>
                                      <p:to>
                                        <p:strVal val="visible"/>
                                      </p:to>
                                    </p:set>
                                    <p:animEffect transition="in" filter="fade">
                                      <p:cBhvr>
                                        <p:cTn id="49" dur="500"/>
                                        <p:tgtEl>
                                          <p:spTgt spid="108"/>
                                        </p:tgtEl>
                                      </p:cBhvr>
                                    </p:animEffect>
                                  </p:childTnLst>
                                </p:cTn>
                              </p:par>
                              <p:par>
                                <p:cTn id="50" presetID="1" presetClass="exit" presetSubtype="0" fill="hold" grpId="1" nodeType="withEffect">
                                  <p:stCondLst>
                                    <p:cond delay="0"/>
                                  </p:stCondLst>
                                  <p:childTnLst>
                                    <p:set>
                                      <p:cBhvr>
                                        <p:cTn id="51" dur="1" fill="hold">
                                          <p:stCondLst>
                                            <p:cond delay="0"/>
                                          </p:stCondLst>
                                        </p:cTn>
                                        <p:tgtEl>
                                          <p:spTgt spid="7"/>
                                        </p:tgtEl>
                                        <p:attrNameLst>
                                          <p:attrName>style.visibility</p:attrName>
                                        </p:attrNameLst>
                                      </p:cBhvr>
                                      <p:to>
                                        <p:strVal val="hidden"/>
                                      </p:to>
                                    </p:set>
                                  </p:childTnLst>
                                </p:cTn>
                              </p:par>
                              <p:par>
                                <p:cTn id="52" presetID="1" presetClass="exit" presetSubtype="0" fill="hold" grpId="1" nodeType="withEffect">
                                  <p:stCondLst>
                                    <p:cond delay="0"/>
                                  </p:stCondLst>
                                  <p:childTnLst>
                                    <p:set>
                                      <p:cBhvr>
                                        <p:cTn id="53" dur="1" fill="hold">
                                          <p:stCondLst>
                                            <p:cond delay="0"/>
                                          </p:stCondLst>
                                        </p:cTn>
                                        <p:tgtEl>
                                          <p:spTgt spid="47"/>
                                        </p:tgtEl>
                                        <p:attrNameLst>
                                          <p:attrName>style.visibility</p:attrName>
                                        </p:attrNameLst>
                                      </p:cBhvr>
                                      <p:to>
                                        <p:strVal val="hidden"/>
                                      </p:to>
                                    </p:set>
                                  </p:childTnLst>
                                </p:cTn>
                              </p:par>
                              <p:par>
                                <p:cTn id="54" presetID="1" presetClass="exit" presetSubtype="0" fill="hold" grpId="1" nodeType="withEffect">
                                  <p:stCondLst>
                                    <p:cond delay="0"/>
                                  </p:stCondLst>
                                  <p:childTnLst>
                                    <p:set>
                                      <p:cBhvr>
                                        <p:cTn id="55" dur="1" fill="hold">
                                          <p:stCondLst>
                                            <p:cond delay="0"/>
                                          </p:stCondLst>
                                        </p:cTn>
                                        <p:tgtEl>
                                          <p:spTgt spid="48"/>
                                        </p:tgtEl>
                                        <p:attrNameLst>
                                          <p:attrName>style.visibility</p:attrName>
                                        </p:attrNameLst>
                                      </p:cBhvr>
                                      <p:to>
                                        <p:strVal val="hidden"/>
                                      </p:to>
                                    </p:set>
                                  </p:childTnLst>
                                </p:cTn>
                              </p:par>
                              <p:par>
                                <p:cTn id="56" presetID="1" presetClass="exit" presetSubtype="0" fill="hold" grpId="1" nodeType="withEffect">
                                  <p:stCondLst>
                                    <p:cond delay="0"/>
                                  </p:stCondLst>
                                  <p:childTnLst>
                                    <p:set>
                                      <p:cBhvr>
                                        <p:cTn id="57" dur="1" fill="hold">
                                          <p:stCondLst>
                                            <p:cond delay="0"/>
                                          </p:stCondLst>
                                        </p:cTn>
                                        <p:tgtEl>
                                          <p:spTgt spid="8"/>
                                        </p:tgtEl>
                                        <p:attrNameLst>
                                          <p:attrName>style.visibility</p:attrName>
                                        </p:attrNameLst>
                                      </p:cBhvr>
                                      <p:to>
                                        <p:strVal val="hidden"/>
                                      </p:to>
                                    </p:set>
                                  </p:childTnLst>
                                </p:cTn>
                              </p:par>
                              <p:par>
                                <p:cTn id="58" presetID="1" presetClass="exit" presetSubtype="0" fill="hold" grpId="0" nodeType="withEffect">
                                  <p:stCondLst>
                                    <p:cond delay="0"/>
                                  </p:stCondLst>
                                  <p:childTnLst>
                                    <p:set>
                                      <p:cBhvr>
                                        <p:cTn id="59" dur="1" fill="hold">
                                          <p:stCondLst>
                                            <p:cond delay="0"/>
                                          </p:stCondLst>
                                        </p:cTn>
                                        <p:tgtEl>
                                          <p:spTgt spid="46"/>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21" presetClass="exit" presetSubtype="1" fill="hold" grpId="2" nodeType="clickEffect">
                                  <p:stCondLst>
                                    <p:cond delay="0"/>
                                  </p:stCondLst>
                                  <p:childTnLst>
                                    <p:animEffect transition="out" filter="wheel(1)">
                                      <p:cBhvr>
                                        <p:cTn id="63" dur="1000"/>
                                        <p:tgtEl>
                                          <p:spTgt spid="113"/>
                                        </p:tgtEl>
                                      </p:cBhvr>
                                    </p:animEffect>
                                    <p:set>
                                      <p:cBhvr>
                                        <p:cTn id="64" dur="1" fill="hold">
                                          <p:stCondLst>
                                            <p:cond delay="999"/>
                                          </p:stCondLst>
                                        </p:cTn>
                                        <p:tgtEl>
                                          <p:spTgt spid="113"/>
                                        </p:tgtEl>
                                        <p:attrNameLst>
                                          <p:attrName>style.visibility</p:attrName>
                                        </p:attrNameLst>
                                      </p:cBhvr>
                                      <p:to>
                                        <p:strVal val="hidden"/>
                                      </p:to>
                                    </p:set>
                                  </p:childTnLst>
                                </p:cTn>
                              </p:par>
                              <p:par>
                                <p:cTn id="65" presetID="21" presetClass="exit" presetSubtype="1" fill="hold" grpId="2" nodeType="withEffect">
                                  <p:stCondLst>
                                    <p:cond delay="0"/>
                                  </p:stCondLst>
                                  <p:childTnLst>
                                    <p:animEffect transition="out" filter="wheel(1)">
                                      <p:cBhvr>
                                        <p:cTn id="66" dur="1000"/>
                                        <p:tgtEl>
                                          <p:spTgt spid="35"/>
                                        </p:tgtEl>
                                      </p:cBhvr>
                                    </p:animEffect>
                                    <p:set>
                                      <p:cBhvr>
                                        <p:cTn id="67" dur="1" fill="hold">
                                          <p:stCondLst>
                                            <p:cond delay="999"/>
                                          </p:stCondLst>
                                        </p:cTn>
                                        <p:tgtEl>
                                          <p:spTgt spid="35"/>
                                        </p:tgtEl>
                                        <p:attrNameLst>
                                          <p:attrName>style.visibility</p:attrName>
                                        </p:attrNameLst>
                                      </p:cBhvr>
                                      <p:to>
                                        <p:strVal val="hidden"/>
                                      </p:to>
                                    </p:set>
                                  </p:childTnLst>
                                </p:cTn>
                              </p:par>
                              <p:par>
                                <p:cTn id="68" presetID="21" presetClass="exit" presetSubtype="1" fill="hold" grpId="2" nodeType="withEffect">
                                  <p:stCondLst>
                                    <p:cond delay="0"/>
                                  </p:stCondLst>
                                  <p:childTnLst>
                                    <p:animEffect transition="out" filter="wheel(1)">
                                      <p:cBhvr>
                                        <p:cTn id="69" dur="1000"/>
                                        <p:tgtEl>
                                          <p:spTgt spid="43"/>
                                        </p:tgtEl>
                                      </p:cBhvr>
                                    </p:animEffect>
                                    <p:set>
                                      <p:cBhvr>
                                        <p:cTn id="70" dur="1" fill="hold">
                                          <p:stCondLst>
                                            <p:cond delay="999"/>
                                          </p:stCondLst>
                                        </p:cTn>
                                        <p:tgtEl>
                                          <p:spTgt spid="43"/>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2" nodeType="clickEffect">
                                  <p:stCondLst>
                                    <p:cond delay="0"/>
                                  </p:stCondLst>
                                  <p:childTnLst>
                                    <p:set>
                                      <p:cBhvr>
                                        <p:cTn id="74" dur="1" fill="hold">
                                          <p:stCondLst>
                                            <p:cond delay="0"/>
                                          </p:stCondLst>
                                        </p:cTn>
                                        <p:tgtEl>
                                          <p:spTgt spid="7"/>
                                        </p:tgtEl>
                                        <p:attrNameLst>
                                          <p:attrName>style.visibility</p:attrName>
                                        </p:attrNameLst>
                                      </p:cBhvr>
                                      <p:to>
                                        <p:strVal val="visible"/>
                                      </p:to>
                                    </p:set>
                                    <p:animEffect transition="in" filter="wipe(left)">
                                      <p:cBhvr>
                                        <p:cTn id="75" dur="500"/>
                                        <p:tgtEl>
                                          <p:spTgt spid="7"/>
                                        </p:tgtEl>
                                      </p:cBhvr>
                                    </p:animEffect>
                                  </p:childTnLst>
                                </p:cTn>
                              </p:par>
                              <p:par>
                                <p:cTn id="76" presetID="22" presetClass="entr" presetSubtype="8" fill="hold" grpId="2" nodeType="withEffect">
                                  <p:stCondLst>
                                    <p:cond delay="0"/>
                                  </p:stCondLst>
                                  <p:childTnLst>
                                    <p:set>
                                      <p:cBhvr>
                                        <p:cTn id="77" dur="1" fill="hold">
                                          <p:stCondLst>
                                            <p:cond delay="0"/>
                                          </p:stCondLst>
                                        </p:cTn>
                                        <p:tgtEl>
                                          <p:spTgt spid="47"/>
                                        </p:tgtEl>
                                        <p:attrNameLst>
                                          <p:attrName>style.visibility</p:attrName>
                                        </p:attrNameLst>
                                      </p:cBhvr>
                                      <p:to>
                                        <p:strVal val="visible"/>
                                      </p:to>
                                    </p:set>
                                    <p:animEffect transition="in" filter="wipe(left)">
                                      <p:cBhvr>
                                        <p:cTn id="78" dur="500"/>
                                        <p:tgtEl>
                                          <p:spTgt spid="47"/>
                                        </p:tgtEl>
                                      </p:cBhvr>
                                    </p:animEffect>
                                  </p:childTnLst>
                                </p:cTn>
                              </p:par>
                              <p:par>
                                <p:cTn id="79" presetID="22" presetClass="entr" presetSubtype="8" fill="hold" grpId="2" nodeType="withEffect">
                                  <p:stCondLst>
                                    <p:cond delay="0"/>
                                  </p:stCondLst>
                                  <p:childTnLst>
                                    <p:set>
                                      <p:cBhvr>
                                        <p:cTn id="80" dur="1" fill="hold">
                                          <p:stCondLst>
                                            <p:cond delay="0"/>
                                          </p:stCondLst>
                                        </p:cTn>
                                        <p:tgtEl>
                                          <p:spTgt spid="48"/>
                                        </p:tgtEl>
                                        <p:attrNameLst>
                                          <p:attrName>style.visibility</p:attrName>
                                        </p:attrNameLst>
                                      </p:cBhvr>
                                      <p:to>
                                        <p:strVal val="visible"/>
                                      </p:to>
                                    </p:set>
                                    <p:animEffect transition="in" filter="wipe(left)">
                                      <p:cBhvr>
                                        <p:cTn id="81" dur="500"/>
                                        <p:tgtEl>
                                          <p:spTgt spid="48"/>
                                        </p:tgtEl>
                                      </p:cBhvr>
                                    </p:animEffect>
                                  </p:childTnLst>
                                </p:cTn>
                              </p:par>
                              <p:par>
                                <p:cTn id="82" presetID="22" presetClass="entr" presetSubtype="2" fill="hold" grpId="2" nodeType="withEffect">
                                  <p:stCondLst>
                                    <p:cond delay="0"/>
                                  </p:stCondLst>
                                  <p:childTnLst>
                                    <p:set>
                                      <p:cBhvr>
                                        <p:cTn id="83" dur="1" fill="hold">
                                          <p:stCondLst>
                                            <p:cond delay="0"/>
                                          </p:stCondLst>
                                        </p:cTn>
                                        <p:tgtEl>
                                          <p:spTgt spid="8"/>
                                        </p:tgtEl>
                                        <p:attrNameLst>
                                          <p:attrName>style.visibility</p:attrName>
                                        </p:attrNameLst>
                                      </p:cBhvr>
                                      <p:to>
                                        <p:strVal val="visible"/>
                                      </p:to>
                                    </p:set>
                                    <p:animEffect transition="in" filter="wipe(right)">
                                      <p:cBhvr>
                                        <p:cTn id="84" dur="500"/>
                                        <p:tgtEl>
                                          <p:spTgt spid="8"/>
                                        </p:tgtEl>
                                      </p:cBhvr>
                                    </p:animEffect>
                                  </p:childTnLst>
                                </p:cTn>
                              </p:par>
                            </p:childTnLst>
                          </p:cTn>
                        </p:par>
                      </p:childTnLst>
                    </p:cTn>
                  </p:par>
                  <p:par>
                    <p:cTn id="85" fill="hold">
                      <p:stCondLst>
                        <p:cond delay="indefinite"/>
                      </p:stCondLst>
                      <p:childTnLst>
                        <p:par>
                          <p:cTn id="86" fill="hold">
                            <p:stCondLst>
                              <p:cond delay="0"/>
                            </p:stCondLst>
                            <p:childTnLst>
                              <p:par>
                                <p:cTn id="87" presetID="53" presetClass="entr" presetSubtype="16" fill="hold" grpId="0" nodeType="clickEffect">
                                  <p:stCondLst>
                                    <p:cond delay="0"/>
                                  </p:stCondLst>
                                  <p:childTnLst>
                                    <p:set>
                                      <p:cBhvr>
                                        <p:cTn id="88" dur="1" fill="hold">
                                          <p:stCondLst>
                                            <p:cond delay="0"/>
                                          </p:stCondLst>
                                        </p:cTn>
                                        <p:tgtEl>
                                          <p:spTgt spid="51"/>
                                        </p:tgtEl>
                                        <p:attrNameLst>
                                          <p:attrName>style.visibility</p:attrName>
                                        </p:attrNameLst>
                                      </p:cBhvr>
                                      <p:to>
                                        <p:strVal val="visible"/>
                                      </p:to>
                                    </p:set>
                                    <p:anim calcmode="lin" valueType="num">
                                      <p:cBhvr>
                                        <p:cTn id="89" dur="500" fill="hold"/>
                                        <p:tgtEl>
                                          <p:spTgt spid="51"/>
                                        </p:tgtEl>
                                        <p:attrNameLst>
                                          <p:attrName>ppt_w</p:attrName>
                                        </p:attrNameLst>
                                      </p:cBhvr>
                                      <p:tavLst>
                                        <p:tav tm="0">
                                          <p:val>
                                            <p:fltVal val="0"/>
                                          </p:val>
                                        </p:tav>
                                        <p:tav tm="100000">
                                          <p:val>
                                            <p:strVal val="#ppt_w"/>
                                          </p:val>
                                        </p:tav>
                                      </p:tavLst>
                                    </p:anim>
                                    <p:anim calcmode="lin" valueType="num">
                                      <p:cBhvr>
                                        <p:cTn id="90" dur="500" fill="hold"/>
                                        <p:tgtEl>
                                          <p:spTgt spid="51"/>
                                        </p:tgtEl>
                                        <p:attrNameLst>
                                          <p:attrName>ppt_h</p:attrName>
                                        </p:attrNameLst>
                                      </p:cBhvr>
                                      <p:tavLst>
                                        <p:tav tm="0">
                                          <p:val>
                                            <p:fltVal val="0"/>
                                          </p:val>
                                        </p:tav>
                                        <p:tav tm="100000">
                                          <p:val>
                                            <p:strVal val="#ppt_h"/>
                                          </p:val>
                                        </p:tav>
                                      </p:tavLst>
                                    </p:anim>
                                    <p:animEffect transition="in" filter="fade">
                                      <p:cBhvr>
                                        <p:cTn id="91" dur="500"/>
                                        <p:tgtEl>
                                          <p:spTgt spid="51"/>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9"/>
                                        </p:tgtEl>
                                        <p:attrNameLst>
                                          <p:attrName>style.visibility</p:attrName>
                                        </p:attrNameLst>
                                      </p:cBhvr>
                                      <p:to>
                                        <p:strVal val="visible"/>
                                      </p:to>
                                    </p:set>
                                    <p:anim calcmode="lin" valueType="num">
                                      <p:cBhvr>
                                        <p:cTn id="94" dur="500" fill="hold"/>
                                        <p:tgtEl>
                                          <p:spTgt spid="9"/>
                                        </p:tgtEl>
                                        <p:attrNameLst>
                                          <p:attrName>ppt_w</p:attrName>
                                        </p:attrNameLst>
                                      </p:cBhvr>
                                      <p:tavLst>
                                        <p:tav tm="0">
                                          <p:val>
                                            <p:fltVal val="0"/>
                                          </p:val>
                                        </p:tav>
                                        <p:tav tm="100000">
                                          <p:val>
                                            <p:strVal val="#ppt_w"/>
                                          </p:val>
                                        </p:tav>
                                      </p:tavLst>
                                    </p:anim>
                                    <p:anim calcmode="lin" valueType="num">
                                      <p:cBhvr>
                                        <p:cTn id="95" dur="500" fill="hold"/>
                                        <p:tgtEl>
                                          <p:spTgt spid="9"/>
                                        </p:tgtEl>
                                        <p:attrNameLst>
                                          <p:attrName>ppt_h</p:attrName>
                                        </p:attrNameLst>
                                      </p:cBhvr>
                                      <p:tavLst>
                                        <p:tav tm="0">
                                          <p:val>
                                            <p:fltVal val="0"/>
                                          </p:val>
                                        </p:tav>
                                        <p:tav tm="100000">
                                          <p:val>
                                            <p:strVal val="#ppt_h"/>
                                          </p:val>
                                        </p:tav>
                                      </p:tavLst>
                                    </p:anim>
                                    <p:animEffect transition="in" filter="fade">
                                      <p:cBhvr>
                                        <p:cTn id="96" dur="500"/>
                                        <p:tgtEl>
                                          <p:spTgt spid="9"/>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xit" presetSubtype="0" fill="hold" grpId="0" nodeType="clickEffect">
                                  <p:stCondLst>
                                    <p:cond delay="0"/>
                                  </p:stCondLst>
                                  <p:childTnLst>
                                    <p:animEffect transition="out" filter="fade">
                                      <p:cBhvr>
                                        <p:cTn id="100" dur="500"/>
                                        <p:tgtEl>
                                          <p:spTgt spid="34"/>
                                        </p:tgtEl>
                                      </p:cBhvr>
                                    </p:animEffect>
                                    <p:set>
                                      <p:cBhvr>
                                        <p:cTn id="101" dur="1" fill="hold">
                                          <p:stCondLst>
                                            <p:cond delay="499"/>
                                          </p:stCondLst>
                                        </p:cTn>
                                        <p:tgtEl>
                                          <p:spTgt spid="34"/>
                                        </p:tgtEl>
                                        <p:attrNameLst>
                                          <p:attrName>style.visibility</p:attrName>
                                        </p:attrNameLst>
                                      </p:cBhvr>
                                      <p:to>
                                        <p:strVal val="hidden"/>
                                      </p:to>
                                    </p:set>
                                  </p:childTnLst>
                                </p:cTn>
                              </p:par>
                              <p:par>
                                <p:cTn id="102" presetID="10" presetClass="exit" presetSubtype="0" fill="hold" grpId="0" nodeType="withEffect">
                                  <p:stCondLst>
                                    <p:cond delay="0"/>
                                  </p:stCondLst>
                                  <p:childTnLst>
                                    <p:animEffect transition="out" filter="fade">
                                      <p:cBhvr>
                                        <p:cTn id="103" dur="500"/>
                                        <p:tgtEl>
                                          <p:spTgt spid="44"/>
                                        </p:tgtEl>
                                      </p:cBhvr>
                                    </p:animEffect>
                                    <p:set>
                                      <p:cBhvr>
                                        <p:cTn id="104" dur="1" fill="hold">
                                          <p:stCondLst>
                                            <p:cond delay="499"/>
                                          </p:stCondLst>
                                        </p:cTn>
                                        <p:tgtEl>
                                          <p:spTgt spid="44"/>
                                        </p:tgtEl>
                                        <p:attrNameLst>
                                          <p:attrName>style.visibility</p:attrName>
                                        </p:attrNameLst>
                                      </p:cBhvr>
                                      <p:to>
                                        <p:strVal val="hidden"/>
                                      </p:to>
                                    </p:set>
                                  </p:childTnLst>
                                </p:cTn>
                              </p:par>
                              <p:par>
                                <p:cTn id="105" presetID="10" presetClass="entr" presetSubtype="0" fill="hold" grpId="3" nodeType="withEffect">
                                  <p:stCondLst>
                                    <p:cond delay="0"/>
                                  </p:stCondLst>
                                  <p:childTnLst>
                                    <p:set>
                                      <p:cBhvr>
                                        <p:cTn id="106" dur="1" fill="hold">
                                          <p:stCondLst>
                                            <p:cond delay="0"/>
                                          </p:stCondLst>
                                        </p:cTn>
                                        <p:tgtEl>
                                          <p:spTgt spid="35"/>
                                        </p:tgtEl>
                                        <p:attrNameLst>
                                          <p:attrName>style.visibility</p:attrName>
                                        </p:attrNameLst>
                                      </p:cBhvr>
                                      <p:to>
                                        <p:strVal val="visible"/>
                                      </p:to>
                                    </p:set>
                                    <p:animEffect transition="in" filter="fade">
                                      <p:cBhvr>
                                        <p:cTn id="107" dur="500"/>
                                        <p:tgtEl>
                                          <p:spTgt spid="35"/>
                                        </p:tgtEl>
                                      </p:cBhvr>
                                    </p:animEffect>
                                  </p:childTnLst>
                                </p:cTn>
                              </p:par>
                            </p:childTnLst>
                          </p:cTn>
                        </p:par>
                      </p:childTnLst>
                    </p:cTn>
                  </p:par>
                  <p:par>
                    <p:cTn id="108" fill="hold">
                      <p:stCondLst>
                        <p:cond delay="indefinite"/>
                      </p:stCondLst>
                      <p:childTnLst>
                        <p:par>
                          <p:cTn id="109" fill="hold">
                            <p:stCondLst>
                              <p:cond delay="0"/>
                            </p:stCondLst>
                            <p:childTnLst>
                              <p:par>
                                <p:cTn id="110" presetID="21" presetClass="exit" presetSubtype="1" fill="hold" grpId="4" nodeType="clickEffect">
                                  <p:stCondLst>
                                    <p:cond delay="0"/>
                                  </p:stCondLst>
                                  <p:childTnLst>
                                    <p:animEffect transition="out" filter="wheel(1)">
                                      <p:cBhvr>
                                        <p:cTn id="111" dur="1000"/>
                                        <p:tgtEl>
                                          <p:spTgt spid="35"/>
                                        </p:tgtEl>
                                      </p:cBhvr>
                                    </p:animEffect>
                                    <p:set>
                                      <p:cBhvr>
                                        <p:cTn id="112" dur="1" fill="hold">
                                          <p:stCondLst>
                                            <p:cond delay="999"/>
                                          </p:stCondLst>
                                        </p:cTn>
                                        <p:tgtEl>
                                          <p:spTgt spid="35"/>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53" presetClass="entr" presetSubtype="16" fill="hold" grpId="0" nodeType="clickEffect">
                                  <p:stCondLst>
                                    <p:cond delay="0"/>
                                  </p:stCondLst>
                                  <p:childTnLst>
                                    <p:set>
                                      <p:cBhvr>
                                        <p:cTn id="116" dur="1" fill="hold">
                                          <p:stCondLst>
                                            <p:cond delay="0"/>
                                          </p:stCondLst>
                                        </p:cTn>
                                        <p:tgtEl>
                                          <p:spTgt spid="30"/>
                                        </p:tgtEl>
                                        <p:attrNameLst>
                                          <p:attrName>style.visibility</p:attrName>
                                        </p:attrNameLst>
                                      </p:cBhvr>
                                      <p:to>
                                        <p:strVal val="visible"/>
                                      </p:to>
                                    </p:set>
                                    <p:anim calcmode="lin" valueType="num">
                                      <p:cBhvr>
                                        <p:cTn id="117" dur="500" fill="hold"/>
                                        <p:tgtEl>
                                          <p:spTgt spid="30"/>
                                        </p:tgtEl>
                                        <p:attrNameLst>
                                          <p:attrName>ppt_w</p:attrName>
                                        </p:attrNameLst>
                                      </p:cBhvr>
                                      <p:tavLst>
                                        <p:tav tm="0">
                                          <p:val>
                                            <p:fltVal val="0"/>
                                          </p:val>
                                        </p:tav>
                                        <p:tav tm="100000">
                                          <p:val>
                                            <p:strVal val="#ppt_w"/>
                                          </p:val>
                                        </p:tav>
                                      </p:tavLst>
                                    </p:anim>
                                    <p:anim calcmode="lin" valueType="num">
                                      <p:cBhvr>
                                        <p:cTn id="118" dur="500" fill="hold"/>
                                        <p:tgtEl>
                                          <p:spTgt spid="30"/>
                                        </p:tgtEl>
                                        <p:attrNameLst>
                                          <p:attrName>ppt_h</p:attrName>
                                        </p:attrNameLst>
                                      </p:cBhvr>
                                      <p:tavLst>
                                        <p:tav tm="0">
                                          <p:val>
                                            <p:fltVal val="0"/>
                                          </p:val>
                                        </p:tav>
                                        <p:tav tm="100000">
                                          <p:val>
                                            <p:strVal val="#ppt_h"/>
                                          </p:val>
                                        </p:tav>
                                      </p:tavLst>
                                    </p:anim>
                                    <p:animEffect transition="in" filter="fade">
                                      <p:cBhvr>
                                        <p:cTn id="119" dur="500"/>
                                        <p:tgtEl>
                                          <p:spTgt spid="30"/>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ntr" presetSubtype="0" fill="hold" grpId="0" nodeType="clickEffect">
                                  <p:stCondLst>
                                    <p:cond delay="0"/>
                                  </p:stCondLst>
                                  <p:childTnLst>
                                    <p:set>
                                      <p:cBhvr>
                                        <p:cTn id="123" dur="1" fill="hold">
                                          <p:stCondLst>
                                            <p:cond delay="0"/>
                                          </p:stCondLst>
                                        </p:cTn>
                                        <p:tgtEl>
                                          <p:spTgt spid="28"/>
                                        </p:tgtEl>
                                        <p:attrNameLst>
                                          <p:attrName>style.visibility</p:attrName>
                                        </p:attrNameLst>
                                      </p:cBhvr>
                                      <p:to>
                                        <p:strVal val="visible"/>
                                      </p:to>
                                    </p:set>
                                    <p:animEffect transition="in" filter="fade">
                                      <p:cBhvr>
                                        <p:cTn id="12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 grpId="0" animBg="1"/>
      <p:bldP spid="34" grpId="0" animBg="1"/>
      <p:bldP spid="44" grpId="0" animBg="1"/>
      <p:bldP spid="46" grpId="0" animBg="1"/>
      <p:bldP spid="7" grpId="0" animBg="1"/>
      <p:bldP spid="7" grpId="1" animBg="1"/>
      <p:bldP spid="7" grpId="2" animBg="1"/>
      <p:bldP spid="47" grpId="0" animBg="1"/>
      <p:bldP spid="47" grpId="1" animBg="1"/>
      <p:bldP spid="47" grpId="2" animBg="1"/>
      <p:bldP spid="48" grpId="0" animBg="1"/>
      <p:bldP spid="48" grpId="1" animBg="1"/>
      <p:bldP spid="48" grpId="2" animBg="1"/>
      <p:bldP spid="8" grpId="0" animBg="1"/>
      <p:bldP spid="8" grpId="1" animBg="1"/>
      <p:bldP spid="8" grpId="2" animBg="1"/>
      <p:bldP spid="49" grpId="0" animBg="1"/>
      <p:bldP spid="113" grpId="0" animBg="1"/>
      <p:bldP spid="113" grpId="1" animBg="1"/>
      <p:bldP spid="113" grpId="2" animBg="1"/>
      <p:bldP spid="43" grpId="0" animBg="1"/>
      <p:bldP spid="43" grpId="1" animBg="1"/>
      <p:bldP spid="43" grpId="2" animBg="1"/>
      <p:bldP spid="45" grpId="0" animBg="1"/>
      <p:bldP spid="9" grpId="0" animBg="1"/>
      <p:bldP spid="51" grpId="0" animBg="1"/>
      <p:bldP spid="28" grpId="0" animBg="1"/>
      <p:bldP spid="35" grpId="0" animBg="1"/>
      <p:bldP spid="35" grpId="1" animBg="1"/>
      <p:bldP spid="35" grpId="2" animBg="1"/>
      <p:bldP spid="35" grpId="3" animBg="1"/>
      <p:bldP spid="35" grpId="4" animBg="1"/>
      <p:bldP spid="3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従来のセキュリティ対策</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lstStyle/>
          <a:p>
            <a:r>
              <a:rPr kumimoji="1" lang="ja-JP" altLang="en-US" dirty="0" smtClean="0"/>
              <a:t>コンピュータをネットワークに接続すると、外部からの攻撃に晒される</a:t>
            </a:r>
            <a:endParaRPr kumimoji="1" lang="en-US" altLang="ja-JP" dirty="0" smtClean="0"/>
          </a:p>
          <a:p>
            <a:pPr lvl="1"/>
            <a:r>
              <a:rPr kumimoji="1" lang="ja-JP" altLang="en-US" dirty="0" smtClean="0"/>
              <a:t>ウィルスに感染</a:t>
            </a:r>
            <a:endParaRPr kumimoji="1" lang="en-US" altLang="ja-JP" dirty="0" smtClean="0"/>
          </a:p>
          <a:p>
            <a:pPr lvl="1"/>
            <a:r>
              <a:rPr lang="ja-JP" altLang="en-US" dirty="0"/>
              <a:t>侵入に</a:t>
            </a:r>
            <a:r>
              <a:rPr lang="ja-JP" altLang="en-US" dirty="0" smtClean="0"/>
              <a:t>よるデータ流出</a:t>
            </a:r>
            <a:endParaRPr lang="en-US" altLang="ja-JP" dirty="0" smtClean="0"/>
          </a:p>
          <a:p>
            <a:r>
              <a:rPr lang="ja-JP" altLang="en-US" dirty="0"/>
              <a:t>通常</a:t>
            </a:r>
            <a:r>
              <a:rPr kumimoji="1" lang="ja-JP" altLang="en-US" dirty="0" smtClean="0"/>
              <a:t>、セキュリティ対策ソフトを用い</a:t>
            </a:r>
            <a:r>
              <a:rPr lang="en-US" altLang="ja-JP" dirty="0" smtClean="0"/>
              <a:t/>
            </a:r>
            <a:br>
              <a:rPr lang="en-US" altLang="ja-JP" dirty="0" smtClean="0"/>
            </a:br>
            <a:r>
              <a:rPr lang="ja-JP" altLang="en-US" dirty="0" smtClean="0"/>
              <a:t>攻撃に備えている</a:t>
            </a:r>
            <a:endParaRPr lang="en-US" altLang="ja-JP" dirty="0" smtClean="0"/>
          </a:p>
          <a:p>
            <a:pPr lvl="1"/>
            <a:r>
              <a:rPr kumimoji="1" lang="ja-JP" altLang="en-US" dirty="0" smtClean="0"/>
              <a:t>ウィルススキャンソフト</a:t>
            </a:r>
            <a:endParaRPr lang="en-US" altLang="ja-JP" dirty="0" smtClean="0"/>
          </a:p>
          <a:p>
            <a:r>
              <a:rPr kumimoji="1" lang="en-US" altLang="ja-JP" dirty="0" smtClean="0"/>
              <a:t>OS</a:t>
            </a:r>
            <a:r>
              <a:rPr kumimoji="1" lang="ja-JP" altLang="en-US" dirty="0" smtClean="0"/>
              <a:t>に対する攻撃も増えてきた</a:t>
            </a:r>
            <a:endParaRPr kumimoji="1" lang="en-US" altLang="ja-JP" dirty="0" smtClean="0"/>
          </a:p>
          <a:p>
            <a:pPr lvl="1"/>
            <a:r>
              <a:rPr lang="ja-JP" altLang="en-US" dirty="0"/>
              <a:t>カーネルルートキット</a:t>
            </a:r>
            <a:endParaRPr kumimoji="1" lang="en-US" altLang="ja-JP" dirty="0" smtClean="0"/>
          </a:p>
        </p:txBody>
      </p:sp>
      <p:sp>
        <p:nvSpPr>
          <p:cNvPr id="4" name="円/楕円 3"/>
          <p:cNvSpPr/>
          <p:nvPr/>
        </p:nvSpPr>
        <p:spPr>
          <a:xfrm>
            <a:off x="6804248" y="4005064"/>
            <a:ext cx="2000250" cy="71437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ネットワーク</a:t>
            </a:r>
          </a:p>
        </p:txBody>
      </p:sp>
      <p:cxnSp>
        <p:nvCxnSpPr>
          <p:cNvPr id="5" name="直線コネクタ 4"/>
          <p:cNvCxnSpPr>
            <a:endCxn id="4" idx="4"/>
          </p:cNvCxnSpPr>
          <p:nvPr/>
        </p:nvCxnSpPr>
        <p:spPr>
          <a:xfrm rot="5400000" flipH="1" flipV="1">
            <a:off x="7457504" y="5066308"/>
            <a:ext cx="69373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a:stCxn id="4" idx="0"/>
          </p:cNvCxnSpPr>
          <p:nvPr/>
        </p:nvCxnSpPr>
        <p:spPr>
          <a:xfrm rot="5400000" flipH="1" flipV="1">
            <a:off x="7640861" y="3811389"/>
            <a:ext cx="357187" cy="301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23"/>
          <p:cNvSpPr txBox="1">
            <a:spLocks noChangeArrowheads="1"/>
          </p:cNvSpPr>
          <p:nvPr/>
        </p:nvSpPr>
        <p:spPr bwMode="auto">
          <a:xfrm>
            <a:off x="7161436" y="2362002"/>
            <a:ext cx="1285875" cy="369887"/>
          </a:xfrm>
          <a:prstGeom prst="rect">
            <a:avLst/>
          </a:prstGeom>
          <a:noFill/>
          <a:ln w="9525">
            <a:noFill/>
            <a:miter lim="800000"/>
            <a:headEnd/>
            <a:tailEnd/>
          </a:ln>
        </p:spPr>
        <p:txBody>
          <a:bodyPr>
            <a:spAutoFit/>
          </a:bodyPr>
          <a:lstStyle/>
          <a:p>
            <a:pPr algn="ctr"/>
            <a:r>
              <a:rPr lang="ja-JP" altLang="en-US" dirty="0"/>
              <a:t>攻撃者</a:t>
            </a:r>
          </a:p>
        </p:txBody>
      </p:sp>
      <p:pic>
        <p:nvPicPr>
          <p:cNvPr id="8" name="Picture 3" descr="C:\Users\takuya\AppData\Local\Microsoft\Windows\Temporary Internet Files\Content.IE5\8MJ4IBT7\MC900389182[1].wmf"/>
          <p:cNvPicPr>
            <a:picLocks noChangeAspect="1" noChangeArrowheads="1"/>
          </p:cNvPicPr>
          <p:nvPr/>
        </p:nvPicPr>
        <p:blipFill>
          <a:blip r:embed="rId3" cstate="print"/>
          <a:srcRect/>
          <a:stretch>
            <a:fillRect/>
          </a:stretch>
        </p:blipFill>
        <p:spPr bwMode="auto">
          <a:xfrm>
            <a:off x="7394004" y="2785492"/>
            <a:ext cx="864096" cy="930314"/>
          </a:xfrm>
          <a:prstGeom prst="rect">
            <a:avLst/>
          </a:prstGeom>
          <a:noFill/>
        </p:spPr>
      </p:pic>
      <p:pic>
        <p:nvPicPr>
          <p:cNvPr id="9" name="Picture 2" descr="C:\Users\takuya\AppData\Local\Microsoft\Windows\Temporary Internet Files\Content.IE5\C67K7CK3\MC900345715[1].wmf"/>
          <p:cNvPicPr>
            <a:picLocks noChangeAspect="1" noChangeArrowheads="1"/>
          </p:cNvPicPr>
          <p:nvPr/>
        </p:nvPicPr>
        <p:blipFill>
          <a:blip r:embed="rId4" cstate="print"/>
          <a:srcRect/>
          <a:stretch>
            <a:fillRect/>
          </a:stretch>
        </p:blipFill>
        <p:spPr bwMode="auto">
          <a:xfrm>
            <a:off x="6889948" y="5377780"/>
            <a:ext cx="1753249" cy="119675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advTm="29195"/>
    </mc:Choice>
    <mc:Fallback xmlns="">
      <p:transition spd="slow" advTm="29195"/>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スケジューリングによる改善</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OS</a:t>
            </a:r>
            <a:r>
              <a:rPr lang="ja-JP" altLang="en-US" dirty="0" smtClean="0"/>
              <a:t>監視をスケジューリングした時のアプリケーション性能の変化を測定</a:t>
            </a:r>
            <a:endParaRPr lang="en-US" altLang="ja-JP" dirty="0" smtClean="0"/>
          </a:p>
          <a:p>
            <a:pPr lvl="1"/>
            <a:r>
              <a:rPr lang="en-US" altLang="ja-JP" dirty="0" smtClean="0"/>
              <a:t>OS</a:t>
            </a:r>
            <a:r>
              <a:rPr lang="ja-JP" altLang="en-US" dirty="0" smtClean="0"/>
              <a:t>監視の起動間隔を少しあけるだけで大幅に</a:t>
            </a:r>
            <a:r>
              <a:rPr lang="en-US" altLang="ja-JP" dirty="0" smtClean="0"/>
              <a:t/>
            </a:r>
            <a:br>
              <a:rPr lang="en-US" altLang="ja-JP" dirty="0" smtClean="0"/>
            </a:br>
            <a:r>
              <a:rPr lang="ja-JP" altLang="en-US" dirty="0" smtClean="0"/>
              <a:t>性能が改善</a:t>
            </a:r>
            <a:endParaRPr lang="en-US" altLang="ja-JP" dirty="0" smtClean="0"/>
          </a:p>
          <a:p>
            <a:pPr lvl="2"/>
            <a:r>
              <a:rPr lang="ja-JP" altLang="en-US" dirty="0" smtClean="0"/>
              <a:t>同期の待ち時間が</a:t>
            </a:r>
            <a:r>
              <a:rPr lang="en-US" altLang="ja-JP" dirty="0" smtClean="0"/>
              <a:t/>
            </a:r>
            <a:br>
              <a:rPr lang="en-US" altLang="ja-JP" dirty="0" smtClean="0"/>
            </a:br>
            <a:r>
              <a:rPr lang="ja-JP" altLang="en-US" dirty="0" smtClean="0"/>
              <a:t>急激に減る</a:t>
            </a:r>
          </a:p>
          <a:p>
            <a:pPr lvl="2"/>
            <a:r>
              <a:rPr lang="en-US" altLang="ja-JP" dirty="0" smtClean="0"/>
              <a:t>200ms</a:t>
            </a:r>
            <a:r>
              <a:rPr lang="ja-JP" altLang="en-US" dirty="0" smtClean="0"/>
              <a:t>で</a:t>
            </a:r>
            <a:r>
              <a:rPr lang="en-US" altLang="ja-JP" dirty="0" smtClean="0"/>
              <a:t>5/6</a:t>
            </a:r>
            <a:r>
              <a:rPr lang="ja-JP" altLang="en-US" dirty="0" smtClean="0"/>
              <a:t>の性能</a:t>
            </a:r>
            <a:endParaRPr lang="en-US" altLang="ja-JP" dirty="0" smtClean="0"/>
          </a:p>
          <a:p>
            <a:pPr lvl="1"/>
            <a:r>
              <a:rPr lang="ja-JP" altLang="en-US" dirty="0" smtClean="0"/>
              <a:t>それ以降は</a:t>
            </a:r>
            <a:r>
              <a:rPr lang="en-US" altLang="ja-JP" dirty="0" smtClean="0"/>
              <a:t>SPE</a:t>
            </a:r>
            <a:r>
              <a:rPr lang="ja-JP" altLang="en-US" dirty="0" smtClean="0"/>
              <a:t>を解放</a:t>
            </a:r>
            <a:r>
              <a:rPr lang="en-US" altLang="ja-JP" dirty="0" smtClean="0"/>
              <a:t/>
            </a:r>
            <a:br>
              <a:rPr lang="en-US" altLang="ja-JP" dirty="0" smtClean="0"/>
            </a:br>
            <a:r>
              <a:rPr lang="ja-JP" altLang="en-US" dirty="0" smtClean="0"/>
              <a:t>した分だけ改善</a:t>
            </a:r>
            <a:endParaRPr lang="en-US" altLang="ja-JP" dirty="0" smtClean="0"/>
          </a:p>
        </p:txBody>
      </p:sp>
      <p:graphicFrame>
        <p:nvGraphicFramePr>
          <p:cNvPr id="5" name="グラフ 4"/>
          <p:cNvGraphicFramePr/>
          <p:nvPr/>
        </p:nvGraphicFramePr>
        <p:xfrm>
          <a:off x="4572000" y="3068960"/>
          <a:ext cx="4572000" cy="378904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101734"/>
    </mc:Choice>
    <mc:Fallback xmlns="">
      <p:transition spd="slow" advTm="101734"/>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関連研究</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a:bodyPr>
          <a:lstStyle/>
          <a:p>
            <a:r>
              <a:rPr lang="ja-JP" altLang="en-US" dirty="0" smtClean="0"/>
              <a:t>ハードウェアを用いた安全なコード実行</a:t>
            </a:r>
            <a:endParaRPr lang="en-US" altLang="ja-JP" dirty="0" smtClean="0"/>
          </a:p>
          <a:p>
            <a:pPr lvl="1"/>
            <a:r>
              <a:rPr lang="en-US" altLang="ja-JP" dirty="0" smtClean="0"/>
              <a:t>Flicker[McCune et al. ‘08]</a:t>
            </a:r>
          </a:p>
          <a:p>
            <a:pPr lvl="2"/>
            <a:r>
              <a:rPr lang="en-US" altLang="ja-JP" dirty="0" smtClean="0"/>
              <a:t>Intel TXT</a:t>
            </a:r>
            <a:r>
              <a:rPr lang="ja-JP" altLang="en-US" dirty="0" smtClean="0"/>
              <a:t>などを用いて安全なメモリ領域で</a:t>
            </a:r>
            <a:r>
              <a:rPr lang="en-US" altLang="ja-JP" dirty="0" smtClean="0"/>
              <a:t/>
            </a:r>
            <a:br>
              <a:rPr lang="en-US" altLang="ja-JP" dirty="0" smtClean="0"/>
            </a:br>
            <a:r>
              <a:rPr lang="en-US" altLang="ja-JP" dirty="0" smtClean="0"/>
              <a:t>OS</a:t>
            </a:r>
            <a:r>
              <a:rPr lang="ja-JP" altLang="en-US" dirty="0" smtClean="0"/>
              <a:t>監視システムを動作</a:t>
            </a:r>
            <a:endParaRPr lang="en-US" altLang="ja-JP" dirty="0" smtClean="0"/>
          </a:p>
          <a:p>
            <a:pPr lvl="2"/>
            <a:r>
              <a:rPr lang="ja-JP" altLang="en-US" dirty="0" smtClean="0"/>
              <a:t>システム全体を停止させる必要があり、</a:t>
            </a:r>
            <a:r>
              <a:rPr lang="en-US" altLang="ja-JP" dirty="0" smtClean="0"/>
              <a:t/>
            </a:r>
            <a:br>
              <a:rPr lang="en-US" altLang="ja-JP" dirty="0" smtClean="0"/>
            </a:br>
            <a:r>
              <a:rPr lang="ja-JP" altLang="en-US" dirty="0" smtClean="0"/>
              <a:t>常時動作はできない</a:t>
            </a:r>
            <a:endParaRPr lang="en-US" altLang="ja-JP" dirty="0" smtClean="0"/>
          </a:p>
          <a:p>
            <a:pPr lvl="1"/>
            <a:r>
              <a:rPr lang="en-US" altLang="ja-JP" dirty="0" err="1" smtClean="0"/>
              <a:t>HyperCheck</a:t>
            </a:r>
            <a:r>
              <a:rPr lang="en-US" altLang="ja-JP" dirty="0" smtClean="0"/>
              <a:t> [Wang et al.’10]</a:t>
            </a:r>
          </a:p>
          <a:p>
            <a:pPr lvl="2"/>
            <a:r>
              <a:rPr lang="en-US" altLang="ja-JP" dirty="0" smtClean="0"/>
              <a:t>SMM</a:t>
            </a:r>
            <a:r>
              <a:rPr lang="ja-JP" altLang="en-US" dirty="0" smtClean="0"/>
              <a:t>上で</a:t>
            </a:r>
            <a:r>
              <a:rPr lang="en-US" altLang="ja-JP" dirty="0" smtClean="0"/>
              <a:t>OS</a:t>
            </a:r>
            <a:r>
              <a:rPr lang="ja-JP" altLang="en-US" dirty="0" smtClean="0"/>
              <a:t>の情報を取得し、外部マシンに送って</a:t>
            </a:r>
            <a:r>
              <a:rPr lang="en-US" altLang="ja-JP" dirty="0" smtClean="0"/>
              <a:t/>
            </a:r>
            <a:br>
              <a:rPr lang="en-US" altLang="ja-JP" dirty="0" smtClean="0"/>
            </a:br>
            <a:r>
              <a:rPr lang="en-US" altLang="ja-JP" dirty="0" smtClean="0"/>
              <a:t>OS</a:t>
            </a:r>
            <a:r>
              <a:rPr lang="ja-JP" altLang="en-US" dirty="0" smtClean="0"/>
              <a:t>が改ざん</a:t>
            </a:r>
            <a:r>
              <a:rPr lang="ja-JP" altLang="en-US" dirty="0"/>
              <a:t>されていない</a:t>
            </a:r>
            <a:r>
              <a:rPr lang="ja-JP" altLang="en-US" dirty="0" smtClean="0"/>
              <a:t>か調べる</a:t>
            </a:r>
            <a:endParaRPr lang="en-US" altLang="ja-JP" dirty="0" smtClean="0"/>
          </a:p>
        </p:txBody>
      </p:sp>
    </p:spTree>
  </p:cSld>
  <p:clrMapOvr>
    <a:masterClrMapping/>
  </p:clrMapOvr>
  <mc:AlternateContent xmlns:mc="http://schemas.openxmlformats.org/markup-compatibility/2006" xmlns:p14="http://schemas.microsoft.com/office/powerpoint/2010/main">
    <mc:Choice Requires="p14">
      <p:transition spd="slow" p14:dur="2000" advTm="4856"/>
    </mc:Choice>
    <mc:Fallback xmlns="">
      <p:transition spd="slow" advTm="4856"/>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安全な</a:t>
            </a:r>
            <a:r>
              <a:rPr lang="en-US" altLang="ja-JP" dirty="0" smtClean="0"/>
              <a:t>OS</a:t>
            </a:r>
            <a:r>
              <a:rPr lang="ja-JP" altLang="en-US" dirty="0" smtClean="0"/>
              <a:t>監視のための</a:t>
            </a:r>
            <a:r>
              <a:rPr lang="en-US" altLang="ja-JP" dirty="0" smtClean="0"/>
              <a:t>SPE Observer</a:t>
            </a:r>
            <a:r>
              <a:rPr lang="ja-JP" altLang="en-US" dirty="0" smtClean="0"/>
              <a:t>を提案</a:t>
            </a:r>
            <a:endParaRPr lang="en-US" altLang="ja-JP" dirty="0" smtClean="0"/>
          </a:p>
          <a:p>
            <a:pPr lvl="1"/>
            <a:r>
              <a:rPr lang="en-US" altLang="ja-JP" dirty="0" smtClean="0"/>
              <a:t>SPE Isolation</a:t>
            </a:r>
            <a:r>
              <a:rPr lang="ja-JP" altLang="en-US" dirty="0" smtClean="0"/>
              <a:t>モードにより</a:t>
            </a:r>
            <a:r>
              <a:rPr lang="en-US" altLang="ja-JP" dirty="0" smtClean="0"/>
              <a:t>OS</a:t>
            </a:r>
            <a:r>
              <a:rPr lang="ja-JP" altLang="en-US" dirty="0" smtClean="0"/>
              <a:t>監視システムの</a:t>
            </a:r>
            <a:r>
              <a:rPr lang="en-US" altLang="ja-JP" dirty="0" smtClean="0"/>
              <a:t/>
            </a:r>
            <a:br>
              <a:rPr lang="en-US" altLang="ja-JP" dirty="0" smtClean="0"/>
            </a:br>
            <a:r>
              <a:rPr lang="ja-JP" altLang="en-US" dirty="0" smtClean="0"/>
              <a:t>完全性と機密性を保証</a:t>
            </a:r>
            <a:endParaRPr lang="en-US" altLang="ja-JP" dirty="0" smtClean="0"/>
          </a:p>
          <a:p>
            <a:pPr lvl="2"/>
            <a:r>
              <a:rPr lang="ja-JP" altLang="en-US" dirty="0" smtClean="0"/>
              <a:t>セキュリティプロキシにより動作状況を確認</a:t>
            </a:r>
            <a:endParaRPr lang="en-US" altLang="ja-JP" dirty="0" smtClean="0"/>
          </a:p>
          <a:p>
            <a:pPr lvl="1"/>
            <a:r>
              <a:rPr lang="en-US" altLang="ja-JP" dirty="0" smtClean="0"/>
              <a:t>OS</a:t>
            </a:r>
            <a:r>
              <a:rPr lang="ja-JP" altLang="en-US" dirty="0" smtClean="0"/>
              <a:t>監視が</a:t>
            </a:r>
            <a:r>
              <a:rPr lang="en-US" altLang="ja-JP" dirty="0" smtClean="0"/>
              <a:t>SPE</a:t>
            </a:r>
            <a:r>
              <a:rPr lang="ja-JP" altLang="en-US" dirty="0" smtClean="0"/>
              <a:t>を占有すると</a:t>
            </a:r>
            <a:r>
              <a:rPr lang="en-US" altLang="ja-JP" dirty="0" smtClean="0"/>
              <a:t/>
            </a:r>
            <a:br>
              <a:rPr lang="en-US" altLang="ja-JP" dirty="0" smtClean="0"/>
            </a:br>
            <a:r>
              <a:rPr lang="ja-JP" altLang="en-US" dirty="0" smtClean="0"/>
              <a:t>アプリケーション性能が低下</a:t>
            </a:r>
            <a:endParaRPr lang="en-US" altLang="ja-JP" dirty="0" smtClean="0"/>
          </a:p>
          <a:p>
            <a:pPr lvl="2"/>
            <a:r>
              <a:rPr lang="en-US" altLang="ja-JP" dirty="0" smtClean="0"/>
              <a:t>OS</a:t>
            </a:r>
            <a:r>
              <a:rPr lang="ja-JP" altLang="en-US" dirty="0" smtClean="0"/>
              <a:t>監視のスケジューリングにより、</a:t>
            </a:r>
            <a:r>
              <a:rPr lang="en-US" altLang="ja-JP" dirty="0" smtClean="0"/>
              <a:t/>
            </a:r>
            <a:br>
              <a:rPr lang="en-US" altLang="ja-JP" dirty="0" smtClean="0"/>
            </a:br>
            <a:r>
              <a:rPr lang="ja-JP" altLang="en-US" dirty="0" smtClean="0"/>
              <a:t>同期をとるアプリケーション性能が大幅に改善</a:t>
            </a:r>
            <a:endParaRPr lang="en-US" altLang="ja-JP" dirty="0" smtClean="0"/>
          </a:p>
        </p:txBody>
      </p:sp>
    </p:spTree>
  </p:cSld>
  <p:clrMapOvr>
    <a:masterClrMapping/>
  </p:clrMapOvr>
  <mc:AlternateContent xmlns:mc="http://schemas.openxmlformats.org/markup-compatibility/2006" xmlns:p14="http://schemas.microsoft.com/office/powerpoint/2010/main">
    <mc:Choice Requires="p14">
      <p:transition spd="slow" p14:dur="2000" advTm="407"/>
    </mc:Choice>
    <mc:Fallback xmlns="">
      <p:transition spd="slow" advTm="407"/>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今後の課題</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カーネルデータの改ざんをチェックする</a:t>
            </a:r>
            <a:r>
              <a:rPr lang="en-US" altLang="ja-JP" dirty="0" smtClean="0"/>
              <a:t/>
            </a:r>
            <a:br>
              <a:rPr lang="en-US" altLang="ja-JP" dirty="0" smtClean="0"/>
            </a:br>
            <a:r>
              <a:rPr lang="en-US" altLang="ja-JP" dirty="0" smtClean="0"/>
              <a:t>OS</a:t>
            </a:r>
            <a:r>
              <a:rPr lang="ja-JP" altLang="en-US" dirty="0" smtClean="0"/>
              <a:t>監視システムの作成</a:t>
            </a:r>
            <a:endParaRPr lang="en-US" altLang="ja-JP" dirty="0" smtClean="0"/>
          </a:p>
          <a:p>
            <a:endParaRPr lang="en-US" altLang="ja-JP" dirty="0" smtClean="0"/>
          </a:p>
          <a:p>
            <a:r>
              <a:rPr lang="en-US" altLang="ja-JP" dirty="0" smtClean="0"/>
              <a:t>OS</a:t>
            </a:r>
            <a:r>
              <a:rPr lang="ja-JP" altLang="en-US" dirty="0" smtClean="0"/>
              <a:t>監視システムの最適な起動間隔を決定する手法の開発</a:t>
            </a:r>
          </a:p>
          <a:p>
            <a:endParaRPr lang="en-US" altLang="ja-JP" dirty="0" smtClean="0"/>
          </a:p>
          <a:p>
            <a:r>
              <a:rPr lang="en-US" altLang="ja-JP" dirty="0" smtClean="0"/>
              <a:t>SPE</a:t>
            </a:r>
            <a:r>
              <a:rPr lang="ja-JP" altLang="en-US" dirty="0" smtClean="0"/>
              <a:t>の実行状態を考慮</a:t>
            </a:r>
            <a:r>
              <a:rPr lang="ja-JP" altLang="en-US" smtClean="0"/>
              <a:t>したスケジューラの開発</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63378659"/>
      </p:ext>
    </p:extLst>
  </p:cSld>
  <p:clrMapOvr>
    <a:masterClrMapping/>
  </p:clrMapOvr>
  <mc:AlternateContent xmlns:mc="http://schemas.openxmlformats.org/markup-compatibility/2006" xmlns:p14="http://schemas.microsoft.com/office/powerpoint/2010/main">
    <mc:Choice Requires="p14">
      <p:transition spd="slow" p14:dur="2000" advTm="598"/>
    </mc:Choice>
    <mc:Fallback xmlns="">
      <p:transition spd="slow" advTm="598"/>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同期を取るアプリケーション</a:t>
            </a:r>
            <a:endParaRPr kumimoji="1" lang="ja-JP" altLang="en-US" dirty="0"/>
          </a:p>
        </p:txBody>
      </p:sp>
      <p:sp>
        <p:nvSpPr>
          <p:cNvPr id="4" name="正方形/長方形 3"/>
          <p:cNvSpPr/>
          <p:nvPr/>
        </p:nvSpPr>
        <p:spPr>
          <a:xfrm>
            <a:off x="539552" y="1700808"/>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１</a:t>
            </a:r>
            <a:endParaRPr kumimoji="1" lang="ja-JP" altLang="en-US" dirty="0">
              <a:solidFill>
                <a:schemeClr val="tx1"/>
              </a:solidFill>
            </a:endParaRPr>
          </a:p>
        </p:txBody>
      </p:sp>
      <p:sp>
        <p:nvSpPr>
          <p:cNvPr id="5" name="正方形/長方形 4"/>
          <p:cNvSpPr/>
          <p:nvPr/>
        </p:nvSpPr>
        <p:spPr>
          <a:xfrm>
            <a:off x="2001416" y="1700808"/>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２</a:t>
            </a:r>
            <a:endParaRPr kumimoji="1" lang="ja-JP" altLang="en-US" dirty="0">
              <a:solidFill>
                <a:schemeClr val="tx1"/>
              </a:solidFill>
            </a:endParaRPr>
          </a:p>
        </p:txBody>
      </p:sp>
      <p:sp>
        <p:nvSpPr>
          <p:cNvPr id="6" name="正方形/長方形 5"/>
          <p:cNvSpPr/>
          <p:nvPr/>
        </p:nvSpPr>
        <p:spPr>
          <a:xfrm>
            <a:off x="3441576" y="1700808"/>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３</a:t>
            </a:r>
            <a:endParaRPr kumimoji="1" lang="ja-JP" altLang="en-US" dirty="0">
              <a:solidFill>
                <a:schemeClr val="tx1"/>
              </a:solidFill>
            </a:endParaRPr>
          </a:p>
        </p:txBody>
      </p:sp>
      <p:sp>
        <p:nvSpPr>
          <p:cNvPr id="10" name="正方形/長方形 9"/>
          <p:cNvSpPr/>
          <p:nvPr/>
        </p:nvSpPr>
        <p:spPr>
          <a:xfrm>
            <a:off x="4932040" y="1700808"/>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４</a:t>
            </a:r>
            <a:endParaRPr kumimoji="1" lang="ja-JP" altLang="en-US" dirty="0">
              <a:solidFill>
                <a:schemeClr val="tx1"/>
              </a:solidFill>
            </a:endParaRPr>
          </a:p>
        </p:txBody>
      </p:sp>
      <p:sp>
        <p:nvSpPr>
          <p:cNvPr id="11" name="正方形/長方形 10"/>
          <p:cNvSpPr/>
          <p:nvPr/>
        </p:nvSpPr>
        <p:spPr>
          <a:xfrm>
            <a:off x="6393904" y="1700808"/>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５</a:t>
            </a:r>
            <a:endParaRPr kumimoji="1" lang="ja-JP" altLang="en-US" dirty="0">
              <a:solidFill>
                <a:schemeClr val="tx1"/>
              </a:solidFill>
            </a:endParaRPr>
          </a:p>
        </p:txBody>
      </p:sp>
      <p:sp>
        <p:nvSpPr>
          <p:cNvPr id="12" name="正方形/長方形 11"/>
          <p:cNvSpPr/>
          <p:nvPr/>
        </p:nvSpPr>
        <p:spPr>
          <a:xfrm>
            <a:off x="7834064" y="1700808"/>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６</a:t>
            </a:r>
            <a:endParaRPr kumimoji="1" lang="ja-JP" altLang="en-US" dirty="0">
              <a:solidFill>
                <a:schemeClr val="tx1"/>
              </a:solidFill>
            </a:endParaRPr>
          </a:p>
        </p:txBody>
      </p:sp>
      <p:sp>
        <p:nvSpPr>
          <p:cNvPr id="13" name="右矢印 12"/>
          <p:cNvSpPr/>
          <p:nvPr/>
        </p:nvSpPr>
        <p:spPr>
          <a:xfrm>
            <a:off x="1453952" y="1931633"/>
            <a:ext cx="5474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a:off x="2915816" y="1936256"/>
            <a:ext cx="5474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a:off x="4384576" y="1936256"/>
            <a:ext cx="5474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a:off x="5868144" y="1916832"/>
            <a:ext cx="5474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a:off x="7308304" y="1916832"/>
            <a:ext cx="5474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U ターン矢印 17"/>
          <p:cNvSpPr/>
          <p:nvPr/>
        </p:nvSpPr>
        <p:spPr>
          <a:xfrm flipH="1" flipV="1">
            <a:off x="755576" y="2615208"/>
            <a:ext cx="7643700" cy="864096"/>
          </a:xfrm>
          <a:prstGeom prst="uturnArrow">
            <a:avLst>
              <a:gd name="adj1" fmla="val 25000"/>
              <a:gd name="adj2" fmla="val 25000"/>
              <a:gd name="adj3" fmla="val 25000"/>
              <a:gd name="adj4" fmla="val 43750"/>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7834064" y="1700808"/>
            <a:ext cx="914400" cy="914400"/>
          </a:xfrm>
          <a:prstGeom prst="rect">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bg1"/>
                </a:solidFill>
              </a:rPr>
              <a:t>OS</a:t>
            </a:r>
          </a:p>
          <a:p>
            <a:pPr algn="ctr"/>
            <a:r>
              <a:rPr lang="ja-JP" altLang="en-US" dirty="0">
                <a:solidFill>
                  <a:schemeClr val="bg1"/>
                </a:solidFill>
              </a:rPr>
              <a:t>監視</a:t>
            </a:r>
            <a:endParaRPr kumimoji="1" lang="ja-JP" altLang="en-US" dirty="0">
              <a:solidFill>
                <a:schemeClr val="bg1"/>
              </a:solidFill>
            </a:endParaRPr>
          </a:p>
        </p:txBody>
      </p:sp>
      <p:sp>
        <p:nvSpPr>
          <p:cNvPr id="20" name="正方形/長方形 19"/>
          <p:cNvSpPr/>
          <p:nvPr/>
        </p:nvSpPr>
        <p:spPr>
          <a:xfrm>
            <a:off x="7834064" y="4458816"/>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6</a:t>
            </a:r>
            <a:endParaRPr kumimoji="1" lang="ja-JP" altLang="en-US" dirty="0">
              <a:solidFill>
                <a:schemeClr val="tx1"/>
              </a:solidFill>
            </a:endParaRPr>
          </a:p>
        </p:txBody>
      </p:sp>
      <p:sp>
        <p:nvSpPr>
          <p:cNvPr id="21" name="テキスト ボックス 20"/>
          <p:cNvSpPr txBox="1"/>
          <p:nvPr/>
        </p:nvSpPr>
        <p:spPr>
          <a:xfrm>
            <a:off x="6527938" y="1319892"/>
            <a:ext cx="646331" cy="369332"/>
          </a:xfrm>
          <a:prstGeom prst="rect">
            <a:avLst/>
          </a:prstGeom>
          <a:noFill/>
        </p:spPr>
        <p:txBody>
          <a:bodyPr wrap="none" rtlCol="0">
            <a:spAutoFit/>
          </a:bodyPr>
          <a:lstStyle/>
          <a:p>
            <a:r>
              <a:rPr kumimoji="1" lang="ja-JP" altLang="en-US" dirty="0" smtClean="0"/>
              <a:t>停止</a:t>
            </a:r>
            <a:endParaRPr kumimoji="1" lang="ja-JP" altLang="en-US" dirty="0"/>
          </a:p>
        </p:txBody>
      </p:sp>
      <p:sp>
        <p:nvSpPr>
          <p:cNvPr id="22" name="テキスト ボックス 21"/>
          <p:cNvSpPr txBox="1"/>
          <p:nvPr/>
        </p:nvSpPr>
        <p:spPr>
          <a:xfrm>
            <a:off x="673586" y="1319892"/>
            <a:ext cx="646331" cy="369332"/>
          </a:xfrm>
          <a:prstGeom prst="rect">
            <a:avLst/>
          </a:prstGeom>
          <a:noFill/>
        </p:spPr>
        <p:txBody>
          <a:bodyPr wrap="none" rtlCol="0">
            <a:spAutoFit/>
          </a:bodyPr>
          <a:lstStyle/>
          <a:p>
            <a:r>
              <a:rPr kumimoji="1" lang="ja-JP" altLang="en-US" dirty="0" smtClean="0"/>
              <a:t>停止</a:t>
            </a:r>
            <a:endParaRPr kumimoji="1" lang="ja-JP" altLang="en-US" dirty="0"/>
          </a:p>
        </p:txBody>
      </p:sp>
      <p:sp>
        <p:nvSpPr>
          <p:cNvPr id="23" name="テキスト ボックス 22"/>
          <p:cNvSpPr txBox="1"/>
          <p:nvPr/>
        </p:nvSpPr>
        <p:spPr>
          <a:xfrm>
            <a:off x="2125469" y="1331476"/>
            <a:ext cx="646331" cy="369332"/>
          </a:xfrm>
          <a:prstGeom prst="rect">
            <a:avLst/>
          </a:prstGeom>
          <a:noFill/>
        </p:spPr>
        <p:txBody>
          <a:bodyPr wrap="none" rtlCol="0">
            <a:spAutoFit/>
          </a:bodyPr>
          <a:lstStyle/>
          <a:p>
            <a:r>
              <a:rPr kumimoji="1" lang="ja-JP" altLang="en-US" dirty="0" smtClean="0"/>
              <a:t>停止</a:t>
            </a:r>
            <a:endParaRPr kumimoji="1" lang="ja-JP" altLang="en-US" dirty="0"/>
          </a:p>
        </p:txBody>
      </p:sp>
      <p:sp>
        <p:nvSpPr>
          <p:cNvPr id="24" name="テキスト ボックス 23"/>
          <p:cNvSpPr txBox="1"/>
          <p:nvPr/>
        </p:nvSpPr>
        <p:spPr>
          <a:xfrm>
            <a:off x="3563888" y="1340768"/>
            <a:ext cx="646331" cy="369332"/>
          </a:xfrm>
          <a:prstGeom prst="rect">
            <a:avLst/>
          </a:prstGeom>
          <a:noFill/>
        </p:spPr>
        <p:txBody>
          <a:bodyPr wrap="none" rtlCol="0">
            <a:spAutoFit/>
          </a:bodyPr>
          <a:lstStyle/>
          <a:p>
            <a:r>
              <a:rPr kumimoji="1" lang="ja-JP" altLang="en-US" dirty="0" smtClean="0"/>
              <a:t>停止</a:t>
            </a:r>
            <a:endParaRPr kumimoji="1" lang="ja-JP" altLang="en-US" dirty="0"/>
          </a:p>
        </p:txBody>
      </p:sp>
      <p:sp>
        <p:nvSpPr>
          <p:cNvPr id="25" name="テキスト ボックス 24"/>
          <p:cNvSpPr txBox="1"/>
          <p:nvPr/>
        </p:nvSpPr>
        <p:spPr>
          <a:xfrm>
            <a:off x="5076056" y="1340768"/>
            <a:ext cx="646331" cy="369332"/>
          </a:xfrm>
          <a:prstGeom prst="rect">
            <a:avLst/>
          </a:prstGeom>
          <a:noFill/>
        </p:spPr>
        <p:txBody>
          <a:bodyPr wrap="none" rtlCol="0">
            <a:spAutoFit/>
          </a:bodyPr>
          <a:lstStyle/>
          <a:p>
            <a:r>
              <a:rPr kumimoji="1" lang="ja-JP" altLang="en-US" dirty="0" smtClean="0"/>
              <a:t>停止</a:t>
            </a:r>
            <a:endParaRPr kumimoji="1" lang="ja-JP" altLang="en-US" dirty="0"/>
          </a:p>
        </p:txBody>
      </p:sp>
      <p:sp>
        <p:nvSpPr>
          <p:cNvPr id="26" name="正方形/長方形 25"/>
          <p:cNvSpPr/>
          <p:nvPr/>
        </p:nvSpPr>
        <p:spPr>
          <a:xfrm>
            <a:off x="539552" y="1700808"/>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6</a:t>
            </a:r>
            <a:endParaRPr kumimoji="1" lang="ja-JP" altLang="en-US" dirty="0">
              <a:solidFill>
                <a:schemeClr val="tx1"/>
              </a:solidFill>
            </a:endParaRPr>
          </a:p>
        </p:txBody>
      </p:sp>
      <p:sp>
        <p:nvSpPr>
          <p:cNvPr id="27" name="正方形/長方形 26"/>
          <p:cNvSpPr/>
          <p:nvPr/>
        </p:nvSpPr>
        <p:spPr>
          <a:xfrm>
            <a:off x="7834064" y="4458816"/>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a:t>
            </a:r>
            <a:endParaRPr kumimoji="1" lang="ja-JP" altLang="en-US" dirty="0">
              <a:solidFill>
                <a:schemeClr val="tx1"/>
              </a:solidFill>
            </a:endParaRPr>
          </a:p>
        </p:txBody>
      </p:sp>
      <p:sp>
        <p:nvSpPr>
          <p:cNvPr id="28" name="U ターン矢印 27"/>
          <p:cNvSpPr/>
          <p:nvPr/>
        </p:nvSpPr>
        <p:spPr>
          <a:xfrm flipH="1" flipV="1">
            <a:off x="827584" y="2615208"/>
            <a:ext cx="6120680" cy="457200"/>
          </a:xfrm>
          <a:prstGeom prst="uturnArrow">
            <a:avLst>
              <a:gd name="adj1" fmla="val 25000"/>
              <a:gd name="adj2" fmla="val 25000"/>
              <a:gd name="adj3" fmla="val 25000"/>
              <a:gd name="adj4" fmla="val 43750"/>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910917458"/>
      </p:ext>
    </p:extLst>
  </p:cSld>
  <p:clrMapOvr>
    <a:masterClrMapping/>
  </p:clrMapOvr>
  <mc:AlternateContent xmlns:mc="http://schemas.openxmlformats.org/markup-compatibility/2006" xmlns:p14="http://schemas.microsoft.com/office/powerpoint/2010/main">
    <mc:Choice Requires="p14">
      <p:transition spd="slow" p14:dur="2000" advTm="471"/>
    </mc:Choice>
    <mc:Fallback xmlns="">
      <p:transition spd="slow" advTm="47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left)">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left)">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right)">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heel(1)">
                                      <p:cBhvr>
                                        <p:cTn id="37" dur="500"/>
                                        <p:tgtEl>
                                          <p:spTgt spid="19"/>
                                        </p:tgtEl>
                                      </p:cBhvr>
                                    </p:animEffect>
                                  </p:childTnLst>
                                </p:cTn>
                              </p:par>
                              <p:par>
                                <p:cTn id="38" presetID="21" presetClass="entr" presetSubtype="1"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wheel(1)">
                                      <p:cBhvr>
                                        <p:cTn id="40" dur="500"/>
                                        <p:tgtEl>
                                          <p:spTgt spid="20"/>
                                        </p:tgtEl>
                                      </p:cBhvr>
                                    </p:animEffect>
                                  </p:childTnLst>
                                </p:cTn>
                              </p:par>
                              <p:par>
                                <p:cTn id="41" presetID="1" presetClass="exit" presetSubtype="0" fill="hold" grpId="1" nodeType="withEffect">
                                  <p:stCondLst>
                                    <p:cond delay="0"/>
                                  </p:stCondLst>
                                  <p:childTnLst>
                                    <p:set>
                                      <p:cBhvr>
                                        <p:cTn id="42" dur="1" fill="hold">
                                          <p:stCondLst>
                                            <p:cond delay="0"/>
                                          </p:stCondLst>
                                        </p:cTn>
                                        <p:tgtEl>
                                          <p:spTgt spid="13"/>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14"/>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15"/>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16"/>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17"/>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18"/>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2"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left)">
                                      <p:cBhvr>
                                        <p:cTn id="57" dur="500"/>
                                        <p:tgtEl>
                                          <p:spTgt spid="13"/>
                                        </p:tgtEl>
                                      </p:cBhvr>
                                    </p:animEffect>
                                  </p:childTnLst>
                                </p:cTn>
                              </p:par>
                              <p:par>
                                <p:cTn id="58" presetID="22" presetClass="entr" presetSubtype="8" fill="hold" grpId="2" nodeType="withEffect">
                                  <p:stCondLst>
                                    <p:cond delay="0"/>
                                  </p:stCondLst>
                                  <p:childTnLst>
                                    <p:set>
                                      <p:cBhvr>
                                        <p:cTn id="59" dur="1" fill="hold">
                                          <p:stCondLst>
                                            <p:cond delay="0"/>
                                          </p:stCondLst>
                                        </p:cTn>
                                        <p:tgtEl>
                                          <p:spTgt spid="14"/>
                                        </p:tgtEl>
                                        <p:attrNameLst>
                                          <p:attrName>style.visibility</p:attrName>
                                        </p:attrNameLst>
                                      </p:cBhvr>
                                      <p:to>
                                        <p:strVal val="visible"/>
                                      </p:to>
                                    </p:set>
                                    <p:animEffect transition="in" filter="wipe(left)">
                                      <p:cBhvr>
                                        <p:cTn id="60" dur="500"/>
                                        <p:tgtEl>
                                          <p:spTgt spid="14"/>
                                        </p:tgtEl>
                                      </p:cBhvr>
                                    </p:animEffect>
                                  </p:childTnLst>
                                </p:cTn>
                              </p:par>
                              <p:par>
                                <p:cTn id="61" presetID="22" presetClass="entr" presetSubtype="8" fill="hold" grpId="2" nodeType="with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wipe(left)">
                                      <p:cBhvr>
                                        <p:cTn id="63" dur="500"/>
                                        <p:tgtEl>
                                          <p:spTgt spid="15"/>
                                        </p:tgtEl>
                                      </p:cBhvr>
                                    </p:animEffect>
                                  </p:childTnLst>
                                </p:cTn>
                              </p:par>
                              <p:par>
                                <p:cTn id="64" presetID="22" presetClass="entr" presetSubtype="8" fill="hold" grpId="2" nodeType="with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wipe(left)">
                                      <p:cBhvr>
                                        <p:cTn id="66" dur="500"/>
                                        <p:tgtEl>
                                          <p:spTgt spid="16"/>
                                        </p:tgtEl>
                                      </p:cBhvr>
                                    </p:animEffect>
                                  </p:childTnLst>
                                </p:cTn>
                              </p:par>
                              <p:par>
                                <p:cTn id="67" presetID="22" presetClass="entr" presetSubtype="8" fill="hold" grpId="2" nodeType="withEffect">
                                  <p:stCondLst>
                                    <p:cond delay="0"/>
                                  </p:stCondLst>
                                  <p:childTnLst>
                                    <p:set>
                                      <p:cBhvr>
                                        <p:cTn id="68" dur="1" fill="hold">
                                          <p:stCondLst>
                                            <p:cond delay="0"/>
                                          </p:stCondLst>
                                        </p:cTn>
                                        <p:tgtEl>
                                          <p:spTgt spid="17"/>
                                        </p:tgtEl>
                                        <p:attrNameLst>
                                          <p:attrName>style.visibility</p:attrName>
                                        </p:attrNameLst>
                                      </p:cBhvr>
                                      <p:to>
                                        <p:strVal val="visible"/>
                                      </p:to>
                                    </p:set>
                                    <p:animEffect transition="in" filter="wipe(left)">
                                      <p:cBhvr>
                                        <p:cTn id="69" dur="500"/>
                                        <p:tgtEl>
                                          <p:spTgt spid="17"/>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21"/>
                                        </p:tgtEl>
                                        <p:attrNameLst>
                                          <p:attrName>style.visibility</p:attrName>
                                        </p:attrNameLst>
                                      </p:cBhvr>
                                      <p:to>
                                        <p:strVal val="visible"/>
                                      </p:to>
                                    </p:set>
                                    <p:animEffect transition="in" filter="fade">
                                      <p:cBhvr>
                                        <p:cTn id="74" dur="500"/>
                                        <p:tgtEl>
                                          <p:spTgt spid="21"/>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fade">
                                      <p:cBhvr>
                                        <p:cTn id="79" dur="500"/>
                                        <p:tgtEl>
                                          <p:spTgt spid="22"/>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4" fill="hold" grpId="0" nodeType="clickEffect">
                                  <p:stCondLst>
                                    <p:cond delay="0"/>
                                  </p:stCondLst>
                                  <p:childTnLst>
                                    <p:set>
                                      <p:cBhvr>
                                        <p:cTn id="83" dur="1" fill="hold">
                                          <p:stCondLst>
                                            <p:cond delay="0"/>
                                          </p:stCondLst>
                                        </p:cTn>
                                        <p:tgtEl>
                                          <p:spTgt spid="26"/>
                                        </p:tgtEl>
                                        <p:attrNameLst>
                                          <p:attrName>style.visibility</p:attrName>
                                        </p:attrNameLst>
                                      </p:cBhvr>
                                      <p:to>
                                        <p:strVal val="visible"/>
                                      </p:to>
                                    </p:set>
                                    <p:animEffect transition="in" filter="wipe(down)">
                                      <p:cBhvr>
                                        <p:cTn id="84" dur="500"/>
                                        <p:tgtEl>
                                          <p:spTgt spid="26"/>
                                        </p:tgtEl>
                                      </p:cBhvr>
                                    </p:animEffect>
                                  </p:childTnLst>
                                </p:cTn>
                              </p:par>
                              <p:par>
                                <p:cTn id="85" presetID="1" presetClass="exit" presetSubtype="0" fill="hold" grpId="1" nodeType="withEffect">
                                  <p:stCondLst>
                                    <p:cond delay="0"/>
                                  </p:stCondLst>
                                  <p:childTnLst>
                                    <p:set>
                                      <p:cBhvr>
                                        <p:cTn id="86" dur="1" fill="hold">
                                          <p:stCondLst>
                                            <p:cond delay="0"/>
                                          </p:stCondLst>
                                        </p:cTn>
                                        <p:tgtEl>
                                          <p:spTgt spid="22"/>
                                        </p:tgtEl>
                                        <p:attrNameLst>
                                          <p:attrName>style.visibility</p:attrName>
                                        </p:attrNameLst>
                                      </p:cBhvr>
                                      <p:to>
                                        <p:strVal val="hidden"/>
                                      </p:to>
                                    </p:set>
                                  </p:childTnLst>
                                </p:cTn>
                              </p:par>
                              <p:par>
                                <p:cTn id="87" presetID="21" presetClass="entr" presetSubtype="1" fill="hold" grpId="0" nodeType="withEffect">
                                  <p:stCondLst>
                                    <p:cond delay="0"/>
                                  </p:stCondLst>
                                  <p:childTnLst>
                                    <p:set>
                                      <p:cBhvr>
                                        <p:cTn id="88" dur="1" fill="hold">
                                          <p:stCondLst>
                                            <p:cond delay="0"/>
                                          </p:stCondLst>
                                        </p:cTn>
                                        <p:tgtEl>
                                          <p:spTgt spid="27"/>
                                        </p:tgtEl>
                                        <p:attrNameLst>
                                          <p:attrName>style.visibility</p:attrName>
                                        </p:attrNameLst>
                                      </p:cBhvr>
                                      <p:to>
                                        <p:strVal val="visible"/>
                                      </p:to>
                                    </p:set>
                                    <p:animEffect transition="in" filter="wheel(1)">
                                      <p:cBhvr>
                                        <p:cTn id="89" dur="500"/>
                                        <p:tgtEl>
                                          <p:spTgt spid="27"/>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xit" presetSubtype="0" fill="hold" grpId="3" nodeType="clickEffect">
                                  <p:stCondLst>
                                    <p:cond delay="0"/>
                                  </p:stCondLst>
                                  <p:childTnLst>
                                    <p:animEffect transition="out" filter="fade">
                                      <p:cBhvr>
                                        <p:cTn id="93" dur="500"/>
                                        <p:tgtEl>
                                          <p:spTgt spid="13"/>
                                        </p:tgtEl>
                                      </p:cBhvr>
                                    </p:animEffect>
                                    <p:set>
                                      <p:cBhvr>
                                        <p:cTn id="94" dur="1" fill="hold">
                                          <p:stCondLst>
                                            <p:cond delay="499"/>
                                          </p:stCondLst>
                                        </p:cTn>
                                        <p:tgtEl>
                                          <p:spTgt spid="13"/>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22" presetClass="entr" presetSubtype="4" fill="hold" grpId="0" nodeType="click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wipe(down)">
                                      <p:cBhvr>
                                        <p:cTn id="99" dur="500"/>
                                        <p:tgtEl>
                                          <p:spTgt spid="23"/>
                                        </p:tgtEl>
                                      </p:cBhvr>
                                    </p:animEffect>
                                  </p:childTnLst>
                                </p:cTn>
                              </p:par>
                              <p:par>
                                <p:cTn id="100" presetID="22" presetClass="entr" presetSubtype="4" fill="hold" grpId="0" nodeType="withEffect">
                                  <p:stCondLst>
                                    <p:cond delay="0"/>
                                  </p:stCondLst>
                                  <p:childTnLst>
                                    <p:set>
                                      <p:cBhvr>
                                        <p:cTn id="101" dur="1" fill="hold">
                                          <p:stCondLst>
                                            <p:cond delay="0"/>
                                          </p:stCondLst>
                                        </p:cTn>
                                        <p:tgtEl>
                                          <p:spTgt spid="24"/>
                                        </p:tgtEl>
                                        <p:attrNameLst>
                                          <p:attrName>style.visibility</p:attrName>
                                        </p:attrNameLst>
                                      </p:cBhvr>
                                      <p:to>
                                        <p:strVal val="visible"/>
                                      </p:to>
                                    </p:set>
                                    <p:animEffect transition="in" filter="wipe(down)">
                                      <p:cBhvr>
                                        <p:cTn id="102" dur="500"/>
                                        <p:tgtEl>
                                          <p:spTgt spid="24"/>
                                        </p:tgtEl>
                                      </p:cBhvr>
                                    </p:animEffect>
                                  </p:childTnLst>
                                </p:cTn>
                              </p:par>
                              <p:par>
                                <p:cTn id="103" presetID="22" presetClass="entr" presetSubtype="4" fill="hold" grpId="0" nodeType="withEffect">
                                  <p:stCondLst>
                                    <p:cond delay="0"/>
                                  </p:stCondLst>
                                  <p:childTnLst>
                                    <p:set>
                                      <p:cBhvr>
                                        <p:cTn id="104" dur="1" fill="hold">
                                          <p:stCondLst>
                                            <p:cond delay="0"/>
                                          </p:stCondLst>
                                        </p:cTn>
                                        <p:tgtEl>
                                          <p:spTgt spid="25"/>
                                        </p:tgtEl>
                                        <p:attrNameLst>
                                          <p:attrName>style.visibility</p:attrName>
                                        </p:attrNameLst>
                                      </p:cBhvr>
                                      <p:to>
                                        <p:strVal val="visible"/>
                                      </p:to>
                                    </p:set>
                                    <p:animEffect transition="in" filter="wipe(down)">
                                      <p:cBhvr>
                                        <p:cTn id="105" dur="500"/>
                                        <p:tgtEl>
                                          <p:spTgt spid="25"/>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2" fill="hold" grpId="0" nodeType="clickEffect">
                                  <p:stCondLst>
                                    <p:cond delay="0"/>
                                  </p:stCondLst>
                                  <p:childTnLst>
                                    <p:set>
                                      <p:cBhvr>
                                        <p:cTn id="109" dur="1" fill="hold">
                                          <p:stCondLst>
                                            <p:cond delay="0"/>
                                          </p:stCondLst>
                                        </p:cTn>
                                        <p:tgtEl>
                                          <p:spTgt spid="28"/>
                                        </p:tgtEl>
                                        <p:attrNameLst>
                                          <p:attrName>style.visibility</p:attrName>
                                        </p:attrNameLst>
                                      </p:cBhvr>
                                      <p:to>
                                        <p:strVal val="visible"/>
                                      </p:to>
                                    </p:set>
                                    <p:animEffect transition="in" filter="wipe(right)">
                                      <p:cBhvr>
                                        <p:cTn id="110" dur="500"/>
                                        <p:tgtEl>
                                          <p:spTgt spid="28"/>
                                        </p:tgtEl>
                                      </p:cBhvr>
                                    </p:animEffect>
                                  </p:childTnLst>
                                </p:cTn>
                              </p:par>
                              <p:par>
                                <p:cTn id="111" presetID="1" presetClass="exit" presetSubtype="0" fill="hold" grpId="3" nodeType="withEffect">
                                  <p:stCondLst>
                                    <p:cond delay="0"/>
                                  </p:stCondLst>
                                  <p:childTnLst>
                                    <p:set>
                                      <p:cBhvr>
                                        <p:cTn id="112" dur="1" fill="hold">
                                          <p:stCondLst>
                                            <p:cond delay="0"/>
                                          </p:stCondLst>
                                        </p:cTn>
                                        <p:tgtEl>
                                          <p:spTgt spid="17"/>
                                        </p:tgtEl>
                                        <p:attrNameLst>
                                          <p:attrName>style.visibility</p:attrName>
                                        </p:attrNameLst>
                                      </p:cBhvr>
                                      <p:to>
                                        <p:strVal val="hidden"/>
                                      </p:to>
                                    </p:set>
                                  </p:childTnLst>
                                </p:cTn>
                              </p:par>
                              <p:par>
                                <p:cTn id="113" presetID="1" presetClass="exit" presetSubtype="0" fill="hold" grpId="1" nodeType="withEffect">
                                  <p:stCondLst>
                                    <p:cond delay="0"/>
                                  </p:stCondLst>
                                  <p:childTnLst>
                                    <p:set>
                                      <p:cBhvr>
                                        <p:cTn id="114" dur="1" fill="hold">
                                          <p:stCondLst>
                                            <p:cond delay="0"/>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3" grpId="2" animBg="1"/>
      <p:bldP spid="13" grpId="3" animBg="1"/>
      <p:bldP spid="14" grpId="0" animBg="1"/>
      <p:bldP spid="14" grpId="1" animBg="1"/>
      <p:bldP spid="14" grpId="2" animBg="1"/>
      <p:bldP spid="15" grpId="0" animBg="1"/>
      <p:bldP spid="15" grpId="1" animBg="1"/>
      <p:bldP spid="15" grpId="2" animBg="1"/>
      <p:bldP spid="16" grpId="0" animBg="1"/>
      <p:bldP spid="16" grpId="1" animBg="1"/>
      <p:bldP spid="16" grpId="2" animBg="1"/>
      <p:bldP spid="17" grpId="0" animBg="1"/>
      <p:bldP spid="17" grpId="1" animBg="1"/>
      <p:bldP spid="17" grpId="2" animBg="1"/>
      <p:bldP spid="17" grpId="3" animBg="1"/>
      <p:bldP spid="18" grpId="0" animBg="1"/>
      <p:bldP spid="18" grpId="1" animBg="1"/>
      <p:bldP spid="19" grpId="0" animBg="1"/>
      <p:bldP spid="20" grpId="0" animBg="1"/>
      <p:bldP spid="21" grpId="0"/>
      <p:bldP spid="21" grpId="1"/>
      <p:bldP spid="22" grpId="0"/>
      <p:bldP spid="22" grpId="1"/>
      <p:bldP spid="23" grpId="0"/>
      <p:bldP spid="24" grpId="0"/>
      <p:bldP spid="25" grpId="0"/>
      <p:bldP spid="26" grpId="0" animBg="1"/>
      <p:bldP spid="27" grpId="0" animBg="1"/>
      <p:bldP spid="2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同期スケジューリング短間隔</a:t>
            </a:r>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298970927"/>
              </p:ext>
            </p:extLst>
          </p:nvPr>
        </p:nvGraphicFramePr>
        <p:xfrm>
          <a:off x="0" y="1268760"/>
          <a:ext cx="9144000" cy="55892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032399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DMA</a:t>
            </a:r>
            <a:r>
              <a:rPr kumimoji="1" lang="ja-JP" altLang="en-US" dirty="0" smtClean="0"/>
              <a:t>バウンドのアプリケーション</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コアが増えれば読み出すメモリが増えていく</a:t>
            </a:r>
            <a:endParaRPr kumimoji="1" lang="en-US" altLang="ja-JP" dirty="0" smtClean="0"/>
          </a:p>
          <a:p>
            <a:pPr lvl="1"/>
            <a:r>
              <a:rPr lang="ja-JP" altLang="en-US" dirty="0"/>
              <a:t>並列</a:t>
            </a:r>
            <a:r>
              <a:rPr lang="ja-JP" altLang="en-US" dirty="0" smtClean="0"/>
              <a:t>に読み出すから時間変化は少ないはず</a:t>
            </a:r>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274773624"/>
              </p:ext>
            </p:extLst>
          </p:nvPr>
        </p:nvGraphicFramePr>
        <p:xfrm>
          <a:off x="0" y="2852936"/>
          <a:ext cx="9144000" cy="40050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825426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スケジューリングによる改善</a:t>
            </a:r>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339223209"/>
              </p:ext>
            </p:extLst>
          </p:nvPr>
        </p:nvGraphicFramePr>
        <p:xfrm>
          <a:off x="0" y="1196752"/>
          <a:ext cx="9144000" cy="56612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989235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467544" y="0"/>
            <a:ext cx="8229600" cy="1143000"/>
          </a:xfrm>
        </p:spPr>
        <p:txBody>
          <a:bodyPr/>
          <a:lstStyle/>
          <a:p>
            <a:r>
              <a:rPr lang="ja-JP" altLang="en-US" dirty="0" smtClean="0"/>
              <a:t>ハートビート</a:t>
            </a:r>
          </a:p>
        </p:txBody>
      </p:sp>
      <p:sp>
        <p:nvSpPr>
          <p:cNvPr id="10243" name="コンテンツ プレースホルダ 2"/>
          <p:cNvSpPr>
            <a:spLocks noGrp="1"/>
          </p:cNvSpPr>
          <p:nvPr>
            <p:ph idx="1"/>
          </p:nvPr>
        </p:nvSpPr>
        <p:spPr>
          <a:xfrm>
            <a:off x="457200" y="1124744"/>
            <a:ext cx="8229600" cy="5001419"/>
          </a:xfrm>
        </p:spPr>
        <p:txBody>
          <a:bodyPr/>
          <a:lstStyle/>
          <a:p>
            <a:r>
              <a:rPr lang="en-US" altLang="ja-JP" dirty="0" smtClean="0"/>
              <a:t>PPE</a:t>
            </a:r>
            <a:r>
              <a:rPr lang="ja-JP" altLang="en-US" dirty="0" smtClean="0"/>
              <a:t>上のリレープロセスがハートビートを中継</a:t>
            </a:r>
            <a:endParaRPr lang="en-US" altLang="ja-JP" dirty="0" smtClean="0"/>
          </a:p>
          <a:p>
            <a:pPr lvl="1"/>
            <a:r>
              <a:rPr lang="en-US" altLang="ja-JP" dirty="0" smtClean="0"/>
              <a:t>SPE</a:t>
            </a:r>
            <a:r>
              <a:rPr lang="ja-JP" altLang="en-US" dirty="0" smtClean="0"/>
              <a:t>と直接通信するには</a:t>
            </a:r>
            <a:r>
              <a:rPr lang="en-US" altLang="ja-JP" dirty="0" smtClean="0"/>
              <a:t>TCP/IP</a:t>
            </a:r>
            <a:r>
              <a:rPr lang="ja-JP" altLang="en-US" dirty="0" smtClean="0"/>
              <a:t>の実装が必要</a:t>
            </a:r>
            <a:endParaRPr lang="en-US" altLang="ja-JP" dirty="0" smtClean="0"/>
          </a:p>
          <a:p>
            <a:pPr lvl="1"/>
            <a:r>
              <a:rPr lang="ja-JP" altLang="en-US" dirty="0" smtClean="0"/>
              <a:t>セキュリティプロキシが暗号メッセージを送る</a:t>
            </a:r>
            <a:endParaRPr lang="en-US" altLang="ja-JP" dirty="0" smtClean="0"/>
          </a:p>
          <a:p>
            <a:pPr lvl="2"/>
            <a:r>
              <a:rPr lang="en-US" altLang="ja-JP" dirty="0" smtClean="0"/>
              <a:t>OS</a:t>
            </a:r>
            <a:r>
              <a:rPr lang="ja-JP" altLang="en-US" dirty="0" smtClean="0"/>
              <a:t>監視システムは暗号化された応答メッセージを返す</a:t>
            </a:r>
            <a:endParaRPr lang="en-US" altLang="ja-JP" dirty="0" smtClean="0"/>
          </a:p>
          <a:p>
            <a:pPr lvl="1"/>
            <a:r>
              <a:rPr lang="ja-JP" altLang="en-US" dirty="0" smtClean="0"/>
              <a:t>攻撃者は正しい応答を返すことができない</a:t>
            </a:r>
            <a:endParaRPr lang="en-US" altLang="ja-JP" dirty="0" smtClean="0"/>
          </a:p>
          <a:p>
            <a:pPr lvl="2"/>
            <a:r>
              <a:rPr lang="ja-JP" altLang="en-US" dirty="0" smtClean="0"/>
              <a:t>鍵は監視システムとプロキシだけが共有</a:t>
            </a:r>
            <a:endParaRPr lang="en-US" altLang="ja-JP" dirty="0" smtClean="0"/>
          </a:p>
        </p:txBody>
      </p:sp>
      <p:sp>
        <p:nvSpPr>
          <p:cNvPr id="45" name="正方形/長方形 44"/>
          <p:cNvSpPr/>
          <p:nvPr/>
        </p:nvSpPr>
        <p:spPr>
          <a:xfrm>
            <a:off x="4067944" y="4797152"/>
            <a:ext cx="3096344" cy="19442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server"/>
          <p:cNvSpPr>
            <a:spLocks noEditPoints="1" noChangeArrowheads="1"/>
          </p:cNvSpPr>
          <p:nvPr/>
        </p:nvSpPr>
        <p:spPr bwMode="auto">
          <a:xfrm>
            <a:off x="2051720" y="5301208"/>
            <a:ext cx="1080120" cy="1008112"/>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7" name="正方形/長方形 46"/>
          <p:cNvSpPr/>
          <p:nvPr/>
        </p:nvSpPr>
        <p:spPr>
          <a:xfrm>
            <a:off x="4211960" y="5373216"/>
            <a:ext cx="936104" cy="93610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6156176" y="5373216"/>
            <a:ext cx="936104" cy="93610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18"/>
          <p:cNvSpPr txBox="1">
            <a:spLocks noChangeArrowheads="1"/>
          </p:cNvSpPr>
          <p:nvPr/>
        </p:nvSpPr>
        <p:spPr bwMode="auto">
          <a:xfrm>
            <a:off x="1763688" y="4869160"/>
            <a:ext cx="1698525" cy="369332"/>
          </a:xfrm>
          <a:prstGeom prst="rect">
            <a:avLst/>
          </a:prstGeom>
          <a:noFill/>
          <a:ln w="9525">
            <a:noFill/>
            <a:miter lim="800000"/>
            <a:headEnd/>
            <a:tailEnd/>
          </a:ln>
        </p:spPr>
        <p:txBody>
          <a:bodyPr wrap="square">
            <a:spAutoFit/>
          </a:bodyPr>
          <a:lstStyle/>
          <a:p>
            <a:r>
              <a:rPr lang="en-US" altLang="ja-JP" dirty="0"/>
              <a:t>Security Proxy</a:t>
            </a:r>
            <a:endParaRPr lang="ja-JP" altLang="en-US" dirty="0"/>
          </a:p>
        </p:txBody>
      </p:sp>
      <p:sp>
        <p:nvSpPr>
          <p:cNvPr id="51" name="テキスト ボックス 19"/>
          <p:cNvSpPr txBox="1">
            <a:spLocks noChangeArrowheads="1"/>
          </p:cNvSpPr>
          <p:nvPr/>
        </p:nvSpPr>
        <p:spPr bwMode="auto">
          <a:xfrm>
            <a:off x="4139952" y="4797152"/>
            <a:ext cx="1224135" cy="646331"/>
          </a:xfrm>
          <a:prstGeom prst="rect">
            <a:avLst/>
          </a:prstGeom>
          <a:noFill/>
          <a:ln w="9525">
            <a:noFill/>
            <a:miter lim="800000"/>
            <a:headEnd/>
            <a:tailEnd/>
          </a:ln>
        </p:spPr>
        <p:txBody>
          <a:bodyPr wrap="square">
            <a:spAutoFit/>
          </a:bodyPr>
          <a:lstStyle/>
          <a:p>
            <a:pPr algn="ctr"/>
            <a:r>
              <a:rPr lang="ja-JP" altLang="en-US" dirty="0" smtClean="0"/>
              <a:t>リレー</a:t>
            </a:r>
            <a:endParaRPr lang="en-US" altLang="ja-JP" dirty="0" smtClean="0"/>
          </a:p>
          <a:p>
            <a:pPr algn="ctr"/>
            <a:r>
              <a:rPr lang="ja-JP" altLang="en-US" dirty="0" smtClean="0"/>
              <a:t>プロセス</a:t>
            </a:r>
            <a:endParaRPr lang="ja-JP" altLang="en-US" dirty="0"/>
          </a:p>
        </p:txBody>
      </p:sp>
      <p:pic>
        <p:nvPicPr>
          <p:cNvPr id="52" name="Picture 2" descr="http://t0.gstatic.com/images?q=tbn:P9aI-vTPUHwSnM:http://www.up-lock.com/u9.jpg">
            <a:hlinkClick r:id="rId4"/>
          </p:cNvPr>
          <p:cNvPicPr>
            <a:picLocks noChangeAspect="1" noChangeArrowheads="1"/>
          </p:cNvPicPr>
          <p:nvPr/>
        </p:nvPicPr>
        <p:blipFill>
          <a:blip r:embed="rId5" cstate="print"/>
          <a:srcRect/>
          <a:stretch>
            <a:fillRect/>
          </a:stretch>
        </p:blipFill>
        <p:spPr bwMode="auto">
          <a:xfrm>
            <a:off x="6228184" y="5445224"/>
            <a:ext cx="792088" cy="731158"/>
          </a:xfrm>
          <a:prstGeom prst="rect">
            <a:avLst/>
          </a:prstGeom>
          <a:noFill/>
          <a:ln w="9525">
            <a:noFill/>
            <a:miter lim="800000"/>
            <a:headEnd/>
            <a:tailEnd/>
          </a:ln>
          <a:effectLst>
            <a:outerShdw blurRad="1270000" dir="21540000" sx="1000" sy="1000" algn="ctr" rotWithShape="0">
              <a:srgbClr val="000000">
                <a:alpha val="0"/>
              </a:srgbClr>
            </a:outerShdw>
          </a:effectLst>
        </p:spPr>
      </p:pic>
      <p:sp>
        <p:nvSpPr>
          <p:cNvPr id="56" name="正方形/長方形 55"/>
          <p:cNvSpPr/>
          <p:nvPr/>
        </p:nvSpPr>
        <p:spPr>
          <a:xfrm>
            <a:off x="6228184" y="5445224"/>
            <a:ext cx="792088" cy="79208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応答</a:t>
            </a:r>
            <a:endParaRPr kumimoji="1" lang="ja-JP" altLang="en-US" dirty="0"/>
          </a:p>
        </p:txBody>
      </p:sp>
      <p:sp>
        <p:nvSpPr>
          <p:cNvPr id="53" name="テキスト ボックス 52"/>
          <p:cNvSpPr txBox="1"/>
          <p:nvPr/>
        </p:nvSpPr>
        <p:spPr>
          <a:xfrm>
            <a:off x="6156176" y="4509120"/>
            <a:ext cx="1080120" cy="369332"/>
          </a:xfrm>
          <a:prstGeom prst="rect">
            <a:avLst/>
          </a:prstGeom>
          <a:noFill/>
        </p:spPr>
        <p:txBody>
          <a:bodyPr wrap="square" rtlCol="0">
            <a:spAutoFit/>
          </a:bodyPr>
          <a:lstStyle/>
          <a:p>
            <a:pPr algn="ctr"/>
            <a:r>
              <a:rPr kumimoji="1" lang="en-US" altLang="ja-JP" dirty="0" smtClean="0"/>
              <a:t>Cell/B.E.</a:t>
            </a:r>
            <a:endParaRPr kumimoji="1" lang="ja-JP" altLang="en-US" dirty="0"/>
          </a:p>
        </p:txBody>
      </p:sp>
      <p:sp>
        <p:nvSpPr>
          <p:cNvPr id="54" name="正方形/長方形 53"/>
          <p:cNvSpPr/>
          <p:nvPr/>
        </p:nvSpPr>
        <p:spPr>
          <a:xfrm>
            <a:off x="2195736" y="5445224"/>
            <a:ext cx="79208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暗号</a:t>
            </a:r>
            <a:endParaRPr kumimoji="1" lang="ja-JP" altLang="en-US" dirty="0"/>
          </a:p>
        </p:txBody>
      </p:sp>
      <p:sp>
        <p:nvSpPr>
          <p:cNvPr id="57" name="テキスト ボックス 56"/>
          <p:cNvSpPr txBox="1"/>
          <p:nvPr/>
        </p:nvSpPr>
        <p:spPr>
          <a:xfrm>
            <a:off x="6084168" y="4797152"/>
            <a:ext cx="1080120" cy="646331"/>
          </a:xfrm>
          <a:prstGeom prst="rect">
            <a:avLst/>
          </a:prstGeom>
          <a:noFill/>
        </p:spPr>
        <p:txBody>
          <a:bodyPr wrap="square" rtlCol="0">
            <a:spAutoFit/>
          </a:bodyPr>
          <a:lstStyle/>
          <a:p>
            <a:pPr algn="ctr"/>
            <a:r>
              <a:rPr kumimoji="1" lang="en-US" altLang="ja-JP" dirty="0" smtClean="0"/>
              <a:t>OS</a:t>
            </a:r>
            <a:r>
              <a:rPr kumimoji="1" lang="ja-JP" altLang="en-US" dirty="0" smtClean="0"/>
              <a:t>監視</a:t>
            </a:r>
            <a:endParaRPr kumimoji="1" lang="en-US" altLang="ja-JP" dirty="0" smtClean="0"/>
          </a:p>
          <a:p>
            <a:pPr algn="ctr"/>
            <a:r>
              <a:rPr lang="ja-JP" altLang="en-US" dirty="0" smtClean="0"/>
              <a:t>システム</a:t>
            </a:r>
            <a:endParaRPr kumimoji="1" lang="ja-JP" altLang="en-US" dirty="0"/>
          </a:p>
        </p:txBody>
      </p:sp>
      <p:sp>
        <p:nvSpPr>
          <p:cNvPr id="58" name="正方形/長方形 57"/>
          <p:cNvSpPr/>
          <p:nvPr/>
        </p:nvSpPr>
        <p:spPr>
          <a:xfrm>
            <a:off x="6156176" y="6381328"/>
            <a:ext cx="936104" cy="288032"/>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59" name="正方形/長方形 58"/>
          <p:cNvSpPr/>
          <p:nvPr/>
        </p:nvSpPr>
        <p:spPr>
          <a:xfrm>
            <a:off x="4211960" y="6381328"/>
            <a:ext cx="936104" cy="288032"/>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PPE</a:t>
            </a:r>
            <a:endParaRPr kumimoji="1" lang="ja-JP" altLang="en-US" dirty="0"/>
          </a:p>
        </p:txBody>
      </p:sp>
      <p:cxnSp>
        <p:nvCxnSpPr>
          <p:cNvPr id="60" name="カギ線コネクタ 59"/>
          <p:cNvCxnSpPr>
            <a:stCxn id="55" idx="1"/>
            <a:endCxn id="54" idx="3"/>
          </p:cNvCxnSpPr>
          <p:nvPr/>
        </p:nvCxnSpPr>
        <p:spPr>
          <a:xfrm rot="10800000">
            <a:off x="2987824" y="5841268"/>
            <a:ext cx="1296144" cy="1588"/>
          </a:xfrm>
          <a:prstGeom prst="bentConnector3">
            <a:avLst>
              <a:gd name="adj1" fmla="val 50000"/>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1" name="カギ線コネクタ 60"/>
          <p:cNvCxnSpPr>
            <a:stCxn id="56" idx="1"/>
            <a:endCxn id="55" idx="3"/>
          </p:cNvCxnSpPr>
          <p:nvPr/>
        </p:nvCxnSpPr>
        <p:spPr>
          <a:xfrm rot="10800000">
            <a:off x="5076056" y="5841268"/>
            <a:ext cx="1152128" cy="1588"/>
          </a:xfrm>
          <a:prstGeom prst="bentConnector3">
            <a:avLst>
              <a:gd name="adj1" fmla="val 50000"/>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2" name="乗算記号 61"/>
          <p:cNvSpPr/>
          <p:nvPr/>
        </p:nvSpPr>
        <p:spPr>
          <a:xfrm>
            <a:off x="5220072" y="5301208"/>
            <a:ext cx="928687" cy="1130449"/>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3" name="テキスト ボックス 11"/>
          <p:cNvSpPr txBox="1">
            <a:spLocks noChangeArrowheads="1"/>
          </p:cNvSpPr>
          <p:nvPr/>
        </p:nvSpPr>
        <p:spPr bwMode="auto">
          <a:xfrm>
            <a:off x="5148064" y="5373216"/>
            <a:ext cx="1008111" cy="369332"/>
          </a:xfrm>
          <a:prstGeom prst="rect">
            <a:avLst/>
          </a:prstGeom>
          <a:noFill/>
          <a:ln w="9525">
            <a:noFill/>
            <a:miter lim="800000"/>
            <a:headEnd/>
            <a:tailEnd/>
          </a:ln>
        </p:spPr>
        <p:txBody>
          <a:bodyPr wrap="square">
            <a:spAutoFit/>
          </a:bodyPr>
          <a:lstStyle/>
          <a:p>
            <a:pPr algn="ctr"/>
            <a:r>
              <a:rPr lang="en-US" altLang="ja-JP" dirty="0"/>
              <a:t>Mailbox</a:t>
            </a:r>
          </a:p>
        </p:txBody>
      </p:sp>
      <p:sp>
        <p:nvSpPr>
          <p:cNvPr id="55" name="正方形/長方形 54"/>
          <p:cNvSpPr/>
          <p:nvPr/>
        </p:nvSpPr>
        <p:spPr>
          <a:xfrm>
            <a:off x="4283968" y="5445224"/>
            <a:ext cx="792088" cy="79208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応答</a:t>
            </a:r>
            <a:endParaRPr kumimoji="1" lang="ja-JP" altLang="en-US" dirty="0"/>
          </a:p>
        </p:txBody>
      </p:sp>
      <p:sp>
        <p:nvSpPr>
          <p:cNvPr id="72" name="テキスト ボックス 71"/>
          <p:cNvSpPr txBox="1"/>
          <p:nvPr/>
        </p:nvSpPr>
        <p:spPr>
          <a:xfrm>
            <a:off x="395536" y="5085184"/>
            <a:ext cx="1368152" cy="369332"/>
          </a:xfrm>
          <a:prstGeom prst="rect">
            <a:avLst/>
          </a:prstGeom>
          <a:noFill/>
        </p:spPr>
        <p:txBody>
          <a:bodyPr wrap="square" rtlCol="0">
            <a:spAutoFit/>
          </a:bodyPr>
          <a:lstStyle/>
          <a:p>
            <a:pPr algn="ctr"/>
            <a:r>
              <a:rPr kumimoji="1" lang="ja-JP" altLang="en-US" dirty="0" smtClean="0"/>
              <a:t>ネットワーク</a:t>
            </a:r>
            <a:endParaRPr kumimoji="1" lang="ja-JP" altLang="en-US" dirty="0"/>
          </a:p>
        </p:txBody>
      </p:sp>
      <p:cxnSp>
        <p:nvCxnSpPr>
          <p:cNvPr id="74" name="図形 73"/>
          <p:cNvCxnSpPr>
            <a:stCxn id="46" idx="7"/>
            <a:endCxn id="72" idx="2"/>
          </p:cNvCxnSpPr>
          <p:nvPr/>
        </p:nvCxnSpPr>
        <p:spPr>
          <a:xfrm flipH="1" flipV="1">
            <a:off x="1079612" y="5454516"/>
            <a:ext cx="972108" cy="350748"/>
          </a:xfrm>
          <a:prstGeom prst="bentConnector4">
            <a:avLst>
              <a:gd name="adj1" fmla="val -1253"/>
              <a:gd name="adj2" fmla="val -2659"/>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テキスト ボックス 9"/>
          <p:cNvSpPr txBox="1">
            <a:spLocks noChangeArrowheads="1"/>
          </p:cNvSpPr>
          <p:nvPr/>
        </p:nvSpPr>
        <p:spPr bwMode="auto">
          <a:xfrm>
            <a:off x="3203848" y="5373216"/>
            <a:ext cx="928688" cy="369888"/>
          </a:xfrm>
          <a:prstGeom prst="rect">
            <a:avLst/>
          </a:prstGeom>
          <a:noFill/>
          <a:ln w="9525">
            <a:noFill/>
            <a:miter lim="800000"/>
            <a:headEnd/>
            <a:tailEnd/>
          </a:ln>
        </p:spPr>
        <p:txBody>
          <a:bodyPr>
            <a:spAutoFit/>
          </a:bodyPr>
          <a:lstStyle/>
          <a:p>
            <a:pPr algn="ctr"/>
            <a:r>
              <a:rPr lang="en-US" altLang="ja-JP" dirty="0"/>
              <a:t>TCP/IP</a:t>
            </a:r>
            <a:endParaRPr lang="ja-JP" altLang="en-US" dirty="0"/>
          </a:p>
        </p:txBody>
      </p:sp>
    </p:spTree>
    <p:custDataLst>
      <p:tags r:id="rId1"/>
    </p:custDataLst>
    <p:extLst>
      <p:ext uri="{BB962C8B-B14F-4D97-AF65-F5344CB8AC3E}">
        <p14:creationId xmlns:p14="http://schemas.microsoft.com/office/powerpoint/2010/main" val="58383590"/>
      </p:ext>
    </p:extLst>
  </p:cSld>
  <p:clrMapOvr>
    <a:masterClrMapping/>
  </p:clrMapOvr>
  <p:transition advTm="10801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 calcmode="lin" valueType="num">
                                      <p:cBhvr>
                                        <p:cTn id="7" dur="500" fill="hold"/>
                                        <p:tgtEl>
                                          <p:spTgt spid="54"/>
                                        </p:tgtEl>
                                        <p:attrNameLst>
                                          <p:attrName>ppt_w</p:attrName>
                                        </p:attrNameLst>
                                      </p:cBhvr>
                                      <p:tavLst>
                                        <p:tav tm="0">
                                          <p:val>
                                            <p:strVal val="#ppt_w*0.70"/>
                                          </p:val>
                                        </p:tav>
                                        <p:tav tm="100000">
                                          <p:val>
                                            <p:strVal val="#ppt_w"/>
                                          </p:val>
                                        </p:tav>
                                      </p:tavLst>
                                    </p:anim>
                                    <p:anim calcmode="lin" valueType="num">
                                      <p:cBhvr>
                                        <p:cTn id="8" dur="500" fill="hold"/>
                                        <p:tgtEl>
                                          <p:spTgt spid="54"/>
                                        </p:tgtEl>
                                        <p:attrNameLst>
                                          <p:attrName>ppt_h</p:attrName>
                                        </p:attrNameLst>
                                      </p:cBhvr>
                                      <p:tavLst>
                                        <p:tav tm="0">
                                          <p:val>
                                            <p:strVal val="#ppt_h"/>
                                          </p:val>
                                        </p:tav>
                                        <p:tav tm="100000">
                                          <p:val>
                                            <p:strVal val="#ppt_h"/>
                                          </p:val>
                                        </p:tav>
                                      </p:tavLst>
                                    </p:anim>
                                    <p:animEffect transition="in" filter="fade">
                                      <p:cBhvr>
                                        <p:cTn id="9" dur="500"/>
                                        <p:tgtEl>
                                          <p:spTgt spid="54"/>
                                        </p:tgtEl>
                                      </p:cBhvr>
                                    </p:animEffect>
                                  </p:childTnLst>
                                </p:cTn>
                              </p:par>
                            </p:childTnLst>
                          </p:cTn>
                        </p:par>
                      </p:childTnLst>
                    </p:cTn>
                  </p:par>
                  <p:par>
                    <p:cTn id="10" fill="hold">
                      <p:stCondLst>
                        <p:cond delay="indefinite"/>
                      </p:stCondLst>
                      <p:childTnLst>
                        <p:par>
                          <p:cTn id="11" fill="hold">
                            <p:stCondLst>
                              <p:cond delay="0"/>
                            </p:stCondLst>
                            <p:childTnLst>
                              <p:par>
                                <p:cTn id="12" presetID="63" presetClass="path" presetSubtype="0" accel="50000" decel="50000" fill="hold" grpId="1" nodeType="clickEffect">
                                  <p:stCondLst>
                                    <p:cond delay="0"/>
                                  </p:stCondLst>
                                  <p:childTnLst>
                                    <p:animMotion origin="layout" path="M -8.33333E-7 1.11111E-6 L 0.23229 0.00532 " pathEditMode="relative" rAng="0" ptsTypes="AA">
                                      <p:cBhvr>
                                        <p:cTn id="13" dur="500" fill="hold"/>
                                        <p:tgtEl>
                                          <p:spTgt spid="54"/>
                                        </p:tgtEl>
                                        <p:attrNameLst>
                                          <p:attrName>ppt_x</p:attrName>
                                          <p:attrName>ppt_y</p:attrName>
                                        </p:attrNameLst>
                                      </p:cBhvr>
                                      <p:rCtr x="116" y="3"/>
                                    </p:animMotion>
                                  </p:childTnLst>
                                </p:cTn>
                              </p:par>
                            </p:childTnLst>
                          </p:cTn>
                        </p:par>
                      </p:childTnLst>
                    </p:cTn>
                  </p:par>
                  <p:par>
                    <p:cTn id="14" fill="hold">
                      <p:stCondLst>
                        <p:cond delay="indefinite"/>
                      </p:stCondLst>
                      <p:childTnLst>
                        <p:par>
                          <p:cTn id="15" fill="hold">
                            <p:stCondLst>
                              <p:cond delay="0"/>
                            </p:stCondLst>
                            <p:childTnLst>
                              <p:par>
                                <p:cTn id="16" presetID="63" presetClass="path" presetSubtype="0" accel="50000" decel="50000" fill="hold" grpId="2" nodeType="clickEffect">
                                  <p:stCondLst>
                                    <p:cond delay="0"/>
                                  </p:stCondLst>
                                  <p:childTnLst>
                                    <p:animMotion origin="layout" path="M 0.23229 0.00532 L 0.43715 0.00532 " pathEditMode="relative" rAng="0" ptsTypes="AA">
                                      <p:cBhvr>
                                        <p:cTn id="17" dur="500" fill="hold"/>
                                        <p:tgtEl>
                                          <p:spTgt spid="54"/>
                                        </p:tgtEl>
                                        <p:attrNameLst>
                                          <p:attrName>ppt_x</p:attrName>
                                          <p:attrName>ppt_y</p:attrName>
                                        </p:attrNameLst>
                                      </p:cBhvr>
                                      <p:rCtr x="102" y="0"/>
                                    </p:animMotion>
                                  </p:childTnLst>
                                </p:cTn>
                              </p:par>
                            </p:childTnLst>
                          </p:cTn>
                        </p:par>
                      </p:childTnLst>
                    </p:cTn>
                  </p:par>
                  <p:par>
                    <p:cTn id="18" fill="hold">
                      <p:stCondLst>
                        <p:cond delay="indefinite"/>
                      </p:stCondLst>
                      <p:childTnLst>
                        <p:par>
                          <p:cTn id="19" fill="hold">
                            <p:stCondLst>
                              <p:cond delay="0"/>
                            </p:stCondLst>
                            <p:childTnLst>
                              <p:par>
                                <p:cTn id="20" presetID="9" presetClass="exit" presetSubtype="0" fill="hold" grpId="3" nodeType="clickEffect">
                                  <p:stCondLst>
                                    <p:cond delay="0"/>
                                  </p:stCondLst>
                                  <p:childTnLst>
                                    <p:animEffect transition="out" filter="dissolve">
                                      <p:cBhvr>
                                        <p:cTn id="21" dur="500"/>
                                        <p:tgtEl>
                                          <p:spTgt spid="54"/>
                                        </p:tgtEl>
                                      </p:cBhvr>
                                    </p:animEffect>
                                    <p:set>
                                      <p:cBhvr>
                                        <p:cTn id="22" dur="1" fill="hold">
                                          <p:stCondLst>
                                            <p:cond delay="499"/>
                                          </p:stCondLst>
                                        </p:cTn>
                                        <p:tgtEl>
                                          <p:spTgt spid="5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56"/>
                                        </p:tgtEl>
                                        <p:attrNameLst>
                                          <p:attrName>style.visibility</p:attrName>
                                        </p:attrNameLst>
                                      </p:cBhvr>
                                      <p:to>
                                        <p:strVal val="visible"/>
                                      </p:to>
                                    </p:set>
                                    <p:anim calcmode="lin" valueType="num">
                                      <p:cBhvr>
                                        <p:cTn id="27" dur="500" fill="hold"/>
                                        <p:tgtEl>
                                          <p:spTgt spid="56"/>
                                        </p:tgtEl>
                                        <p:attrNameLst>
                                          <p:attrName>ppt_w</p:attrName>
                                        </p:attrNameLst>
                                      </p:cBhvr>
                                      <p:tavLst>
                                        <p:tav tm="0">
                                          <p:val>
                                            <p:strVal val="#ppt_w*0.70"/>
                                          </p:val>
                                        </p:tav>
                                        <p:tav tm="100000">
                                          <p:val>
                                            <p:strVal val="#ppt_w"/>
                                          </p:val>
                                        </p:tav>
                                      </p:tavLst>
                                    </p:anim>
                                    <p:anim calcmode="lin" valueType="num">
                                      <p:cBhvr>
                                        <p:cTn id="28" dur="500" fill="hold"/>
                                        <p:tgtEl>
                                          <p:spTgt spid="56"/>
                                        </p:tgtEl>
                                        <p:attrNameLst>
                                          <p:attrName>ppt_h</p:attrName>
                                        </p:attrNameLst>
                                      </p:cBhvr>
                                      <p:tavLst>
                                        <p:tav tm="0">
                                          <p:val>
                                            <p:strVal val="#ppt_h"/>
                                          </p:val>
                                        </p:tav>
                                        <p:tav tm="100000">
                                          <p:val>
                                            <p:strVal val="#ppt_h"/>
                                          </p:val>
                                        </p:tav>
                                      </p:tavLst>
                                    </p:anim>
                                    <p:animEffect transition="in" filter="fade">
                                      <p:cBhvr>
                                        <p:cTn id="29" dur="500"/>
                                        <p:tgtEl>
                                          <p:spTgt spid="56"/>
                                        </p:tgtEl>
                                      </p:cBhvr>
                                    </p:animEffect>
                                  </p:childTnLst>
                                </p:cTn>
                              </p:par>
                            </p:childTnLst>
                          </p:cTn>
                        </p:par>
                      </p:childTnLst>
                    </p:cTn>
                  </p:par>
                  <p:par>
                    <p:cTn id="30" fill="hold">
                      <p:stCondLst>
                        <p:cond delay="indefinite"/>
                      </p:stCondLst>
                      <p:childTnLst>
                        <p:par>
                          <p:cTn id="31" fill="hold">
                            <p:stCondLst>
                              <p:cond delay="0"/>
                            </p:stCondLst>
                            <p:childTnLst>
                              <p:par>
                                <p:cTn id="32" presetID="35" presetClass="path" presetSubtype="0" accel="50000" decel="50000" fill="hold" grpId="1" nodeType="clickEffect">
                                  <p:stCondLst>
                                    <p:cond delay="0"/>
                                  </p:stCondLst>
                                  <p:childTnLst>
                                    <p:animMotion origin="layout" path="M -0.00382 0.00533 L -0.4408 0.01065 " pathEditMode="relative" rAng="0" ptsTypes="AA">
                                      <p:cBhvr>
                                        <p:cTn id="33" dur="500" fill="hold"/>
                                        <p:tgtEl>
                                          <p:spTgt spid="56"/>
                                        </p:tgtEl>
                                        <p:attrNameLst>
                                          <p:attrName>ppt_x</p:attrName>
                                          <p:attrName>ppt_y</p:attrName>
                                        </p:attrNameLst>
                                      </p:cBhvr>
                                      <p:rCtr x="-219" y="3"/>
                                    </p:animMotion>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62"/>
                                        </p:tgtEl>
                                        <p:attrNameLst>
                                          <p:attrName>style.visibility</p:attrName>
                                        </p:attrNameLst>
                                      </p:cBhvr>
                                      <p:to>
                                        <p:strVal val="visible"/>
                                      </p:to>
                                    </p:set>
                                    <p:anim calcmode="lin" valueType="num">
                                      <p:cBhvr>
                                        <p:cTn id="38" dur="500" fill="hold"/>
                                        <p:tgtEl>
                                          <p:spTgt spid="62"/>
                                        </p:tgtEl>
                                        <p:attrNameLst>
                                          <p:attrName>ppt_w</p:attrName>
                                        </p:attrNameLst>
                                      </p:cBhvr>
                                      <p:tavLst>
                                        <p:tav tm="0">
                                          <p:val>
                                            <p:strVal val="#ppt_w*0.70"/>
                                          </p:val>
                                        </p:tav>
                                        <p:tav tm="100000">
                                          <p:val>
                                            <p:strVal val="#ppt_w"/>
                                          </p:val>
                                        </p:tav>
                                      </p:tavLst>
                                    </p:anim>
                                    <p:anim calcmode="lin" valueType="num">
                                      <p:cBhvr>
                                        <p:cTn id="39" dur="500" fill="hold"/>
                                        <p:tgtEl>
                                          <p:spTgt spid="62"/>
                                        </p:tgtEl>
                                        <p:attrNameLst>
                                          <p:attrName>ppt_h</p:attrName>
                                        </p:attrNameLst>
                                      </p:cBhvr>
                                      <p:tavLst>
                                        <p:tav tm="0">
                                          <p:val>
                                            <p:strVal val="#ppt_h"/>
                                          </p:val>
                                        </p:tav>
                                        <p:tav tm="100000">
                                          <p:val>
                                            <p:strVal val="#ppt_h"/>
                                          </p:val>
                                        </p:tav>
                                      </p:tavLst>
                                    </p:anim>
                                    <p:animEffect transition="in" filter="fade">
                                      <p:cBhvr>
                                        <p:cTn id="40" dur="500"/>
                                        <p:tgtEl>
                                          <p:spTgt spid="62"/>
                                        </p:tgtEl>
                                      </p:cBhvr>
                                    </p:animEffect>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grpId="0" nodeType="clickEffect">
                                  <p:stCondLst>
                                    <p:cond delay="0"/>
                                  </p:stCondLst>
                                  <p:childTnLst>
                                    <p:set>
                                      <p:cBhvr>
                                        <p:cTn id="44" dur="1" fill="hold">
                                          <p:stCondLst>
                                            <p:cond delay="0"/>
                                          </p:stCondLst>
                                        </p:cTn>
                                        <p:tgtEl>
                                          <p:spTgt spid="55"/>
                                        </p:tgtEl>
                                        <p:attrNameLst>
                                          <p:attrName>style.visibility</p:attrName>
                                        </p:attrNameLst>
                                      </p:cBhvr>
                                      <p:to>
                                        <p:strVal val="visible"/>
                                      </p:to>
                                    </p:set>
                                    <p:anim calcmode="lin" valueType="num">
                                      <p:cBhvr>
                                        <p:cTn id="45" dur="500" fill="hold"/>
                                        <p:tgtEl>
                                          <p:spTgt spid="55"/>
                                        </p:tgtEl>
                                        <p:attrNameLst>
                                          <p:attrName>ppt_w</p:attrName>
                                        </p:attrNameLst>
                                      </p:cBhvr>
                                      <p:tavLst>
                                        <p:tav tm="0">
                                          <p:val>
                                            <p:strVal val="#ppt_w*0.70"/>
                                          </p:val>
                                        </p:tav>
                                        <p:tav tm="100000">
                                          <p:val>
                                            <p:strVal val="#ppt_w"/>
                                          </p:val>
                                        </p:tav>
                                      </p:tavLst>
                                    </p:anim>
                                    <p:anim calcmode="lin" valueType="num">
                                      <p:cBhvr>
                                        <p:cTn id="46" dur="500" fill="hold"/>
                                        <p:tgtEl>
                                          <p:spTgt spid="55"/>
                                        </p:tgtEl>
                                        <p:attrNameLst>
                                          <p:attrName>ppt_h</p:attrName>
                                        </p:attrNameLst>
                                      </p:cBhvr>
                                      <p:tavLst>
                                        <p:tav tm="0">
                                          <p:val>
                                            <p:strVal val="#ppt_h"/>
                                          </p:val>
                                        </p:tav>
                                        <p:tav tm="100000">
                                          <p:val>
                                            <p:strVal val="#ppt_h"/>
                                          </p:val>
                                        </p:tav>
                                      </p:tavLst>
                                    </p:anim>
                                    <p:animEffect transition="in" filter="fade">
                                      <p:cBhvr>
                                        <p:cTn id="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6" grpId="1" animBg="1"/>
      <p:bldP spid="54" grpId="0" animBg="1"/>
      <p:bldP spid="54" grpId="1" animBg="1"/>
      <p:bldP spid="54" grpId="2" animBg="1"/>
      <p:bldP spid="54" grpId="3" animBg="1"/>
      <p:bldP spid="62" grpId="0" animBg="1"/>
      <p:bldP spid="5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kumimoji="1" lang="ja-JP" altLang="en-US" dirty="0" smtClean="0"/>
              <a:t>が改ざんされると・・・</a:t>
            </a:r>
            <a:endParaRPr kumimoji="1" lang="ja-JP" altLang="en-US" dirty="0"/>
          </a:p>
        </p:txBody>
      </p:sp>
      <p:sp>
        <p:nvSpPr>
          <p:cNvPr id="3" name="コンテンツ プレースホルダ 2"/>
          <p:cNvSpPr>
            <a:spLocks noGrp="1"/>
          </p:cNvSpPr>
          <p:nvPr>
            <p:ph idx="1"/>
          </p:nvPr>
        </p:nvSpPr>
        <p:spPr>
          <a:xfrm>
            <a:off x="457200" y="1600200"/>
            <a:ext cx="8229600" cy="5141168"/>
          </a:xfrm>
        </p:spPr>
        <p:txBody>
          <a:bodyPr/>
          <a:lstStyle/>
          <a:p>
            <a:r>
              <a:rPr lang="ja-JP" altLang="en-US" dirty="0" smtClean="0"/>
              <a:t>セキュリティ対策ソフトが正常に動かなくなる</a:t>
            </a:r>
            <a:endParaRPr lang="en-US" altLang="ja-JP" dirty="0" smtClean="0"/>
          </a:p>
          <a:p>
            <a:pPr lvl="1"/>
            <a:r>
              <a:rPr kumimoji="1" lang="ja-JP" altLang="en-US" dirty="0" smtClean="0"/>
              <a:t>セキュリティ対策ソフトも</a:t>
            </a:r>
            <a:r>
              <a:rPr kumimoji="1" lang="en-US" altLang="ja-JP" dirty="0" smtClean="0"/>
              <a:t>OS</a:t>
            </a:r>
            <a:r>
              <a:rPr kumimoji="1" lang="ja-JP" altLang="en-US" dirty="0" smtClean="0"/>
              <a:t>の機能を使用</a:t>
            </a:r>
            <a:endParaRPr kumimoji="1" lang="en-US" altLang="ja-JP" dirty="0" smtClean="0"/>
          </a:p>
          <a:p>
            <a:pPr lvl="2"/>
            <a:r>
              <a:rPr lang="ja-JP" altLang="en-US" dirty="0" smtClean="0"/>
              <a:t>監視対象の「</a:t>
            </a:r>
            <a:r>
              <a:rPr lang="ja-JP" altLang="en-US" dirty="0" smtClean="0">
                <a:solidFill>
                  <a:srgbClr val="FF0000"/>
                </a:solidFill>
              </a:rPr>
              <a:t>ファイルを開く</a:t>
            </a:r>
            <a:r>
              <a:rPr lang="ja-JP" altLang="en-US" dirty="0" smtClean="0"/>
              <a:t>」</a:t>
            </a:r>
            <a:endParaRPr lang="en-US" altLang="ja-JP" dirty="0" smtClean="0"/>
          </a:p>
          <a:p>
            <a:pPr lvl="2"/>
            <a:r>
              <a:rPr lang="ja-JP" altLang="en-US" dirty="0" smtClean="0"/>
              <a:t>パターンファイルと比較</a:t>
            </a:r>
            <a:endParaRPr lang="en-US" altLang="ja-JP" dirty="0" smtClean="0"/>
          </a:p>
          <a:p>
            <a:pPr lvl="2"/>
            <a:r>
              <a:rPr kumimoji="1" lang="ja-JP" altLang="en-US" dirty="0" smtClean="0"/>
              <a:t>診断結果を「</a:t>
            </a:r>
            <a:r>
              <a:rPr kumimoji="1" lang="ja-JP" altLang="en-US" dirty="0" smtClean="0">
                <a:solidFill>
                  <a:srgbClr val="FF0000"/>
                </a:solidFill>
              </a:rPr>
              <a:t>ログに出力する</a:t>
            </a:r>
            <a:r>
              <a:rPr kumimoji="1" lang="ja-JP" altLang="en-US" dirty="0" smtClean="0"/>
              <a:t>」</a:t>
            </a:r>
            <a:endParaRPr kumimoji="1" lang="en-US" altLang="ja-JP" dirty="0" smtClean="0"/>
          </a:p>
          <a:p>
            <a:pPr lvl="1"/>
            <a:r>
              <a:rPr lang="ja-JP" altLang="en-US" dirty="0" smtClean="0"/>
              <a:t>改ざんされた場合</a:t>
            </a:r>
            <a:endParaRPr lang="en-US" altLang="ja-JP" dirty="0" smtClean="0"/>
          </a:p>
          <a:p>
            <a:pPr lvl="2"/>
            <a:r>
              <a:rPr lang="ja-JP" altLang="en-US" dirty="0"/>
              <a:t>パターンファイル</a:t>
            </a:r>
            <a:r>
              <a:rPr kumimoji="1" lang="ja-JP" altLang="en-US" dirty="0" smtClean="0"/>
              <a:t>が「</a:t>
            </a:r>
            <a:r>
              <a:rPr kumimoji="1" lang="ja-JP" altLang="en-US" dirty="0" smtClean="0">
                <a:solidFill>
                  <a:srgbClr val="FF0000"/>
                </a:solidFill>
              </a:rPr>
              <a:t>すり替えられる</a:t>
            </a:r>
            <a:r>
              <a:rPr kumimoji="1" lang="ja-JP" altLang="en-US" dirty="0" smtClean="0"/>
              <a:t>」</a:t>
            </a:r>
            <a:endParaRPr kumimoji="1" lang="en-US" altLang="ja-JP" dirty="0" smtClean="0"/>
          </a:p>
          <a:p>
            <a:pPr lvl="2"/>
            <a:r>
              <a:rPr lang="ja-JP" altLang="en-US" dirty="0" smtClean="0"/>
              <a:t>診断結果が「</a:t>
            </a:r>
            <a:r>
              <a:rPr lang="ja-JP" altLang="en-US" dirty="0" smtClean="0">
                <a:solidFill>
                  <a:srgbClr val="FF0000"/>
                </a:solidFill>
              </a:rPr>
              <a:t>ログから消される</a:t>
            </a:r>
            <a:r>
              <a:rPr lang="ja-JP" altLang="en-US" dirty="0" smtClean="0"/>
              <a:t>」</a:t>
            </a:r>
            <a:endParaRPr kumimoji="1" lang="en-US" altLang="ja-JP" dirty="0" smtClean="0"/>
          </a:p>
        </p:txBody>
      </p:sp>
      <p:sp>
        <p:nvSpPr>
          <p:cNvPr id="4" name="正方形/長方形 3"/>
          <p:cNvSpPr/>
          <p:nvPr/>
        </p:nvSpPr>
        <p:spPr>
          <a:xfrm>
            <a:off x="6948264" y="6087021"/>
            <a:ext cx="1928813" cy="5715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ハードウェア</a:t>
            </a:r>
          </a:p>
        </p:txBody>
      </p:sp>
      <p:sp>
        <p:nvSpPr>
          <p:cNvPr id="5" name="正方形/長方形 4"/>
          <p:cNvSpPr/>
          <p:nvPr/>
        </p:nvSpPr>
        <p:spPr>
          <a:xfrm>
            <a:off x="6948264" y="5301208"/>
            <a:ext cx="1928813" cy="642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OS</a:t>
            </a:r>
            <a:endParaRPr lang="ja-JP" altLang="en-US" dirty="0">
              <a:solidFill>
                <a:schemeClr val="tx1"/>
              </a:solidFill>
            </a:endParaRPr>
          </a:p>
        </p:txBody>
      </p:sp>
      <p:sp>
        <p:nvSpPr>
          <p:cNvPr id="6" name="正方形/長方形 5"/>
          <p:cNvSpPr/>
          <p:nvPr/>
        </p:nvSpPr>
        <p:spPr>
          <a:xfrm>
            <a:off x="6948264" y="3658146"/>
            <a:ext cx="1928813" cy="15001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セキュリティ</a:t>
            </a:r>
            <a:endParaRPr lang="en-US" altLang="ja-JP" dirty="0" smtClean="0">
              <a:solidFill>
                <a:schemeClr val="tx1"/>
              </a:solidFill>
            </a:endParaRPr>
          </a:p>
          <a:p>
            <a:pPr algn="ctr">
              <a:defRPr/>
            </a:pPr>
            <a:r>
              <a:rPr lang="ja-JP" altLang="en-US" dirty="0" smtClean="0">
                <a:solidFill>
                  <a:schemeClr val="tx1"/>
                </a:solidFill>
              </a:rPr>
              <a:t>対策ソフト</a:t>
            </a:r>
            <a:endParaRPr lang="ja-JP" altLang="en-US" dirty="0">
              <a:solidFill>
                <a:schemeClr val="tx1"/>
              </a:solidFill>
            </a:endParaRPr>
          </a:p>
        </p:txBody>
      </p:sp>
      <p:sp>
        <p:nvSpPr>
          <p:cNvPr id="7" name="下矢印 6"/>
          <p:cNvSpPr/>
          <p:nvPr/>
        </p:nvSpPr>
        <p:spPr>
          <a:xfrm>
            <a:off x="7448327" y="5015458"/>
            <a:ext cx="214312"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下矢印 7"/>
          <p:cNvSpPr/>
          <p:nvPr/>
        </p:nvSpPr>
        <p:spPr>
          <a:xfrm rot="10800000">
            <a:off x="8234139" y="5015458"/>
            <a:ext cx="214313"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下矢印 8"/>
          <p:cNvSpPr/>
          <p:nvPr/>
        </p:nvSpPr>
        <p:spPr>
          <a:xfrm>
            <a:off x="7448327" y="5729833"/>
            <a:ext cx="214312"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下矢印 9"/>
          <p:cNvSpPr/>
          <p:nvPr/>
        </p:nvSpPr>
        <p:spPr>
          <a:xfrm rot="10800000">
            <a:off x="8234139" y="5729833"/>
            <a:ext cx="214313"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下矢印 10"/>
          <p:cNvSpPr/>
          <p:nvPr/>
        </p:nvSpPr>
        <p:spPr>
          <a:xfrm>
            <a:off x="7448327" y="5729833"/>
            <a:ext cx="214312" cy="50006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下矢印 11"/>
          <p:cNvSpPr/>
          <p:nvPr/>
        </p:nvSpPr>
        <p:spPr>
          <a:xfrm rot="10800000">
            <a:off x="8234139" y="5015458"/>
            <a:ext cx="214313" cy="50006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13" name="Picture 3" descr="C:\Users\takuya\AppData\Local\Microsoft\Windows\Temporary Internet Files\Content.IE5\8MJ4IBT7\MC900389182[1].wmf"/>
          <p:cNvPicPr>
            <a:picLocks noChangeAspect="1" noChangeArrowheads="1"/>
          </p:cNvPicPr>
          <p:nvPr/>
        </p:nvPicPr>
        <p:blipFill>
          <a:blip r:embed="rId4" cstate="print"/>
          <a:srcRect/>
          <a:stretch>
            <a:fillRect/>
          </a:stretch>
        </p:blipFill>
        <p:spPr bwMode="auto">
          <a:xfrm>
            <a:off x="7612310" y="5316041"/>
            <a:ext cx="504056" cy="542683"/>
          </a:xfrm>
          <a:prstGeom prst="rect">
            <a:avLst/>
          </a:prstGeom>
          <a:noFill/>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59492"/>
    </mc:Choice>
    <mc:Fallback xmlns="">
      <p:transition spd="slow" advTm="5949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dissolve">
                                      <p:cBhvr>
                                        <p:cTn id="10" dur="500"/>
                                        <p:tgtEl>
                                          <p:spTgt spid="12"/>
                                        </p:tgtEl>
                                      </p:cBhvr>
                                    </p:animEffect>
                                  </p:childTnLst>
                                </p:cTn>
                              </p:par>
                              <p:par>
                                <p:cTn id="11" presetID="9"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dissolve">
                                      <p:cBhvr>
                                        <p:cTn id="13" dur="500"/>
                                        <p:tgtEl>
                                          <p:spTgt spid="13"/>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dissolve">
                                      <p:cBhvr>
                                        <p:cTn id="16" dur="500"/>
                                        <p:tgtEl>
                                          <p:spTgt spid="3">
                                            <p:txEl>
                                              <p:pRg st="5" end="5"/>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dissolve">
                                      <p:cBhvr>
                                        <p:cTn id="19" dur="500"/>
                                        <p:tgtEl>
                                          <p:spTgt spid="3">
                                            <p:txEl>
                                              <p:pRg st="6" end="6"/>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dissolv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erver"/>
          <p:cNvSpPr>
            <a:spLocks noEditPoints="1" noChangeArrowheads="1"/>
          </p:cNvSpPr>
          <p:nvPr/>
        </p:nvSpPr>
        <p:spPr bwMode="auto">
          <a:xfrm>
            <a:off x="5868144" y="5692974"/>
            <a:ext cx="1152128" cy="1080120"/>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600"/>
          </a:p>
        </p:txBody>
      </p:sp>
      <p:sp>
        <p:nvSpPr>
          <p:cNvPr id="38" name="テキスト ボックス 18"/>
          <p:cNvSpPr txBox="1">
            <a:spLocks noChangeArrowheads="1"/>
          </p:cNvSpPr>
          <p:nvPr/>
        </p:nvSpPr>
        <p:spPr bwMode="auto">
          <a:xfrm>
            <a:off x="5868144" y="5044902"/>
            <a:ext cx="1152128" cy="646331"/>
          </a:xfrm>
          <a:prstGeom prst="rect">
            <a:avLst/>
          </a:prstGeom>
          <a:noFill/>
          <a:ln w="9525">
            <a:noFill/>
            <a:miter lim="800000"/>
            <a:headEnd/>
            <a:tailEnd/>
          </a:ln>
        </p:spPr>
        <p:txBody>
          <a:bodyPr wrap="square">
            <a:spAutoFit/>
          </a:bodyPr>
          <a:lstStyle/>
          <a:p>
            <a:pPr algn="ctr"/>
            <a:r>
              <a:rPr lang="en-US" altLang="ja-JP" dirty="0" smtClean="0"/>
              <a:t>Security</a:t>
            </a:r>
          </a:p>
          <a:p>
            <a:pPr algn="ctr"/>
            <a:r>
              <a:rPr lang="en-US" altLang="ja-JP" dirty="0" smtClean="0"/>
              <a:t>Proxy</a:t>
            </a:r>
            <a:endParaRPr lang="ja-JP" altLang="en-US" dirty="0"/>
          </a:p>
        </p:txBody>
      </p:sp>
      <p:sp>
        <p:nvSpPr>
          <p:cNvPr id="2" name="タイトル 1"/>
          <p:cNvSpPr>
            <a:spLocks noGrp="1"/>
          </p:cNvSpPr>
          <p:nvPr>
            <p:ph type="title"/>
          </p:nvPr>
        </p:nvSpPr>
        <p:spPr/>
        <p:txBody>
          <a:bodyPr/>
          <a:lstStyle/>
          <a:p>
            <a:r>
              <a:rPr kumimoji="1" lang="ja-JP" altLang="en-US" dirty="0" smtClean="0"/>
              <a:t>スケジューリングの流れ</a:t>
            </a:r>
            <a:endParaRPr kumimoji="1" lang="ja-JP" altLang="en-US" dirty="0"/>
          </a:p>
        </p:txBody>
      </p:sp>
      <p:sp>
        <p:nvSpPr>
          <p:cNvPr id="3" name="コンテンツ プレースホルダ 2"/>
          <p:cNvSpPr>
            <a:spLocks noGrp="1"/>
          </p:cNvSpPr>
          <p:nvPr>
            <p:ph idx="1"/>
          </p:nvPr>
        </p:nvSpPr>
        <p:spPr>
          <a:xfrm>
            <a:off x="457200" y="1340768"/>
            <a:ext cx="8435280" cy="4785395"/>
          </a:xfrm>
        </p:spPr>
        <p:txBody>
          <a:bodyPr>
            <a:normAutofit lnSpcReduction="10000"/>
          </a:bodyPr>
          <a:lstStyle/>
          <a:p>
            <a:r>
              <a:rPr lang="ja-JP" altLang="en-US" dirty="0" smtClean="0"/>
              <a:t>プロキシからの起動メッセージに応じて</a:t>
            </a:r>
            <a:r>
              <a:rPr lang="en-US" altLang="ja-JP" dirty="0" smtClean="0"/>
              <a:t>OS</a:t>
            </a:r>
            <a:r>
              <a:rPr lang="ja-JP" altLang="en-US" dirty="0" smtClean="0"/>
              <a:t>監視システムをロード</a:t>
            </a:r>
            <a:endParaRPr lang="en-US" altLang="ja-JP" dirty="0" smtClean="0"/>
          </a:p>
          <a:p>
            <a:pPr lvl="1"/>
            <a:r>
              <a:rPr lang="en-US" altLang="ja-JP" dirty="0" smtClean="0"/>
              <a:t>OS</a:t>
            </a:r>
            <a:r>
              <a:rPr lang="ja-JP" altLang="en-US" dirty="0" smtClean="0"/>
              <a:t>監視の実行中、他のコンテキストは</a:t>
            </a:r>
            <a:r>
              <a:rPr lang="en-US" altLang="ja-JP" dirty="0" smtClean="0"/>
              <a:t/>
            </a:r>
            <a:br>
              <a:rPr lang="en-US" altLang="ja-JP" dirty="0" smtClean="0"/>
            </a:br>
            <a:r>
              <a:rPr lang="ja-JP" altLang="en-US" dirty="0" smtClean="0"/>
              <a:t>その</a:t>
            </a:r>
            <a:r>
              <a:rPr lang="en-US" altLang="ja-JP" dirty="0" smtClean="0"/>
              <a:t>SPE</a:t>
            </a:r>
            <a:r>
              <a:rPr lang="ja-JP" altLang="en-US" dirty="0" smtClean="0"/>
              <a:t>を使用できなくする</a:t>
            </a:r>
            <a:endParaRPr lang="en-US" altLang="ja-JP" dirty="0" smtClean="0"/>
          </a:p>
          <a:p>
            <a:pPr lvl="1"/>
            <a:r>
              <a:rPr kumimoji="1" lang="en-US" altLang="ja-JP" dirty="0" smtClean="0"/>
              <a:t>SPE</a:t>
            </a:r>
            <a:r>
              <a:rPr kumimoji="1" lang="ja-JP" altLang="en-US" dirty="0" smtClean="0"/>
              <a:t>に空きがない場合</a:t>
            </a:r>
            <a:r>
              <a:rPr lang="ja-JP" altLang="en-US" dirty="0" smtClean="0"/>
              <a:t>は</a:t>
            </a:r>
            <a:r>
              <a:rPr lang="en-US" altLang="ja-JP" dirty="0" smtClean="0"/>
              <a:t/>
            </a:r>
            <a:br>
              <a:rPr lang="en-US" altLang="ja-JP" dirty="0" smtClean="0"/>
            </a:br>
            <a:r>
              <a:rPr lang="ja-JP" altLang="en-US" dirty="0" smtClean="0"/>
              <a:t>優先度の低いスレッドから</a:t>
            </a:r>
            <a:r>
              <a:rPr lang="en-US" altLang="ja-JP" dirty="0" smtClean="0"/>
              <a:t>SPE</a:t>
            </a:r>
            <a:r>
              <a:rPr lang="ja-JP" altLang="en-US" dirty="0" smtClean="0"/>
              <a:t>を奪う</a:t>
            </a:r>
            <a:endParaRPr kumimoji="1" lang="en-US" altLang="ja-JP" dirty="0" smtClean="0"/>
          </a:p>
          <a:p>
            <a:r>
              <a:rPr kumimoji="1" lang="ja-JP" altLang="en-US" dirty="0" smtClean="0"/>
              <a:t>終了メッセージを受け取るとプロキシ</a:t>
            </a:r>
            <a:r>
              <a:rPr lang="ja-JP" altLang="en-US" dirty="0" smtClean="0"/>
              <a:t>は</a:t>
            </a:r>
            <a:r>
              <a:rPr lang="en-US" altLang="ja-JP" dirty="0" smtClean="0"/>
              <a:t/>
            </a:r>
            <a:br>
              <a:rPr lang="en-US" altLang="ja-JP" dirty="0" smtClean="0"/>
            </a:br>
            <a:r>
              <a:rPr lang="ja-JP" altLang="en-US" dirty="0" smtClean="0"/>
              <a:t>指定時間待機する</a:t>
            </a:r>
            <a:endParaRPr lang="en-US" altLang="ja-JP" dirty="0" smtClean="0"/>
          </a:p>
          <a:p>
            <a:pPr lvl="1"/>
            <a:r>
              <a:rPr lang="ja-JP" altLang="en-US" dirty="0" smtClean="0"/>
              <a:t>その間他のアプリケーションに</a:t>
            </a:r>
            <a:r>
              <a:rPr lang="en-US" altLang="ja-JP" dirty="0" smtClean="0"/>
              <a:t/>
            </a:r>
            <a:br>
              <a:rPr lang="en-US" altLang="ja-JP" dirty="0" smtClean="0"/>
            </a:br>
            <a:r>
              <a:rPr lang="en-US" altLang="ja-JP" dirty="0" smtClean="0"/>
              <a:t>SPE</a:t>
            </a:r>
            <a:r>
              <a:rPr lang="ja-JP" altLang="en-US" dirty="0" smtClean="0"/>
              <a:t>を割り当て可能</a:t>
            </a:r>
            <a:endParaRPr lang="en-US" altLang="ja-JP" dirty="0" smtClean="0"/>
          </a:p>
        </p:txBody>
      </p:sp>
      <p:sp>
        <p:nvSpPr>
          <p:cNvPr id="5" name="正方形/長方形 4"/>
          <p:cNvSpPr/>
          <p:nvPr/>
        </p:nvSpPr>
        <p:spPr>
          <a:xfrm>
            <a:off x="7668344" y="5754188"/>
            <a:ext cx="1152128" cy="95768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7668344" y="5157192"/>
            <a:ext cx="1152128" cy="646331"/>
          </a:xfrm>
          <a:prstGeom prst="rect">
            <a:avLst/>
          </a:prstGeom>
          <a:noFill/>
        </p:spPr>
        <p:txBody>
          <a:bodyPr wrap="square" rtlCol="0">
            <a:spAutoFit/>
          </a:bodyPr>
          <a:lstStyle/>
          <a:p>
            <a:pPr algn="ctr"/>
            <a:r>
              <a:rPr kumimoji="1" lang="en-US" altLang="ja-JP" dirty="0" smtClean="0"/>
              <a:t>Cell</a:t>
            </a:r>
            <a:r>
              <a:rPr kumimoji="1" lang="ja-JP" altLang="en-US" dirty="0" smtClean="0"/>
              <a:t>搭載マシン</a:t>
            </a:r>
            <a:endParaRPr kumimoji="1" lang="ja-JP" altLang="en-US" dirty="0"/>
          </a:p>
        </p:txBody>
      </p:sp>
      <p:cxnSp>
        <p:nvCxnSpPr>
          <p:cNvPr id="8" name="直線矢印コネクタ 7"/>
          <p:cNvCxnSpPr>
            <a:stCxn id="37" idx="3"/>
            <a:endCxn id="5" idx="1"/>
          </p:cNvCxnSpPr>
          <p:nvPr/>
        </p:nvCxnSpPr>
        <p:spPr>
          <a:xfrm flipV="1">
            <a:off x="7020272" y="6233033"/>
            <a:ext cx="648072" cy="1"/>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pSp>
        <p:nvGrpSpPr>
          <p:cNvPr id="50" name="グループ化 49"/>
          <p:cNvGrpSpPr/>
          <p:nvPr/>
        </p:nvGrpSpPr>
        <p:grpSpPr>
          <a:xfrm>
            <a:off x="7884368" y="5827068"/>
            <a:ext cx="1008112" cy="811932"/>
            <a:chOff x="4283968" y="4725144"/>
            <a:chExt cx="1008112" cy="811932"/>
          </a:xfrm>
        </p:grpSpPr>
        <p:sp>
          <p:nvSpPr>
            <p:cNvPr id="77" name="正方形/長方形 76"/>
            <p:cNvSpPr/>
            <p:nvPr/>
          </p:nvSpPr>
          <p:spPr>
            <a:xfrm>
              <a:off x="4283968" y="4725144"/>
              <a:ext cx="792088" cy="72008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開始</a:t>
              </a:r>
              <a:endParaRPr kumimoji="1" lang="en-US" altLang="ja-JP" b="1" dirty="0" smtClean="0"/>
            </a:p>
            <a:p>
              <a:pPr algn="ctr"/>
              <a:r>
                <a:rPr lang="ja-JP" altLang="en-US" b="1" dirty="0" smtClean="0"/>
                <a:t>通知</a:t>
              </a:r>
              <a:endParaRPr kumimoji="1" lang="ja-JP" altLang="en-US" b="1" dirty="0"/>
            </a:p>
          </p:txBody>
        </p:sp>
        <p:sp>
          <p:nvSpPr>
            <p:cNvPr id="78" name="Lock"/>
            <p:cNvSpPr>
              <a:spLocks noEditPoints="1" noChangeArrowheads="1"/>
            </p:cNvSpPr>
            <p:nvPr/>
          </p:nvSpPr>
          <p:spPr bwMode="auto">
            <a:xfrm>
              <a:off x="5004048" y="5229200"/>
              <a:ext cx="288032" cy="307876"/>
            </a:xfrm>
            <a:custGeom>
              <a:avLst/>
              <a:gdLst>
                <a:gd name="T0" fmla="*/ 10800 w 21600"/>
                <a:gd name="T1" fmla="*/ 0 h 21600"/>
                <a:gd name="T2" fmla="*/ 21600 w 21600"/>
                <a:gd name="T3" fmla="*/ 9606 h 21600"/>
                <a:gd name="T4" fmla="*/ 10800 w 21600"/>
                <a:gd name="T5" fmla="*/ 21600 h 21600"/>
                <a:gd name="T6" fmla="*/ 0 w 21600"/>
                <a:gd name="T7" fmla="*/ 9606 h 21600"/>
                <a:gd name="T8" fmla="*/ 744 w 21600"/>
                <a:gd name="T9" fmla="*/ 9904 h 21600"/>
                <a:gd name="T10" fmla="*/ 21134 w 21600"/>
                <a:gd name="T11" fmla="*/ 15335 h 21600"/>
              </a:gdLst>
              <a:ahLst/>
              <a:cxnLst>
                <a:cxn ang="0">
                  <a:pos x="T0" y="T1"/>
                </a:cxn>
                <a:cxn ang="0">
                  <a:pos x="T2" y="T3"/>
                </a:cxn>
                <a:cxn ang="0">
                  <a:pos x="T4" y="T5"/>
                </a:cxn>
                <a:cxn ang="0">
                  <a:pos x="T6" y="T7"/>
                </a:cxn>
              </a:cxnLst>
              <a:rect l="T8" t="T9" r="T10" b="T11"/>
              <a:pathLst>
                <a:path w="21600" h="21600" extrusionOk="0">
                  <a:moveTo>
                    <a:pt x="93" y="9606"/>
                  </a:moveTo>
                  <a:lnTo>
                    <a:pt x="2048" y="9606"/>
                  </a:lnTo>
                  <a:lnTo>
                    <a:pt x="2048" y="4713"/>
                  </a:lnTo>
                  <a:lnTo>
                    <a:pt x="2420" y="3818"/>
                  </a:lnTo>
                  <a:lnTo>
                    <a:pt x="2979" y="3028"/>
                  </a:lnTo>
                  <a:lnTo>
                    <a:pt x="3537" y="2446"/>
                  </a:lnTo>
                  <a:lnTo>
                    <a:pt x="3956" y="1998"/>
                  </a:lnTo>
                  <a:lnTo>
                    <a:pt x="4492" y="1581"/>
                  </a:lnTo>
                  <a:lnTo>
                    <a:pt x="5143" y="1238"/>
                  </a:lnTo>
                  <a:lnTo>
                    <a:pt x="5912" y="880"/>
                  </a:lnTo>
                  <a:lnTo>
                    <a:pt x="6587" y="641"/>
                  </a:lnTo>
                  <a:lnTo>
                    <a:pt x="7518" y="372"/>
                  </a:lnTo>
                  <a:lnTo>
                    <a:pt x="8425" y="208"/>
                  </a:lnTo>
                  <a:lnTo>
                    <a:pt x="9496" y="59"/>
                  </a:lnTo>
                  <a:lnTo>
                    <a:pt x="10637" y="14"/>
                  </a:lnTo>
                  <a:lnTo>
                    <a:pt x="11614" y="59"/>
                  </a:lnTo>
                  <a:lnTo>
                    <a:pt x="12382" y="119"/>
                  </a:lnTo>
                  <a:lnTo>
                    <a:pt x="13034" y="253"/>
                  </a:lnTo>
                  <a:lnTo>
                    <a:pt x="13779" y="417"/>
                  </a:lnTo>
                  <a:lnTo>
                    <a:pt x="14500" y="611"/>
                  </a:lnTo>
                  <a:lnTo>
                    <a:pt x="14733" y="686"/>
                  </a:lnTo>
                  <a:lnTo>
                    <a:pt x="14989" y="790"/>
                  </a:lnTo>
                  <a:lnTo>
                    <a:pt x="15175" y="865"/>
                  </a:lnTo>
                  <a:lnTo>
                    <a:pt x="15385" y="954"/>
                  </a:lnTo>
                  <a:lnTo>
                    <a:pt x="15431" y="969"/>
                  </a:lnTo>
                  <a:lnTo>
                    <a:pt x="15594" y="1059"/>
                  </a:lnTo>
                  <a:lnTo>
                    <a:pt x="15757" y="1148"/>
                  </a:lnTo>
                  <a:lnTo>
                    <a:pt x="15920" y="1267"/>
                  </a:lnTo>
                  <a:lnTo>
                    <a:pt x="16106" y="1372"/>
                  </a:lnTo>
                  <a:lnTo>
                    <a:pt x="16665" y="1730"/>
                  </a:lnTo>
                  <a:lnTo>
                    <a:pt x="17014" y="1998"/>
                  </a:lnTo>
                  <a:lnTo>
                    <a:pt x="17480" y="2356"/>
                  </a:lnTo>
                  <a:lnTo>
                    <a:pt x="17852" y="2804"/>
                  </a:lnTo>
                  <a:lnTo>
                    <a:pt x="18178" y="3192"/>
                  </a:lnTo>
                  <a:lnTo>
                    <a:pt x="18527" y="3639"/>
                  </a:lnTo>
                  <a:lnTo>
                    <a:pt x="18806" y="4132"/>
                  </a:lnTo>
                  <a:lnTo>
                    <a:pt x="19086" y="4713"/>
                  </a:lnTo>
                  <a:lnTo>
                    <a:pt x="19272" y="5191"/>
                  </a:lnTo>
                  <a:lnTo>
                    <a:pt x="19295" y="9606"/>
                  </a:lnTo>
                  <a:lnTo>
                    <a:pt x="21600" y="9606"/>
                  </a:lnTo>
                  <a:lnTo>
                    <a:pt x="21600" y="16289"/>
                  </a:lnTo>
                  <a:lnTo>
                    <a:pt x="21413" y="17184"/>
                  </a:lnTo>
                  <a:lnTo>
                    <a:pt x="21041" y="17900"/>
                  </a:lnTo>
                  <a:lnTo>
                    <a:pt x="20668" y="18377"/>
                  </a:lnTo>
                  <a:lnTo>
                    <a:pt x="20343" y="18855"/>
                  </a:lnTo>
                  <a:lnTo>
                    <a:pt x="19924" y="19332"/>
                  </a:lnTo>
                  <a:lnTo>
                    <a:pt x="19388" y="19809"/>
                  </a:lnTo>
                  <a:lnTo>
                    <a:pt x="18806" y="20242"/>
                  </a:lnTo>
                  <a:lnTo>
                    <a:pt x="18062" y="20585"/>
                  </a:lnTo>
                  <a:lnTo>
                    <a:pt x="17270" y="20883"/>
                  </a:lnTo>
                  <a:lnTo>
                    <a:pt x="16525" y="21182"/>
                  </a:lnTo>
                  <a:lnTo>
                    <a:pt x="15548" y="21420"/>
                  </a:lnTo>
                  <a:lnTo>
                    <a:pt x="14803" y="21540"/>
                  </a:lnTo>
                  <a:lnTo>
                    <a:pt x="13662" y="21674"/>
                  </a:lnTo>
                  <a:lnTo>
                    <a:pt x="8379" y="21659"/>
                  </a:lnTo>
                  <a:lnTo>
                    <a:pt x="7168" y="21540"/>
                  </a:lnTo>
                  <a:lnTo>
                    <a:pt x="6098" y="21331"/>
                  </a:lnTo>
                  <a:lnTo>
                    <a:pt x="5050" y="21092"/>
                  </a:lnTo>
                  <a:lnTo>
                    <a:pt x="4003" y="20764"/>
                  </a:lnTo>
                  <a:lnTo>
                    <a:pt x="3258" y="20391"/>
                  </a:lnTo>
                  <a:lnTo>
                    <a:pt x="2769" y="20123"/>
                  </a:lnTo>
                  <a:lnTo>
                    <a:pt x="2281" y="19720"/>
                  </a:lnTo>
                  <a:lnTo>
                    <a:pt x="1862" y="19407"/>
                  </a:lnTo>
                  <a:lnTo>
                    <a:pt x="1489" y="19079"/>
                  </a:lnTo>
                  <a:lnTo>
                    <a:pt x="1070" y="18676"/>
                  </a:lnTo>
                  <a:lnTo>
                    <a:pt x="744" y="18258"/>
                  </a:lnTo>
                  <a:lnTo>
                    <a:pt x="325" y="17661"/>
                  </a:lnTo>
                  <a:lnTo>
                    <a:pt x="162" y="17035"/>
                  </a:lnTo>
                  <a:lnTo>
                    <a:pt x="93" y="16468"/>
                  </a:lnTo>
                  <a:lnTo>
                    <a:pt x="93" y="9606"/>
                  </a:lnTo>
                  <a:close/>
                  <a:moveTo>
                    <a:pt x="6098" y="9591"/>
                  </a:moveTo>
                  <a:lnTo>
                    <a:pt x="6098" y="5220"/>
                  </a:lnTo>
                  <a:lnTo>
                    <a:pt x="6191" y="4907"/>
                  </a:lnTo>
                  <a:lnTo>
                    <a:pt x="6307" y="4639"/>
                  </a:lnTo>
                  <a:lnTo>
                    <a:pt x="6517" y="4370"/>
                  </a:lnTo>
                  <a:lnTo>
                    <a:pt x="6680" y="4087"/>
                  </a:lnTo>
                  <a:lnTo>
                    <a:pt x="6889" y="3878"/>
                  </a:lnTo>
                  <a:lnTo>
                    <a:pt x="7308" y="3520"/>
                  </a:lnTo>
                  <a:lnTo>
                    <a:pt x="7843" y="3281"/>
                  </a:lnTo>
                  <a:lnTo>
                    <a:pt x="8402" y="3013"/>
                  </a:lnTo>
                  <a:lnTo>
                    <a:pt x="9031" y="2834"/>
                  </a:lnTo>
                  <a:lnTo>
                    <a:pt x="9659" y="2700"/>
                  </a:lnTo>
                  <a:lnTo>
                    <a:pt x="10497" y="2625"/>
                  </a:lnTo>
                  <a:lnTo>
                    <a:pt x="11125" y="2655"/>
                  </a:lnTo>
                  <a:lnTo>
                    <a:pt x="11987" y="2789"/>
                  </a:lnTo>
                  <a:lnTo>
                    <a:pt x="12522" y="2893"/>
                  </a:lnTo>
                  <a:lnTo>
                    <a:pt x="13011" y="3028"/>
                  </a:lnTo>
                  <a:lnTo>
                    <a:pt x="13290" y="3192"/>
                  </a:lnTo>
                  <a:lnTo>
                    <a:pt x="13709" y="3371"/>
                  </a:lnTo>
                  <a:lnTo>
                    <a:pt x="13872" y="3505"/>
                  </a:lnTo>
                  <a:lnTo>
                    <a:pt x="14058" y="3639"/>
                  </a:lnTo>
                  <a:lnTo>
                    <a:pt x="14291" y="3788"/>
                  </a:lnTo>
                  <a:lnTo>
                    <a:pt x="14431" y="3953"/>
                  </a:lnTo>
                  <a:lnTo>
                    <a:pt x="14617" y="4102"/>
                  </a:lnTo>
                  <a:lnTo>
                    <a:pt x="14826" y="4311"/>
                  </a:lnTo>
                  <a:lnTo>
                    <a:pt x="14919" y="4534"/>
                  </a:lnTo>
                  <a:lnTo>
                    <a:pt x="15036" y="4773"/>
                  </a:lnTo>
                  <a:lnTo>
                    <a:pt x="15175" y="5027"/>
                  </a:lnTo>
                  <a:lnTo>
                    <a:pt x="15245" y="5220"/>
                  </a:lnTo>
                  <a:lnTo>
                    <a:pt x="15245" y="9591"/>
                  </a:lnTo>
                  <a:lnTo>
                    <a:pt x="6098" y="9591"/>
                  </a:lnTo>
                  <a:close/>
                </a:path>
                <a:path w="21600" h="21600" extrusionOk="0">
                  <a:moveTo>
                    <a:pt x="93" y="9606"/>
                  </a:moveTo>
                  <a:lnTo>
                    <a:pt x="21600" y="9606"/>
                  </a:lnTo>
                  <a:close/>
                </a:path>
                <a:path w="21600" h="21600" extrusionOk="0">
                  <a:moveTo>
                    <a:pt x="11684" y="17109"/>
                  </a:moveTo>
                  <a:lnTo>
                    <a:pt x="12266" y="19317"/>
                  </a:lnTo>
                  <a:lnTo>
                    <a:pt x="9659" y="19317"/>
                  </a:lnTo>
                  <a:lnTo>
                    <a:pt x="10287" y="17124"/>
                  </a:lnTo>
                  <a:lnTo>
                    <a:pt x="10008" y="16975"/>
                  </a:lnTo>
                  <a:lnTo>
                    <a:pt x="9799" y="16722"/>
                  </a:lnTo>
                  <a:lnTo>
                    <a:pt x="9752" y="16408"/>
                  </a:lnTo>
                  <a:lnTo>
                    <a:pt x="9822" y="16170"/>
                  </a:lnTo>
                  <a:lnTo>
                    <a:pt x="10008" y="16006"/>
                  </a:lnTo>
                  <a:lnTo>
                    <a:pt x="10148" y="15871"/>
                  </a:lnTo>
                  <a:lnTo>
                    <a:pt x="10381" y="15782"/>
                  </a:lnTo>
                  <a:lnTo>
                    <a:pt x="10660" y="15692"/>
                  </a:lnTo>
                  <a:lnTo>
                    <a:pt x="11009" y="15677"/>
                  </a:lnTo>
                  <a:lnTo>
                    <a:pt x="11288" y="15722"/>
                  </a:lnTo>
                  <a:lnTo>
                    <a:pt x="11614" y="15782"/>
                  </a:lnTo>
                  <a:lnTo>
                    <a:pt x="11893" y="15946"/>
                  </a:lnTo>
                  <a:lnTo>
                    <a:pt x="12033" y="16080"/>
                  </a:lnTo>
                  <a:lnTo>
                    <a:pt x="12173" y="16229"/>
                  </a:lnTo>
                  <a:lnTo>
                    <a:pt x="12196" y="16408"/>
                  </a:lnTo>
                  <a:lnTo>
                    <a:pt x="12103" y="16722"/>
                  </a:lnTo>
                  <a:lnTo>
                    <a:pt x="11987" y="16856"/>
                  </a:lnTo>
                  <a:lnTo>
                    <a:pt x="11847" y="16975"/>
                  </a:lnTo>
                  <a:lnTo>
                    <a:pt x="11684" y="17109"/>
                  </a:lnTo>
                </a:path>
              </a:pathLst>
            </a:custGeom>
            <a:solidFill>
              <a:srgbClr val="C0C0C0"/>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600"/>
            </a:p>
          </p:txBody>
        </p:sp>
      </p:grpSp>
      <p:grpSp>
        <p:nvGrpSpPr>
          <p:cNvPr id="46" name="グループ化 45"/>
          <p:cNvGrpSpPr/>
          <p:nvPr/>
        </p:nvGrpSpPr>
        <p:grpSpPr>
          <a:xfrm>
            <a:off x="6036121" y="5827067"/>
            <a:ext cx="936104" cy="811932"/>
            <a:chOff x="1619672" y="4293096"/>
            <a:chExt cx="936104" cy="811932"/>
          </a:xfrm>
        </p:grpSpPr>
        <p:sp>
          <p:nvSpPr>
            <p:cNvPr id="47" name="正方形/長方形 46"/>
            <p:cNvSpPr/>
            <p:nvPr/>
          </p:nvSpPr>
          <p:spPr>
            <a:xfrm>
              <a:off x="1619672" y="4293096"/>
              <a:ext cx="79208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起動</a:t>
              </a:r>
              <a:endParaRPr kumimoji="1" lang="en-US" altLang="ja-JP" b="1" dirty="0" smtClean="0"/>
            </a:p>
            <a:p>
              <a:pPr algn="ctr"/>
              <a:r>
                <a:rPr lang="ja-JP" altLang="en-US" b="1" dirty="0" smtClean="0"/>
                <a:t>要求</a:t>
              </a:r>
              <a:endParaRPr kumimoji="1" lang="ja-JP" altLang="en-US" b="1" dirty="0"/>
            </a:p>
          </p:txBody>
        </p:sp>
        <p:sp>
          <p:nvSpPr>
            <p:cNvPr id="48" name="Lock"/>
            <p:cNvSpPr>
              <a:spLocks noEditPoints="1" noChangeArrowheads="1"/>
            </p:cNvSpPr>
            <p:nvPr/>
          </p:nvSpPr>
          <p:spPr bwMode="auto">
            <a:xfrm>
              <a:off x="2267744" y="4797152"/>
              <a:ext cx="288032" cy="307876"/>
            </a:xfrm>
            <a:custGeom>
              <a:avLst/>
              <a:gdLst>
                <a:gd name="T0" fmla="*/ 10800 w 21600"/>
                <a:gd name="T1" fmla="*/ 0 h 21600"/>
                <a:gd name="T2" fmla="*/ 21600 w 21600"/>
                <a:gd name="T3" fmla="*/ 9606 h 21600"/>
                <a:gd name="T4" fmla="*/ 10800 w 21600"/>
                <a:gd name="T5" fmla="*/ 21600 h 21600"/>
                <a:gd name="T6" fmla="*/ 0 w 21600"/>
                <a:gd name="T7" fmla="*/ 9606 h 21600"/>
                <a:gd name="T8" fmla="*/ 744 w 21600"/>
                <a:gd name="T9" fmla="*/ 9904 h 21600"/>
                <a:gd name="T10" fmla="*/ 21134 w 21600"/>
                <a:gd name="T11" fmla="*/ 15335 h 21600"/>
              </a:gdLst>
              <a:ahLst/>
              <a:cxnLst>
                <a:cxn ang="0">
                  <a:pos x="T0" y="T1"/>
                </a:cxn>
                <a:cxn ang="0">
                  <a:pos x="T2" y="T3"/>
                </a:cxn>
                <a:cxn ang="0">
                  <a:pos x="T4" y="T5"/>
                </a:cxn>
                <a:cxn ang="0">
                  <a:pos x="T6" y="T7"/>
                </a:cxn>
              </a:cxnLst>
              <a:rect l="T8" t="T9" r="T10" b="T11"/>
              <a:pathLst>
                <a:path w="21600" h="21600" extrusionOk="0">
                  <a:moveTo>
                    <a:pt x="93" y="9606"/>
                  </a:moveTo>
                  <a:lnTo>
                    <a:pt x="2048" y="9606"/>
                  </a:lnTo>
                  <a:lnTo>
                    <a:pt x="2048" y="4713"/>
                  </a:lnTo>
                  <a:lnTo>
                    <a:pt x="2420" y="3818"/>
                  </a:lnTo>
                  <a:lnTo>
                    <a:pt x="2979" y="3028"/>
                  </a:lnTo>
                  <a:lnTo>
                    <a:pt x="3537" y="2446"/>
                  </a:lnTo>
                  <a:lnTo>
                    <a:pt x="3956" y="1998"/>
                  </a:lnTo>
                  <a:lnTo>
                    <a:pt x="4492" y="1581"/>
                  </a:lnTo>
                  <a:lnTo>
                    <a:pt x="5143" y="1238"/>
                  </a:lnTo>
                  <a:lnTo>
                    <a:pt x="5912" y="880"/>
                  </a:lnTo>
                  <a:lnTo>
                    <a:pt x="6587" y="641"/>
                  </a:lnTo>
                  <a:lnTo>
                    <a:pt x="7518" y="372"/>
                  </a:lnTo>
                  <a:lnTo>
                    <a:pt x="8425" y="208"/>
                  </a:lnTo>
                  <a:lnTo>
                    <a:pt x="9496" y="59"/>
                  </a:lnTo>
                  <a:lnTo>
                    <a:pt x="10637" y="14"/>
                  </a:lnTo>
                  <a:lnTo>
                    <a:pt x="11614" y="59"/>
                  </a:lnTo>
                  <a:lnTo>
                    <a:pt x="12382" y="119"/>
                  </a:lnTo>
                  <a:lnTo>
                    <a:pt x="13034" y="253"/>
                  </a:lnTo>
                  <a:lnTo>
                    <a:pt x="13779" y="417"/>
                  </a:lnTo>
                  <a:lnTo>
                    <a:pt x="14500" y="611"/>
                  </a:lnTo>
                  <a:lnTo>
                    <a:pt x="14733" y="686"/>
                  </a:lnTo>
                  <a:lnTo>
                    <a:pt x="14989" y="790"/>
                  </a:lnTo>
                  <a:lnTo>
                    <a:pt x="15175" y="865"/>
                  </a:lnTo>
                  <a:lnTo>
                    <a:pt x="15385" y="954"/>
                  </a:lnTo>
                  <a:lnTo>
                    <a:pt x="15431" y="969"/>
                  </a:lnTo>
                  <a:lnTo>
                    <a:pt x="15594" y="1059"/>
                  </a:lnTo>
                  <a:lnTo>
                    <a:pt x="15757" y="1148"/>
                  </a:lnTo>
                  <a:lnTo>
                    <a:pt x="15920" y="1267"/>
                  </a:lnTo>
                  <a:lnTo>
                    <a:pt x="16106" y="1372"/>
                  </a:lnTo>
                  <a:lnTo>
                    <a:pt x="16665" y="1730"/>
                  </a:lnTo>
                  <a:lnTo>
                    <a:pt x="17014" y="1998"/>
                  </a:lnTo>
                  <a:lnTo>
                    <a:pt x="17480" y="2356"/>
                  </a:lnTo>
                  <a:lnTo>
                    <a:pt x="17852" y="2804"/>
                  </a:lnTo>
                  <a:lnTo>
                    <a:pt x="18178" y="3192"/>
                  </a:lnTo>
                  <a:lnTo>
                    <a:pt x="18527" y="3639"/>
                  </a:lnTo>
                  <a:lnTo>
                    <a:pt x="18806" y="4132"/>
                  </a:lnTo>
                  <a:lnTo>
                    <a:pt x="19086" y="4713"/>
                  </a:lnTo>
                  <a:lnTo>
                    <a:pt x="19272" y="5191"/>
                  </a:lnTo>
                  <a:lnTo>
                    <a:pt x="19295" y="9606"/>
                  </a:lnTo>
                  <a:lnTo>
                    <a:pt x="21600" y="9606"/>
                  </a:lnTo>
                  <a:lnTo>
                    <a:pt x="21600" y="16289"/>
                  </a:lnTo>
                  <a:lnTo>
                    <a:pt x="21413" y="17184"/>
                  </a:lnTo>
                  <a:lnTo>
                    <a:pt x="21041" y="17900"/>
                  </a:lnTo>
                  <a:lnTo>
                    <a:pt x="20668" y="18377"/>
                  </a:lnTo>
                  <a:lnTo>
                    <a:pt x="20343" y="18855"/>
                  </a:lnTo>
                  <a:lnTo>
                    <a:pt x="19924" y="19332"/>
                  </a:lnTo>
                  <a:lnTo>
                    <a:pt x="19388" y="19809"/>
                  </a:lnTo>
                  <a:lnTo>
                    <a:pt x="18806" y="20242"/>
                  </a:lnTo>
                  <a:lnTo>
                    <a:pt x="18062" y="20585"/>
                  </a:lnTo>
                  <a:lnTo>
                    <a:pt x="17270" y="20883"/>
                  </a:lnTo>
                  <a:lnTo>
                    <a:pt x="16525" y="21182"/>
                  </a:lnTo>
                  <a:lnTo>
                    <a:pt x="15548" y="21420"/>
                  </a:lnTo>
                  <a:lnTo>
                    <a:pt x="14803" y="21540"/>
                  </a:lnTo>
                  <a:lnTo>
                    <a:pt x="13662" y="21674"/>
                  </a:lnTo>
                  <a:lnTo>
                    <a:pt x="8379" y="21659"/>
                  </a:lnTo>
                  <a:lnTo>
                    <a:pt x="7168" y="21540"/>
                  </a:lnTo>
                  <a:lnTo>
                    <a:pt x="6098" y="21331"/>
                  </a:lnTo>
                  <a:lnTo>
                    <a:pt x="5050" y="21092"/>
                  </a:lnTo>
                  <a:lnTo>
                    <a:pt x="4003" y="20764"/>
                  </a:lnTo>
                  <a:lnTo>
                    <a:pt x="3258" y="20391"/>
                  </a:lnTo>
                  <a:lnTo>
                    <a:pt x="2769" y="20123"/>
                  </a:lnTo>
                  <a:lnTo>
                    <a:pt x="2281" y="19720"/>
                  </a:lnTo>
                  <a:lnTo>
                    <a:pt x="1862" y="19407"/>
                  </a:lnTo>
                  <a:lnTo>
                    <a:pt x="1489" y="19079"/>
                  </a:lnTo>
                  <a:lnTo>
                    <a:pt x="1070" y="18676"/>
                  </a:lnTo>
                  <a:lnTo>
                    <a:pt x="744" y="18258"/>
                  </a:lnTo>
                  <a:lnTo>
                    <a:pt x="325" y="17661"/>
                  </a:lnTo>
                  <a:lnTo>
                    <a:pt x="162" y="17035"/>
                  </a:lnTo>
                  <a:lnTo>
                    <a:pt x="93" y="16468"/>
                  </a:lnTo>
                  <a:lnTo>
                    <a:pt x="93" y="9606"/>
                  </a:lnTo>
                  <a:close/>
                  <a:moveTo>
                    <a:pt x="6098" y="9591"/>
                  </a:moveTo>
                  <a:lnTo>
                    <a:pt x="6098" y="5220"/>
                  </a:lnTo>
                  <a:lnTo>
                    <a:pt x="6191" y="4907"/>
                  </a:lnTo>
                  <a:lnTo>
                    <a:pt x="6307" y="4639"/>
                  </a:lnTo>
                  <a:lnTo>
                    <a:pt x="6517" y="4370"/>
                  </a:lnTo>
                  <a:lnTo>
                    <a:pt x="6680" y="4087"/>
                  </a:lnTo>
                  <a:lnTo>
                    <a:pt x="6889" y="3878"/>
                  </a:lnTo>
                  <a:lnTo>
                    <a:pt x="7308" y="3520"/>
                  </a:lnTo>
                  <a:lnTo>
                    <a:pt x="7843" y="3281"/>
                  </a:lnTo>
                  <a:lnTo>
                    <a:pt x="8402" y="3013"/>
                  </a:lnTo>
                  <a:lnTo>
                    <a:pt x="9031" y="2834"/>
                  </a:lnTo>
                  <a:lnTo>
                    <a:pt x="9659" y="2700"/>
                  </a:lnTo>
                  <a:lnTo>
                    <a:pt x="10497" y="2625"/>
                  </a:lnTo>
                  <a:lnTo>
                    <a:pt x="11125" y="2655"/>
                  </a:lnTo>
                  <a:lnTo>
                    <a:pt x="11987" y="2789"/>
                  </a:lnTo>
                  <a:lnTo>
                    <a:pt x="12522" y="2893"/>
                  </a:lnTo>
                  <a:lnTo>
                    <a:pt x="13011" y="3028"/>
                  </a:lnTo>
                  <a:lnTo>
                    <a:pt x="13290" y="3192"/>
                  </a:lnTo>
                  <a:lnTo>
                    <a:pt x="13709" y="3371"/>
                  </a:lnTo>
                  <a:lnTo>
                    <a:pt x="13872" y="3505"/>
                  </a:lnTo>
                  <a:lnTo>
                    <a:pt x="14058" y="3639"/>
                  </a:lnTo>
                  <a:lnTo>
                    <a:pt x="14291" y="3788"/>
                  </a:lnTo>
                  <a:lnTo>
                    <a:pt x="14431" y="3953"/>
                  </a:lnTo>
                  <a:lnTo>
                    <a:pt x="14617" y="4102"/>
                  </a:lnTo>
                  <a:lnTo>
                    <a:pt x="14826" y="4311"/>
                  </a:lnTo>
                  <a:lnTo>
                    <a:pt x="14919" y="4534"/>
                  </a:lnTo>
                  <a:lnTo>
                    <a:pt x="15036" y="4773"/>
                  </a:lnTo>
                  <a:lnTo>
                    <a:pt x="15175" y="5027"/>
                  </a:lnTo>
                  <a:lnTo>
                    <a:pt x="15245" y="5220"/>
                  </a:lnTo>
                  <a:lnTo>
                    <a:pt x="15245" y="9591"/>
                  </a:lnTo>
                  <a:lnTo>
                    <a:pt x="6098" y="9591"/>
                  </a:lnTo>
                  <a:close/>
                </a:path>
                <a:path w="21600" h="21600" extrusionOk="0">
                  <a:moveTo>
                    <a:pt x="93" y="9606"/>
                  </a:moveTo>
                  <a:lnTo>
                    <a:pt x="21600" y="9606"/>
                  </a:lnTo>
                  <a:close/>
                </a:path>
                <a:path w="21600" h="21600" extrusionOk="0">
                  <a:moveTo>
                    <a:pt x="11684" y="17109"/>
                  </a:moveTo>
                  <a:lnTo>
                    <a:pt x="12266" y="19317"/>
                  </a:lnTo>
                  <a:lnTo>
                    <a:pt x="9659" y="19317"/>
                  </a:lnTo>
                  <a:lnTo>
                    <a:pt x="10287" y="17124"/>
                  </a:lnTo>
                  <a:lnTo>
                    <a:pt x="10008" y="16975"/>
                  </a:lnTo>
                  <a:lnTo>
                    <a:pt x="9799" y="16722"/>
                  </a:lnTo>
                  <a:lnTo>
                    <a:pt x="9752" y="16408"/>
                  </a:lnTo>
                  <a:lnTo>
                    <a:pt x="9822" y="16170"/>
                  </a:lnTo>
                  <a:lnTo>
                    <a:pt x="10008" y="16006"/>
                  </a:lnTo>
                  <a:lnTo>
                    <a:pt x="10148" y="15871"/>
                  </a:lnTo>
                  <a:lnTo>
                    <a:pt x="10381" y="15782"/>
                  </a:lnTo>
                  <a:lnTo>
                    <a:pt x="10660" y="15692"/>
                  </a:lnTo>
                  <a:lnTo>
                    <a:pt x="11009" y="15677"/>
                  </a:lnTo>
                  <a:lnTo>
                    <a:pt x="11288" y="15722"/>
                  </a:lnTo>
                  <a:lnTo>
                    <a:pt x="11614" y="15782"/>
                  </a:lnTo>
                  <a:lnTo>
                    <a:pt x="11893" y="15946"/>
                  </a:lnTo>
                  <a:lnTo>
                    <a:pt x="12033" y="16080"/>
                  </a:lnTo>
                  <a:lnTo>
                    <a:pt x="12173" y="16229"/>
                  </a:lnTo>
                  <a:lnTo>
                    <a:pt x="12196" y="16408"/>
                  </a:lnTo>
                  <a:lnTo>
                    <a:pt x="12103" y="16722"/>
                  </a:lnTo>
                  <a:lnTo>
                    <a:pt x="11987" y="16856"/>
                  </a:lnTo>
                  <a:lnTo>
                    <a:pt x="11847" y="16975"/>
                  </a:lnTo>
                  <a:lnTo>
                    <a:pt x="11684" y="17109"/>
                  </a:lnTo>
                </a:path>
              </a:pathLst>
            </a:custGeom>
            <a:solidFill>
              <a:srgbClr val="C0C0C0"/>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600"/>
            </a:p>
          </p:txBody>
        </p:sp>
      </p:grpSp>
      <p:grpSp>
        <p:nvGrpSpPr>
          <p:cNvPr id="49" name="グループ化 48"/>
          <p:cNvGrpSpPr/>
          <p:nvPr/>
        </p:nvGrpSpPr>
        <p:grpSpPr>
          <a:xfrm>
            <a:off x="7884368" y="5850088"/>
            <a:ext cx="1008112" cy="811932"/>
            <a:chOff x="4283968" y="4725144"/>
            <a:chExt cx="1008112" cy="811932"/>
          </a:xfrm>
        </p:grpSpPr>
        <p:sp>
          <p:nvSpPr>
            <p:cNvPr id="51" name="正方形/長方形 50"/>
            <p:cNvSpPr/>
            <p:nvPr/>
          </p:nvSpPr>
          <p:spPr>
            <a:xfrm>
              <a:off x="4283968" y="4725144"/>
              <a:ext cx="792088" cy="72008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終了</a:t>
              </a:r>
              <a:endParaRPr kumimoji="1" lang="en-US" altLang="ja-JP" b="1" dirty="0" smtClean="0"/>
            </a:p>
            <a:p>
              <a:pPr algn="ctr"/>
              <a:r>
                <a:rPr lang="ja-JP" altLang="en-US" b="1" dirty="0" smtClean="0"/>
                <a:t>通知</a:t>
              </a:r>
              <a:endParaRPr kumimoji="1" lang="ja-JP" altLang="en-US" b="1" dirty="0"/>
            </a:p>
          </p:txBody>
        </p:sp>
        <p:sp>
          <p:nvSpPr>
            <p:cNvPr id="52" name="Lock"/>
            <p:cNvSpPr>
              <a:spLocks noEditPoints="1" noChangeArrowheads="1"/>
            </p:cNvSpPr>
            <p:nvPr/>
          </p:nvSpPr>
          <p:spPr bwMode="auto">
            <a:xfrm>
              <a:off x="5004048" y="5229200"/>
              <a:ext cx="288032" cy="307876"/>
            </a:xfrm>
            <a:custGeom>
              <a:avLst/>
              <a:gdLst>
                <a:gd name="T0" fmla="*/ 10800 w 21600"/>
                <a:gd name="T1" fmla="*/ 0 h 21600"/>
                <a:gd name="T2" fmla="*/ 21600 w 21600"/>
                <a:gd name="T3" fmla="*/ 9606 h 21600"/>
                <a:gd name="T4" fmla="*/ 10800 w 21600"/>
                <a:gd name="T5" fmla="*/ 21600 h 21600"/>
                <a:gd name="T6" fmla="*/ 0 w 21600"/>
                <a:gd name="T7" fmla="*/ 9606 h 21600"/>
                <a:gd name="T8" fmla="*/ 744 w 21600"/>
                <a:gd name="T9" fmla="*/ 9904 h 21600"/>
                <a:gd name="T10" fmla="*/ 21134 w 21600"/>
                <a:gd name="T11" fmla="*/ 15335 h 21600"/>
              </a:gdLst>
              <a:ahLst/>
              <a:cxnLst>
                <a:cxn ang="0">
                  <a:pos x="T0" y="T1"/>
                </a:cxn>
                <a:cxn ang="0">
                  <a:pos x="T2" y="T3"/>
                </a:cxn>
                <a:cxn ang="0">
                  <a:pos x="T4" y="T5"/>
                </a:cxn>
                <a:cxn ang="0">
                  <a:pos x="T6" y="T7"/>
                </a:cxn>
              </a:cxnLst>
              <a:rect l="T8" t="T9" r="T10" b="T11"/>
              <a:pathLst>
                <a:path w="21600" h="21600" extrusionOk="0">
                  <a:moveTo>
                    <a:pt x="93" y="9606"/>
                  </a:moveTo>
                  <a:lnTo>
                    <a:pt x="2048" y="9606"/>
                  </a:lnTo>
                  <a:lnTo>
                    <a:pt x="2048" y="4713"/>
                  </a:lnTo>
                  <a:lnTo>
                    <a:pt x="2420" y="3818"/>
                  </a:lnTo>
                  <a:lnTo>
                    <a:pt x="2979" y="3028"/>
                  </a:lnTo>
                  <a:lnTo>
                    <a:pt x="3537" y="2446"/>
                  </a:lnTo>
                  <a:lnTo>
                    <a:pt x="3956" y="1998"/>
                  </a:lnTo>
                  <a:lnTo>
                    <a:pt x="4492" y="1581"/>
                  </a:lnTo>
                  <a:lnTo>
                    <a:pt x="5143" y="1238"/>
                  </a:lnTo>
                  <a:lnTo>
                    <a:pt x="5912" y="880"/>
                  </a:lnTo>
                  <a:lnTo>
                    <a:pt x="6587" y="641"/>
                  </a:lnTo>
                  <a:lnTo>
                    <a:pt x="7518" y="372"/>
                  </a:lnTo>
                  <a:lnTo>
                    <a:pt x="8425" y="208"/>
                  </a:lnTo>
                  <a:lnTo>
                    <a:pt x="9496" y="59"/>
                  </a:lnTo>
                  <a:lnTo>
                    <a:pt x="10637" y="14"/>
                  </a:lnTo>
                  <a:lnTo>
                    <a:pt x="11614" y="59"/>
                  </a:lnTo>
                  <a:lnTo>
                    <a:pt x="12382" y="119"/>
                  </a:lnTo>
                  <a:lnTo>
                    <a:pt x="13034" y="253"/>
                  </a:lnTo>
                  <a:lnTo>
                    <a:pt x="13779" y="417"/>
                  </a:lnTo>
                  <a:lnTo>
                    <a:pt x="14500" y="611"/>
                  </a:lnTo>
                  <a:lnTo>
                    <a:pt x="14733" y="686"/>
                  </a:lnTo>
                  <a:lnTo>
                    <a:pt x="14989" y="790"/>
                  </a:lnTo>
                  <a:lnTo>
                    <a:pt x="15175" y="865"/>
                  </a:lnTo>
                  <a:lnTo>
                    <a:pt x="15385" y="954"/>
                  </a:lnTo>
                  <a:lnTo>
                    <a:pt x="15431" y="969"/>
                  </a:lnTo>
                  <a:lnTo>
                    <a:pt x="15594" y="1059"/>
                  </a:lnTo>
                  <a:lnTo>
                    <a:pt x="15757" y="1148"/>
                  </a:lnTo>
                  <a:lnTo>
                    <a:pt x="15920" y="1267"/>
                  </a:lnTo>
                  <a:lnTo>
                    <a:pt x="16106" y="1372"/>
                  </a:lnTo>
                  <a:lnTo>
                    <a:pt x="16665" y="1730"/>
                  </a:lnTo>
                  <a:lnTo>
                    <a:pt x="17014" y="1998"/>
                  </a:lnTo>
                  <a:lnTo>
                    <a:pt x="17480" y="2356"/>
                  </a:lnTo>
                  <a:lnTo>
                    <a:pt x="17852" y="2804"/>
                  </a:lnTo>
                  <a:lnTo>
                    <a:pt x="18178" y="3192"/>
                  </a:lnTo>
                  <a:lnTo>
                    <a:pt x="18527" y="3639"/>
                  </a:lnTo>
                  <a:lnTo>
                    <a:pt x="18806" y="4132"/>
                  </a:lnTo>
                  <a:lnTo>
                    <a:pt x="19086" y="4713"/>
                  </a:lnTo>
                  <a:lnTo>
                    <a:pt x="19272" y="5191"/>
                  </a:lnTo>
                  <a:lnTo>
                    <a:pt x="19295" y="9606"/>
                  </a:lnTo>
                  <a:lnTo>
                    <a:pt x="21600" y="9606"/>
                  </a:lnTo>
                  <a:lnTo>
                    <a:pt x="21600" y="16289"/>
                  </a:lnTo>
                  <a:lnTo>
                    <a:pt x="21413" y="17184"/>
                  </a:lnTo>
                  <a:lnTo>
                    <a:pt x="21041" y="17900"/>
                  </a:lnTo>
                  <a:lnTo>
                    <a:pt x="20668" y="18377"/>
                  </a:lnTo>
                  <a:lnTo>
                    <a:pt x="20343" y="18855"/>
                  </a:lnTo>
                  <a:lnTo>
                    <a:pt x="19924" y="19332"/>
                  </a:lnTo>
                  <a:lnTo>
                    <a:pt x="19388" y="19809"/>
                  </a:lnTo>
                  <a:lnTo>
                    <a:pt x="18806" y="20242"/>
                  </a:lnTo>
                  <a:lnTo>
                    <a:pt x="18062" y="20585"/>
                  </a:lnTo>
                  <a:lnTo>
                    <a:pt x="17270" y="20883"/>
                  </a:lnTo>
                  <a:lnTo>
                    <a:pt x="16525" y="21182"/>
                  </a:lnTo>
                  <a:lnTo>
                    <a:pt x="15548" y="21420"/>
                  </a:lnTo>
                  <a:lnTo>
                    <a:pt x="14803" y="21540"/>
                  </a:lnTo>
                  <a:lnTo>
                    <a:pt x="13662" y="21674"/>
                  </a:lnTo>
                  <a:lnTo>
                    <a:pt x="8379" y="21659"/>
                  </a:lnTo>
                  <a:lnTo>
                    <a:pt x="7168" y="21540"/>
                  </a:lnTo>
                  <a:lnTo>
                    <a:pt x="6098" y="21331"/>
                  </a:lnTo>
                  <a:lnTo>
                    <a:pt x="5050" y="21092"/>
                  </a:lnTo>
                  <a:lnTo>
                    <a:pt x="4003" y="20764"/>
                  </a:lnTo>
                  <a:lnTo>
                    <a:pt x="3258" y="20391"/>
                  </a:lnTo>
                  <a:lnTo>
                    <a:pt x="2769" y="20123"/>
                  </a:lnTo>
                  <a:lnTo>
                    <a:pt x="2281" y="19720"/>
                  </a:lnTo>
                  <a:lnTo>
                    <a:pt x="1862" y="19407"/>
                  </a:lnTo>
                  <a:lnTo>
                    <a:pt x="1489" y="19079"/>
                  </a:lnTo>
                  <a:lnTo>
                    <a:pt x="1070" y="18676"/>
                  </a:lnTo>
                  <a:lnTo>
                    <a:pt x="744" y="18258"/>
                  </a:lnTo>
                  <a:lnTo>
                    <a:pt x="325" y="17661"/>
                  </a:lnTo>
                  <a:lnTo>
                    <a:pt x="162" y="17035"/>
                  </a:lnTo>
                  <a:lnTo>
                    <a:pt x="93" y="16468"/>
                  </a:lnTo>
                  <a:lnTo>
                    <a:pt x="93" y="9606"/>
                  </a:lnTo>
                  <a:close/>
                  <a:moveTo>
                    <a:pt x="6098" y="9591"/>
                  </a:moveTo>
                  <a:lnTo>
                    <a:pt x="6098" y="5220"/>
                  </a:lnTo>
                  <a:lnTo>
                    <a:pt x="6191" y="4907"/>
                  </a:lnTo>
                  <a:lnTo>
                    <a:pt x="6307" y="4639"/>
                  </a:lnTo>
                  <a:lnTo>
                    <a:pt x="6517" y="4370"/>
                  </a:lnTo>
                  <a:lnTo>
                    <a:pt x="6680" y="4087"/>
                  </a:lnTo>
                  <a:lnTo>
                    <a:pt x="6889" y="3878"/>
                  </a:lnTo>
                  <a:lnTo>
                    <a:pt x="7308" y="3520"/>
                  </a:lnTo>
                  <a:lnTo>
                    <a:pt x="7843" y="3281"/>
                  </a:lnTo>
                  <a:lnTo>
                    <a:pt x="8402" y="3013"/>
                  </a:lnTo>
                  <a:lnTo>
                    <a:pt x="9031" y="2834"/>
                  </a:lnTo>
                  <a:lnTo>
                    <a:pt x="9659" y="2700"/>
                  </a:lnTo>
                  <a:lnTo>
                    <a:pt x="10497" y="2625"/>
                  </a:lnTo>
                  <a:lnTo>
                    <a:pt x="11125" y="2655"/>
                  </a:lnTo>
                  <a:lnTo>
                    <a:pt x="11987" y="2789"/>
                  </a:lnTo>
                  <a:lnTo>
                    <a:pt x="12522" y="2893"/>
                  </a:lnTo>
                  <a:lnTo>
                    <a:pt x="13011" y="3028"/>
                  </a:lnTo>
                  <a:lnTo>
                    <a:pt x="13290" y="3192"/>
                  </a:lnTo>
                  <a:lnTo>
                    <a:pt x="13709" y="3371"/>
                  </a:lnTo>
                  <a:lnTo>
                    <a:pt x="13872" y="3505"/>
                  </a:lnTo>
                  <a:lnTo>
                    <a:pt x="14058" y="3639"/>
                  </a:lnTo>
                  <a:lnTo>
                    <a:pt x="14291" y="3788"/>
                  </a:lnTo>
                  <a:lnTo>
                    <a:pt x="14431" y="3953"/>
                  </a:lnTo>
                  <a:lnTo>
                    <a:pt x="14617" y="4102"/>
                  </a:lnTo>
                  <a:lnTo>
                    <a:pt x="14826" y="4311"/>
                  </a:lnTo>
                  <a:lnTo>
                    <a:pt x="14919" y="4534"/>
                  </a:lnTo>
                  <a:lnTo>
                    <a:pt x="15036" y="4773"/>
                  </a:lnTo>
                  <a:lnTo>
                    <a:pt x="15175" y="5027"/>
                  </a:lnTo>
                  <a:lnTo>
                    <a:pt x="15245" y="5220"/>
                  </a:lnTo>
                  <a:lnTo>
                    <a:pt x="15245" y="9591"/>
                  </a:lnTo>
                  <a:lnTo>
                    <a:pt x="6098" y="9591"/>
                  </a:lnTo>
                  <a:close/>
                </a:path>
                <a:path w="21600" h="21600" extrusionOk="0">
                  <a:moveTo>
                    <a:pt x="93" y="9606"/>
                  </a:moveTo>
                  <a:lnTo>
                    <a:pt x="21600" y="9606"/>
                  </a:lnTo>
                  <a:close/>
                </a:path>
                <a:path w="21600" h="21600" extrusionOk="0">
                  <a:moveTo>
                    <a:pt x="11684" y="17109"/>
                  </a:moveTo>
                  <a:lnTo>
                    <a:pt x="12266" y="19317"/>
                  </a:lnTo>
                  <a:lnTo>
                    <a:pt x="9659" y="19317"/>
                  </a:lnTo>
                  <a:lnTo>
                    <a:pt x="10287" y="17124"/>
                  </a:lnTo>
                  <a:lnTo>
                    <a:pt x="10008" y="16975"/>
                  </a:lnTo>
                  <a:lnTo>
                    <a:pt x="9799" y="16722"/>
                  </a:lnTo>
                  <a:lnTo>
                    <a:pt x="9752" y="16408"/>
                  </a:lnTo>
                  <a:lnTo>
                    <a:pt x="9822" y="16170"/>
                  </a:lnTo>
                  <a:lnTo>
                    <a:pt x="10008" y="16006"/>
                  </a:lnTo>
                  <a:lnTo>
                    <a:pt x="10148" y="15871"/>
                  </a:lnTo>
                  <a:lnTo>
                    <a:pt x="10381" y="15782"/>
                  </a:lnTo>
                  <a:lnTo>
                    <a:pt x="10660" y="15692"/>
                  </a:lnTo>
                  <a:lnTo>
                    <a:pt x="11009" y="15677"/>
                  </a:lnTo>
                  <a:lnTo>
                    <a:pt x="11288" y="15722"/>
                  </a:lnTo>
                  <a:lnTo>
                    <a:pt x="11614" y="15782"/>
                  </a:lnTo>
                  <a:lnTo>
                    <a:pt x="11893" y="15946"/>
                  </a:lnTo>
                  <a:lnTo>
                    <a:pt x="12033" y="16080"/>
                  </a:lnTo>
                  <a:lnTo>
                    <a:pt x="12173" y="16229"/>
                  </a:lnTo>
                  <a:lnTo>
                    <a:pt x="12196" y="16408"/>
                  </a:lnTo>
                  <a:lnTo>
                    <a:pt x="12103" y="16722"/>
                  </a:lnTo>
                  <a:lnTo>
                    <a:pt x="11987" y="16856"/>
                  </a:lnTo>
                  <a:lnTo>
                    <a:pt x="11847" y="16975"/>
                  </a:lnTo>
                  <a:lnTo>
                    <a:pt x="11684" y="17109"/>
                  </a:lnTo>
                </a:path>
              </a:pathLst>
            </a:custGeom>
            <a:solidFill>
              <a:srgbClr val="C0C0C0"/>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600"/>
            </a:p>
          </p:txBody>
        </p:sp>
      </p:grpSp>
    </p:spTree>
    <p:custDataLst>
      <p:tags r:id="rId1"/>
    </p:custDataLst>
    <p:extLst>
      <p:ext uri="{BB962C8B-B14F-4D97-AF65-F5344CB8AC3E}">
        <p14:creationId xmlns:p14="http://schemas.microsoft.com/office/powerpoint/2010/main" val="72698837"/>
      </p:ext>
    </p:extLst>
  </p:cSld>
  <p:clrMapOvr>
    <a:masterClrMapping/>
  </p:clrMapOvr>
  <p:transition advTm="13124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4.72222E-6 3.7037E-6 L 0.19827 0.00069 " pathEditMode="relative" rAng="0" ptsTypes="AA">
                                      <p:cBhvr>
                                        <p:cTn id="6" dur="1000" fill="hold"/>
                                        <p:tgtEl>
                                          <p:spTgt spid="46"/>
                                        </p:tgtEl>
                                        <p:attrNameLst>
                                          <p:attrName>ppt_x</p:attrName>
                                          <p:attrName>ppt_y</p:attrName>
                                        </p:attrNameLst>
                                      </p:cBhvr>
                                      <p:rCtr x="9913" y="23"/>
                                    </p:animMotion>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nodeType="clickEffect">
                                  <p:stCondLst>
                                    <p:cond delay="0"/>
                                  </p:stCondLst>
                                  <p:childTnLst>
                                    <p:animEffect transition="out" filter="fade">
                                      <p:cBhvr>
                                        <p:cTn id="10" dur="500"/>
                                        <p:tgtEl>
                                          <p:spTgt spid="46"/>
                                        </p:tgtEl>
                                      </p:cBhvr>
                                    </p:animEffect>
                                    <p:set>
                                      <p:cBhvr>
                                        <p:cTn id="11" dur="1" fill="hold">
                                          <p:stCondLst>
                                            <p:cond delay="499"/>
                                          </p:stCondLst>
                                        </p:cTn>
                                        <p:tgtEl>
                                          <p:spTgt spid="46"/>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0"/>
                                        </p:tgtEl>
                                        <p:attrNameLst>
                                          <p:attrName>style.visibility</p:attrName>
                                        </p:attrNameLst>
                                      </p:cBhvr>
                                      <p:to>
                                        <p:strVal val="visible"/>
                                      </p:to>
                                    </p:set>
                                    <p:animEffect transition="in" filter="fade">
                                      <p:cBhvr>
                                        <p:cTn id="16" dur="500"/>
                                        <p:tgtEl>
                                          <p:spTgt spid="50"/>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path" presetSubtype="0" accel="50000" decel="50000" fill="hold" nodeType="clickEffect">
                                  <p:stCondLst>
                                    <p:cond delay="0"/>
                                  </p:stCondLst>
                                  <p:childTnLst>
                                    <p:animMotion origin="layout" path="M 1.38889E-6 -7.40741E-7 L -0.19688 -7.40741E-7 " pathEditMode="relative" rAng="0" ptsTypes="AA">
                                      <p:cBhvr>
                                        <p:cTn id="20" dur="700" fill="hold"/>
                                        <p:tgtEl>
                                          <p:spTgt spid="50"/>
                                        </p:tgtEl>
                                        <p:attrNameLst>
                                          <p:attrName>ppt_x</p:attrName>
                                          <p:attrName>ppt_y</p:attrName>
                                        </p:attrNameLst>
                                      </p:cBhvr>
                                      <p:rCtr x="-9844" y="0"/>
                                    </p:animMotion>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50"/>
                                        </p:tgtEl>
                                      </p:cBhvr>
                                    </p:animEffect>
                                    <p:set>
                                      <p:cBhvr>
                                        <p:cTn id="25" dur="1" fill="hold">
                                          <p:stCondLst>
                                            <p:cond delay="499"/>
                                          </p:stCondLst>
                                        </p:cTn>
                                        <p:tgtEl>
                                          <p:spTgt spid="50"/>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fade">
                                      <p:cBhvr>
                                        <p:cTn id="30" dur="500"/>
                                        <p:tgtEl>
                                          <p:spTgt spid="49"/>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nodeType="clickEffect">
                                  <p:stCondLst>
                                    <p:cond delay="0"/>
                                  </p:stCondLst>
                                  <p:childTnLst>
                                    <p:animMotion origin="layout" path="M 1.38889E-6 -7.40741E-7 L -0.19688 -7.40741E-7 " pathEditMode="relative" rAng="0" ptsTypes="AA">
                                      <p:cBhvr>
                                        <p:cTn id="34" dur="700" fill="hold"/>
                                        <p:tgtEl>
                                          <p:spTgt spid="49"/>
                                        </p:tgtEl>
                                        <p:attrNameLst>
                                          <p:attrName>ppt_x</p:attrName>
                                          <p:attrName>ppt_y</p:attrName>
                                        </p:attrNameLst>
                                      </p:cBhvr>
                                      <p:rCtr x="-9844"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5940152" y="4581128"/>
            <a:ext cx="2736304" cy="642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smtClean="0">
                <a:solidFill>
                  <a:schemeClr val="tx1"/>
                </a:solidFill>
              </a:rPr>
              <a:t>VMM</a:t>
            </a:r>
            <a:endParaRPr lang="ja-JP" altLang="en-US" dirty="0">
              <a:solidFill>
                <a:schemeClr val="tx1"/>
              </a:solidFill>
            </a:endParaRPr>
          </a:p>
        </p:txBody>
      </p:sp>
      <p:sp>
        <p:nvSpPr>
          <p:cNvPr id="2" name="タイトル 1"/>
          <p:cNvSpPr>
            <a:spLocks noGrp="1"/>
          </p:cNvSpPr>
          <p:nvPr>
            <p:ph type="title"/>
          </p:nvPr>
        </p:nvSpPr>
        <p:spPr/>
        <p:txBody>
          <a:bodyPr>
            <a:normAutofit/>
          </a:bodyPr>
          <a:lstStyle/>
          <a:p>
            <a:r>
              <a:rPr kumimoji="1" lang="ja-JP" altLang="en-US" dirty="0" smtClean="0"/>
              <a:t>従来の</a:t>
            </a:r>
            <a:r>
              <a:rPr lang="en-US" altLang="ja-JP" dirty="0" smtClean="0"/>
              <a:t>OS</a:t>
            </a:r>
            <a:r>
              <a:rPr lang="ja-JP" altLang="en-US" dirty="0" smtClean="0"/>
              <a:t>の改ざん検知</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a:bodyPr>
          <a:lstStyle/>
          <a:p>
            <a:r>
              <a:rPr kumimoji="1" lang="en-US" altLang="ja-JP" dirty="0" smtClean="0"/>
              <a:t>OS</a:t>
            </a:r>
            <a:r>
              <a:rPr kumimoji="1" lang="ja-JP" altLang="en-US" dirty="0" smtClean="0"/>
              <a:t>の監視を安全に行うのは難しい</a:t>
            </a:r>
            <a:endParaRPr kumimoji="1" lang="en-US" altLang="ja-JP" dirty="0" smtClean="0"/>
          </a:p>
          <a:p>
            <a:pPr lvl="1"/>
            <a:r>
              <a:rPr lang="en-US" altLang="ja-JP" dirty="0" smtClean="0"/>
              <a:t>OS</a:t>
            </a:r>
            <a:r>
              <a:rPr lang="ja-JP" altLang="en-US" dirty="0" smtClean="0"/>
              <a:t>の上で動く場合</a:t>
            </a:r>
            <a:endParaRPr lang="en-US" altLang="ja-JP" dirty="0" smtClean="0"/>
          </a:p>
          <a:p>
            <a:pPr lvl="2"/>
            <a:r>
              <a:rPr lang="ja-JP" altLang="en-US" dirty="0"/>
              <a:t>監視システム</a:t>
            </a:r>
            <a:r>
              <a:rPr lang="ja-JP" altLang="en-US" dirty="0" smtClean="0"/>
              <a:t>も</a:t>
            </a:r>
            <a:r>
              <a:rPr lang="en-US" altLang="ja-JP" dirty="0" smtClean="0"/>
              <a:t/>
            </a:r>
            <a:br>
              <a:rPr lang="en-US" altLang="ja-JP" dirty="0" smtClean="0"/>
            </a:br>
            <a:r>
              <a:rPr lang="ja-JP" altLang="en-US" dirty="0" smtClean="0"/>
              <a:t>改ざんされた</a:t>
            </a:r>
            <a:r>
              <a:rPr lang="en-US" altLang="ja-JP" dirty="0" smtClean="0"/>
              <a:t>OS</a:t>
            </a:r>
            <a:r>
              <a:rPr lang="ja-JP" altLang="en-US" dirty="0" smtClean="0"/>
              <a:t>の機能を使用</a:t>
            </a:r>
            <a:endParaRPr lang="en-US" altLang="ja-JP" dirty="0" smtClean="0"/>
          </a:p>
          <a:p>
            <a:pPr lvl="1"/>
            <a:r>
              <a:rPr kumimoji="1" lang="en-US" altLang="ja-JP" dirty="0" smtClean="0"/>
              <a:t>OS</a:t>
            </a:r>
            <a:r>
              <a:rPr kumimoji="1" lang="ja-JP" altLang="en-US" dirty="0" smtClean="0"/>
              <a:t>の内部で動く場合</a:t>
            </a:r>
            <a:endParaRPr kumimoji="1" lang="en-US" altLang="ja-JP" dirty="0" smtClean="0"/>
          </a:p>
          <a:p>
            <a:pPr lvl="2"/>
            <a:r>
              <a:rPr lang="en-US" altLang="ja-JP" dirty="0" smtClean="0"/>
              <a:t>OS</a:t>
            </a:r>
            <a:r>
              <a:rPr lang="ja-JP" altLang="en-US" dirty="0" smtClean="0"/>
              <a:t>の機能を使わずに監視可能</a:t>
            </a:r>
            <a:endParaRPr lang="en-US" altLang="ja-JP" dirty="0" smtClean="0"/>
          </a:p>
          <a:p>
            <a:pPr lvl="2"/>
            <a:r>
              <a:rPr lang="ja-JP" altLang="en-US" dirty="0" smtClean="0"/>
              <a:t>攻撃される恐れがある</a:t>
            </a:r>
            <a:endParaRPr lang="en-US" altLang="ja-JP" dirty="0" smtClean="0"/>
          </a:p>
          <a:p>
            <a:pPr lvl="1"/>
            <a:r>
              <a:rPr lang="en-US" altLang="ja-JP" dirty="0" smtClean="0"/>
              <a:t>VMM</a:t>
            </a:r>
            <a:r>
              <a:rPr lang="ja-JP" altLang="en-US" dirty="0" smtClean="0"/>
              <a:t>の中</a:t>
            </a:r>
            <a:r>
              <a:rPr kumimoji="1" lang="ja-JP" altLang="en-US" dirty="0" smtClean="0"/>
              <a:t>で動く場合</a:t>
            </a:r>
            <a:endParaRPr kumimoji="1" lang="en-US" altLang="ja-JP" dirty="0" smtClean="0"/>
          </a:p>
          <a:p>
            <a:pPr lvl="2"/>
            <a:r>
              <a:rPr lang="ja-JP" altLang="en-US" dirty="0" smtClean="0"/>
              <a:t>安全に監視が可能</a:t>
            </a:r>
            <a:endParaRPr lang="en-US" altLang="ja-JP" dirty="0" smtClean="0"/>
          </a:p>
          <a:p>
            <a:pPr lvl="2"/>
            <a:r>
              <a:rPr kumimoji="1" lang="en-US" altLang="ja-JP" dirty="0" smtClean="0"/>
              <a:t>VMM</a:t>
            </a:r>
            <a:r>
              <a:rPr kumimoji="1" lang="ja-JP" altLang="en-US" dirty="0" smtClean="0"/>
              <a:t>にバグがあるかもしれない</a:t>
            </a:r>
            <a:endParaRPr kumimoji="1" lang="ja-JP" altLang="en-US" dirty="0"/>
          </a:p>
        </p:txBody>
      </p:sp>
      <p:sp>
        <p:nvSpPr>
          <p:cNvPr id="4" name="正方形/長方形 3"/>
          <p:cNvSpPr/>
          <p:nvPr/>
        </p:nvSpPr>
        <p:spPr>
          <a:xfrm>
            <a:off x="6747644" y="3861048"/>
            <a:ext cx="1928812" cy="642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OS</a:t>
            </a:r>
            <a:endParaRPr lang="ja-JP" altLang="en-US" dirty="0">
              <a:solidFill>
                <a:schemeClr val="tx1"/>
              </a:solidFill>
            </a:endParaRPr>
          </a:p>
        </p:txBody>
      </p:sp>
      <p:sp>
        <p:nvSpPr>
          <p:cNvPr id="5" name="正方形/長方形 4"/>
          <p:cNvSpPr/>
          <p:nvPr/>
        </p:nvSpPr>
        <p:spPr>
          <a:xfrm>
            <a:off x="7558528" y="2288842"/>
            <a:ext cx="1117928" cy="9961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OS</a:t>
            </a:r>
            <a:r>
              <a:rPr kumimoji="1" lang="ja-JP" altLang="en-US" dirty="0" smtClean="0">
                <a:solidFill>
                  <a:schemeClr val="tx1"/>
                </a:solidFill>
              </a:rPr>
              <a:t>監視</a:t>
            </a:r>
            <a:endParaRPr kumimoji="1" lang="en-US" altLang="ja-JP" dirty="0" smtClean="0">
              <a:solidFill>
                <a:schemeClr val="tx1"/>
              </a:solidFill>
            </a:endParaRPr>
          </a:p>
          <a:p>
            <a:pPr algn="ctr"/>
            <a:r>
              <a:rPr kumimoji="1" lang="ja-JP" altLang="en-US" dirty="0" smtClean="0">
                <a:solidFill>
                  <a:schemeClr val="tx1"/>
                </a:solidFill>
              </a:rPr>
              <a:t>システム</a:t>
            </a:r>
            <a:endParaRPr kumimoji="1" lang="ja-JP" altLang="en-US" dirty="0">
              <a:solidFill>
                <a:schemeClr val="tx1"/>
              </a:solidFill>
            </a:endParaRPr>
          </a:p>
        </p:txBody>
      </p:sp>
      <p:sp>
        <p:nvSpPr>
          <p:cNvPr id="9" name="正方形/長方形 8"/>
          <p:cNvSpPr/>
          <p:nvPr/>
        </p:nvSpPr>
        <p:spPr>
          <a:xfrm>
            <a:off x="6012160" y="4725144"/>
            <a:ext cx="648072"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a:t>
            </a:r>
            <a:endParaRPr kumimoji="1" lang="ja-JP" altLang="en-US" dirty="0">
              <a:solidFill>
                <a:schemeClr val="tx1"/>
              </a:solidFill>
            </a:endParaRPr>
          </a:p>
        </p:txBody>
      </p:sp>
      <p:pic>
        <p:nvPicPr>
          <p:cNvPr id="11" name="Picture 3" descr="C:\Users\takuya\AppData\Local\Microsoft\Windows\Temporary Internet Files\Content.IE5\8MJ4IBT7\MC900389182[1].wmf"/>
          <p:cNvPicPr>
            <a:picLocks noChangeAspect="1" noChangeArrowheads="1"/>
          </p:cNvPicPr>
          <p:nvPr/>
        </p:nvPicPr>
        <p:blipFill>
          <a:blip r:embed="rId4" cstate="print"/>
          <a:srcRect/>
          <a:stretch>
            <a:fillRect/>
          </a:stretch>
        </p:blipFill>
        <p:spPr bwMode="auto">
          <a:xfrm>
            <a:off x="6876256" y="3933056"/>
            <a:ext cx="504056" cy="542683"/>
          </a:xfrm>
          <a:prstGeom prst="rect">
            <a:avLst/>
          </a:prstGeom>
          <a:noFill/>
        </p:spPr>
      </p:pic>
      <p:sp>
        <p:nvSpPr>
          <p:cNvPr id="13" name="正方形/長方形 12"/>
          <p:cNvSpPr/>
          <p:nvPr/>
        </p:nvSpPr>
        <p:spPr>
          <a:xfrm>
            <a:off x="7956376" y="4005064"/>
            <a:ext cx="648072"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a:t>
            </a:r>
            <a:endParaRPr kumimoji="1" lang="ja-JP" altLang="en-US" dirty="0">
              <a:solidFill>
                <a:schemeClr val="tx1"/>
              </a:solidFill>
            </a:endParaRPr>
          </a:p>
        </p:txBody>
      </p:sp>
      <p:sp>
        <p:nvSpPr>
          <p:cNvPr id="6" name="下矢印 5"/>
          <p:cNvSpPr/>
          <p:nvPr/>
        </p:nvSpPr>
        <p:spPr>
          <a:xfrm>
            <a:off x="7812360" y="3284984"/>
            <a:ext cx="57606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曲折矢印 11"/>
          <p:cNvSpPr/>
          <p:nvPr/>
        </p:nvSpPr>
        <p:spPr>
          <a:xfrm>
            <a:off x="6156176" y="4005064"/>
            <a:ext cx="591468" cy="72008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右矢印 13"/>
          <p:cNvSpPr/>
          <p:nvPr/>
        </p:nvSpPr>
        <p:spPr>
          <a:xfrm flipH="1">
            <a:off x="7380312" y="4077072"/>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65828"/>
    </mc:Choice>
    <mc:Fallback xmlns="">
      <p:transition spd="slow" advTm="658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par>
                                <p:cTn id="13" presetID="1" presetClass="exit" presetSubtype="0" fill="hold" grpId="1" nodeType="with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2" presetClass="entr" presetSubtype="2"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slide(fromRight)">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dissolv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3"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strips(upRight)">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6" grpId="0" animBg="1"/>
      <p:bldP spid="6" grpId="1" animBg="1"/>
      <p:bldP spid="12"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a:t>
            </a:r>
            <a:r>
              <a:rPr kumimoji="1" lang="en-US" altLang="ja-JP" dirty="0" smtClean="0"/>
              <a:t>SPE Observer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Cell/B.E.</a:t>
            </a:r>
            <a:r>
              <a:rPr kumimoji="1" lang="ja-JP" altLang="en-US" dirty="0" smtClean="0"/>
              <a:t>の</a:t>
            </a:r>
            <a:r>
              <a:rPr kumimoji="1" lang="en-US" altLang="ja-JP" dirty="0" smtClean="0"/>
              <a:t>SPE</a:t>
            </a:r>
            <a:r>
              <a:rPr kumimoji="1" lang="ja-JP" altLang="en-US" dirty="0" smtClean="0"/>
              <a:t>上で</a:t>
            </a:r>
            <a:r>
              <a:rPr kumimoji="1" lang="en-US" altLang="ja-JP" dirty="0" smtClean="0"/>
              <a:t>OS</a:t>
            </a:r>
            <a:r>
              <a:rPr kumimoji="1" lang="ja-JP" altLang="en-US" dirty="0" smtClean="0"/>
              <a:t>監視システムを動か</a:t>
            </a:r>
            <a:r>
              <a:rPr lang="ja-JP" altLang="en-US" dirty="0" smtClean="0"/>
              <a:t>す</a:t>
            </a:r>
            <a:endParaRPr lang="en-US" altLang="ja-JP" dirty="0" smtClean="0"/>
          </a:p>
          <a:p>
            <a:pPr lvl="1"/>
            <a:r>
              <a:rPr kumimoji="1" lang="en-US" altLang="ja-JP" dirty="0" smtClean="0"/>
              <a:t>OS</a:t>
            </a:r>
            <a:r>
              <a:rPr kumimoji="1" lang="ja-JP" altLang="en-US" dirty="0" smtClean="0"/>
              <a:t>が動く</a:t>
            </a:r>
            <a:r>
              <a:rPr kumimoji="1" lang="en-US" altLang="ja-JP" dirty="0" smtClean="0"/>
              <a:t>PPE</a:t>
            </a:r>
            <a:r>
              <a:rPr kumimoji="1" lang="ja-JP" altLang="en-US" dirty="0" smtClean="0"/>
              <a:t>から隔離された</a:t>
            </a:r>
            <a:r>
              <a:rPr kumimoji="1" lang="en-US" altLang="ja-JP" dirty="0" smtClean="0"/>
              <a:t>SPE</a:t>
            </a:r>
            <a:r>
              <a:rPr kumimoji="1" lang="ja-JP" altLang="en-US" dirty="0" smtClean="0"/>
              <a:t>上で動作</a:t>
            </a:r>
            <a:endParaRPr kumimoji="1" lang="en-US" altLang="ja-JP" dirty="0" smtClean="0"/>
          </a:p>
          <a:p>
            <a:pPr lvl="2"/>
            <a:r>
              <a:rPr lang="ja-JP" altLang="en-US" dirty="0" smtClean="0"/>
              <a:t>他のアプリケーションと並列動作が可能</a:t>
            </a:r>
            <a:endParaRPr kumimoji="1" lang="en-US" altLang="ja-JP" dirty="0" smtClean="0"/>
          </a:p>
          <a:p>
            <a:pPr lvl="1"/>
            <a:r>
              <a:rPr lang="en-US" altLang="ja-JP" dirty="0"/>
              <a:t>SPE </a:t>
            </a:r>
            <a:r>
              <a:rPr lang="en-US" altLang="ja-JP" dirty="0" smtClean="0"/>
              <a:t>Isolation</a:t>
            </a:r>
            <a:r>
              <a:rPr lang="ja-JP" altLang="en-US" dirty="0" smtClean="0"/>
              <a:t>モードを用いて安全に実行</a:t>
            </a:r>
            <a:endParaRPr lang="en-US" altLang="ja-JP" dirty="0" smtClean="0"/>
          </a:p>
          <a:p>
            <a:pPr lvl="2"/>
            <a:r>
              <a:rPr kumimoji="1" lang="ja-JP" altLang="en-US" dirty="0" smtClean="0"/>
              <a:t>セキュリティプロキシにより実行を監視</a:t>
            </a:r>
            <a:endParaRPr kumimoji="1" lang="en-US" altLang="ja-JP" dirty="0" smtClean="0"/>
          </a:p>
          <a:p>
            <a:pPr lvl="2"/>
            <a:endParaRPr kumimoji="1" lang="ja-JP" altLang="en-US" dirty="0"/>
          </a:p>
        </p:txBody>
      </p:sp>
      <p:sp>
        <p:nvSpPr>
          <p:cNvPr id="5" name="正方形/長方形 4"/>
          <p:cNvSpPr/>
          <p:nvPr/>
        </p:nvSpPr>
        <p:spPr bwMode="auto">
          <a:xfrm>
            <a:off x="587870" y="4329716"/>
            <a:ext cx="5208266" cy="223998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正方形/長方形 6"/>
          <p:cNvSpPr/>
          <p:nvPr/>
        </p:nvSpPr>
        <p:spPr bwMode="auto">
          <a:xfrm>
            <a:off x="3419872" y="5256436"/>
            <a:ext cx="1080119" cy="7429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smtClean="0">
                <a:solidFill>
                  <a:schemeClr val="tx1"/>
                </a:solidFill>
              </a:rPr>
              <a:t>OS</a:t>
            </a:r>
            <a:r>
              <a:rPr lang="ja-JP" altLang="en-US" dirty="0" smtClean="0">
                <a:solidFill>
                  <a:schemeClr val="tx1"/>
                </a:solidFill>
              </a:rPr>
              <a:t>監視</a:t>
            </a:r>
            <a:endParaRPr lang="en-US" altLang="ja-JP" dirty="0" smtClean="0">
              <a:solidFill>
                <a:schemeClr val="tx1"/>
              </a:solidFill>
            </a:endParaRPr>
          </a:p>
          <a:p>
            <a:pPr algn="ctr">
              <a:defRPr/>
            </a:pPr>
            <a:r>
              <a:rPr lang="ja-JP" altLang="en-US" dirty="0" smtClean="0">
                <a:solidFill>
                  <a:schemeClr val="tx1"/>
                </a:solidFill>
              </a:rPr>
              <a:t>システム</a:t>
            </a:r>
            <a:endParaRPr lang="en-US" altLang="ja-JP" dirty="0">
              <a:solidFill>
                <a:schemeClr val="tx1"/>
              </a:solidFill>
            </a:endParaRPr>
          </a:p>
        </p:txBody>
      </p:sp>
      <p:sp>
        <p:nvSpPr>
          <p:cNvPr id="8" name="正方形/長方形 7"/>
          <p:cNvSpPr/>
          <p:nvPr/>
        </p:nvSpPr>
        <p:spPr bwMode="auto">
          <a:xfrm>
            <a:off x="730746" y="6044228"/>
            <a:ext cx="1333500" cy="40481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PPE</a:t>
            </a:r>
            <a:endParaRPr lang="ja-JP" altLang="en-US" dirty="0">
              <a:solidFill>
                <a:schemeClr val="tx1"/>
              </a:solidFill>
            </a:endParaRPr>
          </a:p>
        </p:txBody>
      </p:sp>
      <p:sp>
        <p:nvSpPr>
          <p:cNvPr id="9" name="正方形/長方形 8"/>
          <p:cNvSpPr/>
          <p:nvPr/>
        </p:nvSpPr>
        <p:spPr bwMode="auto">
          <a:xfrm>
            <a:off x="730746" y="4472592"/>
            <a:ext cx="1333500" cy="1485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OS</a:t>
            </a:r>
            <a:endParaRPr lang="ja-JP" altLang="en-US" dirty="0">
              <a:solidFill>
                <a:schemeClr val="tx1"/>
              </a:solidFill>
            </a:endParaRPr>
          </a:p>
        </p:txBody>
      </p:sp>
      <p:cxnSp>
        <p:nvCxnSpPr>
          <p:cNvPr id="10" name="直線矢印コネクタ 9"/>
          <p:cNvCxnSpPr>
            <a:stCxn id="7" idx="1"/>
          </p:cNvCxnSpPr>
          <p:nvPr/>
        </p:nvCxnSpPr>
        <p:spPr bwMode="auto">
          <a:xfrm flipH="1">
            <a:off x="2051720" y="5627911"/>
            <a:ext cx="1368152"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1"/>
          <p:cNvSpPr txBox="1">
            <a:spLocks noChangeArrowheads="1"/>
          </p:cNvSpPr>
          <p:nvPr/>
        </p:nvSpPr>
        <p:spPr bwMode="auto">
          <a:xfrm>
            <a:off x="2411760" y="5256436"/>
            <a:ext cx="709612" cy="349250"/>
          </a:xfrm>
          <a:prstGeom prst="rect">
            <a:avLst/>
          </a:prstGeom>
          <a:noFill/>
          <a:ln w="9525">
            <a:noFill/>
            <a:miter lim="800000"/>
            <a:headEnd/>
            <a:tailEnd/>
          </a:ln>
        </p:spPr>
        <p:txBody>
          <a:bodyPr>
            <a:spAutoFit/>
          </a:bodyPr>
          <a:lstStyle/>
          <a:p>
            <a:pPr algn="ctr"/>
            <a:r>
              <a:rPr lang="ja-JP" altLang="en-US" dirty="0"/>
              <a:t>監視</a:t>
            </a:r>
          </a:p>
        </p:txBody>
      </p:sp>
      <p:sp>
        <p:nvSpPr>
          <p:cNvPr id="12" name="テキスト ボックス 13"/>
          <p:cNvSpPr txBox="1">
            <a:spLocks noChangeArrowheads="1"/>
          </p:cNvSpPr>
          <p:nvPr/>
        </p:nvSpPr>
        <p:spPr bwMode="auto">
          <a:xfrm>
            <a:off x="413074" y="3973096"/>
            <a:ext cx="1643063" cy="369887"/>
          </a:xfrm>
          <a:prstGeom prst="rect">
            <a:avLst/>
          </a:prstGeom>
          <a:noFill/>
          <a:ln w="9525">
            <a:noFill/>
            <a:miter lim="800000"/>
            <a:headEnd/>
            <a:tailEnd/>
          </a:ln>
        </p:spPr>
        <p:txBody>
          <a:bodyPr>
            <a:spAutoFit/>
          </a:bodyPr>
          <a:lstStyle/>
          <a:p>
            <a:pPr algn="ctr"/>
            <a:r>
              <a:rPr lang="en-US" altLang="ja-JP" dirty="0"/>
              <a:t>Cell/B.E.</a:t>
            </a:r>
            <a:endParaRPr lang="ja-JP" altLang="en-US" dirty="0"/>
          </a:p>
        </p:txBody>
      </p:sp>
      <p:sp>
        <p:nvSpPr>
          <p:cNvPr id="13" name="テキスト ボックス 17"/>
          <p:cNvSpPr txBox="1">
            <a:spLocks noChangeArrowheads="1"/>
          </p:cNvSpPr>
          <p:nvPr/>
        </p:nvSpPr>
        <p:spPr bwMode="auto">
          <a:xfrm>
            <a:off x="5076056" y="4725144"/>
            <a:ext cx="709613" cy="349250"/>
          </a:xfrm>
          <a:prstGeom prst="rect">
            <a:avLst/>
          </a:prstGeom>
          <a:noFill/>
          <a:ln w="9525">
            <a:noFill/>
            <a:miter lim="800000"/>
            <a:headEnd/>
            <a:tailEnd/>
          </a:ln>
        </p:spPr>
        <p:txBody>
          <a:bodyPr>
            <a:spAutoFit/>
          </a:bodyPr>
          <a:lstStyle/>
          <a:p>
            <a:pPr algn="ctr"/>
            <a:r>
              <a:rPr lang="ja-JP" altLang="en-US" dirty="0"/>
              <a:t>監視</a:t>
            </a:r>
          </a:p>
        </p:txBody>
      </p:sp>
      <p:sp>
        <p:nvSpPr>
          <p:cNvPr id="14" name="テキスト ボックス 13"/>
          <p:cNvSpPr txBox="1"/>
          <p:nvPr/>
        </p:nvSpPr>
        <p:spPr>
          <a:xfrm>
            <a:off x="6156176" y="4509120"/>
            <a:ext cx="1152128" cy="646331"/>
          </a:xfrm>
          <a:prstGeom prst="rect">
            <a:avLst/>
          </a:prstGeom>
          <a:noFill/>
        </p:spPr>
        <p:txBody>
          <a:bodyPr wrap="square" rtlCol="0">
            <a:spAutoFit/>
          </a:bodyPr>
          <a:lstStyle/>
          <a:p>
            <a:pPr algn="ctr"/>
            <a:r>
              <a:rPr kumimoji="1" lang="en-US" altLang="ja-JP" dirty="0" smtClean="0"/>
              <a:t>Security</a:t>
            </a:r>
          </a:p>
          <a:p>
            <a:pPr algn="ctr"/>
            <a:r>
              <a:rPr lang="en-US" altLang="ja-JP" dirty="0" smtClean="0"/>
              <a:t>Proxy</a:t>
            </a:r>
            <a:endParaRPr kumimoji="1" lang="ja-JP" altLang="en-US" dirty="0"/>
          </a:p>
        </p:txBody>
      </p:sp>
      <p:sp>
        <p:nvSpPr>
          <p:cNvPr id="15" name="テキスト ボックス 14"/>
          <p:cNvSpPr txBox="1"/>
          <p:nvPr/>
        </p:nvSpPr>
        <p:spPr>
          <a:xfrm>
            <a:off x="7524328" y="6093296"/>
            <a:ext cx="1377300" cy="369332"/>
          </a:xfrm>
          <a:prstGeom prst="rect">
            <a:avLst/>
          </a:prstGeom>
          <a:noFill/>
        </p:spPr>
        <p:txBody>
          <a:bodyPr wrap="none" rtlCol="0">
            <a:spAutoFit/>
          </a:bodyPr>
          <a:lstStyle/>
          <a:p>
            <a:r>
              <a:rPr lang="ja-JP" altLang="en-US" dirty="0" smtClean="0"/>
              <a:t>ネットワーク</a:t>
            </a:r>
            <a:endParaRPr kumimoji="1" lang="ja-JP" altLang="en-US" dirty="0"/>
          </a:p>
        </p:txBody>
      </p:sp>
      <p:sp>
        <p:nvSpPr>
          <p:cNvPr id="16" name="server"/>
          <p:cNvSpPr>
            <a:spLocks noEditPoints="1" noChangeArrowheads="1"/>
          </p:cNvSpPr>
          <p:nvPr/>
        </p:nvSpPr>
        <p:spPr bwMode="auto">
          <a:xfrm>
            <a:off x="6300192" y="5229200"/>
            <a:ext cx="864096" cy="873646"/>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 name="正方形/長方形 19"/>
          <p:cNvSpPr/>
          <p:nvPr/>
        </p:nvSpPr>
        <p:spPr bwMode="auto">
          <a:xfrm>
            <a:off x="3419872" y="6048524"/>
            <a:ext cx="1080120" cy="4048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t>SPE</a:t>
            </a:r>
            <a:endParaRPr lang="ja-JP" altLang="en-US" dirty="0"/>
          </a:p>
        </p:txBody>
      </p:sp>
      <p:sp>
        <p:nvSpPr>
          <p:cNvPr id="21" name="正方形/長方形 20"/>
          <p:cNvSpPr/>
          <p:nvPr/>
        </p:nvSpPr>
        <p:spPr bwMode="auto">
          <a:xfrm>
            <a:off x="2267744" y="6048524"/>
            <a:ext cx="1080120" cy="4048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t>SPE</a:t>
            </a:r>
            <a:endParaRPr lang="ja-JP" altLang="en-US" dirty="0"/>
          </a:p>
        </p:txBody>
      </p:sp>
      <p:cxnSp>
        <p:nvCxnSpPr>
          <p:cNvPr id="22" name="直線矢印コネクタ 21"/>
          <p:cNvCxnSpPr>
            <a:stCxn id="16" idx="7"/>
            <a:endCxn id="7" idx="3"/>
          </p:cNvCxnSpPr>
          <p:nvPr/>
        </p:nvCxnSpPr>
        <p:spPr bwMode="auto">
          <a:xfrm flipH="1" flipV="1">
            <a:off x="4499991" y="5627911"/>
            <a:ext cx="1800201" cy="381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カギ線コネクタ 22"/>
          <p:cNvCxnSpPr/>
          <p:nvPr/>
        </p:nvCxnSpPr>
        <p:spPr>
          <a:xfrm flipV="1">
            <a:off x="5796136" y="5949280"/>
            <a:ext cx="504056" cy="432048"/>
          </a:xfrm>
          <a:prstGeom prst="bentConnector3">
            <a:avLst>
              <a:gd name="adj1" fmla="val 50000"/>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図形 23"/>
          <p:cNvCxnSpPr>
            <a:endCxn id="15" idx="0"/>
          </p:cNvCxnSpPr>
          <p:nvPr/>
        </p:nvCxnSpPr>
        <p:spPr>
          <a:xfrm>
            <a:off x="7164288" y="5949280"/>
            <a:ext cx="1048690" cy="144016"/>
          </a:xfrm>
          <a:prstGeom prst="bentConnector2">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4572000" y="6093296"/>
            <a:ext cx="1152128" cy="369332"/>
          </a:xfrm>
          <a:prstGeom prst="rect">
            <a:avLst/>
          </a:prstGeom>
          <a:noFill/>
        </p:spPr>
        <p:txBody>
          <a:bodyPr wrap="square" rtlCol="0">
            <a:spAutoFit/>
          </a:bodyPr>
          <a:lstStyle/>
          <a:p>
            <a:r>
              <a:rPr kumimoji="1" lang="ja-JP" altLang="en-US" dirty="0" smtClean="0"/>
              <a:t>・・・・・・・・</a:t>
            </a:r>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slow" p14:dur="2000" advTm="28825"/>
    </mc:Choice>
    <mc:Fallback xmlns="">
      <p:transition spd="slow" advTm="28825"/>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Cell/B.E.</a:t>
            </a:r>
            <a:r>
              <a:rPr kumimoji="1" lang="ja-JP" altLang="en-US" dirty="0" smtClean="0"/>
              <a:t>のアーキテクチャ</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ヘテロジニアス型マルチコアプロセッサ</a:t>
            </a:r>
            <a:endParaRPr kumimoji="1" lang="en-US" altLang="ja-JP" dirty="0" smtClean="0"/>
          </a:p>
          <a:p>
            <a:pPr lvl="1"/>
            <a:r>
              <a:rPr lang="en-US" altLang="ja-JP" dirty="0" smtClean="0"/>
              <a:t>PlayStation3</a:t>
            </a:r>
            <a:r>
              <a:rPr lang="ja-JP" altLang="en-US" dirty="0" smtClean="0"/>
              <a:t>や</a:t>
            </a:r>
            <a:r>
              <a:rPr lang="en-US" altLang="ja-JP" dirty="0" smtClean="0"/>
              <a:t>Cell REGZA</a:t>
            </a:r>
            <a:r>
              <a:rPr lang="ja-JP" altLang="en-US" dirty="0" smtClean="0"/>
              <a:t>等に使用されている</a:t>
            </a:r>
            <a:endParaRPr lang="en-US" altLang="ja-JP" dirty="0" smtClean="0"/>
          </a:p>
          <a:p>
            <a:pPr lvl="1"/>
            <a:r>
              <a:rPr kumimoji="1" lang="ja-JP" altLang="en-US" dirty="0" smtClean="0"/>
              <a:t>制御系</a:t>
            </a:r>
            <a:r>
              <a:rPr kumimoji="1" lang="en-US" altLang="ja-JP" dirty="0" smtClean="0"/>
              <a:t>CPU</a:t>
            </a:r>
            <a:r>
              <a:rPr kumimoji="1" lang="ja-JP" altLang="en-US" dirty="0" smtClean="0"/>
              <a:t>の</a:t>
            </a:r>
            <a:r>
              <a:rPr kumimoji="1" lang="en-US" altLang="ja-JP" dirty="0" smtClean="0"/>
              <a:t>PPE</a:t>
            </a:r>
            <a:r>
              <a:rPr kumimoji="1" lang="ja-JP" altLang="en-US" dirty="0" smtClean="0"/>
              <a:t>と演算系</a:t>
            </a:r>
            <a:r>
              <a:rPr kumimoji="1" lang="en-US" altLang="ja-JP" dirty="0" smtClean="0"/>
              <a:t>CPU</a:t>
            </a:r>
            <a:r>
              <a:rPr kumimoji="1" lang="ja-JP" altLang="en-US" dirty="0" smtClean="0"/>
              <a:t>の</a:t>
            </a:r>
            <a:r>
              <a:rPr kumimoji="1" lang="en-US" altLang="ja-JP" dirty="0" smtClean="0"/>
              <a:t>SPE</a:t>
            </a:r>
          </a:p>
          <a:p>
            <a:pPr lvl="1"/>
            <a:r>
              <a:rPr lang="en-US" altLang="ja-JP" dirty="0" smtClean="0"/>
              <a:t>SPE</a:t>
            </a:r>
            <a:r>
              <a:rPr lang="ja-JP" altLang="en-US" dirty="0" smtClean="0"/>
              <a:t>は</a:t>
            </a:r>
            <a:r>
              <a:rPr lang="en-US" altLang="ja-JP" dirty="0" smtClean="0"/>
              <a:t>Local Store(LS)</a:t>
            </a:r>
            <a:r>
              <a:rPr lang="ja-JP" altLang="en-US" dirty="0" smtClean="0"/>
              <a:t>と呼ばれるメモリを持つ</a:t>
            </a:r>
            <a:endParaRPr lang="en-US" altLang="ja-JP" dirty="0" smtClean="0"/>
          </a:p>
          <a:p>
            <a:pPr lvl="1"/>
            <a:r>
              <a:rPr kumimoji="1" lang="en-US" altLang="ja-JP" dirty="0" smtClean="0"/>
              <a:t>SPE</a:t>
            </a:r>
            <a:r>
              <a:rPr kumimoji="1" lang="ja-JP" altLang="en-US" dirty="0" smtClean="0"/>
              <a:t>は</a:t>
            </a:r>
            <a:r>
              <a:rPr kumimoji="1" lang="en-US" altLang="ja-JP" dirty="0" smtClean="0"/>
              <a:t>DMA</a:t>
            </a:r>
            <a:r>
              <a:rPr kumimoji="1" lang="ja-JP" altLang="en-US" dirty="0" smtClean="0"/>
              <a:t>を用いてメインメモリにアクセス</a:t>
            </a:r>
            <a:endParaRPr kumimoji="1" lang="ja-JP" altLang="en-US" dirty="0"/>
          </a:p>
        </p:txBody>
      </p:sp>
      <p:sp>
        <p:nvSpPr>
          <p:cNvPr id="30" name="正方形/長方形 29"/>
          <p:cNvSpPr/>
          <p:nvPr/>
        </p:nvSpPr>
        <p:spPr>
          <a:xfrm>
            <a:off x="438474" y="4509120"/>
            <a:ext cx="3773486" cy="21442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1" name="グループ化 30"/>
          <p:cNvGrpSpPr/>
          <p:nvPr/>
        </p:nvGrpSpPr>
        <p:grpSpPr>
          <a:xfrm>
            <a:off x="4499992" y="4437112"/>
            <a:ext cx="1080120" cy="1872208"/>
            <a:chOff x="4644008" y="3717032"/>
            <a:chExt cx="1080120" cy="1872208"/>
          </a:xfrm>
        </p:grpSpPr>
        <p:sp>
          <p:nvSpPr>
            <p:cNvPr id="32" name="正方形/長方形 31"/>
            <p:cNvSpPr/>
            <p:nvPr/>
          </p:nvSpPr>
          <p:spPr>
            <a:xfrm>
              <a:off x="4644008" y="3717032"/>
              <a:ext cx="1080120"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4716016" y="5085184"/>
              <a:ext cx="936104" cy="432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MFC</a:t>
              </a:r>
              <a:endParaRPr kumimoji="1" lang="ja-JP" altLang="en-US" dirty="0">
                <a:solidFill>
                  <a:schemeClr val="tx1"/>
                </a:solidFill>
              </a:endParaRPr>
            </a:p>
          </p:txBody>
        </p:sp>
        <p:sp>
          <p:nvSpPr>
            <p:cNvPr id="34" name="正方形/長方形 33"/>
            <p:cNvSpPr/>
            <p:nvPr/>
          </p:nvSpPr>
          <p:spPr>
            <a:xfrm>
              <a:off x="4716016" y="3789040"/>
              <a:ext cx="936104" cy="122413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5" name="正方形/長方形 34"/>
            <p:cNvSpPr/>
            <p:nvPr/>
          </p:nvSpPr>
          <p:spPr>
            <a:xfrm>
              <a:off x="4788024" y="4365104"/>
              <a:ext cx="792088"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Local</a:t>
              </a:r>
            </a:p>
            <a:p>
              <a:pPr algn="ctr"/>
              <a:r>
                <a:rPr lang="en-US" altLang="ja-JP" dirty="0" smtClean="0">
                  <a:solidFill>
                    <a:schemeClr val="tx1"/>
                  </a:solidFill>
                </a:rPr>
                <a:t>Store</a:t>
              </a:r>
              <a:endParaRPr kumimoji="1" lang="ja-JP" altLang="en-US" dirty="0">
                <a:solidFill>
                  <a:schemeClr val="tx1"/>
                </a:solidFill>
              </a:endParaRPr>
            </a:p>
          </p:txBody>
        </p:sp>
        <p:sp>
          <p:nvSpPr>
            <p:cNvPr id="36" name="テキスト ボックス 35"/>
            <p:cNvSpPr txBox="1"/>
            <p:nvPr/>
          </p:nvSpPr>
          <p:spPr>
            <a:xfrm>
              <a:off x="4716016" y="3861048"/>
              <a:ext cx="936104" cy="369332"/>
            </a:xfrm>
            <a:prstGeom prst="rect">
              <a:avLst/>
            </a:prstGeom>
            <a:noFill/>
          </p:spPr>
          <p:txBody>
            <a:bodyPr wrap="square" rtlCol="0">
              <a:spAutoFit/>
            </a:bodyPr>
            <a:lstStyle/>
            <a:p>
              <a:pPr algn="ctr"/>
              <a:r>
                <a:rPr kumimoji="1" lang="en-US" altLang="ja-JP" dirty="0" smtClean="0"/>
                <a:t>SPU</a:t>
              </a:r>
            </a:p>
          </p:txBody>
        </p:sp>
      </p:grpSp>
      <p:cxnSp>
        <p:nvCxnSpPr>
          <p:cNvPr id="37" name="直線コネクタ 36"/>
          <p:cNvCxnSpPr/>
          <p:nvPr/>
        </p:nvCxnSpPr>
        <p:spPr>
          <a:xfrm flipH="1">
            <a:off x="3818384" y="4509120"/>
            <a:ext cx="681608" cy="202704"/>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8" name="直線コネクタ 37"/>
          <p:cNvCxnSpPr/>
          <p:nvPr/>
        </p:nvCxnSpPr>
        <p:spPr>
          <a:xfrm flipH="1" flipV="1">
            <a:off x="3818384" y="4940424"/>
            <a:ext cx="681608" cy="1368896"/>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39" name="グループ化 38"/>
          <p:cNvGrpSpPr/>
          <p:nvPr/>
        </p:nvGrpSpPr>
        <p:grpSpPr>
          <a:xfrm>
            <a:off x="971600" y="4653136"/>
            <a:ext cx="2920280" cy="1656184"/>
            <a:chOff x="1691680" y="4953000"/>
            <a:chExt cx="2920280" cy="1656184"/>
          </a:xfrm>
        </p:grpSpPr>
        <p:cxnSp>
          <p:nvCxnSpPr>
            <p:cNvPr id="40" name="直線コネクタ 39"/>
            <p:cNvCxnSpPr/>
            <p:nvPr/>
          </p:nvCxnSpPr>
          <p:spPr>
            <a:xfrm>
              <a:off x="2051720" y="5805264"/>
              <a:ext cx="79208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2595736" y="4953000"/>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42" name="正方形/長方形 41"/>
            <p:cNvSpPr/>
            <p:nvPr/>
          </p:nvSpPr>
          <p:spPr>
            <a:xfrm>
              <a:off x="3315816" y="4953000"/>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43" name="正方形/長方形 42"/>
            <p:cNvSpPr/>
            <p:nvPr/>
          </p:nvSpPr>
          <p:spPr>
            <a:xfrm>
              <a:off x="4035896" y="4953000"/>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44" name="正方形/長方形 43"/>
            <p:cNvSpPr/>
            <p:nvPr/>
          </p:nvSpPr>
          <p:spPr>
            <a:xfrm>
              <a:off x="2595736" y="6177136"/>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45" name="正方形/長方形 44"/>
            <p:cNvSpPr/>
            <p:nvPr/>
          </p:nvSpPr>
          <p:spPr>
            <a:xfrm>
              <a:off x="3315816" y="6177136"/>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46" name="正方形/長方形 45"/>
            <p:cNvSpPr/>
            <p:nvPr/>
          </p:nvSpPr>
          <p:spPr>
            <a:xfrm>
              <a:off x="4035896" y="6177136"/>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cxnSp>
          <p:nvCxnSpPr>
            <p:cNvPr id="47" name="直線コネクタ 46"/>
            <p:cNvCxnSpPr>
              <a:stCxn id="41" idx="2"/>
              <a:endCxn id="44" idx="0"/>
            </p:cNvCxnSpPr>
            <p:nvPr/>
          </p:nvCxnSpPr>
          <p:spPr>
            <a:xfrm rot="5400000">
              <a:off x="2487724" y="5781092"/>
              <a:ext cx="79208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a:stCxn id="42" idx="2"/>
              <a:endCxn id="45" idx="0"/>
            </p:cNvCxnSpPr>
            <p:nvPr/>
          </p:nvCxnSpPr>
          <p:spPr>
            <a:xfrm rot="5400000">
              <a:off x="3207804" y="5781092"/>
              <a:ext cx="79208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43" idx="2"/>
              <a:endCxn id="46" idx="0"/>
            </p:cNvCxnSpPr>
            <p:nvPr/>
          </p:nvCxnSpPr>
          <p:spPr>
            <a:xfrm rot="5400000">
              <a:off x="3927884" y="5781092"/>
              <a:ext cx="79208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2595736" y="5529064"/>
              <a:ext cx="2016224"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EIB</a:t>
              </a:r>
              <a:endParaRPr kumimoji="1" lang="ja-JP" altLang="en-US" dirty="0">
                <a:solidFill>
                  <a:schemeClr val="tx1"/>
                </a:solidFill>
              </a:endParaRPr>
            </a:p>
          </p:txBody>
        </p:sp>
        <p:sp>
          <p:nvSpPr>
            <p:cNvPr id="51" name="正方形/長方形 50"/>
            <p:cNvSpPr/>
            <p:nvPr/>
          </p:nvSpPr>
          <p:spPr>
            <a:xfrm>
              <a:off x="1691680" y="5517232"/>
              <a:ext cx="576064" cy="50405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PPE</a:t>
              </a:r>
              <a:endParaRPr kumimoji="1" lang="ja-JP" altLang="en-US" dirty="0"/>
            </a:p>
          </p:txBody>
        </p:sp>
      </p:grpSp>
      <p:sp>
        <p:nvSpPr>
          <p:cNvPr id="52" name="テキスト ボックス 51"/>
          <p:cNvSpPr txBox="1"/>
          <p:nvPr/>
        </p:nvSpPr>
        <p:spPr>
          <a:xfrm>
            <a:off x="467544" y="4149080"/>
            <a:ext cx="1368152" cy="369332"/>
          </a:xfrm>
          <a:prstGeom prst="rect">
            <a:avLst/>
          </a:prstGeom>
          <a:noFill/>
        </p:spPr>
        <p:txBody>
          <a:bodyPr wrap="square" rtlCol="0">
            <a:spAutoFit/>
          </a:bodyPr>
          <a:lstStyle/>
          <a:p>
            <a:pPr algn="ctr"/>
            <a:r>
              <a:rPr kumimoji="1" lang="en-US" altLang="ja-JP" dirty="0" smtClean="0"/>
              <a:t>Cell/B.E.</a:t>
            </a:r>
            <a:endParaRPr kumimoji="1" lang="ja-JP" altLang="en-US" dirty="0"/>
          </a:p>
        </p:txBody>
      </p:sp>
      <p:pic>
        <p:nvPicPr>
          <p:cNvPr id="53" name="Picture 2"/>
          <p:cNvPicPr>
            <a:picLocks noChangeAspect="1" noChangeArrowheads="1"/>
          </p:cNvPicPr>
          <p:nvPr/>
        </p:nvPicPr>
        <p:blipFill>
          <a:blip r:embed="rId3" cstate="print"/>
          <a:srcRect/>
          <a:stretch>
            <a:fillRect/>
          </a:stretch>
        </p:blipFill>
        <p:spPr bwMode="auto">
          <a:xfrm>
            <a:off x="5940152" y="4199876"/>
            <a:ext cx="2448272" cy="2658124"/>
          </a:xfrm>
          <a:prstGeom prst="rect">
            <a:avLst/>
          </a:prstGeom>
          <a:noFill/>
          <a:ln w="9525">
            <a:noFill/>
            <a:miter lim="800000"/>
            <a:headEnd/>
            <a:tailEnd/>
          </a:ln>
        </p:spPr>
      </p:pic>
      <p:sp>
        <p:nvSpPr>
          <p:cNvPr id="54" name="正方形/長方形 53"/>
          <p:cNvSpPr/>
          <p:nvPr/>
        </p:nvSpPr>
        <p:spPr>
          <a:xfrm>
            <a:off x="654498" y="5816664"/>
            <a:ext cx="936104" cy="6983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Main</a:t>
            </a:r>
          </a:p>
          <a:p>
            <a:pPr algn="ctr"/>
            <a:r>
              <a:rPr kumimoji="1" lang="en-US" altLang="ja-JP" sz="1600" dirty="0" smtClean="0">
                <a:solidFill>
                  <a:schemeClr val="tx1"/>
                </a:solidFill>
              </a:rPr>
              <a:t>Memory</a:t>
            </a:r>
            <a:endParaRPr kumimoji="1" lang="ja-JP" altLang="en-US" sz="1600" dirty="0">
              <a:solidFill>
                <a:schemeClr val="tx1"/>
              </a:solidFill>
            </a:endParaRPr>
          </a:p>
        </p:txBody>
      </p:sp>
      <p:cxnSp>
        <p:nvCxnSpPr>
          <p:cNvPr id="55" name="直線コネクタ 54"/>
          <p:cNvCxnSpPr/>
          <p:nvPr/>
        </p:nvCxnSpPr>
        <p:spPr>
          <a:xfrm flipV="1">
            <a:off x="1590602" y="5672648"/>
            <a:ext cx="288032" cy="1440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Tm="22051"/>
    </mc:Choice>
    <mc:Fallback xmlns="">
      <p:transition spd="slow" advTm="22051"/>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kumimoji="1" lang="ja-JP" altLang="en-US" dirty="0" smtClean="0"/>
              <a:t>監視システムの例</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OS</a:t>
            </a:r>
            <a:r>
              <a:rPr kumimoji="1" lang="ja-JP" altLang="en-US" dirty="0" smtClean="0"/>
              <a:t>カーネルの整合性をチェック</a:t>
            </a:r>
            <a:endParaRPr kumimoji="1" lang="en-US" altLang="ja-JP" dirty="0" smtClean="0"/>
          </a:p>
          <a:p>
            <a:pPr lvl="1"/>
            <a:r>
              <a:rPr lang="en-US" altLang="ja-JP" dirty="0" smtClean="0"/>
              <a:t>SPE</a:t>
            </a:r>
            <a:r>
              <a:rPr lang="ja-JP" altLang="en-US" dirty="0" smtClean="0"/>
              <a:t>は</a:t>
            </a:r>
            <a:r>
              <a:rPr lang="en-US" altLang="ja-JP" dirty="0" smtClean="0"/>
              <a:t>DMA</a:t>
            </a:r>
            <a:r>
              <a:rPr lang="ja-JP" altLang="en-US" dirty="0" smtClean="0"/>
              <a:t>転送によりカーネルメモリを取得</a:t>
            </a:r>
            <a:endParaRPr lang="en-US" altLang="ja-JP" dirty="0" smtClean="0"/>
          </a:p>
          <a:p>
            <a:pPr lvl="1"/>
            <a:r>
              <a:rPr lang="ja-JP" altLang="en-US" dirty="0" smtClean="0"/>
              <a:t>ハッシュ値を計算し、事前に取った値と比較</a:t>
            </a:r>
            <a:endParaRPr lang="en-US" altLang="ja-JP" dirty="0" smtClean="0"/>
          </a:p>
          <a:p>
            <a:pPr lvl="2"/>
            <a:r>
              <a:rPr lang="ja-JP" altLang="en-US" dirty="0" smtClean="0"/>
              <a:t>コード領域、読み取り専用データ領域</a:t>
            </a:r>
            <a:endParaRPr lang="en-US" altLang="ja-JP" dirty="0" smtClean="0"/>
          </a:p>
          <a:p>
            <a:pPr lvl="1"/>
            <a:r>
              <a:rPr lang="ja-JP" altLang="en-US" dirty="0" smtClean="0"/>
              <a:t>カーネルデータが改ざんされていないか</a:t>
            </a:r>
            <a:r>
              <a:rPr lang="ja-JP" altLang="en-US" dirty="0" smtClean="0"/>
              <a:t>チェック</a:t>
            </a:r>
            <a:endParaRPr lang="en-US" altLang="ja-JP" dirty="0" smtClean="0"/>
          </a:p>
          <a:p>
            <a:pPr lvl="2"/>
            <a:r>
              <a:rPr lang="ja-JP" altLang="en-US" smtClean="0"/>
              <a:t>プロセスリスト、スケジューラのランキュー</a:t>
            </a:r>
            <a:endParaRPr lang="en-US" altLang="ja-JP" dirty="0" smtClean="0"/>
          </a:p>
          <a:p>
            <a:pPr lvl="2"/>
            <a:endParaRPr kumimoji="1" lang="ja-JP" altLang="en-US" dirty="0"/>
          </a:p>
        </p:txBody>
      </p:sp>
      <p:sp>
        <p:nvSpPr>
          <p:cNvPr id="4" name="正方形/長方形 3"/>
          <p:cNvSpPr/>
          <p:nvPr/>
        </p:nvSpPr>
        <p:spPr>
          <a:xfrm>
            <a:off x="5148064" y="4941168"/>
            <a:ext cx="3714776" cy="19168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719304" y="5072050"/>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719304" y="5286364"/>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3719304" y="5500678"/>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719304" y="5714992"/>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3719304" y="5929306"/>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719304" y="6143620"/>
            <a:ext cx="914400" cy="2143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719304" y="6357934"/>
            <a:ext cx="914400" cy="2143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719304" y="6572248"/>
            <a:ext cx="914400" cy="2143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7452320" y="5292064"/>
            <a:ext cx="1285884"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監視</a:t>
            </a:r>
            <a:endParaRPr kumimoji="1" lang="en-US" altLang="ja-JP" b="1" dirty="0" smtClean="0">
              <a:solidFill>
                <a:schemeClr val="tx1"/>
              </a:solidFill>
            </a:endParaRPr>
          </a:p>
          <a:p>
            <a:pPr algn="ctr"/>
            <a:r>
              <a:rPr kumimoji="1" lang="ja-JP" altLang="en-US" b="1" dirty="0" smtClean="0">
                <a:solidFill>
                  <a:schemeClr val="tx1"/>
                </a:solidFill>
              </a:rPr>
              <a:t>システム</a:t>
            </a:r>
            <a:endParaRPr kumimoji="1" lang="ja-JP" altLang="en-US" b="1" dirty="0">
              <a:solidFill>
                <a:schemeClr val="tx1"/>
              </a:solidFill>
            </a:endParaRPr>
          </a:p>
        </p:txBody>
      </p:sp>
      <p:sp>
        <p:nvSpPr>
          <p:cNvPr id="14" name="テキスト ボックス 13"/>
          <p:cNvSpPr txBox="1"/>
          <p:nvPr/>
        </p:nvSpPr>
        <p:spPr>
          <a:xfrm>
            <a:off x="5576692" y="4643422"/>
            <a:ext cx="857256" cy="369332"/>
          </a:xfrm>
          <a:prstGeom prst="rect">
            <a:avLst/>
          </a:prstGeom>
          <a:noFill/>
        </p:spPr>
        <p:txBody>
          <a:bodyPr wrap="square" rtlCol="0">
            <a:spAutoFit/>
          </a:bodyPr>
          <a:lstStyle/>
          <a:p>
            <a:pPr algn="ctr"/>
            <a:r>
              <a:rPr kumimoji="1" lang="en-US" altLang="ja-JP" dirty="0" smtClean="0">
                <a:solidFill>
                  <a:schemeClr val="bg1"/>
                </a:solidFill>
              </a:rPr>
              <a:t>LS</a:t>
            </a:r>
            <a:endParaRPr kumimoji="1" lang="ja-JP" altLang="en-US" dirty="0">
              <a:solidFill>
                <a:schemeClr val="bg1"/>
              </a:solidFill>
            </a:endParaRPr>
          </a:p>
        </p:txBody>
      </p:sp>
      <p:sp>
        <p:nvSpPr>
          <p:cNvPr id="15" name="テキスト ボックス 14"/>
          <p:cNvSpPr txBox="1"/>
          <p:nvPr/>
        </p:nvSpPr>
        <p:spPr>
          <a:xfrm>
            <a:off x="6791138" y="4643844"/>
            <a:ext cx="714380" cy="369332"/>
          </a:xfrm>
          <a:prstGeom prst="rect">
            <a:avLst/>
          </a:prstGeom>
          <a:noFill/>
        </p:spPr>
        <p:txBody>
          <a:bodyPr wrap="square" rtlCol="0">
            <a:spAutoFit/>
          </a:bodyPr>
          <a:lstStyle/>
          <a:p>
            <a:r>
              <a:rPr lang="en-US" altLang="ja-JP" dirty="0" smtClean="0"/>
              <a:t>SPE</a:t>
            </a:r>
            <a:endParaRPr kumimoji="1" lang="ja-JP" altLang="en-US" dirty="0"/>
          </a:p>
        </p:txBody>
      </p:sp>
      <p:sp>
        <p:nvSpPr>
          <p:cNvPr id="16" name="テキスト ボックス 15"/>
          <p:cNvSpPr txBox="1"/>
          <p:nvPr/>
        </p:nvSpPr>
        <p:spPr>
          <a:xfrm>
            <a:off x="3779912" y="4571984"/>
            <a:ext cx="864096" cy="523220"/>
          </a:xfrm>
          <a:prstGeom prst="rect">
            <a:avLst/>
          </a:prstGeom>
          <a:noFill/>
        </p:spPr>
        <p:txBody>
          <a:bodyPr wrap="square" rtlCol="0">
            <a:spAutoFit/>
          </a:bodyPr>
          <a:lstStyle/>
          <a:p>
            <a:pPr algn="ctr"/>
            <a:r>
              <a:rPr kumimoji="1" lang="ja-JP" altLang="en-US" sz="1400" dirty="0" smtClean="0"/>
              <a:t>メイン</a:t>
            </a:r>
            <a:endParaRPr kumimoji="1" lang="en-US" altLang="ja-JP" sz="1400" dirty="0" smtClean="0"/>
          </a:p>
          <a:p>
            <a:pPr algn="ctr"/>
            <a:r>
              <a:rPr lang="ja-JP" altLang="en-US" sz="1400" dirty="0" smtClean="0"/>
              <a:t>メモリ</a:t>
            </a:r>
            <a:endParaRPr kumimoji="1" lang="ja-JP" altLang="en-US" sz="1400" dirty="0"/>
          </a:p>
        </p:txBody>
      </p:sp>
      <p:sp>
        <p:nvSpPr>
          <p:cNvPr id="17" name="正方形/長方形 16"/>
          <p:cNvSpPr/>
          <p:nvPr/>
        </p:nvSpPr>
        <p:spPr>
          <a:xfrm>
            <a:off x="5364088" y="5085184"/>
            <a:ext cx="1800200" cy="16453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000" dirty="0" smtClean="0">
                <a:solidFill>
                  <a:schemeClr val="tx1"/>
                </a:solidFill>
              </a:rPr>
              <a:t>LS</a:t>
            </a:r>
            <a:endParaRPr kumimoji="1" lang="ja-JP" altLang="en-US" sz="4000" dirty="0">
              <a:solidFill>
                <a:schemeClr val="tx1"/>
              </a:solidFill>
            </a:endParaRPr>
          </a:p>
        </p:txBody>
      </p:sp>
      <p:sp>
        <p:nvSpPr>
          <p:cNvPr id="18" name="正方形/長方形 17"/>
          <p:cNvSpPr/>
          <p:nvPr/>
        </p:nvSpPr>
        <p:spPr>
          <a:xfrm>
            <a:off x="3719304" y="5072050"/>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OS</a:t>
            </a:r>
            <a:endParaRPr kumimoji="1" lang="ja-JP" altLang="en-US" dirty="0"/>
          </a:p>
        </p:txBody>
      </p:sp>
      <p:sp>
        <p:nvSpPr>
          <p:cNvPr id="19" name="正方形/長方形 18"/>
          <p:cNvSpPr/>
          <p:nvPr/>
        </p:nvSpPr>
        <p:spPr>
          <a:xfrm>
            <a:off x="3719304" y="5293774"/>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3719304" y="5500678"/>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左矢印 20"/>
          <p:cNvSpPr/>
          <p:nvPr/>
        </p:nvSpPr>
        <p:spPr>
          <a:xfrm>
            <a:off x="6588224" y="5436080"/>
            <a:ext cx="792088" cy="64807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2196"/>
    </mc:Choice>
    <mc:Fallback xmlns="">
      <p:transition spd="slow" advTm="4219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0 0  L 0.25 0  E" pathEditMode="relative" ptsTypes="">
                                      <p:cBhvr>
                                        <p:cTn id="6" dur="500" fill="hold"/>
                                        <p:tgtEl>
                                          <p:spTgt spid="1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63" presetClass="path" presetSubtype="0" accel="50000" decel="50000" fill="hold" grpId="0" nodeType="clickEffect">
                                  <p:stCondLst>
                                    <p:cond delay="0"/>
                                  </p:stCondLst>
                                  <p:childTnLst>
                                    <p:animMotion origin="layout" path="M 0 0  L 0.25 0  E" pathEditMode="relative" ptsTypes="">
                                      <p:cBhvr>
                                        <p:cTn id="10" dur="500" fill="hold"/>
                                        <p:tgtEl>
                                          <p:spTgt spid="19"/>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63" presetClass="path" presetSubtype="0" accel="50000" decel="50000" fill="hold" grpId="0" nodeType="clickEffect">
                                  <p:stCondLst>
                                    <p:cond delay="0"/>
                                  </p:stCondLst>
                                  <p:childTnLst>
                                    <p:animMotion origin="layout" path="M 0 0  L 0.25 0  E" pathEditMode="relative" ptsTypes="">
                                      <p:cBhvr>
                                        <p:cTn id="14" dur="500" fill="hold"/>
                                        <p:tgtEl>
                                          <p:spTgt spid="2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SPE Isolation</a:t>
            </a:r>
            <a:r>
              <a:rPr kumimoji="1" lang="ja-JP" altLang="en-US" dirty="0" smtClean="0"/>
              <a:t>モードによる実行</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a:bodyPr>
          <a:lstStyle/>
          <a:p>
            <a:r>
              <a:rPr kumimoji="1" lang="ja-JP" altLang="en-US" dirty="0" smtClean="0"/>
              <a:t>プログラムを安全に実行する</a:t>
            </a:r>
            <a:r>
              <a:rPr kumimoji="1" lang="en-US" altLang="ja-JP" dirty="0" smtClean="0"/>
              <a:t>CPU</a:t>
            </a:r>
            <a:r>
              <a:rPr kumimoji="1" lang="ja-JP" altLang="en-US" dirty="0" smtClean="0"/>
              <a:t>のモード</a:t>
            </a:r>
            <a:endParaRPr kumimoji="1" lang="en-US" altLang="ja-JP" dirty="0" smtClean="0"/>
          </a:p>
          <a:p>
            <a:pPr lvl="1"/>
            <a:r>
              <a:rPr kumimoji="1" lang="ja-JP" altLang="en-US" dirty="0" smtClean="0"/>
              <a:t>攻撃者は</a:t>
            </a:r>
            <a:r>
              <a:rPr kumimoji="1" lang="en-US" altLang="ja-JP" dirty="0" smtClean="0"/>
              <a:t>OS</a:t>
            </a:r>
            <a:r>
              <a:rPr kumimoji="1" lang="ja-JP" altLang="en-US" dirty="0" smtClean="0"/>
              <a:t>監視システム</a:t>
            </a:r>
            <a:r>
              <a:rPr lang="ja-JP" altLang="en-US" dirty="0" smtClean="0"/>
              <a:t>の改ざんや</a:t>
            </a:r>
            <a:r>
              <a:rPr lang="en-US" altLang="ja-JP" dirty="0" smtClean="0"/>
              <a:t/>
            </a:r>
            <a:br>
              <a:rPr lang="en-US" altLang="ja-JP" dirty="0" smtClean="0"/>
            </a:br>
            <a:r>
              <a:rPr lang="ja-JP" altLang="en-US" dirty="0" smtClean="0"/>
              <a:t>解析を行えない</a:t>
            </a:r>
            <a:endParaRPr lang="en-US" altLang="ja-JP" dirty="0" smtClean="0"/>
          </a:p>
          <a:p>
            <a:pPr lvl="1"/>
            <a:r>
              <a:rPr lang="ja-JP" altLang="en-US" dirty="0" smtClean="0"/>
              <a:t>実行中</a:t>
            </a:r>
            <a:endParaRPr lang="en-US" altLang="ja-JP" dirty="0" smtClean="0"/>
          </a:p>
          <a:p>
            <a:pPr lvl="2"/>
            <a:r>
              <a:rPr kumimoji="1" lang="ja-JP" altLang="en-US" dirty="0" smtClean="0"/>
              <a:t>実行中は</a:t>
            </a:r>
            <a:r>
              <a:rPr kumimoji="1" lang="en-US" altLang="ja-JP" dirty="0" smtClean="0"/>
              <a:t>LS</a:t>
            </a:r>
            <a:r>
              <a:rPr kumimoji="1" lang="ja-JP" altLang="en-US" dirty="0" smtClean="0"/>
              <a:t>にアクセス不可</a:t>
            </a:r>
            <a:endParaRPr kumimoji="1" lang="en-US" altLang="ja-JP" dirty="0" smtClean="0"/>
          </a:p>
          <a:p>
            <a:pPr lvl="2"/>
            <a:r>
              <a:rPr lang="ja-JP" altLang="en-US" dirty="0" smtClean="0"/>
              <a:t>実行中の改ざん、解析ができない</a:t>
            </a:r>
            <a:endParaRPr kumimoji="1" lang="en-US" altLang="ja-JP" dirty="0" smtClean="0"/>
          </a:p>
          <a:p>
            <a:pPr lvl="1"/>
            <a:r>
              <a:rPr lang="ja-JP" altLang="en-US" dirty="0" smtClean="0"/>
              <a:t>実行後</a:t>
            </a:r>
            <a:endParaRPr lang="en-US" altLang="ja-JP" dirty="0" smtClean="0"/>
          </a:p>
          <a:p>
            <a:pPr lvl="2"/>
            <a:r>
              <a:rPr kumimoji="1" lang="ja-JP" altLang="en-US" dirty="0" smtClean="0"/>
              <a:t>中断・終了時は</a:t>
            </a:r>
            <a:r>
              <a:rPr kumimoji="1" lang="en-US" altLang="ja-JP" dirty="0" smtClean="0"/>
              <a:t>LS</a:t>
            </a:r>
            <a:r>
              <a:rPr kumimoji="1" lang="ja-JP" altLang="en-US" dirty="0" smtClean="0"/>
              <a:t>の中身を全削除</a:t>
            </a:r>
            <a:endParaRPr kumimoji="1" lang="en-US" altLang="ja-JP" dirty="0" smtClean="0"/>
          </a:p>
          <a:p>
            <a:pPr lvl="2"/>
            <a:r>
              <a:rPr lang="ja-JP" altLang="en-US" dirty="0" smtClean="0"/>
              <a:t>実行後の解析は不可能</a:t>
            </a:r>
            <a:endParaRPr kumimoji="1" lang="en-US" altLang="ja-JP" dirty="0" smtClean="0"/>
          </a:p>
        </p:txBody>
      </p:sp>
      <p:sp>
        <p:nvSpPr>
          <p:cNvPr id="4" name="正方形/長方形 3"/>
          <p:cNvSpPr/>
          <p:nvPr/>
        </p:nvSpPr>
        <p:spPr>
          <a:xfrm>
            <a:off x="7020272" y="3933056"/>
            <a:ext cx="2016224" cy="27949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154687" y="5975550"/>
            <a:ext cx="1747394" cy="644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MFC</a:t>
            </a:r>
            <a:endParaRPr kumimoji="1" lang="ja-JP" altLang="en-US" dirty="0">
              <a:solidFill>
                <a:schemeClr val="tx1"/>
              </a:solidFill>
            </a:endParaRPr>
          </a:p>
        </p:txBody>
      </p:sp>
      <p:sp>
        <p:nvSpPr>
          <p:cNvPr id="6" name="正方形/長方形 5"/>
          <p:cNvSpPr/>
          <p:nvPr/>
        </p:nvSpPr>
        <p:spPr>
          <a:xfrm>
            <a:off x="7154687" y="4040556"/>
            <a:ext cx="1747394" cy="182749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7" name="正方形/長方形 6"/>
          <p:cNvSpPr/>
          <p:nvPr/>
        </p:nvSpPr>
        <p:spPr>
          <a:xfrm>
            <a:off x="7289102" y="4581128"/>
            <a:ext cx="1478564" cy="11794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8" name="テキスト ボックス 7"/>
          <p:cNvSpPr txBox="1"/>
          <p:nvPr/>
        </p:nvSpPr>
        <p:spPr>
          <a:xfrm>
            <a:off x="7154687" y="4148055"/>
            <a:ext cx="1747394" cy="551370"/>
          </a:xfrm>
          <a:prstGeom prst="rect">
            <a:avLst/>
          </a:prstGeom>
          <a:noFill/>
        </p:spPr>
        <p:txBody>
          <a:bodyPr wrap="square" rtlCol="0">
            <a:spAutoFit/>
          </a:bodyPr>
          <a:lstStyle/>
          <a:p>
            <a:pPr algn="ctr"/>
            <a:r>
              <a:rPr kumimoji="1" lang="en-US" altLang="ja-JP" dirty="0" smtClean="0"/>
              <a:t>SPU</a:t>
            </a:r>
          </a:p>
        </p:txBody>
      </p:sp>
      <p:sp>
        <p:nvSpPr>
          <p:cNvPr id="9" name="正方形/長方形 8"/>
          <p:cNvSpPr/>
          <p:nvPr/>
        </p:nvSpPr>
        <p:spPr bwMode="auto">
          <a:xfrm>
            <a:off x="7452320" y="5085184"/>
            <a:ext cx="1152128" cy="598934"/>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smtClean="0">
                <a:solidFill>
                  <a:schemeClr val="tx1"/>
                </a:solidFill>
              </a:rPr>
              <a:t>OS</a:t>
            </a:r>
            <a:r>
              <a:rPr lang="ja-JP" altLang="en-US" dirty="0" smtClean="0">
                <a:solidFill>
                  <a:schemeClr val="tx1"/>
                </a:solidFill>
              </a:rPr>
              <a:t>監視</a:t>
            </a:r>
            <a:endParaRPr lang="en-US" altLang="ja-JP" dirty="0" smtClean="0">
              <a:solidFill>
                <a:schemeClr val="tx1"/>
              </a:solidFill>
            </a:endParaRPr>
          </a:p>
          <a:p>
            <a:pPr algn="ctr">
              <a:defRPr/>
            </a:pPr>
            <a:r>
              <a:rPr lang="ja-JP" altLang="en-US" dirty="0" smtClean="0">
                <a:solidFill>
                  <a:schemeClr val="tx1"/>
                </a:solidFill>
              </a:rPr>
              <a:t>システム</a:t>
            </a:r>
            <a:endParaRPr lang="en-US" altLang="ja-JP" dirty="0">
              <a:solidFill>
                <a:schemeClr val="tx1"/>
              </a:solidFill>
            </a:endParaRPr>
          </a:p>
        </p:txBody>
      </p:sp>
      <p:sp>
        <p:nvSpPr>
          <p:cNvPr id="10" name="テキスト ボックス 9"/>
          <p:cNvSpPr txBox="1"/>
          <p:nvPr/>
        </p:nvSpPr>
        <p:spPr>
          <a:xfrm>
            <a:off x="7308304" y="4581128"/>
            <a:ext cx="1440160" cy="369332"/>
          </a:xfrm>
          <a:prstGeom prst="rect">
            <a:avLst/>
          </a:prstGeom>
          <a:noFill/>
        </p:spPr>
        <p:txBody>
          <a:bodyPr wrap="square" rtlCol="0">
            <a:spAutoFit/>
          </a:bodyPr>
          <a:lstStyle/>
          <a:p>
            <a:pPr algn="ctr"/>
            <a:r>
              <a:rPr kumimoji="1" lang="en-US" altLang="ja-JP" dirty="0" smtClean="0"/>
              <a:t>LS</a:t>
            </a:r>
            <a:endParaRPr kumimoji="1" lang="ja-JP" altLang="en-US" dirty="0"/>
          </a:p>
        </p:txBody>
      </p:sp>
      <p:pic>
        <p:nvPicPr>
          <p:cNvPr id="11" name="Picture 3" descr="C:\Users\takuya\AppData\Local\Microsoft\Windows\Temporary Internet Files\Content.IE5\8MJ4IBT7\MC900389182[1].wmf"/>
          <p:cNvPicPr>
            <a:picLocks noChangeAspect="1" noChangeArrowheads="1"/>
          </p:cNvPicPr>
          <p:nvPr/>
        </p:nvPicPr>
        <p:blipFill>
          <a:blip r:embed="rId4" cstate="print"/>
          <a:srcRect/>
          <a:stretch>
            <a:fillRect/>
          </a:stretch>
        </p:blipFill>
        <p:spPr bwMode="auto">
          <a:xfrm>
            <a:off x="6084168" y="4941168"/>
            <a:ext cx="826248" cy="887911"/>
          </a:xfrm>
          <a:prstGeom prst="rect">
            <a:avLst/>
          </a:prstGeom>
          <a:noFill/>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9717"/>
    </mc:Choice>
    <mc:Fallback xmlns="">
      <p:transition spd="slow" advTm="497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Secure Loader</a:t>
            </a:r>
            <a:r>
              <a:rPr kumimoji="1" lang="ja-JP" altLang="en-US" dirty="0" smtClean="0"/>
              <a:t>による安全なロード</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Secure Loader</a:t>
            </a:r>
            <a:r>
              <a:rPr kumimoji="1" lang="ja-JP" altLang="en-US" dirty="0" smtClean="0"/>
              <a:t>が暗号化された</a:t>
            </a:r>
            <a:r>
              <a:rPr kumimoji="1" lang="en-US" altLang="ja-JP" dirty="0" smtClean="0"/>
              <a:t/>
            </a:r>
            <a:br>
              <a:rPr kumimoji="1" lang="en-US" altLang="ja-JP" dirty="0" smtClean="0"/>
            </a:br>
            <a:r>
              <a:rPr kumimoji="1" lang="en-US" altLang="ja-JP" dirty="0" smtClean="0"/>
              <a:t>OS</a:t>
            </a:r>
            <a:r>
              <a:rPr kumimoji="1" lang="ja-JP" altLang="en-US" dirty="0" smtClean="0"/>
              <a:t>監視システムを</a:t>
            </a:r>
            <a:r>
              <a:rPr kumimoji="1" lang="en-US" altLang="ja-JP" dirty="0" smtClean="0"/>
              <a:t>SPE</a:t>
            </a:r>
            <a:r>
              <a:rPr kumimoji="1" lang="ja-JP" altLang="en-US" dirty="0" smtClean="0"/>
              <a:t>にロードする</a:t>
            </a:r>
            <a:endParaRPr kumimoji="1" lang="en-US" altLang="ja-JP" dirty="0" smtClean="0"/>
          </a:p>
          <a:p>
            <a:pPr lvl="1"/>
            <a:r>
              <a:rPr lang="en-US" altLang="ja-JP" dirty="0" smtClean="0"/>
              <a:t>PPE</a:t>
            </a:r>
            <a:r>
              <a:rPr lang="ja-JP" altLang="en-US" dirty="0" smtClean="0"/>
              <a:t>が暗号化された</a:t>
            </a:r>
            <a:r>
              <a:rPr lang="en-US" altLang="ja-JP" dirty="0" smtClean="0"/>
              <a:t>Secure Loader</a:t>
            </a:r>
            <a:r>
              <a:rPr lang="ja-JP" altLang="en-US" dirty="0" smtClean="0"/>
              <a:t>を</a:t>
            </a:r>
            <a:r>
              <a:rPr lang="en-US" altLang="ja-JP" dirty="0" smtClean="0"/>
              <a:t>SPE</a:t>
            </a:r>
            <a:r>
              <a:rPr lang="ja-JP" altLang="en-US" dirty="0" smtClean="0"/>
              <a:t>にロード</a:t>
            </a:r>
            <a:endParaRPr lang="en-US" altLang="ja-JP" dirty="0" smtClean="0"/>
          </a:p>
          <a:p>
            <a:pPr lvl="2"/>
            <a:r>
              <a:rPr kumimoji="1" lang="en-US" altLang="ja-JP" dirty="0" smtClean="0"/>
              <a:t>Secure Loader</a:t>
            </a:r>
            <a:r>
              <a:rPr kumimoji="1" lang="ja-JP" altLang="en-US" dirty="0" smtClean="0"/>
              <a:t>はハードウェアから保護されている</a:t>
            </a:r>
            <a:endParaRPr kumimoji="1" lang="en-US" altLang="ja-JP" dirty="0" smtClean="0"/>
          </a:p>
          <a:p>
            <a:pPr lvl="1"/>
            <a:r>
              <a:rPr lang="ja-JP" altLang="en-US" dirty="0" smtClean="0"/>
              <a:t>ディスク上の</a:t>
            </a:r>
            <a:r>
              <a:rPr lang="en-US" altLang="ja-JP" dirty="0" smtClean="0"/>
              <a:t>OS</a:t>
            </a:r>
            <a:r>
              <a:rPr lang="ja-JP" altLang="en-US" dirty="0" smtClean="0"/>
              <a:t>監視システムの保護ができる</a:t>
            </a:r>
            <a:endParaRPr kumimoji="1" lang="ja-JP" altLang="en-US" dirty="0"/>
          </a:p>
        </p:txBody>
      </p:sp>
      <p:sp>
        <p:nvSpPr>
          <p:cNvPr id="4" name="正方形/長方形 3"/>
          <p:cNvSpPr/>
          <p:nvPr/>
        </p:nvSpPr>
        <p:spPr>
          <a:xfrm>
            <a:off x="6110858" y="4554214"/>
            <a:ext cx="1571625" cy="20892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tx1"/>
              </a:solidFill>
            </a:endParaRPr>
          </a:p>
        </p:txBody>
      </p:sp>
      <p:sp>
        <p:nvSpPr>
          <p:cNvPr id="5" name="正方形/長方形 4"/>
          <p:cNvSpPr/>
          <p:nvPr/>
        </p:nvSpPr>
        <p:spPr>
          <a:xfrm>
            <a:off x="6252592" y="5354547"/>
            <a:ext cx="1296144" cy="1166163"/>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610527" y="4493323"/>
            <a:ext cx="1643063" cy="194850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フローチャート : 磁気ディスク 6"/>
          <p:cNvSpPr/>
          <p:nvPr/>
        </p:nvSpPr>
        <p:spPr>
          <a:xfrm>
            <a:off x="1681726" y="4919559"/>
            <a:ext cx="1071562" cy="133959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a:spLocks noChangeArrowheads="1"/>
          </p:cNvSpPr>
          <p:nvPr/>
        </p:nvSpPr>
        <p:spPr bwMode="auto">
          <a:xfrm>
            <a:off x="6396608" y="4249761"/>
            <a:ext cx="928688" cy="315278"/>
          </a:xfrm>
          <a:prstGeom prst="rect">
            <a:avLst/>
          </a:prstGeom>
          <a:noFill/>
          <a:ln w="9525">
            <a:noFill/>
            <a:miter lim="800000"/>
            <a:headEnd/>
            <a:tailEnd/>
          </a:ln>
        </p:spPr>
        <p:txBody>
          <a:bodyPr>
            <a:spAutoFit/>
          </a:bodyPr>
          <a:lstStyle/>
          <a:p>
            <a:pPr algn="ctr"/>
            <a:r>
              <a:rPr lang="en-US" altLang="ja-JP"/>
              <a:t>SPE</a:t>
            </a:r>
            <a:endParaRPr lang="ja-JP" altLang="en-US"/>
          </a:p>
        </p:txBody>
      </p:sp>
      <p:sp>
        <p:nvSpPr>
          <p:cNvPr id="9" name="テキスト ボックス 10"/>
          <p:cNvSpPr txBox="1">
            <a:spLocks noChangeArrowheads="1"/>
          </p:cNvSpPr>
          <p:nvPr/>
        </p:nvSpPr>
        <p:spPr bwMode="auto">
          <a:xfrm>
            <a:off x="3753402" y="4188870"/>
            <a:ext cx="1214438" cy="315278"/>
          </a:xfrm>
          <a:prstGeom prst="rect">
            <a:avLst/>
          </a:prstGeom>
          <a:noFill/>
          <a:ln w="9525">
            <a:noFill/>
            <a:miter lim="800000"/>
            <a:headEnd/>
            <a:tailEnd/>
          </a:ln>
        </p:spPr>
        <p:txBody>
          <a:bodyPr>
            <a:spAutoFit/>
          </a:bodyPr>
          <a:lstStyle/>
          <a:p>
            <a:pPr algn="ctr"/>
            <a:r>
              <a:rPr lang="en-US" altLang="ja-JP"/>
              <a:t>PPE</a:t>
            </a:r>
            <a:endParaRPr lang="ja-JP" altLang="en-US"/>
          </a:p>
        </p:txBody>
      </p:sp>
      <p:sp>
        <p:nvSpPr>
          <p:cNvPr id="10" name="正方形/長方形 9"/>
          <p:cNvSpPr/>
          <p:nvPr/>
        </p:nvSpPr>
        <p:spPr>
          <a:xfrm>
            <a:off x="6324600" y="4618023"/>
            <a:ext cx="1152128" cy="30688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SPU</a:t>
            </a:r>
            <a:endParaRPr kumimoji="1" lang="ja-JP" altLang="en-US" dirty="0">
              <a:solidFill>
                <a:schemeClr val="tx1"/>
              </a:solidFill>
            </a:endParaRPr>
          </a:p>
        </p:txBody>
      </p:sp>
      <p:sp>
        <p:nvSpPr>
          <p:cNvPr id="11" name="テキスト ボックス 10"/>
          <p:cNvSpPr txBox="1"/>
          <p:nvPr/>
        </p:nvSpPr>
        <p:spPr>
          <a:xfrm>
            <a:off x="6300192" y="5373216"/>
            <a:ext cx="1152128" cy="369332"/>
          </a:xfrm>
          <a:prstGeom prst="rect">
            <a:avLst/>
          </a:prstGeom>
          <a:noFill/>
        </p:spPr>
        <p:txBody>
          <a:bodyPr wrap="square" rtlCol="0">
            <a:spAutoFit/>
          </a:bodyPr>
          <a:lstStyle/>
          <a:p>
            <a:pPr algn="ctr"/>
            <a:r>
              <a:rPr kumimoji="1" lang="en-US" altLang="ja-JP" dirty="0" smtClean="0"/>
              <a:t>LS</a:t>
            </a:r>
            <a:endParaRPr kumimoji="1" lang="ja-JP" altLang="en-US" dirty="0"/>
          </a:p>
        </p:txBody>
      </p:sp>
      <p:pic>
        <p:nvPicPr>
          <p:cNvPr id="12" name="Picture 3" descr="C:\Users\takuya\AppData\Local\Microsoft\Windows\Temporary Internet Files\Content.IE5\8MJ4IBT7\MC900389182[1].wmf"/>
          <p:cNvPicPr>
            <a:picLocks noChangeAspect="1" noChangeArrowheads="1"/>
          </p:cNvPicPr>
          <p:nvPr/>
        </p:nvPicPr>
        <p:blipFill>
          <a:blip r:embed="rId4" cstate="print"/>
          <a:srcRect/>
          <a:stretch>
            <a:fillRect/>
          </a:stretch>
        </p:blipFill>
        <p:spPr bwMode="auto">
          <a:xfrm flipH="1">
            <a:off x="4042575" y="5229847"/>
            <a:ext cx="720080" cy="859046"/>
          </a:xfrm>
          <a:prstGeom prst="rect">
            <a:avLst/>
          </a:prstGeom>
          <a:noFill/>
        </p:spPr>
      </p:pic>
      <p:grpSp>
        <p:nvGrpSpPr>
          <p:cNvPr id="13" name="グループ化 27"/>
          <p:cNvGrpSpPr/>
          <p:nvPr/>
        </p:nvGrpSpPr>
        <p:grpSpPr>
          <a:xfrm>
            <a:off x="1403648" y="5157192"/>
            <a:ext cx="1349640" cy="553946"/>
            <a:chOff x="1403648" y="5157192"/>
            <a:chExt cx="1349640" cy="553946"/>
          </a:xfrm>
        </p:grpSpPr>
        <p:sp>
          <p:nvSpPr>
            <p:cNvPr id="14" name="正方形/長方形 13"/>
            <p:cNvSpPr/>
            <p:nvPr/>
          </p:nvSpPr>
          <p:spPr>
            <a:xfrm>
              <a:off x="1619672" y="5157192"/>
              <a:ext cx="1133616" cy="55394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smtClean="0">
                  <a:solidFill>
                    <a:schemeClr val="tx1"/>
                  </a:solidFill>
                </a:rPr>
                <a:t>OS</a:t>
              </a:r>
              <a:r>
                <a:rPr lang="ja-JP" altLang="en-US" dirty="0" smtClean="0">
                  <a:solidFill>
                    <a:schemeClr val="tx1"/>
                  </a:solidFill>
                </a:rPr>
                <a:t>監視</a:t>
              </a:r>
              <a:endParaRPr lang="en-US" altLang="ja-JP" dirty="0" smtClean="0">
                <a:solidFill>
                  <a:schemeClr val="tx1"/>
                </a:solidFill>
              </a:endParaRPr>
            </a:p>
            <a:p>
              <a:pPr algn="ctr">
                <a:defRPr/>
              </a:pPr>
              <a:r>
                <a:rPr lang="ja-JP" altLang="en-US" dirty="0" smtClean="0">
                  <a:solidFill>
                    <a:schemeClr val="tx1"/>
                  </a:solidFill>
                </a:rPr>
                <a:t>システム</a:t>
              </a:r>
              <a:endParaRPr lang="ja-JP" altLang="en-US" dirty="0">
                <a:solidFill>
                  <a:schemeClr val="tx1"/>
                </a:solidFill>
              </a:endParaRPr>
            </a:p>
          </p:txBody>
        </p:sp>
        <p:sp>
          <p:nvSpPr>
            <p:cNvPr id="15" name="Lock"/>
            <p:cNvSpPr>
              <a:spLocks noEditPoints="1" noChangeArrowheads="1"/>
            </p:cNvSpPr>
            <p:nvPr/>
          </p:nvSpPr>
          <p:spPr bwMode="auto">
            <a:xfrm>
              <a:off x="1403648" y="5229200"/>
              <a:ext cx="340444" cy="379884"/>
            </a:xfrm>
            <a:custGeom>
              <a:avLst/>
              <a:gdLst>
                <a:gd name="T0" fmla="*/ 10800 w 21600"/>
                <a:gd name="T1" fmla="*/ 0 h 21600"/>
                <a:gd name="T2" fmla="*/ 21600 w 21600"/>
                <a:gd name="T3" fmla="*/ 9606 h 21600"/>
                <a:gd name="T4" fmla="*/ 10800 w 21600"/>
                <a:gd name="T5" fmla="*/ 21600 h 21600"/>
                <a:gd name="T6" fmla="*/ 0 w 21600"/>
                <a:gd name="T7" fmla="*/ 9606 h 21600"/>
                <a:gd name="T8" fmla="*/ 744 w 21600"/>
                <a:gd name="T9" fmla="*/ 9904 h 21600"/>
                <a:gd name="T10" fmla="*/ 21134 w 21600"/>
                <a:gd name="T11" fmla="*/ 15335 h 21600"/>
              </a:gdLst>
              <a:ahLst/>
              <a:cxnLst>
                <a:cxn ang="0">
                  <a:pos x="T0" y="T1"/>
                </a:cxn>
                <a:cxn ang="0">
                  <a:pos x="T2" y="T3"/>
                </a:cxn>
                <a:cxn ang="0">
                  <a:pos x="T4" y="T5"/>
                </a:cxn>
                <a:cxn ang="0">
                  <a:pos x="T6" y="T7"/>
                </a:cxn>
              </a:cxnLst>
              <a:rect l="T8" t="T9" r="T10" b="T11"/>
              <a:pathLst>
                <a:path w="21600" h="21600" extrusionOk="0">
                  <a:moveTo>
                    <a:pt x="93" y="9606"/>
                  </a:moveTo>
                  <a:lnTo>
                    <a:pt x="2048" y="9606"/>
                  </a:lnTo>
                  <a:lnTo>
                    <a:pt x="2048" y="4713"/>
                  </a:lnTo>
                  <a:lnTo>
                    <a:pt x="2420" y="3818"/>
                  </a:lnTo>
                  <a:lnTo>
                    <a:pt x="2979" y="3028"/>
                  </a:lnTo>
                  <a:lnTo>
                    <a:pt x="3537" y="2446"/>
                  </a:lnTo>
                  <a:lnTo>
                    <a:pt x="3956" y="1998"/>
                  </a:lnTo>
                  <a:lnTo>
                    <a:pt x="4492" y="1581"/>
                  </a:lnTo>
                  <a:lnTo>
                    <a:pt x="5143" y="1238"/>
                  </a:lnTo>
                  <a:lnTo>
                    <a:pt x="5912" y="880"/>
                  </a:lnTo>
                  <a:lnTo>
                    <a:pt x="6587" y="641"/>
                  </a:lnTo>
                  <a:lnTo>
                    <a:pt x="7518" y="372"/>
                  </a:lnTo>
                  <a:lnTo>
                    <a:pt x="8425" y="208"/>
                  </a:lnTo>
                  <a:lnTo>
                    <a:pt x="9496" y="59"/>
                  </a:lnTo>
                  <a:lnTo>
                    <a:pt x="10637" y="14"/>
                  </a:lnTo>
                  <a:lnTo>
                    <a:pt x="11614" y="59"/>
                  </a:lnTo>
                  <a:lnTo>
                    <a:pt x="12382" y="119"/>
                  </a:lnTo>
                  <a:lnTo>
                    <a:pt x="13034" y="253"/>
                  </a:lnTo>
                  <a:lnTo>
                    <a:pt x="13779" y="417"/>
                  </a:lnTo>
                  <a:lnTo>
                    <a:pt x="14500" y="611"/>
                  </a:lnTo>
                  <a:lnTo>
                    <a:pt x="14733" y="686"/>
                  </a:lnTo>
                  <a:lnTo>
                    <a:pt x="14989" y="790"/>
                  </a:lnTo>
                  <a:lnTo>
                    <a:pt x="15175" y="865"/>
                  </a:lnTo>
                  <a:lnTo>
                    <a:pt x="15385" y="954"/>
                  </a:lnTo>
                  <a:lnTo>
                    <a:pt x="15431" y="969"/>
                  </a:lnTo>
                  <a:lnTo>
                    <a:pt x="15594" y="1059"/>
                  </a:lnTo>
                  <a:lnTo>
                    <a:pt x="15757" y="1148"/>
                  </a:lnTo>
                  <a:lnTo>
                    <a:pt x="15920" y="1267"/>
                  </a:lnTo>
                  <a:lnTo>
                    <a:pt x="16106" y="1372"/>
                  </a:lnTo>
                  <a:lnTo>
                    <a:pt x="16665" y="1730"/>
                  </a:lnTo>
                  <a:lnTo>
                    <a:pt x="17014" y="1998"/>
                  </a:lnTo>
                  <a:lnTo>
                    <a:pt x="17480" y="2356"/>
                  </a:lnTo>
                  <a:lnTo>
                    <a:pt x="17852" y="2804"/>
                  </a:lnTo>
                  <a:lnTo>
                    <a:pt x="18178" y="3192"/>
                  </a:lnTo>
                  <a:lnTo>
                    <a:pt x="18527" y="3639"/>
                  </a:lnTo>
                  <a:lnTo>
                    <a:pt x="18806" y="4132"/>
                  </a:lnTo>
                  <a:lnTo>
                    <a:pt x="19086" y="4713"/>
                  </a:lnTo>
                  <a:lnTo>
                    <a:pt x="19272" y="5191"/>
                  </a:lnTo>
                  <a:lnTo>
                    <a:pt x="19295" y="9606"/>
                  </a:lnTo>
                  <a:lnTo>
                    <a:pt x="21600" y="9606"/>
                  </a:lnTo>
                  <a:lnTo>
                    <a:pt x="21600" y="16289"/>
                  </a:lnTo>
                  <a:lnTo>
                    <a:pt x="21413" y="17184"/>
                  </a:lnTo>
                  <a:lnTo>
                    <a:pt x="21041" y="17900"/>
                  </a:lnTo>
                  <a:lnTo>
                    <a:pt x="20668" y="18377"/>
                  </a:lnTo>
                  <a:lnTo>
                    <a:pt x="20343" y="18855"/>
                  </a:lnTo>
                  <a:lnTo>
                    <a:pt x="19924" y="19332"/>
                  </a:lnTo>
                  <a:lnTo>
                    <a:pt x="19388" y="19809"/>
                  </a:lnTo>
                  <a:lnTo>
                    <a:pt x="18806" y="20242"/>
                  </a:lnTo>
                  <a:lnTo>
                    <a:pt x="18062" y="20585"/>
                  </a:lnTo>
                  <a:lnTo>
                    <a:pt x="17270" y="20883"/>
                  </a:lnTo>
                  <a:lnTo>
                    <a:pt x="16525" y="21182"/>
                  </a:lnTo>
                  <a:lnTo>
                    <a:pt x="15548" y="21420"/>
                  </a:lnTo>
                  <a:lnTo>
                    <a:pt x="14803" y="21540"/>
                  </a:lnTo>
                  <a:lnTo>
                    <a:pt x="13662" y="21674"/>
                  </a:lnTo>
                  <a:lnTo>
                    <a:pt x="8379" y="21659"/>
                  </a:lnTo>
                  <a:lnTo>
                    <a:pt x="7168" y="21540"/>
                  </a:lnTo>
                  <a:lnTo>
                    <a:pt x="6098" y="21331"/>
                  </a:lnTo>
                  <a:lnTo>
                    <a:pt x="5050" y="21092"/>
                  </a:lnTo>
                  <a:lnTo>
                    <a:pt x="4003" y="20764"/>
                  </a:lnTo>
                  <a:lnTo>
                    <a:pt x="3258" y="20391"/>
                  </a:lnTo>
                  <a:lnTo>
                    <a:pt x="2769" y="20123"/>
                  </a:lnTo>
                  <a:lnTo>
                    <a:pt x="2281" y="19720"/>
                  </a:lnTo>
                  <a:lnTo>
                    <a:pt x="1862" y="19407"/>
                  </a:lnTo>
                  <a:lnTo>
                    <a:pt x="1489" y="19079"/>
                  </a:lnTo>
                  <a:lnTo>
                    <a:pt x="1070" y="18676"/>
                  </a:lnTo>
                  <a:lnTo>
                    <a:pt x="744" y="18258"/>
                  </a:lnTo>
                  <a:lnTo>
                    <a:pt x="325" y="17661"/>
                  </a:lnTo>
                  <a:lnTo>
                    <a:pt x="162" y="17035"/>
                  </a:lnTo>
                  <a:lnTo>
                    <a:pt x="93" y="16468"/>
                  </a:lnTo>
                  <a:lnTo>
                    <a:pt x="93" y="9606"/>
                  </a:lnTo>
                  <a:close/>
                  <a:moveTo>
                    <a:pt x="6098" y="9591"/>
                  </a:moveTo>
                  <a:lnTo>
                    <a:pt x="6098" y="5220"/>
                  </a:lnTo>
                  <a:lnTo>
                    <a:pt x="6191" y="4907"/>
                  </a:lnTo>
                  <a:lnTo>
                    <a:pt x="6307" y="4639"/>
                  </a:lnTo>
                  <a:lnTo>
                    <a:pt x="6517" y="4370"/>
                  </a:lnTo>
                  <a:lnTo>
                    <a:pt x="6680" y="4087"/>
                  </a:lnTo>
                  <a:lnTo>
                    <a:pt x="6889" y="3878"/>
                  </a:lnTo>
                  <a:lnTo>
                    <a:pt x="7308" y="3520"/>
                  </a:lnTo>
                  <a:lnTo>
                    <a:pt x="7843" y="3281"/>
                  </a:lnTo>
                  <a:lnTo>
                    <a:pt x="8402" y="3013"/>
                  </a:lnTo>
                  <a:lnTo>
                    <a:pt x="9031" y="2834"/>
                  </a:lnTo>
                  <a:lnTo>
                    <a:pt x="9659" y="2700"/>
                  </a:lnTo>
                  <a:lnTo>
                    <a:pt x="10497" y="2625"/>
                  </a:lnTo>
                  <a:lnTo>
                    <a:pt x="11125" y="2655"/>
                  </a:lnTo>
                  <a:lnTo>
                    <a:pt x="11987" y="2789"/>
                  </a:lnTo>
                  <a:lnTo>
                    <a:pt x="12522" y="2893"/>
                  </a:lnTo>
                  <a:lnTo>
                    <a:pt x="13011" y="3028"/>
                  </a:lnTo>
                  <a:lnTo>
                    <a:pt x="13290" y="3192"/>
                  </a:lnTo>
                  <a:lnTo>
                    <a:pt x="13709" y="3371"/>
                  </a:lnTo>
                  <a:lnTo>
                    <a:pt x="13872" y="3505"/>
                  </a:lnTo>
                  <a:lnTo>
                    <a:pt x="14058" y="3639"/>
                  </a:lnTo>
                  <a:lnTo>
                    <a:pt x="14291" y="3788"/>
                  </a:lnTo>
                  <a:lnTo>
                    <a:pt x="14431" y="3953"/>
                  </a:lnTo>
                  <a:lnTo>
                    <a:pt x="14617" y="4102"/>
                  </a:lnTo>
                  <a:lnTo>
                    <a:pt x="14826" y="4311"/>
                  </a:lnTo>
                  <a:lnTo>
                    <a:pt x="14919" y="4534"/>
                  </a:lnTo>
                  <a:lnTo>
                    <a:pt x="15036" y="4773"/>
                  </a:lnTo>
                  <a:lnTo>
                    <a:pt x="15175" y="5027"/>
                  </a:lnTo>
                  <a:lnTo>
                    <a:pt x="15245" y="5220"/>
                  </a:lnTo>
                  <a:lnTo>
                    <a:pt x="15245" y="9591"/>
                  </a:lnTo>
                  <a:lnTo>
                    <a:pt x="6098" y="9591"/>
                  </a:lnTo>
                  <a:close/>
                </a:path>
                <a:path w="21600" h="21600" extrusionOk="0">
                  <a:moveTo>
                    <a:pt x="93" y="9606"/>
                  </a:moveTo>
                  <a:lnTo>
                    <a:pt x="21600" y="9606"/>
                  </a:lnTo>
                  <a:close/>
                </a:path>
                <a:path w="21600" h="21600" extrusionOk="0">
                  <a:moveTo>
                    <a:pt x="11684" y="17109"/>
                  </a:moveTo>
                  <a:lnTo>
                    <a:pt x="12266" y="19317"/>
                  </a:lnTo>
                  <a:lnTo>
                    <a:pt x="9659" y="19317"/>
                  </a:lnTo>
                  <a:lnTo>
                    <a:pt x="10287" y="17124"/>
                  </a:lnTo>
                  <a:lnTo>
                    <a:pt x="10008" y="16975"/>
                  </a:lnTo>
                  <a:lnTo>
                    <a:pt x="9799" y="16722"/>
                  </a:lnTo>
                  <a:lnTo>
                    <a:pt x="9752" y="16408"/>
                  </a:lnTo>
                  <a:lnTo>
                    <a:pt x="9822" y="16170"/>
                  </a:lnTo>
                  <a:lnTo>
                    <a:pt x="10008" y="16006"/>
                  </a:lnTo>
                  <a:lnTo>
                    <a:pt x="10148" y="15871"/>
                  </a:lnTo>
                  <a:lnTo>
                    <a:pt x="10381" y="15782"/>
                  </a:lnTo>
                  <a:lnTo>
                    <a:pt x="10660" y="15692"/>
                  </a:lnTo>
                  <a:lnTo>
                    <a:pt x="11009" y="15677"/>
                  </a:lnTo>
                  <a:lnTo>
                    <a:pt x="11288" y="15722"/>
                  </a:lnTo>
                  <a:lnTo>
                    <a:pt x="11614" y="15782"/>
                  </a:lnTo>
                  <a:lnTo>
                    <a:pt x="11893" y="15946"/>
                  </a:lnTo>
                  <a:lnTo>
                    <a:pt x="12033" y="16080"/>
                  </a:lnTo>
                  <a:lnTo>
                    <a:pt x="12173" y="16229"/>
                  </a:lnTo>
                  <a:lnTo>
                    <a:pt x="12196" y="16408"/>
                  </a:lnTo>
                  <a:lnTo>
                    <a:pt x="12103" y="16722"/>
                  </a:lnTo>
                  <a:lnTo>
                    <a:pt x="11987" y="16856"/>
                  </a:lnTo>
                  <a:lnTo>
                    <a:pt x="11847" y="16975"/>
                  </a:lnTo>
                  <a:lnTo>
                    <a:pt x="11684" y="17109"/>
                  </a:lnTo>
                </a:path>
              </a:pathLst>
            </a:custGeom>
            <a:solidFill>
              <a:srgbClr val="C0C0C0"/>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16" name="グループ化 26"/>
          <p:cNvGrpSpPr/>
          <p:nvPr/>
        </p:nvGrpSpPr>
        <p:grpSpPr>
          <a:xfrm>
            <a:off x="1403648" y="5772029"/>
            <a:ext cx="1206765" cy="548017"/>
            <a:chOff x="1403648" y="5772029"/>
            <a:chExt cx="1206765" cy="548017"/>
          </a:xfrm>
        </p:grpSpPr>
        <p:sp>
          <p:nvSpPr>
            <p:cNvPr id="17" name="正方形/長方形 16"/>
            <p:cNvSpPr/>
            <p:nvPr/>
          </p:nvSpPr>
          <p:spPr>
            <a:xfrm>
              <a:off x="1610288" y="5772029"/>
              <a:ext cx="1000125" cy="5480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Secure</a:t>
              </a:r>
            </a:p>
            <a:p>
              <a:pPr algn="ctr">
                <a:defRPr/>
              </a:pPr>
              <a:r>
                <a:rPr lang="en-US" altLang="ja-JP" dirty="0">
                  <a:solidFill>
                    <a:schemeClr val="tx1"/>
                  </a:solidFill>
                </a:rPr>
                <a:t>Loader</a:t>
              </a:r>
              <a:endParaRPr lang="ja-JP" altLang="en-US" dirty="0">
                <a:solidFill>
                  <a:schemeClr val="tx1"/>
                </a:solidFill>
              </a:endParaRPr>
            </a:p>
          </p:txBody>
        </p:sp>
        <p:sp>
          <p:nvSpPr>
            <p:cNvPr id="18" name="Lock"/>
            <p:cNvSpPr>
              <a:spLocks noEditPoints="1" noChangeArrowheads="1"/>
            </p:cNvSpPr>
            <p:nvPr/>
          </p:nvSpPr>
          <p:spPr bwMode="auto">
            <a:xfrm>
              <a:off x="1403648" y="5877272"/>
              <a:ext cx="340444" cy="379884"/>
            </a:xfrm>
            <a:custGeom>
              <a:avLst/>
              <a:gdLst>
                <a:gd name="T0" fmla="*/ 10800 w 21600"/>
                <a:gd name="T1" fmla="*/ 0 h 21600"/>
                <a:gd name="T2" fmla="*/ 21600 w 21600"/>
                <a:gd name="T3" fmla="*/ 9606 h 21600"/>
                <a:gd name="T4" fmla="*/ 10800 w 21600"/>
                <a:gd name="T5" fmla="*/ 21600 h 21600"/>
                <a:gd name="T6" fmla="*/ 0 w 21600"/>
                <a:gd name="T7" fmla="*/ 9606 h 21600"/>
                <a:gd name="T8" fmla="*/ 744 w 21600"/>
                <a:gd name="T9" fmla="*/ 9904 h 21600"/>
                <a:gd name="T10" fmla="*/ 21134 w 21600"/>
                <a:gd name="T11" fmla="*/ 15335 h 21600"/>
              </a:gdLst>
              <a:ahLst/>
              <a:cxnLst>
                <a:cxn ang="0">
                  <a:pos x="T0" y="T1"/>
                </a:cxn>
                <a:cxn ang="0">
                  <a:pos x="T2" y="T3"/>
                </a:cxn>
                <a:cxn ang="0">
                  <a:pos x="T4" y="T5"/>
                </a:cxn>
                <a:cxn ang="0">
                  <a:pos x="T6" y="T7"/>
                </a:cxn>
              </a:cxnLst>
              <a:rect l="T8" t="T9" r="T10" b="T11"/>
              <a:pathLst>
                <a:path w="21600" h="21600" extrusionOk="0">
                  <a:moveTo>
                    <a:pt x="93" y="9606"/>
                  </a:moveTo>
                  <a:lnTo>
                    <a:pt x="2048" y="9606"/>
                  </a:lnTo>
                  <a:lnTo>
                    <a:pt x="2048" y="4713"/>
                  </a:lnTo>
                  <a:lnTo>
                    <a:pt x="2420" y="3818"/>
                  </a:lnTo>
                  <a:lnTo>
                    <a:pt x="2979" y="3028"/>
                  </a:lnTo>
                  <a:lnTo>
                    <a:pt x="3537" y="2446"/>
                  </a:lnTo>
                  <a:lnTo>
                    <a:pt x="3956" y="1998"/>
                  </a:lnTo>
                  <a:lnTo>
                    <a:pt x="4492" y="1581"/>
                  </a:lnTo>
                  <a:lnTo>
                    <a:pt x="5143" y="1238"/>
                  </a:lnTo>
                  <a:lnTo>
                    <a:pt x="5912" y="880"/>
                  </a:lnTo>
                  <a:lnTo>
                    <a:pt x="6587" y="641"/>
                  </a:lnTo>
                  <a:lnTo>
                    <a:pt x="7518" y="372"/>
                  </a:lnTo>
                  <a:lnTo>
                    <a:pt x="8425" y="208"/>
                  </a:lnTo>
                  <a:lnTo>
                    <a:pt x="9496" y="59"/>
                  </a:lnTo>
                  <a:lnTo>
                    <a:pt x="10637" y="14"/>
                  </a:lnTo>
                  <a:lnTo>
                    <a:pt x="11614" y="59"/>
                  </a:lnTo>
                  <a:lnTo>
                    <a:pt x="12382" y="119"/>
                  </a:lnTo>
                  <a:lnTo>
                    <a:pt x="13034" y="253"/>
                  </a:lnTo>
                  <a:lnTo>
                    <a:pt x="13779" y="417"/>
                  </a:lnTo>
                  <a:lnTo>
                    <a:pt x="14500" y="611"/>
                  </a:lnTo>
                  <a:lnTo>
                    <a:pt x="14733" y="686"/>
                  </a:lnTo>
                  <a:lnTo>
                    <a:pt x="14989" y="790"/>
                  </a:lnTo>
                  <a:lnTo>
                    <a:pt x="15175" y="865"/>
                  </a:lnTo>
                  <a:lnTo>
                    <a:pt x="15385" y="954"/>
                  </a:lnTo>
                  <a:lnTo>
                    <a:pt x="15431" y="969"/>
                  </a:lnTo>
                  <a:lnTo>
                    <a:pt x="15594" y="1059"/>
                  </a:lnTo>
                  <a:lnTo>
                    <a:pt x="15757" y="1148"/>
                  </a:lnTo>
                  <a:lnTo>
                    <a:pt x="15920" y="1267"/>
                  </a:lnTo>
                  <a:lnTo>
                    <a:pt x="16106" y="1372"/>
                  </a:lnTo>
                  <a:lnTo>
                    <a:pt x="16665" y="1730"/>
                  </a:lnTo>
                  <a:lnTo>
                    <a:pt x="17014" y="1998"/>
                  </a:lnTo>
                  <a:lnTo>
                    <a:pt x="17480" y="2356"/>
                  </a:lnTo>
                  <a:lnTo>
                    <a:pt x="17852" y="2804"/>
                  </a:lnTo>
                  <a:lnTo>
                    <a:pt x="18178" y="3192"/>
                  </a:lnTo>
                  <a:lnTo>
                    <a:pt x="18527" y="3639"/>
                  </a:lnTo>
                  <a:lnTo>
                    <a:pt x="18806" y="4132"/>
                  </a:lnTo>
                  <a:lnTo>
                    <a:pt x="19086" y="4713"/>
                  </a:lnTo>
                  <a:lnTo>
                    <a:pt x="19272" y="5191"/>
                  </a:lnTo>
                  <a:lnTo>
                    <a:pt x="19295" y="9606"/>
                  </a:lnTo>
                  <a:lnTo>
                    <a:pt x="21600" y="9606"/>
                  </a:lnTo>
                  <a:lnTo>
                    <a:pt x="21600" y="16289"/>
                  </a:lnTo>
                  <a:lnTo>
                    <a:pt x="21413" y="17184"/>
                  </a:lnTo>
                  <a:lnTo>
                    <a:pt x="21041" y="17900"/>
                  </a:lnTo>
                  <a:lnTo>
                    <a:pt x="20668" y="18377"/>
                  </a:lnTo>
                  <a:lnTo>
                    <a:pt x="20343" y="18855"/>
                  </a:lnTo>
                  <a:lnTo>
                    <a:pt x="19924" y="19332"/>
                  </a:lnTo>
                  <a:lnTo>
                    <a:pt x="19388" y="19809"/>
                  </a:lnTo>
                  <a:lnTo>
                    <a:pt x="18806" y="20242"/>
                  </a:lnTo>
                  <a:lnTo>
                    <a:pt x="18062" y="20585"/>
                  </a:lnTo>
                  <a:lnTo>
                    <a:pt x="17270" y="20883"/>
                  </a:lnTo>
                  <a:lnTo>
                    <a:pt x="16525" y="21182"/>
                  </a:lnTo>
                  <a:lnTo>
                    <a:pt x="15548" y="21420"/>
                  </a:lnTo>
                  <a:lnTo>
                    <a:pt x="14803" y="21540"/>
                  </a:lnTo>
                  <a:lnTo>
                    <a:pt x="13662" y="21674"/>
                  </a:lnTo>
                  <a:lnTo>
                    <a:pt x="8379" y="21659"/>
                  </a:lnTo>
                  <a:lnTo>
                    <a:pt x="7168" y="21540"/>
                  </a:lnTo>
                  <a:lnTo>
                    <a:pt x="6098" y="21331"/>
                  </a:lnTo>
                  <a:lnTo>
                    <a:pt x="5050" y="21092"/>
                  </a:lnTo>
                  <a:lnTo>
                    <a:pt x="4003" y="20764"/>
                  </a:lnTo>
                  <a:lnTo>
                    <a:pt x="3258" y="20391"/>
                  </a:lnTo>
                  <a:lnTo>
                    <a:pt x="2769" y="20123"/>
                  </a:lnTo>
                  <a:lnTo>
                    <a:pt x="2281" y="19720"/>
                  </a:lnTo>
                  <a:lnTo>
                    <a:pt x="1862" y="19407"/>
                  </a:lnTo>
                  <a:lnTo>
                    <a:pt x="1489" y="19079"/>
                  </a:lnTo>
                  <a:lnTo>
                    <a:pt x="1070" y="18676"/>
                  </a:lnTo>
                  <a:lnTo>
                    <a:pt x="744" y="18258"/>
                  </a:lnTo>
                  <a:lnTo>
                    <a:pt x="325" y="17661"/>
                  </a:lnTo>
                  <a:lnTo>
                    <a:pt x="162" y="17035"/>
                  </a:lnTo>
                  <a:lnTo>
                    <a:pt x="93" y="16468"/>
                  </a:lnTo>
                  <a:lnTo>
                    <a:pt x="93" y="9606"/>
                  </a:lnTo>
                  <a:close/>
                  <a:moveTo>
                    <a:pt x="6098" y="9591"/>
                  </a:moveTo>
                  <a:lnTo>
                    <a:pt x="6098" y="5220"/>
                  </a:lnTo>
                  <a:lnTo>
                    <a:pt x="6191" y="4907"/>
                  </a:lnTo>
                  <a:lnTo>
                    <a:pt x="6307" y="4639"/>
                  </a:lnTo>
                  <a:lnTo>
                    <a:pt x="6517" y="4370"/>
                  </a:lnTo>
                  <a:lnTo>
                    <a:pt x="6680" y="4087"/>
                  </a:lnTo>
                  <a:lnTo>
                    <a:pt x="6889" y="3878"/>
                  </a:lnTo>
                  <a:lnTo>
                    <a:pt x="7308" y="3520"/>
                  </a:lnTo>
                  <a:lnTo>
                    <a:pt x="7843" y="3281"/>
                  </a:lnTo>
                  <a:lnTo>
                    <a:pt x="8402" y="3013"/>
                  </a:lnTo>
                  <a:lnTo>
                    <a:pt x="9031" y="2834"/>
                  </a:lnTo>
                  <a:lnTo>
                    <a:pt x="9659" y="2700"/>
                  </a:lnTo>
                  <a:lnTo>
                    <a:pt x="10497" y="2625"/>
                  </a:lnTo>
                  <a:lnTo>
                    <a:pt x="11125" y="2655"/>
                  </a:lnTo>
                  <a:lnTo>
                    <a:pt x="11987" y="2789"/>
                  </a:lnTo>
                  <a:lnTo>
                    <a:pt x="12522" y="2893"/>
                  </a:lnTo>
                  <a:lnTo>
                    <a:pt x="13011" y="3028"/>
                  </a:lnTo>
                  <a:lnTo>
                    <a:pt x="13290" y="3192"/>
                  </a:lnTo>
                  <a:lnTo>
                    <a:pt x="13709" y="3371"/>
                  </a:lnTo>
                  <a:lnTo>
                    <a:pt x="13872" y="3505"/>
                  </a:lnTo>
                  <a:lnTo>
                    <a:pt x="14058" y="3639"/>
                  </a:lnTo>
                  <a:lnTo>
                    <a:pt x="14291" y="3788"/>
                  </a:lnTo>
                  <a:lnTo>
                    <a:pt x="14431" y="3953"/>
                  </a:lnTo>
                  <a:lnTo>
                    <a:pt x="14617" y="4102"/>
                  </a:lnTo>
                  <a:lnTo>
                    <a:pt x="14826" y="4311"/>
                  </a:lnTo>
                  <a:lnTo>
                    <a:pt x="14919" y="4534"/>
                  </a:lnTo>
                  <a:lnTo>
                    <a:pt x="15036" y="4773"/>
                  </a:lnTo>
                  <a:lnTo>
                    <a:pt x="15175" y="5027"/>
                  </a:lnTo>
                  <a:lnTo>
                    <a:pt x="15245" y="5220"/>
                  </a:lnTo>
                  <a:lnTo>
                    <a:pt x="15245" y="9591"/>
                  </a:lnTo>
                  <a:lnTo>
                    <a:pt x="6098" y="9591"/>
                  </a:lnTo>
                  <a:close/>
                </a:path>
                <a:path w="21600" h="21600" extrusionOk="0">
                  <a:moveTo>
                    <a:pt x="93" y="9606"/>
                  </a:moveTo>
                  <a:lnTo>
                    <a:pt x="21600" y="9606"/>
                  </a:lnTo>
                  <a:close/>
                </a:path>
                <a:path w="21600" h="21600" extrusionOk="0">
                  <a:moveTo>
                    <a:pt x="11684" y="17109"/>
                  </a:moveTo>
                  <a:lnTo>
                    <a:pt x="12266" y="19317"/>
                  </a:lnTo>
                  <a:lnTo>
                    <a:pt x="9659" y="19317"/>
                  </a:lnTo>
                  <a:lnTo>
                    <a:pt x="10287" y="17124"/>
                  </a:lnTo>
                  <a:lnTo>
                    <a:pt x="10008" y="16975"/>
                  </a:lnTo>
                  <a:lnTo>
                    <a:pt x="9799" y="16722"/>
                  </a:lnTo>
                  <a:lnTo>
                    <a:pt x="9752" y="16408"/>
                  </a:lnTo>
                  <a:lnTo>
                    <a:pt x="9822" y="16170"/>
                  </a:lnTo>
                  <a:lnTo>
                    <a:pt x="10008" y="16006"/>
                  </a:lnTo>
                  <a:lnTo>
                    <a:pt x="10148" y="15871"/>
                  </a:lnTo>
                  <a:lnTo>
                    <a:pt x="10381" y="15782"/>
                  </a:lnTo>
                  <a:lnTo>
                    <a:pt x="10660" y="15692"/>
                  </a:lnTo>
                  <a:lnTo>
                    <a:pt x="11009" y="15677"/>
                  </a:lnTo>
                  <a:lnTo>
                    <a:pt x="11288" y="15722"/>
                  </a:lnTo>
                  <a:lnTo>
                    <a:pt x="11614" y="15782"/>
                  </a:lnTo>
                  <a:lnTo>
                    <a:pt x="11893" y="15946"/>
                  </a:lnTo>
                  <a:lnTo>
                    <a:pt x="12033" y="16080"/>
                  </a:lnTo>
                  <a:lnTo>
                    <a:pt x="12173" y="16229"/>
                  </a:lnTo>
                  <a:lnTo>
                    <a:pt x="12196" y="16408"/>
                  </a:lnTo>
                  <a:lnTo>
                    <a:pt x="12103" y="16722"/>
                  </a:lnTo>
                  <a:lnTo>
                    <a:pt x="11987" y="16856"/>
                  </a:lnTo>
                  <a:lnTo>
                    <a:pt x="11847" y="16975"/>
                  </a:lnTo>
                  <a:lnTo>
                    <a:pt x="11684" y="17109"/>
                  </a:lnTo>
                </a:path>
              </a:pathLst>
            </a:custGeom>
            <a:solidFill>
              <a:srgbClr val="FF0000"/>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pic>
        <p:nvPicPr>
          <p:cNvPr id="19" name="Picture 3" descr="C:\Users\takuya\AppData\Local\Microsoft\Windows\Temporary Internet Files\Content.IE5\C67K7CK3\MC900323607[1].wmf"/>
          <p:cNvPicPr>
            <a:picLocks noChangeAspect="1" noChangeArrowheads="1"/>
          </p:cNvPicPr>
          <p:nvPr/>
        </p:nvPicPr>
        <p:blipFill>
          <a:blip r:embed="rId5" cstate="print">
            <a:duotone>
              <a:prstClr val="black"/>
              <a:schemeClr val="accent2">
                <a:tint val="45000"/>
                <a:satMod val="400000"/>
              </a:schemeClr>
            </a:duotone>
          </a:blip>
          <a:srcRect/>
          <a:stretch>
            <a:fillRect/>
          </a:stretch>
        </p:blipFill>
        <p:spPr bwMode="auto">
          <a:xfrm>
            <a:off x="7092280" y="4725144"/>
            <a:ext cx="361815" cy="362288"/>
          </a:xfrm>
          <a:prstGeom prst="rect">
            <a:avLst/>
          </a:prstGeom>
          <a:noFill/>
        </p:spPr>
      </p:pic>
      <p:sp>
        <p:nvSpPr>
          <p:cNvPr id="20" name="正方形/長方形 19"/>
          <p:cNvSpPr/>
          <p:nvPr/>
        </p:nvSpPr>
        <p:spPr>
          <a:xfrm>
            <a:off x="6405158" y="5846049"/>
            <a:ext cx="1000125" cy="548017"/>
          </a:xfrm>
          <a:prstGeom prst="rect">
            <a:avLst/>
          </a:prstGeom>
          <a:solidFill>
            <a:schemeClr val="tx2">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solidFill>
              </a:rPr>
              <a:t>Secure</a:t>
            </a:r>
          </a:p>
          <a:p>
            <a:pPr algn="ctr">
              <a:defRPr/>
            </a:pPr>
            <a:r>
              <a:rPr lang="en-US" altLang="ja-JP" dirty="0">
                <a:solidFill>
                  <a:schemeClr val="bg1"/>
                </a:solidFill>
              </a:rPr>
              <a:t>Loader</a:t>
            </a:r>
            <a:endParaRPr lang="ja-JP" altLang="en-US" dirty="0">
              <a:solidFill>
                <a:schemeClr val="bg1"/>
              </a:solidFill>
            </a:endParaRPr>
          </a:p>
        </p:txBody>
      </p:sp>
      <p:pic>
        <p:nvPicPr>
          <p:cNvPr id="21" name="Picture 3" descr="C:\Users\takuya\AppData\Local\Microsoft\Windows\Temporary Internet Files\Content.IE5\C67K7CK3\MC900323607[1].wmf"/>
          <p:cNvPicPr>
            <a:picLocks noChangeAspect="1" noChangeArrowheads="1"/>
          </p:cNvPicPr>
          <p:nvPr/>
        </p:nvPicPr>
        <p:blipFill>
          <a:blip r:embed="rId5" cstate="print">
            <a:grayscl/>
          </a:blip>
          <a:srcRect/>
          <a:stretch>
            <a:fillRect/>
          </a:stretch>
        </p:blipFill>
        <p:spPr bwMode="auto">
          <a:xfrm>
            <a:off x="7236296" y="6021288"/>
            <a:ext cx="361815" cy="362288"/>
          </a:xfrm>
          <a:prstGeom prst="rect">
            <a:avLst/>
          </a:prstGeom>
          <a:noFill/>
        </p:spPr>
      </p:pic>
      <p:sp>
        <p:nvSpPr>
          <p:cNvPr id="22" name="正方形/長方形 21"/>
          <p:cNvSpPr/>
          <p:nvPr/>
        </p:nvSpPr>
        <p:spPr>
          <a:xfrm>
            <a:off x="6372200" y="5373216"/>
            <a:ext cx="1071563" cy="5258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smtClean="0"/>
              <a:t>OS</a:t>
            </a:r>
            <a:r>
              <a:rPr lang="ja-JP" altLang="en-US" dirty="0" smtClean="0"/>
              <a:t>監視</a:t>
            </a:r>
            <a:endParaRPr lang="en-US" altLang="ja-JP" dirty="0" smtClean="0"/>
          </a:p>
          <a:p>
            <a:pPr algn="ctr">
              <a:defRPr/>
            </a:pPr>
            <a:r>
              <a:rPr lang="ja-JP" altLang="en-US" dirty="0" smtClean="0"/>
              <a:t>システム</a:t>
            </a:r>
            <a:endParaRPr lang="ja-JP" altLang="en-US"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60782"/>
    </mc:Choice>
    <mc:Fallback xmlns="">
      <p:transition spd="slow" advTm="6078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63" presetClass="path" presetSubtype="0" accel="50000" decel="50000" fill="hold" nodeType="clickEffect">
                                  <p:stCondLst>
                                    <p:cond delay="0"/>
                                  </p:stCondLst>
                                  <p:childTnLst>
                                    <p:animMotion origin="layout" path="M -4.44444E-6 -1.48148E-6 L 0.54046 -0.00347 " pathEditMode="relative" rAng="0" ptsTypes="AA">
                                      <p:cBhvr>
                                        <p:cTn id="11" dur="500" fill="hold"/>
                                        <p:tgtEl>
                                          <p:spTgt spid="16"/>
                                        </p:tgtEl>
                                        <p:attrNameLst>
                                          <p:attrName>ppt_x</p:attrName>
                                          <p:attrName>ppt_y</p:attrName>
                                        </p:attrNameLst>
                                      </p:cBhvr>
                                      <p:rCtr x="27000" y="-200"/>
                                    </p:animMotion>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dissolve">
                                      <p:cBhvr>
                                        <p:cTn id="16" dur="500"/>
                                        <p:tgtEl>
                                          <p:spTgt spid="19"/>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dissolve">
                                      <p:cBhvr>
                                        <p:cTn id="21" dur="500"/>
                                        <p:tgtEl>
                                          <p:spTgt spid="20"/>
                                        </p:tgtEl>
                                      </p:cBhvr>
                                    </p:animEffect>
                                  </p:childTnLst>
                                </p:cTn>
                              </p:par>
                              <p:par>
                                <p:cTn id="22" presetID="9" presetClass="exit" presetSubtype="0" fill="hold" nodeType="withEffect">
                                  <p:stCondLst>
                                    <p:cond delay="0"/>
                                  </p:stCondLst>
                                  <p:childTnLst>
                                    <p:animEffect transition="out" filter="dissolve">
                                      <p:cBhvr>
                                        <p:cTn id="23" dur="500"/>
                                        <p:tgtEl>
                                          <p:spTgt spid="16"/>
                                        </p:tgtEl>
                                      </p:cBhvr>
                                    </p:animEffect>
                                    <p:set>
                                      <p:cBhvr>
                                        <p:cTn id="24" dur="1" fill="hold">
                                          <p:stCondLst>
                                            <p:cond delay="499"/>
                                          </p:stCondLst>
                                        </p:cTn>
                                        <p:tgtEl>
                                          <p:spTgt spid="1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0" presetClass="path" presetSubtype="0" accel="50000" decel="50000" fill="hold" nodeType="clickEffect">
                                  <p:stCondLst>
                                    <p:cond delay="0"/>
                                  </p:stCondLst>
                                  <p:childTnLst>
                                    <p:animMotion origin="layout" path="M -7.22222E-6 -3.7037E-7 L 0.5276 0.10509 " pathEditMode="relative" ptsTypes="AA">
                                      <p:cBhvr>
                                        <p:cTn id="28" dur="500" fill="hold"/>
                                        <p:tgtEl>
                                          <p:spTgt spid="13"/>
                                        </p:tgtEl>
                                        <p:attrNameLst>
                                          <p:attrName>ppt_x</p:attrName>
                                          <p:attrName>ppt_y</p:attrName>
                                        </p:attrNameLst>
                                      </p:cBhvr>
                                    </p:animMotion>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dissolve">
                                      <p:cBhvr>
                                        <p:cTn id="33" dur="500"/>
                                        <p:tgtEl>
                                          <p:spTgt spid="21"/>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dissolve">
                                      <p:cBhvr>
                                        <p:cTn id="38" dur="500"/>
                                        <p:tgtEl>
                                          <p:spTgt spid="22"/>
                                        </p:tgtEl>
                                      </p:cBhvr>
                                    </p:animEffect>
                                  </p:childTnLst>
                                </p:cTn>
                              </p:par>
                              <p:par>
                                <p:cTn id="39" presetID="9" presetClass="exit" presetSubtype="0" fill="hold" nodeType="withEffect">
                                  <p:stCondLst>
                                    <p:cond delay="0"/>
                                  </p:stCondLst>
                                  <p:childTnLst>
                                    <p:animEffect transition="out" filter="dissolve">
                                      <p:cBhvr>
                                        <p:cTn id="40" dur="500"/>
                                        <p:tgtEl>
                                          <p:spTgt spid="13"/>
                                        </p:tgtEl>
                                      </p:cBhvr>
                                    </p:animEffect>
                                    <p:set>
                                      <p:cBhvr>
                                        <p:cTn id="41"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0"/>
</p:tagLst>
</file>

<file path=ppt/tags/tag10.xml><?xml version="1.0" encoding="utf-8"?>
<p:tagLst xmlns:a="http://schemas.openxmlformats.org/drawingml/2006/main" xmlns:r="http://schemas.openxmlformats.org/officeDocument/2006/relationships" xmlns:p="http://schemas.openxmlformats.org/presentationml/2006/main">
  <p:tag name="TIMING" val="|31|4.5|10|3.9|5.6|2.6|2.6|7.8"/>
</p:tagLst>
</file>

<file path=ppt/tags/tag11.xml><?xml version="1.0" encoding="utf-8"?>
<p:tagLst xmlns:a="http://schemas.openxmlformats.org/drawingml/2006/main" xmlns:r="http://schemas.openxmlformats.org/officeDocument/2006/relationships" xmlns:p="http://schemas.openxmlformats.org/presentationml/2006/main">
  <p:tag name="TIMING" val="|18.6|5.2|5.9|2.9|3.2|4.5|6.4|3.9|9.2|6.7|4.6|8.7"/>
</p:tagLst>
</file>

<file path=ppt/tags/tag2.xml><?xml version="1.0" encoding="utf-8"?>
<p:tagLst xmlns:a="http://schemas.openxmlformats.org/drawingml/2006/main" xmlns:r="http://schemas.openxmlformats.org/officeDocument/2006/relationships" xmlns:p="http://schemas.openxmlformats.org/presentationml/2006/main">
  <p:tag name="TIMING" val="|7.5|9|1.4|17.6|2.2"/>
</p:tagLst>
</file>

<file path=ppt/tags/tag3.xml><?xml version="1.0" encoding="utf-8"?>
<p:tagLst xmlns:a="http://schemas.openxmlformats.org/drawingml/2006/main" xmlns:r="http://schemas.openxmlformats.org/officeDocument/2006/relationships" xmlns:p="http://schemas.openxmlformats.org/presentationml/2006/main">
  <p:tag name="TIMING" val="|7.7|0.7|1.2"/>
</p:tagLst>
</file>

<file path=ppt/tags/tag4.xml><?xml version="1.0" encoding="utf-8"?>
<p:tagLst xmlns:a="http://schemas.openxmlformats.org/drawingml/2006/main" xmlns:r="http://schemas.openxmlformats.org/officeDocument/2006/relationships" xmlns:p="http://schemas.openxmlformats.org/presentationml/2006/main">
  <p:tag name="TIMING" val="|30.5"/>
</p:tagLst>
</file>

<file path=ppt/tags/tag5.xml><?xml version="1.0" encoding="utf-8"?>
<p:tagLst xmlns:a="http://schemas.openxmlformats.org/drawingml/2006/main" xmlns:r="http://schemas.openxmlformats.org/officeDocument/2006/relationships" xmlns:p="http://schemas.openxmlformats.org/presentationml/2006/main">
  <p:tag name="TIMING" val="|8.5|8.5|5.4|2.4|18.4|2|1.1"/>
</p:tagLst>
</file>

<file path=ppt/tags/tag6.xml><?xml version="1.0" encoding="utf-8"?>
<p:tagLst xmlns:a="http://schemas.openxmlformats.org/drawingml/2006/main" xmlns:r="http://schemas.openxmlformats.org/officeDocument/2006/relationships" xmlns:p="http://schemas.openxmlformats.org/presentationml/2006/main">
  <p:tag name="TIMING" val="|6.6|23.3|8.9|9.4|12.4"/>
</p:tagLst>
</file>

<file path=ppt/tags/tag7.xml><?xml version="1.0" encoding="utf-8"?>
<p:tagLst xmlns:a="http://schemas.openxmlformats.org/drawingml/2006/main" xmlns:r="http://schemas.openxmlformats.org/officeDocument/2006/relationships" xmlns:p="http://schemas.openxmlformats.org/presentationml/2006/main">
  <p:tag name="TIMING" val="|5.4|6.2|5.1|4.5"/>
</p:tagLst>
</file>

<file path=ppt/tags/tag8.xml><?xml version="1.0" encoding="utf-8"?>
<p:tagLst xmlns:a="http://schemas.openxmlformats.org/drawingml/2006/main" xmlns:r="http://schemas.openxmlformats.org/officeDocument/2006/relationships" xmlns:p="http://schemas.openxmlformats.org/presentationml/2006/main">
  <p:tag name="TIMING" val="|20.9|2|6.5|0.7"/>
</p:tagLst>
</file>

<file path=ppt/tags/tag9.xml><?xml version="1.0" encoding="utf-8"?>
<p:tagLst xmlns:a="http://schemas.openxmlformats.org/drawingml/2006/main" xmlns:r="http://schemas.openxmlformats.org/officeDocument/2006/relationships" xmlns:p="http://schemas.openxmlformats.org/presentationml/2006/main">
  <p:tag name="TIMING" val="|14.3|3.1|0.9|13.1|10.2|2|7.7|14.4|19.3"/>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1207</TotalTime>
  <Words>4140</Words>
  <Application>Microsoft Office PowerPoint</Application>
  <PresentationFormat>画面に合わせる (4:3)</PresentationFormat>
  <Paragraphs>555</Paragraphs>
  <Slides>30</Slides>
  <Notes>26</Notes>
  <HiddenSlides>0</HiddenSlides>
  <MMClips>0</MMClips>
  <ScaleCrop>false</ScaleCrop>
  <HeadingPairs>
    <vt:vector size="4" baseType="variant">
      <vt:variant>
        <vt:lpstr>テーマ</vt:lpstr>
      </vt:variant>
      <vt:variant>
        <vt:i4>1</vt:i4>
      </vt:variant>
      <vt:variant>
        <vt:lpstr>スライド タイトル</vt:lpstr>
      </vt:variant>
      <vt:variant>
        <vt:i4>30</vt:i4>
      </vt:variant>
    </vt:vector>
  </HeadingPairs>
  <TitlesOfParts>
    <vt:vector size="31" baseType="lpstr">
      <vt:lpstr>Office テーマ</vt:lpstr>
      <vt:lpstr>SPE Observer: Cell/B.E.のSPEを用いたOS監視システム</vt:lpstr>
      <vt:lpstr>従来のセキュリティ対策</vt:lpstr>
      <vt:lpstr>OSが改ざんされると・・・</vt:lpstr>
      <vt:lpstr>従来のOSの改ざん検知</vt:lpstr>
      <vt:lpstr>提案：SPE Observer</vt:lpstr>
      <vt:lpstr>Cell/B.E.のアーキテクチャ</vt:lpstr>
      <vt:lpstr>OS監視システムの例</vt:lpstr>
      <vt:lpstr>SPE Isolationモードによる実行</vt:lpstr>
      <vt:lpstr>Secure Loaderによる安全なロード</vt:lpstr>
      <vt:lpstr>セキュリティプロキシ</vt:lpstr>
      <vt:lpstr>OS監視のスケジューリング</vt:lpstr>
      <vt:lpstr>OS監視のスケジューリング</vt:lpstr>
      <vt:lpstr>実装</vt:lpstr>
      <vt:lpstr>実験</vt:lpstr>
      <vt:lpstr>OS改ざんの検知</vt:lpstr>
      <vt:lpstr>監視する影響（CPU）</vt:lpstr>
      <vt:lpstr>監視する影響（DMA)</vt:lpstr>
      <vt:lpstr>SPEを占有する影響</vt:lpstr>
      <vt:lpstr>同期を取るアプリケーションへの問題</vt:lpstr>
      <vt:lpstr>スケジューリングによる改善</vt:lpstr>
      <vt:lpstr>関連研究</vt:lpstr>
      <vt:lpstr>まとめ</vt:lpstr>
      <vt:lpstr>今後の課題</vt:lpstr>
      <vt:lpstr>PowerPoint プレゼンテーション</vt:lpstr>
      <vt:lpstr>同期を取るアプリケーション</vt:lpstr>
      <vt:lpstr>同期スケジューリング短間隔</vt:lpstr>
      <vt:lpstr>DMAバウンドのアプリケーション</vt:lpstr>
      <vt:lpstr>スケジューリングによる改善</vt:lpstr>
      <vt:lpstr>ハートビート</vt:lpstr>
      <vt:lpstr>スケジューリングの流れ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Cell/B.E.のSPE上で動作する安全なOS監視システム</dc:title>
  <dc:creator>takuya</dc:creator>
  <cp:lastModifiedBy>takuya</cp:lastModifiedBy>
  <cp:revision>126</cp:revision>
  <dcterms:created xsi:type="dcterms:W3CDTF">2011-12-22T09:44:00Z</dcterms:created>
  <dcterms:modified xsi:type="dcterms:W3CDTF">2012-03-10T04:45:48Z</dcterms:modified>
</cp:coreProperties>
</file>