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tags/tag8.xml" ContentType="application/vnd.openxmlformats-officedocument.presentationml.tags+xml"/>
  <Override PartName="/ppt/notesSlides/notesSlide17.xml" ContentType="application/vnd.openxmlformats-officedocument.presentationml.notesSlide+xml"/>
  <Override PartName="/ppt/charts/chart3.xml" ContentType="application/vnd.openxmlformats-officedocument.drawingml.chart+xml"/>
  <Override PartName="/ppt/tags/tag9.xml" ContentType="application/vnd.openxmlformats-officedocument.presentationml.tags+xml"/>
  <Override PartName="/ppt/notesSlides/notesSlide18.xml" ContentType="application/vnd.openxmlformats-officedocument.presentationml.notesSlide+xml"/>
  <Override PartName="/ppt/charts/chart4.xml" ContentType="application/vnd.openxmlformats-officedocument.drawingml.chart+xml"/>
  <Override PartName="/ppt/notesSlides/notesSlide19.xml" ContentType="application/vnd.openxmlformats-officedocument.presentationml.notesSlide+xml"/>
  <Override PartName="/ppt/charts/chart5.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24.xml" ContentType="application/vnd.openxmlformats-officedocument.presentationml.notesSlide+xml"/>
  <Override PartName="/ppt/charts/chart8.xml" ContentType="application/vnd.openxmlformats-officedocument.drawingml.chart+xml"/>
  <Override PartName="/ppt/tags/tag10.xml" ContentType="application/vnd.openxmlformats-officedocument.presentationml.tags+xml"/>
  <Override PartName="/ppt/notesSlides/notesSlide25.xml" ContentType="application/vnd.openxmlformats-officedocument.presentationml.notesSlide+xml"/>
  <Override PartName="/ppt/tags/tag11.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7" r:id="rId12"/>
    <p:sldId id="277" r:id="rId13"/>
    <p:sldId id="287" r:id="rId14"/>
    <p:sldId id="270" r:id="rId15"/>
    <p:sldId id="271" r:id="rId16"/>
    <p:sldId id="288" r:id="rId17"/>
    <p:sldId id="289" r:id="rId18"/>
    <p:sldId id="272" r:id="rId19"/>
    <p:sldId id="279" r:id="rId20"/>
    <p:sldId id="274" r:id="rId21"/>
    <p:sldId id="275" r:id="rId22"/>
    <p:sldId id="276" r:id="rId23"/>
    <p:sldId id="290" r:id="rId24"/>
    <p:sldId id="281" r:id="rId25"/>
    <p:sldId id="280" r:id="rId26"/>
    <p:sldId id="282" r:id="rId27"/>
    <p:sldId id="286" r:id="rId28"/>
    <p:sldId id="291" r:id="rId29"/>
    <p:sldId id="284" r:id="rId30"/>
    <p:sldId id="283" r:id="rId3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5" autoAdjust="0"/>
    <p:restoredTop sz="81781" autoAdjust="0"/>
  </p:normalViewPr>
  <p:slideViewPr>
    <p:cSldViewPr>
      <p:cViewPr varScale="1">
        <p:scale>
          <a:sx n="108" d="100"/>
          <a:sy n="108" d="100"/>
        </p:scale>
        <p:origin x="-88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___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takuya\Desktop\&#20462;&#22763;&#35542;&#25991;&#38306;&#36899;&#36039;&#26009;\&#12459;&#12540;&#12493;&#12523;&#25913;&#21892;&#24460;&#23455;&#39443;&#32080;&#26524;\&#21344;&#26377;&#24433;&#38911;&#12539;&#12459;&#12540;&#12493;&#12523;&#25913;&#21892;&#2925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takuya\Desktop\&#20462;&#22763;&#35542;&#25991;&#38306;&#36899;&#36039;&#26009;\&#12459;&#12540;&#12493;&#12523;&#25913;&#21892;&#24460;&#23455;&#39443;&#32080;&#26524;\&#21344;&#26377;&#24433;&#38911;&#12539;&#12459;&#12540;&#12493;&#12523;&#25913;&#21892;&#29256;.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takuya\Desktop\&#20462;&#22763;&#35542;&#25991;&#38306;&#36899;&#36039;&#26009;\&#12459;&#12540;&#12493;&#12523;&#25913;&#21892;&#24460;&#23455;&#39443;&#32080;&#26524;\&#12473;&#12465;&#12472;&#12517;&#12540;&#12522;&#12531;&#12464;&#12539;&#12459;&#12540;&#12493;&#12523;&#25913;&#21892;&#29256;.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___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Sheet1!$A$27</c:f>
              <c:strCache>
                <c:ptCount val="1"/>
                <c:pt idx="0">
                  <c:v>単体</c:v>
                </c:pt>
              </c:strCache>
            </c:strRef>
          </c:tx>
          <c:val>
            <c:numRef>
              <c:f>Sheet1!$B$27:$F$27</c:f>
              <c:numCache>
                <c:formatCode>General</c:formatCode>
                <c:ptCount val="5"/>
                <c:pt idx="0">
                  <c:v>1</c:v>
                </c:pt>
                <c:pt idx="1">
                  <c:v>1.9999684489331642</c:v>
                </c:pt>
                <c:pt idx="2">
                  <c:v>2.9998845780378307</c:v>
                </c:pt>
                <c:pt idx="3">
                  <c:v>3.9997628572449315</c:v>
                </c:pt>
                <c:pt idx="4">
                  <c:v>4.9996857911693793</c:v>
                </c:pt>
              </c:numCache>
            </c:numRef>
          </c:val>
          <c:smooth val="0"/>
        </c:ser>
        <c:ser>
          <c:idx val="1"/>
          <c:order val="1"/>
          <c:tx>
            <c:strRef>
              <c:f>Sheet1!$A$28</c:f>
              <c:strCache>
                <c:ptCount val="1"/>
                <c:pt idx="0">
                  <c:v>DMAバウンド</c:v>
                </c:pt>
              </c:strCache>
            </c:strRef>
          </c:tx>
          <c:val>
            <c:numRef>
              <c:f>Sheet1!$B$28:$F$28</c:f>
              <c:numCache>
                <c:formatCode>General</c:formatCode>
                <c:ptCount val="5"/>
                <c:pt idx="0">
                  <c:v>0.99999984765314154</c:v>
                </c:pt>
                <c:pt idx="1">
                  <c:v>1.9999668519692373</c:v>
                </c:pt>
                <c:pt idx="2">
                  <c:v>2.9998986349618519</c:v>
                </c:pt>
                <c:pt idx="3">
                  <c:v>3.9997951722263965</c:v>
                </c:pt>
                <c:pt idx="4">
                  <c:v>4.999658923852909</c:v>
                </c:pt>
              </c:numCache>
            </c:numRef>
          </c:val>
          <c:smooth val="0"/>
        </c:ser>
        <c:ser>
          <c:idx val="2"/>
          <c:order val="2"/>
          <c:tx>
            <c:strRef>
              <c:f>Sheet1!$A$29</c:f>
              <c:strCache>
                <c:ptCount val="1"/>
                <c:pt idx="0">
                  <c:v>CPUバウンド</c:v>
                </c:pt>
              </c:strCache>
            </c:strRef>
          </c:tx>
          <c:val>
            <c:numRef>
              <c:f>Sheet1!$B$29:$F$29</c:f>
              <c:numCache>
                <c:formatCode>General</c:formatCode>
                <c:ptCount val="5"/>
                <c:pt idx="0">
                  <c:v>1.0000008300285286</c:v>
                </c:pt>
                <c:pt idx="1">
                  <c:v>1.9999694575432745</c:v>
                </c:pt>
                <c:pt idx="2">
                  <c:v>2.9998908658160359</c:v>
                </c:pt>
                <c:pt idx="3">
                  <c:v>3.9997999627882463</c:v>
                </c:pt>
                <c:pt idx="4">
                  <c:v>4.9996814577117066</c:v>
                </c:pt>
              </c:numCache>
            </c:numRef>
          </c:val>
          <c:smooth val="0"/>
        </c:ser>
        <c:dLbls>
          <c:showLegendKey val="0"/>
          <c:showVal val="0"/>
          <c:showCatName val="0"/>
          <c:showSerName val="0"/>
          <c:showPercent val="0"/>
          <c:showBubbleSize val="0"/>
        </c:dLbls>
        <c:marker val="1"/>
        <c:smooth val="0"/>
        <c:axId val="143983360"/>
        <c:axId val="143985280"/>
      </c:lineChart>
      <c:catAx>
        <c:axId val="143983360"/>
        <c:scaling>
          <c:orientation val="minMax"/>
        </c:scaling>
        <c:delete val="0"/>
        <c:axPos val="b"/>
        <c:title>
          <c:tx>
            <c:rich>
              <a:bodyPr/>
              <a:lstStyle/>
              <a:p>
                <a:pPr>
                  <a:defRPr/>
                </a:pPr>
                <a:r>
                  <a:rPr lang="ja-JP" altLang="en-US"/>
                  <a:t>使用</a:t>
                </a:r>
                <a:r>
                  <a:rPr lang="en-US" altLang="ja-JP"/>
                  <a:t>SPE</a:t>
                </a:r>
                <a:r>
                  <a:rPr lang="ja-JP" altLang="en-US"/>
                  <a:t>数</a:t>
                </a:r>
              </a:p>
            </c:rich>
          </c:tx>
          <c:layout/>
          <c:overlay val="0"/>
        </c:title>
        <c:majorTickMark val="out"/>
        <c:minorTickMark val="none"/>
        <c:tickLblPos val="nextTo"/>
        <c:crossAx val="143985280"/>
        <c:crosses val="autoZero"/>
        <c:auto val="1"/>
        <c:lblAlgn val="ctr"/>
        <c:lblOffset val="100"/>
        <c:noMultiLvlLbl val="0"/>
      </c:catAx>
      <c:valAx>
        <c:axId val="143985280"/>
        <c:scaling>
          <c:orientation val="minMax"/>
        </c:scaling>
        <c:delete val="0"/>
        <c:axPos val="l"/>
        <c:majorGridlines/>
        <c:title>
          <c:tx>
            <c:rich>
              <a:bodyPr rot="-5400000" vert="horz"/>
              <a:lstStyle/>
              <a:p>
                <a:pPr>
                  <a:defRPr/>
                </a:pPr>
                <a:r>
                  <a:rPr lang="ja-JP" altLang="en-US"/>
                  <a:t>性能</a:t>
                </a:r>
              </a:p>
            </c:rich>
          </c:tx>
          <c:layout/>
          <c:overlay val="0"/>
        </c:title>
        <c:numFmt formatCode="General" sourceLinked="1"/>
        <c:majorTickMark val="out"/>
        <c:minorTickMark val="none"/>
        <c:tickLblPos val="nextTo"/>
        <c:crossAx val="14398336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Sheet1!$A$11</c:f>
              <c:strCache>
                <c:ptCount val="1"/>
                <c:pt idx="0">
                  <c:v>単体</c:v>
                </c:pt>
              </c:strCache>
            </c:strRef>
          </c:tx>
          <c:val>
            <c:numRef>
              <c:f>Sheet1!$B$11:$F$11</c:f>
              <c:numCache>
                <c:formatCode>General</c:formatCode>
                <c:ptCount val="5"/>
                <c:pt idx="0">
                  <c:v>1</c:v>
                </c:pt>
                <c:pt idx="1">
                  <c:v>1.7550153147462786</c:v>
                </c:pt>
                <c:pt idx="2">
                  <c:v>2.114467069320956</c:v>
                </c:pt>
                <c:pt idx="3">
                  <c:v>2.1909505946118251</c:v>
                </c:pt>
                <c:pt idx="4">
                  <c:v>2.1976446822510489</c:v>
                </c:pt>
              </c:numCache>
            </c:numRef>
          </c:val>
          <c:smooth val="0"/>
        </c:ser>
        <c:ser>
          <c:idx val="1"/>
          <c:order val="1"/>
          <c:tx>
            <c:strRef>
              <c:f>Sheet1!$A$12</c:f>
              <c:strCache>
                <c:ptCount val="1"/>
                <c:pt idx="0">
                  <c:v>DMAバウンド</c:v>
                </c:pt>
              </c:strCache>
            </c:strRef>
          </c:tx>
          <c:val>
            <c:numRef>
              <c:f>Sheet1!$B$12:$F$12</c:f>
              <c:numCache>
                <c:formatCode>General</c:formatCode>
                <c:ptCount val="5"/>
                <c:pt idx="0">
                  <c:v>0.87894740632306401</c:v>
                </c:pt>
                <c:pt idx="1">
                  <c:v>1.4100345619982502</c:v>
                </c:pt>
                <c:pt idx="2">
                  <c:v>1.6432020178870606</c:v>
                </c:pt>
                <c:pt idx="3">
                  <c:v>1.7580500822024847</c:v>
                </c:pt>
                <c:pt idx="4">
                  <c:v>1.8433843379097286</c:v>
                </c:pt>
              </c:numCache>
            </c:numRef>
          </c:val>
          <c:smooth val="0"/>
        </c:ser>
        <c:ser>
          <c:idx val="2"/>
          <c:order val="2"/>
          <c:tx>
            <c:strRef>
              <c:f>Sheet1!$A$13</c:f>
              <c:strCache>
                <c:ptCount val="1"/>
                <c:pt idx="0">
                  <c:v>CPUバウンド</c:v>
                </c:pt>
              </c:strCache>
            </c:strRef>
          </c:tx>
          <c:val>
            <c:numRef>
              <c:f>Sheet1!$B$13:$F$13</c:f>
              <c:numCache>
                <c:formatCode>General</c:formatCode>
                <c:ptCount val="5"/>
                <c:pt idx="0">
                  <c:v>0.99971814069627551</c:v>
                </c:pt>
                <c:pt idx="1">
                  <c:v>1.7570412384693996</c:v>
                </c:pt>
                <c:pt idx="2">
                  <c:v>2.1160004410288749</c:v>
                </c:pt>
                <c:pt idx="3">
                  <c:v>2.190527258422426</c:v>
                </c:pt>
                <c:pt idx="4">
                  <c:v>2.1977050675817482</c:v>
                </c:pt>
              </c:numCache>
            </c:numRef>
          </c:val>
          <c:smooth val="0"/>
        </c:ser>
        <c:dLbls>
          <c:showLegendKey val="0"/>
          <c:showVal val="0"/>
          <c:showCatName val="0"/>
          <c:showSerName val="0"/>
          <c:showPercent val="0"/>
          <c:showBubbleSize val="0"/>
        </c:dLbls>
        <c:marker val="1"/>
        <c:smooth val="0"/>
        <c:axId val="143761792"/>
        <c:axId val="143763712"/>
      </c:lineChart>
      <c:catAx>
        <c:axId val="143761792"/>
        <c:scaling>
          <c:orientation val="minMax"/>
        </c:scaling>
        <c:delete val="0"/>
        <c:axPos val="b"/>
        <c:title>
          <c:tx>
            <c:rich>
              <a:bodyPr/>
              <a:lstStyle/>
              <a:p>
                <a:pPr>
                  <a:defRPr/>
                </a:pPr>
                <a:r>
                  <a:rPr lang="ja-JP" altLang="en-US"/>
                  <a:t>使用</a:t>
                </a:r>
                <a:r>
                  <a:rPr lang="en-US" altLang="ja-JP"/>
                  <a:t>SPE</a:t>
                </a:r>
                <a:r>
                  <a:rPr lang="ja-JP" altLang="en-US"/>
                  <a:t>数（個）</a:t>
                </a:r>
              </a:p>
            </c:rich>
          </c:tx>
          <c:layout/>
          <c:overlay val="0"/>
        </c:title>
        <c:majorTickMark val="out"/>
        <c:minorTickMark val="none"/>
        <c:tickLblPos val="nextTo"/>
        <c:crossAx val="143763712"/>
        <c:crosses val="autoZero"/>
        <c:auto val="1"/>
        <c:lblAlgn val="ctr"/>
        <c:lblOffset val="100"/>
        <c:noMultiLvlLbl val="0"/>
      </c:catAx>
      <c:valAx>
        <c:axId val="143763712"/>
        <c:scaling>
          <c:orientation val="minMax"/>
        </c:scaling>
        <c:delete val="0"/>
        <c:axPos val="l"/>
        <c:majorGridlines/>
        <c:title>
          <c:tx>
            <c:rich>
              <a:bodyPr rot="-5400000" vert="horz"/>
              <a:lstStyle/>
              <a:p>
                <a:pPr>
                  <a:defRPr/>
                </a:pPr>
                <a:r>
                  <a:rPr lang="ja-JP" altLang="en-US"/>
                  <a:t>性能</a:t>
                </a:r>
              </a:p>
            </c:rich>
          </c:tx>
          <c:layout/>
          <c:overlay val="0"/>
        </c:title>
        <c:numFmt formatCode="General" sourceLinked="1"/>
        <c:majorTickMark val="out"/>
        <c:minorTickMark val="none"/>
        <c:tickLblPos val="nextTo"/>
        <c:crossAx val="143761792"/>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cat>
            <c:strRef>
              <c:f>Sheet1!$J$26:$K$26</c:f>
              <c:strCache>
                <c:ptCount val="2"/>
                <c:pt idx="0">
                  <c:v>CPUバウンド</c:v>
                </c:pt>
                <c:pt idx="1">
                  <c:v>DMAバウンド</c:v>
                </c:pt>
              </c:strCache>
            </c:strRef>
          </c:cat>
          <c:val>
            <c:numRef>
              <c:f>Sheet1!$J$25:$K$25</c:f>
              <c:numCache>
                <c:formatCode>General</c:formatCode>
                <c:ptCount val="2"/>
                <c:pt idx="0">
                  <c:v>0.83000000000000063</c:v>
                </c:pt>
                <c:pt idx="1">
                  <c:v>0.98</c:v>
                </c:pt>
              </c:numCache>
            </c:numRef>
          </c:val>
        </c:ser>
        <c:dLbls>
          <c:showLegendKey val="0"/>
          <c:showVal val="0"/>
          <c:showCatName val="0"/>
          <c:showSerName val="0"/>
          <c:showPercent val="0"/>
          <c:showBubbleSize val="0"/>
        </c:dLbls>
        <c:gapWidth val="150"/>
        <c:axId val="84203008"/>
        <c:axId val="84204544"/>
      </c:barChart>
      <c:catAx>
        <c:axId val="84203008"/>
        <c:scaling>
          <c:orientation val="minMax"/>
        </c:scaling>
        <c:delete val="0"/>
        <c:axPos val="b"/>
        <c:majorTickMark val="none"/>
        <c:minorTickMark val="none"/>
        <c:tickLblPos val="nextTo"/>
        <c:crossAx val="84204544"/>
        <c:crosses val="autoZero"/>
        <c:auto val="1"/>
        <c:lblAlgn val="ctr"/>
        <c:lblOffset val="100"/>
        <c:noMultiLvlLbl val="0"/>
      </c:catAx>
      <c:valAx>
        <c:axId val="84204544"/>
        <c:scaling>
          <c:orientation val="minMax"/>
          <c:max val="1"/>
          <c:min val="0"/>
        </c:scaling>
        <c:delete val="0"/>
        <c:axPos val="l"/>
        <c:majorGridlines/>
        <c:title>
          <c:tx>
            <c:rich>
              <a:bodyPr/>
              <a:lstStyle/>
              <a:p>
                <a:pPr>
                  <a:defRPr/>
                </a:pPr>
                <a:r>
                  <a:rPr lang="ja-JP" altLang="en-US"/>
                  <a:t>性能</a:t>
                </a:r>
              </a:p>
            </c:rich>
          </c:tx>
          <c:layout/>
          <c:overlay val="0"/>
        </c:title>
        <c:numFmt formatCode="General" sourceLinked="1"/>
        <c:majorTickMark val="out"/>
        <c:minorTickMark val="none"/>
        <c:tickLblPos val="nextTo"/>
        <c:crossAx val="8420300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matrix_mul!$J$11:$J$12</c:f>
              <c:strCache>
                <c:ptCount val="2"/>
                <c:pt idx="0">
                  <c:v>監視なし</c:v>
                </c:pt>
                <c:pt idx="1">
                  <c:v>監視あり</c:v>
                </c:pt>
              </c:strCache>
            </c:strRef>
          </c:cat>
          <c:val>
            <c:numRef>
              <c:f>matrix_mul!$K$11:$K$12</c:f>
              <c:numCache>
                <c:formatCode>General</c:formatCode>
                <c:ptCount val="2"/>
                <c:pt idx="0">
                  <c:v>1</c:v>
                </c:pt>
                <c:pt idx="1">
                  <c:v>0.2</c:v>
                </c:pt>
              </c:numCache>
            </c:numRef>
          </c:val>
        </c:ser>
        <c:dLbls>
          <c:showLegendKey val="0"/>
          <c:showVal val="0"/>
          <c:showCatName val="0"/>
          <c:showSerName val="0"/>
          <c:showPercent val="0"/>
          <c:showBubbleSize val="0"/>
        </c:dLbls>
        <c:gapWidth val="150"/>
        <c:axId val="96402048"/>
        <c:axId val="96403840"/>
      </c:barChart>
      <c:catAx>
        <c:axId val="96402048"/>
        <c:scaling>
          <c:orientation val="minMax"/>
        </c:scaling>
        <c:delete val="0"/>
        <c:axPos val="b"/>
        <c:majorTickMark val="out"/>
        <c:minorTickMark val="none"/>
        <c:tickLblPos val="nextTo"/>
        <c:crossAx val="96403840"/>
        <c:crosses val="autoZero"/>
        <c:auto val="1"/>
        <c:lblAlgn val="ctr"/>
        <c:lblOffset val="100"/>
        <c:noMultiLvlLbl val="0"/>
      </c:catAx>
      <c:valAx>
        <c:axId val="96403840"/>
        <c:scaling>
          <c:orientation val="minMax"/>
          <c:max val="1"/>
          <c:min val="0"/>
        </c:scaling>
        <c:delete val="0"/>
        <c:axPos val="l"/>
        <c:majorGridlines/>
        <c:title>
          <c:tx>
            <c:rich>
              <a:bodyPr rot="-5400000" vert="horz"/>
              <a:lstStyle/>
              <a:p>
                <a:pPr>
                  <a:defRPr/>
                </a:pPr>
                <a:r>
                  <a:rPr lang="ja-JP" altLang="en-US"/>
                  <a:t>性能</a:t>
                </a:r>
              </a:p>
            </c:rich>
          </c:tx>
          <c:overlay val="0"/>
        </c:title>
        <c:numFmt formatCode="General" sourceLinked="1"/>
        <c:majorTickMark val="out"/>
        <c:minorTickMark val="none"/>
        <c:tickLblPos val="nextTo"/>
        <c:crossAx val="9640204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cat>
            <c:numRef>
              <c:f>matrix_mul!$C$57:$M$57</c:f>
              <c:numCache>
                <c:formatCode>General</c:formatCode>
                <c:ptCount val="11"/>
                <c:pt idx="0">
                  <c:v>0</c:v>
                </c:pt>
                <c:pt idx="1">
                  <c:v>100</c:v>
                </c:pt>
                <c:pt idx="2">
                  <c:v>200</c:v>
                </c:pt>
                <c:pt idx="3">
                  <c:v>300</c:v>
                </c:pt>
                <c:pt idx="4">
                  <c:v>400</c:v>
                </c:pt>
                <c:pt idx="5">
                  <c:v>500</c:v>
                </c:pt>
                <c:pt idx="6">
                  <c:v>600</c:v>
                </c:pt>
                <c:pt idx="7">
                  <c:v>700</c:v>
                </c:pt>
                <c:pt idx="8">
                  <c:v>800</c:v>
                </c:pt>
                <c:pt idx="9">
                  <c:v>900</c:v>
                </c:pt>
                <c:pt idx="10">
                  <c:v>1000</c:v>
                </c:pt>
              </c:numCache>
            </c:numRef>
          </c:cat>
          <c:val>
            <c:numRef>
              <c:f>matrix_mul!$C$58:$M$58</c:f>
              <c:numCache>
                <c:formatCode>General</c:formatCode>
                <c:ptCount val="11"/>
                <c:pt idx="0">
                  <c:v>0.44191128995442591</c:v>
                </c:pt>
                <c:pt idx="1">
                  <c:v>0.77109671883088804</c:v>
                </c:pt>
                <c:pt idx="2">
                  <c:v>0.83493237593210157</c:v>
                </c:pt>
                <c:pt idx="3">
                  <c:v>0.90533298058489209</c:v>
                </c:pt>
                <c:pt idx="4">
                  <c:v>0.92460150393786478</c:v>
                </c:pt>
                <c:pt idx="5">
                  <c:v>0.94344123242098499</c:v>
                </c:pt>
                <c:pt idx="6">
                  <c:v>0.95251199468243941</c:v>
                </c:pt>
                <c:pt idx="7">
                  <c:v>0.95557531409666041</c:v>
                </c:pt>
                <c:pt idx="8">
                  <c:v>0.95509699121325009</c:v>
                </c:pt>
                <c:pt idx="9">
                  <c:v>0.9670045416222165</c:v>
                </c:pt>
                <c:pt idx="10">
                  <c:v>0.97987319578408294</c:v>
                </c:pt>
              </c:numCache>
            </c:numRef>
          </c:val>
          <c:smooth val="0"/>
        </c:ser>
        <c:dLbls>
          <c:showLegendKey val="0"/>
          <c:showVal val="0"/>
          <c:showCatName val="0"/>
          <c:showSerName val="0"/>
          <c:showPercent val="0"/>
          <c:showBubbleSize val="0"/>
        </c:dLbls>
        <c:marker val="1"/>
        <c:smooth val="0"/>
        <c:axId val="88609920"/>
        <c:axId val="88611840"/>
      </c:lineChart>
      <c:catAx>
        <c:axId val="88609920"/>
        <c:scaling>
          <c:orientation val="minMax"/>
        </c:scaling>
        <c:delete val="0"/>
        <c:axPos val="b"/>
        <c:title>
          <c:tx>
            <c:rich>
              <a:bodyPr/>
              <a:lstStyle/>
              <a:p>
                <a:pPr>
                  <a:defRPr sz="1500" baseline="0"/>
                </a:pPr>
                <a:r>
                  <a:rPr lang="en-US" altLang="ja-JP" sz="1500" baseline="0"/>
                  <a:t>OS</a:t>
                </a:r>
                <a:r>
                  <a:rPr lang="ja-JP" altLang="en-US" sz="1500" baseline="0"/>
                  <a:t>監視起動間隔</a:t>
                </a:r>
                <a:r>
                  <a:rPr lang="en-US" altLang="ja-JP" sz="1500" baseline="0"/>
                  <a:t>(msec)</a:t>
                </a:r>
                <a:endParaRPr lang="ja-JP" altLang="en-US" sz="1500" baseline="0"/>
              </a:p>
            </c:rich>
          </c:tx>
          <c:overlay val="0"/>
        </c:title>
        <c:numFmt formatCode="General" sourceLinked="1"/>
        <c:majorTickMark val="none"/>
        <c:minorTickMark val="none"/>
        <c:tickLblPos val="nextTo"/>
        <c:txPr>
          <a:bodyPr/>
          <a:lstStyle/>
          <a:p>
            <a:pPr>
              <a:defRPr sz="1300" baseline="0"/>
            </a:pPr>
            <a:endParaRPr lang="ja-JP"/>
          </a:p>
        </c:txPr>
        <c:crossAx val="88611840"/>
        <c:crosses val="autoZero"/>
        <c:auto val="1"/>
        <c:lblAlgn val="ctr"/>
        <c:lblOffset val="100"/>
        <c:noMultiLvlLbl val="0"/>
      </c:catAx>
      <c:valAx>
        <c:axId val="88611840"/>
        <c:scaling>
          <c:orientation val="minMax"/>
          <c:max val="1"/>
          <c:min val="0.4"/>
        </c:scaling>
        <c:delete val="0"/>
        <c:axPos val="l"/>
        <c:majorGridlines/>
        <c:title>
          <c:tx>
            <c:rich>
              <a:bodyPr/>
              <a:lstStyle/>
              <a:p>
                <a:pPr>
                  <a:defRPr sz="1500" baseline="0"/>
                </a:pPr>
                <a:r>
                  <a:rPr lang="ja-JP" altLang="en-US" sz="1500" baseline="0"/>
                  <a:t>性能</a:t>
                </a:r>
              </a:p>
            </c:rich>
          </c:tx>
          <c:overlay val="0"/>
        </c:title>
        <c:numFmt formatCode="General" sourceLinked="1"/>
        <c:majorTickMark val="out"/>
        <c:minorTickMark val="none"/>
        <c:tickLblPos val="nextTo"/>
        <c:txPr>
          <a:bodyPr/>
          <a:lstStyle/>
          <a:p>
            <a:pPr>
              <a:defRPr sz="1500" baseline="0"/>
            </a:pPr>
            <a:endParaRPr lang="ja-JP"/>
          </a:p>
        </c:txPr>
        <c:crossAx val="88609920"/>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numRef>
              <c:f>matrix_mul!$C$28:$V$28</c:f>
              <c:numCache>
                <c:formatCode>General</c:formatCode>
                <c:ptCount val="20"/>
                <c:pt idx="0">
                  <c:v>0</c:v>
                </c:pt>
                <c:pt idx="1">
                  <c:v>10</c:v>
                </c:pt>
                <c:pt idx="2">
                  <c:v>20</c:v>
                </c:pt>
                <c:pt idx="3">
                  <c:v>30</c:v>
                </c:pt>
                <c:pt idx="4">
                  <c:v>40</c:v>
                </c:pt>
                <c:pt idx="5">
                  <c:v>50</c:v>
                </c:pt>
                <c:pt idx="6">
                  <c:v>60</c:v>
                </c:pt>
                <c:pt idx="7">
                  <c:v>70</c:v>
                </c:pt>
                <c:pt idx="8">
                  <c:v>80</c:v>
                </c:pt>
                <c:pt idx="9">
                  <c:v>90</c:v>
                </c:pt>
                <c:pt idx="10">
                  <c:v>100</c:v>
                </c:pt>
                <c:pt idx="11">
                  <c:v>200</c:v>
                </c:pt>
                <c:pt idx="12">
                  <c:v>300</c:v>
                </c:pt>
                <c:pt idx="13">
                  <c:v>400</c:v>
                </c:pt>
                <c:pt idx="14">
                  <c:v>500</c:v>
                </c:pt>
                <c:pt idx="15">
                  <c:v>600</c:v>
                </c:pt>
                <c:pt idx="16">
                  <c:v>700</c:v>
                </c:pt>
                <c:pt idx="17">
                  <c:v>800</c:v>
                </c:pt>
                <c:pt idx="18">
                  <c:v>900</c:v>
                </c:pt>
                <c:pt idx="19">
                  <c:v>1000</c:v>
                </c:pt>
              </c:numCache>
            </c:numRef>
          </c:cat>
          <c:val>
            <c:numRef>
              <c:f>matrix_mul!$C$51:$V$51</c:f>
              <c:numCache>
                <c:formatCode>General</c:formatCode>
                <c:ptCount val="20"/>
                <c:pt idx="0">
                  <c:v>0.44191128995442586</c:v>
                </c:pt>
                <c:pt idx="1">
                  <c:v>0.35851378353813634</c:v>
                </c:pt>
                <c:pt idx="2">
                  <c:v>0.54375715476569519</c:v>
                </c:pt>
                <c:pt idx="3">
                  <c:v>0.64246589626383543</c:v>
                </c:pt>
                <c:pt idx="4">
                  <c:v>0.54803820063990161</c:v>
                </c:pt>
                <c:pt idx="5">
                  <c:v>0.64993422488451202</c:v>
                </c:pt>
                <c:pt idx="6">
                  <c:v>0.72540663541569561</c:v>
                </c:pt>
                <c:pt idx="7">
                  <c:v>0.68637238167248316</c:v>
                </c:pt>
                <c:pt idx="8">
                  <c:v>0.72207530246884721</c:v>
                </c:pt>
                <c:pt idx="9">
                  <c:v>0.75959750230876022</c:v>
                </c:pt>
                <c:pt idx="10">
                  <c:v>0.77109671883088793</c:v>
                </c:pt>
                <c:pt idx="11">
                  <c:v>0.83493237593210157</c:v>
                </c:pt>
                <c:pt idx="12">
                  <c:v>0.90533298058489209</c:v>
                </c:pt>
                <c:pt idx="13">
                  <c:v>0.92460150393786478</c:v>
                </c:pt>
                <c:pt idx="14">
                  <c:v>0.94344123242098477</c:v>
                </c:pt>
                <c:pt idx="15">
                  <c:v>0.95251199468243941</c:v>
                </c:pt>
                <c:pt idx="16">
                  <c:v>0.95557531409666041</c:v>
                </c:pt>
                <c:pt idx="17">
                  <c:v>0.95509699121325009</c:v>
                </c:pt>
                <c:pt idx="18">
                  <c:v>0.9670045416222165</c:v>
                </c:pt>
                <c:pt idx="19">
                  <c:v>0.97987319578408294</c:v>
                </c:pt>
              </c:numCache>
            </c:numRef>
          </c:val>
          <c:smooth val="0"/>
        </c:ser>
        <c:dLbls>
          <c:showLegendKey val="0"/>
          <c:showVal val="0"/>
          <c:showCatName val="0"/>
          <c:showSerName val="0"/>
          <c:showPercent val="0"/>
          <c:showBubbleSize val="0"/>
        </c:dLbls>
        <c:marker val="1"/>
        <c:smooth val="0"/>
        <c:axId val="170365696"/>
        <c:axId val="170367616"/>
      </c:lineChart>
      <c:catAx>
        <c:axId val="170365696"/>
        <c:scaling>
          <c:orientation val="minMax"/>
        </c:scaling>
        <c:delete val="0"/>
        <c:axPos val="b"/>
        <c:title>
          <c:tx>
            <c:rich>
              <a:bodyPr/>
              <a:lstStyle/>
              <a:p>
                <a:pPr>
                  <a:defRPr/>
                </a:pPr>
                <a:r>
                  <a:rPr lang="en-US" altLang="ja-JP"/>
                  <a:t>OS</a:t>
                </a:r>
                <a:r>
                  <a:rPr lang="ja-JP" altLang="en-US"/>
                  <a:t>監視起動間隔（</a:t>
                </a:r>
                <a:r>
                  <a:rPr lang="en-US" altLang="ja-JP"/>
                  <a:t>msec)</a:t>
                </a:r>
                <a:endParaRPr lang="ja-JP" altLang="en-US"/>
              </a:p>
            </c:rich>
          </c:tx>
          <c:overlay val="0"/>
        </c:title>
        <c:numFmt formatCode="General" sourceLinked="1"/>
        <c:majorTickMark val="out"/>
        <c:minorTickMark val="none"/>
        <c:tickLblPos val="nextTo"/>
        <c:crossAx val="170367616"/>
        <c:crosses val="autoZero"/>
        <c:auto val="1"/>
        <c:lblAlgn val="ctr"/>
        <c:lblOffset val="100"/>
        <c:noMultiLvlLbl val="0"/>
      </c:catAx>
      <c:valAx>
        <c:axId val="170367616"/>
        <c:scaling>
          <c:orientation val="minMax"/>
        </c:scaling>
        <c:delete val="0"/>
        <c:axPos val="l"/>
        <c:majorGridlines/>
        <c:title>
          <c:tx>
            <c:rich>
              <a:bodyPr rot="-5400000" vert="horz"/>
              <a:lstStyle/>
              <a:p>
                <a:pPr>
                  <a:defRPr/>
                </a:pPr>
                <a:r>
                  <a:rPr lang="ja-JP" altLang="en-US"/>
                  <a:t>性能</a:t>
                </a:r>
              </a:p>
            </c:rich>
          </c:tx>
          <c:overlay val="0"/>
        </c:title>
        <c:numFmt formatCode="General" sourceLinked="1"/>
        <c:majorTickMark val="out"/>
        <c:minorTickMark val="none"/>
        <c:tickLblPos val="nextTo"/>
        <c:crossAx val="17036569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DMA!$A$1</c:f>
              <c:strCache>
                <c:ptCount val="1"/>
                <c:pt idx="0">
                  <c:v>DMA単体</c:v>
                </c:pt>
              </c:strCache>
            </c:strRef>
          </c:tx>
          <c:val>
            <c:numRef>
              <c:f>DMA!$B$22:$G$22</c:f>
              <c:numCache>
                <c:formatCode>General</c:formatCode>
                <c:ptCount val="6"/>
                <c:pt idx="0">
                  <c:v>3.5456280000000007</c:v>
                </c:pt>
                <c:pt idx="1">
                  <c:v>4.0405664499999965</c:v>
                </c:pt>
                <c:pt idx="2">
                  <c:v>5.0305271500000002</c:v>
                </c:pt>
                <c:pt idx="3">
                  <c:v>6.4732231000000082</c:v>
                </c:pt>
                <c:pt idx="4">
                  <c:v>8.0668818500000068</c:v>
                </c:pt>
                <c:pt idx="5">
                  <c:v>9.6616456000000017</c:v>
                </c:pt>
              </c:numCache>
            </c:numRef>
          </c:val>
          <c:smooth val="0"/>
        </c:ser>
        <c:ser>
          <c:idx val="1"/>
          <c:order val="1"/>
          <c:tx>
            <c:strRef>
              <c:f>DMA!$A$27</c:f>
              <c:strCache>
                <c:ptCount val="1"/>
                <c:pt idx="0">
                  <c:v>DMA*DMA</c:v>
                </c:pt>
              </c:strCache>
            </c:strRef>
          </c:tx>
          <c:val>
            <c:numRef>
              <c:f>DMA!$B$48:$G$48</c:f>
              <c:numCache>
                <c:formatCode>General</c:formatCode>
                <c:ptCount val="6"/>
                <c:pt idx="0">
                  <c:v>4.0339478499999961</c:v>
                </c:pt>
                <c:pt idx="1">
                  <c:v>5.0291362999999958</c:v>
                </c:pt>
                <c:pt idx="2">
                  <c:v>6.4732661500000033</c:v>
                </c:pt>
                <c:pt idx="3">
                  <c:v>8.0671831500000017</c:v>
                </c:pt>
                <c:pt idx="4">
                  <c:v>9.6171696999999998</c:v>
                </c:pt>
                <c:pt idx="5">
                  <c:v>11.646194400000001</c:v>
                </c:pt>
              </c:numCache>
            </c:numRef>
          </c:val>
          <c:smooth val="0"/>
        </c:ser>
        <c:dLbls>
          <c:showLegendKey val="0"/>
          <c:showVal val="0"/>
          <c:showCatName val="0"/>
          <c:showSerName val="0"/>
          <c:showPercent val="0"/>
          <c:showBubbleSize val="0"/>
        </c:dLbls>
        <c:marker val="1"/>
        <c:smooth val="0"/>
        <c:axId val="133146496"/>
        <c:axId val="133156864"/>
      </c:lineChart>
      <c:catAx>
        <c:axId val="133146496"/>
        <c:scaling>
          <c:orientation val="minMax"/>
        </c:scaling>
        <c:delete val="0"/>
        <c:axPos val="b"/>
        <c:title>
          <c:tx>
            <c:rich>
              <a:bodyPr/>
              <a:lstStyle/>
              <a:p>
                <a:pPr>
                  <a:defRPr/>
                </a:pPr>
                <a:r>
                  <a:rPr lang="ja-JP" altLang="en-US"/>
                  <a:t>使用</a:t>
                </a:r>
                <a:r>
                  <a:rPr lang="en-US" altLang="ja-JP"/>
                  <a:t>SPE</a:t>
                </a:r>
                <a:r>
                  <a:rPr lang="ja-JP" altLang="en-US"/>
                  <a:t>数</a:t>
                </a:r>
              </a:p>
            </c:rich>
          </c:tx>
          <c:overlay val="0"/>
        </c:title>
        <c:majorTickMark val="out"/>
        <c:minorTickMark val="none"/>
        <c:tickLblPos val="nextTo"/>
        <c:crossAx val="133156864"/>
        <c:crosses val="autoZero"/>
        <c:auto val="1"/>
        <c:lblAlgn val="ctr"/>
        <c:lblOffset val="100"/>
        <c:noMultiLvlLbl val="0"/>
      </c:catAx>
      <c:valAx>
        <c:axId val="133156864"/>
        <c:scaling>
          <c:orientation val="minMax"/>
          <c:max val="12"/>
          <c:min val="3"/>
        </c:scaling>
        <c:delete val="0"/>
        <c:axPos val="l"/>
        <c:majorGridlines/>
        <c:title>
          <c:tx>
            <c:rich>
              <a:bodyPr rot="-5400000" vert="horz"/>
              <a:lstStyle/>
              <a:p>
                <a:pPr>
                  <a:defRPr/>
                </a:pPr>
                <a:r>
                  <a:rPr lang="ja-JP" altLang="en-US"/>
                  <a:t>実行時間（秒）</a:t>
                </a:r>
              </a:p>
            </c:rich>
          </c:tx>
          <c:overlay val="0"/>
        </c:title>
        <c:numFmt formatCode="General" sourceLinked="1"/>
        <c:majorTickMark val="out"/>
        <c:minorTickMark val="none"/>
        <c:tickLblPos val="nextTo"/>
        <c:crossAx val="133146496"/>
        <c:crosses val="autoZero"/>
        <c:crossBetween val="between"/>
      </c:valAx>
    </c:plotArea>
    <c:legend>
      <c:legendPos val="r"/>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Sheet2!$G$36</c:f>
              <c:strCache>
                <c:ptCount val="1"/>
                <c:pt idx="0">
                  <c:v>CPUバウンド</c:v>
                </c:pt>
              </c:strCache>
            </c:strRef>
          </c:tx>
          <c:cat>
            <c:numRef>
              <c:f>Sheet2!$H$35:$R$35</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cat>
          <c:val>
            <c:numRef>
              <c:f>Sheet2!$H$36:$R$36</c:f>
              <c:numCache>
                <c:formatCode>General</c:formatCode>
                <c:ptCount val="11"/>
                <c:pt idx="0">
                  <c:v>0.83931216030013467</c:v>
                </c:pt>
                <c:pt idx="1">
                  <c:v>0.87357933121104869</c:v>
                </c:pt>
                <c:pt idx="2">
                  <c:v>0.89890180362606387</c:v>
                </c:pt>
                <c:pt idx="3">
                  <c:v>0.91280898496698681</c:v>
                </c:pt>
                <c:pt idx="4">
                  <c:v>0.92701788807653662</c:v>
                </c:pt>
                <c:pt idx="5">
                  <c:v>0.93219416224395191</c:v>
                </c:pt>
                <c:pt idx="6">
                  <c:v>0.9410684570595339</c:v>
                </c:pt>
                <c:pt idx="7">
                  <c:v>0.94616747425848502</c:v>
                </c:pt>
                <c:pt idx="8">
                  <c:v>0.95323850412235478</c:v>
                </c:pt>
                <c:pt idx="9">
                  <c:v>0.95325895224292434</c:v>
                </c:pt>
                <c:pt idx="10">
                  <c:v>0.95849214585498088</c:v>
                </c:pt>
              </c:numCache>
            </c:numRef>
          </c:val>
          <c:smooth val="0"/>
        </c:ser>
        <c:ser>
          <c:idx val="1"/>
          <c:order val="1"/>
          <c:tx>
            <c:strRef>
              <c:f>Sheet2!$G$37</c:f>
              <c:strCache>
                <c:ptCount val="1"/>
                <c:pt idx="0">
                  <c:v>DMAバウンド</c:v>
                </c:pt>
              </c:strCache>
            </c:strRef>
          </c:tx>
          <c:cat>
            <c:numRef>
              <c:f>Sheet2!$H$35:$R$35</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cat>
          <c:val>
            <c:numRef>
              <c:f>Sheet2!$H$37:$R$37</c:f>
              <c:numCache>
                <c:formatCode>General</c:formatCode>
                <c:ptCount val="11"/>
                <c:pt idx="0">
                  <c:v>0.97843674474428299</c:v>
                </c:pt>
                <c:pt idx="1">
                  <c:v>0.98185740027570034</c:v>
                </c:pt>
                <c:pt idx="2">
                  <c:v>0.99202503058646407</c:v>
                </c:pt>
                <c:pt idx="3">
                  <c:v>0.99431008799370146</c:v>
                </c:pt>
                <c:pt idx="4">
                  <c:v>0.99580563074016104</c:v>
                </c:pt>
                <c:pt idx="5">
                  <c:v>0.99707810929140572</c:v>
                </c:pt>
                <c:pt idx="6">
                  <c:v>0.99830968253837893</c:v>
                </c:pt>
                <c:pt idx="7">
                  <c:v>0.99919565005697553</c:v>
                </c:pt>
                <c:pt idx="8">
                  <c:v>0.99954549117322489</c:v>
                </c:pt>
                <c:pt idx="9">
                  <c:v>1.0003274479042279</c:v>
                </c:pt>
                <c:pt idx="10">
                  <c:v>1.0002455567647903</c:v>
                </c:pt>
              </c:numCache>
            </c:numRef>
          </c:val>
          <c:smooth val="0"/>
        </c:ser>
        <c:dLbls>
          <c:showLegendKey val="0"/>
          <c:showVal val="0"/>
          <c:showCatName val="0"/>
          <c:showSerName val="0"/>
          <c:showPercent val="0"/>
          <c:showBubbleSize val="0"/>
        </c:dLbls>
        <c:marker val="1"/>
        <c:smooth val="0"/>
        <c:axId val="133319296"/>
        <c:axId val="133321472"/>
      </c:lineChart>
      <c:catAx>
        <c:axId val="133319296"/>
        <c:scaling>
          <c:orientation val="minMax"/>
        </c:scaling>
        <c:delete val="0"/>
        <c:axPos val="b"/>
        <c:title>
          <c:tx>
            <c:rich>
              <a:bodyPr/>
              <a:lstStyle/>
              <a:p>
                <a:pPr>
                  <a:defRPr/>
                </a:pPr>
                <a:r>
                  <a:rPr lang="en-US" altLang="ja-JP"/>
                  <a:t>OS</a:t>
                </a:r>
                <a:r>
                  <a:rPr lang="ja-JP" altLang="en-US"/>
                  <a:t>監視起動間隔（</a:t>
                </a:r>
                <a:r>
                  <a:rPr lang="en-US" altLang="ja-JP"/>
                  <a:t>msec</a:t>
                </a:r>
                <a:r>
                  <a:rPr lang="ja-JP" altLang="en-US"/>
                  <a:t>）</a:t>
                </a:r>
              </a:p>
            </c:rich>
          </c:tx>
          <c:overlay val="0"/>
        </c:title>
        <c:numFmt formatCode="General" sourceLinked="1"/>
        <c:majorTickMark val="out"/>
        <c:minorTickMark val="none"/>
        <c:tickLblPos val="nextTo"/>
        <c:crossAx val="133321472"/>
        <c:crosses val="autoZero"/>
        <c:auto val="1"/>
        <c:lblAlgn val="ctr"/>
        <c:lblOffset val="100"/>
        <c:noMultiLvlLbl val="0"/>
      </c:catAx>
      <c:valAx>
        <c:axId val="133321472"/>
        <c:scaling>
          <c:orientation val="minMax"/>
        </c:scaling>
        <c:delete val="0"/>
        <c:axPos val="l"/>
        <c:majorGridlines/>
        <c:title>
          <c:tx>
            <c:rich>
              <a:bodyPr rot="-5400000" vert="horz"/>
              <a:lstStyle/>
              <a:p>
                <a:pPr>
                  <a:defRPr/>
                </a:pPr>
                <a:r>
                  <a:rPr lang="ja-JP" altLang="en-US" baseline="0"/>
                  <a:t>性能</a:t>
                </a:r>
                <a:endParaRPr lang="en-US" altLang="ja-JP" baseline="0"/>
              </a:p>
            </c:rich>
          </c:tx>
          <c:overlay val="0"/>
        </c:title>
        <c:numFmt formatCode="General" sourceLinked="1"/>
        <c:majorTickMark val="out"/>
        <c:minorTickMark val="none"/>
        <c:tickLblPos val="nextTo"/>
        <c:crossAx val="133319296"/>
        <c:crosses val="autoZero"/>
        <c:crossBetween val="between"/>
      </c:valAx>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DE5DA8-26BA-478E-92B8-3C77B01D83F3}" type="datetimeFigureOut">
              <a:rPr kumimoji="1" lang="ja-JP" altLang="en-US" smtClean="0"/>
              <a:pPr/>
              <a:t>2012/3/10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9C8C38-6688-4CC6-A52C-49521899572E}" type="slidenum">
              <a:rPr kumimoji="1" lang="ja-JP" altLang="en-US" smtClean="0"/>
              <a:pPr/>
              <a:t>‹#›</a:t>
            </a:fld>
            <a:endParaRPr kumimoji="1" lang="ja-JP" altLang="en-US"/>
          </a:p>
        </p:txBody>
      </p:sp>
    </p:spTree>
    <p:extLst>
      <p:ext uri="{BB962C8B-B14F-4D97-AF65-F5344CB8AC3E}">
        <p14:creationId xmlns:p14="http://schemas.microsoft.com/office/powerpoint/2010/main" val="22655369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ネットワークにコンピュータを接続すると、ウィルスに感染したり、侵入によるデータ流出などの外部からの攻撃に晒されます。</a:t>
            </a:r>
          </a:p>
          <a:p>
            <a:r>
              <a:rPr kumimoji="1" lang="ja-JP" altLang="en-US" dirty="0" smtClean="0"/>
              <a:t>ユーザーは一般的にウィルススキャンソフトなどのセキュリティ対策ソフトを用いてこうした攻撃に備えてきました。</a:t>
            </a:r>
          </a:p>
          <a:p>
            <a:r>
              <a:rPr kumimoji="1" lang="ja-JP" altLang="en-US" dirty="0" smtClean="0"/>
              <a:t>さて、近年カーネルルートキットによってシステムコールが書き換えられてしまう等、</a:t>
            </a:r>
            <a:r>
              <a:rPr kumimoji="1" lang="en-US" altLang="ja-JP" dirty="0" smtClean="0"/>
              <a:t>OS</a:t>
            </a:r>
            <a:r>
              <a:rPr kumimoji="1" lang="ja-JP" altLang="en-US" dirty="0" smtClean="0"/>
              <a:t>に対する攻撃も増えてきた。</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2</a:t>
            </a:fld>
            <a:endParaRPr kumimoji="1" lang="ja-JP" altLang="en-US"/>
          </a:p>
        </p:txBody>
      </p:sp>
    </p:spTree>
    <p:extLst>
      <p:ext uri="{BB962C8B-B14F-4D97-AF65-F5344CB8AC3E}">
        <p14:creationId xmlns:p14="http://schemas.microsoft.com/office/powerpoint/2010/main" val="2543402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（アニメーションの管理のため２枚に分割）</a:t>
            </a:r>
            <a:endParaRPr kumimoji="1" lang="en-US" altLang="ja-JP" dirty="0" smtClean="0"/>
          </a:p>
          <a:p>
            <a:r>
              <a:rPr kumimoji="1" lang="en-US" altLang="ja-JP" dirty="0" smtClean="0"/>
              <a:t>SPE Observer</a:t>
            </a:r>
            <a:r>
              <a:rPr kumimoji="1" lang="ja-JP" altLang="en-US" dirty="0" smtClean="0"/>
              <a:t>では</a:t>
            </a:r>
            <a:r>
              <a:rPr kumimoji="1" lang="en-US" altLang="ja-JP" dirty="0" smtClean="0"/>
              <a:t>OS</a:t>
            </a:r>
            <a:r>
              <a:rPr kumimoji="1" lang="ja-JP" altLang="en-US" dirty="0" smtClean="0"/>
              <a:t>監視用に</a:t>
            </a:r>
            <a:r>
              <a:rPr kumimoji="1" lang="en-US" altLang="ja-JP" dirty="0" smtClean="0"/>
              <a:t>SPE</a:t>
            </a:r>
            <a:r>
              <a:rPr kumimoji="1" lang="ja-JP" altLang="en-US" dirty="0" smtClean="0"/>
              <a:t>を１つ完全に占有し、</a:t>
            </a:r>
            <a:r>
              <a:rPr kumimoji="1" lang="en-US" altLang="ja-JP" dirty="0" smtClean="0"/>
              <a:t>OS</a:t>
            </a:r>
            <a:r>
              <a:rPr kumimoji="1" lang="ja-JP" altLang="en-US" dirty="0" smtClean="0"/>
              <a:t>監視を行うことができますが</a:t>
            </a:r>
          </a:p>
          <a:p>
            <a:r>
              <a:rPr kumimoji="1" lang="ja-JP" altLang="en-US" dirty="0" smtClean="0"/>
              <a:t>必要な時だけ</a:t>
            </a:r>
            <a:r>
              <a:rPr kumimoji="1" lang="en-US" altLang="ja-JP" dirty="0" smtClean="0"/>
              <a:t>OS</a:t>
            </a:r>
            <a:r>
              <a:rPr kumimoji="1" lang="ja-JP" altLang="en-US" dirty="0" err="1" smtClean="0"/>
              <a:t>を監</a:t>
            </a:r>
            <a:r>
              <a:rPr kumimoji="1" lang="ja-JP" altLang="en-US" dirty="0" smtClean="0"/>
              <a:t>視し、それ以外では</a:t>
            </a:r>
            <a:r>
              <a:rPr kumimoji="1" lang="en-US" altLang="ja-JP" dirty="0" smtClean="0"/>
              <a:t>SPE</a:t>
            </a:r>
            <a:r>
              <a:rPr kumimoji="1" lang="ja-JP" altLang="en-US" dirty="0" smtClean="0"/>
              <a:t>を解放するようにスケジューリングを行うこともできます。</a:t>
            </a:r>
          </a:p>
          <a:p>
            <a:r>
              <a:rPr kumimoji="1" lang="en-US" altLang="ja-JP" dirty="0" smtClean="0"/>
              <a:t>Cell</a:t>
            </a:r>
            <a:r>
              <a:rPr kumimoji="1" lang="ja-JP" altLang="en-US" dirty="0" smtClean="0"/>
              <a:t>は複数の</a:t>
            </a:r>
            <a:r>
              <a:rPr kumimoji="1" lang="en-US" altLang="ja-JP" dirty="0" smtClean="0"/>
              <a:t>SPE</a:t>
            </a:r>
            <a:r>
              <a:rPr kumimoji="1" lang="ja-JP" altLang="en-US" dirty="0" smtClean="0"/>
              <a:t>を用いて並列に動作させることで性能を引き出すアーキテクチャであり、</a:t>
            </a:r>
          </a:p>
          <a:p>
            <a:r>
              <a:rPr kumimoji="1" lang="en-US" altLang="ja-JP" dirty="0" smtClean="0"/>
              <a:t>OS</a:t>
            </a:r>
            <a:r>
              <a:rPr kumimoji="1" lang="ja-JP" altLang="en-US" dirty="0" smtClean="0"/>
              <a:t>の監視が終るまでは</a:t>
            </a:r>
            <a:r>
              <a:rPr kumimoji="1" lang="en-US" altLang="ja-JP" dirty="0" smtClean="0"/>
              <a:t>SPE</a:t>
            </a:r>
            <a:r>
              <a:rPr kumimoji="1" lang="ja-JP" altLang="en-US" dirty="0" smtClean="0"/>
              <a:t>を解放できないため性能が落ちてしまう恐れがありますが</a:t>
            </a:r>
          </a:p>
          <a:p>
            <a:r>
              <a:rPr kumimoji="1" lang="ja-JP" altLang="en-US" dirty="0" smtClean="0"/>
              <a:t>スケジューリングを行うことで性能低下を抑えることもできます。</a:t>
            </a:r>
          </a:p>
          <a:p>
            <a:endParaRPr kumimoji="1" lang="ja-JP" altLang="en-US" dirty="0" smtClean="0"/>
          </a:p>
          <a:p>
            <a:r>
              <a:rPr kumimoji="1" lang="ja-JP" altLang="en-US" dirty="0" smtClean="0"/>
              <a:t>デフォルトのカーネルでは</a:t>
            </a:r>
            <a:r>
              <a:rPr kumimoji="1" lang="en-US" altLang="ja-JP" dirty="0" smtClean="0"/>
              <a:t>OS</a:t>
            </a:r>
            <a:r>
              <a:rPr kumimoji="1" lang="ja-JP" altLang="en-US" dirty="0" smtClean="0"/>
              <a:t>監視システムを動作させる際、</a:t>
            </a:r>
            <a:r>
              <a:rPr kumimoji="1" lang="en-US" altLang="ja-JP" dirty="0" smtClean="0"/>
              <a:t>SPE</a:t>
            </a:r>
            <a:r>
              <a:rPr kumimoji="1" lang="ja-JP" altLang="en-US" dirty="0" err="1" smtClean="0"/>
              <a:t>を優</a:t>
            </a:r>
            <a:r>
              <a:rPr kumimoji="1" lang="ja-JP" altLang="en-US" dirty="0" smtClean="0"/>
              <a:t>先的に割り付けられるように指定した後</a:t>
            </a:r>
          </a:p>
          <a:p>
            <a:r>
              <a:rPr kumimoji="1" lang="ja-JP" altLang="en-US" dirty="0" smtClean="0"/>
              <a:t>次の</a:t>
            </a:r>
            <a:r>
              <a:rPr kumimoji="1" lang="en-US" altLang="ja-JP" dirty="0" smtClean="0"/>
              <a:t>SPE</a:t>
            </a:r>
            <a:r>
              <a:rPr kumimoji="1" lang="ja-JP" altLang="en-US" dirty="0" smtClean="0"/>
              <a:t>スケジューリングまで待機させ、</a:t>
            </a:r>
            <a:r>
              <a:rPr kumimoji="1" lang="en-US" altLang="ja-JP" dirty="0" smtClean="0"/>
              <a:t>OS</a:t>
            </a:r>
            <a:r>
              <a:rPr kumimoji="1" lang="ja-JP" altLang="en-US" dirty="0" smtClean="0"/>
              <a:t>監視システムを</a:t>
            </a:r>
            <a:r>
              <a:rPr kumimoji="1" lang="en-US" altLang="ja-JP" dirty="0" smtClean="0"/>
              <a:t>SPE</a:t>
            </a:r>
            <a:r>
              <a:rPr kumimoji="1" lang="ja-JP" altLang="en-US" dirty="0" smtClean="0"/>
              <a:t>に割り付けて起動するという手法を取っていました。</a:t>
            </a:r>
          </a:p>
          <a:p>
            <a:r>
              <a:rPr kumimoji="1" lang="ja-JP" altLang="en-US" dirty="0" smtClean="0"/>
              <a:t>しかし、</a:t>
            </a:r>
            <a:r>
              <a:rPr kumimoji="1" lang="en-US" altLang="ja-JP" dirty="0" smtClean="0"/>
              <a:t>SPE</a:t>
            </a:r>
            <a:r>
              <a:rPr kumimoji="1" lang="ja-JP" altLang="en-US" dirty="0" smtClean="0"/>
              <a:t>スケジューリングの間隔は大きいうえに、</a:t>
            </a:r>
            <a:r>
              <a:rPr kumimoji="1" lang="en-US" altLang="ja-JP" dirty="0" smtClean="0"/>
              <a:t>SPE</a:t>
            </a:r>
            <a:r>
              <a:rPr kumimoji="1" lang="ja-JP" altLang="en-US" dirty="0" smtClean="0"/>
              <a:t>を割り付けられてもいつまでたっても</a:t>
            </a:r>
            <a:r>
              <a:rPr kumimoji="1" lang="en-US" altLang="ja-JP" dirty="0" smtClean="0"/>
              <a:t>OS</a:t>
            </a:r>
            <a:r>
              <a:rPr kumimoji="1" lang="ja-JP" altLang="en-US" dirty="0" smtClean="0"/>
              <a:t>監視システムが起動しないというバグが発見されました。</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11</a:t>
            </a:fld>
            <a:endParaRPr kumimoji="1" lang="ja-JP" altLang="en-US"/>
          </a:p>
        </p:txBody>
      </p:sp>
    </p:spTree>
    <p:extLst>
      <p:ext uri="{BB962C8B-B14F-4D97-AF65-F5344CB8AC3E}">
        <p14:creationId xmlns:p14="http://schemas.microsoft.com/office/powerpoint/2010/main" val="2925372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そこで我々は、</a:t>
            </a:r>
            <a:r>
              <a:rPr kumimoji="1" lang="en-US" altLang="ja-JP" dirty="0" smtClean="0"/>
              <a:t>OS</a:t>
            </a:r>
            <a:r>
              <a:rPr kumimoji="1" lang="ja-JP" altLang="en-US" dirty="0" smtClean="0"/>
              <a:t>監視システムを起動する要求が来た場合は動作しているアプリケーションからコアを奪い取り、</a:t>
            </a:r>
          </a:p>
          <a:p>
            <a:r>
              <a:rPr kumimoji="1" lang="en-US" altLang="ja-JP" dirty="0" smtClean="0"/>
              <a:t>OS</a:t>
            </a:r>
            <a:r>
              <a:rPr kumimoji="1" lang="ja-JP" altLang="en-US" dirty="0" smtClean="0"/>
              <a:t>監視システムが即座に起動するようにスケジューラを改造してこの不具合を回避しました。</a:t>
            </a:r>
          </a:p>
          <a:p>
            <a:r>
              <a:rPr kumimoji="1" lang="ja-JP" altLang="en-US" dirty="0" smtClean="0"/>
              <a:t>また、奪うコアの選択が不公平で、１回奪われたコンテキストばかりが負担を強いられるような実装だったため</a:t>
            </a:r>
          </a:p>
          <a:p>
            <a:r>
              <a:rPr kumimoji="1" lang="en-US" altLang="ja-JP" dirty="0" smtClean="0"/>
              <a:t>OS</a:t>
            </a:r>
            <a:r>
              <a:rPr kumimoji="1" lang="ja-JP" altLang="en-US" dirty="0" smtClean="0"/>
              <a:t>監視の負担を公平に行うよう改造を行いました。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12</a:t>
            </a:fld>
            <a:endParaRPr kumimoji="1" lang="ja-JP" altLang="en-US"/>
          </a:p>
        </p:txBody>
      </p:sp>
    </p:spTree>
    <p:extLst>
      <p:ext uri="{BB962C8B-B14F-4D97-AF65-F5344CB8AC3E}">
        <p14:creationId xmlns:p14="http://schemas.microsoft.com/office/powerpoint/2010/main" val="1482175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実装です。</a:t>
            </a:r>
            <a:r>
              <a:rPr kumimoji="1" lang="en-US" altLang="ja-JP" dirty="0" err="1" smtClean="0"/>
              <a:t>Playstation</a:t>
            </a:r>
            <a:r>
              <a:rPr kumimoji="1" lang="ja-JP" altLang="en-US" dirty="0" smtClean="0"/>
              <a:t>３の上で</a:t>
            </a:r>
            <a:r>
              <a:rPr kumimoji="1" lang="en-US" altLang="ja-JP" dirty="0" smtClean="0"/>
              <a:t>SPE Observer</a:t>
            </a:r>
            <a:r>
              <a:rPr kumimoji="1" lang="ja-JP" altLang="en-US" dirty="0" smtClean="0"/>
              <a:t>を実装いたしました。</a:t>
            </a:r>
            <a:endParaRPr kumimoji="1" lang="en-US" altLang="ja-JP" dirty="0" smtClean="0"/>
          </a:p>
          <a:p>
            <a:r>
              <a:rPr kumimoji="1" lang="en-US" altLang="ja-JP" dirty="0" smtClean="0"/>
              <a:t>PS3</a:t>
            </a:r>
            <a:r>
              <a:rPr kumimoji="1" lang="ja-JP" altLang="en-US" dirty="0" smtClean="0"/>
              <a:t>上で</a:t>
            </a:r>
            <a:r>
              <a:rPr kumimoji="1" lang="en-US" altLang="ja-JP" dirty="0" smtClean="0"/>
              <a:t>Isolation</a:t>
            </a:r>
            <a:r>
              <a:rPr kumimoji="1" lang="ja-JP" altLang="en-US" dirty="0" smtClean="0"/>
              <a:t>モードを利用する手法が公開されていませんでしたので、</a:t>
            </a:r>
            <a:r>
              <a:rPr kumimoji="1" lang="en-US" altLang="ja-JP" dirty="0" smtClean="0"/>
              <a:t>IBM</a:t>
            </a:r>
            <a:r>
              <a:rPr kumimoji="1" lang="ja-JP" altLang="en-US" dirty="0" err="1" smtClean="0"/>
              <a:t>が提</a:t>
            </a:r>
            <a:r>
              <a:rPr kumimoji="1" lang="ja-JP" altLang="en-US" dirty="0" smtClean="0"/>
              <a:t>供している</a:t>
            </a:r>
            <a:r>
              <a:rPr kumimoji="1" lang="en-US" altLang="ja-JP" dirty="0" smtClean="0"/>
              <a:t>Secure SDK</a:t>
            </a:r>
            <a:r>
              <a:rPr kumimoji="1" lang="ja-JP" altLang="en-US" dirty="0" smtClean="0"/>
              <a:t>を使用しました。</a:t>
            </a:r>
            <a:endParaRPr kumimoji="1" lang="en-US" altLang="ja-JP" dirty="0" smtClean="0"/>
          </a:p>
          <a:p>
            <a:r>
              <a:rPr kumimoji="1" lang="ja-JP" altLang="en-US" dirty="0" smtClean="0"/>
              <a:t>これを用いる事で</a:t>
            </a:r>
            <a:r>
              <a:rPr kumimoji="1" lang="en-US" altLang="ja-JP" dirty="0" smtClean="0"/>
              <a:t>Isolation</a:t>
            </a:r>
            <a:r>
              <a:rPr kumimoji="1" lang="ja-JP" altLang="en-US" dirty="0" smtClean="0"/>
              <a:t>モードのエミュレーションが可能で、エミュレーション用の</a:t>
            </a:r>
            <a:r>
              <a:rPr kumimoji="1" lang="en-US" altLang="ja-JP" dirty="0" smtClean="0"/>
              <a:t>Secure Loader</a:t>
            </a:r>
            <a:r>
              <a:rPr kumimoji="1" lang="ja-JP" altLang="en-US" dirty="0" err="1" smtClean="0"/>
              <a:t>が提</a:t>
            </a:r>
            <a:r>
              <a:rPr kumimoji="1" lang="ja-JP" altLang="en-US" dirty="0" smtClean="0"/>
              <a:t>供されています。</a:t>
            </a:r>
            <a:endParaRPr kumimoji="1" lang="en-US" altLang="ja-JP" dirty="0" smtClean="0"/>
          </a:p>
          <a:p>
            <a:r>
              <a:rPr kumimoji="1" lang="ja-JP" altLang="en-US" dirty="0" smtClean="0"/>
              <a:t>なお、この</a:t>
            </a:r>
            <a:r>
              <a:rPr kumimoji="1" lang="en-US" altLang="ja-JP" dirty="0" smtClean="0"/>
              <a:t>Secure Loader</a:t>
            </a:r>
            <a:r>
              <a:rPr kumimoji="1" lang="ja-JP" altLang="en-US" dirty="0" smtClean="0"/>
              <a:t>はハードウェアによるチェックは行われていません。</a:t>
            </a:r>
            <a:endParaRPr kumimoji="1" lang="en-US" altLang="ja-JP" dirty="0" smtClean="0"/>
          </a:p>
          <a:p>
            <a:r>
              <a:rPr kumimoji="1" lang="ja-JP" altLang="en-US" dirty="0" smtClean="0"/>
              <a:t>また、</a:t>
            </a:r>
            <a:r>
              <a:rPr kumimoji="1" lang="en-US" altLang="ja-JP" dirty="0" err="1" smtClean="0"/>
              <a:t>Isoaltion</a:t>
            </a:r>
            <a:r>
              <a:rPr kumimoji="1" lang="ja-JP" altLang="en-US" dirty="0" smtClean="0"/>
              <a:t>モードと同様に、監視中に</a:t>
            </a:r>
            <a:r>
              <a:rPr kumimoji="1" lang="en-US" altLang="ja-JP" dirty="0" smtClean="0"/>
              <a:t>SPE</a:t>
            </a:r>
            <a:r>
              <a:rPr kumimoji="1" lang="ja-JP" altLang="en-US" dirty="0" smtClean="0"/>
              <a:t>を占有するために</a:t>
            </a:r>
            <a:r>
              <a:rPr kumimoji="1" lang="en-US" altLang="ja-JP" dirty="0" smtClean="0"/>
              <a:t>SPE_NOSCHED</a:t>
            </a:r>
            <a:r>
              <a:rPr kumimoji="1" lang="ja-JP" altLang="en-US" dirty="0" smtClean="0"/>
              <a:t>フラグを立てて実行し、コンテキストスイッチされないようにした。</a:t>
            </a:r>
            <a:endParaRPr kumimoji="1" lang="en-US" altLang="ja-JP" dirty="0" smtClean="0"/>
          </a:p>
          <a:p>
            <a:endParaRPr kumimoji="1" lang="en-US" altLang="ja-JP" dirty="0" smtClean="0"/>
          </a:p>
          <a:p>
            <a:r>
              <a:rPr kumimoji="1" lang="ja-JP" altLang="en-US" dirty="0" smtClean="0"/>
              <a:t>また、デフォルトではカーネルメモリを読み出せないため、</a:t>
            </a:r>
            <a:r>
              <a:rPr kumimoji="1" lang="en-US" altLang="ja-JP" dirty="0" smtClean="0"/>
              <a:t>MFC</a:t>
            </a:r>
            <a:r>
              <a:rPr kumimoji="1" lang="ja-JP" altLang="en-US" dirty="0" smtClean="0"/>
              <a:t>の状態レジスタを設定しなおし、</a:t>
            </a:r>
            <a:endParaRPr kumimoji="1" lang="en-US" altLang="ja-JP" dirty="0" smtClean="0"/>
          </a:p>
          <a:p>
            <a:r>
              <a:rPr kumimoji="1" lang="en-US" altLang="ja-JP" dirty="0" smtClean="0"/>
              <a:t>SLB</a:t>
            </a:r>
            <a:r>
              <a:rPr kumimoji="1" lang="ja-JP" altLang="en-US" dirty="0" smtClean="0"/>
              <a:t>にマッピングを登録することでカーネルメモリを読み出せるようにした。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13</a:t>
            </a:fld>
            <a:endParaRPr kumimoji="1" lang="ja-JP" altLang="en-US"/>
          </a:p>
        </p:txBody>
      </p:sp>
    </p:spTree>
    <p:extLst>
      <p:ext uri="{BB962C8B-B14F-4D97-AF65-F5344CB8AC3E}">
        <p14:creationId xmlns:p14="http://schemas.microsoft.com/office/powerpoint/2010/main" val="2257142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SPE Observer</a:t>
            </a:r>
            <a:r>
              <a:rPr kumimoji="1" lang="ja-JP" altLang="en-US" dirty="0" err="1" smtClean="0"/>
              <a:t>を評</a:t>
            </a:r>
            <a:r>
              <a:rPr kumimoji="1" lang="ja-JP" altLang="en-US" dirty="0" smtClean="0"/>
              <a:t>価するために実験を行いました。</a:t>
            </a:r>
          </a:p>
          <a:p>
            <a:r>
              <a:rPr kumimoji="1" lang="ja-JP" altLang="en-US" dirty="0" smtClean="0"/>
              <a:t>まず、</a:t>
            </a:r>
            <a:r>
              <a:rPr kumimoji="1" lang="en-US" altLang="ja-JP" dirty="0" smtClean="0"/>
              <a:t>OS</a:t>
            </a:r>
            <a:r>
              <a:rPr kumimoji="1" lang="ja-JP" altLang="en-US" dirty="0" smtClean="0"/>
              <a:t>の改ざんを検知できるかの実験を行い、次に</a:t>
            </a:r>
            <a:r>
              <a:rPr kumimoji="1" lang="en-US" altLang="ja-JP" dirty="0" smtClean="0"/>
              <a:t>OS</a:t>
            </a:r>
            <a:r>
              <a:rPr kumimoji="1" lang="ja-JP" altLang="en-US" dirty="0" smtClean="0"/>
              <a:t>監視システムがシステム全体に与える影響について評価を行いました。</a:t>
            </a:r>
            <a:endParaRPr kumimoji="1" lang="en-US" altLang="ja-JP" dirty="0" smtClean="0"/>
          </a:p>
          <a:p>
            <a:r>
              <a:rPr kumimoji="1" lang="ja-JP" altLang="en-US" dirty="0" smtClean="0"/>
              <a:t>実験環境は以下の通りとなっています。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14</a:t>
            </a:fld>
            <a:endParaRPr kumimoji="1" lang="ja-JP" altLang="en-US"/>
          </a:p>
        </p:txBody>
      </p:sp>
    </p:spTree>
    <p:extLst>
      <p:ext uri="{BB962C8B-B14F-4D97-AF65-F5344CB8AC3E}">
        <p14:creationId xmlns:p14="http://schemas.microsoft.com/office/powerpoint/2010/main" val="2679264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改ざんしていないカーネル、システムコールを追加し、システムコールテーブルを改ざんしたカーネル</a:t>
            </a:r>
          </a:p>
          <a:p>
            <a:r>
              <a:rPr kumimoji="1" lang="ja-JP" altLang="en-US" dirty="0" smtClean="0"/>
              <a:t>システムコール本体を改ざんしたカーネルのハッシュ値を計算し、事前に計算した正しいカーネルの値と比較しました。</a:t>
            </a:r>
          </a:p>
          <a:p>
            <a:r>
              <a:rPr kumimoji="1" lang="ja-JP" altLang="en-US" dirty="0" smtClean="0"/>
              <a:t>その結果、２４．１ミリ秒でカーネル全体のハッシュ値が計算でき、</a:t>
            </a:r>
          </a:p>
          <a:p>
            <a:r>
              <a:rPr kumimoji="1" lang="ja-JP" altLang="en-US" dirty="0" smtClean="0"/>
              <a:t>改ざんしていないカーネル以外はハッシュ値が異なったため、カーネルの改ざんを検知できたといえます。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15</a:t>
            </a:fld>
            <a:endParaRPr kumimoji="1" lang="ja-JP" altLang="en-US"/>
          </a:p>
        </p:txBody>
      </p:sp>
    </p:spTree>
    <p:extLst>
      <p:ext uri="{BB962C8B-B14F-4D97-AF65-F5344CB8AC3E}">
        <p14:creationId xmlns:p14="http://schemas.microsoft.com/office/powerpoint/2010/main" val="250431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CPU</a:t>
            </a:r>
            <a:r>
              <a:rPr kumimoji="1" lang="ja-JP" altLang="en-US" dirty="0" smtClean="0"/>
              <a:t>バウンドのアプリケーションと</a:t>
            </a:r>
            <a:r>
              <a:rPr kumimoji="1" lang="en-US" altLang="ja-JP" dirty="0" smtClean="0"/>
              <a:t>DMA</a:t>
            </a:r>
            <a:r>
              <a:rPr kumimoji="1" lang="ja-JP" altLang="en-US" dirty="0" smtClean="0"/>
              <a:t>バウンドのアプリケーションの２種類のアプリケーションが使用するコア数を１～５まで増やし、</a:t>
            </a:r>
          </a:p>
          <a:p>
            <a:r>
              <a:rPr kumimoji="1" lang="en-US" altLang="ja-JP" dirty="0" smtClean="0"/>
              <a:t>CPU</a:t>
            </a:r>
            <a:r>
              <a:rPr kumimoji="1" lang="ja-JP" altLang="en-US" dirty="0" smtClean="0"/>
              <a:t>バウンドと</a:t>
            </a:r>
            <a:r>
              <a:rPr kumimoji="1" lang="en-US" altLang="ja-JP" dirty="0" smtClean="0"/>
              <a:t>DMA</a:t>
            </a:r>
            <a:r>
              <a:rPr kumimoji="1" lang="ja-JP" altLang="en-US" dirty="0" smtClean="0"/>
              <a:t>バウンドの２種類の監視システムと同時に動かした際のアプリケーションの性能を調査した。</a:t>
            </a:r>
          </a:p>
          <a:p>
            <a:r>
              <a:rPr kumimoji="1" lang="ja-JP" altLang="en-US" dirty="0" smtClean="0"/>
              <a:t>実験の結果、</a:t>
            </a:r>
            <a:r>
              <a:rPr kumimoji="1" lang="en-US" altLang="ja-JP" dirty="0" smtClean="0"/>
              <a:t>CPU</a:t>
            </a:r>
            <a:r>
              <a:rPr kumimoji="1" lang="ja-JP" altLang="en-US" dirty="0" smtClean="0"/>
              <a:t>バウンドのアプリケーションの場合は監視システムが動いていても性能に変化が無く、</a:t>
            </a:r>
            <a:r>
              <a:rPr kumimoji="1" lang="en-US" altLang="ja-JP" dirty="0" smtClean="0"/>
              <a:t>SPE</a:t>
            </a:r>
            <a:r>
              <a:rPr kumimoji="1" lang="ja-JP" altLang="en-US" dirty="0" smtClean="0"/>
              <a:t>が足りていれば</a:t>
            </a:r>
            <a:r>
              <a:rPr kumimoji="1" lang="en-US" altLang="ja-JP" dirty="0" smtClean="0"/>
              <a:t>OS</a:t>
            </a:r>
            <a:r>
              <a:rPr kumimoji="1" lang="ja-JP" altLang="en-US" dirty="0" smtClean="0"/>
              <a:t>監視の影響はないといえる。</a:t>
            </a:r>
          </a:p>
          <a:p>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16</a:t>
            </a:fld>
            <a:endParaRPr kumimoji="1" lang="ja-JP" altLang="en-US"/>
          </a:p>
        </p:txBody>
      </p:sp>
    </p:spTree>
    <p:extLst>
      <p:ext uri="{BB962C8B-B14F-4D97-AF65-F5344CB8AC3E}">
        <p14:creationId xmlns:p14="http://schemas.microsoft.com/office/powerpoint/2010/main" val="3234433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一方</a:t>
            </a:r>
            <a:r>
              <a:rPr kumimoji="1" lang="en-US" altLang="ja-JP" dirty="0" smtClean="0"/>
              <a:t>DMA</a:t>
            </a:r>
            <a:r>
              <a:rPr kumimoji="1" lang="ja-JP" altLang="en-US" dirty="0" smtClean="0"/>
              <a:t>バウンドであるが、</a:t>
            </a:r>
            <a:r>
              <a:rPr kumimoji="1" lang="en-US" altLang="ja-JP" dirty="0" smtClean="0"/>
              <a:t>CPU</a:t>
            </a:r>
            <a:r>
              <a:rPr kumimoji="1" lang="ja-JP" altLang="en-US" dirty="0" smtClean="0"/>
              <a:t>バウンドと比べて性能向上が低く、２倍までにしかなっていない。</a:t>
            </a:r>
          </a:p>
          <a:p>
            <a:r>
              <a:rPr kumimoji="1" lang="ja-JP" altLang="en-US" dirty="0" smtClean="0"/>
              <a:t>これは、</a:t>
            </a:r>
            <a:r>
              <a:rPr kumimoji="1" lang="en-US" altLang="ja-JP" dirty="0" smtClean="0"/>
              <a:t>DMA</a:t>
            </a:r>
            <a:r>
              <a:rPr kumimoji="1" lang="ja-JP" altLang="en-US" dirty="0" smtClean="0"/>
              <a:t>転送を行うコアが増えるとその分メモリアセスが混雑するので</a:t>
            </a:r>
            <a:r>
              <a:rPr kumimoji="1" lang="en-US" altLang="ja-JP" dirty="0" smtClean="0"/>
              <a:t>CPU</a:t>
            </a:r>
            <a:r>
              <a:rPr kumimoji="1" lang="ja-JP" altLang="en-US" dirty="0" smtClean="0"/>
              <a:t>バウンドのアプリケーションと比べると性能向上が小さくなる。</a:t>
            </a:r>
          </a:p>
          <a:p>
            <a:r>
              <a:rPr kumimoji="1" lang="en-US" altLang="ja-JP" dirty="0" smtClean="0"/>
              <a:t>DMA</a:t>
            </a:r>
            <a:r>
              <a:rPr kumimoji="1" lang="ja-JP" altLang="en-US" dirty="0" smtClean="0"/>
              <a:t>バウンドの監視と同時に動かすと性能が落ちてしまうのもこのためである。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また、メモリの帯域には限界があり、帯域を使い切ってしまうので性能向上に限界がある。</a:t>
            </a:r>
          </a:p>
          <a:p>
            <a:endParaRPr kumimoji="1" lang="en-US" altLang="ja-JP" dirty="0" smtClean="0"/>
          </a:p>
          <a:p>
            <a:r>
              <a:rPr kumimoji="1" lang="en-US" altLang="ja-JP" dirty="0" smtClean="0"/>
              <a:t>OS</a:t>
            </a:r>
            <a:r>
              <a:rPr kumimoji="1" lang="ja-JP" altLang="en-US" dirty="0" smtClean="0"/>
              <a:t>監視システムとして</a:t>
            </a:r>
            <a:r>
              <a:rPr kumimoji="1" lang="en-US" altLang="ja-JP" dirty="0" smtClean="0"/>
              <a:t>CPU</a:t>
            </a:r>
            <a:r>
              <a:rPr kumimoji="1" lang="ja-JP" altLang="en-US" dirty="0" smtClean="0"/>
              <a:t>バウンドのアプリケーションを動かした場合、このアプリケーションは</a:t>
            </a:r>
            <a:r>
              <a:rPr kumimoji="1" lang="en-US" altLang="ja-JP" dirty="0" smtClean="0"/>
              <a:t>DMA</a:t>
            </a:r>
            <a:r>
              <a:rPr kumimoji="1" lang="ja-JP" altLang="en-US" dirty="0" smtClean="0"/>
              <a:t>転送を一切行っていないので</a:t>
            </a:r>
          </a:p>
          <a:p>
            <a:r>
              <a:rPr kumimoji="1" lang="ja-JP" altLang="en-US" dirty="0" smtClean="0"/>
              <a:t>アプリケーションの性能には影響を及ぼさなかった。</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17</a:t>
            </a:fld>
            <a:endParaRPr kumimoji="1" lang="ja-JP" altLang="en-US"/>
          </a:p>
        </p:txBody>
      </p:sp>
    </p:spTree>
    <p:extLst>
      <p:ext uri="{BB962C8B-B14F-4D97-AF65-F5344CB8AC3E}">
        <p14:creationId xmlns:p14="http://schemas.microsoft.com/office/powerpoint/2010/main" val="1894038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先ほど使用したアプリケーションを６並列で動かし、</a:t>
            </a:r>
            <a:r>
              <a:rPr kumimoji="1" lang="en-US" altLang="ja-JP" dirty="0" smtClean="0"/>
              <a:t>OS</a:t>
            </a:r>
            <a:r>
              <a:rPr kumimoji="1" lang="ja-JP" altLang="en-US" dirty="0" smtClean="0"/>
              <a:t>のハッシュ値を計算する</a:t>
            </a:r>
            <a:r>
              <a:rPr kumimoji="1" lang="en-US" altLang="ja-JP" dirty="0" smtClean="0"/>
              <a:t>OS</a:t>
            </a:r>
            <a:r>
              <a:rPr kumimoji="1" lang="ja-JP" altLang="en-US" dirty="0" smtClean="0"/>
              <a:t>監視システムと並列に動かした場合の性能の変化を調べた。</a:t>
            </a:r>
          </a:p>
          <a:p>
            <a:r>
              <a:rPr kumimoji="1" lang="ja-JP" altLang="en-US" dirty="0" smtClean="0"/>
              <a:t>この状態では、</a:t>
            </a:r>
            <a:r>
              <a:rPr kumimoji="1" lang="en-US" altLang="ja-JP" dirty="0" smtClean="0"/>
              <a:t>OS</a:t>
            </a:r>
            <a:r>
              <a:rPr kumimoji="1" lang="ja-JP" altLang="en-US" dirty="0" smtClean="0"/>
              <a:t>監視用にコアが１つ占有されるので、プログラムが１つ外に追い出されてしまう。</a:t>
            </a:r>
          </a:p>
          <a:p>
            <a:r>
              <a:rPr kumimoji="1" lang="ja-JP" altLang="en-US" dirty="0" smtClean="0"/>
              <a:t>しかし、追い出されたプログラムは残りの５つのコアで公平に負担を行っている。</a:t>
            </a:r>
          </a:p>
          <a:p>
            <a:r>
              <a:rPr kumimoji="1" lang="ja-JP" altLang="en-US" dirty="0" smtClean="0"/>
              <a:t>その結果、</a:t>
            </a:r>
            <a:r>
              <a:rPr kumimoji="1" lang="en-US" altLang="ja-JP" dirty="0" smtClean="0"/>
              <a:t>CPU</a:t>
            </a:r>
            <a:r>
              <a:rPr kumimoji="1" lang="ja-JP" altLang="en-US" dirty="0" smtClean="0"/>
              <a:t>バウンドのアプリケーションはコアを１つ失うので、性能が</a:t>
            </a:r>
            <a:r>
              <a:rPr kumimoji="1" lang="en-US" altLang="ja-JP" dirty="0" smtClean="0"/>
              <a:t>5/6</a:t>
            </a:r>
            <a:r>
              <a:rPr kumimoji="1" lang="ja-JP" altLang="en-US" dirty="0" smtClean="0"/>
              <a:t>の</a:t>
            </a:r>
            <a:r>
              <a:rPr kumimoji="1" lang="en-US" altLang="ja-JP" dirty="0" smtClean="0"/>
              <a:t>0.83</a:t>
            </a:r>
            <a:r>
              <a:rPr kumimoji="1" lang="ja-JP" altLang="en-US" dirty="0" smtClean="0"/>
              <a:t>になっている。</a:t>
            </a:r>
          </a:p>
          <a:p>
            <a:endParaRPr kumimoji="1" lang="ja-JP" altLang="en-US" dirty="0" smtClean="0"/>
          </a:p>
          <a:p>
            <a:r>
              <a:rPr kumimoji="1" lang="ja-JP" altLang="en-US" dirty="0" smtClean="0"/>
              <a:t>一方、</a:t>
            </a:r>
            <a:r>
              <a:rPr kumimoji="1" lang="en-US" altLang="ja-JP" dirty="0" smtClean="0"/>
              <a:t>DMA</a:t>
            </a:r>
            <a:r>
              <a:rPr kumimoji="1" lang="ja-JP" altLang="en-US" dirty="0" smtClean="0"/>
              <a:t>バウンドのアプリケーションはそこまで性能低下をしていない。</a:t>
            </a:r>
          </a:p>
          <a:p>
            <a:r>
              <a:rPr kumimoji="1" lang="ja-JP" altLang="en-US" dirty="0" smtClean="0"/>
              <a:t>これは、</a:t>
            </a:r>
            <a:r>
              <a:rPr kumimoji="1" lang="en-US" altLang="ja-JP" dirty="0" smtClean="0"/>
              <a:t>OS</a:t>
            </a:r>
            <a:r>
              <a:rPr kumimoji="1" lang="ja-JP" altLang="en-US" dirty="0" smtClean="0"/>
              <a:t>監視システムの実行時間はハッシュ計算にかかる時間が支配的であり、</a:t>
            </a:r>
            <a:r>
              <a:rPr kumimoji="1" lang="en-US" altLang="ja-JP" dirty="0" smtClean="0"/>
              <a:t>CPU</a:t>
            </a:r>
            <a:r>
              <a:rPr kumimoji="1" lang="ja-JP" altLang="en-US" dirty="0" smtClean="0"/>
              <a:t>バウンドの</a:t>
            </a:r>
            <a:r>
              <a:rPr kumimoji="1" lang="en-US" altLang="ja-JP" dirty="0" smtClean="0"/>
              <a:t>OS</a:t>
            </a:r>
            <a:r>
              <a:rPr kumimoji="1" lang="ja-JP" altLang="en-US" dirty="0" smtClean="0"/>
              <a:t>監視システムと似た特性を持っているからである。</a:t>
            </a:r>
          </a:p>
          <a:p>
            <a:r>
              <a:rPr kumimoji="1" lang="en-US" altLang="ja-JP" dirty="0" smtClean="0"/>
              <a:t>DMA</a:t>
            </a:r>
            <a:r>
              <a:rPr kumimoji="1" lang="ja-JP" altLang="en-US" dirty="0" smtClean="0"/>
              <a:t>転送を行うコアの数が増えると</a:t>
            </a:r>
            <a:r>
              <a:rPr kumimoji="1" lang="en-US" altLang="ja-JP" dirty="0" smtClean="0"/>
              <a:t>DMA</a:t>
            </a:r>
            <a:r>
              <a:rPr kumimoji="1" lang="ja-JP" altLang="en-US" dirty="0" smtClean="0"/>
              <a:t>転送が遅くなるという特性があったが、</a:t>
            </a:r>
            <a:r>
              <a:rPr kumimoji="1" lang="en-US" altLang="ja-JP" dirty="0" smtClean="0"/>
              <a:t>OS</a:t>
            </a:r>
            <a:r>
              <a:rPr kumimoji="1" lang="ja-JP" altLang="en-US" dirty="0" smtClean="0"/>
              <a:t>監視システムが</a:t>
            </a:r>
            <a:r>
              <a:rPr kumimoji="1" lang="en-US" altLang="ja-JP" dirty="0" smtClean="0"/>
              <a:t>SPE</a:t>
            </a:r>
            <a:r>
              <a:rPr kumimoji="1" lang="ja-JP" altLang="en-US" dirty="0" smtClean="0"/>
              <a:t>を占有している分</a:t>
            </a:r>
            <a:r>
              <a:rPr kumimoji="1" lang="en-US" altLang="ja-JP" dirty="0" smtClean="0"/>
              <a:t>DMA</a:t>
            </a:r>
            <a:r>
              <a:rPr kumimoji="1" lang="ja-JP" altLang="en-US" dirty="0" smtClean="0"/>
              <a:t>転送の混雑が解消され、</a:t>
            </a:r>
          </a:p>
          <a:p>
            <a:r>
              <a:rPr kumimoji="1" lang="en-US" altLang="ja-JP" dirty="0" smtClean="0"/>
              <a:t>DMA</a:t>
            </a:r>
            <a:r>
              <a:rPr kumimoji="1" lang="ja-JP" altLang="en-US" dirty="0" smtClean="0"/>
              <a:t>転送が早くなり、１コア分の性能低下を吸収しているためそこまで影響は出なかった。</a:t>
            </a:r>
            <a:endParaRPr kumimoji="1" lang="ja-JP" altLang="en-US" dirty="0"/>
          </a:p>
        </p:txBody>
      </p:sp>
      <p:sp>
        <p:nvSpPr>
          <p:cNvPr id="4" name="スライド番号プレースホルダ 3"/>
          <p:cNvSpPr>
            <a:spLocks noGrp="1"/>
          </p:cNvSpPr>
          <p:nvPr>
            <p:ph type="sldNum" sz="quarter" idx="10"/>
          </p:nvPr>
        </p:nvSpPr>
        <p:spPr/>
        <p:txBody>
          <a:bodyPr/>
          <a:lstStyle/>
          <a:p>
            <a:fld id="{E89C8C38-6688-4CC6-A52C-49521899572E}" type="slidenum">
              <a:rPr kumimoji="1" lang="ja-JP" altLang="en-US" smtClean="0"/>
              <a:pPr/>
              <a:t>18</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IBM</a:t>
            </a:r>
            <a:r>
              <a:rPr kumimoji="1" lang="ja-JP" altLang="en-US" dirty="0" err="1" smtClean="0"/>
              <a:t>の提</a:t>
            </a:r>
            <a:r>
              <a:rPr kumimoji="1" lang="ja-JP" altLang="en-US" dirty="0" smtClean="0"/>
              <a:t>供している行列演算アプリケーションを６並列で動かし、</a:t>
            </a:r>
            <a:r>
              <a:rPr kumimoji="1" lang="en-US" altLang="ja-JP" dirty="0" smtClean="0"/>
              <a:t>OS</a:t>
            </a:r>
            <a:r>
              <a:rPr kumimoji="1" lang="ja-JP" altLang="en-US" dirty="0" smtClean="0"/>
              <a:t>監視が同期を取る６並列アプリケーションに及ぼす影響について調べた。</a:t>
            </a:r>
          </a:p>
          <a:p>
            <a:r>
              <a:rPr kumimoji="1" lang="ja-JP" altLang="en-US" dirty="0" smtClean="0"/>
              <a:t>このアプリケーションは演算が終ったあと、他のコアが演算が終ったか確認するためにメッセージを送り、</a:t>
            </a:r>
          </a:p>
          <a:p>
            <a:r>
              <a:rPr kumimoji="1" lang="ja-JP" altLang="en-US" dirty="0" smtClean="0"/>
              <a:t>同期がとれた事を確認してから演算を再開している。</a:t>
            </a:r>
          </a:p>
          <a:p>
            <a:endParaRPr kumimoji="1" lang="ja-JP" altLang="en-US" dirty="0" smtClean="0"/>
          </a:p>
          <a:p>
            <a:r>
              <a:rPr kumimoji="1" lang="en-US" altLang="ja-JP" dirty="0" smtClean="0"/>
              <a:t>OS</a:t>
            </a:r>
            <a:r>
              <a:rPr kumimoji="1" lang="ja-JP" altLang="en-US" dirty="0" smtClean="0"/>
              <a:t>監視システムが</a:t>
            </a:r>
            <a:r>
              <a:rPr kumimoji="1" lang="en-US" altLang="ja-JP" dirty="0" smtClean="0"/>
              <a:t>SPE</a:t>
            </a:r>
            <a:r>
              <a:rPr kumimoji="1" lang="ja-JP" altLang="en-US" dirty="0" smtClean="0"/>
              <a:t>を占有してしまった場合、性能が大幅に低下してしまっている。</a:t>
            </a:r>
          </a:p>
          <a:p>
            <a:r>
              <a:rPr kumimoji="1" lang="en-US" altLang="ja-JP" dirty="0" smtClean="0"/>
              <a:t>OS</a:t>
            </a:r>
            <a:r>
              <a:rPr kumimoji="1" lang="ja-JP" altLang="en-US" dirty="0" smtClean="0"/>
              <a:t>監視システムを同時に動作させる場合、行列演算のプログラムが１つ外に追い出されてしまう。</a:t>
            </a:r>
          </a:p>
          <a:p>
            <a:r>
              <a:rPr kumimoji="1" lang="ja-JP" altLang="en-US" dirty="0" smtClean="0"/>
              <a:t>その結果、演算が終って同期を取ろうとした際に、とあるプログラムの時点でメッセージが止まってしまい、</a:t>
            </a:r>
          </a:p>
          <a:p>
            <a:r>
              <a:rPr kumimoji="1" lang="ja-JP" altLang="en-US" dirty="0" smtClean="0"/>
              <a:t>追い出されたプログラムにメッセージを送ろうとしたプログラムと、追い出されたプログラムからメッセージを受け取るプログラムが停止してしまう。</a:t>
            </a:r>
          </a:p>
          <a:p>
            <a:r>
              <a:rPr kumimoji="1" lang="ja-JP" altLang="en-US" dirty="0" smtClean="0"/>
              <a:t>追い出されたプログラムは次の</a:t>
            </a:r>
            <a:r>
              <a:rPr kumimoji="1" lang="en-US" altLang="ja-JP" dirty="0" smtClean="0"/>
              <a:t>SPE</a:t>
            </a:r>
            <a:r>
              <a:rPr kumimoji="1" lang="ja-JP" altLang="en-US" dirty="0" smtClean="0"/>
              <a:t>スケジューリングまで約</a:t>
            </a:r>
            <a:r>
              <a:rPr kumimoji="1" lang="en-US" altLang="ja-JP" dirty="0" smtClean="0"/>
              <a:t>100</a:t>
            </a:r>
            <a:r>
              <a:rPr kumimoji="1" lang="ja-JP" altLang="en-US" dirty="0" smtClean="0"/>
              <a:t>ミリ秒待たねばならない。</a:t>
            </a:r>
            <a:endParaRPr kumimoji="1" lang="en-US" altLang="ja-JP" dirty="0" smtClean="0"/>
          </a:p>
          <a:p>
            <a:r>
              <a:rPr kumimoji="1" lang="ja-JP" altLang="en-US" dirty="0" smtClean="0"/>
              <a:t>同期が取れて動けるようになったプログラムも１回辺りの演算時間はそこまで大きくなく、</a:t>
            </a:r>
            <a:endParaRPr kumimoji="1" lang="en-US" altLang="ja-JP" dirty="0" smtClean="0"/>
          </a:p>
          <a:p>
            <a:r>
              <a:rPr kumimoji="1" lang="ja-JP" altLang="en-US" dirty="0" smtClean="0"/>
              <a:t>途中でメッセージが止まっているため次の</a:t>
            </a:r>
            <a:r>
              <a:rPr kumimoji="1" lang="en-US" altLang="ja-JP" dirty="0" smtClean="0"/>
              <a:t>SPE</a:t>
            </a:r>
            <a:r>
              <a:rPr kumimoji="1" lang="ja-JP" altLang="en-US" dirty="0" smtClean="0"/>
              <a:t>スケジューリングが起こるまで動けなくなってしまう。</a:t>
            </a:r>
            <a:endParaRPr kumimoji="1" lang="en-US" altLang="ja-JP" dirty="0" smtClean="0"/>
          </a:p>
          <a:p>
            <a:endParaRPr kumimoji="1" lang="en-US" altLang="ja-JP" dirty="0" smtClean="0"/>
          </a:p>
          <a:p>
            <a:r>
              <a:rPr kumimoji="1" lang="en-US" altLang="ja-JP" dirty="0" smtClean="0"/>
              <a:t>SPE</a:t>
            </a:r>
            <a:r>
              <a:rPr kumimoji="1" lang="ja-JP" altLang="en-US" dirty="0" smtClean="0"/>
              <a:t>スケジューラは待機状態にあるかどうかを察知しようとしていないため、ここまで性能低下が起こったと考えられる。</a:t>
            </a:r>
            <a:endParaRPr kumimoji="1" lang="ja-JP" altLang="en-US" dirty="0"/>
          </a:p>
        </p:txBody>
      </p:sp>
      <p:sp>
        <p:nvSpPr>
          <p:cNvPr id="4" name="スライド番号プレースホルダ 3"/>
          <p:cNvSpPr>
            <a:spLocks noGrp="1"/>
          </p:cNvSpPr>
          <p:nvPr>
            <p:ph type="sldNum" sz="quarter" idx="10"/>
          </p:nvPr>
        </p:nvSpPr>
        <p:spPr/>
        <p:txBody>
          <a:bodyPr/>
          <a:lstStyle/>
          <a:p>
            <a:fld id="{E89C8C38-6688-4CC6-A52C-49521899572E}" type="slidenum">
              <a:rPr kumimoji="1" lang="ja-JP" altLang="en-US" smtClean="0"/>
              <a:pPr/>
              <a:t>19</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先ほど使用した行列演算アプリケーションと、スケジューリングを行っている</a:t>
            </a:r>
            <a:r>
              <a:rPr kumimoji="1" lang="en-US" altLang="ja-JP" dirty="0" smtClean="0"/>
              <a:t>OS</a:t>
            </a:r>
            <a:r>
              <a:rPr kumimoji="1" lang="ja-JP" altLang="en-US" dirty="0" smtClean="0"/>
              <a:t>監視システムを並列に動作させ、性能の変化を調べた。</a:t>
            </a:r>
          </a:p>
          <a:p>
            <a:r>
              <a:rPr kumimoji="1" lang="ja-JP" altLang="en-US" dirty="0" smtClean="0"/>
              <a:t>その結果、</a:t>
            </a:r>
            <a:r>
              <a:rPr kumimoji="1" lang="en-US" altLang="ja-JP" dirty="0" smtClean="0"/>
              <a:t>OS</a:t>
            </a:r>
            <a:r>
              <a:rPr kumimoji="1" lang="ja-JP" altLang="en-US" dirty="0" smtClean="0"/>
              <a:t>監視システムの起動間隔が０秒でも占有するより改善が見られた。</a:t>
            </a:r>
          </a:p>
          <a:p>
            <a:r>
              <a:rPr kumimoji="1" lang="en-US" altLang="ja-JP" dirty="0" smtClean="0"/>
              <a:t>OS</a:t>
            </a:r>
            <a:r>
              <a:rPr kumimoji="1" lang="ja-JP" altLang="en-US" dirty="0" smtClean="0"/>
              <a:t>監視システムの実行時間は</a:t>
            </a:r>
            <a:r>
              <a:rPr kumimoji="1" lang="en-US" altLang="ja-JP" dirty="0" smtClean="0"/>
              <a:t>SPE</a:t>
            </a:r>
            <a:r>
              <a:rPr kumimoji="1" lang="ja-JP" altLang="en-US" dirty="0" smtClean="0"/>
              <a:t>スケジューリングの時間よりも短く、</a:t>
            </a:r>
          </a:p>
          <a:p>
            <a:r>
              <a:rPr kumimoji="1" lang="en-US" altLang="ja-JP" dirty="0" smtClean="0"/>
              <a:t>OS</a:t>
            </a:r>
            <a:r>
              <a:rPr kumimoji="1" lang="ja-JP" altLang="en-US" dirty="0" smtClean="0"/>
              <a:t>監視システムが</a:t>
            </a:r>
            <a:r>
              <a:rPr kumimoji="1" lang="en-US" altLang="ja-JP" dirty="0" smtClean="0"/>
              <a:t>SPE</a:t>
            </a:r>
            <a:r>
              <a:rPr kumimoji="1" lang="ja-JP" altLang="en-US" dirty="0" err="1" smtClean="0"/>
              <a:t>を解</a:t>
            </a:r>
            <a:r>
              <a:rPr kumimoji="1" lang="ja-JP" altLang="en-US" dirty="0" smtClean="0"/>
              <a:t>放したらすぐに追い出されていたプログラムが</a:t>
            </a:r>
            <a:r>
              <a:rPr kumimoji="1" lang="en-US" altLang="ja-JP" dirty="0" smtClean="0"/>
              <a:t>SPE</a:t>
            </a:r>
            <a:r>
              <a:rPr kumimoji="1" lang="ja-JP" altLang="en-US" dirty="0" smtClean="0"/>
              <a:t>に割り当てられる。</a:t>
            </a:r>
          </a:p>
          <a:p>
            <a:r>
              <a:rPr kumimoji="1" lang="ja-JP" altLang="en-US" dirty="0" smtClean="0"/>
              <a:t>さらに、次に</a:t>
            </a:r>
            <a:r>
              <a:rPr kumimoji="1" lang="en-US" altLang="ja-JP" dirty="0" smtClean="0"/>
              <a:t>OS</a:t>
            </a:r>
            <a:r>
              <a:rPr kumimoji="1" lang="ja-JP" altLang="en-US" dirty="0" smtClean="0"/>
              <a:t>監視システムが奪うのは、先ほど停止させていたのとは別のプログラムから奪うため、</a:t>
            </a:r>
          </a:p>
          <a:p>
            <a:r>
              <a:rPr kumimoji="1" lang="ja-JP" altLang="en-US" dirty="0" smtClean="0"/>
              <a:t>追い出されていたプログラムの演算を止めずに済み、占有するよりは同期を取る邪魔になっていない。</a:t>
            </a:r>
            <a:endParaRPr kumimoji="1" lang="en-US" altLang="ja-JP" dirty="0" smtClean="0"/>
          </a:p>
          <a:p>
            <a:endParaRPr kumimoji="1" lang="en-US" altLang="ja-JP" dirty="0" smtClean="0"/>
          </a:p>
          <a:p>
            <a:r>
              <a:rPr kumimoji="1" lang="ja-JP" altLang="en-US" dirty="0" smtClean="0"/>
              <a:t>実験の結果から、</a:t>
            </a:r>
            <a:r>
              <a:rPr kumimoji="1" lang="en-US" altLang="ja-JP" dirty="0" smtClean="0"/>
              <a:t>200</a:t>
            </a:r>
            <a:r>
              <a:rPr kumimoji="1" lang="ja-JP" altLang="en-US" dirty="0" smtClean="0"/>
              <a:t>ミリ秒ほど間隔を空ければ</a:t>
            </a:r>
            <a:r>
              <a:rPr kumimoji="1" lang="en-US" altLang="ja-JP" dirty="0" smtClean="0"/>
              <a:t>SPE</a:t>
            </a:r>
            <a:r>
              <a:rPr kumimoji="1" lang="ja-JP" altLang="en-US" dirty="0" smtClean="0"/>
              <a:t>を１つ失った場合とほぼ同じ性能になり、</a:t>
            </a:r>
            <a:endParaRPr kumimoji="1" lang="en-US" altLang="ja-JP" dirty="0" smtClean="0"/>
          </a:p>
          <a:p>
            <a:r>
              <a:rPr kumimoji="1" lang="ja-JP" altLang="en-US" dirty="0" smtClean="0"/>
              <a:t>それ以降は</a:t>
            </a:r>
            <a:r>
              <a:rPr kumimoji="1" lang="en-US" altLang="ja-JP" dirty="0" smtClean="0"/>
              <a:t>SPE</a:t>
            </a:r>
            <a:r>
              <a:rPr kumimoji="1" lang="ja-JP" altLang="en-US" dirty="0" err="1" smtClean="0"/>
              <a:t>を解</a:t>
            </a:r>
            <a:r>
              <a:rPr kumimoji="1" lang="ja-JP" altLang="en-US" dirty="0" smtClean="0"/>
              <a:t>放した分だけ性能が改善していっている。</a:t>
            </a:r>
            <a:endParaRPr kumimoji="1" lang="ja-JP" altLang="en-US" dirty="0"/>
          </a:p>
        </p:txBody>
      </p:sp>
      <p:sp>
        <p:nvSpPr>
          <p:cNvPr id="4" name="スライド番号プレースホルダ 3"/>
          <p:cNvSpPr>
            <a:spLocks noGrp="1"/>
          </p:cNvSpPr>
          <p:nvPr>
            <p:ph type="sldNum" sz="quarter" idx="10"/>
          </p:nvPr>
        </p:nvSpPr>
        <p:spPr/>
        <p:txBody>
          <a:bodyPr/>
          <a:lstStyle/>
          <a:p>
            <a:fld id="{E89C8C38-6688-4CC6-A52C-49521899572E}" type="slidenum">
              <a:rPr kumimoji="1" lang="ja-JP" altLang="en-US" smtClean="0"/>
              <a:pPr/>
              <a:t>20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OS</a:t>
            </a:r>
            <a:r>
              <a:rPr kumimoji="1" lang="ja-JP" altLang="en-US" dirty="0" smtClean="0"/>
              <a:t>が改ざんされると何が嬉しくないかと言うと、</a:t>
            </a:r>
          </a:p>
          <a:p>
            <a:r>
              <a:rPr kumimoji="1" lang="en-US" altLang="ja-JP" dirty="0" smtClean="0"/>
              <a:t>OS</a:t>
            </a:r>
            <a:r>
              <a:rPr kumimoji="1" lang="ja-JP" altLang="en-US" dirty="0" smtClean="0"/>
              <a:t>が改ざんされた状態ではセキュリティ対策ソフトが正常に動かなくなってしまう事です。</a:t>
            </a:r>
          </a:p>
          <a:p>
            <a:r>
              <a:rPr kumimoji="1" lang="ja-JP" altLang="en-US" dirty="0" smtClean="0"/>
              <a:t>ウィルススキャンソフトを例に挙げますと、ウィルススキャンソフトは監視対象のファイルを開き、</a:t>
            </a:r>
          </a:p>
          <a:p>
            <a:r>
              <a:rPr kumimoji="1" lang="ja-JP" altLang="en-US" dirty="0" smtClean="0"/>
              <a:t>ファイルの中身にウィルスが仕込まれていないかどうかをパターンファイルを見ながらチェックし、</a:t>
            </a:r>
          </a:p>
          <a:p>
            <a:r>
              <a:rPr kumimoji="1" lang="ja-JP" altLang="en-US" dirty="0" smtClean="0"/>
              <a:t>診断結果をログに出力するといった処理を行っていますが、ファイルを開いたり、ログに出力するのは</a:t>
            </a:r>
            <a:r>
              <a:rPr kumimoji="1" lang="en-US" altLang="ja-JP" dirty="0" smtClean="0"/>
              <a:t>OS</a:t>
            </a:r>
            <a:r>
              <a:rPr kumimoji="1" lang="ja-JP" altLang="en-US" dirty="0" smtClean="0"/>
              <a:t>の機能を用いています。</a:t>
            </a:r>
            <a:endParaRPr kumimoji="1" lang="en-US" altLang="ja-JP" dirty="0" smtClean="0"/>
          </a:p>
          <a:p>
            <a:endParaRPr kumimoji="1" lang="en-US" altLang="ja-JP" dirty="0" smtClean="0"/>
          </a:p>
          <a:p>
            <a:r>
              <a:rPr kumimoji="1" lang="en-US" altLang="ja-JP" dirty="0" smtClean="0"/>
              <a:t>OS</a:t>
            </a:r>
            <a:r>
              <a:rPr kumimoji="1" lang="ja-JP" altLang="en-US" dirty="0" smtClean="0"/>
              <a:t>が改ざんされると、対象ファイルがすり替えられてパターンファイルが読み出せなかったり、</a:t>
            </a:r>
          </a:p>
          <a:p>
            <a:r>
              <a:rPr kumimoji="1" lang="ja-JP" altLang="en-US" dirty="0" smtClean="0"/>
              <a:t>ウィルスを検知しても診断結果がログから消されて、ユーザーがウィルスに感染していることを隠したりされてしまい、</a:t>
            </a:r>
          </a:p>
          <a:p>
            <a:r>
              <a:rPr kumimoji="1" lang="ja-JP" altLang="en-US" dirty="0" smtClean="0"/>
              <a:t>セキュリティを保てなくなってしまいます。</a:t>
            </a:r>
          </a:p>
          <a:p>
            <a:r>
              <a:rPr kumimoji="1" lang="ja-JP" altLang="en-US" dirty="0" smtClean="0"/>
              <a:t>セキュリティ対策ソフトを正常に動作させるには、</a:t>
            </a:r>
            <a:r>
              <a:rPr kumimoji="1" lang="en-US" altLang="ja-JP" dirty="0" smtClean="0"/>
              <a:t>OS</a:t>
            </a:r>
            <a:r>
              <a:rPr kumimoji="1" lang="ja-JP" altLang="en-US" dirty="0" smtClean="0"/>
              <a:t>が改ざんされていないという事を保証する必要があります。</a:t>
            </a:r>
          </a:p>
          <a:p>
            <a:endParaRPr kumimoji="1" lang="ja-JP" altLang="en-US" dirty="0"/>
          </a:p>
        </p:txBody>
      </p:sp>
      <p:sp>
        <p:nvSpPr>
          <p:cNvPr id="4" name="スライド番号プレースホルダ 3"/>
          <p:cNvSpPr>
            <a:spLocks noGrp="1"/>
          </p:cNvSpPr>
          <p:nvPr>
            <p:ph type="sldNum" sz="quarter" idx="10"/>
          </p:nvPr>
        </p:nvSpPr>
        <p:spPr/>
        <p:txBody>
          <a:bodyPr/>
          <a:lstStyle/>
          <a:p>
            <a:fld id="{E89C8C38-6688-4CC6-A52C-49521899572E}" type="slidenum">
              <a:rPr kumimoji="1" lang="ja-JP" altLang="en-US" smtClean="0"/>
              <a:pPr/>
              <a:t>3</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ハードウェアを用いて安全に</a:t>
            </a:r>
            <a:r>
              <a:rPr kumimoji="1" lang="en-US" altLang="ja-JP" dirty="0" smtClean="0"/>
              <a:t>OS</a:t>
            </a:r>
            <a:r>
              <a:rPr kumimoji="1" lang="ja-JP" altLang="en-US" dirty="0" smtClean="0"/>
              <a:t>監視を行う研究をいくつか紹介します。</a:t>
            </a:r>
          </a:p>
          <a:p>
            <a:r>
              <a:rPr kumimoji="1" lang="en-US" altLang="ja-JP" dirty="0" smtClean="0"/>
              <a:t>Intel TXT</a:t>
            </a:r>
            <a:r>
              <a:rPr kumimoji="1" lang="ja-JP" altLang="en-US" dirty="0" smtClean="0"/>
              <a:t>等の一般的に使用されているハードウェアは、</a:t>
            </a:r>
            <a:r>
              <a:rPr kumimoji="1" lang="en-US" altLang="ja-JP" dirty="0" smtClean="0"/>
              <a:t>OS</a:t>
            </a:r>
            <a:r>
              <a:rPr kumimoji="1" lang="ja-JP" altLang="en-US" dirty="0" smtClean="0"/>
              <a:t>を含む他のシステムの動作をすべて停止させてから、</a:t>
            </a:r>
          </a:p>
          <a:p>
            <a:r>
              <a:rPr kumimoji="1" lang="ja-JP" altLang="en-US" dirty="0" smtClean="0"/>
              <a:t>メインメモリ上の安全なメモリ領域でプログラムを動作させている。</a:t>
            </a:r>
          </a:p>
          <a:p>
            <a:r>
              <a:rPr kumimoji="1" lang="ja-JP" altLang="en-US" dirty="0" smtClean="0"/>
              <a:t>基本的に、常時動作を行うことはできない。</a:t>
            </a:r>
          </a:p>
          <a:p>
            <a:r>
              <a:rPr kumimoji="1" lang="en-US" altLang="ja-JP" dirty="0" smtClean="0"/>
              <a:t>Flicker</a:t>
            </a:r>
            <a:r>
              <a:rPr kumimoji="1" lang="ja-JP" altLang="en-US" dirty="0" smtClean="0"/>
              <a:t>はハードウェアの上で直接監視システムを実行させる手法だが、常時動作はできない。</a:t>
            </a:r>
          </a:p>
          <a:p>
            <a:r>
              <a:rPr kumimoji="1" lang="en-US" altLang="ja-JP" dirty="0" err="1" smtClean="0"/>
              <a:t>HyperCheck</a:t>
            </a:r>
            <a:r>
              <a:rPr kumimoji="1" lang="ja-JP" altLang="en-US" dirty="0" smtClean="0"/>
              <a:t>は</a:t>
            </a:r>
            <a:r>
              <a:rPr kumimoji="1" lang="en-US" altLang="ja-JP" dirty="0" smtClean="0"/>
              <a:t>SMM</a:t>
            </a:r>
            <a:r>
              <a:rPr kumimoji="1" lang="ja-JP" altLang="en-US" dirty="0" smtClean="0"/>
              <a:t>で動くプログラムが</a:t>
            </a:r>
            <a:r>
              <a:rPr kumimoji="1" lang="en-US" altLang="ja-JP" dirty="0" smtClean="0"/>
              <a:t>OS</a:t>
            </a:r>
            <a:r>
              <a:rPr kumimoji="1" lang="ja-JP" altLang="en-US" dirty="0" smtClean="0"/>
              <a:t>の情報を読み込み、外部のマシンに送ることで</a:t>
            </a:r>
            <a:r>
              <a:rPr kumimoji="1" lang="en-US" altLang="ja-JP" dirty="0" smtClean="0"/>
              <a:t>OS</a:t>
            </a:r>
            <a:r>
              <a:rPr kumimoji="1" lang="ja-JP" altLang="en-US" dirty="0" smtClean="0"/>
              <a:t>のチェックを行っている。</a:t>
            </a:r>
          </a:p>
          <a:p>
            <a:r>
              <a:rPr kumimoji="1" lang="ja-JP" altLang="en-US" dirty="0" smtClean="0"/>
              <a:t>これも常時監視はできない。</a:t>
            </a:r>
          </a:p>
          <a:p>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21</a:t>
            </a:fld>
            <a:endParaRPr kumimoji="1" lang="ja-JP" altLang="en-US"/>
          </a:p>
        </p:txBody>
      </p:sp>
    </p:spTree>
    <p:extLst>
      <p:ext uri="{BB962C8B-B14F-4D97-AF65-F5344CB8AC3E}">
        <p14:creationId xmlns:p14="http://schemas.microsoft.com/office/powerpoint/2010/main" val="16746342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安全な</a:t>
            </a:r>
            <a:r>
              <a:rPr kumimoji="1" lang="en-US" altLang="ja-JP" dirty="0" smtClean="0"/>
              <a:t>OS</a:t>
            </a:r>
            <a:r>
              <a:rPr kumimoji="1" lang="ja-JP" altLang="en-US" dirty="0" smtClean="0"/>
              <a:t>監視のための</a:t>
            </a:r>
            <a:r>
              <a:rPr kumimoji="1" lang="en-US" altLang="ja-JP" dirty="0" smtClean="0"/>
              <a:t>SPE Observer</a:t>
            </a:r>
            <a:r>
              <a:rPr kumimoji="1" lang="ja-JP" altLang="en-US" dirty="0" smtClean="0"/>
              <a:t>を実装した。</a:t>
            </a:r>
          </a:p>
          <a:p>
            <a:r>
              <a:rPr kumimoji="1" lang="ja-JP" altLang="en-US" dirty="0" smtClean="0"/>
              <a:t>このシステムは</a:t>
            </a:r>
            <a:r>
              <a:rPr kumimoji="1" lang="en-US" altLang="ja-JP" dirty="0" smtClean="0"/>
              <a:t>SPE Isolation</a:t>
            </a:r>
            <a:r>
              <a:rPr kumimoji="1" lang="ja-JP" altLang="en-US" dirty="0" smtClean="0"/>
              <a:t>モードによって</a:t>
            </a:r>
            <a:r>
              <a:rPr kumimoji="1" lang="en-US" altLang="ja-JP" dirty="0" smtClean="0"/>
              <a:t>OS</a:t>
            </a:r>
            <a:r>
              <a:rPr kumimoji="1" lang="ja-JP" altLang="en-US" dirty="0" smtClean="0"/>
              <a:t>監視システムを安全に動作させ、</a:t>
            </a:r>
          </a:p>
          <a:p>
            <a:r>
              <a:rPr kumimoji="1" lang="ja-JP" altLang="en-US" dirty="0" smtClean="0"/>
              <a:t>セキュリティプロキシによって</a:t>
            </a:r>
            <a:r>
              <a:rPr kumimoji="1" lang="en-US" altLang="ja-JP" dirty="0" smtClean="0"/>
              <a:t>OS</a:t>
            </a:r>
            <a:r>
              <a:rPr kumimoji="1" lang="ja-JP" altLang="en-US" dirty="0" smtClean="0"/>
              <a:t>監視システムの実行状態を監視する。</a:t>
            </a:r>
          </a:p>
          <a:p>
            <a:r>
              <a:rPr kumimoji="1" lang="ja-JP" altLang="en-US" dirty="0" smtClean="0"/>
              <a:t>実験の結果、占有した場合はアプリケーション性能が低下するが、</a:t>
            </a:r>
          </a:p>
          <a:p>
            <a:r>
              <a:rPr kumimoji="1" lang="ja-JP" altLang="en-US" dirty="0" smtClean="0"/>
              <a:t>スケジューリングを行えば同期をとるようなアプリケーションは大幅に改善可能である。</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22</a:t>
            </a:fld>
            <a:endParaRPr kumimoji="1" lang="ja-JP" altLang="en-US"/>
          </a:p>
        </p:txBody>
      </p:sp>
    </p:spTree>
    <p:extLst>
      <p:ext uri="{BB962C8B-B14F-4D97-AF65-F5344CB8AC3E}">
        <p14:creationId xmlns:p14="http://schemas.microsoft.com/office/powerpoint/2010/main" val="14386301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同期アプリケーションの詳しい説明です。</a:t>
            </a:r>
            <a:endParaRPr kumimoji="1" lang="en-US" altLang="ja-JP" dirty="0" smtClean="0"/>
          </a:p>
          <a:p>
            <a:endParaRPr kumimoji="1" lang="en-US" altLang="ja-JP" dirty="0" smtClean="0"/>
          </a:p>
          <a:p>
            <a:r>
              <a:rPr kumimoji="1" lang="ja-JP" altLang="en-US" dirty="0" smtClean="0"/>
              <a:t>占有すると６番のアプリケーションが追い出されるため、６番にメッセージを送った５番と、６番からメッセージを受け取るはずだった０番が停止してしまう。</a:t>
            </a:r>
            <a:endParaRPr kumimoji="1" lang="en-US" altLang="ja-JP" dirty="0" smtClean="0"/>
          </a:p>
          <a:p>
            <a:r>
              <a:rPr kumimoji="1" lang="ja-JP" altLang="en-US" dirty="0" smtClean="0"/>
              <a:t>１００ミリ秒経過したら１番の部分に６番が割り付けられるようにスケジューラが設計されている。</a:t>
            </a:r>
            <a:endParaRPr kumimoji="1" lang="en-US" altLang="ja-JP" dirty="0" smtClean="0"/>
          </a:p>
          <a:p>
            <a:r>
              <a:rPr kumimoji="1" lang="ja-JP" altLang="en-US" dirty="0" smtClean="0"/>
              <a:t>１番からメッセージを受け取れないので、２番が停止し、２番からメッセージが来ないので３，４番が停止してしまう。</a:t>
            </a:r>
            <a:endParaRPr kumimoji="1" lang="en-US" altLang="ja-JP" dirty="0" smtClean="0"/>
          </a:p>
          <a:p>
            <a:r>
              <a:rPr kumimoji="1" lang="ja-JP" altLang="en-US" dirty="0" smtClean="0"/>
              <a:t>６番からメッセージを受け取ってもらえるので、５、６番だけは動くが、演算にかかる時間は非常に少ないので、全体が停止してしまう状況が多発する。</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25</a:t>
            </a:fld>
            <a:endParaRPr kumimoji="1" lang="ja-JP" altLang="en-US"/>
          </a:p>
        </p:txBody>
      </p:sp>
    </p:spTree>
    <p:extLst>
      <p:ext uri="{BB962C8B-B14F-4D97-AF65-F5344CB8AC3E}">
        <p14:creationId xmlns:p14="http://schemas.microsoft.com/office/powerpoint/2010/main" val="35578211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スケジューリング間隔を１０ミリ秒にした図。</a:t>
            </a:r>
            <a:endParaRPr kumimoji="1" lang="en-US" altLang="ja-JP" dirty="0" smtClean="0"/>
          </a:p>
          <a:p>
            <a:r>
              <a:rPr kumimoji="1" lang="ja-JP" altLang="en-US" dirty="0" smtClean="0"/>
              <a:t>０秒から１００ミリ秒で一気に向上しているわけでは無い。</a:t>
            </a:r>
            <a:endParaRPr kumimoji="1" lang="en-US" altLang="ja-JP" dirty="0" smtClean="0"/>
          </a:p>
          <a:p>
            <a:r>
              <a:rPr kumimoji="1" lang="ja-JP" altLang="en-US" dirty="0" smtClean="0"/>
              <a:t>１０ミリ間隔で見れば対数関数的に性能が向上していて、</a:t>
            </a:r>
            <a:endParaRPr kumimoji="1" lang="en-US" altLang="ja-JP" dirty="0" smtClean="0"/>
          </a:p>
          <a:p>
            <a:r>
              <a:rPr kumimoji="1" lang="ja-JP" altLang="en-US" dirty="0" smtClean="0"/>
              <a:t>間隔を大きくしたから、少しずつ性能が向上していっているのが隠れているだけ。</a:t>
            </a:r>
            <a:endParaRPr kumimoji="1" lang="en-US" altLang="ja-JP" dirty="0" smtClean="0"/>
          </a:p>
          <a:p>
            <a:r>
              <a:rPr kumimoji="1" lang="ja-JP" altLang="en-US" dirty="0" smtClean="0"/>
              <a:t>時間が短いと、デフォルトの</a:t>
            </a:r>
            <a:r>
              <a:rPr kumimoji="1" lang="en-US" altLang="ja-JP" dirty="0" smtClean="0"/>
              <a:t>CPU</a:t>
            </a:r>
            <a:r>
              <a:rPr kumimoji="1" lang="ja-JP" altLang="en-US" dirty="0" smtClean="0"/>
              <a:t>スケジューリングとぶつかる機会が多くなるので誤差が大きくなっているから、</a:t>
            </a:r>
            <a:endParaRPr kumimoji="1" lang="en-US" altLang="ja-JP" dirty="0" smtClean="0"/>
          </a:p>
          <a:p>
            <a:r>
              <a:rPr kumimoji="1" lang="ja-JP" altLang="en-US" dirty="0" smtClean="0"/>
              <a:t>グラフがガタガタになっている</a:t>
            </a:r>
            <a:endParaRPr kumimoji="1" lang="en-US" altLang="ja-JP" dirty="0" smtClean="0"/>
          </a:p>
          <a:p>
            <a:r>
              <a:rPr kumimoji="1" lang="ja-JP" altLang="en-US" dirty="0" smtClean="0"/>
              <a:t>（</a:t>
            </a:r>
            <a:r>
              <a:rPr kumimoji="1" lang="en-US" altLang="ja-JP" dirty="0" smtClean="0"/>
              <a:t>100</a:t>
            </a:r>
            <a:r>
              <a:rPr kumimoji="1" lang="ja-JP" altLang="en-US" dirty="0" smtClean="0"/>
              <a:t>ミリ秒を超えたあたりから標準偏差は</a:t>
            </a:r>
            <a:r>
              <a:rPr kumimoji="1" lang="en-US" altLang="ja-JP" dirty="0" smtClean="0"/>
              <a:t>0.2</a:t>
            </a:r>
            <a:r>
              <a:rPr kumimoji="1" lang="ja-JP" altLang="en-US" dirty="0" smtClean="0"/>
              <a:t>くらいになるが、</a:t>
            </a:r>
            <a:r>
              <a:rPr kumimoji="1" lang="en-US" altLang="ja-JP" dirty="0" smtClean="0"/>
              <a:t>100</a:t>
            </a:r>
            <a:r>
              <a:rPr kumimoji="1" lang="ja-JP" altLang="en-US" dirty="0" smtClean="0"/>
              <a:t>ミリ以下だと</a:t>
            </a:r>
            <a:r>
              <a:rPr kumimoji="1" lang="en-US" altLang="ja-JP" dirty="0" smtClean="0"/>
              <a:t>0.7</a:t>
            </a:r>
            <a:r>
              <a:rPr kumimoji="1" lang="ja-JP" altLang="en-US" dirty="0" smtClean="0"/>
              <a:t>～</a:t>
            </a:r>
            <a:r>
              <a:rPr kumimoji="1" lang="en-US" altLang="ja-JP" dirty="0" smtClean="0"/>
              <a:t>2</a:t>
            </a:r>
            <a:r>
              <a:rPr kumimoji="1" lang="ja-JP" altLang="en-US" smtClean="0"/>
              <a:t>とばらつきが大きい）</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26</a:t>
            </a:fld>
            <a:endParaRPr kumimoji="1" lang="ja-JP" altLang="en-US"/>
          </a:p>
        </p:txBody>
      </p:sp>
    </p:spTree>
    <p:extLst>
      <p:ext uri="{BB962C8B-B14F-4D97-AF65-F5344CB8AC3E}">
        <p14:creationId xmlns:p14="http://schemas.microsoft.com/office/powerpoint/2010/main" val="40071758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互いに影響を及ぼしあわないので、スケジューリングを行わなければ性能は改善していく。</a:t>
            </a:r>
            <a:endParaRPr kumimoji="1" lang="ja-JP" altLang="en-US"/>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28</a:t>
            </a:fld>
            <a:endParaRPr kumimoji="1" lang="ja-JP" altLang="en-US"/>
          </a:p>
        </p:txBody>
      </p:sp>
    </p:spTree>
    <p:extLst>
      <p:ext uri="{BB962C8B-B14F-4D97-AF65-F5344CB8AC3E}">
        <p14:creationId xmlns:p14="http://schemas.microsoft.com/office/powerpoint/2010/main" val="33665015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EB34A99F-618E-47FC-8336-1AF7AB5CEDCF}" type="slidenum">
              <a:rPr lang="ja-JP" altLang="en-US" smtClean="0"/>
              <a:pPr>
                <a:defRPr/>
              </a:pPr>
              <a:t>29</a:t>
            </a:fld>
            <a:endParaRPr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EB34A99F-618E-47FC-8336-1AF7AB5CEDCF}" type="slidenum">
              <a:rPr lang="ja-JP" altLang="en-US" smtClean="0"/>
              <a:pPr>
                <a:defRPr/>
              </a:pPr>
              <a:t>30</a:t>
            </a:fld>
            <a:endParaRPr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しかしながら、</a:t>
            </a:r>
            <a:r>
              <a:rPr kumimoji="1" lang="en-US" altLang="ja-JP" dirty="0" smtClean="0"/>
              <a:t>OS</a:t>
            </a:r>
            <a:r>
              <a:rPr kumimoji="1" lang="ja-JP" altLang="en-US" dirty="0" smtClean="0"/>
              <a:t>を安全に監視することは一般的に難しいとされています。</a:t>
            </a:r>
          </a:p>
          <a:p>
            <a:r>
              <a:rPr kumimoji="1" lang="en-US" altLang="ja-JP" dirty="0" smtClean="0"/>
              <a:t>OS</a:t>
            </a:r>
            <a:r>
              <a:rPr kumimoji="1" lang="ja-JP" altLang="en-US" dirty="0" smtClean="0"/>
              <a:t>監視システムが</a:t>
            </a:r>
            <a:r>
              <a:rPr kumimoji="1" lang="en-US" altLang="ja-JP" dirty="0" smtClean="0"/>
              <a:t>OS</a:t>
            </a:r>
            <a:r>
              <a:rPr kumimoji="1" lang="ja-JP" altLang="en-US" dirty="0" smtClean="0"/>
              <a:t>の上で動く場合、監視システムは攻撃者から改ざんされた</a:t>
            </a:r>
            <a:r>
              <a:rPr kumimoji="1" lang="en-US" altLang="ja-JP" dirty="0" smtClean="0"/>
              <a:t>OS</a:t>
            </a:r>
            <a:r>
              <a:rPr kumimoji="1" lang="ja-JP" altLang="en-US" dirty="0" smtClean="0"/>
              <a:t>の機能を使用してしまいますので、</a:t>
            </a:r>
          </a:p>
          <a:p>
            <a:r>
              <a:rPr kumimoji="1" lang="ja-JP" altLang="en-US" dirty="0" smtClean="0"/>
              <a:t>セキュリティ対策ソフト同様実行結果を信頼することはできません。</a:t>
            </a:r>
          </a:p>
          <a:p>
            <a:endParaRPr kumimoji="1" lang="ja-JP" altLang="en-US" dirty="0" smtClean="0"/>
          </a:p>
          <a:p>
            <a:r>
              <a:rPr kumimoji="1" lang="en-US" altLang="ja-JP" dirty="0" smtClean="0"/>
              <a:t>OS</a:t>
            </a:r>
            <a:r>
              <a:rPr kumimoji="1" lang="ja-JP" altLang="en-US" dirty="0" smtClean="0"/>
              <a:t>監視システムが</a:t>
            </a:r>
            <a:r>
              <a:rPr kumimoji="1" lang="en-US" altLang="ja-JP" dirty="0" smtClean="0"/>
              <a:t>OS</a:t>
            </a:r>
            <a:r>
              <a:rPr kumimoji="1" lang="ja-JP" altLang="en-US" dirty="0" smtClean="0"/>
              <a:t>の中で動く場合、監視システムは</a:t>
            </a:r>
            <a:r>
              <a:rPr kumimoji="1" lang="en-US" altLang="ja-JP" dirty="0" smtClean="0"/>
              <a:t>OS</a:t>
            </a:r>
            <a:r>
              <a:rPr kumimoji="1" lang="ja-JP" altLang="en-US" dirty="0" smtClean="0"/>
              <a:t>の機能を使わずに監視を行うことができるため、</a:t>
            </a:r>
          </a:p>
          <a:p>
            <a:r>
              <a:rPr kumimoji="1" lang="ja-JP" altLang="en-US" dirty="0" smtClean="0"/>
              <a:t>安全に監視を行うことができそうですが、攻撃者は</a:t>
            </a:r>
            <a:r>
              <a:rPr kumimoji="1" lang="en-US" altLang="ja-JP" dirty="0" smtClean="0"/>
              <a:t>OS</a:t>
            </a:r>
            <a:r>
              <a:rPr kumimoji="1" lang="ja-JP" altLang="en-US" dirty="0" smtClean="0"/>
              <a:t>を改ざんできるため、</a:t>
            </a:r>
          </a:p>
          <a:p>
            <a:r>
              <a:rPr kumimoji="1" lang="en-US" altLang="ja-JP" dirty="0" smtClean="0"/>
              <a:t>OS</a:t>
            </a:r>
            <a:r>
              <a:rPr kumimoji="1" lang="ja-JP" altLang="en-US" dirty="0" smtClean="0"/>
              <a:t>の中で動いている監視システムが攻撃をうけないとは限りません。</a:t>
            </a:r>
          </a:p>
          <a:p>
            <a:endParaRPr kumimoji="1" lang="ja-JP" altLang="en-US" dirty="0" smtClean="0"/>
          </a:p>
          <a:p>
            <a:r>
              <a:rPr kumimoji="1" lang="en-US" altLang="ja-JP" dirty="0" smtClean="0"/>
              <a:t>OS</a:t>
            </a:r>
            <a:r>
              <a:rPr kumimoji="1" lang="ja-JP" altLang="en-US" dirty="0" smtClean="0"/>
              <a:t>監視システムが</a:t>
            </a:r>
            <a:r>
              <a:rPr kumimoji="1" lang="en-US" altLang="ja-JP" dirty="0" smtClean="0"/>
              <a:t>OS</a:t>
            </a:r>
            <a:r>
              <a:rPr kumimoji="1" lang="ja-JP" altLang="en-US" dirty="0" smtClean="0"/>
              <a:t>の下にある</a:t>
            </a:r>
            <a:r>
              <a:rPr kumimoji="1" lang="en-US" altLang="ja-JP" dirty="0" smtClean="0"/>
              <a:t>VMM</a:t>
            </a:r>
            <a:r>
              <a:rPr kumimoji="1" lang="ja-JP" altLang="en-US" dirty="0" smtClean="0"/>
              <a:t>の中で動く場合、攻撃者は</a:t>
            </a:r>
            <a:r>
              <a:rPr kumimoji="1" lang="en-US" altLang="ja-JP" dirty="0" smtClean="0"/>
              <a:t>OS</a:t>
            </a:r>
            <a:r>
              <a:rPr kumimoji="1" lang="ja-JP" altLang="en-US" dirty="0" smtClean="0"/>
              <a:t>監視システムに対して手を出せないので、安全に監視を行うことができます。</a:t>
            </a:r>
          </a:p>
          <a:p>
            <a:r>
              <a:rPr kumimoji="1" lang="ja-JP" altLang="en-US" dirty="0" smtClean="0"/>
              <a:t>しかし、</a:t>
            </a:r>
            <a:r>
              <a:rPr kumimoji="1" lang="en-US" altLang="ja-JP" dirty="0" smtClean="0"/>
              <a:t>VMM</a:t>
            </a:r>
            <a:r>
              <a:rPr kumimoji="1" lang="ja-JP" altLang="en-US" dirty="0" err="1" smtClean="0"/>
              <a:t>には</a:t>
            </a:r>
            <a:r>
              <a:rPr kumimoji="1" lang="ja-JP" altLang="en-US" dirty="0" smtClean="0"/>
              <a:t>複数のバグが存在し、ゲスト</a:t>
            </a:r>
            <a:r>
              <a:rPr kumimoji="1" lang="en-US" altLang="ja-JP" dirty="0" smtClean="0"/>
              <a:t>OS</a:t>
            </a:r>
            <a:r>
              <a:rPr kumimoji="1" lang="ja-JP" altLang="en-US" dirty="0" smtClean="0"/>
              <a:t>から</a:t>
            </a:r>
            <a:r>
              <a:rPr kumimoji="1" lang="en-US" altLang="ja-JP" dirty="0" smtClean="0"/>
              <a:t>VMM</a:t>
            </a:r>
            <a:r>
              <a:rPr kumimoji="1" lang="ja-JP" altLang="en-US" dirty="0" smtClean="0"/>
              <a:t>に対して攻撃を行えるバグも報告されているので、安全であるとは言い切れない。</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4</a:t>
            </a:fld>
            <a:endParaRPr kumimoji="1" lang="ja-JP" altLang="en-US"/>
          </a:p>
        </p:txBody>
      </p:sp>
    </p:spTree>
    <p:extLst>
      <p:ext uri="{BB962C8B-B14F-4D97-AF65-F5344CB8AC3E}">
        <p14:creationId xmlns:p14="http://schemas.microsoft.com/office/powerpoint/2010/main" val="3384482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そこで我々は、</a:t>
            </a:r>
            <a:r>
              <a:rPr kumimoji="1" lang="en-US" altLang="ja-JP" dirty="0" smtClean="0"/>
              <a:t>Cell/B.E.</a:t>
            </a:r>
            <a:r>
              <a:rPr kumimoji="1" lang="ja-JP" altLang="en-US" dirty="0" smtClean="0"/>
              <a:t>の</a:t>
            </a:r>
            <a:r>
              <a:rPr kumimoji="1" lang="en-US" altLang="ja-JP" dirty="0" smtClean="0"/>
              <a:t>SPE</a:t>
            </a:r>
            <a:r>
              <a:rPr kumimoji="1" lang="ja-JP" altLang="en-US" dirty="0" smtClean="0"/>
              <a:t>の上で</a:t>
            </a:r>
            <a:r>
              <a:rPr kumimoji="1" lang="en-US" altLang="ja-JP" dirty="0" smtClean="0"/>
              <a:t>OS</a:t>
            </a:r>
            <a:r>
              <a:rPr kumimoji="1" lang="ja-JP" altLang="en-US" dirty="0" smtClean="0"/>
              <a:t>監視システムを動かす</a:t>
            </a:r>
            <a:r>
              <a:rPr kumimoji="1" lang="en-US" altLang="ja-JP" dirty="0" smtClean="0"/>
              <a:t>SPE Observer</a:t>
            </a:r>
            <a:r>
              <a:rPr kumimoji="1" lang="ja-JP" altLang="en-US" dirty="0" smtClean="0"/>
              <a:t>を提案いたします。</a:t>
            </a:r>
          </a:p>
          <a:p>
            <a:r>
              <a:rPr kumimoji="1" lang="ja-JP" altLang="en-US" dirty="0" smtClean="0"/>
              <a:t>このシステムは、</a:t>
            </a:r>
            <a:r>
              <a:rPr kumimoji="1" lang="en-US" altLang="ja-JP" dirty="0" smtClean="0"/>
              <a:t>OS</a:t>
            </a:r>
            <a:r>
              <a:rPr kumimoji="1" lang="ja-JP" altLang="en-US" dirty="0" smtClean="0"/>
              <a:t>や通常のアプリケーションが動作している</a:t>
            </a:r>
            <a:r>
              <a:rPr kumimoji="1" lang="en-US" altLang="ja-JP" dirty="0" smtClean="0"/>
              <a:t>PPE</a:t>
            </a:r>
            <a:r>
              <a:rPr kumimoji="1" lang="ja-JP" altLang="en-US" dirty="0" smtClean="0"/>
              <a:t>と呼ばれるコアから</a:t>
            </a:r>
          </a:p>
          <a:p>
            <a:r>
              <a:rPr kumimoji="1" lang="ja-JP" altLang="en-US" dirty="0" smtClean="0"/>
              <a:t>物理的に隔離されている</a:t>
            </a:r>
            <a:r>
              <a:rPr kumimoji="1" lang="en-US" altLang="ja-JP" dirty="0" smtClean="0"/>
              <a:t>SPE</a:t>
            </a:r>
            <a:r>
              <a:rPr kumimoji="1" lang="ja-JP" altLang="en-US" dirty="0" smtClean="0"/>
              <a:t>というコアで</a:t>
            </a:r>
            <a:r>
              <a:rPr kumimoji="1" lang="en-US" altLang="ja-JP" dirty="0" smtClean="0"/>
              <a:t>OS</a:t>
            </a:r>
            <a:r>
              <a:rPr kumimoji="1" lang="ja-JP" altLang="en-US" dirty="0" smtClean="0"/>
              <a:t>監視システムを動作させることで、</a:t>
            </a:r>
          </a:p>
          <a:p>
            <a:r>
              <a:rPr kumimoji="1" lang="ja-JP" altLang="en-US" dirty="0" smtClean="0"/>
              <a:t>システムの動作中に</a:t>
            </a:r>
            <a:r>
              <a:rPr kumimoji="1" lang="en-US" altLang="ja-JP" dirty="0" smtClean="0"/>
              <a:t>OS</a:t>
            </a:r>
            <a:r>
              <a:rPr kumimoji="1" lang="ja-JP" altLang="en-US" dirty="0" smtClean="0"/>
              <a:t>の監視が行え、</a:t>
            </a:r>
          </a:p>
          <a:p>
            <a:r>
              <a:rPr kumimoji="1" lang="en-US" altLang="ja-JP" dirty="0" smtClean="0"/>
              <a:t>SPE Isolation</a:t>
            </a:r>
            <a:r>
              <a:rPr kumimoji="1" lang="ja-JP" altLang="en-US" dirty="0" smtClean="0"/>
              <a:t>モードを用いる事で安全に実行することができます。</a:t>
            </a:r>
          </a:p>
          <a:p>
            <a:r>
              <a:rPr kumimoji="1" lang="ja-JP" altLang="en-US" dirty="0" smtClean="0"/>
              <a:t>また、</a:t>
            </a:r>
            <a:r>
              <a:rPr kumimoji="1" lang="en-US" altLang="ja-JP" dirty="0" smtClean="0"/>
              <a:t>OS</a:t>
            </a:r>
            <a:r>
              <a:rPr kumimoji="1" lang="ja-JP" altLang="en-US" dirty="0" smtClean="0"/>
              <a:t>監視システムの実行状態を外部のセキュリティプロキシから監視を行い、システムが停止されるのを予防します。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5</a:t>
            </a:fld>
            <a:endParaRPr kumimoji="1" lang="ja-JP" altLang="en-US"/>
          </a:p>
        </p:txBody>
      </p:sp>
    </p:spTree>
    <p:extLst>
      <p:ext uri="{BB962C8B-B14F-4D97-AF65-F5344CB8AC3E}">
        <p14:creationId xmlns:p14="http://schemas.microsoft.com/office/powerpoint/2010/main" val="3173873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Cell/B.E.</a:t>
            </a:r>
            <a:r>
              <a:rPr kumimoji="1" lang="ja-JP" altLang="en-US" dirty="0" smtClean="0"/>
              <a:t>は複数種類のコアから構成されているヘテロジニアスなマルチコアプロセッサで、</a:t>
            </a:r>
            <a:r>
              <a:rPr kumimoji="1" lang="en-US" altLang="ja-JP" dirty="0" smtClean="0"/>
              <a:t>Sony</a:t>
            </a:r>
            <a:r>
              <a:rPr kumimoji="1" lang="ja-JP" altLang="en-US" dirty="0" smtClean="0"/>
              <a:t>の</a:t>
            </a:r>
            <a:r>
              <a:rPr kumimoji="1" lang="en-US" altLang="ja-JP" dirty="0" smtClean="0"/>
              <a:t>PS3</a:t>
            </a:r>
            <a:r>
              <a:rPr kumimoji="1" lang="ja-JP" altLang="en-US" dirty="0" smtClean="0"/>
              <a:t>や東芝の</a:t>
            </a:r>
            <a:r>
              <a:rPr kumimoji="1" lang="en-US" altLang="ja-JP" dirty="0" err="1" smtClean="0"/>
              <a:t>CellREGZA</a:t>
            </a:r>
            <a:r>
              <a:rPr kumimoji="1" lang="ja-JP" altLang="en-US" dirty="0" smtClean="0"/>
              <a:t>に使用されています。</a:t>
            </a:r>
          </a:p>
          <a:p>
            <a:r>
              <a:rPr kumimoji="1" lang="ja-JP" altLang="en-US" dirty="0" smtClean="0"/>
              <a:t>これは</a:t>
            </a:r>
            <a:r>
              <a:rPr kumimoji="1" lang="en-US" altLang="ja-JP" dirty="0" smtClean="0"/>
              <a:t>PowerPC</a:t>
            </a:r>
            <a:r>
              <a:rPr kumimoji="1" lang="ja-JP" altLang="en-US" dirty="0" smtClean="0"/>
              <a:t>系の命令セットを持つ</a:t>
            </a:r>
            <a:r>
              <a:rPr kumimoji="1" lang="en-US" altLang="ja-JP" dirty="0" smtClean="0"/>
              <a:t>PPE</a:t>
            </a:r>
            <a:r>
              <a:rPr kumimoji="1" lang="ja-JP" altLang="en-US" dirty="0" smtClean="0"/>
              <a:t>と、演算系</a:t>
            </a:r>
            <a:r>
              <a:rPr kumimoji="1" lang="en-US" altLang="ja-JP" dirty="0" smtClean="0"/>
              <a:t>CPU</a:t>
            </a:r>
            <a:r>
              <a:rPr kumimoji="1" lang="ja-JP" altLang="en-US" dirty="0" smtClean="0"/>
              <a:t>の</a:t>
            </a:r>
            <a:r>
              <a:rPr kumimoji="1" lang="en-US" altLang="ja-JP" dirty="0" smtClean="0"/>
              <a:t>SPE</a:t>
            </a:r>
            <a:r>
              <a:rPr kumimoji="1" lang="ja-JP" altLang="en-US" dirty="0" smtClean="0"/>
              <a:t>から構成されており、</a:t>
            </a:r>
            <a:r>
              <a:rPr kumimoji="1" lang="en-US" altLang="ja-JP" dirty="0" smtClean="0"/>
              <a:t>SPE</a:t>
            </a:r>
            <a:r>
              <a:rPr kumimoji="1" lang="ja-JP" altLang="en-US" dirty="0" smtClean="0"/>
              <a:t>は</a:t>
            </a:r>
            <a:r>
              <a:rPr kumimoji="1" lang="en-US" altLang="ja-JP" dirty="0" smtClean="0"/>
              <a:t>LS</a:t>
            </a:r>
            <a:r>
              <a:rPr kumimoji="1" lang="ja-JP" altLang="en-US" dirty="0" smtClean="0"/>
              <a:t>と呼ばれる</a:t>
            </a:r>
            <a:r>
              <a:rPr kumimoji="1" lang="en-US" altLang="ja-JP" dirty="0" smtClean="0"/>
              <a:t>256kb</a:t>
            </a:r>
            <a:r>
              <a:rPr kumimoji="1" lang="ja-JP" altLang="en-US" dirty="0" err="1" smtClean="0"/>
              <a:t>のメ</a:t>
            </a:r>
            <a:r>
              <a:rPr kumimoji="1" lang="ja-JP" altLang="en-US" dirty="0" smtClean="0"/>
              <a:t>モリをコアの内部に持っています。</a:t>
            </a:r>
          </a:p>
          <a:p>
            <a:r>
              <a:rPr kumimoji="1" lang="ja-JP" altLang="en-US" dirty="0" smtClean="0"/>
              <a:t>そして、</a:t>
            </a:r>
            <a:r>
              <a:rPr kumimoji="1" lang="en-US" altLang="ja-JP" dirty="0" smtClean="0"/>
              <a:t>SPE</a:t>
            </a:r>
            <a:r>
              <a:rPr kumimoji="1" lang="ja-JP" altLang="en-US" dirty="0" smtClean="0"/>
              <a:t>は</a:t>
            </a:r>
            <a:r>
              <a:rPr kumimoji="1" lang="en-US" altLang="ja-JP" dirty="0" smtClean="0"/>
              <a:t>DMA</a:t>
            </a:r>
            <a:r>
              <a:rPr kumimoji="1" lang="ja-JP" altLang="en-US" dirty="0" smtClean="0"/>
              <a:t>転送を用い、メインメモリに直接アクセスを行います。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6</a:t>
            </a:fld>
            <a:endParaRPr kumimoji="1" lang="ja-JP" altLang="en-US"/>
          </a:p>
        </p:txBody>
      </p:sp>
    </p:spTree>
    <p:extLst>
      <p:ext uri="{BB962C8B-B14F-4D97-AF65-F5344CB8AC3E}">
        <p14:creationId xmlns:p14="http://schemas.microsoft.com/office/powerpoint/2010/main" val="3757002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SPE Observer</a:t>
            </a:r>
            <a:r>
              <a:rPr kumimoji="1" lang="ja-JP" altLang="en-US" dirty="0" smtClean="0"/>
              <a:t>で動かす</a:t>
            </a:r>
            <a:r>
              <a:rPr kumimoji="1" lang="en-US" altLang="ja-JP" dirty="0" smtClean="0"/>
              <a:t>OS</a:t>
            </a:r>
            <a:r>
              <a:rPr kumimoji="1" lang="ja-JP" altLang="en-US" dirty="0" smtClean="0"/>
              <a:t>監視システムは</a:t>
            </a:r>
            <a:r>
              <a:rPr kumimoji="1" lang="en-US" altLang="ja-JP" dirty="0" smtClean="0"/>
              <a:t>DMA</a:t>
            </a:r>
            <a:r>
              <a:rPr kumimoji="1" lang="ja-JP" altLang="en-US" dirty="0" smtClean="0"/>
              <a:t>転送を用いて</a:t>
            </a:r>
            <a:r>
              <a:rPr kumimoji="1" lang="en-US" altLang="ja-JP" dirty="0" smtClean="0"/>
              <a:t>OS</a:t>
            </a:r>
            <a:r>
              <a:rPr kumimoji="1" lang="ja-JP" altLang="en-US" dirty="0" smtClean="0"/>
              <a:t>の情報を取ってきます。</a:t>
            </a:r>
          </a:p>
          <a:p>
            <a:r>
              <a:rPr kumimoji="1" lang="ja-JP" altLang="en-US" dirty="0" smtClean="0"/>
              <a:t>１回に読み込めるデータのサイズが</a:t>
            </a:r>
            <a:r>
              <a:rPr kumimoji="1" lang="en-US" altLang="ja-JP" dirty="0" smtClean="0"/>
              <a:t>16kb</a:t>
            </a:r>
            <a:r>
              <a:rPr kumimoji="1" lang="ja-JP" altLang="en-US" dirty="0" smtClean="0"/>
              <a:t>だったり、</a:t>
            </a:r>
            <a:r>
              <a:rPr kumimoji="1" lang="en-US" altLang="ja-JP" dirty="0" smtClean="0"/>
              <a:t>LS</a:t>
            </a:r>
            <a:r>
              <a:rPr kumimoji="1" lang="ja-JP" altLang="en-US" dirty="0" smtClean="0"/>
              <a:t>の容量が</a:t>
            </a:r>
            <a:r>
              <a:rPr kumimoji="1" lang="en-US" altLang="ja-JP" dirty="0" smtClean="0"/>
              <a:t>256kb</a:t>
            </a:r>
            <a:r>
              <a:rPr kumimoji="1" lang="ja-JP" altLang="en-US" dirty="0" smtClean="0"/>
              <a:t>と少ないので、</a:t>
            </a:r>
          </a:p>
          <a:p>
            <a:r>
              <a:rPr kumimoji="1" lang="ja-JP" altLang="en-US" dirty="0" smtClean="0"/>
              <a:t>いっぺんに情報を取得するのではなく、数回に分割して転送します。</a:t>
            </a:r>
          </a:p>
          <a:p>
            <a:r>
              <a:rPr kumimoji="1" lang="ja-JP" altLang="en-US" dirty="0" smtClean="0"/>
              <a:t>今回実装した監視は、</a:t>
            </a:r>
            <a:r>
              <a:rPr kumimoji="1" lang="en-US" altLang="ja-JP" dirty="0" smtClean="0"/>
              <a:t>OS</a:t>
            </a:r>
            <a:r>
              <a:rPr kumimoji="1" lang="ja-JP" altLang="en-US" dirty="0" smtClean="0"/>
              <a:t>カーネルのうち、コード領域と読み取り専用データ領域のハッシュ値を計算するものですが、</a:t>
            </a:r>
          </a:p>
          <a:p>
            <a:r>
              <a:rPr kumimoji="1" lang="ja-JP" altLang="en-US" dirty="0" smtClean="0"/>
              <a:t>将来的にはプロセスリストやスケジューラのランキューを比べたりしてカーネルデータが改ざんされていないかチェックを行うことができます</a:t>
            </a:r>
            <a:endParaRPr kumimoji="1" lang="ja-JP" altLang="en-US" dirty="0"/>
          </a:p>
        </p:txBody>
      </p:sp>
      <p:sp>
        <p:nvSpPr>
          <p:cNvPr id="4" name="スライド番号プレースホルダ 3"/>
          <p:cNvSpPr>
            <a:spLocks noGrp="1"/>
          </p:cNvSpPr>
          <p:nvPr>
            <p:ph type="sldNum" sz="quarter" idx="10"/>
          </p:nvPr>
        </p:nvSpPr>
        <p:spPr/>
        <p:txBody>
          <a:bodyPr/>
          <a:lstStyle/>
          <a:p>
            <a:fld id="{E89C8C38-6688-4CC6-A52C-49521899572E}" type="slidenum">
              <a:rPr kumimoji="1" lang="ja-JP" altLang="en-US" smtClean="0"/>
              <a:pPr/>
              <a:t>7</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Isolation</a:t>
            </a:r>
            <a:r>
              <a:rPr kumimoji="1" lang="ja-JP" altLang="en-US" dirty="0" smtClean="0"/>
              <a:t>モードとは</a:t>
            </a:r>
            <a:r>
              <a:rPr kumimoji="1" lang="en-US" altLang="ja-JP" dirty="0" smtClean="0"/>
              <a:t>SPE</a:t>
            </a:r>
            <a:r>
              <a:rPr kumimoji="1" lang="ja-JP" altLang="en-US" dirty="0" smtClean="0"/>
              <a:t>の内部で動くプログラムを安全に実行するための</a:t>
            </a:r>
            <a:r>
              <a:rPr kumimoji="1" lang="en-US" altLang="ja-JP" dirty="0" smtClean="0"/>
              <a:t>CPU</a:t>
            </a:r>
            <a:r>
              <a:rPr kumimoji="1" lang="ja-JP" altLang="en-US" dirty="0" smtClean="0"/>
              <a:t>モードです。</a:t>
            </a:r>
          </a:p>
          <a:p>
            <a:r>
              <a:rPr kumimoji="1" lang="ja-JP" altLang="en-US" dirty="0" smtClean="0"/>
              <a:t>まず、実行中は</a:t>
            </a:r>
            <a:r>
              <a:rPr kumimoji="1" lang="en-US" altLang="ja-JP" dirty="0" smtClean="0"/>
              <a:t>SPE</a:t>
            </a:r>
            <a:r>
              <a:rPr kumimoji="1" lang="ja-JP" altLang="en-US" dirty="0" smtClean="0"/>
              <a:t>の</a:t>
            </a:r>
            <a:r>
              <a:rPr kumimoji="1" lang="en-US" altLang="ja-JP" dirty="0" smtClean="0"/>
              <a:t>LS</a:t>
            </a:r>
            <a:r>
              <a:rPr kumimoji="1" lang="ja-JP" altLang="en-US" dirty="0" smtClean="0"/>
              <a:t>に対して外部からアクセスができなくなります。</a:t>
            </a:r>
          </a:p>
          <a:p>
            <a:r>
              <a:rPr kumimoji="1" lang="en-US" altLang="ja-JP" dirty="0" smtClean="0"/>
              <a:t>OS</a:t>
            </a:r>
            <a:r>
              <a:rPr kumimoji="1" lang="ja-JP" altLang="en-US" dirty="0" smtClean="0"/>
              <a:t>監視システムのプログラムや、監視システムが持っている鍵などは</a:t>
            </a:r>
            <a:r>
              <a:rPr kumimoji="1" lang="en-US" altLang="ja-JP" dirty="0" smtClean="0"/>
              <a:t>LS</a:t>
            </a:r>
            <a:r>
              <a:rPr kumimoji="1" lang="ja-JP" altLang="en-US" dirty="0" smtClean="0"/>
              <a:t>の中に置かれるため、</a:t>
            </a:r>
          </a:p>
          <a:p>
            <a:r>
              <a:rPr kumimoji="1" lang="ja-JP" altLang="en-US" dirty="0" smtClean="0"/>
              <a:t>攻撃者は動作中の</a:t>
            </a:r>
            <a:r>
              <a:rPr kumimoji="1" lang="en-US" altLang="ja-JP" dirty="0" smtClean="0"/>
              <a:t>OS</a:t>
            </a:r>
            <a:r>
              <a:rPr kumimoji="1" lang="ja-JP" altLang="en-US" dirty="0" smtClean="0"/>
              <a:t>監視システムを改ざんしたり、解析することができません。</a:t>
            </a:r>
          </a:p>
          <a:p>
            <a:r>
              <a:rPr kumimoji="1" lang="ja-JP" altLang="en-US" dirty="0" smtClean="0"/>
              <a:t>また、</a:t>
            </a:r>
            <a:r>
              <a:rPr kumimoji="1" lang="en-US" altLang="ja-JP" dirty="0" smtClean="0"/>
              <a:t>Isolation</a:t>
            </a:r>
            <a:r>
              <a:rPr kumimoji="1" lang="ja-JP" altLang="en-US" dirty="0" smtClean="0"/>
              <a:t>モードで動作しているプログラムが終了したり、外部から中断された場合は</a:t>
            </a:r>
            <a:r>
              <a:rPr kumimoji="1" lang="en-US" altLang="ja-JP" dirty="0" smtClean="0"/>
              <a:t>LS</a:t>
            </a:r>
            <a:r>
              <a:rPr kumimoji="1" lang="ja-JP" altLang="en-US" dirty="0" smtClean="0"/>
              <a:t>の中身をすべて削除されてしまうので</a:t>
            </a:r>
          </a:p>
          <a:p>
            <a:r>
              <a:rPr kumimoji="1" lang="ja-JP" altLang="en-US" dirty="0" smtClean="0"/>
              <a:t>攻撃者は</a:t>
            </a:r>
            <a:r>
              <a:rPr kumimoji="1" lang="en-US" altLang="ja-JP" dirty="0" smtClean="0"/>
              <a:t>LS</a:t>
            </a:r>
            <a:r>
              <a:rPr kumimoji="1" lang="ja-JP" altLang="en-US" dirty="0" smtClean="0"/>
              <a:t>の中身をダンプして解析を行うことができません。</a:t>
            </a:r>
          </a:p>
          <a:p>
            <a:r>
              <a:rPr kumimoji="1" lang="ja-JP" altLang="en-US" dirty="0" smtClean="0"/>
              <a:t>以上のことから、</a:t>
            </a:r>
            <a:r>
              <a:rPr kumimoji="1" lang="en-US" altLang="ja-JP" dirty="0" smtClean="0"/>
              <a:t>Isolation</a:t>
            </a:r>
            <a:r>
              <a:rPr kumimoji="1" lang="ja-JP" altLang="en-US" dirty="0" smtClean="0"/>
              <a:t>モードを用いれば安全に</a:t>
            </a:r>
            <a:r>
              <a:rPr kumimoji="1" lang="en-US" altLang="ja-JP" dirty="0" smtClean="0"/>
              <a:t>OS</a:t>
            </a:r>
            <a:r>
              <a:rPr kumimoji="1" lang="ja-JP" altLang="en-US" dirty="0" smtClean="0"/>
              <a:t>監視システムを実行することができます。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8</a:t>
            </a:fld>
            <a:endParaRPr kumimoji="1" lang="ja-JP" altLang="en-US"/>
          </a:p>
        </p:txBody>
      </p:sp>
    </p:spTree>
    <p:extLst>
      <p:ext uri="{BB962C8B-B14F-4D97-AF65-F5344CB8AC3E}">
        <p14:creationId xmlns:p14="http://schemas.microsoft.com/office/powerpoint/2010/main" val="4018535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実行前の</a:t>
            </a:r>
            <a:r>
              <a:rPr kumimoji="1" lang="en-US" altLang="ja-JP" dirty="0" smtClean="0"/>
              <a:t>OS</a:t>
            </a:r>
            <a:r>
              <a:rPr kumimoji="1" lang="ja-JP" altLang="en-US" dirty="0" smtClean="0"/>
              <a:t>監視システムの安全性は、</a:t>
            </a:r>
            <a:r>
              <a:rPr kumimoji="1" lang="en-US" altLang="ja-JP" dirty="0" smtClean="0"/>
              <a:t>Secure Loader</a:t>
            </a:r>
            <a:r>
              <a:rPr kumimoji="1" lang="ja-JP" altLang="en-US" dirty="0" smtClean="0"/>
              <a:t>によって保たれています。</a:t>
            </a:r>
          </a:p>
          <a:p>
            <a:r>
              <a:rPr kumimoji="1" lang="ja-JP" altLang="en-US" dirty="0" smtClean="0"/>
              <a:t>まず、暗号化された</a:t>
            </a:r>
            <a:r>
              <a:rPr kumimoji="1" lang="en-US" altLang="ja-JP" dirty="0" smtClean="0"/>
              <a:t>Secure Loader</a:t>
            </a:r>
            <a:r>
              <a:rPr kumimoji="1" lang="ja-JP" altLang="en-US" dirty="0" smtClean="0"/>
              <a:t>が</a:t>
            </a:r>
            <a:r>
              <a:rPr kumimoji="1" lang="en-US" altLang="ja-JP" dirty="0" smtClean="0"/>
              <a:t>PPE</a:t>
            </a:r>
            <a:r>
              <a:rPr kumimoji="1" lang="ja-JP" altLang="en-US" dirty="0" smtClean="0"/>
              <a:t>から</a:t>
            </a:r>
            <a:r>
              <a:rPr kumimoji="1" lang="en-US" altLang="ja-JP" dirty="0" smtClean="0"/>
              <a:t>SPE</a:t>
            </a:r>
            <a:r>
              <a:rPr kumimoji="1" lang="ja-JP" altLang="en-US" dirty="0" smtClean="0"/>
              <a:t>にロードされ、</a:t>
            </a:r>
            <a:r>
              <a:rPr kumimoji="1" lang="en-US" altLang="ja-JP" dirty="0" smtClean="0"/>
              <a:t>SPE</a:t>
            </a:r>
            <a:r>
              <a:rPr kumimoji="1" lang="ja-JP" altLang="en-US" dirty="0" smtClean="0"/>
              <a:t>が持つ鍵によって認証と復号化をうけます。</a:t>
            </a:r>
          </a:p>
          <a:p>
            <a:r>
              <a:rPr kumimoji="1" lang="ja-JP" altLang="en-US" dirty="0" smtClean="0"/>
              <a:t>攻撃者はハードウェア内部の鍵を読み取ったり、認証部分を改ざんすることができないので、</a:t>
            </a:r>
          </a:p>
          <a:p>
            <a:r>
              <a:rPr kumimoji="1" lang="en-US" altLang="ja-JP" dirty="0" smtClean="0"/>
              <a:t>Secure Loader</a:t>
            </a:r>
            <a:r>
              <a:rPr kumimoji="1" lang="ja-JP" altLang="en-US" dirty="0" smtClean="0"/>
              <a:t>の改ざんや解析を行うことができません。</a:t>
            </a:r>
          </a:p>
          <a:p>
            <a:r>
              <a:rPr kumimoji="1" lang="ja-JP" altLang="en-US" dirty="0" smtClean="0"/>
              <a:t>そして</a:t>
            </a:r>
            <a:r>
              <a:rPr kumimoji="1" lang="en-US" altLang="ja-JP" dirty="0" smtClean="0"/>
              <a:t>Secure Loader</a:t>
            </a:r>
            <a:r>
              <a:rPr kumimoji="1" lang="ja-JP" altLang="en-US" dirty="0" smtClean="0"/>
              <a:t>は暗号化された</a:t>
            </a:r>
            <a:r>
              <a:rPr kumimoji="1" lang="en-US" altLang="ja-JP" dirty="0" smtClean="0"/>
              <a:t>OS</a:t>
            </a:r>
            <a:r>
              <a:rPr kumimoji="1" lang="ja-JP" altLang="en-US" dirty="0" smtClean="0"/>
              <a:t>監視システムを</a:t>
            </a:r>
            <a:r>
              <a:rPr kumimoji="1" lang="en-US" altLang="ja-JP" dirty="0" smtClean="0"/>
              <a:t>SPE</a:t>
            </a:r>
            <a:r>
              <a:rPr kumimoji="1" lang="ja-JP" altLang="en-US" dirty="0" smtClean="0"/>
              <a:t>にロードし、</a:t>
            </a:r>
            <a:r>
              <a:rPr kumimoji="1" lang="en-US" altLang="ja-JP" dirty="0" smtClean="0"/>
              <a:t>Secure Loader</a:t>
            </a:r>
            <a:r>
              <a:rPr kumimoji="1" lang="ja-JP" altLang="en-US" dirty="0" smtClean="0"/>
              <a:t>の持つ鍵によって認証と復号化を行います。</a:t>
            </a:r>
          </a:p>
          <a:p>
            <a:r>
              <a:rPr kumimoji="1" lang="en-US" altLang="ja-JP" dirty="0" smtClean="0"/>
              <a:t>OS</a:t>
            </a:r>
            <a:r>
              <a:rPr kumimoji="1" lang="ja-JP" altLang="en-US" dirty="0" smtClean="0"/>
              <a:t>監視システムは攻撃者が改ざん、解析を行えない</a:t>
            </a:r>
            <a:r>
              <a:rPr kumimoji="1" lang="en-US" altLang="ja-JP" dirty="0" smtClean="0"/>
              <a:t>Secure Loader</a:t>
            </a:r>
            <a:r>
              <a:rPr kumimoji="1" lang="ja-JP" altLang="en-US" dirty="0" smtClean="0"/>
              <a:t>から保護されているため、ディスク上の</a:t>
            </a:r>
            <a:r>
              <a:rPr kumimoji="1" lang="en-US" altLang="ja-JP" dirty="0" smtClean="0"/>
              <a:t>OS</a:t>
            </a:r>
            <a:r>
              <a:rPr kumimoji="1" lang="ja-JP" altLang="en-US" dirty="0" smtClean="0"/>
              <a:t>監視システムを保護することができます。</a:t>
            </a:r>
            <a:endParaRPr kumimoji="1" lang="ja-JP" altLang="en-US" dirty="0"/>
          </a:p>
        </p:txBody>
      </p:sp>
      <p:sp>
        <p:nvSpPr>
          <p:cNvPr id="4" name="スライド番号プレースホルダ 3"/>
          <p:cNvSpPr>
            <a:spLocks noGrp="1"/>
          </p:cNvSpPr>
          <p:nvPr>
            <p:ph type="sldNum" sz="quarter" idx="10"/>
          </p:nvPr>
        </p:nvSpPr>
        <p:spPr/>
        <p:txBody>
          <a:bodyPr/>
          <a:lstStyle/>
          <a:p>
            <a:fld id="{E89C8C38-6688-4CC6-A52C-49521899572E}" type="slidenum">
              <a:rPr kumimoji="1" lang="ja-JP" altLang="en-US" smtClean="0"/>
              <a:pPr/>
              <a:t>9</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SPE Observer</a:t>
            </a:r>
            <a:r>
              <a:rPr kumimoji="1" lang="ja-JP" altLang="en-US" dirty="0" smtClean="0"/>
              <a:t>では外部のセキュリティプロキシから</a:t>
            </a:r>
            <a:r>
              <a:rPr kumimoji="1" lang="en-US" altLang="ja-JP" dirty="0" smtClean="0"/>
              <a:t>OS</a:t>
            </a:r>
            <a:r>
              <a:rPr kumimoji="1" lang="ja-JP" altLang="en-US" dirty="0" smtClean="0"/>
              <a:t>監視システムの実行状態をチェックしています。</a:t>
            </a:r>
          </a:p>
          <a:p>
            <a:r>
              <a:rPr kumimoji="1" lang="ja-JP" altLang="en-US" dirty="0" smtClean="0"/>
              <a:t>なぜそんなことをするかといいますと、</a:t>
            </a:r>
            <a:r>
              <a:rPr kumimoji="1" lang="en-US" altLang="ja-JP" dirty="0" smtClean="0"/>
              <a:t>Cell</a:t>
            </a:r>
            <a:r>
              <a:rPr kumimoji="1" lang="ja-JP" altLang="en-US" dirty="0" smtClean="0"/>
              <a:t>のアーキテクチャでは</a:t>
            </a:r>
            <a:r>
              <a:rPr kumimoji="1" lang="en-US" altLang="ja-JP" dirty="0" smtClean="0"/>
              <a:t>SPE</a:t>
            </a:r>
            <a:r>
              <a:rPr kumimoji="1" lang="ja-JP" altLang="en-US" dirty="0" smtClean="0"/>
              <a:t>で動くプログラムが暴走した時のために</a:t>
            </a:r>
            <a:r>
              <a:rPr kumimoji="1" lang="en-US" altLang="ja-JP" dirty="0" smtClean="0"/>
              <a:t>PPE</a:t>
            </a:r>
            <a:r>
              <a:rPr kumimoji="1" lang="ja-JP" altLang="en-US" dirty="0" smtClean="0"/>
              <a:t>から</a:t>
            </a:r>
            <a:r>
              <a:rPr kumimoji="1" lang="en-US" altLang="ja-JP" dirty="0" smtClean="0"/>
              <a:t>SPE</a:t>
            </a:r>
            <a:r>
              <a:rPr kumimoji="1" lang="ja-JP" altLang="en-US" dirty="0" smtClean="0"/>
              <a:t>を停止できるようになっており、</a:t>
            </a:r>
          </a:p>
          <a:p>
            <a:r>
              <a:rPr kumimoji="1" lang="en-US" altLang="ja-JP" dirty="0" smtClean="0"/>
              <a:t>OS</a:t>
            </a:r>
            <a:r>
              <a:rPr kumimoji="1" lang="ja-JP" altLang="en-US" dirty="0" smtClean="0"/>
              <a:t>監視システムも例外では無いからです。</a:t>
            </a:r>
          </a:p>
          <a:p>
            <a:endParaRPr kumimoji="1" lang="ja-JP" altLang="en-US" dirty="0" smtClean="0"/>
          </a:p>
          <a:p>
            <a:r>
              <a:rPr kumimoji="1" lang="ja-JP" altLang="en-US" dirty="0" smtClean="0"/>
              <a:t>さて、実行状態の監視手法ですが、</a:t>
            </a:r>
            <a:r>
              <a:rPr kumimoji="1" lang="en-US" altLang="ja-JP" dirty="0" smtClean="0"/>
              <a:t>OS</a:t>
            </a:r>
            <a:r>
              <a:rPr kumimoji="1" lang="ja-JP" altLang="en-US" dirty="0" smtClean="0"/>
              <a:t>監視システムとセキュリティプロキシがハートビートと呼ばれる定期的な暗号通信を行います。</a:t>
            </a:r>
          </a:p>
          <a:p>
            <a:r>
              <a:rPr kumimoji="1" lang="ja-JP" altLang="en-US" dirty="0" smtClean="0"/>
              <a:t>暗号を解析するための鍵は</a:t>
            </a:r>
            <a:r>
              <a:rPr kumimoji="1" lang="en-US" altLang="ja-JP" dirty="0" smtClean="0"/>
              <a:t>Isolation</a:t>
            </a:r>
            <a:r>
              <a:rPr kumimoji="1" lang="ja-JP" altLang="en-US" dirty="0" smtClean="0"/>
              <a:t>モードで動く</a:t>
            </a:r>
            <a:r>
              <a:rPr kumimoji="1" lang="en-US" altLang="ja-JP" dirty="0" smtClean="0"/>
              <a:t>OS</a:t>
            </a:r>
            <a:r>
              <a:rPr kumimoji="1" lang="ja-JP" altLang="en-US" dirty="0" smtClean="0"/>
              <a:t>監視システムとセキュリティプロキシしか持っていませんので、</a:t>
            </a:r>
          </a:p>
          <a:p>
            <a:r>
              <a:rPr kumimoji="1" lang="ja-JP" altLang="en-US" dirty="0" smtClean="0"/>
              <a:t>攻撃者はハートビートに対し正しい応答を返すことはできません。</a:t>
            </a:r>
          </a:p>
          <a:p>
            <a:r>
              <a:rPr kumimoji="1" lang="ja-JP" altLang="en-US" dirty="0" smtClean="0"/>
              <a:t>そして、ハートビートの応答が正しくなければ、セキュリティプロキシが監視対象をネットワークから遮断し、攻撃者が攻撃を継続できなくします。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E89C8C38-6688-4CC6-A52C-49521899572E}" type="slidenum">
              <a:rPr kumimoji="1" lang="ja-JP" altLang="en-US" smtClean="0"/>
              <a:pPr/>
              <a:t>10</a:t>
            </a:fld>
            <a:endParaRPr kumimoji="1" lang="ja-JP" altLang="en-US"/>
          </a:p>
        </p:txBody>
      </p:sp>
    </p:spTree>
    <p:extLst>
      <p:ext uri="{BB962C8B-B14F-4D97-AF65-F5344CB8AC3E}">
        <p14:creationId xmlns:p14="http://schemas.microsoft.com/office/powerpoint/2010/main" val="4135296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2012/3/10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2012/3/10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2012/3/10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2012/3/10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2012/3/10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2012/3/10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2012/3/10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2012/3/10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chart" Target="../charts/chart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5.jpeg"/><Relationship Id="rId4" Type="http://schemas.openxmlformats.org/officeDocument/2006/relationships/hyperlink" Target="http://images.google.co.jp/imgres?imgurl=http://www.up-lock.com/u9.jpg&amp;imgrefurl=http://www.up-lock.com/kurasi6.htm&amp;usg=__y10jof3xYAQPWwjTQYu5S-BGB6w=&amp;h=800&amp;w=600&amp;sz=32&amp;hl=ja&amp;start=3&amp;um=1&amp;itbs=1&amp;tbnid=P9aI-vTPUHwSnM:&amp;tbnh=143&amp;tbnw=107&amp;prev=/images?q=%E9%8D%B5&amp;hl=ja&amp;lr=&amp;sa=N&amp;um=1"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4.wmf"/><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SPE Observer: Cell/B.E.</a:t>
            </a:r>
            <a:r>
              <a:rPr lang="ja-JP" altLang="en-US" dirty="0"/>
              <a:t>の</a:t>
            </a:r>
            <a:r>
              <a:rPr lang="en-US" altLang="ja-JP" dirty="0"/>
              <a:t>SPE</a:t>
            </a:r>
            <a:r>
              <a:rPr lang="ja-JP" altLang="en-US" dirty="0"/>
              <a:t>を用いた</a:t>
            </a:r>
            <a:r>
              <a:rPr lang="en-US" altLang="ja-JP" dirty="0"/>
              <a:t>OS</a:t>
            </a:r>
            <a:r>
              <a:rPr lang="ja-JP" altLang="en-US" dirty="0"/>
              <a:t>監視システム</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solidFill>
                  <a:schemeClr val="tx1"/>
                </a:solidFill>
              </a:rPr>
              <a:t>九州工業大学</a:t>
            </a:r>
            <a:endParaRPr kumimoji="1" lang="en-US" altLang="ja-JP" dirty="0" smtClean="0">
              <a:solidFill>
                <a:schemeClr val="tx1"/>
              </a:solidFill>
            </a:endParaRPr>
          </a:p>
          <a:p>
            <a:r>
              <a:rPr kumimoji="1" lang="ja-JP" altLang="en-US" dirty="0" smtClean="0">
                <a:solidFill>
                  <a:schemeClr val="tx1"/>
                </a:solidFill>
              </a:rPr>
              <a:t>永田卓也　光来健一</a:t>
            </a:r>
            <a:endParaRPr kumimoji="1" lang="ja-JP" alt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265"/>
    </mc:Choice>
    <mc:Fallback xmlns="">
      <p:transition spd="slow" advTm="626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セキュリティプロキシ</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OS</a:t>
            </a:r>
            <a:r>
              <a:rPr kumimoji="1" lang="ja-JP" altLang="en-US" dirty="0" smtClean="0"/>
              <a:t>監視システムの動作状況をチェックする</a:t>
            </a:r>
            <a:endParaRPr kumimoji="1" lang="en-US" altLang="ja-JP" dirty="0" smtClean="0"/>
          </a:p>
          <a:p>
            <a:pPr lvl="1"/>
            <a:r>
              <a:rPr lang="en-US" altLang="ja-JP" dirty="0" smtClean="0"/>
              <a:t>PPE</a:t>
            </a:r>
            <a:r>
              <a:rPr lang="ja-JP" altLang="en-US" dirty="0" smtClean="0"/>
              <a:t>は</a:t>
            </a:r>
            <a:r>
              <a:rPr lang="en-US" altLang="ja-JP" dirty="0" smtClean="0"/>
              <a:t>SPE</a:t>
            </a:r>
            <a:r>
              <a:rPr lang="ja-JP" altLang="en-US" dirty="0" smtClean="0"/>
              <a:t>上の</a:t>
            </a:r>
            <a:r>
              <a:rPr lang="en-US" altLang="ja-JP" dirty="0" smtClean="0"/>
              <a:t>OS</a:t>
            </a:r>
            <a:r>
              <a:rPr lang="ja-JP" altLang="en-US" dirty="0" smtClean="0"/>
              <a:t>監視システムを停止できる</a:t>
            </a:r>
            <a:endParaRPr kumimoji="1" lang="en-US" altLang="ja-JP" dirty="0" smtClean="0"/>
          </a:p>
          <a:p>
            <a:pPr lvl="1"/>
            <a:r>
              <a:rPr lang="en-US" altLang="ja-JP" dirty="0" smtClean="0"/>
              <a:t>OS</a:t>
            </a:r>
            <a:r>
              <a:rPr lang="ja-JP" altLang="en-US" dirty="0" smtClean="0"/>
              <a:t>監視システムに定期的にハートビートを送る</a:t>
            </a:r>
            <a:endParaRPr lang="en-US" altLang="ja-JP" dirty="0" smtClean="0"/>
          </a:p>
          <a:p>
            <a:pPr lvl="2"/>
            <a:r>
              <a:rPr lang="ja-JP" altLang="en-US" dirty="0"/>
              <a:t>暗号化</a:t>
            </a:r>
            <a:r>
              <a:rPr lang="ja-JP" altLang="en-US" dirty="0" smtClean="0"/>
              <a:t>されたメッセージを送りあう</a:t>
            </a:r>
            <a:endParaRPr lang="en-US" altLang="ja-JP" dirty="0" smtClean="0"/>
          </a:p>
          <a:p>
            <a:pPr lvl="2"/>
            <a:r>
              <a:rPr kumimoji="1" lang="ja-JP" altLang="en-US" dirty="0" smtClean="0"/>
              <a:t>正しい応答でなければ、ネットワークを遮断</a:t>
            </a:r>
            <a:endParaRPr kumimoji="1" lang="en-US" altLang="ja-JP" dirty="0" smtClean="0"/>
          </a:p>
          <a:p>
            <a:pPr lvl="2"/>
            <a:r>
              <a:rPr lang="ja-JP" altLang="en-US" dirty="0" smtClean="0"/>
              <a:t>攻撃者は攻撃を継続することができなくなる</a:t>
            </a:r>
            <a:endParaRPr kumimoji="1" lang="ja-JP" altLang="en-US" dirty="0"/>
          </a:p>
        </p:txBody>
      </p:sp>
      <p:sp>
        <p:nvSpPr>
          <p:cNvPr id="4" name="正方形/長方形 3"/>
          <p:cNvSpPr/>
          <p:nvPr/>
        </p:nvSpPr>
        <p:spPr bwMode="auto">
          <a:xfrm>
            <a:off x="1043608" y="4869160"/>
            <a:ext cx="3677124" cy="17430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正方形/長方形 4"/>
          <p:cNvSpPr/>
          <p:nvPr/>
        </p:nvSpPr>
        <p:spPr bwMode="auto">
          <a:xfrm>
            <a:off x="3115310" y="6147713"/>
            <a:ext cx="1214437" cy="315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t>SPE</a:t>
            </a:r>
            <a:endParaRPr lang="ja-JP" altLang="en-US" dirty="0"/>
          </a:p>
        </p:txBody>
      </p:sp>
      <p:sp>
        <p:nvSpPr>
          <p:cNvPr id="6" name="正方形/長方形 5"/>
          <p:cNvSpPr/>
          <p:nvPr/>
        </p:nvSpPr>
        <p:spPr bwMode="auto">
          <a:xfrm>
            <a:off x="3115310" y="5480642"/>
            <a:ext cx="1214437" cy="5781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OS</a:t>
            </a:r>
            <a:r>
              <a:rPr lang="ja-JP" altLang="en-US" dirty="0" smtClean="0">
                <a:solidFill>
                  <a:schemeClr val="tx1"/>
                </a:solidFill>
              </a:rPr>
              <a:t>監視</a:t>
            </a:r>
            <a:endParaRPr lang="en-US" altLang="ja-JP" dirty="0" smtClean="0">
              <a:solidFill>
                <a:schemeClr val="tx1"/>
              </a:solidFill>
            </a:endParaRPr>
          </a:p>
          <a:p>
            <a:pPr algn="ctr">
              <a:defRPr/>
            </a:pPr>
            <a:r>
              <a:rPr lang="ja-JP" altLang="en-US" dirty="0" smtClean="0">
                <a:solidFill>
                  <a:schemeClr val="tx1"/>
                </a:solidFill>
              </a:rPr>
              <a:t>システム</a:t>
            </a:r>
            <a:endParaRPr lang="en-US" altLang="ja-JP" dirty="0">
              <a:solidFill>
                <a:schemeClr val="tx1"/>
              </a:solidFill>
            </a:endParaRPr>
          </a:p>
        </p:txBody>
      </p:sp>
      <p:sp>
        <p:nvSpPr>
          <p:cNvPr id="7" name="正方形/長方形 6"/>
          <p:cNvSpPr/>
          <p:nvPr/>
        </p:nvSpPr>
        <p:spPr bwMode="auto">
          <a:xfrm>
            <a:off x="1186484" y="6203302"/>
            <a:ext cx="1333500" cy="31500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PPE</a:t>
            </a:r>
            <a:endParaRPr lang="ja-JP" altLang="en-US" dirty="0">
              <a:solidFill>
                <a:schemeClr val="tx1"/>
              </a:solidFill>
            </a:endParaRPr>
          </a:p>
        </p:txBody>
      </p:sp>
      <p:sp>
        <p:nvSpPr>
          <p:cNvPr id="8" name="正方形/長方形 7"/>
          <p:cNvSpPr/>
          <p:nvPr/>
        </p:nvSpPr>
        <p:spPr bwMode="auto">
          <a:xfrm>
            <a:off x="1186484" y="4980338"/>
            <a:ext cx="1333500" cy="11562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cxnSp>
        <p:nvCxnSpPr>
          <p:cNvPr id="9" name="直線矢印コネクタ 8"/>
          <p:cNvCxnSpPr>
            <a:stCxn id="6" idx="1"/>
            <a:endCxn id="8" idx="3"/>
          </p:cNvCxnSpPr>
          <p:nvPr/>
        </p:nvCxnSpPr>
        <p:spPr bwMode="auto">
          <a:xfrm rot="10800000">
            <a:off x="2519984" y="5558463"/>
            <a:ext cx="595326" cy="21124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11"/>
          <p:cNvSpPr txBox="1">
            <a:spLocks noChangeArrowheads="1"/>
          </p:cNvSpPr>
          <p:nvPr/>
        </p:nvSpPr>
        <p:spPr bwMode="auto">
          <a:xfrm>
            <a:off x="2615244" y="5202695"/>
            <a:ext cx="709612" cy="271768"/>
          </a:xfrm>
          <a:prstGeom prst="rect">
            <a:avLst/>
          </a:prstGeom>
          <a:noFill/>
          <a:ln w="9525">
            <a:noFill/>
            <a:miter lim="800000"/>
            <a:headEnd/>
            <a:tailEnd/>
          </a:ln>
        </p:spPr>
        <p:txBody>
          <a:bodyPr>
            <a:spAutoFit/>
          </a:bodyPr>
          <a:lstStyle/>
          <a:p>
            <a:pPr algn="ctr"/>
            <a:r>
              <a:rPr lang="ja-JP" altLang="en-US" dirty="0"/>
              <a:t>監視</a:t>
            </a:r>
          </a:p>
        </p:txBody>
      </p:sp>
      <p:sp>
        <p:nvSpPr>
          <p:cNvPr id="11" name="テキスト ボックス 13"/>
          <p:cNvSpPr txBox="1">
            <a:spLocks noChangeArrowheads="1"/>
          </p:cNvSpPr>
          <p:nvPr/>
        </p:nvSpPr>
        <p:spPr bwMode="auto">
          <a:xfrm>
            <a:off x="257252" y="4551347"/>
            <a:ext cx="1643063" cy="287826"/>
          </a:xfrm>
          <a:prstGeom prst="rect">
            <a:avLst/>
          </a:prstGeom>
          <a:noFill/>
          <a:ln w="9525">
            <a:noFill/>
            <a:miter lim="800000"/>
            <a:headEnd/>
            <a:tailEnd/>
          </a:ln>
        </p:spPr>
        <p:txBody>
          <a:bodyPr>
            <a:spAutoFit/>
          </a:bodyPr>
          <a:lstStyle/>
          <a:p>
            <a:pPr algn="ctr"/>
            <a:r>
              <a:rPr lang="en-US" altLang="ja-JP" dirty="0"/>
              <a:t>Cell/B.E.</a:t>
            </a:r>
            <a:endParaRPr lang="ja-JP" altLang="en-US" dirty="0"/>
          </a:p>
        </p:txBody>
      </p:sp>
      <p:sp>
        <p:nvSpPr>
          <p:cNvPr id="12" name="テキスト ボックス 11"/>
          <p:cNvSpPr txBox="1"/>
          <p:nvPr/>
        </p:nvSpPr>
        <p:spPr>
          <a:xfrm>
            <a:off x="5837364" y="4839379"/>
            <a:ext cx="1152128" cy="502940"/>
          </a:xfrm>
          <a:prstGeom prst="rect">
            <a:avLst/>
          </a:prstGeom>
          <a:noFill/>
        </p:spPr>
        <p:txBody>
          <a:bodyPr wrap="square" rtlCol="0">
            <a:spAutoFit/>
          </a:bodyPr>
          <a:lstStyle/>
          <a:p>
            <a:pPr algn="ctr"/>
            <a:r>
              <a:rPr kumimoji="1" lang="en-US" altLang="ja-JP" dirty="0" smtClean="0"/>
              <a:t>Security</a:t>
            </a:r>
          </a:p>
          <a:p>
            <a:pPr algn="ctr"/>
            <a:r>
              <a:rPr lang="en-US" altLang="ja-JP" dirty="0" smtClean="0"/>
              <a:t>Proxy</a:t>
            </a:r>
            <a:endParaRPr kumimoji="1" lang="ja-JP" altLang="en-US" dirty="0"/>
          </a:p>
        </p:txBody>
      </p:sp>
      <p:sp>
        <p:nvSpPr>
          <p:cNvPr id="13" name="テキスト ボックス 12"/>
          <p:cNvSpPr txBox="1"/>
          <p:nvPr/>
        </p:nvSpPr>
        <p:spPr>
          <a:xfrm>
            <a:off x="7421540" y="6135523"/>
            <a:ext cx="1377300" cy="287395"/>
          </a:xfrm>
          <a:prstGeom prst="rect">
            <a:avLst/>
          </a:prstGeom>
          <a:noFill/>
        </p:spPr>
        <p:txBody>
          <a:bodyPr wrap="none" rtlCol="0">
            <a:spAutoFit/>
          </a:bodyPr>
          <a:lstStyle/>
          <a:p>
            <a:r>
              <a:rPr lang="ja-JP" altLang="en-US" dirty="0" smtClean="0"/>
              <a:t>ネットワーク</a:t>
            </a:r>
            <a:endParaRPr kumimoji="1" lang="ja-JP" altLang="en-US" dirty="0"/>
          </a:p>
        </p:txBody>
      </p:sp>
      <p:sp>
        <p:nvSpPr>
          <p:cNvPr id="14" name="server"/>
          <p:cNvSpPr>
            <a:spLocks noEditPoints="1" noChangeArrowheads="1"/>
          </p:cNvSpPr>
          <p:nvPr/>
        </p:nvSpPr>
        <p:spPr bwMode="auto">
          <a:xfrm>
            <a:off x="6053388" y="5415443"/>
            <a:ext cx="864096" cy="679825"/>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 name="テキスト ボックス 14"/>
          <p:cNvSpPr txBox="1"/>
          <p:nvPr/>
        </p:nvSpPr>
        <p:spPr>
          <a:xfrm>
            <a:off x="4685236" y="5343435"/>
            <a:ext cx="1440160" cy="369332"/>
          </a:xfrm>
          <a:prstGeom prst="rect">
            <a:avLst/>
          </a:prstGeom>
          <a:noFill/>
        </p:spPr>
        <p:txBody>
          <a:bodyPr wrap="square" rtlCol="0">
            <a:spAutoFit/>
          </a:bodyPr>
          <a:lstStyle/>
          <a:p>
            <a:pPr algn="ctr"/>
            <a:r>
              <a:rPr kumimoji="1" lang="ja-JP" altLang="en-US" dirty="0" smtClean="0"/>
              <a:t>ハートビート</a:t>
            </a:r>
            <a:endParaRPr kumimoji="1" lang="ja-JP" altLang="en-US" dirty="0"/>
          </a:p>
        </p:txBody>
      </p:sp>
      <p:cxnSp>
        <p:nvCxnSpPr>
          <p:cNvPr id="16" name="直線矢印コネクタ 15"/>
          <p:cNvCxnSpPr>
            <a:stCxn id="6" idx="3"/>
            <a:endCxn id="14" idx="7"/>
          </p:cNvCxnSpPr>
          <p:nvPr/>
        </p:nvCxnSpPr>
        <p:spPr>
          <a:xfrm flipV="1">
            <a:off x="4329747" y="5755356"/>
            <a:ext cx="1723641" cy="14348"/>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757244" y="6351547"/>
            <a:ext cx="1584176"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rot="5400000" flipH="1" flipV="1">
            <a:off x="6161400" y="6243535"/>
            <a:ext cx="36004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rot="5400000" flipH="1" flipV="1">
            <a:off x="6449432" y="6243535"/>
            <a:ext cx="36004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629452" y="6351547"/>
            <a:ext cx="72008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56475"/>
    </mc:Choice>
    <mc:Fallback xmlns="">
      <p:transition spd="slow" advTm="56475"/>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lang="ja-JP" altLang="en-US" dirty="0" smtClean="0"/>
              <a:t>監視のスケジューリング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必要な時だけ</a:t>
            </a:r>
            <a:r>
              <a:rPr lang="en-US" altLang="ja-JP" dirty="0" smtClean="0"/>
              <a:t>OS</a:t>
            </a:r>
            <a:r>
              <a:rPr lang="ja-JP" altLang="en-US" dirty="0" smtClean="0"/>
              <a:t>監視システムを起動させる</a:t>
            </a:r>
            <a:endParaRPr lang="en-US" altLang="ja-JP" dirty="0" smtClean="0"/>
          </a:p>
          <a:p>
            <a:pPr lvl="1"/>
            <a:r>
              <a:rPr kumimoji="1" lang="en-US" altLang="ja-JP" dirty="0" smtClean="0"/>
              <a:t>OS</a:t>
            </a:r>
            <a:r>
              <a:rPr kumimoji="1" lang="ja-JP" altLang="en-US" dirty="0" smtClean="0"/>
              <a:t>監視中は</a:t>
            </a:r>
            <a:r>
              <a:rPr kumimoji="1" lang="en-US" altLang="ja-JP" dirty="0" smtClean="0"/>
              <a:t>SPE</a:t>
            </a:r>
            <a:r>
              <a:rPr kumimoji="1" lang="ja-JP" altLang="en-US" dirty="0" smtClean="0"/>
              <a:t>を占有する</a:t>
            </a:r>
            <a:endParaRPr kumimoji="1" lang="en-US" altLang="ja-JP" dirty="0" smtClean="0"/>
          </a:p>
          <a:p>
            <a:pPr lvl="2"/>
            <a:r>
              <a:rPr kumimoji="1" lang="en-US" altLang="ja-JP" dirty="0" smtClean="0"/>
              <a:t>SPE</a:t>
            </a:r>
            <a:r>
              <a:rPr kumimoji="1" lang="ja-JP" altLang="en-US" dirty="0" smtClean="0"/>
              <a:t>１つ分性能低下する</a:t>
            </a:r>
            <a:endParaRPr kumimoji="1" lang="en-US" altLang="ja-JP" dirty="0" smtClean="0"/>
          </a:p>
          <a:p>
            <a:pPr lvl="1"/>
            <a:r>
              <a:rPr lang="ja-JP" altLang="en-US" dirty="0" smtClean="0"/>
              <a:t>定期的に監視を行えばよい場合</a:t>
            </a:r>
            <a:r>
              <a:rPr lang="en-US" altLang="ja-JP" dirty="0" smtClean="0"/>
              <a:t/>
            </a:r>
            <a:br>
              <a:rPr lang="en-US" altLang="ja-JP" dirty="0" smtClean="0"/>
            </a:br>
            <a:r>
              <a:rPr lang="ja-JP" altLang="en-US" dirty="0" smtClean="0"/>
              <a:t>監視していない期間は</a:t>
            </a:r>
            <a:r>
              <a:rPr lang="en-US" altLang="ja-JP" dirty="0" smtClean="0"/>
              <a:t>SPE</a:t>
            </a:r>
            <a:r>
              <a:rPr lang="ja-JP" altLang="en-US" dirty="0" smtClean="0"/>
              <a:t>を解放</a:t>
            </a:r>
            <a:endParaRPr lang="en-US" altLang="ja-JP" dirty="0" smtClean="0"/>
          </a:p>
          <a:p>
            <a:pPr lvl="1"/>
            <a:r>
              <a:rPr lang="en-US" altLang="ja-JP" dirty="0" smtClean="0"/>
              <a:t>SPE</a:t>
            </a:r>
            <a:r>
              <a:rPr lang="ja-JP" altLang="en-US" dirty="0" smtClean="0"/>
              <a:t>を横取りできるように</a:t>
            </a:r>
            <a:r>
              <a:rPr lang="en-US" altLang="ja-JP" dirty="0" smtClean="0"/>
              <a:t>SPE</a:t>
            </a:r>
            <a:r>
              <a:rPr lang="ja-JP" altLang="en-US" dirty="0" smtClean="0"/>
              <a:t>スケジューラを改造</a:t>
            </a:r>
            <a:endParaRPr lang="en-US" altLang="ja-JP" dirty="0" smtClean="0"/>
          </a:p>
        </p:txBody>
      </p:sp>
      <p:grpSp>
        <p:nvGrpSpPr>
          <p:cNvPr id="4" name="グループ化 3"/>
          <p:cNvGrpSpPr/>
          <p:nvPr/>
        </p:nvGrpSpPr>
        <p:grpSpPr>
          <a:xfrm>
            <a:off x="5148064" y="5373216"/>
            <a:ext cx="914400" cy="1296144"/>
            <a:chOff x="971600" y="5373216"/>
            <a:chExt cx="914400" cy="1296144"/>
          </a:xfrm>
        </p:grpSpPr>
        <p:sp>
          <p:nvSpPr>
            <p:cNvPr id="5" name="正方形/長方形 4"/>
            <p:cNvSpPr/>
            <p:nvPr/>
          </p:nvSpPr>
          <p:spPr>
            <a:xfrm>
              <a:off x="971600"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b="1" dirty="0" smtClean="0">
                  <a:solidFill>
                    <a:prstClr val="white"/>
                  </a:solidFill>
                </a:rPr>
                <a:t>SPE</a:t>
              </a:r>
            </a:p>
            <a:p>
              <a:pPr lvl="0" algn="ctr"/>
              <a:r>
                <a:rPr lang="en-US" altLang="ja-JP" sz="2400" b="1" dirty="0" smtClean="0">
                  <a:solidFill>
                    <a:prstClr val="white"/>
                  </a:solidFill>
                </a:rPr>
                <a:t>App</a:t>
              </a:r>
              <a:endParaRPr lang="ja-JP" altLang="en-US" sz="2400" b="1" dirty="0">
                <a:solidFill>
                  <a:prstClr val="white"/>
                </a:solidFill>
              </a:endParaRPr>
            </a:p>
          </p:txBody>
        </p:sp>
        <p:sp>
          <p:nvSpPr>
            <p:cNvPr id="6" name="正方形/長方形 5"/>
            <p:cNvSpPr/>
            <p:nvPr/>
          </p:nvSpPr>
          <p:spPr>
            <a:xfrm>
              <a:off x="971600" y="6381328"/>
              <a:ext cx="9144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SPE</a:t>
              </a:r>
              <a:endParaRPr kumimoji="1" lang="ja-JP" altLang="en-US" b="1" dirty="0"/>
            </a:p>
          </p:txBody>
        </p:sp>
      </p:grpSp>
      <p:grpSp>
        <p:nvGrpSpPr>
          <p:cNvPr id="7" name="グループ化 6"/>
          <p:cNvGrpSpPr/>
          <p:nvPr/>
        </p:nvGrpSpPr>
        <p:grpSpPr>
          <a:xfrm>
            <a:off x="6321896" y="5373216"/>
            <a:ext cx="914400" cy="1296144"/>
            <a:chOff x="971600" y="5373216"/>
            <a:chExt cx="914400" cy="1296144"/>
          </a:xfrm>
        </p:grpSpPr>
        <p:sp>
          <p:nvSpPr>
            <p:cNvPr id="8" name="正方形/長方形 7"/>
            <p:cNvSpPr/>
            <p:nvPr/>
          </p:nvSpPr>
          <p:spPr>
            <a:xfrm>
              <a:off x="971600"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b="1" dirty="0" smtClean="0">
                  <a:solidFill>
                    <a:prstClr val="white"/>
                  </a:solidFill>
                </a:rPr>
                <a:t>SPE</a:t>
              </a:r>
            </a:p>
            <a:p>
              <a:pPr lvl="0" algn="ctr"/>
              <a:r>
                <a:rPr lang="en-US" altLang="ja-JP" sz="2400" b="1" dirty="0" smtClean="0">
                  <a:solidFill>
                    <a:prstClr val="white"/>
                  </a:solidFill>
                </a:rPr>
                <a:t>App</a:t>
              </a:r>
              <a:endParaRPr lang="ja-JP" altLang="en-US" sz="2400" b="1" dirty="0">
                <a:solidFill>
                  <a:prstClr val="white"/>
                </a:solidFill>
              </a:endParaRPr>
            </a:p>
          </p:txBody>
        </p:sp>
        <p:sp>
          <p:nvSpPr>
            <p:cNvPr id="9" name="正方形/長方形 8"/>
            <p:cNvSpPr/>
            <p:nvPr/>
          </p:nvSpPr>
          <p:spPr>
            <a:xfrm>
              <a:off x="971600" y="6381328"/>
              <a:ext cx="9144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SPE</a:t>
              </a:r>
              <a:endParaRPr kumimoji="1" lang="ja-JP" altLang="en-US" b="1" dirty="0"/>
            </a:p>
          </p:txBody>
        </p:sp>
      </p:grpSp>
      <p:grpSp>
        <p:nvGrpSpPr>
          <p:cNvPr id="10" name="グループ化 9"/>
          <p:cNvGrpSpPr/>
          <p:nvPr/>
        </p:nvGrpSpPr>
        <p:grpSpPr>
          <a:xfrm>
            <a:off x="7546032" y="5373216"/>
            <a:ext cx="914400" cy="1296144"/>
            <a:chOff x="971600" y="5373216"/>
            <a:chExt cx="914400" cy="1296144"/>
          </a:xfrm>
        </p:grpSpPr>
        <p:sp>
          <p:nvSpPr>
            <p:cNvPr id="11" name="正方形/長方形 10"/>
            <p:cNvSpPr/>
            <p:nvPr/>
          </p:nvSpPr>
          <p:spPr>
            <a:xfrm>
              <a:off x="971600"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t>SPE</a:t>
              </a:r>
            </a:p>
            <a:p>
              <a:pPr algn="ctr"/>
              <a:r>
                <a:rPr lang="en-US" altLang="ja-JP" sz="2400" b="1" dirty="0" smtClean="0"/>
                <a:t>App</a:t>
              </a:r>
              <a:endParaRPr kumimoji="1" lang="ja-JP" altLang="en-US" sz="2400" b="1" dirty="0"/>
            </a:p>
          </p:txBody>
        </p:sp>
        <p:sp>
          <p:nvSpPr>
            <p:cNvPr id="12" name="正方形/長方形 11"/>
            <p:cNvSpPr/>
            <p:nvPr/>
          </p:nvSpPr>
          <p:spPr>
            <a:xfrm>
              <a:off x="971600" y="6381328"/>
              <a:ext cx="9144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SPE</a:t>
              </a:r>
              <a:endParaRPr kumimoji="1" lang="ja-JP" altLang="en-US" b="1" dirty="0"/>
            </a:p>
          </p:txBody>
        </p:sp>
      </p:grpSp>
      <p:sp>
        <p:nvSpPr>
          <p:cNvPr id="22" name="正方形/長方形 21"/>
          <p:cNvSpPr/>
          <p:nvPr/>
        </p:nvSpPr>
        <p:spPr>
          <a:xfrm>
            <a:off x="7546032" y="5373216"/>
            <a:ext cx="91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t>OS</a:t>
            </a:r>
          </a:p>
          <a:p>
            <a:pPr algn="ctr"/>
            <a:r>
              <a:rPr lang="ja-JP" altLang="en-US" b="1" dirty="0" smtClean="0"/>
              <a:t>監視</a:t>
            </a:r>
            <a:endParaRPr lang="en-US" altLang="ja-JP" b="1" dirty="0" smtClean="0"/>
          </a:p>
        </p:txBody>
      </p:sp>
      <p:sp>
        <p:nvSpPr>
          <p:cNvPr id="24" name="正方形/長方形 23"/>
          <p:cNvSpPr/>
          <p:nvPr/>
        </p:nvSpPr>
        <p:spPr>
          <a:xfrm>
            <a:off x="4017640"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b="1" dirty="0" smtClean="0">
                <a:solidFill>
                  <a:prstClr val="white"/>
                </a:solidFill>
              </a:rPr>
              <a:t>SPE</a:t>
            </a:r>
          </a:p>
          <a:p>
            <a:pPr lvl="0" algn="ctr"/>
            <a:r>
              <a:rPr lang="en-US" altLang="ja-JP" sz="2400" b="1" dirty="0" smtClean="0">
                <a:solidFill>
                  <a:prstClr val="white"/>
                </a:solidFill>
              </a:rPr>
              <a:t>App</a:t>
            </a:r>
            <a:endParaRPr lang="ja-JP" altLang="en-US" sz="2400" b="1" dirty="0" smtClean="0">
              <a:solidFill>
                <a:prstClr val="white"/>
              </a:solidFill>
            </a:endParaRPr>
          </a:p>
        </p:txBody>
      </p:sp>
      <p:sp>
        <p:nvSpPr>
          <p:cNvPr id="23" name="正方形/長方形 22"/>
          <p:cNvSpPr/>
          <p:nvPr/>
        </p:nvSpPr>
        <p:spPr>
          <a:xfrm>
            <a:off x="4017640" y="5373216"/>
            <a:ext cx="91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t>OS</a:t>
            </a:r>
          </a:p>
          <a:p>
            <a:pPr algn="ctr"/>
            <a:r>
              <a:rPr lang="ja-JP" altLang="en-US" b="1" dirty="0" smtClean="0"/>
              <a:t>監視</a:t>
            </a:r>
            <a:endParaRPr lang="en-US" altLang="ja-JP" b="1" dirty="0" smtClean="0"/>
          </a:p>
        </p:txBody>
      </p:sp>
      <p:sp>
        <p:nvSpPr>
          <p:cNvPr id="27" name="四角形吹き出し 26"/>
          <p:cNvSpPr/>
          <p:nvPr/>
        </p:nvSpPr>
        <p:spPr>
          <a:xfrm>
            <a:off x="2267744" y="5445224"/>
            <a:ext cx="1368152" cy="1152128"/>
          </a:xfrm>
          <a:prstGeom prst="wedgeRectCallout">
            <a:avLst>
              <a:gd name="adj1" fmla="val 91137"/>
              <a:gd name="adj2" fmla="val -209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優先的に割り付けられるよう指定</a:t>
            </a:r>
            <a:endParaRPr kumimoji="1" lang="ja-JP" altLang="en-US" dirty="0">
              <a:solidFill>
                <a:schemeClr val="tx1"/>
              </a:solidFill>
            </a:endParaRPr>
          </a:p>
        </p:txBody>
      </p:sp>
      <p:sp>
        <p:nvSpPr>
          <p:cNvPr id="13" name="四角形吹き出し 12"/>
          <p:cNvSpPr/>
          <p:nvPr/>
        </p:nvSpPr>
        <p:spPr>
          <a:xfrm>
            <a:off x="7567637" y="4725144"/>
            <a:ext cx="1346448" cy="504056"/>
          </a:xfrm>
          <a:prstGeom prst="wedgeRectCallout">
            <a:avLst>
              <a:gd name="adj1" fmla="val 2605"/>
              <a:gd name="adj2" fmla="val 12245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起動しない</a:t>
            </a:r>
            <a:endParaRPr kumimoji="1" lang="ja-JP" altLang="en-US" dirty="0">
              <a:solidFill>
                <a:schemeClr val="tx1"/>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7921"/>
    </mc:Choice>
    <mc:Fallback xmlns="">
      <p:transition spd="slow" advTm="6792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dissolve">
                                      <p:cBhvr>
                                        <p:cTn id="15" dur="500"/>
                                        <p:tgtEl>
                                          <p:spTgt spid="23"/>
                                        </p:tgtEl>
                                      </p:cBhvr>
                                    </p:animEffect>
                                  </p:childTnLst>
                                </p:cTn>
                              </p:par>
                              <p:par>
                                <p:cTn id="16" presetID="9" presetClass="exit" presetSubtype="0" fill="hold" grpId="1" nodeType="withEffect">
                                  <p:stCondLst>
                                    <p:cond delay="0"/>
                                  </p:stCondLst>
                                  <p:childTnLst>
                                    <p:animEffect transition="out" filter="dissolve">
                                      <p:cBhvr>
                                        <p:cTn id="17" dur="500"/>
                                        <p:tgtEl>
                                          <p:spTgt spid="24"/>
                                        </p:tgtEl>
                                      </p:cBhvr>
                                    </p:animEffect>
                                    <p:set>
                                      <p:cBhvr>
                                        <p:cTn id="18" dur="1" fill="hold">
                                          <p:stCondLst>
                                            <p:cond delay="499"/>
                                          </p:stCondLst>
                                        </p:cTn>
                                        <p:tgtEl>
                                          <p:spTgt spid="24"/>
                                        </p:tgtEl>
                                        <p:attrNameLst>
                                          <p:attrName>style.visibility</p:attrName>
                                        </p:attrNameLst>
                                      </p:cBhvr>
                                      <p:to>
                                        <p:strVal val="hidden"/>
                                      </p:to>
                                    </p:set>
                                  </p:childTnLst>
                                </p:cTn>
                              </p:par>
                              <p:par>
                                <p:cTn id="19" presetID="9" presetClass="exit" presetSubtype="0" fill="hold" grpId="1" nodeType="withEffect">
                                  <p:stCondLst>
                                    <p:cond delay="0"/>
                                  </p:stCondLst>
                                  <p:childTnLst>
                                    <p:animEffect transition="out" filter="dissolve">
                                      <p:cBhvr>
                                        <p:cTn id="20" dur="500"/>
                                        <p:tgtEl>
                                          <p:spTgt spid="22"/>
                                        </p:tgtEl>
                                      </p:cBhvr>
                                    </p:animEffect>
                                    <p:set>
                                      <p:cBhvr>
                                        <p:cTn id="21" dur="1" fill="hold">
                                          <p:stCondLst>
                                            <p:cond delay="499"/>
                                          </p:stCondLst>
                                        </p:cTn>
                                        <p:tgtEl>
                                          <p:spTgt spid="2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dissolve">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2"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dissolve">
                                      <p:cBhvr>
                                        <p:cTn id="31" dur="500"/>
                                        <p:tgtEl>
                                          <p:spTgt spid="22"/>
                                        </p:tgtEl>
                                      </p:cBhvr>
                                    </p:animEffect>
                                  </p:childTnLst>
                                </p:cTn>
                              </p:par>
                              <p:par>
                                <p:cTn id="32" presetID="9" presetClass="exit" presetSubtype="0" fill="hold" grpId="1" nodeType="withEffect">
                                  <p:stCondLst>
                                    <p:cond delay="0"/>
                                  </p:stCondLst>
                                  <p:childTnLst>
                                    <p:animEffect transition="out" filter="dissolve">
                                      <p:cBhvr>
                                        <p:cTn id="33" dur="500"/>
                                        <p:tgtEl>
                                          <p:spTgt spid="23"/>
                                        </p:tgtEl>
                                      </p:cBhvr>
                                    </p:animEffect>
                                    <p:set>
                                      <p:cBhvr>
                                        <p:cTn id="34" dur="1" fill="hold">
                                          <p:stCondLst>
                                            <p:cond delay="499"/>
                                          </p:stCondLst>
                                        </p:cTn>
                                        <p:tgtEl>
                                          <p:spTgt spid="23"/>
                                        </p:tgtEl>
                                        <p:attrNameLst>
                                          <p:attrName>style.visibility</p:attrName>
                                        </p:attrNameLst>
                                      </p:cBhvr>
                                      <p:to>
                                        <p:strVal val="hidden"/>
                                      </p:to>
                                    </p:set>
                                  </p:childTnLst>
                                </p:cTn>
                              </p:par>
                              <p:par>
                                <p:cTn id="35" presetID="9" presetClass="entr" presetSubtype="0" fill="hold" grpId="2"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dissolve">
                                      <p:cBhvr>
                                        <p:cTn id="37" dur="500"/>
                                        <p:tgtEl>
                                          <p:spTgt spid="24"/>
                                        </p:tgtEl>
                                      </p:cBhvr>
                                    </p:animEffect>
                                  </p:childTnLst>
                                </p:cTn>
                              </p:par>
                              <p:par>
                                <p:cTn id="38" presetID="9" presetClass="exit" presetSubtype="0" fill="hold" grpId="1" nodeType="withEffect">
                                  <p:stCondLst>
                                    <p:cond delay="0"/>
                                  </p:stCondLst>
                                  <p:childTnLst>
                                    <p:animEffect transition="out" filter="dissolve">
                                      <p:cBhvr>
                                        <p:cTn id="39" dur="500"/>
                                        <p:tgtEl>
                                          <p:spTgt spid="27"/>
                                        </p:tgtEl>
                                      </p:cBhvr>
                                    </p:animEffect>
                                    <p:set>
                                      <p:cBhvr>
                                        <p:cTn id="40" dur="1" fill="hold">
                                          <p:stCondLst>
                                            <p:cond delay="499"/>
                                          </p:stCondLst>
                                        </p:cTn>
                                        <p:tgtEl>
                                          <p:spTgt spid="2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2" grpId="2" animBg="1"/>
      <p:bldP spid="24" grpId="0" animBg="1"/>
      <p:bldP spid="24" grpId="1" animBg="1"/>
      <p:bldP spid="24" grpId="2" animBg="1"/>
      <p:bldP spid="23" grpId="0" animBg="1"/>
      <p:bldP spid="23" grpId="1" animBg="1"/>
      <p:bldP spid="27" grpId="0" animBg="1"/>
      <p:bldP spid="27" grpId="1"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lang="ja-JP" altLang="en-US" dirty="0" smtClean="0"/>
              <a:t>監視のスケジューリング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必要な特だけ</a:t>
            </a:r>
            <a:r>
              <a:rPr lang="en-US" altLang="ja-JP" dirty="0" smtClean="0"/>
              <a:t>OS</a:t>
            </a:r>
            <a:r>
              <a:rPr lang="ja-JP" altLang="en-US" dirty="0" smtClean="0"/>
              <a:t>監視システムを起動させる</a:t>
            </a:r>
            <a:endParaRPr lang="en-US" altLang="ja-JP" dirty="0" smtClean="0"/>
          </a:p>
          <a:p>
            <a:pPr lvl="1"/>
            <a:r>
              <a:rPr kumimoji="1" lang="en-US" altLang="ja-JP" dirty="0" smtClean="0"/>
              <a:t>OS</a:t>
            </a:r>
            <a:r>
              <a:rPr kumimoji="1" lang="ja-JP" altLang="en-US" dirty="0" smtClean="0"/>
              <a:t>監視中は</a:t>
            </a:r>
            <a:r>
              <a:rPr kumimoji="1" lang="en-US" altLang="ja-JP" dirty="0" smtClean="0"/>
              <a:t>SPE</a:t>
            </a:r>
            <a:r>
              <a:rPr kumimoji="1" lang="ja-JP" altLang="en-US" dirty="0" smtClean="0"/>
              <a:t>を占有する</a:t>
            </a:r>
            <a:endParaRPr kumimoji="1" lang="en-US" altLang="ja-JP" dirty="0" smtClean="0"/>
          </a:p>
          <a:p>
            <a:pPr lvl="2"/>
            <a:r>
              <a:rPr kumimoji="1" lang="en-US" altLang="ja-JP" dirty="0" smtClean="0"/>
              <a:t>SPE</a:t>
            </a:r>
            <a:r>
              <a:rPr kumimoji="1" lang="ja-JP" altLang="en-US" dirty="0" smtClean="0"/>
              <a:t>１つ分性能低下する</a:t>
            </a:r>
            <a:endParaRPr kumimoji="1" lang="en-US" altLang="ja-JP" dirty="0" smtClean="0"/>
          </a:p>
          <a:p>
            <a:pPr lvl="1"/>
            <a:r>
              <a:rPr lang="ja-JP" altLang="en-US" dirty="0" smtClean="0"/>
              <a:t>定期的に監視を行えばよい場合</a:t>
            </a:r>
            <a:r>
              <a:rPr lang="en-US" altLang="ja-JP" dirty="0" smtClean="0"/>
              <a:t/>
            </a:r>
            <a:br>
              <a:rPr lang="en-US" altLang="ja-JP" dirty="0" smtClean="0"/>
            </a:br>
            <a:r>
              <a:rPr lang="ja-JP" altLang="en-US" dirty="0" smtClean="0"/>
              <a:t>監視していない期間は</a:t>
            </a:r>
            <a:r>
              <a:rPr lang="en-US" altLang="ja-JP" dirty="0" smtClean="0"/>
              <a:t>SPE</a:t>
            </a:r>
            <a:r>
              <a:rPr lang="ja-JP" altLang="en-US" dirty="0" smtClean="0"/>
              <a:t>を解放</a:t>
            </a:r>
            <a:endParaRPr lang="en-US" altLang="ja-JP" dirty="0" smtClean="0"/>
          </a:p>
          <a:p>
            <a:pPr lvl="1"/>
            <a:r>
              <a:rPr lang="en-US" altLang="ja-JP" dirty="0" smtClean="0"/>
              <a:t>SPE</a:t>
            </a:r>
            <a:r>
              <a:rPr lang="ja-JP" altLang="en-US" dirty="0" smtClean="0"/>
              <a:t>を横取りできるように</a:t>
            </a:r>
            <a:r>
              <a:rPr lang="en-US" altLang="ja-JP" dirty="0" smtClean="0"/>
              <a:t>SPE</a:t>
            </a:r>
            <a:r>
              <a:rPr lang="ja-JP" altLang="en-US" dirty="0" smtClean="0"/>
              <a:t>スケジューラを改造</a:t>
            </a:r>
            <a:endParaRPr lang="en-US" altLang="ja-JP" dirty="0" smtClean="0"/>
          </a:p>
        </p:txBody>
      </p:sp>
      <p:sp>
        <p:nvSpPr>
          <p:cNvPr id="5" name="正方形/長方形 4"/>
          <p:cNvSpPr/>
          <p:nvPr/>
        </p:nvSpPr>
        <p:spPr>
          <a:xfrm>
            <a:off x="5148064"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b="1" dirty="0" smtClean="0">
                <a:solidFill>
                  <a:prstClr val="white"/>
                </a:solidFill>
              </a:rPr>
              <a:t>SPE</a:t>
            </a:r>
          </a:p>
          <a:p>
            <a:pPr lvl="0" algn="ctr"/>
            <a:r>
              <a:rPr lang="en-US" altLang="ja-JP" sz="2400" b="1" dirty="0" smtClean="0">
                <a:solidFill>
                  <a:prstClr val="white"/>
                </a:solidFill>
              </a:rPr>
              <a:t>App</a:t>
            </a:r>
            <a:endParaRPr lang="ja-JP" altLang="en-US" sz="2400" b="1" dirty="0">
              <a:solidFill>
                <a:prstClr val="white"/>
              </a:solidFill>
            </a:endParaRPr>
          </a:p>
        </p:txBody>
      </p:sp>
      <p:sp>
        <p:nvSpPr>
          <p:cNvPr id="6" name="正方形/長方形 5"/>
          <p:cNvSpPr/>
          <p:nvPr/>
        </p:nvSpPr>
        <p:spPr>
          <a:xfrm>
            <a:off x="5148064" y="6381328"/>
            <a:ext cx="9144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SPE</a:t>
            </a:r>
            <a:endParaRPr kumimoji="1" lang="ja-JP" altLang="en-US" b="1" dirty="0"/>
          </a:p>
        </p:txBody>
      </p:sp>
      <p:grpSp>
        <p:nvGrpSpPr>
          <p:cNvPr id="7" name="グループ化 6"/>
          <p:cNvGrpSpPr/>
          <p:nvPr/>
        </p:nvGrpSpPr>
        <p:grpSpPr>
          <a:xfrm>
            <a:off x="6321896" y="5373216"/>
            <a:ext cx="914400" cy="1296144"/>
            <a:chOff x="971600" y="5373216"/>
            <a:chExt cx="914400" cy="1296144"/>
          </a:xfrm>
        </p:grpSpPr>
        <p:sp>
          <p:nvSpPr>
            <p:cNvPr id="8" name="正方形/長方形 7"/>
            <p:cNvSpPr/>
            <p:nvPr/>
          </p:nvSpPr>
          <p:spPr>
            <a:xfrm>
              <a:off x="971600"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b="1" dirty="0" smtClean="0">
                  <a:solidFill>
                    <a:prstClr val="white"/>
                  </a:solidFill>
                </a:rPr>
                <a:t>SPE</a:t>
              </a:r>
            </a:p>
            <a:p>
              <a:pPr lvl="0" algn="ctr"/>
              <a:r>
                <a:rPr lang="en-US" altLang="ja-JP" sz="2400" b="1" dirty="0" smtClean="0">
                  <a:solidFill>
                    <a:prstClr val="white"/>
                  </a:solidFill>
                </a:rPr>
                <a:t>App</a:t>
              </a:r>
              <a:endParaRPr lang="ja-JP" altLang="en-US" sz="2400" b="1" dirty="0">
                <a:solidFill>
                  <a:prstClr val="white"/>
                </a:solidFill>
              </a:endParaRPr>
            </a:p>
          </p:txBody>
        </p:sp>
        <p:sp>
          <p:nvSpPr>
            <p:cNvPr id="9" name="正方形/長方形 8"/>
            <p:cNvSpPr/>
            <p:nvPr/>
          </p:nvSpPr>
          <p:spPr>
            <a:xfrm>
              <a:off x="971600" y="6381328"/>
              <a:ext cx="9144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SPE</a:t>
              </a:r>
              <a:endParaRPr kumimoji="1" lang="ja-JP" altLang="en-US" b="1" dirty="0"/>
            </a:p>
          </p:txBody>
        </p:sp>
      </p:grpSp>
      <p:grpSp>
        <p:nvGrpSpPr>
          <p:cNvPr id="10" name="グループ化 9"/>
          <p:cNvGrpSpPr/>
          <p:nvPr/>
        </p:nvGrpSpPr>
        <p:grpSpPr>
          <a:xfrm>
            <a:off x="7546032" y="5373216"/>
            <a:ext cx="914400" cy="1296144"/>
            <a:chOff x="971600" y="5373216"/>
            <a:chExt cx="914400" cy="1296144"/>
          </a:xfrm>
        </p:grpSpPr>
        <p:sp>
          <p:nvSpPr>
            <p:cNvPr id="11" name="正方形/長方形 10"/>
            <p:cNvSpPr/>
            <p:nvPr/>
          </p:nvSpPr>
          <p:spPr>
            <a:xfrm>
              <a:off x="971600"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t>SPE</a:t>
              </a:r>
            </a:p>
            <a:p>
              <a:pPr algn="ctr"/>
              <a:r>
                <a:rPr lang="en-US" altLang="ja-JP" sz="2400" b="1" dirty="0" smtClean="0"/>
                <a:t>App</a:t>
              </a:r>
              <a:endParaRPr kumimoji="1" lang="ja-JP" altLang="en-US" sz="2400" b="1" dirty="0"/>
            </a:p>
          </p:txBody>
        </p:sp>
        <p:sp>
          <p:nvSpPr>
            <p:cNvPr id="12" name="正方形/長方形 11"/>
            <p:cNvSpPr/>
            <p:nvPr/>
          </p:nvSpPr>
          <p:spPr>
            <a:xfrm>
              <a:off x="971600" y="6381328"/>
              <a:ext cx="9144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t>SPE</a:t>
              </a:r>
              <a:endParaRPr kumimoji="1" lang="ja-JP" altLang="en-US" b="1" dirty="0"/>
            </a:p>
          </p:txBody>
        </p:sp>
      </p:grpSp>
      <p:sp>
        <p:nvSpPr>
          <p:cNvPr id="23" name="正方形/長方形 22"/>
          <p:cNvSpPr/>
          <p:nvPr/>
        </p:nvSpPr>
        <p:spPr>
          <a:xfrm>
            <a:off x="4017640" y="5373216"/>
            <a:ext cx="91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t>OS</a:t>
            </a:r>
          </a:p>
          <a:p>
            <a:pPr algn="ctr"/>
            <a:r>
              <a:rPr lang="ja-JP" altLang="en-US" b="1" dirty="0" smtClean="0"/>
              <a:t>監視</a:t>
            </a:r>
            <a:endParaRPr lang="en-US" altLang="ja-JP" b="1" dirty="0" smtClean="0"/>
          </a:p>
        </p:txBody>
      </p:sp>
      <p:sp>
        <p:nvSpPr>
          <p:cNvPr id="28" name="正方形/長方形 27"/>
          <p:cNvSpPr/>
          <p:nvPr/>
        </p:nvSpPr>
        <p:spPr>
          <a:xfrm>
            <a:off x="5169768" y="5373216"/>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2400" b="1" dirty="0" smtClean="0">
                <a:solidFill>
                  <a:prstClr val="white"/>
                </a:solidFill>
              </a:rPr>
              <a:t>SPE</a:t>
            </a:r>
          </a:p>
          <a:p>
            <a:pPr lvl="0" algn="ctr"/>
            <a:r>
              <a:rPr lang="en-US" altLang="ja-JP" sz="2400" b="1" dirty="0" smtClean="0">
                <a:solidFill>
                  <a:prstClr val="white"/>
                </a:solidFill>
              </a:rPr>
              <a:t>App</a:t>
            </a:r>
            <a:endParaRPr lang="ja-JP" altLang="en-US" sz="2400" b="1" dirty="0">
              <a:solidFill>
                <a:prstClr val="white"/>
              </a:solidFill>
            </a:endParaRPr>
          </a:p>
        </p:txBody>
      </p:sp>
      <p:sp>
        <p:nvSpPr>
          <p:cNvPr id="29" name="正方形/長方形 28"/>
          <p:cNvSpPr/>
          <p:nvPr/>
        </p:nvSpPr>
        <p:spPr>
          <a:xfrm>
            <a:off x="4039344" y="5373216"/>
            <a:ext cx="91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smtClean="0"/>
              <a:t>OS</a:t>
            </a:r>
          </a:p>
          <a:p>
            <a:pPr algn="ctr"/>
            <a:r>
              <a:rPr lang="ja-JP" altLang="en-US" b="1" dirty="0" smtClean="0"/>
              <a:t>監視</a:t>
            </a:r>
            <a:endParaRPr lang="en-US" altLang="ja-JP" b="1" dirty="0" smtClean="0"/>
          </a:p>
        </p:txBody>
      </p:sp>
      <p:sp>
        <p:nvSpPr>
          <p:cNvPr id="4" name="四角形吹き出し 3"/>
          <p:cNvSpPr/>
          <p:nvPr/>
        </p:nvSpPr>
        <p:spPr>
          <a:xfrm>
            <a:off x="7236296" y="2555033"/>
            <a:ext cx="1584176" cy="288032"/>
          </a:xfrm>
          <a:prstGeom prst="wedgeRectCallout">
            <a:avLst>
              <a:gd name="adj1" fmla="val -13351"/>
              <a:gd name="adj2" fmla="val 1742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選択が不公平</a:t>
            </a:r>
            <a:endParaRPr kumimoji="1" lang="ja-JP" altLang="en-US" dirty="0">
              <a:solidFill>
                <a:schemeClr val="tx1"/>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5341"/>
    </mc:Choice>
    <mc:Fallback xmlns="">
      <p:transition spd="slow" advTm="353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0 0  L 0.25 -0.33302  E" pathEditMode="relative" ptsTypes="">
                                      <p:cBhvr>
                                        <p:cTn id="6" dur="500" fill="hold"/>
                                        <p:tgtEl>
                                          <p:spTgt spid="5"/>
                                        </p:tgtEl>
                                        <p:attrNameLst>
                                          <p:attrName>ppt_x</p:attrName>
                                          <p:attrName>ppt_y</p:attrName>
                                        </p:attrNameLst>
                                      </p:cBhvr>
                                    </p:animMotion>
                                  </p:childTnLst>
                                </p:cTn>
                              </p:par>
                              <p:par>
                                <p:cTn id="7" presetID="63" presetClass="path" presetSubtype="0" accel="50000" decel="50000" fill="hold" grpId="0" nodeType="withEffect">
                                  <p:stCondLst>
                                    <p:cond delay="0"/>
                                  </p:stCondLst>
                                  <p:childTnLst>
                                    <p:animMotion origin="layout" path="M -0.00503 -4.95837E-6 L 0.12362 -4.95837E-6 " pathEditMode="relative" rAng="0" ptsTypes="AA">
                                      <p:cBhvr>
                                        <p:cTn id="8" dur="500" fill="hold"/>
                                        <p:tgtEl>
                                          <p:spTgt spid="23"/>
                                        </p:tgtEl>
                                        <p:attrNameLst>
                                          <p:attrName>ppt_x</p:attrName>
                                          <p:attrName>ppt_y</p:attrName>
                                        </p:attrNameLst>
                                      </p:cBhvr>
                                      <p:rCtr x="64" y="0"/>
                                    </p:animMotion>
                                  </p:childTnLst>
                                </p:cTn>
                              </p:par>
                            </p:childTnLst>
                          </p:cTn>
                        </p:par>
                      </p:childTnLst>
                    </p:cTn>
                  </p:par>
                  <p:par>
                    <p:cTn id="9" fill="hold">
                      <p:stCondLst>
                        <p:cond delay="indefinite"/>
                      </p:stCondLst>
                      <p:childTnLst>
                        <p:par>
                          <p:cTn id="10" fill="hold">
                            <p:stCondLst>
                              <p:cond delay="0"/>
                            </p:stCondLst>
                            <p:childTnLst>
                              <p:par>
                                <p:cTn id="11" presetID="56" presetClass="path" presetSubtype="0" accel="50000" decel="50000" fill="hold" grpId="1" nodeType="clickEffect">
                                  <p:stCondLst>
                                    <p:cond delay="0"/>
                                  </p:stCondLst>
                                  <p:childTnLst>
                                    <p:animMotion origin="layout" path="M 0 0  L 0.25 -0.33302  E" pathEditMode="relative" ptsTypes="">
                                      <p:cBhvr>
                                        <p:cTn id="12" dur="500" spd="-100000" fill="hold"/>
                                        <p:tgtEl>
                                          <p:spTgt spid="5"/>
                                        </p:tgtEl>
                                        <p:attrNameLst>
                                          <p:attrName>ppt_x</p:attrName>
                                          <p:attrName>ppt_y</p:attrName>
                                        </p:attrNameLst>
                                      </p:cBhvr>
                                    </p:animMotion>
                                  </p:childTnLst>
                                </p:cTn>
                              </p:par>
                              <p:par>
                                <p:cTn id="13" presetID="63" presetClass="path" presetSubtype="0" accel="50000" decel="50000" fill="hold" grpId="1" nodeType="withEffect">
                                  <p:stCondLst>
                                    <p:cond delay="0"/>
                                  </p:stCondLst>
                                  <p:childTnLst>
                                    <p:animMotion origin="layout" path="M 0.00278 -4.95837E-6 L 0.12361 -4.95837E-6 " pathEditMode="relative" rAng="0" ptsTypes="AA">
                                      <p:cBhvr>
                                        <p:cTn id="14" dur="500" spd="-100000" fill="hold"/>
                                        <p:tgtEl>
                                          <p:spTgt spid="23"/>
                                        </p:tgtEl>
                                        <p:attrNameLst>
                                          <p:attrName>ppt_x</p:attrName>
                                          <p:attrName>ppt_y</p:attrName>
                                        </p:attrNameLst>
                                      </p:cBhvr>
                                      <p:rCtr x="60" y="0"/>
                                    </p:animMotion>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2" nodeType="clickEffect">
                                  <p:stCondLst>
                                    <p:cond delay="0"/>
                                  </p:stCondLst>
                                  <p:childTnLst>
                                    <p:set>
                                      <p:cBhvr>
                                        <p:cTn id="18" dur="1" fill="hold">
                                          <p:stCondLst>
                                            <p:cond delay="0"/>
                                          </p:stCondLst>
                                        </p:cTn>
                                        <p:tgtEl>
                                          <p:spTgt spid="23"/>
                                        </p:tgtEl>
                                        <p:attrNameLst>
                                          <p:attrName>style.visibility</p:attrName>
                                        </p:attrNameLst>
                                      </p:cBhvr>
                                      <p:to>
                                        <p:strVal val="hidden"/>
                                      </p:to>
                                    </p:set>
                                  </p:childTnLst>
                                </p:cTn>
                              </p:par>
                              <p:par>
                                <p:cTn id="19" presetID="1" presetClass="exit" presetSubtype="0" fill="hold" grpId="2" nodeType="withEffect">
                                  <p:stCondLst>
                                    <p:cond delay="0"/>
                                  </p:stCondLst>
                                  <p:childTnLst>
                                    <p:set>
                                      <p:cBhvr>
                                        <p:cTn id="20" dur="1" fill="hold">
                                          <p:stCondLst>
                                            <p:cond delay="0"/>
                                          </p:stCondLst>
                                        </p:cTn>
                                        <p:tgtEl>
                                          <p:spTgt spid="5"/>
                                        </p:tgtEl>
                                        <p:attrNameLst>
                                          <p:attrName>style.visibility</p:attrName>
                                        </p:attrNameLst>
                                      </p:cBhvr>
                                      <p:to>
                                        <p:strVal val="hidden"/>
                                      </p:to>
                                    </p:set>
                                  </p:childTnLst>
                                </p:cTn>
                              </p:par>
                              <p:par>
                                <p:cTn id="21" presetID="1" presetClass="entr" presetSubtype="0" fill="hold" grpId="3"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3"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56" presetClass="path" presetSubtype="0" accel="50000" decel="50000" fill="hold" grpId="0" nodeType="withEffect">
                                  <p:stCondLst>
                                    <p:cond delay="0"/>
                                  </p:stCondLst>
                                  <p:childTnLst>
                                    <p:animMotion origin="layout" path="M 0 0  L 0.25 -0.33302  E" pathEditMode="relative" ptsTypes="">
                                      <p:cBhvr>
                                        <p:cTn id="26" dur="500" fill="hold"/>
                                        <p:tgtEl>
                                          <p:spTgt spid="28"/>
                                        </p:tgtEl>
                                        <p:attrNameLst>
                                          <p:attrName>ppt_x</p:attrName>
                                          <p:attrName>ppt_y</p:attrName>
                                        </p:attrNameLst>
                                      </p:cBhvr>
                                    </p:animMotion>
                                  </p:childTnLst>
                                </p:cTn>
                              </p:par>
                              <p:par>
                                <p:cTn id="27" presetID="63" presetClass="path" presetSubtype="0" accel="50000" decel="50000" fill="hold" grpId="0" nodeType="withEffect">
                                  <p:stCondLst>
                                    <p:cond delay="0"/>
                                  </p:stCondLst>
                                  <p:childTnLst>
                                    <p:animMotion origin="layout" path="M -0.00503 -4.95837E-6 L 0.12362 -4.95837E-6 " pathEditMode="relative" rAng="0" ptsTypes="AA">
                                      <p:cBhvr>
                                        <p:cTn id="28" dur="500" fill="hold"/>
                                        <p:tgtEl>
                                          <p:spTgt spid="29"/>
                                        </p:tgtEl>
                                        <p:attrNameLst>
                                          <p:attrName>ppt_x</p:attrName>
                                          <p:attrName>ppt_y</p:attrName>
                                        </p:attrNameLst>
                                      </p:cBhvr>
                                      <p:rCtr x="64" y="0"/>
                                    </p:animMotion>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23" grpId="0" animBg="1"/>
      <p:bldP spid="23" grpId="1" animBg="1"/>
      <p:bldP spid="23" grpId="2" animBg="1"/>
      <p:bldP spid="28" grpId="0" animBg="1"/>
      <p:bldP spid="28" grpId="3" animBg="1"/>
      <p:bldP spid="29" grpId="0" animBg="1"/>
      <p:bldP spid="29" grpId="3"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実装</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PS3</a:t>
            </a:r>
            <a:r>
              <a:rPr lang="ja-JP" altLang="en-US" dirty="0" smtClean="0"/>
              <a:t>に</a:t>
            </a:r>
            <a:r>
              <a:rPr lang="en-US" altLang="ja-JP" dirty="0" smtClean="0"/>
              <a:t>SPE Observer</a:t>
            </a:r>
            <a:r>
              <a:rPr lang="ja-JP" altLang="en-US" dirty="0" smtClean="0"/>
              <a:t>を実装</a:t>
            </a:r>
            <a:endParaRPr lang="en-US" altLang="ja-JP" dirty="0" smtClean="0"/>
          </a:p>
          <a:p>
            <a:pPr lvl="1"/>
            <a:r>
              <a:rPr lang="en-US" altLang="ja-JP" dirty="0" smtClean="0"/>
              <a:t>IBM</a:t>
            </a:r>
            <a:r>
              <a:rPr lang="ja-JP" altLang="en-US" dirty="0" smtClean="0"/>
              <a:t>の</a:t>
            </a:r>
            <a:r>
              <a:rPr lang="en-US" altLang="ja-JP" dirty="0" smtClean="0"/>
              <a:t>Secure SDK</a:t>
            </a:r>
            <a:r>
              <a:rPr lang="ja-JP" altLang="en-US" dirty="0" smtClean="0"/>
              <a:t>を使用</a:t>
            </a:r>
            <a:endParaRPr lang="en-US" altLang="ja-JP" dirty="0" smtClean="0"/>
          </a:p>
          <a:p>
            <a:pPr lvl="2"/>
            <a:r>
              <a:rPr lang="en-US" altLang="ja-JP" dirty="0" smtClean="0"/>
              <a:t>Isolation</a:t>
            </a:r>
            <a:r>
              <a:rPr lang="ja-JP" altLang="en-US" dirty="0" smtClean="0"/>
              <a:t>モードのエミュレーションを利用</a:t>
            </a:r>
            <a:endParaRPr lang="en-US" altLang="ja-JP" dirty="0" smtClean="0"/>
          </a:p>
          <a:p>
            <a:pPr lvl="2"/>
            <a:r>
              <a:rPr lang="en-US" altLang="ja-JP" dirty="0" smtClean="0"/>
              <a:t>OS</a:t>
            </a:r>
            <a:r>
              <a:rPr lang="ja-JP" altLang="en-US" dirty="0" smtClean="0"/>
              <a:t>監視システムがコンテキストスイッチされないように</a:t>
            </a:r>
            <a:r>
              <a:rPr lang="en-US" altLang="ja-JP" dirty="0" smtClean="0"/>
              <a:t>SPE_NOSCHED</a:t>
            </a:r>
            <a:r>
              <a:rPr lang="ja-JP" altLang="en-US" dirty="0" smtClean="0"/>
              <a:t>フラグをつけて実行</a:t>
            </a:r>
            <a:endParaRPr lang="en-US" altLang="ja-JP" dirty="0" smtClean="0"/>
          </a:p>
          <a:p>
            <a:pPr lvl="1"/>
            <a:r>
              <a:rPr lang="en-US" altLang="ja-JP" dirty="0" smtClean="0"/>
              <a:t>SPE</a:t>
            </a:r>
            <a:r>
              <a:rPr lang="ja-JP" altLang="en-US" dirty="0" smtClean="0"/>
              <a:t>からカーネルメモリが読み出せるようにした</a:t>
            </a:r>
          </a:p>
          <a:p>
            <a:pPr lvl="2"/>
            <a:r>
              <a:rPr lang="en-US" altLang="ja-JP" dirty="0" smtClean="0"/>
              <a:t>MFC</a:t>
            </a:r>
            <a:r>
              <a:rPr lang="ja-JP" altLang="en-US" dirty="0" smtClean="0"/>
              <a:t>の状態レジスタを設定</a:t>
            </a:r>
            <a:endParaRPr lang="en-US" altLang="ja-JP" dirty="0" smtClean="0"/>
          </a:p>
          <a:p>
            <a:pPr lvl="2"/>
            <a:r>
              <a:rPr lang="en-US" altLang="ja-JP" dirty="0" smtClean="0"/>
              <a:t>Segment </a:t>
            </a:r>
            <a:r>
              <a:rPr lang="en-US" altLang="ja-JP" dirty="0" err="1" smtClean="0"/>
              <a:t>Lookaside</a:t>
            </a:r>
            <a:r>
              <a:rPr lang="en-US" altLang="ja-JP" dirty="0" smtClean="0"/>
              <a:t> Buffer (SLB) </a:t>
            </a:r>
            <a:r>
              <a:rPr lang="ja-JP" altLang="en-US" dirty="0" smtClean="0"/>
              <a:t>にマッピングを登録</a:t>
            </a:r>
            <a:endParaRPr lang="en-US" altLang="ja-JP"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Autofit/>
          </a:bodyPr>
          <a:lstStyle/>
          <a:p>
            <a:r>
              <a:rPr lang="ja-JP" altLang="en-US" dirty="0" smtClean="0"/>
              <a:t>実験の目的</a:t>
            </a:r>
            <a:endParaRPr lang="en-US" altLang="ja-JP" dirty="0" smtClean="0"/>
          </a:p>
          <a:p>
            <a:pPr lvl="1"/>
            <a:r>
              <a:rPr lang="en-US" altLang="ja-JP" dirty="0" smtClean="0"/>
              <a:t>OS</a:t>
            </a:r>
            <a:r>
              <a:rPr lang="ja-JP" altLang="en-US" dirty="0" smtClean="0"/>
              <a:t>の改ざんを検知できるかの評価</a:t>
            </a:r>
            <a:endParaRPr lang="en-US" altLang="ja-JP" dirty="0" smtClean="0"/>
          </a:p>
          <a:p>
            <a:pPr lvl="1"/>
            <a:r>
              <a:rPr lang="en-US" altLang="ja-JP" dirty="0" smtClean="0"/>
              <a:t>OS</a:t>
            </a:r>
            <a:r>
              <a:rPr lang="ja-JP" altLang="en-US" dirty="0" smtClean="0"/>
              <a:t>監視システムの実行がアプリケーションの</a:t>
            </a:r>
            <a:r>
              <a:rPr lang="en-US" altLang="ja-JP" dirty="0" smtClean="0"/>
              <a:t/>
            </a:r>
            <a:br>
              <a:rPr lang="en-US" altLang="ja-JP" dirty="0" smtClean="0"/>
            </a:br>
            <a:r>
              <a:rPr lang="ja-JP" altLang="en-US" dirty="0" smtClean="0"/>
              <a:t>性能に及ぼす影響の評価</a:t>
            </a:r>
            <a:endParaRPr lang="en-US" altLang="ja-JP" dirty="0" smtClean="0"/>
          </a:p>
          <a:p>
            <a:r>
              <a:rPr lang="ja-JP" altLang="en-US" dirty="0" smtClean="0"/>
              <a:t>実験環境</a:t>
            </a:r>
            <a:endParaRPr lang="en-US" altLang="ja-JP" dirty="0" smtClean="0"/>
          </a:p>
          <a:p>
            <a:pPr lvl="1"/>
            <a:r>
              <a:rPr lang="en-US" altLang="ja-JP" dirty="0" smtClean="0"/>
              <a:t>PlayStation3</a:t>
            </a:r>
          </a:p>
          <a:p>
            <a:pPr lvl="2"/>
            <a:r>
              <a:rPr lang="en-US" altLang="ja-JP" dirty="0" smtClean="0"/>
              <a:t>Fedora 9 (Linux 2.6.27)</a:t>
            </a:r>
          </a:p>
          <a:p>
            <a:pPr lvl="1"/>
            <a:r>
              <a:rPr lang="ja-JP" altLang="en-US" dirty="0" smtClean="0"/>
              <a:t>セキュリティプロキシ</a:t>
            </a:r>
            <a:endParaRPr lang="en-US" altLang="ja-JP" dirty="0" smtClean="0"/>
          </a:p>
          <a:p>
            <a:pPr lvl="2"/>
            <a:r>
              <a:rPr lang="en-US" altLang="ja-JP" dirty="0" smtClean="0"/>
              <a:t>Intel Xeon 2.53GHz</a:t>
            </a:r>
            <a:r>
              <a:rPr lang="ja-JP" altLang="en-US" dirty="0" smtClean="0"/>
              <a:t>　　メモリ </a:t>
            </a:r>
            <a:r>
              <a:rPr lang="en-US" altLang="ja-JP" dirty="0" smtClean="0"/>
              <a:t>4GB</a:t>
            </a:r>
          </a:p>
        </p:txBody>
      </p:sp>
    </p:spTree>
  </p:cSld>
  <p:clrMapOvr>
    <a:masterClrMapping/>
  </p:clrMapOvr>
  <mc:AlternateContent xmlns:mc="http://schemas.openxmlformats.org/markup-compatibility/2006" xmlns:p14="http://schemas.microsoft.com/office/powerpoint/2010/main">
    <mc:Choice Requires="p14">
      <p:transition spd="slow" p14:dur="2000" advTm="26655"/>
    </mc:Choice>
    <mc:Fallback xmlns="">
      <p:transition spd="slow" advTm="26655"/>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改ざんの検知</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a:bodyPr>
          <a:lstStyle/>
          <a:p>
            <a:r>
              <a:rPr lang="ja-JP" altLang="en-US" dirty="0" smtClean="0"/>
              <a:t>以下の</a:t>
            </a:r>
            <a:r>
              <a:rPr lang="en-US" altLang="ja-JP" dirty="0" smtClean="0"/>
              <a:t>OS</a:t>
            </a:r>
            <a:r>
              <a:rPr lang="ja-JP" altLang="en-US" dirty="0" smtClean="0"/>
              <a:t>カーネルのハッシュ値を計算し、</a:t>
            </a:r>
            <a:r>
              <a:rPr lang="en-US" altLang="ja-JP" dirty="0" smtClean="0"/>
              <a:t/>
            </a:r>
            <a:br>
              <a:rPr lang="en-US" altLang="ja-JP" dirty="0" smtClean="0"/>
            </a:br>
            <a:r>
              <a:rPr lang="ja-JP" altLang="en-US" dirty="0" smtClean="0"/>
              <a:t>事前に計算した値と比較</a:t>
            </a:r>
            <a:endParaRPr lang="en-US" altLang="ja-JP" dirty="0" smtClean="0"/>
          </a:p>
          <a:p>
            <a:pPr lvl="1"/>
            <a:r>
              <a:rPr lang="ja-JP" altLang="en-US" dirty="0" smtClean="0"/>
              <a:t>改ざんしていないカーネル</a:t>
            </a:r>
            <a:endParaRPr lang="en-US" altLang="ja-JP" dirty="0" smtClean="0"/>
          </a:p>
          <a:p>
            <a:pPr lvl="1"/>
            <a:r>
              <a:rPr lang="ja-JP" altLang="en-US" dirty="0" smtClean="0"/>
              <a:t>システムコールテーブルを改ざんしたカーネル</a:t>
            </a:r>
            <a:endParaRPr lang="en-US" altLang="ja-JP" dirty="0" smtClean="0"/>
          </a:p>
          <a:p>
            <a:pPr lvl="1"/>
            <a:r>
              <a:rPr lang="ja-JP" altLang="en-US" dirty="0" smtClean="0"/>
              <a:t>システムコールを改ざんしたカーネル</a:t>
            </a:r>
            <a:endParaRPr lang="en-US" altLang="ja-JP" dirty="0" smtClean="0"/>
          </a:p>
          <a:p>
            <a:r>
              <a:rPr lang="ja-JP" altLang="en-US" dirty="0" smtClean="0"/>
              <a:t>実験結果</a:t>
            </a:r>
            <a:endParaRPr lang="en-US" altLang="ja-JP" dirty="0" smtClean="0"/>
          </a:p>
          <a:p>
            <a:pPr lvl="1"/>
            <a:r>
              <a:rPr lang="ja-JP" altLang="en-US" dirty="0" smtClean="0"/>
              <a:t>監視時間は</a:t>
            </a:r>
            <a:r>
              <a:rPr lang="en-US" altLang="ja-JP" dirty="0" smtClean="0"/>
              <a:t>24.1</a:t>
            </a:r>
            <a:r>
              <a:rPr lang="ja-JP" altLang="en-US" dirty="0" smtClean="0"/>
              <a:t>ミリ秒</a:t>
            </a:r>
            <a:endParaRPr lang="en-US" altLang="ja-JP" dirty="0" smtClean="0"/>
          </a:p>
          <a:p>
            <a:pPr lvl="1"/>
            <a:r>
              <a:rPr lang="ja-JP" altLang="en-US" dirty="0" smtClean="0"/>
              <a:t>改ざんを検知することができた</a:t>
            </a:r>
            <a:endParaRPr lang="en-US" altLang="ja-JP" dirty="0" smtClean="0"/>
          </a:p>
          <a:p>
            <a:pPr lvl="2"/>
            <a:r>
              <a:rPr lang="ja-JP" altLang="en-US" dirty="0" smtClean="0"/>
              <a:t>改ざんしていないカーネル以外はハッシュ値が異なる</a:t>
            </a:r>
            <a:endParaRPr lang="en-US" altLang="ja-JP" dirty="0" smtClean="0"/>
          </a:p>
        </p:txBody>
      </p:sp>
    </p:spTree>
  </p:cSld>
  <p:clrMapOvr>
    <a:masterClrMapping/>
  </p:clrMapOvr>
  <mc:AlternateContent xmlns:mc="http://schemas.openxmlformats.org/markup-compatibility/2006" xmlns:p14="http://schemas.microsoft.com/office/powerpoint/2010/main">
    <mc:Choice Requires="p14">
      <p:transition spd="slow" p14:dur="2000" advTm="43769"/>
    </mc:Choice>
    <mc:Fallback xmlns="">
      <p:transition spd="slow" advTm="43769"/>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監視する影響（</a:t>
            </a:r>
            <a:r>
              <a:rPr kumimoji="1" lang="en-US" altLang="ja-JP" dirty="0" smtClean="0"/>
              <a:t>CPU</a:t>
            </a:r>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lang="en-US" altLang="ja-JP" dirty="0"/>
              <a:t>OS</a:t>
            </a:r>
            <a:r>
              <a:rPr lang="ja-JP" altLang="en-US" dirty="0"/>
              <a:t>監視の内容がアプリケーション性能に及ぼす影響を調べた</a:t>
            </a:r>
          </a:p>
          <a:p>
            <a:pPr lvl="1"/>
            <a:r>
              <a:rPr lang="en-US" altLang="ja-JP" dirty="0"/>
              <a:t>CPU</a:t>
            </a:r>
            <a:r>
              <a:rPr lang="ja-JP" altLang="en-US" dirty="0"/>
              <a:t>バウンドと</a:t>
            </a:r>
            <a:r>
              <a:rPr lang="en-US" altLang="ja-JP" dirty="0"/>
              <a:t>DMA</a:t>
            </a:r>
            <a:r>
              <a:rPr lang="ja-JP" altLang="en-US" dirty="0"/>
              <a:t>バウンドの</a:t>
            </a:r>
            <a:r>
              <a:rPr lang="en-US" altLang="ja-JP" dirty="0"/>
              <a:t>OS</a:t>
            </a:r>
            <a:r>
              <a:rPr lang="ja-JP" altLang="en-US" dirty="0"/>
              <a:t>監視を実行</a:t>
            </a:r>
          </a:p>
          <a:p>
            <a:r>
              <a:rPr lang="en-US" altLang="ja-JP" dirty="0"/>
              <a:t>CPU</a:t>
            </a:r>
            <a:r>
              <a:rPr lang="ja-JP" altLang="en-US" dirty="0"/>
              <a:t>バウンドのアプリケーションの場合</a:t>
            </a:r>
          </a:p>
          <a:p>
            <a:pPr lvl="1"/>
            <a:r>
              <a:rPr lang="en-US" altLang="ja-JP" dirty="0"/>
              <a:t>OS</a:t>
            </a:r>
            <a:r>
              <a:rPr lang="ja-JP" altLang="en-US" dirty="0"/>
              <a:t>監視の影響は</a:t>
            </a:r>
            <a:r>
              <a:rPr lang="ja-JP" altLang="en-US" dirty="0" smtClean="0"/>
              <a:t>ない</a:t>
            </a:r>
            <a:endParaRPr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3038447131"/>
              </p:ext>
            </p:extLst>
          </p:nvPr>
        </p:nvGraphicFramePr>
        <p:xfrm>
          <a:off x="4762536" y="3717032"/>
          <a:ext cx="4355976" cy="3140968"/>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p:cNvSpPr/>
          <p:nvPr/>
        </p:nvSpPr>
        <p:spPr>
          <a:xfrm>
            <a:off x="899592" y="5643882"/>
            <a:ext cx="648072" cy="2333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6" name="正方形/長方形 5"/>
          <p:cNvSpPr/>
          <p:nvPr/>
        </p:nvSpPr>
        <p:spPr>
          <a:xfrm>
            <a:off x="899592" y="4995810"/>
            <a:ext cx="648072" cy="593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App</a:t>
            </a:r>
            <a:endParaRPr kumimoji="1" lang="ja-JP" altLang="en-US" dirty="0"/>
          </a:p>
        </p:txBody>
      </p:sp>
      <p:sp>
        <p:nvSpPr>
          <p:cNvPr id="9" name="正方形/長方形 8"/>
          <p:cNvSpPr/>
          <p:nvPr/>
        </p:nvSpPr>
        <p:spPr>
          <a:xfrm>
            <a:off x="1691680" y="5643882"/>
            <a:ext cx="648072" cy="2333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0" name="正方形/長方形 9"/>
          <p:cNvSpPr/>
          <p:nvPr/>
        </p:nvSpPr>
        <p:spPr>
          <a:xfrm>
            <a:off x="1691680" y="4995810"/>
            <a:ext cx="648072" cy="593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App</a:t>
            </a:r>
            <a:endParaRPr kumimoji="1" lang="ja-JP" altLang="en-US" dirty="0"/>
          </a:p>
        </p:txBody>
      </p:sp>
      <p:sp>
        <p:nvSpPr>
          <p:cNvPr id="15" name="正方形/長方形 14"/>
          <p:cNvSpPr/>
          <p:nvPr/>
        </p:nvSpPr>
        <p:spPr>
          <a:xfrm>
            <a:off x="3275856" y="5643882"/>
            <a:ext cx="648072" cy="2333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6" name="正方形/長方形 15"/>
          <p:cNvSpPr/>
          <p:nvPr/>
        </p:nvSpPr>
        <p:spPr>
          <a:xfrm>
            <a:off x="3275856" y="4995810"/>
            <a:ext cx="648072" cy="593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App</a:t>
            </a:r>
            <a:endParaRPr kumimoji="1" lang="ja-JP" altLang="en-US" dirty="0"/>
          </a:p>
        </p:txBody>
      </p:sp>
      <p:sp>
        <p:nvSpPr>
          <p:cNvPr id="18" name="正方形/長方形 17"/>
          <p:cNvSpPr/>
          <p:nvPr/>
        </p:nvSpPr>
        <p:spPr>
          <a:xfrm>
            <a:off x="4067944" y="5643882"/>
            <a:ext cx="648072" cy="2333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9" name="正方形/長方形 18"/>
          <p:cNvSpPr/>
          <p:nvPr/>
        </p:nvSpPr>
        <p:spPr>
          <a:xfrm>
            <a:off x="4067944" y="4995810"/>
            <a:ext cx="648072" cy="59343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OS</a:t>
            </a:r>
          </a:p>
          <a:p>
            <a:pPr algn="ctr"/>
            <a:r>
              <a:rPr lang="ja-JP" altLang="en-US" dirty="0"/>
              <a:t>監視</a:t>
            </a:r>
            <a:endParaRPr kumimoji="1" lang="ja-JP" altLang="en-US" dirty="0"/>
          </a:p>
        </p:txBody>
      </p:sp>
      <p:sp>
        <p:nvSpPr>
          <p:cNvPr id="20" name="テキスト ボックス 19"/>
          <p:cNvSpPr txBox="1"/>
          <p:nvPr/>
        </p:nvSpPr>
        <p:spPr>
          <a:xfrm>
            <a:off x="2411760" y="5292525"/>
            <a:ext cx="792088" cy="369332"/>
          </a:xfrm>
          <a:prstGeom prst="rect">
            <a:avLst/>
          </a:prstGeom>
          <a:noFill/>
        </p:spPr>
        <p:txBody>
          <a:bodyPr wrap="square" rtlCol="0">
            <a:spAutoFit/>
          </a:bodyPr>
          <a:lstStyle/>
          <a:p>
            <a:r>
              <a:rPr kumimoji="1" lang="ja-JP" altLang="en-US" dirty="0" smtClean="0"/>
              <a:t>・・・・・</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50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par>
                                <p:cTn id="11" presetID="22" presetClass="entr" presetSubtype="4" fill="hold" grpId="0" nodeType="withEffect">
                                  <p:stCondLst>
                                    <p:cond delay="1000"/>
                                  </p:stCondLst>
                                  <p:childTnLst>
                                    <p:set>
                                      <p:cBhvr>
                                        <p:cTn id="12" dur="1" fill="hold">
                                          <p:stCondLst>
                                            <p:cond delay="0"/>
                                          </p:stCondLst>
                                        </p:cTn>
                                        <p:tgtEl>
                                          <p:spTgt spid="16"/>
                                        </p:tgtEl>
                                        <p:attrNameLst>
                                          <p:attrName>style.visibility</p:attrName>
                                        </p:attrNameLst>
                                      </p:cBhvr>
                                      <p:to>
                                        <p:strVal val="visible"/>
                                      </p:to>
                                    </p:set>
                                    <p:animEffect transition="in" filter="wipe(down)">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監視する影響（</a:t>
            </a:r>
            <a:r>
              <a:rPr kumimoji="1" lang="en-US" altLang="ja-JP" dirty="0" smtClean="0"/>
              <a:t>DMA)</a:t>
            </a:r>
            <a:endParaRPr kumimoji="1" lang="ja-JP" altLang="en-US" dirty="0"/>
          </a:p>
        </p:txBody>
      </p:sp>
      <p:sp>
        <p:nvSpPr>
          <p:cNvPr id="3" name="コンテンツ プレースホルダ 2"/>
          <p:cNvSpPr>
            <a:spLocks noGrp="1"/>
          </p:cNvSpPr>
          <p:nvPr>
            <p:ph idx="1"/>
          </p:nvPr>
        </p:nvSpPr>
        <p:spPr/>
        <p:txBody>
          <a:bodyPr/>
          <a:lstStyle/>
          <a:p>
            <a:r>
              <a:rPr lang="en-US" altLang="ja-JP" dirty="0"/>
              <a:t>DMA</a:t>
            </a:r>
            <a:r>
              <a:rPr lang="ja-JP" altLang="en-US" dirty="0"/>
              <a:t>バウンドのアプリケーションの場合</a:t>
            </a:r>
            <a:endParaRPr lang="en-US" altLang="ja-JP" dirty="0"/>
          </a:p>
          <a:p>
            <a:pPr lvl="1"/>
            <a:r>
              <a:rPr lang="en-US" altLang="ja-JP" dirty="0"/>
              <a:t>DMA</a:t>
            </a:r>
            <a:r>
              <a:rPr lang="ja-JP" altLang="en-US" dirty="0"/>
              <a:t>バウンドの</a:t>
            </a:r>
            <a:r>
              <a:rPr lang="en-US" altLang="ja-JP" dirty="0"/>
              <a:t>OS</a:t>
            </a:r>
            <a:r>
              <a:rPr lang="ja-JP" altLang="en-US" dirty="0"/>
              <a:t>監視と競合して性能が低下</a:t>
            </a:r>
            <a:endParaRPr lang="en-US" altLang="ja-JP" dirty="0"/>
          </a:p>
          <a:p>
            <a:pPr lvl="2"/>
            <a:r>
              <a:rPr lang="en-US" altLang="ja-JP" dirty="0"/>
              <a:t>DMA</a:t>
            </a:r>
            <a:r>
              <a:rPr lang="ja-JP" altLang="en-US" dirty="0"/>
              <a:t>転送をする</a:t>
            </a:r>
            <a:r>
              <a:rPr lang="en-US" altLang="ja-JP" dirty="0"/>
              <a:t>SPE</a:t>
            </a:r>
            <a:r>
              <a:rPr lang="ja-JP" altLang="en-US" dirty="0"/>
              <a:t>が増えるとメモリが混雑</a:t>
            </a:r>
            <a:endParaRPr lang="en-US" altLang="ja-JP" dirty="0"/>
          </a:p>
          <a:p>
            <a:pPr lvl="2"/>
            <a:r>
              <a:rPr lang="ja-JP" altLang="en-US" dirty="0"/>
              <a:t>メモリの帯域を使いきってしまう</a:t>
            </a:r>
          </a:p>
          <a:p>
            <a:pPr lvl="1"/>
            <a:r>
              <a:rPr lang="en-US" altLang="ja-JP" dirty="0"/>
              <a:t>CPU</a:t>
            </a:r>
            <a:r>
              <a:rPr lang="ja-JP" altLang="en-US" dirty="0"/>
              <a:t>バウンドの</a:t>
            </a:r>
            <a:r>
              <a:rPr lang="en-US" altLang="ja-JP" dirty="0"/>
              <a:t>OS</a:t>
            </a:r>
            <a:r>
              <a:rPr lang="ja-JP" altLang="en-US" dirty="0"/>
              <a:t>監視の</a:t>
            </a:r>
            <a:r>
              <a:rPr lang="en-US" altLang="ja-JP" dirty="0"/>
              <a:t/>
            </a:r>
            <a:br>
              <a:rPr lang="en-US" altLang="ja-JP" dirty="0"/>
            </a:br>
            <a:r>
              <a:rPr lang="ja-JP" altLang="en-US" dirty="0"/>
              <a:t>影響はない</a:t>
            </a:r>
            <a:endParaRPr lang="en-US" altLang="ja-JP" dirty="0"/>
          </a:p>
          <a:p>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4163528422"/>
              </p:ext>
            </p:extLst>
          </p:nvPr>
        </p:nvGraphicFramePr>
        <p:xfrm>
          <a:off x="4907182" y="3726148"/>
          <a:ext cx="4236818" cy="3131852"/>
        </p:xfrm>
        <a:graphic>
          <a:graphicData uri="http://schemas.openxmlformats.org/drawingml/2006/chart">
            <c:chart xmlns:c="http://schemas.openxmlformats.org/drawingml/2006/chart" xmlns:r="http://schemas.openxmlformats.org/officeDocument/2006/relationships" r:id="rId3"/>
          </a:graphicData>
        </a:graphic>
      </p:graphicFrame>
      <p:grpSp>
        <p:nvGrpSpPr>
          <p:cNvPr id="5" name="グループ化 4"/>
          <p:cNvGrpSpPr/>
          <p:nvPr/>
        </p:nvGrpSpPr>
        <p:grpSpPr>
          <a:xfrm>
            <a:off x="1187624" y="4653136"/>
            <a:ext cx="648072" cy="881462"/>
            <a:chOff x="539552" y="5589240"/>
            <a:chExt cx="648072" cy="881462"/>
          </a:xfrm>
        </p:grpSpPr>
        <p:sp>
          <p:nvSpPr>
            <p:cNvPr id="6" name="正方形/長方形 5"/>
            <p:cNvSpPr/>
            <p:nvPr/>
          </p:nvSpPr>
          <p:spPr>
            <a:xfrm>
              <a:off x="539552" y="6237312"/>
              <a:ext cx="648072" cy="2333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7" name="正方形/長方形 6"/>
            <p:cNvSpPr/>
            <p:nvPr/>
          </p:nvSpPr>
          <p:spPr>
            <a:xfrm>
              <a:off x="539552" y="5589240"/>
              <a:ext cx="648072" cy="593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App</a:t>
              </a:r>
              <a:endParaRPr kumimoji="1" lang="ja-JP" altLang="en-US" dirty="0"/>
            </a:p>
          </p:txBody>
        </p:sp>
      </p:grpSp>
      <p:grpSp>
        <p:nvGrpSpPr>
          <p:cNvPr id="8" name="グループ化 7"/>
          <p:cNvGrpSpPr/>
          <p:nvPr/>
        </p:nvGrpSpPr>
        <p:grpSpPr>
          <a:xfrm>
            <a:off x="1979712" y="4653136"/>
            <a:ext cx="648072" cy="881462"/>
            <a:chOff x="539552" y="5589240"/>
            <a:chExt cx="648072" cy="881462"/>
          </a:xfrm>
        </p:grpSpPr>
        <p:sp>
          <p:nvSpPr>
            <p:cNvPr id="9" name="正方形/長方形 8"/>
            <p:cNvSpPr/>
            <p:nvPr/>
          </p:nvSpPr>
          <p:spPr>
            <a:xfrm>
              <a:off x="539552" y="6237312"/>
              <a:ext cx="648072" cy="2333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0" name="正方形/長方形 9"/>
            <p:cNvSpPr/>
            <p:nvPr/>
          </p:nvSpPr>
          <p:spPr>
            <a:xfrm>
              <a:off x="539552" y="5589240"/>
              <a:ext cx="648072" cy="593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App</a:t>
              </a:r>
              <a:endParaRPr kumimoji="1" lang="ja-JP" altLang="en-US" dirty="0"/>
            </a:p>
          </p:txBody>
        </p:sp>
      </p:grpSp>
      <p:grpSp>
        <p:nvGrpSpPr>
          <p:cNvPr id="11" name="グループ化 10"/>
          <p:cNvGrpSpPr/>
          <p:nvPr/>
        </p:nvGrpSpPr>
        <p:grpSpPr>
          <a:xfrm>
            <a:off x="3563888" y="4653136"/>
            <a:ext cx="648072" cy="881462"/>
            <a:chOff x="539552" y="5589240"/>
            <a:chExt cx="648072" cy="881462"/>
          </a:xfrm>
        </p:grpSpPr>
        <p:sp>
          <p:nvSpPr>
            <p:cNvPr id="12" name="正方形/長方形 11"/>
            <p:cNvSpPr/>
            <p:nvPr/>
          </p:nvSpPr>
          <p:spPr>
            <a:xfrm>
              <a:off x="539552" y="6237312"/>
              <a:ext cx="648072" cy="2333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3" name="正方形/長方形 12"/>
            <p:cNvSpPr/>
            <p:nvPr/>
          </p:nvSpPr>
          <p:spPr>
            <a:xfrm>
              <a:off x="539552" y="5589240"/>
              <a:ext cx="648072" cy="593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App</a:t>
              </a:r>
              <a:endParaRPr kumimoji="1" lang="ja-JP" altLang="en-US" dirty="0"/>
            </a:p>
          </p:txBody>
        </p:sp>
      </p:grpSp>
      <p:sp>
        <p:nvSpPr>
          <p:cNvPr id="14" name="正方形/長方形 13"/>
          <p:cNvSpPr/>
          <p:nvPr/>
        </p:nvSpPr>
        <p:spPr>
          <a:xfrm>
            <a:off x="4355976" y="5301208"/>
            <a:ext cx="648072" cy="2333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5" name="正方形/長方形 14"/>
          <p:cNvSpPr/>
          <p:nvPr/>
        </p:nvSpPr>
        <p:spPr>
          <a:xfrm>
            <a:off x="4355976" y="4653136"/>
            <a:ext cx="648072" cy="59343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OS</a:t>
            </a:r>
          </a:p>
          <a:p>
            <a:pPr algn="ctr"/>
            <a:r>
              <a:rPr lang="ja-JP" altLang="en-US" dirty="0"/>
              <a:t>監視</a:t>
            </a:r>
            <a:endParaRPr kumimoji="1" lang="ja-JP" altLang="en-US" dirty="0"/>
          </a:p>
        </p:txBody>
      </p:sp>
      <p:sp>
        <p:nvSpPr>
          <p:cNvPr id="16" name="テキスト ボックス 15"/>
          <p:cNvSpPr txBox="1"/>
          <p:nvPr/>
        </p:nvSpPr>
        <p:spPr>
          <a:xfrm>
            <a:off x="2699792" y="4949851"/>
            <a:ext cx="792088"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17" name="正方形/長方形 16"/>
          <p:cNvSpPr/>
          <p:nvPr/>
        </p:nvSpPr>
        <p:spPr>
          <a:xfrm>
            <a:off x="0" y="4655141"/>
            <a:ext cx="1115616" cy="16015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Main</a:t>
            </a:r>
          </a:p>
          <a:p>
            <a:pPr algn="ctr"/>
            <a:r>
              <a:rPr kumimoji="1" lang="en-US" altLang="ja-JP" dirty="0" smtClean="0"/>
              <a:t>Memory</a:t>
            </a:r>
            <a:endParaRPr kumimoji="1" lang="ja-JP" altLang="en-US" dirty="0"/>
          </a:p>
        </p:txBody>
      </p:sp>
      <p:sp>
        <p:nvSpPr>
          <p:cNvPr id="18" name="正方形/長方形 17"/>
          <p:cNvSpPr/>
          <p:nvPr/>
        </p:nvSpPr>
        <p:spPr>
          <a:xfrm>
            <a:off x="1187624" y="5877272"/>
            <a:ext cx="3816424" cy="3794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EIB</a:t>
            </a:r>
            <a:endParaRPr kumimoji="1" lang="ja-JP" altLang="en-US" dirty="0">
              <a:solidFill>
                <a:schemeClr val="tx1"/>
              </a:solidFill>
            </a:endParaRPr>
          </a:p>
        </p:txBody>
      </p:sp>
      <p:cxnSp>
        <p:nvCxnSpPr>
          <p:cNvPr id="20" name="直線コネクタ 19"/>
          <p:cNvCxnSpPr>
            <a:stCxn id="6" idx="2"/>
          </p:cNvCxnSpPr>
          <p:nvPr/>
        </p:nvCxnSpPr>
        <p:spPr>
          <a:xfrm>
            <a:off x="1511660" y="5534598"/>
            <a:ext cx="0" cy="342674"/>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9" idx="2"/>
          </p:cNvCxnSpPr>
          <p:nvPr/>
        </p:nvCxnSpPr>
        <p:spPr>
          <a:xfrm>
            <a:off x="2303748" y="5534598"/>
            <a:ext cx="0" cy="342674"/>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2" idx="2"/>
          </p:cNvCxnSpPr>
          <p:nvPr/>
        </p:nvCxnSpPr>
        <p:spPr>
          <a:xfrm>
            <a:off x="3887924" y="5534598"/>
            <a:ext cx="0" cy="342674"/>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14" idx="2"/>
          </p:cNvCxnSpPr>
          <p:nvPr/>
        </p:nvCxnSpPr>
        <p:spPr>
          <a:xfrm>
            <a:off x="4680012" y="5534598"/>
            <a:ext cx="0" cy="342674"/>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18" idx="1"/>
          </p:cNvCxnSpPr>
          <p:nvPr/>
        </p:nvCxnSpPr>
        <p:spPr>
          <a:xfrm flipH="1" flipV="1">
            <a:off x="899591" y="6066977"/>
            <a:ext cx="288033" cy="1"/>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26"/>
                                        </p:tgtEl>
                                      </p:cBhvr>
                                    </p:animEffect>
                                    <p:set>
                                      <p:cBhvr>
                                        <p:cTn id="7"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SPE</a:t>
            </a:r>
            <a:r>
              <a:rPr kumimoji="1" lang="ja-JP" altLang="en-US" dirty="0" smtClean="0"/>
              <a:t>を占有する影響</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t>OS</a:t>
            </a:r>
            <a:r>
              <a:rPr lang="ja-JP" altLang="en-US" dirty="0" smtClean="0"/>
              <a:t>監視が６並列のアプリケーションに及ぼす影響を調べた</a:t>
            </a:r>
            <a:endParaRPr lang="en-US" altLang="ja-JP" dirty="0" smtClean="0"/>
          </a:p>
          <a:p>
            <a:pPr lvl="1"/>
            <a:r>
              <a:rPr lang="en-US" altLang="ja-JP" dirty="0" smtClean="0"/>
              <a:t>OS</a:t>
            </a:r>
            <a:r>
              <a:rPr lang="ja-JP" altLang="en-US" dirty="0" smtClean="0"/>
              <a:t>監視はカーネルの改ざん検知</a:t>
            </a:r>
            <a:endParaRPr lang="en-US" altLang="ja-JP" dirty="0" smtClean="0"/>
          </a:p>
          <a:p>
            <a:pPr lvl="1"/>
            <a:r>
              <a:rPr lang="en-US" altLang="ja-JP" dirty="0" smtClean="0"/>
              <a:t>CPU</a:t>
            </a:r>
            <a:r>
              <a:rPr lang="ja-JP" altLang="en-US" dirty="0" smtClean="0"/>
              <a:t>バウンドの場合：</a:t>
            </a:r>
            <a:r>
              <a:rPr lang="en-US" altLang="ja-JP" dirty="0" smtClean="0"/>
              <a:t>5/6</a:t>
            </a:r>
          </a:p>
          <a:p>
            <a:pPr lvl="1"/>
            <a:r>
              <a:rPr lang="en-US" altLang="ja-JP" dirty="0" smtClean="0"/>
              <a:t>DMA</a:t>
            </a:r>
            <a:r>
              <a:rPr lang="ja-JP" altLang="en-US" dirty="0" smtClean="0"/>
              <a:t>バウンドの場合：ほぼ同じ</a:t>
            </a:r>
            <a:endParaRPr lang="en-US" altLang="ja-JP" dirty="0" smtClean="0"/>
          </a:p>
          <a:p>
            <a:pPr lvl="2"/>
            <a:r>
              <a:rPr lang="en-US" altLang="ja-JP" dirty="0" smtClean="0"/>
              <a:t>SPE</a:t>
            </a:r>
            <a:r>
              <a:rPr lang="ja-JP" altLang="en-US" dirty="0" smtClean="0"/>
              <a:t>が減った分</a:t>
            </a:r>
            <a:r>
              <a:rPr lang="en-US" altLang="ja-JP" dirty="0" smtClean="0"/>
              <a:t>DMA</a:t>
            </a:r>
            <a:r>
              <a:rPr lang="ja-JP" altLang="en-US" dirty="0" smtClean="0"/>
              <a:t>の</a:t>
            </a:r>
            <a:r>
              <a:rPr lang="en-US" altLang="ja-JP" dirty="0" smtClean="0"/>
              <a:t/>
            </a:r>
            <a:br>
              <a:rPr lang="en-US" altLang="ja-JP" dirty="0" smtClean="0"/>
            </a:br>
            <a:r>
              <a:rPr lang="ja-JP" altLang="en-US" dirty="0" smtClean="0"/>
              <a:t>混雑が解消したため</a:t>
            </a:r>
          </a:p>
        </p:txBody>
      </p:sp>
      <p:sp>
        <p:nvSpPr>
          <p:cNvPr id="5" name="正方形/長方形 3"/>
          <p:cNvSpPr/>
          <p:nvPr/>
        </p:nvSpPr>
        <p:spPr>
          <a:xfrm>
            <a:off x="1696616" y="629600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grpSp>
        <p:nvGrpSpPr>
          <p:cNvPr id="6" name="グループ化 5"/>
          <p:cNvGrpSpPr/>
          <p:nvPr/>
        </p:nvGrpSpPr>
        <p:grpSpPr>
          <a:xfrm>
            <a:off x="1696616" y="5503912"/>
            <a:ext cx="576064" cy="720080"/>
            <a:chOff x="1331640" y="5229200"/>
            <a:chExt cx="576064" cy="720080"/>
          </a:xfrm>
        </p:grpSpPr>
        <p:sp>
          <p:nvSpPr>
            <p:cNvPr id="7" name="正方形/長方形 5"/>
            <p:cNvSpPr/>
            <p:nvPr/>
          </p:nvSpPr>
          <p:spPr>
            <a:xfrm>
              <a:off x="1331640" y="58052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6"/>
            <p:cNvSpPr/>
            <p:nvPr/>
          </p:nvSpPr>
          <p:spPr>
            <a:xfrm>
              <a:off x="1331640" y="56612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7"/>
            <p:cNvSpPr/>
            <p:nvPr/>
          </p:nvSpPr>
          <p:spPr>
            <a:xfrm>
              <a:off x="1331640" y="55172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8"/>
            <p:cNvSpPr/>
            <p:nvPr/>
          </p:nvSpPr>
          <p:spPr>
            <a:xfrm>
              <a:off x="1331640" y="537321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9"/>
            <p:cNvSpPr/>
            <p:nvPr/>
          </p:nvSpPr>
          <p:spPr>
            <a:xfrm>
              <a:off x="1331640" y="522920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2" name="グループ化 12"/>
          <p:cNvGrpSpPr/>
          <p:nvPr/>
        </p:nvGrpSpPr>
        <p:grpSpPr>
          <a:xfrm>
            <a:off x="2344688" y="5503912"/>
            <a:ext cx="576064" cy="1152128"/>
            <a:chOff x="1907704" y="3717032"/>
            <a:chExt cx="576064" cy="1152128"/>
          </a:xfrm>
        </p:grpSpPr>
        <p:sp>
          <p:nvSpPr>
            <p:cNvPr id="13" name="正方形/長方形 12"/>
            <p:cNvSpPr/>
            <p:nvPr/>
          </p:nvSpPr>
          <p:spPr>
            <a:xfrm>
              <a:off x="1907704" y="450912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4" name="正方形/長方形 13"/>
            <p:cNvSpPr/>
            <p:nvPr/>
          </p:nvSpPr>
          <p:spPr>
            <a:xfrm>
              <a:off x="1907704" y="429309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1907704" y="414908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907704" y="40050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1907704" y="38610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1907704" y="37170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 name="グループ化 19"/>
          <p:cNvGrpSpPr/>
          <p:nvPr/>
        </p:nvGrpSpPr>
        <p:grpSpPr>
          <a:xfrm>
            <a:off x="2992760" y="5503912"/>
            <a:ext cx="576064" cy="1152128"/>
            <a:chOff x="1907704" y="3717032"/>
            <a:chExt cx="576064" cy="1152128"/>
          </a:xfrm>
        </p:grpSpPr>
        <p:sp>
          <p:nvSpPr>
            <p:cNvPr id="20" name="正方形/長方形 19"/>
            <p:cNvSpPr/>
            <p:nvPr/>
          </p:nvSpPr>
          <p:spPr>
            <a:xfrm>
              <a:off x="1907704" y="450912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21" name="正方形/長方形 20"/>
            <p:cNvSpPr/>
            <p:nvPr/>
          </p:nvSpPr>
          <p:spPr>
            <a:xfrm>
              <a:off x="1907704" y="429309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1907704" y="414908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1907704" y="40050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1907704" y="38610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p:cNvSpPr/>
            <p:nvPr/>
          </p:nvSpPr>
          <p:spPr>
            <a:xfrm>
              <a:off x="1907704" y="37170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6" name="グループ化 26"/>
          <p:cNvGrpSpPr/>
          <p:nvPr/>
        </p:nvGrpSpPr>
        <p:grpSpPr>
          <a:xfrm>
            <a:off x="3640832" y="5503912"/>
            <a:ext cx="576064" cy="1152128"/>
            <a:chOff x="1907704" y="3717032"/>
            <a:chExt cx="576064" cy="1152128"/>
          </a:xfrm>
        </p:grpSpPr>
        <p:sp>
          <p:nvSpPr>
            <p:cNvPr id="27" name="正方形/長方形 26"/>
            <p:cNvSpPr/>
            <p:nvPr/>
          </p:nvSpPr>
          <p:spPr>
            <a:xfrm>
              <a:off x="1907704" y="450912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28" name="正方形/長方形 27"/>
            <p:cNvSpPr/>
            <p:nvPr/>
          </p:nvSpPr>
          <p:spPr>
            <a:xfrm>
              <a:off x="1907704" y="429309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1907704" y="414908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正方形/長方形 29"/>
            <p:cNvSpPr/>
            <p:nvPr/>
          </p:nvSpPr>
          <p:spPr>
            <a:xfrm>
              <a:off x="1907704" y="40050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正方形/長方形 30"/>
            <p:cNvSpPr/>
            <p:nvPr/>
          </p:nvSpPr>
          <p:spPr>
            <a:xfrm>
              <a:off x="1907704" y="38610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p:cNvSpPr/>
            <p:nvPr/>
          </p:nvSpPr>
          <p:spPr>
            <a:xfrm>
              <a:off x="1907704" y="37170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33" name="グループ化 33"/>
          <p:cNvGrpSpPr/>
          <p:nvPr/>
        </p:nvGrpSpPr>
        <p:grpSpPr>
          <a:xfrm>
            <a:off x="4288904" y="5503912"/>
            <a:ext cx="576064" cy="1152128"/>
            <a:chOff x="1907704" y="3717032"/>
            <a:chExt cx="576064" cy="1152128"/>
          </a:xfrm>
        </p:grpSpPr>
        <p:sp>
          <p:nvSpPr>
            <p:cNvPr id="34" name="正方形/長方形 33"/>
            <p:cNvSpPr/>
            <p:nvPr/>
          </p:nvSpPr>
          <p:spPr>
            <a:xfrm>
              <a:off x="1907704" y="450912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35" name="正方形/長方形 34"/>
            <p:cNvSpPr/>
            <p:nvPr/>
          </p:nvSpPr>
          <p:spPr>
            <a:xfrm>
              <a:off x="1907704" y="429309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正方形/長方形 35"/>
            <p:cNvSpPr/>
            <p:nvPr/>
          </p:nvSpPr>
          <p:spPr>
            <a:xfrm>
              <a:off x="1907704" y="414908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1907704" y="40050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1907704" y="38610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p:cNvSpPr/>
            <p:nvPr/>
          </p:nvSpPr>
          <p:spPr>
            <a:xfrm>
              <a:off x="1907704" y="37170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0" name="正方形/長方形 39"/>
          <p:cNvSpPr/>
          <p:nvPr/>
        </p:nvSpPr>
        <p:spPr>
          <a:xfrm>
            <a:off x="4936976" y="6296000"/>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grpSp>
        <p:nvGrpSpPr>
          <p:cNvPr id="41" name="グループ化 40"/>
          <p:cNvGrpSpPr/>
          <p:nvPr/>
        </p:nvGrpSpPr>
        <p:grpSpPr>
          <a:xfrm>
            <a:off x="4936976" y="5503912"/>
            <a:ext cx="576064" cy="720080"/>
            <a:chOff x="4572000" y="5229200"/>
            <a:chExt cx="576064" cy="720080"/>
          </a:xfrm>
        </p:grpSpPr>
        <p:sp>
          <p:nvSpPr>
            <p:cNvPr id="42" name="正方形/長方形 41"/>
            <p:cNvSpPr/>
            <p:nvPr/>
          </p:nvSpPr>
          <p:spPr>
            <a:xfrm>
              <a:off x="4572000" y="5805264"/>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正方形/長方形 42"/>
            <p:cNvSpPr/>
            <p:nvPr/>
          </p:nvSpPr>
          <p:spPr>
            <a:xfrm>
              <a:off x="4572000" y="5661248"/>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正方形/長方形 43"/>
            <p:cNvSpPr/>
            <p:nvPr/>
          </p:nvSpPr>
          <p:spPr>
            <a:xfrm>
              <a:off x="4572000" y="5517232"/>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正方形/長方形 44"/>
            <p:cNvSpPr/>
            <p:nvPr/>
          </p:nvSpPr>
          <p:spPr>
            <a:xfrm>
              <a:off x="4572000" y="5373216"/>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正方形/長方形 45"/>
            <p:cNvSpPr/>
            <p:nvPr/>
          </p:nvSpPr>
          <p:spPr>
            <a:xfrm>
              <a:off x="4572000" y="5229200"/>
              <a:ext cx="576064"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7" name="正方形/長方形 46"/>
          <p:cNvSpPr/>
          <p:nvPr/>
        </p:nvSpPr>
        <p:spPr>
          <a:xfrm>
            <a:off x="1696616" y="5359896"/>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正方形/長方形 47"/>
          <p:cNvSpPr/>
          <p:nvPr/>
        </p:nvSpPr>
        <p:spPr>
          <a:xfrm>
            <a:off x="2344688" y="5359896"/>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正方形/長方形 48"/>
          <p:cNvSpPr/>
          <p:nvPr/>
        </p:nvSpPr>
        <p:spPr>
          <a:xfrm>
            <a:off x="2992760" y="5359896"/>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正方形/長方形 49"/>
          <p:cNvSpPr/>
          <p:nvPr/>
        </p:nvSpPr>
        <p:spPr>
          <a:xfrm>
            <a:off x="3640832" y="5359896"/>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正方形/長方形 50"/>
          <p:cNvSpPr/>
          <p:nvPr/>
        </p:nvSpPr>
        <p:spPr>
          <a:xfrm>
            <a:off x="4288904" y="5359896"/>
            <a:ext cx="576064" cy="14401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正方形/長方形 51"/>
          <p:cNvSpPr/>
          <p:nvPr/>
        </p:nvSpPr>
        <p:spPr>
          <a:xfrm>
            <a:off x="4936976" y="5647928"/>
            <a:ext cx="5760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監視</a:t>
            </a:r>
            <a:endParaRPr kumimoji="1" lang="ja-JP" altLang="en-US" dirty="0"/>
          </a:p>
        </p:txBody>
      </p:sp>
      <p:grpSp>
        <p:nvGrpSpPr>
          <p:cNvPr id="55" name="グループ化 54"/>
          <p:cNvGrpSpPr/>
          <p:nvPr/>
        </p:nvGrpSpPr>
        <p:grpSpPr>
          <a:xfrm>
            <a:off x="5148064" y="4207768"/>
            <a:ext cx="576064" cy="720080"/>
            <a:chOff x="1331640" y="5229200"/>
            <a:chExt cx="576064" cy="720080"/>
          </a:xfrm>
          <a:solidFill>
            <a:srgbClr val="FF0000"/>
          </a:solidFill>
        </p:grpSpPr>
        <p:sp>
          <p:nvSpPr>
            <p:cNvPr id="56" name="正方形/長方形 5"/>
            <p:cNvSpPr/>
            <p:nvPr/>
          </p:nvSpPr>
          <p:spPr>
            <a:xfrm>
              <a:off x="1331640" y="5805264"/>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正方形/長方形 6"/>
            <p:cNvSpPr/>
            <p:nvPr/>
          </p:nvSpPr>
          <p:spPr>
            <a:xfrm>
              <a:off x="1331640" y="5661248"/>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正方形/長方形 7"/>
            <p:cNvSpPr/>
            <p:nvPr/>
          </p:nvSpPr>
          <p:spPr>
            <a:xfrm>
              <a:off x="1331640" y="5517232"/>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9" name="正方形/長方形 8"/>
            <p:cNvSpPr/>
            <p:nvPr/>
          </p:nvSpPr>
          <p:spPr>
            <a:xfrm>
              <a:off x="1331640" y="5373216"/>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正方形/長方形 9"/>
            <p:cNvSpPr/>
            <p:nvPr/>
          </p:nvSpPr>
          <p:spPr>
            <a:xfrm>
              <a:off x="1331640" y="5229200"/>
              <a:ext cx="576064" cy="14401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aphicFrame>
        <p:nvGraphicFramePr>
          <p:cNvPr id="63" name="グラフ 62"/>
          <p:cNvGraphicFramePr/>
          <p:nvPr/>
        </p:nvGraphicFramePr>
        <p:xfrm>
          <a:off x="5724128" y="2132856"/>
          <a:ext cx="3419872" cy="4725144"/>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12552"/>
    </mc:Choice>
    <mc:Fallback xmlns="">
      <p:transition spd="slow" advTm="1125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0.02309 -2.59259E-6 L 0.02309 -0.18912 " pathEditMode="relative" rAng="0" ptsTypes="AA">
                                      <p:cBhvr>
                                        <p:cTn id="6" dur="500" fill="hold"/>
                                        <p:tgtEl>
                                          <p:spTgt spid="41"/>
                                        </p:tgtEl>
                                        <p:attrNameLst>
                                          <p:attrName>ppt_x</p:attrName>
                                          <p:attrName>ppt_y</p:attrName>
                                        </p:attrNameLst>
                                      </p:cBhvr>
                                      <p:rCtr x="0" y="-95"/>
                                    </p:animMotion>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dissolve">
                                      <p:cBhvr>
                                        <p:cTn id="11" dur="500"/>
                                        <p:tgtEl>
                                          <p:spTgt spid="5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dissolve">
                                      <p:cBhvr>
                                        <p:cTn id="16" dur="500"/>
                                        <p:tgtEl>
                                          <p:spTgt spid="5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nodeType="clickEffect">
                                  <p:stCondLst>
                                    <p:cond delay="0"/>
                                  </p:stCondLst>
                                  <p:childTnLst>
                                    <p:animEffect transition="out" filter="dissolve">
                                      <p:cBhvr>
                                        <p:cTn id="20" dur="500"/>
                                        <p:tgtEl>
                                          <p:spTgt spid="41"/>
                                        </p:tgtEl>
                                      </p:cBhvr>
                                    </p:animEffect>
                                    <p:set>
                                      <p:cBhvr>
                                        <p:cTn id="21" dur="1" fill="hold">
                                          <p:stCondLst>
                                            <p:cond delay="499"/>
                                          </p:stCondLst>
                                        </p:cTn>
                                        <p:tgtEl>
                                          <p:spTgt spid="41"/>
                                        </p:tgtEl>
                                        <p:attrNameLst>
                                          <p:attrName>style.visibility</p:attrName>
                                        </p:attrNameLst>
                                      </p:cBhvr>
                                      <p:to>
                                        <p:strVal val="hidden"/>
                                      </p:to>
                                    </p:set>
                                  </p:childTnLst>
                                </p:cTn>
                              </p:par>
                              <p:par>
                                <p:cTn id="22" presetID="9" presetClass="entr" presetSubtype="0" fill="hold" grpId="0" nodeType="with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dissolve">
                                      <p:cBhvr>
                                        <p:cTn id="24" dur="500"/>
                                        <p:tgtEl>
                                          <p:spTgt spid="51"/>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dissolve">
                                      <p:cBhvr>
                                        <p:cTn id="27" dur="500"/>
                                        <p:tgtEl>
                                          <p:spTgt spid="47"/>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dissolve">
                                      <p:cBhvr>
                                        <p:cTn id="30" dur="500"/>
                                        <p:tgtEl>
                                          <p:spTgt spid="48"/>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dissolve">
                                      <p:cBhvr>
                                        <p:cTn id="33" dur="500"/>
                                        <p:tgtEl>
                                          <p:spTgt spid="49"/>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dissolve">
                                      <p:cBhvr>
                                        <p:cTn id="36" dur="500"/>
                                        <p:tgtEl>
                                          <p:spTgt spid="50"/>
                                        </p:tgtEl>
                                      </p:cBhvr>
                                    </p:animEffect>
                                  </p:childTnLst>
                                </p:cTn>
                              </p:par>
                              <p:par>
                                <p:cTn id="37" presetID="9" presetClass="exit" presetSubtype="0" fill="hold" nodeType="withEffect">
                                  <p:stCondLst>
                                    <p:cond delay="0"/>
                                  </p:stCondLst>
                                  <p:childTnLst>
                                    <p:animEffect transition="out" filter="dissolve">
                                      <p:cBhvr>
                                        <p:cTn id="38" dur="500"/>
                                        <p:tgtEl>
                                          <p:spTgt spid="55"/>
                                        </p:tgtEl>
                                      </p:cBhvr>
                                    </p:animEffect>
                                    <p:set>
                                      <p:cBhvr>
                                        <p:cTn id="39" dur="1" fill="hold">
                                          <p:stCondLst>
                                            <p:cond delay="499"/>
                                          </p:stCondLst>
                                        </p:cTn>
                                        <p:tgtEl>
                                          <p:spTgt spid="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0" grpId="0" animBg="1"/>
      <p:bldP spid="51" grpId="0" animBg="1"/>
      <p:bldP spid="5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同期を取るアプリケーションへの問題</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OS</a:t>
            </a:r>
            <a:r>
              <a:rPr lang="ja-JP" altLang="en-US" dirty="0" smtClean="0"/>
              <a:t>監視が同期をとる</a:t>
            </a:r>
            <a:r>
              <a:rPr lang="en-US" altLang="ja-JP" dirty="0" smtClean="0"/>
              <a:t>6</a:t>
            </a:r>
            <a:r>
              <a:rPr lang="ja-JP" altLang="en-US" dirty="0" smtClean="0"/>
              <a:t>並列アプリケーションに及ぼす影響を調べた</a:t>
            </a:r>
            <a:endParaRPr lang="en-US" altLang="ja-JP" dirty="0" smtClean="0"/>
          </a:p>
          <a:p>
            <a:pPr lvl="1"/>
            <a:r>
              <a:rPr lang="en-US" altLang="ja-JP" dirty="0" smtClean="0"/>
              <a:t>IBM</a:t>
            </a:r>
            <a:r>
              <a:rPr lang="ja-JP" altLang="en-US" dirty="0" smtClean="0"/>
              <a:t>の行列演算アプリケーションを使用</a:t>
            </a:r>
            <a:endParaRPr lang="en-US" altLang="ja-JP" dirty="0" smtClean="0"/>
          </a:p>
          <a:p>
            <a:pPr lvl="1"/>
            <a:r>
              <a:rPr lang="en-US" altLang="ja-JP" dirty="0" smtClean="0"/>
              <a:t>SPE</a:t>
            </a:r>
            <a:r>
              <a:rPr lang="ja-JP" altLang="en-US" dirty="0" smtClean="0"/>
              <a:t>を占有すると大幅に性能低下</a:t>
            </a:r>
            <a:endParaRPr lang="en-US" altLang="ja-JP" dirty="0" smtClean="0"/>
          </a:p>
          <a:p>
            <a:pPr lvl="2"/>
            <a:r>
              <a:rPr lang="en-US" altLang="ja-JP" dirty="0" smtClean="0"/>
              <a:t>SPE</a:t>
            </a:r>
            <a:r>
              <a:rPr lang="ja-JP" altLang="en-US" dirty="0" smtClean="0"/>
              <a:t>のコンテキストスイッチが</a:t>
            </a:r>
            <a:r>
              <a:rPr lang="en-US" altLang="ja-JP" dirty="0" smtClean="0"/>
              <a:t/>
            </a:r>
            <a:br>
              <a:rPr lang="en-US" altLang="ja-JP" dirty="0" smtClean="0"/>
            </a:br>
            <a:r>
              <a:rPr lang="en-US" altLang="ja-JP" dirty="0" smtClean="0"/>
              <a:t>100ms</a:t>
            </a:r>
            <a:r>
              <a:rPr lang="ja-JP" altLang="en-US" dirty="0" smtClean="0"/>
              <a:t>に</a:t>
            </a:r>
            <a:r>
              <a:rPr lang="en-US" altLang="ja-JP" dirty="0" smtClean="0"/>
              <a:t>1</a:t>
            </a:r>
            <a:r>
              <a:rPr lang="ja-JP" altLang="en-US" dirty="0" smtClean="0"/>
              <a:t>回しか起きないため</a:t>
            </a:r>
            <a:endParaRPr lang="en-US" altLang="ja-JP" dirty="0" smtClean="0"/>
          </a:p>
        </p:txBody>
      </p:sp>
      <p:sp>
        <p:nvSpPr>
          <p:cNvPr id="95" name="正方形/長方形 3"/>
          <p:cNvSpPr/>
          <p:nvPr/>
        </p:nvSpPr>
        <p:spPr>
          <a:xfrm>
            <a:off x="4427984" y="6267425"/>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08" name="正方形/長方形 107"/>
          <p:cNvSpPr/>
          <p:nvPr/>
        </p:nvSpPr>
        <p:spPr>
          <a:xfrm>
            <a:off x="4427984" y="5619353"/>
            <a:ext cx="5760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監視</a:t>
            </a:r>
            <a:endParaRPr kumimoji="1" lang="ja-JP" altLang="en-US" dirty="0"/>
          </a:p>
        </p:txBody>
      </p:sp>
      <p:sp>
        <p:nvSpPr>
          <p:cNvPr id="72" name="正方形/長方形 3"/>
          <p:cNvSpPr/>
          <p:nvPr/>
        </p:nvSpPr>
        <p:spPr>
          <a:xfrm>
            <a:off x="1410172" y="6267425"/>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12" name="正方形/長方形 111"/>
          <p:cNvSpPr/>
          <p:nvPr/>
        </p:nvSpPr>
        <p:spPr>
          <a:xfrm>
            <a:off x="1403648" y="5445224"/>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待機</a:t>
            </a:r>
            <a:endParaRPr kumimoji="1" lang="ja-JP" altLang="en-US" dirty="0">
              <a:solidFill>
                <a:schemeClr val="tx1"/>
              </a:solidFill>
            </a:endParaRPr>
          </a:p>
        </p:txBody>
      </p:sp>
      <p:sp>
        <p:nvSpPr>
          <p:cNvPr id="80" name="正方形/長方形 3"/>
          <p:cNvSpPr/>
          <p:nvPr/>
        </p:nvSpPr>
        <p:spPr>
          <a:xfrm>
            <a:off x="2411760" y="6267425"/>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14" name="正方形/長方形 113"/>
          <p:cNvSpPr/>
          <p:nvPr/>
        </p:nvSpPr>
        <p:spPr>
          <a:xfrm>
            <a:off x="2411760" y="5445224"/>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待機</a:t>
            </a:r>
            <a:endParaRPr kumimoji="1" lang="ja-JP" altLang="en-US" dirty="0">
              <a:solidFill>
                <a:schemeClr val="tx1"/>
              </a:solidFill>
            </a:endParaRPr>
          </a:p>
        </p:txBody>
      </p:sp>
      <p:sp>
        <p:nvSpPr>
          <p:cNvPr id="88" name="正方形/長方形 3"/>
          <p:cNvSpPr/>
          <p:nvPr/>
        </p:nvSpPr>
        <p:spPr>
          <a:xfrm>
            <a:off x="3419872" y="6267425"/>
            <a:ext cx="5760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16" name="正方形/長方形 115"/>
          <p:cNvSpPr/>
          <p:nvPr/>
        </p:nvSpPr>
        <p:spPr>
          <a:xfrm>
            <a:off x="3417962" y="5445224"/>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待機</a:t>
            </a:r>
            <a:endParaRPr kumimoji="1" lang="ja-JP" altLang="en-US" dirty="0">
              <a:solidFill>
                <a:schemeClr val="tx1"/>
              </a:solidFill>
            </a:endParaRPr>
          </a:p>
        </p:txBody>
      </p:sp>
      <p:sp>
        <p:nvSpPr>
          <p:cNvPr id="34" name="正方形/長方形 33"/>
          <p:cNvSpPr/>
          <p:nvPr/>
        </p:nvSpPr>
        <p:spPr>
          <a:xfrm>
            <a:off x="1403648" y="5445224"/>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2411760" y="5445224"/>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3419872" y="5445224"/>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4427984" y="5475337"/>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2051720" y="5647515"/>
            <a:ext cx="360040" cy="2598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右矢印 46"/>
          <p:cNvSpPr/>
          <p:nvPr/>
        </p:nvSpPr>
        <p:spPr>
          <a:xfrm>
            <a:off x="3059832" y="5661248"/>
            <a:ext cx="360040" cy="2598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右矢印 47"/>
          <p:cNvSpPr/>
          <p:nvPr/>
        </p:nvSpPr>
        <p:spPr>
          <a:xfrm>
            <a:off x="4067944" y="5661248"/>
            <a:ext cx="360040" cy="2598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U ターン矢印 7"/>
          <p:cNvSpPr/>
          <p:nvPr/>
        </p:nvSpPr>
        <p:spPr>
          <a:xfrm flipH="1">
            <a:off x="1547664" y="5070838"/>
            <a:ext cx="3240360" cy="360040"/>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正方形/長方形 48"/>
          <p:cNvSpPr/>
          <p:nvPr/>
        </p:nvSpPr>
        <p:spPr>
          <a:xfrm>
            <a:off x="5292080" y="5464274"/>
            <a:ext cx="576064" cy="72008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1403648" y="5445224"/>
            <a:ext cx="576064" cy="72008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3419872" y="5445224"/>
            <a:ext cx="576064" cy="72008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4427984" y="5475337"/>
            <a:ext cx="576064" cy="72008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乗算記号 8"/>
          <p:cNvSpPr/>
          <p:nvPr/>
        </p:nvSpPr>
        <p:spPr>
          <a:xfrm>
            <a:off x="3059832" y="4725144"/>
            <a:ext cx="358130" cy="70573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乗算記号 50"/>
          <p:cNvSpPr/>
          <p:nvPr/>
        </p:nvSpPr>
        <p:spPr>
          <a:xfrm>
            <a:off x="4065373" y="5445224"/>
            <a:ext cx="358130" cy="70573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2411760" y="5445224"/>
            <a:ext cx="57606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待機</a:t>
            </a:r>
            <a:endParaRPr kumimoji="1" lang="ja-JP" altLang="en-US" dirty="0">
              <a:solidFill>
                <a:schemeClr val="tx1"/>
              </a:solidFill>
            </a:endParaRPr>
          </a:p>
        </p:txBody>
      </p:sp>
      <p:sp>
        <p:nvSpPr>
          <p:cNvPr id="35" name="正方形/長方形 34"/>
          <p:cNvSpPr/>
          <p:nvPr/>
        </p:nvSpPr>
        <p:spPr>
          <a:xfrm>
            <a:off x="2411760" y="5445224"/>
            <a:ext cx="576064" cy="72008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9" name="グラフ 28"/>
          <p:cNvGraphicFramePr>
            <a:graphicFrameLocks/>
          </p:cNvGraphicFramePr>
          <p:nvPr>
            <p:extLst>
              <p:ext uri="{D42A27DB-BD31-4B8C-83A1-F6EECF244321}">
                <p14:modId xmlns:p14="http://schemas.microsoft.com/office/powerpoint/2010/main" val="2695276347"/>
              </p:ext>
            </p:extLst>
          </p:nvPr>
        </p:nvGraphicFramePr>
        <p:xfrm>
          <a:off x="6156176" y="3140968"/>
          <a:ext cx="2987824" cy="3720480"/>
        </p:xfrm>
        <a:graphic>
          <a:graphicData uri="http://schemas.openxmlformats.org/drawingml/2006/chart">
            <c:chart xmlns:c="http://schemas.openxmlformats.org/drawingml/2006/chart" xmlns:r="http://schemas.openxmlformats.org/officeDocument/2006/relationships" r:id="rId4"/>
          </a:graphicData>
        </a:graphic>
      </p:graphicFrame>
      <p:sp>
        <p:nvSpPr>
          <p:cNvPr id="30" name="乗算記号 29"/>
          <p:cNvSpPr/>
          <p:nvPr/>
        </p:nvSpPr>
        <p:spPr>
          <a:xfrm>
            <a:off x="2009333" y="5438316"/>
            <a:ext cx="358130" cy="70573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8841"/>
    </mc:Choice>
    <mc:Fallback xmlns="">
      <p:transition spd="slow" advTm="988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1000"/>
                                        <p:tgtEl>
                                          <p:spTgt spid="113"/>
                                        </p:tgtEl>
                                      </p:cBhvr>
                                    </p:animEffect>
                                    <p:set>
                                      <p:cBhvr>
                                        <p:cTn id="7" dur="1" fill="hold">
                                          <p:stCondLst>
                                            <p:cond delay="999"/>
                                          </p:stCondLst>
                                        </p:cTn>
                                        <p:tgtEl>
                                          <p:spTgt spid="113"/>
                                        </p:tgtEl>
                                        <p:attrNameLst>
                                          <p:attrName>style.visibility</p:attrName>
                                        </p:attrNameLst>
                                      </p:cBhvr>
                                      <p:to>
                                        <p:strVal val="hidden"/>
                                      </p:to>
                                    </p:set>
                                  </p:childTnLst>
                                </p:cTn>
                              </p:par>
                              <p:par>
                                <p:cTn id="8" presetID="21" presetClass="exit" presetSubtype="1" fill="hold" grpId="0" nodeType="withEffect">
                                  <p:stCondLst>
                                    <p:cond delay="0"/>
                                  </p:stCondLst>
                                  <p:childTnLst>
                                    <p:animEffect transition="out" filter="wheel(1)">
                                      <p:cBhvr>
                                        <p:cTn id="9" dur="1000"/>
                                        <p:tgtEl>
                                          <p:spTgt spid="35"/>
                                        </p:tgtEl>
                                      </p:cBhvr>
                                    </p:animEffect>
                                    <p:set>
                                      <p:cBhvr>
                                        <p:cTn id="10" dur="1" fill="hold">
                                          <p:stCondLst>
                                            <p:cond delay="999"/>
                                          </p:stCondLst>
                                        </p:cTn>
                                        <p:tgtEl>
                                          <p:spTgt spid="35"/>
                                        </p:tgtEl>
                                        <p:attrNameLst>
                                          <p:attrName>style.visibility</p:attrName>
                                        </p:attrNameLst>
                                      </p:cBhvr>
                                      <p:to>
                                        <p:strVal val="hidden"/>
                                      </p:to>
                                    </p:set>
                                  </p:childTnLst>
                                </p:cTn>
                              </p:par>
                              <p:par>
                                <p:cTn id="11" presetID="21" presetClass="exit" presetSubtype="1" fill="hold" grpId="0" nodeType="withEffect">
                                  <p:stCondLst>
                                    <p:cond delay="0"/>
                                  </p:stCondLst>
                                  <p:childTnLst>
                                    <p:animEffect transition="out" filter="wheel(1)">
                                      <p:cBhvr>
                                        <p:cTn id="12" dur="1000"/>
                                        <p:tgtEl>
                                          <p:spTgt spid="43"/>
                                        </p:tgtEl>
                                      </p:cBhvr>
                                    </p:animEffect>
                                    <p:set>
                                      <p:cBhvr>
                                        <p:cTn id="13" dur="1" fill="hold">
                                          <p:stCondLst>
                                            <p:cond delay="999"/>
                                          </p:stCondLst>
                                        </p:cTn>
                                        <p:tgtEl>
                                          <p:spTgt spid="43"/>
                                        </p:tgtEl>
                                        <p:attrNameLst>
                                          <p:attrName>style.visibility</p:attrName>
                                        </p:attrNameLst>
                                      </p:cBhvr>
                                      <p:to>
                                        <p:strVal val="hidden"/>
                                      </p:to>
                                    </p:set>
                                  </p:childTnLst>
                                </p:cTn>
                              </p:par>
                              <p:par>
                                <p:cTn id="14" presetID="21" presetClass="exit" presetSubtype="1" fill="hold" grpId="0" nodeType="withEffect">
                                  <p:stCondLst>
                                    <p:cond delay="0"/>
                                  </p:stCondLst>
                                  <p:childTnLst>
                                    <p:animEffect transition="out" filter="wheel(1)">
                                      <p:cBhvr>
                                        <p:cTn id="15" dur="1000"/>
                                        <p:tgtEl>
                                          <p:spTgt spid="45"/>
                                        </p:tgtEl>
                                      </p:cBhvr>
                                    </p:animEffect>
                                    <p:set>
                                      <p:cBhvr>
                                        <p:cTn id="16" dur="1" fill="hold">
                                          <p:stCondLst>
                                            <p:cond delay="999"/>
                                          </p:stCondLst>
                                        </p:cTn>
                                        <p:tgtEl>
                                          <p:spTgt spid="4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wipe(left)">
                                      <p:cBhvr>
                                        <p:cTn id="24" dur="500"/>
                                        <p:tgtEl>
                                          <p:spTgt spid="47"/>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left)">
                                      <p:cBhvr>
                                        <p:cTn id="27" dur="500"/>
                                        <p:tgtEl>
                                          <p:spTgt spid="4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righ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1" nodeType="clickEffect">
                                  <p:stCondLst>
                                    <p:cond delay="0"/>
                                  </p:stCondLst>
                                  <p:childTnLst>
                                    <p:set>
                                      <p:cBhvr>
                                        <p:cTn id="36" dur="1" fill="hold">
                                          <p:stCondLst>
                                            <p:cond delay="0"/>
                                          </p:stCondLst>
                                        </p:cTn>
                                        <p:tgtEl>
                                          <p:spTgt spid="113"/>
                                        </p:tgtEl>
                                        <p:attrNameLst>
                                          <p:attrName>style.visibility</p:attrName>
                                        </p:attrNameLst>
                                      </p:cBhvr>
                                      <p:to>
                                        <p:strVal val="visible"/>
                                      </p:to>
                                    </p:set>
                                    <p:animEffect transition="in" filter="fade">
                                      <p:cBhvr>
                                        <p:cTn id="37" dur="500"/>
                                        <p:tgtEl>
                                          <p:spTgt spid="113"/>
                                        </p:tgtEl>
                                      </p:cBhvr>
                                    </p:animEffect>
                                  </p:childTnLst>
                                </p:cTn>
                              </p:par>
                              <p:par>
                                <p:cTn id="38" presetID="10" presetClass="entr" presetSubtype="0" fill="hold" grpId="1" nodeType="with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500"/>
                                        <p:tgtEl>
                                          <p:spTgt spid="35"/>
                                        </p:tgtEl>
                                      </p:cBhvr>
                                    </p:animEffect>
                                  </p:childTnLst>
                                </p:cTn>
                              </p:par>
                              <p:par>
                                <p:cTn id="41" presetID="10" presetClass="entr" presetSubtype="0" fill="hold" grpId="1"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500"/>
                                        <p:tgtEl>
                                          <p:spTgt spid="4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fade">
                                      <p:cBhvr>
                                        <p:cTn id="46" dur="500"/>
                                        <p:tgtEl>
                                          <p:spTgt spid="4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08"/>
                                        </p:tgtEl>
                                        <p:attrNameLst>
                                          <p:attrName>style.visibility</p:attrName>
                                        </p:attrNameLst>
                                      </p:cBhvr>
                                      <p:to>
                                        <p:strVal val="visible"/>
                                      </p:to>
                                    </p:set>
                                    <p:animEffect transition="in" filter="fade">
                                      <p:cBhvr>
                                        <p:cTn id="49" dur="500"/>
                                        <p:tgtEl>
                                          <p:spTgt spid="108"/>
                                        </p:tgtEl>
                                      </p:cBhvr>
                                    </p:animEffect>
                                  </p:childTnLst>
                                </p:cTn>
                              </p:par>
                              <p:par>
                                <p:cTn id="50" presetID="1" presetClass="exit" presetSubtype="0" fill="hold" grpId="1" nodeType="withEffect">
                                  <p:stCondLst>
                                    <p:cond delay="0"/>
                                  </p:stCondLst>
                                  <p:childTnLst>
                                    <p:set>
                                      <p:cBhvr>
                                        <p:cTn id="51" dur="1" fill="hold">
                                          <p:stCondLst>
                                            <p:cond delay="0"/>
                                          </p:stCondLst>
                                        </p:cTn>
                                        <p:tgtEl>
                                          <p:spTgt spid="7"/>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47"/>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48"/>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8"/>
                                        </p:tgtEl>
                                        <p:attrNameLst>
                                          <p:attrName>style.visibility</p:attrName>
                                        </p:attrNameLst>
                                      </p:cBhvr>
                                      <p:to>
                                        <p:strVal val="hidden"/>
                                      </p:to>
                                    </p:set>
                                  </p:childTnLst>
                                </p:cTn>
                              </p:par>
                              <p:par>
                                <p:cTn id="58" presetID="1" presetClass="exit" presetSubtype="0" fill="hold" grpId="0" nodeType="withEffect">
                                  <p:stCondLst>
                                    <p:cond delay="0"/>
                                  </p:stCondLst>
                                  <p:childTnLst>
                                    <p:set>
                                      <p:cBhvr>
                                        <p:cTn id="59" dur="1" fill="hold">
                                          <p:stCondLst>
                                            <p:cond delay="0"/>
                                          </p:stCondLst>
                                        </p:cTn>
                                        <p:tgtEl>
                                          <p:spTgt spid="46"/>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21" presetClass="exit" presetSubtype="1" fill="hold" grpId="2" nodeType="clickEffect">
                                  <p:stCondLst>
                                    <p:cond delay="0"/>
                                  </p:stCondLst>
                                  <p:childTnLst>
                                    <p:animEffect transition="out" filter="wheel(1)">
                                      <p:cBhvr>
                                        <p:cTn id="63" dur="1000"/>
                                        <p:tgtEl>
                                          <p:spTgt spid="113"/>
                                        </p:tgtEl>
                                      </p:cBhvr>
                                    </p:animEffect>
                                    <p:set>
                                      <p:cBhvr>
                                        <p:cTn id="64" dur="1" fill="hold">
                                          <p:stCondLst>
                                            <p:cond delay="999"/>
                                          </p:stCondLst>
                                        </p:cTn>
                                        <p:tgtEl>
                                          <p:spTgt spid="113"/>
                                        </p:tgtEl>
                                        <p:attrNameLst>
                                          <p:attrName>style.visibility</p:attrName>
                                        </p:attrNameLst>
                                      </p:cBhvr>
                                      <p:to>
                                        <p:strVal val="hidden"/>
                                      </p:to>
                                    </p:set>
                                  </p:childTnLst>
                                </p:cTn>
                              </p:par>
                              <p:par>
                                <p:cTn id="65" presetID="21" presetClass="exit" presetSubtype="1" fill="hold" grpId="2" nodeType="withEffect">
                                  <p:stCondLst>
                                    <p:cond delay="0"/>
                                  </p:stCondLst>
                                  <p:childTnLst>
                                    <p:animEffect transition="out" filter="wheel(1)">
                                      <p:cBhvr>
                                        <p:cTn id="66" dur="1000"/>
                                        <p:tgtEl>
                                          <p:spTgt spid="35"/>
                                        </p:tgtEl>
                                      </p:cBhvr>
                                    </p:animEffect>
                                    <p:set>
                                      <p:cBhvr>
                                        <p:cTn id="67" dur="1" fill="hold">
                                          <p:stCondLst>
                                            <p:cond delay="999"/>
                                          </p:stCondLst>
                                        </p:cTn>
                                        <p:tgtEl>
                                          <p:spTgt spid="35"/>
                                        </p:tgtEl>
                                        <p:attrNameLst>
                                          <p:attrName>style.visibility</p:attrName>
                                        </p:attrNameLst>
                                      </p:cBhvr>
                                      <p:to>
                                        <p:strVal val="hidden"/>
                                      </p:to>
                                    </p:set>
                                  </p:childTnLst>
                                </p:cTn>
                              </p:par>
                              <p:par>
                                <p:cTn id="68" presetID="21" presetClass="exit" presetSubtype="1" fill="hold" grpId="2" nodeType="withEffect">
                                  <p:stCondLst>
                                    <p:cond delay="0"/>
                                  </p:stCondLst>
                                  <p:childTnLst>
                                    <p:animEffect transition="out" filter="wheel(1)">
                                      <p:cBhvr>
                                        <p:cTn id="69" dur="1000"/>
                                        <p:tgtEl>
                                          <p:spTgt spid="43"/>
                                        </p:tgtEl>
                                      </p:cBhvr>
                                    </p:animEffect>
                                    <p:set>
                                      <p:cBhvr>
                                        <p:cTn id="70" dur="1" fill="hold">
                                          <p:stCondLst>
                                            <p:cond delay="999"/>
                                          </p:stCondLst>
                                        </p:cTn>
                                        <p:tgtEl>
                                          <p:spTgt spid="43"/>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2" nodeType="click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wipe(left)">
                                      <p:cBhvr>
                                        <p:cTn id="75" dur="500"/>
                                        <p:tgtEl>
                                          <p:spTgt spid="7"/>
                                        </p:tgtEl>
                                      </p:cBhvr>
                                    </p:animEffect>
                                  </p:childTnLst>
                                </p:cTn>
                              </p:par>
                              <p:par>
                                <p:cTn id="76" presetID="22" presetClass="entr" presetSubtype="8" fill="hold" grpId="2" nodeType="withEffect">
                                  <p:stCondLst>
                                    <p:cond delay="0"/>
                                  </p:stCondLst>
                                  <p:childTnLst>
                                    <p:set>
                                      <p:cBhvr>
                                        <p:cTn id="77" dur="1" fill="hold">
                                          <p:stCondLst>
                                            <p:cond delay="0"/>
                                          </p:stCondLst>
                                        </p:cTn>
                                        <p:tgtEl>
                                          <p:spTgt spid="47"/>
                                        </p:tgtEl>
                                        <p:attrNameLst>
                                          <p:attrName>style.visibility</p:attrName>
                                        </p:attrNameLst>
                                      </p:cBhvr>
                                      <p:to>
                                        <p:strVal val="visible"/>
                                      </p:to>
                                    </p:set>
                                    <p:animEffect transition="in" filter="wipe(left)">
                                      <p:cBhvr>
                                        <p:cTn id="78" dur="500"/>
                                        <p:tgtEl>
                                          <p:spTgt spid="47"/>
                                        </p:tgtEl>
                                      </p:cBhvr>
                                    </p:animEffect>
                                  </p:childTnLst>
                                </p:cTn>
                              </p:par>
                              <p:par>
                                <p:cTn id="79" presetID="22" presetClass="entr" presetSubtype="8" fill="hold" grpId="2" nodeType="with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wipe(left)">
                                      <p:cBhvr>
                                        <p:cTn id="81" dur="500"/>
                                        <p:tgtEl>
                                          <p:spTgt spid="48"/>
                                        </p:tgtEl>
                                      </p:cBhvr>
                                    </p:animEffect>
                                  </p:childTnLst>
                                </p:cTn>
                              </p:par>
                              <p:par>
                                <p:cTn id="82" presetID="22" presetClass="entr" presetSubtype="2" fill="hold" grpId="2" nodeType="withEffect">
                                  <p:stCondLst>
                                    <p:cond delay="0"/>
                                  </p:stCondLst>
                                  <p:childTnLst>
                                    <p:set>
                                      <p:cBhvr>
                                        <p:cTn id="83" dur="1" fill="hold">
                                          <p:stCondLst>
                                            <p:cond delay="0"/>
                                          </p:stCondLst>
                                        </p:cTn>
                                        <p:tgtEl>
                                          <p:spTgt spid="8"/>
                                        </p:tgtEl>
                                        <p:attrNameLst>
                                          <p:attrName>style.visibility</p:attrName>
                                        </p:attrNameLst>
                                      </p:cBhvr>
                                      <p:to>
                                        <p:strVal val="visible"/>
                                      </p:to>
                                    </p:set>
                                    <p:animEffect transition="in" filter="wipe(right)">
                                      <p:cBhvr>
                                        <p:cTn id="84" dur="500"/>
                                        <p:tgtEl>
                                          <p:spTgt spid="8"/>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grpId="0" nodeType="clickEffect">
                                  <p:stCondLst>
                                    <p:cond delay="0"/>
                                  </p:stCondLst>
                                  <p:childTnLst>
                                    <p:set>
                                      <p:cBhvr>
                                        <p:cTn id="88" dur="1" fill="hold">
                                          <p:stCondLst>
                                            <p:cond delay="0"/>
                                          </p:stCondLst>
                                        </p:cTn>
                                        <p:tgtEl>
                                          <p:spTgt spid="51"/>
                                        </p:tgtEl>
                                        <p:attrNameLst>
                                          <p:attrName>style.visibility</p:attrName>
                                        </p:attrNameLst>
                                      </p:cBhvr>
                                      <p:to>
                                        <p:strVal val="visible"/>
                                      </p:to>
                                    </p:set>
                                    <p:anim calcmode="lin" valueType="num">
                                      <p:cBhvr>
                                        <p:cTn id="89" dur="500" fill="hold"/>
                                        <p:tgtEl>
                                          <p:spTgt spid="51"/>
                                        </p:tgtEl>
                                        <p:attrNameLst>
                                          <p:attrName>ppt_w</p:attrName>
                                        </p:attrNameLst>
                                      </p:cBhvr>
                                      <p:tavLst>
                                        <p:tav tm="0">
                                          <p:val>
                                            <p:fltVal val="0"/>
                                          </p:val>
                                        </p:tav>
                                        <p:tav tm="100000">
                                          <p:val>
                                            <p:strVal val="#ppt_w"/>
                                          </p:val>
                                        </p:tav>
                                      </p:tavLst>
                                    </p:anim>
                                    <p:anim calcmode="lin" valueType="num">
                                      <p:cBhvr>
                                        <p:cTn id="90" dur="500" fill="hold"/>
                                        <p:tgtEl>
                                          <p:spTgt spid="51"/>
                                        </p:tgtEl>
                                        <p:attrNameLst>
                                          <p:attrName>ppt_h</p:attrName>
                                        </p:attrNameLst>
                                      </p:cBhvr>
                                      <p:tavLst>
                                        <p:tav tm="0">
                                          <p:val>
                                            <p:fltVal val="0"/>
                                          </p:val>
                                        </p:tav>
                                        <p:tav tm="100000">
                                          <p:val>
                                            <p:strVal val="#ppt_h"/>
                                          </p:val>
                                        </p:tav>
                                      </p:tavLst>
                                    </p:anim>
                                    <p:animEffect transition="in" filter="fade">
                                      <p:cBhvr>
                                        <p:cTn id="91" dur="500"/>
                                        <p:tgtEl>
                                          <p:spTgt spid="51"/>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9"/>
                                        </p:tgtEl>
                                        <p:attrNameLst>
                                          <p:attrName>style.visibility</p:attrName>
                                        </p:attrNameLst>
                                      </p:cBhvr>
                                      <p:to>
                                        <p:strVal val="visible"/>
                                      </p:to>
                                    </p:set>
                                    <p:anim calcmode="lin" valueType="num">
                                      <p:cBhvr>
                                        <p:cTn id="94" dur="500" fill="hold"/>
                                        <p:tgtEl>
                                          <p:spTgt spid="9"/>
                                        </p:tgtEl>
                                        <p:attrNameLst>
                                          <p:attrName>ppt_w</p:attrName>
                                        </p:attrNameLst>
                                      </p:cBhvr>
                                      <p:tavLst>
                                        <p:tav tm="0">
                                          <p:val>
                                            <p:fltVal val="0"/>
                                          </p:val>
                                        </p:tav>
                                        <p:tav tm="100000">
                                          <p:val>
                                            <p:strVal val="#ppt_w"/>
                                          </p:val>
                                        </p:tav>
                                      </p:tavLst>
                                    </p:anim>
                                    <p:anim calcmode="lin" valueType="num">
                                      <p:cBhvr>
                                        <p:cTn id="95" dur="500" fill="hold"/>
                                        <p:tgtEl>
                                          <p:spTgt spid="9"/>
                                        </p:tgtEl>
                                        <p:attrNameLst>
                                          <p:attrName>ppt_h</p:attrName>
                                        </p:attrNameLst>
                                      </p:cBhvr>
                                      <p:tavLst>
                                        <p:tav tm="0">
                                          <p:val>
                                            <p:fltVal val="0"/>
                                          </p:val>
                                        </p:tav>
                                        <p:tav tm="100000">
                                          <p:val>
                                            <p:strVal val="#ppt_h"/>
                                          </p:val>
                                        </p:tav>
                                      </p:tavLst>
                                    </p:anim>
                                    <p:animEffect transition="in" filter="fade">
                                      <p:cBhvr>
                                        <p:cTn id="96" dur="500"/>
                                        <p:tgtEl>
                                          <p:spTgt spid="9"/>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xit" presetSubtype="0" fill="hold" grpId="0" nodeType="clickEffect">
                                  <p:stCondLst>
                                    <p:cond delay="0"/>
                                  </p:stCondLst>
                                  <p:childTnLst>
                                    <p:animEffect transition="out" filter="fade">
                                      <p:cBhvr>
                                        <p:cTn id="100" dur="500"/>
                                        <p:tgtEl>
                                          <p:spTgt spid="34"/>
                                        </p:tgtEl>
                                      </p:cBhvr>
                                    </p:animEffect>
                                    <p:set>
                                      <p:cBhvr>
                                        <p:cTn id="101" dur="1" fill="hold">
                                          <p:stCondLst>
                                            <p:cond delay="499"/>
                                          </p:stCondLst>
                                        </p:cTn>
                                        <p:tgtEl>
                                          <p:spTgt spid="34"/>
                                        </p:tgtEl>
                                        <p:attrNameLst>
                                          <p:attrName>style.visibility</p:attrName>
                                        </p:attrNameLst>
                                      </p:cBhvr>
                                      <p:to>
                                        <p:strVal val="hidden"/>
                                      </p:to>
                                    </p:set>
                                  </p:childTnLst>
                                </p:cTn>
                              </p:par>
                              <p:par>
                                <p:cTn id="102" presetID="10" presetClass="exit" presetSubtype="0" fill="hold" grpId="0" nodeType="withEffect">
                                  <p:stCondLst>
                                    <p:cond delay="0"/>
                                  </p:stCondLst>
                                  <p:childTnLst>
                                    <p:animEffect transition="out" filter="fade">
                                      <p:cBhvr>
                                        <p:cTn id="103" dur="500"/>
                                        <p:tgtEl>
                                          <p:spTgt spid="44"/>
                                        </p:tgtEl>
                                      </p:cBhvr>
                                    </p:animEffect>
                                    <p:set>
                                      <p:cBhvr>
                                        <p:cTn id="104" dur="1" fill="hold">
                                          <p:stCondLst>
                                            <p:cond delay="499"/>
                                          </p:stCondLst>
                                        </p:cTn>
                                        <p:tgtEl>
                                          <p:spTgt spid="44"/>
                                        </p:tgtEl>
                                        <p:attrNameLst>
                                          <p:attrName>style.visibility</p:attrName>
                                        </p:attrNameLst>
                                      </p:cBhvr>
                                      <p:to>
                                        <p:strVal val="hidden"/>
                                      </p:to>
                                    </p:set>
                                  </p:childTnLst>
                                </p:cTn>
                              </p:par>
                              <p:par>
                                <p:cTn id="105" presetID="10" presetClass="entr" presetSubtype="0" fill="hold" grpId="3" nodeType="withEffect">
                                  <p:stCondLst>
                                    <p:cond delay="0"/>
                                  </p:stCondLst>
                                  <p:childTnLst>
                                    <p:set>
                                      <p:cBhvr>
                                        <p:cTn id="106" dur="1" fill="hold">
                                          <p:stCondLst>
                                            <p:cond delay="0"/>
                                          </p:stCondLst>
                                        </p:cTn>
                                        <p:tgtEl>
                                          <p:spTgt spid="35"/>
                                        </p:tgtEl>
                                        <p:attrNameLst>
                                          <p:attrName>style.visibility</p:attrName>
                                        </p:attrNameLst>
                                      </p:cBhvr>
                                      <p:to>
                                        <p:strVal val="visible"/>
                                      </p:to>
                                    </p:set>
                                    <p:animEffect transition="in" filter="fade">
                                      <p:cBhvr>
                                        <p:cTn id="107" dur="500"/>
                                        <p:tgtEl>
                                          <p:spTgt spid="35"/>
                                        </p:tgtEl>
                                      </p:cBhvr>
                                    </p:animEffect>
                                  </p:childTnLst>
                                </p:cTn>
                              </p:par>
                            </p:childTnLst>
                          </p:cTn>
                        </p:par>
                      </p:childTnLst>
                    </p:cTn>
                  </p:par>
                  <p:par>
                    <p:cTn id="108" fill="hold">
                      <p:stCondLst>
                        <p:cond delay="indefinite"/>
                      </p:stCondLst>
                      <p:childTnLst>
                        <p:par>
                          <p:cTn id="109" fill="hold">
                            <p:stCondLst>
                              <p:cond delay="0"/>
                            </p:stCondLst>
                            <p:childTnLst>
                              <p:par>
                                <p:cTn id="110" presetID="21" presetClass="exit" presetSubtype="1" fill="hold" grpId="4" nodeType="clickEffect">
                                  <p:stCondLst>
                                    <p:cond delay="0"/>
                                  </p:stCondLst>
                                  <p:childTnLst>
                                    <p:animEffect transition="out" filter="wheel(1)">
                                      <p:cBhvr>
                                        <p:cTn id="111" dur="1000"/>
                                        <p:tgtEl>
                                          <p:spTgt spid="35"/>
                                        </p:tgtEl>
                                      </p:cBhvr>
                                    </p:animEffect>
                                    <p:set>
                                      <p:cBhvr>
                                        <p:cTn id="112" dur="1" fill="hold">
                                          <p:stCondLst>
                                            <p:cond delay="999"/>
                                          </p:stCondLst>
                                        </p:cTn>
                                        <p:tgtEl>
                                          <p:spTgt spid="35"/>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53" presetClass="entr" presetSubtype="16" fill="hold" grpId="0" nodeType="clickEffect">
                                  <p:stCondLst>
                                    <p:cond delay="0"/>
                                  </p:stCondLst>
                                  <p:childTnLst>
                                    <p:set>
                                      <p:cBhvr>
                                        <p:cTn id="116" dur="1" fill="hold">
                                          <p:stCondLst>
                                            <p:cond delay="0"/>
                                          </p:stCondLst>
                                        </p:cTn>
                                        <p:tgtEl>
                                          <p:spTgt spid="30"/>
                                        </p:tgtEl>
                                        <p:attrNameLst>
                                          <p:attrName>style.visibility</p:attrName>
                                        </p:attrNameLst>
                                      </p:cBhvr>
                                      <p:to>
                                        <p:strVal val="visible"/>
                                      </p:to>
                                    </p:set>
                                    <p:anim calcmode="lin" valueType="num">
                                      <p:cBhvr>
                                        <p:cTn id="117" dur="500" fill="hold"/>
                                        <p:tgtEl>
                                          <p:spTgt spid="30"/>
                                        </p:tgtEl>
                                        <p:attrNameLst>
                                          <p:attrName>ppt_w</p:attrName>
                                        </p:attrNameLst>
                                      </p:cBhvr>
                                      <p:tavLst>
                                        <p:tav tm="0">
                                          <p:val>
                                            <p:fltVal val="0"/>
                                          </p:val>
                                        </p:tav>
                                        <p:tav tm="100000">
                                          <p:val>
                                            <p:strVal val="#ppt_w"/>
                                          </p:val>
                                        </p:tav>
                                      </p:tavLst>
                                    </p:anim>
                                    <p:anim calcmode="lin" valueType="num">
                                      <p:cBhvr>
                                        <p:cTn id="118" dur="500" fill="hold"/>
                                        <p:tgtEl>
                                          <p:spTgt spid="30"/>
                                        </p:tgtEl>
                                        <p:attrNameLst>
                                          <p:attrName>ppt_h</p:attrName>
                                        </p:attrNameLst>
                                      </p:cBhvr>
                                      <p:tavLst>
                                        <p:tav tm="0">
                                          <p:val>
                                            <p:fltVal val="0"/>
                                          </p:val>
                                        </p:tav>
                                        <p:tav tm="100000">
                                          <p:val>
                                            <p:strVal val="#ppt_h"/>
                                          </p:val>
                                        </p:tav>
                                      </p:tavLst>
                                    </p:anim>
                                    <p:animEffect transition="in" filter="fade">
                                      <p:cBhvr>
                                        <p:cTn id="119" dur="500"/>
                                        <p:tgtEl>
                                          <p:spTgt spid="30"/>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28"/>
                                        </p:tgtEl>
                                        <p:attrNameLst>
                                          <p:attrName>style.visibility</p:attrName>
                                        </p:attrNameLst>
                                      </p:cBhvr>
                                      <p:to>
                                        <p:strVal val="visible"/>
                                      </p:to>
                                    </p:set>
                                    <p:animEffect transition="in" filter="fade">
                                      <p:cBhvr>
                                        <p:cTn id="12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34" grpId="0" animBg="1"/>
      <p:bldP spid="44" grpId="0" animBg="1"/>
      <p:bldP spid="46" grpId="0" animBg="1"/>
      <p:bldP spid="7" grpId="0" animBg="1"/>
      <p:bldP spid="7" grpId="1" animBg="1"/>
      <p:bldP spid="7" grpId="2" animBg="1"/>
      <p:bldP spid="47" grpId="0" animBg="1"/>
      <p:bldP spid="47" grpId="1" animBg="1"/>
      <p:bldP spid="47" grpId="2" animBg="1"/>
      <p:bldP spid="48" grpId="0" animBg="1"/>
      <p:bldP spid="48" grpId="1" animBg="1"/>
      <p:bldP spid="48" grpId="2" animBg="1"/>
      <p:bldP spid="8" grpId="0" animBg="1"/>
      <p:bldP spid="8" grpId="1" animBg="1"/>
      <p:bldP spid="8" grpId="2" animBg="1"/>
      <p:bldP spid="49" grpId="0" animBg="1"/>
      <p:bldP spid="113" grpId="0" animBg="1"/>
      <p:bldP spid="113" grpId="1" animBg="1"/>
      <p:bldP spid="113" grpId="2" animBg="1"/>
      <p:bldP spid="43" grpId="0" animBg="1"/>
      <p:bldP spid="43" grpId="1" animBg="1"/>
      <p:bldP spid="43" grpId="2" animBg="1"/>
      <p:bldP spid="45" grpId="0" animBg="1"/>
      <p:bldP spid="9" grpId="0" animBg="1"/>
      <p:bldP spid="51" grpId="0" animBg="1"/>
      <p:bldP spid="28" grpId="0" animBg="1"/>
      <p:bldP spid="35" grpId="0" animBg="1"/>
      <p:bldP spid="35" grpId="1" animBg="1"/>
      <p:bldP spid="35" grpId="2" animBg="1"/>
      <p:bldP spid="35" grpId="3" animBg="1"/>
      <p:bldP spid="35" grpId="4"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従来のセキュリティ対策</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lstStyle/>
          <a:p>
            <a:r>
              <a:rPr kumimoji="1" lang="ja-JP" altLang="en-US" dirty="0" smtClean="0"/>
              <a:t>コンピュータをネットワークに接続すると、外部からの攻撃に晒される</a:t>
            </a:r>
            <a:endParaRPr kumimoji="1" lang="en-US" altLang="ja-JP" dirty="0" smtClean="0"/>
          </a:p>
          <a:p>
            <a:pPr lvl="1"/>
            <a:r>
              <a:rPr kumimoji="1" lang="ja-JP" altLang="en-US" dirty="0" smtClean="0"/>
              <a:t>ウィルスに感染</a:t>
            </a:r>
            <a:endParaRPr kumimoji="1" lang="en-US" altLang="ja-JP" dirty="0" smtClean="0"/>
          </a:p>
          <a:p>
            <a:pPr lvl="1"/>
            <a:r>
              <a:rPr lang="ja-JP" altLang="en-US" dirty="0"/>
              <a:t>侵入に</a:t>
            </a:r>
            <a:r>
              <a:rPr lang="ja-JP" altLang="en-US" dirty="0" smtClean="0"/>
              <a:t>よるデータ流出</a:t>
            </a:r>
            <a:endParaRPr lang="en-US" altLang="ja-JP" dirty="0" smtClean="0"/>
          </a:p>
          <a:p>
            <a:r>
              <a:rPr lang="ja-JP" altLang="en-US" dirty="0"/>
              <a:t>通常</a:t>
            </a:r>
            <a:r>
              <a:rPr kumimoji="1" lang="ja-JP" altLang="en-US" dirty="0" smtClean="0"/>
              <a:t>、セキュリティ対策ソフトを用い</a:t>
            </a:r>
            <a:r>
              <a:rPr lang="en-US" altLang="ja-JP" dirty="0" smtClean="0"/>
              <a:t/>
            </a:r>
            <a:br>
              <a:rPr lang="en-US" altLang="ja-JP" dirty="0" smtClean="0"/>
            </a:br>
            <a:r>
              <a:rPr lang="ja-JP" altLang="en-US" dirty="0" smtClean="0"/>
              <a:t>攻撃に備えている</a:t>
            </a:r>
            <a:endParaRPr lang="en-US" altLang="ja-JP" dirty="0" smtClean="0"/>
          </a:p>
          <a:p>
            <a:pPr lvl="1"/>
            <a:r>
              <a:rPr kumimoji="1" lang="ja-JP" altLang="en-US" dirty="0" smtClean="0"/>
              <a:t>ウィルススキャンソフト</a:t>
            </a:r>
            <a:endParaRPr lang="en-US" altLang="ja-JP" dirty="0" smtClean="0"/>
          </a:p>
          <a:p>
            <a:r>
              <a:rPr kumimoji="1" lang="en-US" altLang="ja-JP" dirty="0" smtClean="0"/>
              <a:t>OS</a:t>
            </a:r>
            <a:r>
              <a:rPr kumimoji="1" lang="ja-JP" altLang="en-US" dirty="0" smtClean="0"/>
              <a:t>に対する攻撃も増えてきた</a:t>
            </a:r>
            <a:endParaRPr kumimoji="1" lang="en-US" altLang="ja-JP" dirty="0" smtClean="0"/>
          </a:p>
          <a:p>
            <a:pPr lvl="1"/>
            <a:r>
              <a:rPr lang="ja-JP" altLang="en-US" dirty="0"/>
              <a:t>カーネルルートキット</a:t>
            </a:r>
            <a:endParaRPr kumimoji="1" lang="en-US" altLang="ja-JP" dirty="0" smtClean="0"/>
          </a:p>
        </p:txBody>
      </p:sp>
      <p:sp>
        <p:nvSpPr>
          <p:cNvPr id="4" name="円/楕円 3"/>
          <p:cNvSpPr/>
          <p:nvPr/>
        </p:nvSpPr>
        <p:spPr>
          <a:xfrm>
            <a:off x="6804248" y="4005064"/>
            <a:ext cx="2000250" cy="71437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ネットワーク</a:t>
            </a:r>
          </a:p>
        </p:txBody>
      </p:sp>
      <p:cxnSp>
        <p:nvCxnSpPr>
          <p:cNvPr id="5" name="直線コネクタ 4"/>
          <p:cNvCxnSpPr>
            <a:endCxn id="4" idx="4"/>
          </p:cNvCxnSpPr>
          <p:nvPr/>
        </p:nvCxnSpPr>
        <p:spPr>
          <a:xfrm rot="5400000" flipH="1" flipV="1">
            <a:off x="7457504" y="5066308"/>
            <a:ext cx="69373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a:stCxn id="4" idx="0"/>
          </p:cNvCxnSpPr>
          <p:nvPr/>
        </p:nvCxnSpPr>
        <p:spPr>
          <a:xfrm rot="5400000" flipH="1" flipV="1">
            <a:off x="7640861" y="3811389"/>
            <a:ext cx="357187" cy="301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23"/>
          <p:cNvSpPr txBox="1">
            <a:spLocks noChangeArrowheads="1"/>
          </p:cNvSpPr>
          <p:nvPr/>
        </p:nvSpPr>
        <p:spPr bwMode="auto">
          <a:xfrm>
            <a:off x="7161436" y="2362002"/>
            <a:ext cx="1285875" cy="369887"/>
          </a:xfrm>
          <a:prstGeom prst="rect">
            <a:avLst/>
          </a:prstGeom>
          <a:noFill/>
          <a:ln w="9525">
            <a:noFill/>
            <a:miter lim="800000"/>
            <a:headEnd/>
            <a:tailEnd/>
          </a:ln>
        </p:spPr>
        <p:txBody>
          <a:bodyPr>
            <a:spAutoFit/>
          </a:bodyPr>
          <a:lstStyle/>
          <a:p>
            <a:pPr algn="ctr"/>
            <a:r>
              <a:rPr lang="ja-JP" altLang="en-US" dirty="0"/>
              <a:t>攻撃者</a:t>
            </a:r>
          </a:p>
        </p:txBody>
      </p:sp>
      <p:pic>
        <p:nvPicPr>
          <p:cNvPr id="8" name="Picture 3" descr="C:\Users\takuya\AppData\Local\Microsoft\Windows\Temporary Internet Files\Content.IE5\8MJ4IBT7\MC900389182[1].wmf"/>
          <p:cNvPicPr>
            <a:picLocks noChangeAspect="1" noChangeArrowheads="1"/>
          </p:cNvPicPr>
          <p:nvPr/>
        </p:nvPicPr>
        <p:blipFill>
          <a:blip r:embed="rId3" cstate="print"/>
          <a:srcRect/>
          <a:stretch>
            <a:fillRect/>
          </a:stretch>
        </p:blipFill>
        <p:spPr bwMode="auto">
          <a:xfrm>
            <a:off x="7394004" y="2785492"/>
            <a:ext cx="864096" cy="930314"/>
          </a:xfrm>
          <a:prstGeom prst="rect">
            <a:avLst/>
          </a:prstGeom>
          <a:noFill/>
        </p:spPr>
      </p:pic>
      <p:pic>
        <p:nvPicPr>
          <p:cNvPr id="9" name="Picture 2" descr="C:\Users\takuya\AppData\Local\Microsoft\Windows\Temporary Internet Files\Content.IE5\C67K7CK3\MC900345715[1].wmf"/>
          <p:cNvPicPr>
            <a:picLocks noChangeAspect="1" noChangeArrowheads="1"/>
          </p:cNvPicPr>
          <p:nvPr/>
        </p:nvPicPr>
        <p:blipFill>
          <a:blip r:embed="rId4" cstate="print"/>
          <a:srcRect/>
          <a:stretch>
            <a:fillRect/>
          </a:stretch>
        </p:blipFill>
        <p:spPr bwMode="auto">
          <a:xfrm>
            <a:off x="6889948" y="5377780"/>
            <a:ext cx="1753249" cy="119675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advTm="29195"/>
    </mc:Choice>
    <mc:Fallback xmlns="">
      <p:transition spd="slow" advTm="29195"/>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スケジューリングによる改善</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OS</a:t>
            </a:r>
            <a:r>
              <a:rPr lang="ja-JP" altLang="en-US" dirty="0" smtClean="0"/>
              <a:t>監視をスケジューリングした時のアプリケーション性能の変化を測定</a:t>
            </a:r>
            <a:endParaRPr lang="en-US" altLang="ja-JP" dirty="0" smtClean="0"/>
          </a:p>
          <a:p>
            <a:pPr lvl="1"/>
            <a:r>
              <a:rPr lang="en-US" altLang="ja-JP" dirty="0" smtClean="0"/>
              <a:t>OS</a:t>
            </a:r>
            <a:r>
              <a:rPr lang="ja-JP" altLang="en-US" dirty="0" smtClean="0"/>
              <a:t>監視の起動間隔を少しあけるだけで大幅に</a:t>
            </a:r>
            <a:r>
              <a:rPr lang="en-US" altLang="ja-JP" dirty="0" smtClean="0"/>
              <a:t/>
            </a:r>
            <a:br>
              <a:rPr lang="en-US" altLang="ja-JP" dirty="0" smtClean="0"/>
            </a:br>
            <a:r>
              <a:rPr lang="ja-JP" altLang="en-US" dirty="0" smtClean="0"/>
              <a:t>性能が改善</a:t>
            </a:r>
            <a:endParaRPr lang="en-US" altLang="ja-JP" dirty="0" smtClean="0"/>
          </a:p>
          <a:p>
            <a:pPr lvl="2"/>
            <a:r>
              <a:rPr lang="ja-JP" altLang="en-US" dirty="0" smtClean="0"/>
              <a:t>同期の待ち時間が</a:t>
            </a:r>
            <a:r>
              <a:rPr lang="en-US" altLang="ja-JP" dirty="0" smtClean="0"/>
              <a:t/>
            </a:r>
            <a:br>
              <a:rPr lang="en-US" altLang="ja-JP" dirty="0" smtClean="0"/>
            </a:br>
            <a:r>
              <a:rPr lang="ja-JP" altLang="en-US" dirty="0" smtClean="0"/>
              <a:t>急激に減る</a:t>
            </a:r>
          </a:p>
          <a:p>
            <a:pPr lvl="2"/>
            <a:r>
              <a:rPr lang="en-US" altLang="ja-JP" dirty="0" smtClean="0"/>
              <a:t>200ms</a:t>
            </a:r>
            <a:r>
              <a:rPr lang="ja-JP" altLang="en-US" dirty="0" smtClean="0"/>
              <a:t>で</a:t>
            </a:r>
            <a:r>
              <a:rPr lang="en-US" altLang="ja-JP" dirty="0" smtClean="0"/>
              <a:t>5/6</a:t>
            </a:r>
            <a:r>
              <a:rPr lang="ja-JP" altLang="en-US" dirty="0" smtClean="0"/>
              <a:t>の性能</a:t>
            </a:r>
            <a:endParaRPr lang="en-US" altLang="ja-JP" dirty="0" smtClean="0"/>
          </a:p>
          <a:p>
            <a:pPr lvl="1"/>
            <a:r>
              <a:rPr lang="ja-JP" altLang="en-US" dirty="0" smtClean="0"/>
              <a:t>それ以降は</a:t>
            </a:r>
            <a:r>
              <a:rPr lang="en-US" altLang="ja-JP" dirty="0" smtClean="0"/>
              <a:t>SPE</a:t>
            </a:r>
            <a:r>
              <a:rPr lang="ja-JP" altLang="en-US" dirty="0" smtClean="0"/>
              <a:t>を解放</a:t>
            </a:r>
            <a:r>
              <a:rPr lang="en-US" altLang="ja-JP" dirty="0" smtClean="0"/>
              <a:t/>
            </a:r>
            <a:br>
              <a:rPr lang="en-US" altLang="ja-JP" dirty="0" smtClean="0"/>
            </a:br>
            <a:r>
              <a:rPr lang="ja-JP" altLang="en-US" dirty="0" smtClean="0"/>
              <a:t>した分だけ改善</a:t>
            </a:r>
            <a:endParaRPr lang="en-US" altLang="ja-JP" dirty="0" smtClean="0"/>
          </a:p>
        </p:txBody>
      </p:sp>
      <p:graphicFrame>
        <p:nvGraphicFramePr>
          <p:cNvPr id="5" name="グラフ 4"/>
          <p:cNvGraphicFramePr/>
          <p:nvPr/>
        </p:nvGraphicFramePr>
        <p:xfrm>
          <a:off x="4572000" y="3068960"/>
          <a:ext cx="4572000" cy="37890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101734"/>
    </mc:Choice>
    <mc:Fallback xmlns="">
      <p:transition spd="slow" advTm="101734"/>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a:bodyPr>
          <a:lstStyle/>
          <a:p>
            <a:r>
              <a:rPr lang="ja-JP" altLang="en-US" dirty="0" smtClean="0"/>
              <a:t>ハードウェアを用いた安全なコード実行</a:t>
            </a:r>
            <a:endParaRPr lang="en-US" altLang="ja-JP" dirty="0" smtClean="0"/>
          </a:p>
          <a:p>
            <a:pPr lvl="1"/>
            <a:r>
              <a:rPr lang="en-US" altLang="ja-JP" dirty="0" smtClean="0"/>
              <a:t>Flicker[McCune et al. ‘08]</a:t>
            </a:r>
          </a:p>
          <a:p>
            <a:pPr lvl="2"/>
            <a:r>
              <a:rPr lang="en-US" altLang="ja-JP" dirty="0" smtClean="0"/>
              <a:t>Intel TXT</a:t>
            </a:r>
            <a:r>
              <a:rPr lang="ja-JP" altLang="en-US" dirty="0" smtClean="0"/>
              <a:t>などを用いて安全なメモリ領域で</a:t>
            </a:r>
            <a:r>
              <a:rPr lang="en-US" altLang="ja-JP" dirty="0" smtClean="0"/>
              <a:t/>
            </a:r>
            <a:br>
              <a:rPr lang="en-US" altLang="ja-JP" dirty="0" smtClean="0"/>
            </a:br>
            <a:r>
              <a:rPr lang="en-US" altLang="ja-JP" dirty="0" smtClean="0"/>
              <a:t>OS</a:t>
            </a:r>
            <a:r>
              <a:rPr lang="ja-JP" altLang="en-US" dirty="0" smtClean="0"/>
              <a:t>監視システムを動作</a:t>
            </a:r>
            <a:endParaRPr lang="en-US" altLang="ja-JP" dirty="0" smtClean="0"/>
          </a:p>
          <a:p>
            <a:pPr lvl="2"/>
            <a:r>
              <a:rPr lang="ja-JP" altLang="en-US" dirty="0" smtClean="0"/>
              <a:t>システム全体を停止させる必要があり、</a:t>
            </a:r>
            <a:r>
              <a:rPr lang="en-US" altLang="ja-JP" dirty="0" smtClean="0"/>
              <a:t/>
            </a:r>
            <a:br>
              <a:rPr lang="en-US" altLang="ja-JP" dirty="0" smtClean="0"/>
            </a:br>
            <a:r>
              <a:rPr lang="ja-JP" altLang="en-US" dirty="0" smtClean="0"/>
              <a:t>常時動作はできない</a:t>
            </a:r>
            <a:endParaRPr lang="en-US" altLang="ja-JP" dirty="0" smtClean="0"/>
          </a:p>
          <a:p>
            <a:pPr lvl="1"/>
            <a:r>
              <a:rPr lang="en-US" altLang="ja-JP" dirty="0" err="1" smtClean="0"/>
              <a:t>HyperCheck</a:t>
            </a:r>
            <a:r>
              <a:rPr lang="en-US" altLang="ja-JP" dirty="0" smtClean="0"/>
              <a:t> [Wang et al.’10]</a:t>
            </a:r>
          </a:p>
          <a:p>
            <a:pPr lvl="2"/>
            <a:r>
              <a:rPr lang="en-US" altLang="ja-JP" dirty="0" smtClean="0"/>
              <a:t>SMM</a:t>
            </a:r>
            <a:r>
              <a:rPr lang="ja-JP" altLang="en-US" dirty="0" smtClean="0"/>
              <a:t>上で</a:t>
            </a:r>
            <a:r>
              <a:rPr lang="en-US" altLang="ja-JP" dirty="0" smtClean="0"/>
              <a:t>OS</a:t>
            </a:r>
            <a:r>
              <a:rPr lang="ja-JP" altLang="en-US" dirty="0" smtClean="0"/>
              <a:t>の情報を取得し、外部マシンに送って</a:t>
            </a:r>
            <a:r>
              <a:rPr lang="en-US" altLang="ja-JP" dirty="0" smtClean="0"/>
              <a:t/>
            </a:r>
            <a:br>
              <a:rPr lang="en-US" altLang="ja-JP" dirty="0" smtClean="0"/>
            </a:br>
            <a:r>
              <a:rPr lang="en-US" altLang="ja-JP" dirty="0" smtClean="0"/>
              <a:t>OS</a:t>
            </a:r>
            <a:r>
              <a:rPr lang="ja-JP" altLang="en-US" dirty="0" smtClean="0"/>
              <a:t>が改ざん</a:t>
            </a:r>
            <a:r>
              <a:rPr lang="ja-JP" altLang="en-US" dirty="0"/>
              <a:t>されていない</a:t>
            </a:r>
            <a:r>
              <a:rPr lang="ja-JP" altLang="en-US" dirty="0" smtClean="0"/>
              <a:t>か調べる</a:t>
            </a:r>
            <a:endParaRPr lang="en-US" altLang="ja-JP" dirty="0" smtClean="0"/>
          </a:p>
        </p:txBody>
      </p:sp>
    </p:spTree>
  </p:cSld>
  <p:clrMapOvr>
    <a:masterClrMapping/>
  </p:clrMapOvr>
  <mc:AlternateContent xmlns:mc="http://schemas.openxmlformats.org/markup-compatibility/2006" xmlns:p14="http://schemas.microsoft.com/office/powerpoint/2010/main">
    <mc:Choice Requires="p14">
      <p:transition spd="slow" p14:dur="2000" advTm="4856"/>
    </mc:Choice>
    <mc:Fallback xmlns="">
      <p:transition spd="slow" advTm="4856"/>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安全な</a:t>
            </a:r>
            <a:r>
              <a:rPr lang="en-US" altLang="ja-JP" dirty="0" smtClean="0"/>
              <a:t>OS</a:t>
            </a:r>
            <a:r>
              <a:rPr lang="ja-JP" altLang="en-US" dirty="0" smtClean="0"/>
              <a:t>監視のための</a:t>
            </a:r>
            <a:r>
              <a:rPr lang="en-US" altLang="ja-JP" dirty="0" smtClean="0"/>
              <a:t>SPE Observer</a:t>
            </a:r>
            <a:r>
              <a:rPr lang="ja-JP" altLang="en-US" dirty="0" smtClean="0"/>
              <a:t>を提案</a:t>
            </a:r>
            <a:endParaRPr lang="en-US" altLang="ja-JP" dirty="0" smtClean="0"/>
          </a:p>
          <a:p>
            <a:pPr lvl="1"/>
            <a:r>
              <a:rPr lang="en-US" altLang="ja-JP" dirty="0" smtClean="0"/>
              <a:t>SPE Isolation</a:t>
            </a:r>
            <a:r>
              <a:rPr lang="ja-JP" altLang="en-US" dirty="0" smtClean="0"/>
              <a:t>モードにより</a:t>
            </a:r>
            <a:r>
              <a:rPr lang="en-US" altLang="ja-JP" dirty="0" smtClean="0"/>
              <a:t>OS</a:t>
            </a:r>
            <a:r>
              <a:rPr lang="ja-JP" altLang="en-US" dirty="0" smtClean="0"/>
              <a:t>監視システムの</a:t>
            </a:r>
            <a:r>
              <a:rPr lang="en-US" altLang="ja-JP" dirty="0" smtClean="0"/>
              <a:t/>
            </a:r>
            <a:br>
              <a:rPr lang="en-US" altLang="ja-JP" dirty="0" smtClean="0"/>
            </a:br>
            <a:r>
              <a:rPr lang="ja-JP" altLang="en-US" dirty="0" smtClean="0"/>
              <a:t>完全性と機密性を保証</a:t>
            </a:r>
            <a:endParaRPr lang="en-US" altLang="ja-JP" dirty="0" smtClean="0"/>
          </a:p>
          <a:p>
            <a:pPr lvl="2"/>
            <a:r>
              <a:rPr lang="ja-JP" altLang="en-US" dirty="0" smtClean="0"/>
              <a:t>セキュリティプロキシにより動作状況を確認</a:t>
            </a:r>
            <a:endParaRPr lang="en-US" altLang="ja-JP" dirty="0" smtClean="0"/>
          </a:p>
          <a:p>
            <a:pPr lvl="1"/>
            <a:r>
              <a:rPr lang="en-US" altLang="ja-JP" dirty="0" smtClean="0"/>
              <a:t>OS</a:t>
            </a:r>
            <a:r>
              <a:rPr lang="ja-JP" altLang="en-US" dirty="0" smtClean="0"/>
              <a:t>監視が</a:t>
            </a:r>
            <a:r>
              <a:rPr lang="en-US" altLang="ja-JP" dirty="0" smtClean="0"/>
              <a:t>SPE</a:t>
            </a:r>
            <a:r>
              <a:rPr lang="ja-JP" altLang="en-US" dirty="0" smtClean="0"/>
              <a:t>を占有すると</a:t>
            </a:r>
            <a:r>
              <a:rPr lang="en-US" altLang="ja-JP" dirty="0" smtClean="0"/>
              <a:t/>
            </a:r>
            <a:br>
              <a:rPr lang="en-US" altLang="ja-JP" dirty="0" smtClean="0"/>
            </a:br>
            <a:r>
              <a:rPr lang="ja-JP" altLang="en-US" dirty="0" smtClean="0"/>
              <a:t>アプリケーション性能が低下</a:t>
            </a:r>
            <a:endParaRPr lang="en-US" altLang="ja-JP" dirty="0" smtClean="0"/>
          </a:p>
          <a:p>
            <a:pPr lvl="2"/>
            <a:r>
              <a:rPr lang="en-US" altLang="ja-JP" dirty="0" smtClean="0"/>
              <a:t>OS</a:t>
            </a:r>
            <a:r>
              <a:rPr lang="ja-JP" altLang="en-US" dirty="0" smtClean="0"/>
              <a:t>監視のスケジューリングにより、</a:t>
            </a:r>
            <a:r>
              <a:rPr lang="en-US" altLang="ja-JP" dirty="0" smtClean="0"/>
              <a:t/>
            </a:r>
            <a:br>
              <a:rPr lang="en-US" altLang="ja-JP" dirty="0" smtClean="0"/>
            </a:br>
            <a:r>
              <a:rPr lang="ja-JP" altLang="en-US" dirty="0" smtClean="0"/>
              <a:t>同期をとるアプリケーション性能が大幅に改善</a:t>
            </a:r>
            <a:endParaRPr lang="en-US" altLang="ja-JP" dirty="0" smtClean="0"/>
          </a:p>
        </p:txBody>
      </p:sp>
    </p:spTree>
  </p:cSld>
  <p:clrMapOvr>
    <a:masterClrMapping/>
  </p:clrMapOvr>
  <mc:AlternateContent xmlns:mc="http://schemas.openxmlformats.org/markup-compatibility/2006" xmlns:p14="http://schemas.microsoft.com/office/powerpoint/2010/main">
    <mc:Choice Requires="p14">
      <p:transition spd="slow" p14:dur="2000" advTm="407"/>
    </mc:Choice>
    <mc:Fallback xmlns="">
      <p:transition spd="slow" advTm="407"/>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カーネルデータの改ざんをチェックする</a:t>
            </a:r>
            <a:r>
              <a:rPr lang="en-US" altLang="ja-JP" dirty="0" smtClean="0"/>
              <a:t/>
            </a:r>
            <a:br>
              <a:rPr lang="en-US" altLang="ja-JP" dirty="0" smtClean="0"/>
            </a:br>
            <a:r>
              <a:rPr lang="en-US" altLang="ja-JP" dirty="0" smtClean="0"/>
              <a:t>OS</a:t>
            </a:r>
            <a:r>
              <a:rPr lang="ja-JP" altLang="en-US" dirty="0" smtClean="0"/>
              <a:t>監視システムの作成</a:t>
            </a:r>
            <a:endParaRPr lang="en-US" altLang="ja-JP" dirty="0" smtClean="0"/>
          </a:p>
          <a:p>
            <a:endParaRPr lang="en-US" altLang="ja-JP" dirty="0" smtClean="0"/>
          </a:p>
          <a:p>
            <a:r>
              <a:rPr lang="en-US" altLang="ja-JP" dirty="0" smtClean="0"/>
              <a:t>OS</a:t>
            </a:r>
            <a:r>
              <a:rPr lang="ja-JP" altLang="en-US" dirty="0" smtClean="0"/>
              <a:t>監視システムの最適な起動間隔を決定する手法の開発</a:t>
            </a:r>
          </a:p>
          <a:p>
            <a:endParaRPr lang="en-US" altLang="ja-JP" dirty="0" smtClean="0"/>
          </a:p>
          <a:p>
            <a:r>
              <a:rPr lang="en-US" altLang="ja-JP" dirty="0" smtClean="0"/>
              <a:t>SPE</a:t>
            </a:r>
            <a:r>
              <a:rPr lang="ja-JP" altLang="en-US" dirty="0" smtClean="0"/>
              <a:t>の実行状態を考慮</a:t>
            </a:r>
            <a:r>
              <a:rPr lang="ja-JP" altLang="en-US" smtClean="0"/>
              <a:t>したスケジューラの開発</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63378659"/>
      </p:ext>
    </p:extLst>
  </p:cSld>
  <p:clrMapOvr>
    <a:masterClrMapping/>
  </p:clrMapOvr>
  <mc:AlternateContent xmlns:mc="http://schemas.openxmlformats.org/markup-compatibility/2006" xmlns:p14="http://schemas.microsoft.com/office/powerpoint/2010/main">
    <mc:Choice Requires="p14">
      <p:transition spd="slow" p14:dur="2000" advTm="598"/>
    </mc:Choice>
    <mc:Fallback xmlns="">
      <p:transition spd="slow" advTm="598"/>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同期を取るアプリケーション</a:t>
            </a:r>
            <a:endParaRPr kumimoji="1" lang="ja-JP" altLang="en-US" dirty="0"/>
          </a:p>
        </p:txBody>
      </p:sp>
      <p:sp>
        <p:nvSpPr>
          <p:cNvPr id="4" name="正方形/長方形 3"/>
          <p:cNvSpPr/>
          <p:nvPr/>
        </p:nvSpPr>
        <p:spPr>
          <a:xfrm>
            <a:off x="539552" y="1700808"/>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a:t>
            </a:r>
            <a:endParaRPr kumimoji="1" lang="ja-JP" altLang="en-US" dirty="0">
              <a:solidFill>
                <a:schemeClr val="tx1"/>
              </a:solidFill>
            </a:endParaRPr>
          </a:p>
        </p:txBody>
      </p:sp>
      <p:sp>
        <p:nvSpPr>
          <p:cNvPr id="5" name="正方形/長方形 4"/>
          <p:cNvSpPr/>
          <p:nvPr/>
        </p:nvSpPr>
        <p:spPr>
          <a:xfrm>
            <a:off x="2001416" y="1700808"/>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
        <p:nvSpPr>
          <p:cNvPr id="6" name="正方形/長方形 5"/>
          <p:cNvSpPr/>
          <p:nvPr/>
        </p:nvSpPr>
        <p:spPr>
          <a:xfrm>
            <a:off x="3441576" y="1700808"/>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３</a:t>
            </a:r>
            <a:endParaRPr kumimoji="1" lang="ja-JP" altLang="en-US" dirty="0">
              <a:solidFill>
                <a:schemeClr val="tx1"/>
              </a:solidFill>
            </a:endParaRPr>
          </a:p>
        </p:txBody>
      </p:sp>
      <p:sp>
        <p:nvSpPr>
          <p:cNvPr id="10" name="正方形/長方形 9"/>
          <p:cNvSpPr/>
          <p:nvPr/>
        </p:nvSpPr>
        <p:spPr>
          <a:xfrm>
            <a:off x="4932040" y="1700808"/>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４</a:t>
            </a:r>
            <a:endParaRPr kumimoji="1" lang="ja-JP" altLang="en-US" dirty="0">
              <a:solidFill>
                <a:schemeClr val="tx1"/>
              </a:solidFill>
            </a:endParaRPr>
          </a:p>
        </p:txBody>
      </p:sp>
      <p:sp>
        <p:nvSpPr>
          <p:cNvPr id="11" name="正方形/長方形 10"/>
          <p:cNvSpPr/>
          <p:nvPr/>
        </p:nvSpPr>
        <p:spPr>
          <a:xfrm>
            <a:off x="6393904" y="1700808"/>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５</a:t>
            </a:r>
            <a:endParaRPr kumimoji="1" lang="ja-JP" altLang="en-US" dirty="0">
              <a:solidFill>
                <a:schemeClr val="tx1"/>
              </a:solidFill>
            </a:endParaRPr>
          </a:p>
        </p:txBody>
      </p:sp>
      <p:sp>
        <p:nvSpPr>
          <p:cNvPr id="12" name="正方形/長方形 11"/>
          <p:cNvSpPr/>
          <p:nvPr/>
        </p:nvSpPr>
        <p:spPr>
          <a:xfrm>
            <a:off x="7834064" y="1700808"/>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６</a:t>
            </a:r>
            <a:endParaRPr kumimoji="1" lang="ja-JP" altLang="en-US" dirty="0">
              <a:solidFill>
                <a:schemeClr val="tx1"/>
              </a:solidFill>
            </a:endParaRPr>
          </a:p>
        </p:txBody>
      </p:sp>
      <p:sp>
        <p:nvSpPr>
          <p:cNvPr id="13" name="右矢印 12"/>
          <p:cNvSpPr/>
          <p:nvPr/>
        </p:nvSpPr>
        <p:spPr>
          <a:xfrm>
            <a:off x="1453952" y="1931633"/>
            <a:ext cx="5474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2915816" y="1936256"/>
            <a:ext cx="5474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a:off x="4384576" y="1936256"/>
            <a:ext cx="5474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5868144" y="1916832"/>
            <a:ext cx="5474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a:off x="7308304" y="1916832"/>
            <a:ext cx="5474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U ターン矢印 17"/>
          <p:cNvSpPr/>
          <p:nvPr/>
        </p:nvSpPr>
        <p:spPr>
          <a:xfrm flipH="1" flipV="1">
            <a:off x="755576" y="2615208"/>
            <a:ext cx="7643700" cy="864096"/>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7834064" y="1700808"/>
            <a:ext cx="914400" cy="91440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bg1"/>
                </a:solidFill>
              </a:rPr>
              <a:t>OS</a:t>
            </a:r>
          </a:p>
          <a:p>
            <a:pPr algn="ctr"/>
            <a:r>
              <a:rPr lang="ja-JP" altLang="en-US" dirty="0">
                <a:solidFill>
                  <a:schemeClr val="bg1"/>
                </a:solidFill>
              </a:rPr>
              <a:t>監視</a:t>
            </a:r>
            <a:endParaRPr kumimoji="1" lang="ja-JP" altLang="en-US" dirty="0">
              <a:solidFill>
                <a:schemeClr val="bg1"/>
              </a:solidFill>
            </a:endParaRPr>
          </a:p>
        </p:txBody>
      </p:sp>
      <p:sp>
        <p:nvSpPr>
          <p:cNvPr id="20" name="正方形/長方形 19"/>
          <p:cNvSpPr/>
          <p:nvPr/>
        </p:nvSpPr>
        <p:spPr>
          <a:xfrm>
            <a:off x="7834064" y="4458816"/>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6</a:t>
            </a:r>
            <a:endParaRPr kumimoji="1" lang="ja-JP" altLang="en-US" dirty="0">
              <a:solidFill>
                <a:schemeClr val="tx1"/>
              </a:solidFill>
            </a:endParaRPr>
          </a:p>
        </p:txBody>
      </p:sp>
      <p:sp>
        <p:nvSpPr>
          <p:cNvPr id="21" name="テキスト ボックス 20"/>
          <p:cNvSpPr txBox="1"/>
          <p:nvPr/>
        </p:nvSpPr>
        <p:spPr>
          <a:xfrm>
            <a:off x="6527938" y="1319892"/>
            <a:ext cx="646331" cy="369332"/>
          </a:xfrm>
          <a:prstGeom prst="rect">
            <a:avLst/>
          </a:prstGeom>
          <a:noFill/>
        </p:spPr>
        <p:txBody>
          <a:bodyPr wrap="none" rtlCol="0">
            <a:spAutoFit/>
          </a:bodyPr>
          <a:lstStyle/>
          <a:p>
            <a:r>
              <a:rPr kumimoji="1" lang="ja-JP" altLang="en-US" dirty="0" smtClean="0"/>
              <a:t>停止</a:t>
            </a:r>
            <a:endParaRPr kumimoji="1" lang="ja-JP" altLang="en-US" dirty="0"/>
          </a:p>
        </p:txBody>
      </p:sp>
      <p:sp>
        <p:nvSpPr>
          <p:cNvPr id="22" name="テキスト ボックス 21"/>
          <p:cNvSpPr txBox="1"/>
          <p:nvPr/>
        </p:nvSpPr>
        <p:spPr>
          <a:xfrm>
            <a:off x="673586" y="1319892"/>
            <a:ext cx="646331" cy="369332"/>
          </a:xfrm>
          <a:prstGeom prst="rect">
            <a:avLst/>
          </a:prstGeom>
          <a:noFill/>
        </p:spPr>
        <p:txBody>
          <a:bodyPr wrap="none" rtlCol="0">
            <a:spAutoFit/>
          </a:bodyPr>
          <a:lstStyle/>
          <a:p>
            <a:r>
              <a:rPr kumimoji="1" lang="ja-JP" altLang="en-US" dirty="0" smtClean="0"/>
              <a:t>停止</a:t>
            </a:r>
            <a:endParaRPr kumimoji="1" lang="ja-JP" altLang="en-US" dirty="0"/>
          </a:p>
        </p:txBody>
      </p:sp>
      <p:sp>
        <p:nvSpPr>
          <p:cNvPr id="23" name="テキスト ボックス 22"/>
          <p:cNvSpPr txBox="1"/>
          <p:nvPr/>
        </p:nvSpPr>
        <p:spPr>
          <a:xfrm>
            <a:off x="2125469" y="1331476"/>
            <a:ext cx="646331" cy="369332"/>
          </a:xfrm>
          <a:prstGeom prst="rect">
            <a:avLst/>
          </a:prstGeom>
          <a:noFill/>
        </p:spPr>
        <p:txBody>
          <a:bodyPr wrap="none" rtlCol="0">
            <a:spAutoFit/>
          </a:bodyPr>
          <a:lstStyle/>
          <a:p>
            <a:r>
              <a:rPr kumimoji="1" lang="ja-JP" altLang="en-US" dirty="0" smtClean="0"/>
              <a:t>停止</a:t>
            </a:r>
            <a:endParaRPr kumimoji="1" lang="ja-JP" altLang="en-US" dirty="0"/>
          </a:p>
        </p:txBody>
      </p:sp>
      <p:sp>
        <p:nvSpPr>
          <p:cNvPr id="24" name="テキスト ボックス 23"/>
          <p:cNvSpPr txBox="1"/>
          <p:nvPr/>
        </p:nvSpPr>
        <p:spPr>
          <a:xfrm>
            <a:off x="3563888" y="1340768"/>
            <a:ext cx="646331" cy="369332"/>
          </a:xfrm>
          <a:prstGeom prst="rect">
            <a:avLst/>
          </a:prstGeom>
          <a:noFill/>
        </p:spPr>
        <p:txBody>
          <a:bodyPr wrap="none" rtlCol="0">
            <a:spAutoFit/>
          </a:bodyPr>
          <a:lstStyle/>
          <a:p>
            <a:r>
              <a:rPr kumimoji="1" lang="ja-JP" altLang="en-US" dirty="0" smtClean="0"/>
              <a:t>停止</a:t>
            </a:r>
            <a:endParaRPr kumimoji="1" lang="ja-JP" altLang="en-US" dirty="0"/>
          </a:p>
        </p:txBody>
      </p:sp>
      <p:sp>
        <p:nvSpPr>
          <p:cNvPr id="25" name="テキスト ボックス 24"/>
          <p:cNvSpPr txBox="1"/>
          <p:nvPr/>
        </p:nvSpPr>
        <p:spPr>
          <a:xfrm>
            <a:off x="5076056" y="1340768"/>
            <a:ext cx="646331" cy="369332"/>
          </a:xfrm>
          <a:prstGeom prst="rect">
            <a:avLst/>
          </a:prstGeom>
          <a:noFill/>
        </p:spPr>
        <p:txBody>
          <a:bodyPr wrap="none" rtlCol="0">
            <a:spAutoFit/>
          </a:bodyPr>
          <a:lstStyle/>
          <a:p>
            <a:r>
              <a:rPr kumimoji="1" lang="ja-JP" altLang="en-US" dirty="0" smtClean="0"/>
              <a:t>停止</a:t>
            </a:r>
            <a:endParaRPr kumimoji="1" lang="ja-JP" altLang="en-US" dirty="0"/>
          </a:p>
        </p:txBody>
      </p:sp>
      <p:sp>
        <p:nvSpPr>
          <p:cNvPr id="26" name="正方形/長方形 25"/>
          <p:cNvSpPr/>
          <p:nvPr/>
        </p:nvSpPr>
        <p:spPr>
          <a:xfrm>
            <a:off x="539552" y="1700808"/>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6</a:t>
            </a:r>
            <a:endParaRPr kumimoji="1" lang="ja-JP" altLang="en-US" dirty="0">
              <a:solidFill>
                <a:schemeClr val="tx1"/>
              </a:solidFill>
            </a:endParaRPr>
          </a:p>
        </p:txBody>
      </p:sp>
      <p:sp>
        <p:nvSpPr>
          <p:cNvPr id="27" name="正方形/長方形 26"/>
          <p:cNvSpPr/>
          <p:nvPr/>
        </p:nvSpPr>
        <p:spPr>
          <a:xfrm>
            <a:off x="7834064" y="4458816"/>
            <a:ext cx="9144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a:t>
            </a:r>
            <a:endParaRPr kumimoji="1" lang="ja-JP" altLang="en-US" dirty="0">
              <a:solidFill>
                <a:schemeClr val="tx1"/>
              </a:solidFill>
            </a:endParaRPr>
          </a:p>
        </p:txBody>
      </p:sp>
      <p:sp>
        <p:nvSpPr>
          <p:cNvPr id="28" name="U ターン矢印 27"/>
          <p:cNvSpPr/>
          <p:nvPr/>
        </p:nvSpPr>
        <p:spPr>
          <a:xfrm flipH="1" flipV="1">
            <a:off x="827584" y="2615208"/>
            <a:ext cx="6120680" cy="457200"/>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910917458"/>
      </p:ext>
    </p:extLst>
  </p:cSld>
  <p:clrMapOvr>
    <a:masterClrMapping/>
  </p:clrMapOvr>
  <mc:AlternateContent xmlns:mc="http://schemas.openxmlformats.org/markup-compatibility/2006" xmlns:p14="http://schemas.microsoft.com/office/powerpoint/2010/main">
    <mc:Choice Requires="p14">
      <p:transition spd="slow" p14:dur="2000" advTm="471"/>
    </mc:Choice>
    <mc:Fallback xmlns="">
      <p:transition spd="slow" advTm="47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right)">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heel(1)">
                                      <p:cBhvr>
                                        <p:cTn id="37" dur="500"/>
                                        <p:tgtEl>
                                          <p:spTgt spid="19"/>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heel(1)">
                                      <p:cBhvr>
                                        <p:cTn id="40" dur="500"/>
                                        <p:tgtEl>
                                          <p:spTgt spid="20"/>
                                        </p:tgtEl>
                                      </p:cBhvr>
                                    </p:animEffect>
                                  </p:childTnLst>
                                </p:cTn>
                              </p:par>
                              <p:par>
                                <p:cTn id="41" presetID="1" presetClass="exit" presetSubtype="0" fill="hold" grpId="1" nodeType="withEffect">
                                  <p:stCondLst>
                                    <p:cond delay="0"/>
                                  </p:stCondLst>
                                  <p:childTnLst>
                                    <p:set>
                                      <p:cBhvr>
                                        <p:cTn id="42" dur="1" fill="hold">
                                          <p:stCondLst>
                                            <p:cond delay="0"/>
                                          </p:stCondLst>
                                        </p:cTn>
                                        <p:tgtEl>
                                          <p:spTgt spid="13"/>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4"/>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5"/>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16"/>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17"/>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1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2"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left)">
                                      <p:cBhvr>
                                        <p:cTn id="57" dur="500"/>
                                        <p:tgtEl>
                                          <p:spTgt spid="13"/>
                                        </p:tgtEl>
                                      </p:cBhvr>
                                    </p:animEffect>
                                  </p:childTnLst>
                                </p:cTn>
                              </p:par>
                              <p:par>
                                <p:cTn id="58" presetID="22" presetClass="entr" presetSubtype="8" fill="hold" grpId="2" nodeType="with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wipe(left)">
                                      <p:cBhvr>
                                        <p:cTn id="60" dur="500"/>
                                        <p:tgtEl>
                                          <p:spTgt spid="14"/>
                                        </p:tgtEl>
                                      </p:cBhvr>
                                    </p:animEffect>
                                  </p:childTnLst>
                                </p:cTn>
                              </p:par>
                              <p:par>
                                <p:cTn id="61" presetID="22" presetClass="entr" presetSubtype="8" fill="hold" grpId="2" nodeType="with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500"/>
                                        <p:tgtEl>
                                          <p:spTgt spid="15"/>
                                        </p:tgtEl>
                                      </p:cBhvr>
                                    </p:animEffect>
                                  </p:childTnLst>
                                </p:cTn>
                              </p:par>
                              <p:par>
                                <p:cTn id="64" presetID="22" presetClass="entr" presetSubtype="8" fill="hold" grpId="2"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left)">
                                      <p:cBhvr>
                                        <p:cTn id="66" dur="500"/>
                                        <p:tgtEl>
                                          <p:spTgt spid="16"/>
                                        </p:tgtEl>
                                      </p:cBhvr>
                                    </p:animEffect>
                                  </p:childTnLst>
                                </p:cTn>
                              </p:par>
                              <p:par>
                                <p:cTn id="67" presetID="22" presetClass="entr" presetSubtype="8" fill="hold" grpId="2" nodeType="with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left)">
                                      <p:cBhvr>
                                        <p:cTn id="69" dur="5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fade">
                                      <p:cBhvr>
                                        <p:cTn id="74" dur="500"/>
                                        <p:tgtEl>
                                          <p:spTgt spid="21"/>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fade">
                                      <p:cBhvr>
                                        <p:cTn id="79" dur="500"/>
                                        <p:tgtEl>
                                          <p:spTgt spid="22"/>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wipe(down)">
                                      <p:cBhvr>
                                        <p:cTn id="84" dur="500"/>
                                        <p:tgtEl>
                                          <p:spTgt spid="26"/>
                                        </p:tgtEl>
                                      </p:cBhvr>
                                    </p:animEffect>
                                  </p:childTnLst>
                                </p:cTn>
                              </p:par>
                              <p:par>
                                <p:cTn id="85" presetID="1" presetClass="exit" presetSubtype="0" fill="hold" grpId="1" nodeType="withEffect">
                                  <p:stCondLst>
                                    <p:cond delay="0"/>
                                  </p:stCondLst>
                                  <p:childTnLst>
                                    <p:set>
                                      <p:cBhvr>
                                        <p:cTn id="86" dur="1" fill="hold">
                                          <p:stCondLst>
                                            <p:cond delay="0"/>
                                          </p:stCondLst>
                                        </p:cTn>
                                        <p:tgtEl>
                                          <p:spTgt spid="22"/>
                                        </p:tgtEl>
                                        <p:attrNameLst>
                                          <p:attrName>style.visibility</p:attrName>
                                        </p:attrNameLst>
                                      </p:cBhvr>
                                      <p:to>
                                        <p:strVal val="hidden"/>
                                      </p:to>
                                    </p:set>
                                  </p:childTnLst>
                                </p:cTn>
                              </p:par>
                              <p:par>
                                <p:cTn id="87" presetID="21" presetClass="entr" presetSubtype="1" fill="hold" grpId="0" nodeType="with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wheel(1)">
                                      <p:cBhvr>
                                        <p:cTn id="89" dur="500"/>
                                        <p:tgtEl>
                                          <p:spTgt spid="27"/>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xit" presetSubtype="0" fill="hold" grpId="3" nodeType="clickEffect">
                                  <p:stCondLst>
                                    <p:cond delay="0"/>
                                  </p:stCondLst>
                                  <p:childTnLst>
                                    <p:animEffect transition="out" filter="fade">
                                      <p:cBhvr>
                                        <p:cTn id="93" dur="500"/>
                                        <p:tgtEl>
                                          <p:spTgt spid="13"/>
                                        </p:tgtEl>
                                      </p:cBhvr>
                                    </p:animEffect>
                                    <p:set>
                                      <p:cBhvr>
                                        <p:cTn id="94" dur="1" fill="hold">
                                          <p:stCondLst>
                                            <p:cond delay="499"/>
                                          </p:stCondLst>
                                        </p:cTn>
                                        <p:tgtEl>
                                          <p:spTgt spid="13"/>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0" nodeType="click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wipe(down)">
                                      <p:cBhvr>
                                        <p:cTn id="99" dur="500"/>
                                        <p:tgtEl>
                                          <p:spTgt spid="23"/>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wipe(down)">
                                      <p:cBhvr>
                                        <p:cTn id="102" dur="500"/>
                                        <p:tgtEl>
                                          <p:spTgt spid="24"/>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wipe(down)">
                                      <p:cBhvr>
                                        <p:cTn id="105" dur="500"/>
                                        <p:tgtEl>
                                          <p:spTgt spid="25"/>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2" fill="hold" grpId="0" nodeType="clickEffect">
                                  <p:stCondLst>
                                    <p:cond delay="0"/>
                                  </p:stCondLst>
                                  <p:childTnLst>
                                    <p:set>
                                      <p:cBhvr>
                                        <p:cTn id="109" dur="1" fill="hold">
                                          <p:stCondLst>
                                            <p:cond delay="0"/>
                                          </p:stCondLst>
                                        </p:cTn>
                                        <p:tgtEl>
                                          <p:spTgt spid="28"/>
                                        </p:tgtEl>
                                        <p:attrNameLst>
                                          <p:attrName>style.visibility</p:attrName>
                                        </p:attrNameLst>
                                      </p:cBhvr>
                                      <p:to>
                                        <p:strVal val="visible"/>
                                      </p:to>
                                    </p:set>
                                    <p:animEffect transition="in" filter="wipe(right)">
                                      <p:cBhvr>
                                        <p:cTn id="110" dur="500"/>
                                        <p:tgtEl>
                                          <p:spTgt spid="28"/>
                                        </p:tgtEl>
                                      </p:cBhvr>
                                    </p:animEffect>
                                  </p:childTnLst>
                                </p:cTn>
                              </p:par>
                              <p:par>
                                <p:cTn id="111" presetID="1" presetClass="exit" presetSubtype="0" fill="hold" grpId="3" nodeType="withEffect">
                                  <p:stCondLst>
                                    <p:cond delay="0"/>
                                  </p:stCondLst>
                                  <p:childTnLst>
                                    <p:set>
                                      <p:cBhvr>
                                        <p:cTn id="112" dur="1" fill="hold">
                                          <p:stCondLst>
                                            <p:cond delay="0"/>
                                          </p:stCondLst>
                                        </p:cTn>
                                        <p:tgtEl>
                                          <p:spTgt spid="17"/>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3" grpId="2" animBg="1"/>
      <p:bldP spid="13" grpId="3" animBg="1"/>
      <p:bldP spid="14" grpId="0" animBg="1"/>
      <p:bldP spid="14" grpId="1" animBg="1"/>
      <p:bldP spid="14" grpId="2" animBg="1"/>
      <p:bldP spid="15" grpId="0" animBg="1"/>
      <p:bldP spid="15" grpId="1" animBg="1"/>
      <p:bldP spid="15" grpId="2" animBg="1"/>
      <p:bldP spid="16" grpId="0" animBg="1"/>
      <p:bldP spid="16" grpId="1" animBg="1"/>
      <p:bldP spid="16" grpId="2" animBg="1"/>
      <p:bldP spid="17" grpId="0" animBg="1"/>
      <p:bldP spid="17" grpId="1" animBg="1"/>
      <p:bldP spid="17" grpId="2" animBg="1"/>
      <p:bldP spid="17" grpId="3" animBg="1"/>
      <p:bldP spid="18" grpId="0" animBg="1"/>
      <p:bldP spid="18" grpId="1" animBg="1"/>
      <p:bldP spid="19" grpId="0" animBg="1"/>
      <p:bldP spid="20" grpId="0" animBg="1"/>
      <p:bldP spid="21" grpId="0"/>
      <p:bldP spid="21" grpId="1"/>
      <p:bldP spid="22" grpId="0"/>
      <p:bldP spid="22" grpId="1"/>
      <p:bldP spid="23" grpId="0"/>
      <p:bldP spid="24" grpId="0"/>
      <p:bldP spid="25" grpId="0"/>
      <p:bldP spid="26" grpId="0" animBg="1"/>
      <p:bldP spid="27" grpId="0" animBg="1"/>
      <p:bldP spid="2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同期スケジューリング短間隔</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298970927"/>
              </p:ext>
            </p:extLst>
          </p:nvPr>
        </p:nvGraphicFramePr>
        <p:xfrm>
          <a:off x="0" y="1268760"/>
          <a:ext cx="9144000" cy="55892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32399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DMA</a:t>
            </a:r>
            <a:r>
              <a:rPr kumimoji="1" lang="ja-JP" altLang="en-US" dirty="0" smtClean="0"/>
              <a:t>バウンドのアプリケーション</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コアが増えれば読み出すメモリが増えていく</a:t>
            </a:r>
            <a:endParaRPr kumimoji="1" lang="en-US" altLang="ja-JP" dirty="0" smtClean="0"/>
          </a:p>
          <a:p>
            <a:pPr lvl="1"/>
            <a:r>
              <a:rPr lang="ja-JP" altLang="en-US" dirty="0"/>
              <a:t>並列</a:t>
            </a:r>
            <a:r>
              <a:rPr lang="ja-JP" altLang="en-US" dirty="0" smtClean="0"/>
              <a:t>に読み出すから時間変化は少ないはず</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274773624"/>
              </p:ext>
            </p:extLst>
          </p:nvPr>
        </p:nvGraphicFramePr>
        <p:xfrm>
          <a:off x="0" y="2852936"/>
          <a:ext cx="9144000" cy="40050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25426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スケジューリングによる改善</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339223209"/>
              </p:ext>
            </p:extLst>
          </p:nvPr>
        </p:nvGraphicFramePr>
        <p:xfrm>
          <a:off x="0" y="1196752"/>
          <a:ext cx="9144000" cy="56612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989235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467544" y="0"/>
            <a:ext cx="8229600" cy="1143000"/>
          </a:xfrm>
        </p:spPr>
        <p:txBody>
          <a:bodyPr/>
          <a:lstStyle/>
          <a:p>
            <a:r>
              <a:rPr lang="ja-JP" altLang="en-US" dirty="0" smtClean="0"/>
              <a:t>ハートビート</a:t>
            </a:r>
          </a:p>
        </p:txBody>
      </p:sp>
      <p:sp>
        <p:nvSpPr>
          <p:cNvPr id="10243" name="コンテンツ プレースホルダ 2"/>
          <p:cNvSpPr>
            <a:spLocks noGrp="1"/>
          </p:cNvSpPr>
          <p:nvPr>
            <p:ph idx="1"/>
          </p:nvPr>
        </p:nvSpPr>
        <p:spPr>
          <a:xfrm>
            <a:off x="457200" y="1124744"/>
            <a:ext cx="8229600" cy="5001419"/>
          </a:xfrm>
        </p:spPr>
        <p:txBody>
          <a:bodyPr/>
          <a:lstStyle/>
          <a:p>
            <a:r>
              <a:rPr lang="en-US" altLang="ja-JP" dirty="0" smtClean="0"/>
              <a:t>PPE</a:t>
            </a:r>
            <a:r>
              <a:rPr lang="ja-JP" altLang="en-US" dirty="0" smtClean="0"/>
              <a:t>上のリレープロセスがハートビートを中継</a:t>
            </a:r>
            <a:endParaRPr lang="en-US" altLang="ja-JP" dirty="0" smtClean="0"/>
          </a:p>
          <a:p>
            <a:pPr lvl="1"/>
            <a:r>
              <a:rPr lang="en-US" altLang="ja-JP" dirty="0" smtClean="0"/>
              <a:t>SPE</a:t>
            </a:r>
            <a:r>
              <a:rPr lang="ja-JP" altLang="en-US" dirty="0" smtClean="0"/>
              <a:t>と直接通信するには</a:t>
            </a:r>
            <a:r>
              <a:rPr lang="en-US" altLang="ja-JP" dirty="0" smtClean="0"/>
              <a:t>TCP/IP</a:t>
            </a:r>
            <a:r>
              <a:rPr lang="ja-JP" altLang="en-US" dirty="0" smtClean="0"/>
              <a:t>の実装が必要</a:t>
            </a:r>
            <a:endParaRPr lang="en-US" altLang="ja-JP" dirty="0" smtClean="0"/>
          </a:p>
          <a:p>
            <a:pPr lvl="1"/>
            <a:r>
              <a:rPr lang="ja-JP" altLang="en-US" dirty="0" smtClean="0"/>
              <a:t>セキュリティプロキシが暗号メッセージを送る</a:t>
            </a:r>
            <a:endParaRPr lang="en-US" altLang="ja-JP" dirty="0" smtClean="0"/>
          </a:p>
          <a:p>
            <a:pPr lvl="2"/>
            <a:r>
              <a:rPr lang="en-US" altLang="ja-JP" dirty="0" smtClean="0"/>
              <a:t>OS</a:t>
            </a:r>
            <a:r>
              <a:rPr lang="ja-JP" altLang="en-US" dirty="0" smtClean="0"/>
              <a:t>監視システムは暗号化された応答メッセージを返す</a:t>
            </a:r>
            <a:endParaRPr lang="en-US" altLang="ja-JP" dirty="0" smtClean="0"/>
          </a:p>
          <a:p>
            <a:pPr lvl="1"/>
            <a:r>
              <a:rPr lang="ja-JP" altLang="en-US" dirty="0" smtClean="0"/>
              <a:t>攻撃者は正しい応答を返すことができない</a:t>
            </a:r>
            <a:endParaRPr lang="en-US" altLang="ja-JP" dirty="0" smtClean="0"/>
          </a:p>
          <a:p>
            <a:pPr lvl="2"/>
            <a:r>
              <a:rPr lang="ja-JP" altLang="en-US" dirty="0" smtClean="0"/>
              <a:t>鍵は監視システムとプロキシだけが共有</a:t>
            </a:r>
            <a:endParaRPr lang="en-US" altLang="ja-JP" dirty="0" smtClean="0"/>
          </a:p>
        </p:txBody>
      </p:sp>
      <p:sp>
        <p:nvSpPr>
          <p:cNvPr id="45" name="正方形/長方形 44"/>
          <p:cNvSpPr/>
          <p:nvPr/>
        </p:nvSpPr>
        <p:spPr>
          <a:xfrm>
            <a:off x="4067944" y="4797152"/>
            <a:ext cx="3096344" cy="19442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server"/>
          <p:cNvSpPr>
            <a:spLocks noEditPoints="1" noChangeArrowheads="1"/>
          </p:cNvSpPr>
          <p:nvPr/>
        </p:nvSpPr>
        <p:spPr bwMode="auto">
          <a:xfrm>
            <a:off x="2051720" y="5301208"/>
            <a:ext cx="1080120" cy="1008112"/>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7" name="正方形/長方形 46"/>
          <p:cNvSpPr/>
          <p:nvPr/>
        </p:nvSpPr>
        <p:spPr>
          <a:xfrm>
            <a:off x="4211960" y="5373216"/>
            <a:ext cx="936104"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6156176" y="5373216"/>
            <a:ext cx="936104" cy="9361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18"/>
          <p:cNvSpPr txBox="1">
            <a:spLocks noChangeArrowheads="1"/>
          </p:cNvSpPr>
          <p:nvPr/>
        </p:nvSpPr>
        <p:spPr bwMode="auto">
          <a:xfrm>
            <a:off x="1763688" y="4869160"/>
            <a:ext cx="1698525" cy="369332"/>
          </a:xfrm>
          <a:prstGeom prst="rect">
            <a:avLst/>
          </a:prstGeom>
          <a:noFill/>
          <a:ln w="9525">
            <a:noFill/>
            <a:miter lim="800000"/>
            <a:headEnd/>
            <a:tailEnd/>
          </a:ln>
        </p:spPr>
        <p:txBody>
          <a:bodyPr wrap="square">
            <a:spAutoFit/>
          </a:bodyPr>
          <a:lstStyle/>
          <a:p>
            <a:r>
              <a:rPr lang="en-US" altLang="ja-JP" dirty="0"/>
              <a:t>Security Proxy</a:t>
            </a:r>
            <a:endParaRPr lang="ja-JP" altLang="en-US" dirty="0"/>
          </a:p>
        </p:txBody>
      </p:sp>
      <p:sp>
        <p:nvSpPr>
          <p:cNvPr id="51" name="テキスト ボックス 19"/>
          <p:cNvSpPr txBox="1">
            <a:spLocks noChangeArrowheads="1"/>
          </p:cNvSpPr>
          <p:nvPr/>
        </p:nvSpPr>
        <p:spPr bwMode="auto">
          <a:xfrm>
            <a:off x="4139952" y="4797152"/>
            <a:ext cx="1224135" cy="646331"/>
          </a:xfrm>
          <a:prstGeom prst="rect">
            <a:avLst/>
          </a:prstGeom>
          <a:noFill/>
          <a:ln w="9525">
            <a:noFill/>
            <a:miter lim="800000"/>
            <a:headEnd/>
            <a:tailEnd/>
          </a:ln>
        </p:spPr>
        <p:txBody>
          <a:bodyPr wrap="square">
            <a:spAutoFit/>
          </a:bodyPr>
          <a:lstStyle/>
          <a:p>
            <a:pPr algn="ctr"/>
            <a:r>
              <a:rPr lang="ja-JP" altLang="en-US" dirty="0" smtClean="0"/>
              <a:t>リレー</a:t>
            </a:r>
            <a:endParaRPr lang="en-US" altLang="ja-JP" dirty="0" smtClean="0"/>
          </a:p>
          <a:p>
            <a:pPr algn="ctr"/>
            <a:r>
              <a:rPr lang="ja-JP" altLang="en-US" dirty="0" smtClean="0"/>
              <a:t>プロセス</a:t>
            </a:r>
            <a:endParaRPr lang="ja-JP" altLang="en-US" dirty="0"/>
          </a:p>
        </p:txBody>
      </p:sp>
      <p:pic>
        <p:nvPicPr>
          <p:cNvPr id="52" name="Picture 2" descr="http://t0.gstatic.com/images?q=tbn:P9aI-vTPUHwSnM:http://www.up-lock.com/u9.jpg">
            <a:hlinkClick r:id="rId4"/>
          </p:cNvPr>
          <p:cNvPicPr>
            <a:picLocks noChangeAspect="1" noChangeArrowheads="1"/>
          </p:cNvPicPr>
          <p:nvPr/>
        </p:nvPicPr>
        <p:blipFill>
          <a:blip r:embed="rId5" cstate="print"/>
          <a:srcRect/>
          <a:stretch>
            <a:fillRect/>
          </a:stretch>
        </p:blipFill>
        <p:spPr bwMode="auto">
          <a:xfrm>
            <a:off x="6228184" y="5445224"/>
            <a:ext cx="792088" cy="731158"/>
          </a:xfrm>
          <a:prstGeom prst="rect">
            <a:avLst/>
          </a:prstGeom>
          <a:noFill/>
          <a:ln w="9525">
            <a:noFill/>
            <a:miter lim="800000"/>
            <a:headEnd/>
            <a:tailEnd/>
          </a:ln>
          <a:effectLst>
            <a:outerShdw blurRad="1270000" dir="21540000" sx="1000" sy="1000" algn="ctr" rotWithShape="0">
              <a:srgbClr val="000000">
                <a:alpha val="0"/>
              </a:srgbClr>
            </a:outerShdw>
          </a:effectLst>
        </p:spPr>
      </p:pic>
      <p:sp>
        <p:nvSpPr>
          <p:cNvPr id="56" name="正方形/長方形 55"/>
          <p:cNvSpPr/>
          <p:nvPr/>
        </p:nvSpPr>
        <p:spPr>
          <a:xfrm>
            <a:off x="6228184" y="5445224"/>
            <a:ext cx="792088" cy="79208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応答</a:t>
            </a:r>
            <a:endParaRPr kumimoji="1" lang="ja-JP" altLang="en-US" dirty="0"/>
          </a:p>
        </p:txBody>
      </p:sp>
      <p:sp>
        <p:nvSpPr>
          <p:cNvPr id="53" name="テキスト ボックス 52"/>
          <p:cNvSpPr txBox="1"/>
          <p:nvPr/>
        </p:nvSpPr>
        <p:spPr>
          <a:xfrm>
            <a:off x="6156176" y="4509120"/>
            <a:ext cx="1080120" cy="369332"/>
          </a:xfrm>
          <a:prstGeom prst="rect">
            <a:avLst/>
          </a:prstGeom>
          <a:noFill/>
        </p:spPr>
        <p:txBody>
          <a:bodyPr wrap="square" rtlCol="0">
            <a:spAutoFit/>
          </a:bodyPr>
          <a:lstStyle/>
          <a:p>
            <a:pPr algn="ctr"/>
            <a:r>
              <a:rPr kumimoji="1" lang="en-US" altLang="ja-JP" dirty="0" smtClean="0"/>
              <a:t>Cell/B.E.</a:t>
            </a:r>
            <a:endParaRPr kumimoji="1" lang="ja-JP" altLang="en-US" dirty="0"/>
          </a:p>
        </p:txBody>
      </p:sp>
      <p:sp>
        <p:nvSpPr>
          <p:cNvPr id="54" name="正方形/長方形 53"/>
          <p:cNvSpPr/>
          <p:nvPr/>
        </p:nvSpPr>
        <p:spPr>
          <a:xfrm>
            <a:off x="2195736" y="5445224"/>
            <a:ext cx="79208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暗号</a:t>
            </a:r>
            <a:endParaRPr kumimoji="1" lang="ja-JP" altLang="en-US" dirty="0"/>
          </a:p>
        </p:txBody>
      </p:sp>
      <p:sp>
        <p:nvSpPr>
          <p:cNvPr id="57" name="テキスト ボックス 56"/>
          <p:cNvSpPr txBox="1"/>
          <p:nvPr/>
        </p:nvSpPr>
        <p:spPr>
          <a:xfrm>
            <a:off x="6084168" y="4797152"/>
            <a:ext cx="1080120" cy="646331"/>
          </a:xfrm>
          <a:prstGeom prst="rect">
            <a:avLst/>
          </a:prstGeom>
          <a:noFill/>
        </p:spPr>
        <p:txBody>
          <a:bodyPr wrap="square" rtlCol="0">
            <a:spAutoFit/>
          </a:bodyPr>
          <a:lstStyle/>
          <a:p>
            <a:pPr algn="ctr"/>
            <a:r>
              <a:rPr kumimoji="1" lang="en-US" altLang="ja-JP" dirty="0" smtClean="0"/>
              <a:t>OS</a:t>
            </a:r>
            <a:r>
              <a:rPr kumimoji="1" lang="ja-JP" altLang="en-US" dirty="0" smtClean="0"/>
              <a:t>監視</a:t>
            </a:r>
            <a:endParaRPr kumimoji="1" lang="en-US" altLang="ja-JP" dirty="0" smtClean="0"/>
          </a:p>
          <a:p>
            <a:pPr algn="ctr"/>
            <a:r>
              <a:rPr lang="ja-JP" altLang="en-US" dirty="0" smtClean="0"/>
              <a:t>システム</a:t>
            </a:r>
            <a:endParaRPr kumimoji="1" lang="ja-JP" altLang="en-US" dirty="0"/>
          </a:p>
        </p:txBody>
      </p:sp>
      <p:sp>
        <p:nvSpPr>
          <p:cNvPr id="58" name="正方形/長方形 57"/>
          <p:cNvSpPr/>
          <p:nvPr/>
        </p:nvSpPr>
        <p:spPr>
          <a:xfrm>
            <a:off x="6156176" y="6381328"/>
            <a:ext cx="936104" cy="288032"/>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59" name="正方形/長方形 58"/>
          <p:cNvSpPr/>
          <p:nvPr/>
        </p:nvSpPr>
        <p:spPr>
          <a:xfrm>
            <a:off x="4211960" y="6381328"/>
            <a:ext cx="936104" cy="28803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PPE</a:t>
            </a:r>
            <a:endParaRPr kumimoji="1" lang="ja-JP" altLang="en-US" dirty="0"/>
          </a:p>
        </p:txBody>
      </p:sp>
      <p:cxnSp>
        <p:nvCxnSpPr>
          <p:cNvPr id="60" name="カギ線コネクタ 59"/>
          <p:cNvCxnSpPr>
            <a:stCxn id="55" idx="1"/>
            <a:endCxn id="54" idx="3"/>
          </p:cNvCxnSpPr>
          <p:nvPr/>
        </p:nvCxnSpPr>
        <p:spPr>
          <a:xfrm rot="10800000">
            <a:off x="2987824" y="5841268"/>
            <a:ext cx="1296144" cy="1588"/>
          </a:xfrm>
          <a:prstGeom prst="bentConnector3">
            <a:avLst>
              <a:gd name="adj1" fmla="val 50000"/>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カギ線コネクタ 60"/>
          <p:cNvCxnSpPr>
            <a:stCxn id="56" idx="1"/>
            <a:endCxn id="55" idx="3"/>
          </p:cNvCxnSpPr>
          <p:nvPr/>
        </p:nvCxnSpPr>
        <p:spPr>
          <a:xfrm rot="10800000">
            <a:off x="5076056" y="5841268"/>
            <a:ext cx="1152128" cy="1588"/>
          </a:xfrm>
          <a:prstGeom prst="bentConnector3">
            <a:avLst>
              <a:gd name="adj1" fmla="val 50000"/>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2" name="乗算記号 61"/>
          <p:cNvSpPr/>
          <p:nvPr/>
        </p:nvSpPr>
        <p:spPr>
          <a:xfrm>
            <a:off x="5220072" y="5301208"/>
            <a:ext cx="928687" cy="1130449"/>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3" name="テキスト ボックス 11"/>
          <p:cNvSpPr txBox="1">
            <a:spLocks noChangeArrowheads="1"/>
          </p:cNvSpPr>
          <p:nvPr/>
        </p:nvSpPr>
        <p:spPr bwMode="auto">
          <a:xfrm>
            <a:off x="5148064" y="5373216"/>
            <a:ext cx="1008111" cy="369332"/>
          </a:xfrm>
          <a:prstGeom prst="rect">
            <a:avLst/>
          </a:prstGeom>
          <a:noFill/>
          <a:ln w="9525">
            <a:noFill/>
            <a:miter lim="800000"/>
            <a:headEnd/>
            <a:tailEnd/>
          </a:ln>
        </p:spPr>
        <p:txBody>
          <a:bodyPr wrap="square">
            <a:spAutoFit/>
          </a:bodyPr>
          <a:lstStyle/>
          <a:p>
            <a:pPr algn="ctr"/>
            <a:r>
              <a:rPr lang="en-US" altLang="ja-JP" dirty="0"/>
              <a:t>Mailbox</a:t>
            </a:r>
          </a:p>
        </p:txBody>
      </p:sp>
      <p:sp>
        <p:nvSpPr>
          <p:cNvPr id="55" name="正方形/長方形 54"/>
          <p:cNvSpPr/>
          <p:nvPr/>
        </p:nvSpPr>
        <p:spPr>
          <a:xfrm>
            <a:off x="4283968" y="5445224"/>
            <a:ext cx="792088" cy="79208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応答</a:t>
            </a:r>
            <a:endParaRPr kumimoji="1" lang="ja-JP" altLang="en-US" dirty="0"/>
          </a:p>
        </p:txBody>
      </p:sp>
      <p:sp>
        <p:nvSpPr>
          <p:cNvPr id="72" name="テキスト ボックス 71"/>
          <p:cNvSpPr txBox="1"/>
          <p:nvPr/>
        </p:nvSpPr>
        <p:spPr>
          <a:xfrm>
            <a:off x="395536" y="5085184"/>
            <a:ext cx="1368152" cy="369332"/>
          </a:xfrm>
          <a:prstGeom prst="rect">
            <a:avLst/>
          </a:prstGeom>
          <a:noFill/>
        </p:spPr>
        <p:txBody>
          <a:bodyPr wrap="square" rtlCol="0">
            <a:spAutoFit/>
          </a:bodyPr>
          <a:lstStyle/>
          <a:p>
            <a:pPr algn="ctr"/>
            <a:r>
              <a:rPr kumimoji="1" lang="ja-JP" altLang="en-US" dirty="0" smtClean="0"/>
              <a:t>ネットワーク</a:t>
            </a:r>
            <a:endParaRPr kumimoji="1" lang="ja-JP" altLang="en-US" dirty="0"/>
          </a:p>
        </p:txBody>
      </p:sp>
      <p:cxnSp>
        <p:nvCxnSpPr>
          <p:cNvPr id="74" name="図形 73"/>
          <p:cNvCxnSpPr>
            <a:stCxn id="46" idx="7"/>
            <a:endCxn id="72" idx="2"/>
          </p:cNvCxnSpPr>
          <p:nvPr/>
        </p:nvCxnSpPr>
        <p:spPr>
          <a:xfrm flipH="1" flipV="1">
            <a:off x="1079612" y="5454516"/>
            <a:ext cx="972108" cy="350748"/>
          </a:xfrm>
          <a:prstGeom prst="bentConnector4">
            <a:avLst>
              <a:gd name="adj1" fmla="val -1253"/>
              <a:gd name="adj2" fmla="val -2659"/>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テキスト ボックス 9"/>
          <p:cNvSpPr txBox="1">
            <a:spLocks noChangeArrowheads="1"/>
          </p:cNvSpPr>
          <p:nvPr/>
        </p:nvSpPr>
        <p:spPr bwMode="auto">
          <a:xfrm>
            <a:off x="3203848" y="5373216"/>
            <a:ext cx="928688" cy="369888"/>
          </a:xfrm>
          <a:prstGeom prst="rect">
            <a:avLst/>
          </a:prstGeom>
          <a:noFill/>
          <a:ln w="9525">
            <a:noFill/>
            <a:miter lim="800000"/>
            <a:headEnd/>
            <a:tailEnd/>
          </a:ln>
        </p:spPr>
        <p:txBody>
          <a:bodyPr>
            <a:spAutoFit/>
          </a:bodyPr>
          <a:lstStyle/>
          <a:p>
            <a:pPr algn="ctr"/>
            <a:r>
              <a:rPr lang="en-US" altLang="ja-JP" dirty="0"/>
              <a:t>TCP/IP</a:t>
            </a:r>
            <a:endParaRPr lang="ja-JP" altLang="en-US" dirty="0"/>
          </a:p>
        </p:txBody>
      </p:sp>
    </p:spTree>
    <p:custDataLst>
      <p:tags r:id="rId1"/>
    </p:custDataLst>
    <p:extLst>
      <p:ext uri="{BB962C8B-B14F-4D97-AF65-F5344CB8AC3E}">
        <p14:creationId xmlns:p14="http://schemas.microsoft.com/office/powerpoint/2010/main" val="58383590"/>
      </p:ext>
    </p:extLst>
  </p:cSld>
  <p:clrMapOvr>
    <a:masterClrMapping/>
  </p:clrMapOvr>
  <p:transition advTm="10801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p:cTn id="7" dur="500" fill="hold"/>
                                        <p:tgtEl>
                                          <p:spTgt spid="54"/>
                                        </p:tgtEl>
                                        <p:attrNameLst>
                                          <p:attrName>ppt_w</p:attrName>
                                        </p:attrNameLst>
                                      </p:cBhvr>
                                      <p:tavLst>
                                        <p:tav tm="0">
                                          <p:val>
                                            <p:strVal val="#ppt_w*0.70"/>
                                          </p:val>
                                        </p:tav>
                                        <p:tav tm="100000">
                                          <p:val>
                                            <p:strVal val="#ppt_w"/>
                                          </p:val>
                                        </p:tav>
                                      </p:tavLst>
                                    </p:anim>
                                    <p:anim calcmode="lin" valueType="num">
                                      <p:cBhvr>
                                        <p:cTn id="8" dur="500" fill="hold"/>
                                        <p:tgtEl>
                                          <p:spTgt spid="54"/>
                                        </p:tgtEl>
                                        <p:attrNameLst>
                                          <p:attrName>ppt_h</p:attrName>
                                        </p:attrNameLst>
                                      </p:cBhvr>
                                      <p:tavLst>
                                        <p:tav tm="0">
                                          <p:val>
                                            <p:strVal val="#ppt_h"/>
                                          </p:val>
                                        </p:tav>
                                        <p:tav tm="100000">
                                          <p:val>
                                            <p:strVal val="#ppt_h"/>
                                          </p:val>
                                        </p:tav>
                                      </p:tavLst>
                                    </p:anim>
                                    <p:animEffect transition="in" filter="fade">
                                      <p:cBhvr>
                                        <p:cTn id="9" dur="500"/>
                                        <p:tgtEl>
                                          <p:spTgt spid="54"/>
                                        </p:tgtEl>
                                      </p:cBhvr>
                                    </p:animEffect>
                                  </p:childTnLst>
                                </p:cTn>
                              </p:par>
                            </p:childTnLst>
                          </p:cTn>
                        </p:par>
                      </p:childTnLst>
                    </p:cTn>
                  </p:par>
                  <p:par>
                    <p:cTn id="10" fill="hold">
                      <p:stCondLst>
                        <p:cond delay="indefinite"/>
                      </p:stCondLst>
                      <p:childTnLst>
                        <p:par>
                          <p:cTn id="11" fill="hold">
                            <p:stCondLst>
                              <p:cond delay="0"/>
                            </p:stCondLst>
                            <p:childTnLst>
                              <p:par>
                                <p:cTn id="12" presetID="63" presetClass="path" presetSubtype="0" accel="50000" decel="50000" fill="hold" grpId="1" nodeType="clickEffect">
                                  <p:stCondLst>
                                    <p:cond delay="0"/>
                                  </p:stCondLst>
                                  <p:childTnLst>
                                    <p:animMotion origin="layout" path="M -8.33333E-7 1.11111E-6 L 0.23229 0.00532 " pathEditMode="relative" rAng="0" ptsTypes="AA">
                                      <p:cBhvr>
                                        <p:cTn id="13" dur="500" fill="hold"/>
                                        <p:tgtEl>
                                          <p:spTgt spid="54"/>
                                        </p:tgtEl>
                                        <p:attrNameLst>
                                          <p:attrName>ppt_x</p:attrName>
                                          <p:attrName>ppt_y</p:attrName>
                                        </p:attrNameLst>
                                      </p:cBhvr>
                                      <p:rCtr x="116" y="3"/>
                                    </p:animMotion>
                                  </p:childTnLst>
                                </p:cTn>
                              </p:par>
                            </p:childTnLst>
                          </p:cTn>
                        </p:par>
                      </p:childTnLst>
                    </p:cTn>
                  </p:par>
                  <p:par>
                    <p:cTn id="14" fill="hold">
                      <p:stCondLst>
                        <p:cond delay="indefinite"/>
                      </p:stCondLst>
                      <p:childTnLst>
                        <p:par>
                          <p:cTn id="15" fill="hold">
                            <p:stCondLst>
                              <p:cond delay="0"/>
                            </p:stCondLst>
                            <p:childTnLst>
                              <p:par>
                                <p:cTn id="16" presetID="63" presetClass="path" presetSubtype="0" accel="50000" decel="50000" fill="hold" grpId="2" nodeType="clickEffect">
                                  <p:stCondLst>
                                    <p:cond delay="0"/>
                                  </p:stCondLst>
                                  <p:childTnLst>
                                    <p:animMotion origin="layout" path="M 0.23229 0.00532 L 0.43715 0.00532 " pathEditMode="relative" rAng="0" ptsTypes="AA">
                                      <p:cBhvr>
                                        <p:cTn id="17" dur="500" fill="hold"/>
                                        <p:tgtEl>
                                          <p:spTgt spid="54"/>
                                        </p:tgtEl>
                                        <p:attrNameLst>
                                          <p:attrName>ppt_x</p:attrName>
                                          <p:attrName>ppt_y</p:attrName>
                                        </p:attrNameLst>
                                      </p:cBhvr>
                                      <p:rCtr x="102" y="0"/>
                                    </p:animMotion>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3" nodeType="clickEffect">
                                  <p:stCondLst>
                                    <p:cond delay="0"/>
                                  </p:stCondLst>
                                  <p:childTnLst>
                                    <p:animEffect transition="out" filter="dissolve">
                                      <p:cBhvr>
                                        <p:cTn id="21" dur="500"/>
                                        <p:tgtEl>
                                          <p:spTgt spid="54"/>
                                        </p:tgtEl>
                                      </p:cBhvr>
                                    </p:animEffect>
                                    <p:set>
                                      <p:cBhvr>
                                        <p:cTn id="22" dur="1" fill="hold">
                                          <p:stCondLst>
                                            <p:cond delay="499"/>
                                          </p:stCondLst>
                                        </p:cTn>
                                        <p:tgtEl>
                                          <p:spTgt spid="5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p:cTn id="27" dur="500" fill="hold"/>
                                        <p:tgtEl>
                                          <p:spTgt spid="56"/>
                                        </p:tgtEl>
                                        <p:attrNameLst>
                                          <p:attrName>ppt_w</p:attrName>
                                        </p:attrNameLst>
                                      </p:cBhvr>
                                      <p:tavLst>
                                        <p:tav tm="0">
                                          <p:val>
                                            <p:strVal val="#ppt_w*0.70"/>
                                          </p:val>
                                        </p:tav>
                                        <p:tav tm="100000">
                                          <p:val>
                                            <p:strVal val="#ppt_w"/>
                                          </p:val>
                                        </p:tav>
                                      </p:tavLst>
                                    </p:anim>
                                    <p:anim calcmode="lin" valueType="num">
                                      <p:cBhvr>
                                        <p:cTn id="28" dur="500" fill="hold"/>
                                        <p:tgtEl>
                                          <p:spTgt spid="56"/>
                                        </p:tgtEl>
                                        <p:attrNameLst>
                                          <p:attrName>ppt_h</p:attrName>
                                        </p:attrNameLst>
                                      </p:cBhvr>
                                      <p:tavLst>
                                        <p:tav tm="0">
                                          <p:val>
                                            <p:strVal val="#ppt_h"/>
                                          </p:val>
                                        </p:tav>
                                        <p:tav tm="100000">
                                          <p:val>
                                            <p:strVal val="#ppt_h"/>
                                          </p:val>
                                        </p:tav>
                                      </p:tavLst>
                                    </p:anim>
                                    <p:animEffect transition="in" filter="fade">
                                      <p:cBhvr>
                                        <p:cTn id="29" dur="500"/>
                                        <p:tgtEl>
                                          <p:spTgt spid="56"/>
                                        </p:tgtEl>
                                      </p:cBhvr>
                                    </p:animEffect>
                                  </p:childTnLst>
                                </p:cTn>
                              </p:par>
                            </p:childTnLst>
                          </p:cTn>
                        </p:par>
                      </p:childTnLst>
                    </p:cTn>
                  </p:par>
                  <p:par>
                    <p:cTn id="30" fill="hold">
                      <p:stCondLst>
                        <p:cond delay="indefinite"/>
                      </p:stCondLst>
                      <p:childTnLst>
                        <p:par>
                          <p:cTn id="31" fill="hold">
                            <p:stCondLst>
                              <p:cond delay="0"/>
                            </p:stCondLst>
                            <p:childTnLst>
                              <p:par>
                                <p:cTn id="32" presetID="35" presetClass="path" presetSubtype="0" accel="50000" decel="50000" fill="hold" grpId="1" nodeType="clickEffect">
                                  <p:stCondLst>
                                    <p:cond delay="0"/>
                                  </p:stCondLst>
                                  <p:childTnLst>
                                    <p:animMotion origin="layout" path="M -0.00382 0.00533 L -0.4408 0.01065 " pathEditMode="relative" rAng="0" ptsTypes="AA">
                                      <p:cBhvr>
                                        <p:cTn id="33" dur="500" fill="hold"/>
                                        <p:tgtEl>
                                          <p:spTgt spid="56"/>
                                        </p:tgtEl>
                                        <p:attrNameLst>
                                          <p:attrName>ppt_x</p:attrName>
                                          <p:attrName>ppt_y</p:attrName>
                                        </p:attrNameLst>
                                      </p:cBhvr>
                                      <p:rCtr x="-219" y="3"/>
                                    </p:animMotion>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62"/>
                                        </p:tgtEl>
                                        <p:attrNameLst>
                                          <p:attrName>style.visibility</p:attrName>
                                        </p:attrNameLst>
                                      </p:cBhvr>
                                      <p:to>
                                        <p:strVal val="visible"/>
                                      </p:to>
                                    </p:set>
                                    <p:anim calcmode="lin" valueType="num">
                                      <p:cBhvr>
                                        <p:cTn id="38" dur="500" fill="hold"/>
                                        <p:tgtEl>
                                          <p:spTgt spid="62"/>
                                        </p:tgtEl>
                                        <p:attrNameLst>
                                          <p:attrName>ppt_w</p:attrName>
                                        </p:attrNameLst>
                                      </p:cBhvr>
                                      <p:tavLst>
                                        <p:tav tm="0">
                                          <p:val>
                                            <p:strVal val="#ppt_w*0.70"/>
                                          </p:val>
                                        </p:tav>
                                        <p:tav tm="100000">
                                          <p:val>
                                            <p:strVal val="#ppt_w"/>
                                          </p:val>
                                        </p:tav>
                                      </p:tavLst>
                                    </p:anim>
                                    <p:anim calcmode="lin" valueType="num">
                                      <p:cBhvr>
                                        <p:cTn id="39" dur="500" fill="hold"/>
                                        <p:tgtEl>
                                          <p:spTgt spid="62"/>
                                        </p:tgtEl>
                                        <p:attrNameLst>
                                          <p:attrName>ppt_h</p:attrName>
                                        </p:attrNameLst>
                                      </p:cBhvr>
                                      <p:tavLst>
                                        <p:tav tm="0">
                                          <p:val>
                                            <p:strVal val="#ppt_h"/>
                                          </p:val>
                                        </p:tav>
                                        <p:tav tm="100000">
                                          <p:val>
                                            <p:strVal val="#ppt_h"/>
                                          </p:val>
                                        </p:tav>
                                      </p:tavLst>
                                    </p:anim>
                                    <p:animEffect transition="in" filter="fade">
                                      <p:cBhvr>
                                        <p:cTn id="40" dur="500"/>
                                        <p:tgtEl>
                                          <p:spTgt spid="62"/>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55"/>
                                        </p:tgtEl>
                                        <p:attrNameLst>
                                          <p:attrName>style.visibility</p:attrName>
                                        </p:attrNameLst>
                                      </p:cBhvr>
                                      <p:to>
                                        <p:strVal val="visible"/>
                                      </p:to>
                                    </p:set>
                                    <p:anim calcmode="lin" valueType="num">
                                      <p:cBhvr>
                                        <p:cTn id="45" dur="500" fill="hold"/>
                                        <p:tgtEl>
                                          <p:spTgt spid="55"/>
                                        </p:tgtEl>
                                        <p:attrNameLst>
                                          <p:attrName>ppt_w</p:attrName>
                                        </p:attrNameLst>
                                      </p:cBhvr>
                                      <p:tavLst>
                                        <p:tav tm="0">
                                          <p:val>
                                            <p:strVal val="#ppt_w*0.70"/>
                                          </p:val>
                                        </p:tav>
                                        <p:tav tm="100000">
                                          <p:val>
                                            <p:strVal val="#ppt_w"/>
                                          </p:val>
                                        </p:tav>
                                      </p:tavLst>
                                    </p:anim>
                                    <p:anim calcmode="lin" valueType="num">
                                      <p:cBhvr>
                                        <p:cTn id="46" dur="500" fill="hold"/>
                                        <p:tgtEl>
                                          <p:spTgt spid="55"/>
                                        </p:tgtEl>
                                        <p:attrNameLst>
                                          <p:attrName>ppt_h</p:attrName>
                                        </p:attrNameLst>
                                      </p:cBhvr>
                                      <p:tavLst>
                                        <p:tav tm="0">
                                          <p:val>
                                            <p:strVal val="#ppt_h"/>
                                          </p:val>
                                        </p:tav>
                                        <p:tav tm="100000">
                                          <p:val>
                                            <p:strVal val="#ppt_h"/>
                                          </p:val>
                                        </p:tav>
                                      </p:tavLst>
                                    </p:anim>
                                    <p:animEffect transition="in" filter="fade">
                                      <p:cBhvr>
                                        <p:cTn id="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6" grpId="1" animBg="1"/>
      <p:bldP spid="54" grpId="0" animBg="1"/>
      <p:bldP spid="54" grpId="1" animBg="1"/>
      <p:bldP spid="54" grpId="2" animBg="1"/>
      <p:bldP spid="54" grpId="3" animBg="1"/>
      <p:bldP spid="62" grpId="0" animBg="1"/>
      <p:bldP spid="5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が改ざんされると・・・</a:t>
            </a:r>
            <a:endParaRPr kumimoji="1" lang="ja-JP" altLang="en-US" dirty="0"/>
          </a:p>
        </p:txBody>
      </p:sp>
      <p:sp>
        <p:nvSpPr>
          <p:cNvPr id="3" name="コンテンツ プレースホルダ 2"/>
          <p:cNvSpPr>
            <a:spLocks noGrp="1"/>
          </p:cNvSpPr>
          <p:nvPr>
            <p:ph idx="1"/>
          </p:nvPr>
        </p:nvSpPr>
        <p:spPr>
          <a:xfrm>
            <a:off x="457200" y="1600200"/>
            <a:ext cx="8229600" cy="5141168"/>
          </a:xfrm>
        </p:spPr>
        <p:txBody>
          <a:bodyPr/>
          <a:lstStyle/>
          <a:p>
            <a:r>
              <a:rPr lang="ja-JP" altLang="en-US" dirty="0" smtClean="0"/>
              <a:t>セキュリティ対策ソフトが正常に動かなくなる</a:t>
            </a:r>
            <a:endParaRPr lang="en-US" altLang="ja-JP" dirty="0" smtClean="0"/>
          </a:p>
          <a:p>
            <a:pPr lvl="1"/>
            <a:r>
              <a:rPr kumimoji="1" lang="ja-JP" altLang="en-US" dirty="0" smtClean="0"/>
              <a:t>セキュリティ対策ソフトも</a:t>
            </a:r>
            <a:r>
              <a:rPr kumimoji="1" lang="en-US" altLang="ja-JP" dirty="0" smtClean="0"/>
              <a:t>OS</a:t>
            </a:r>
            <a:r>
              <a:rPr kumimoji="1" lang="ja-JP" altLang="en-US" dirty="0" smtClean="0"/>
              <a:t>の機能を使用</a:t>
            </a:r>
            <a:endParaRPr kumimoji="1" lang="en-US" altLang="ja-JP" dirty="0" smtClean="0"/>
          </a:p>
          <a:p>
            <a:pPr lvl="2"/>
            <a:r>
              <a:rPr lang="ja-JP" altLang="en-US" dirty="0" smtClean="0"/>
              <a:t>監視対象の「</a:t>
            </a:r>
            <a:r>
              <a:rPr lang="ja-JP" altLang="en-US" dirty="0" smtClean="0">
                <a:solidFill>
                  <a:srgbClr val="FF0000"/>
                </a:solidFill>
              </a:rPr>
              <a:t>ファイルを開く</a:t>
            </a:r>
            <a:r>
              <a:rPr lang="ja-JP" altLang="en-US" dirty="0" smtClean="0"/>
              <a:t>」</a:t>
            </a:r>
            <a:endParaRPr lang="en-US" altLang="ja-JP" dirty="0" smtClean="0"/>
          </a:p>
          <a:p>
            <a:pPr lvl="2"/>
            <a:r>
              <a:rPr lang="ja-JP" altLang="en-US" dirty="0" smtClean="0"/>
              <a:t>パターンファイルと比較</a:t>
            </a:r>
            <a:endParaRPr lang="en-US" altLang="ja-JP" dirty="0" smtClean="0"/>
          </a:p>
          <a:p>
            <a:pPr lvl="2"/>
            <a:r>
              <a:rPr kumimoji="1" lang="ja-JP" altLang="en-US" dirty="0" smtClean="0"/>
              <a:t>診断結果を「</a:t>
            </a:r>
            <a:r>
              <a:rPr kumimoji="1" lang="ja-JP" altLang="en-US" dirty="0" smtClean="0">
                <a:solidFill>
                  <a:srgbClr val="FF0000"/>
                </a:solidFill>
              </a:rPr>
              <a:t>ログに出力する</a:t>
            </a:r>
            <a:r>
              <a:rPr kumimoji="1" lang="ja-JP" altLang="en-US" dirty="0" smtClean="0"/>
              <a:t>」</a:t>
            </a:r>
            <a:endParaRPr kumimoji="1" lang="en-US" altLang="ja-JP" dirty="0" smtClean="0"/>
          </a:p>
          <a:p>
            <a:pPr lvl="1"/>
            <a:r>
              <a:rPr lang="ja-JP" altLang="en-US" dirty="0" smtClean="0"/>
              <a:t>改ざんされた場合</a:t>
            </a:r>
            <a:endParaRPr lang="en-US" altLang="ja-JP" dirty="0" smtClean="0"/>
          </a:p>
          <a:p>
            <a:pPr lvl="2"/>
            <a:r>
              <a:rPr lang="ja-JP" altLang="en-US" dirty="0"/>
              <a:t>パターンファイル</a:t>
            </a:r>
            <a:r>
              <a:rPr kumimoji="1" lang="ja-JP" altLang="en-US" dirty="0" smtClean="0"/>
              <a:t>が「</a:t>
            </a:r>
            <a:r>
              <a:rPr kumimoji="1" lang="ja-JP" altLang="en-US" dirty="0" smtClean="0">
                <a:solidFill>
                  <a:srgbClr val="FF0000"/>
                </a:solidFill>
              </a:rPr>
              <a:t>すり替えられる</a:t>
            </a:r>
            <a:r>
              <a:rPr kumimoji="1" lang="ja-JP" altLang="en-US" dirty="0" smtClean="0"/>
              <a:t>」</a:t>
            </a:r>
            <a:endParaRPr kumimoji="1" lang="en-US" altLang="ja-JP" dirty="0" smtClean="0"/>
          </a:p>
          <a:p>
            <a:pPr lvl="2"/>
            <a:r>
              <a:rPr lang="ja-JP" altLang="en-US" dirty="0" smtClean="0"/>
              <a:t>診断結果が「</a:t>
            </a:r>
            <a:r>
              <a:rPr lang="ja-JP" altLang="en-US" dirty="0" smtClean="0">
                <a:solidFill>
                  <a:srgbClr val="FF0000"/>
                </a:solidFill>
              </a:rPr>
              <a:t>ログから消される</a:t>
            </a:r>
            <a:r>
              <a:rPr lang="ja-JP" altLang="en-US" dirty="0" smtClean="0"/>
              <a:t>」</a:t>
            </a:r>
            <a:endParaRPr kumimoji="1" lang="en-US" altLang="ja-JP" dirty="0" smtClean="0"/>
          </a:p>
        </p:txBody>
      </p:sp>
      <p:sp>
        <p:nvSpPr>
          <p:cNvPr id="4" name="正方形/長方形 3"/>
          <p:cNvSpPr/>
          <p:nvPr/>
        </p:nvSpPr>
        <p:spPr>
          <a:xfrm>
            <a:off x="6948264" y="6087021"/>
            <a:ext cx="1928813" cy="571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ハードウェア</a:t>
            </a:r>
          </a:p>
        </p:txBody>
      </p:sp>
      <p:sp>
        <p:nvSpPr>
          <p:cNvPr id="5" name="正方形/長方形 4"/>
          <p:cNvSpPr/>
          <p:nvPr/>
        </p:nvSpPr>
        <p:spPr>
          <a:xfrm>
            <a:off x="6948264" y="5301208"/>
            <a:ext cx="1928813"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sp>
        <p:nvSpPr>
          <p:cNvPr id="6" name="正方形/長方形 5"/>
          <p:cNvSpPr/>
          <p:nvPr/>
        </p:nvSpPr>
        <p:spPr>
          <a:xfrm>
            <a:off x="6948264" y="3658146"/>
            <a:ext cx="1928813" cy="15001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セキュリティ</a:t>
            </a:r>
            <a:endParaRPr lang="en-US" altLang="ja-JP" dirty="0" smtClean="0">
              <a:solidFill>
                <a:schemeClr val="tx1"/>
              </a:solidFill>
            </a:endParaRPr>
          </a:p>
          <a:p>
            <a:pPr algn="ctr">
              <a:defRPr/>
            </a:pPr>
            <a:r>
              <a:rPr lang="ja-JP" altLang="en-US" dirty="0" smtClean="0">
                <a:solidFill>
                  <a:schemeClr val="tx1"/>
                </a:solidFill>
              </a:rPr>
              <a:t>対策ソフト</a:t>
            </a:r>
            <a:endParaRPr lang="ja-JP" altLang="en-US" dirty="0">
              <a:solidFill>
                <a:schemeClr val="tx1"/>
              </a:solidFill>
            </a:endParaRPr>
          </a:p>
        </p:txBody>
      </p:sp>
      <p:sp>
        <p:nvSpPr>
          <p:cNvPr id="7" name="下矢印 6"/>
          <p:cNvSpPr/>
          <p:nvPr/>
        </p:nvSpPr>
        <p:spPr>
          <a:xfrm>
            <a:off x="7448327" y="5015458"/>
            <a:ext cx="214312"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下矢印 7"/>
          <p:cNvSpPr/>
          <p:nvPr/>
        </p:nvSpPr>
        <p:spPr>
          <a:xfrm rot="10800000">
            <a:off x="8234139" y="5015458"/>
            <a:ext cx="214313"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下矢印 8"/>
          <p:cNvSpPr/>
          <p:nvPr/>
        </p:nvSpPr>
        <p:spPr>
          <a:xfrm>
            <a:off x="7448327" y="5729833"/>
            <a:ext cx="214312"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下矢印 9"/>
          <p:cNvSpPr/>
          <p:nvPr/>
        </p:nvSpPr>
        <p:spPr>
          <a:xfrm rot="10800000">
            <a:off x="8234139" y="5729833"/>
            <a:ext cx="214313"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下矢印 10"/>
          <p:cNvSpPr/>
          <p:nvPr/>
        </p:nvSpPr>
        <p:spPr>
          <a:xfrm>
            <a:off x="7448327" y="5729833"/>
            <a:ext cx="214312" cy="5000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下矢印 11"/>
          <p:cNvSpPr/>
          <p:nvPr/>
        </p:nvSpPr>
        <p:spPr>
          <a:xfrm rot="10800000">
            <a:off x="8234139" y="5015458"/>
            <a:ext cx="214313" cy="5000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13" name="Picture 3" descr="C:\Users\takuya\AppData\Local\Microsoft\Windows\Temporary Internet Files\Content.IE5\8MJ4IBT7\MC900389182[1].wmf"/>
          <p:cNvPicPr>
            <a:picLocks noChangeAspect="1" noChangeArrowheads="1"/>
          </p:cNvPicPr>
          <p:nvPr/>
        </p:nvPicPr>
        <p:blipFill>
          <a:blip r:embed="rId4" cstate="print"/>
          <a:srcRect/>
          <a:stretch>
            <a:fillRect/>
          </a:stretch>
        </p:blipFill>
        <p:spPr bwMode="auto">
          <a:xfrm>
            <a:off x="7612310" y="5316041"/>
            <a:ext cx="504056" cy="542683"/>
          </a:xfrm>
          <a:prstGeom prst="rect">
            <a:avLst/>
          </a:prstGeom>
          <a:noFill/>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9492"/>
    </mc:Choice>
    <mc:Fallback xmlns="">
      <p:transition spd="slow" advTm="5949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par>
                                <p:cTn id="11" presetID="9"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dissolve">
                                      <p:cBhvr>
                                        <p:cTn id="13" dur="500"/>
                                        <p:tgtEl>
                                          <p:spTgt spid="13"/>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dissolve">
                                      <p:cBhvr>
                                        <p:cTn id="16" dur="500"/>
                                        <p:tgtEl>
                                          <p:spTgt spid="3">
                                            <p:txEl>
                                              <p:pRg st="5" end="5"/>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dissolve">
                                      <p:cBhvr>
                                        <p:cTn id="19" dur="500"/>
                                        <p:tgtEl>
                                          <p:spTgt spid="3">
                                            <p:txEl>
                                              <p:pRg st="6" end="6"/>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dissolv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erver"/>
          <p:cNvSpPr>
            <a:spLocks noEditPoints="1" noChangeArrowheads="1"/>
          </p:cNvSpPr>
          <p:nvPr/>
        </p:nvSpPr>
        <p:spPr bwMode="auto">
          <a:xfrm>
            <a:off x="5868144" y="5692974"/>
            <a:ext cx="1152128" cy="108012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600"/>
          </a:p>
        </p:txBody>
      </p:sp>
      <p:sp>
        <p:nvSpPr>
          <p:cNvPr id="38" name="テキスト ボックス 18"/>
          <p:cNvSpPr txBox="1">
            <a:spLocks noChangeArrowheads="1"/>
          </p:cNvSpPr>
          <p:nvPr/>
        </p:nvSpPr>
        <p:spPr bwMode="auto">
          <a:xfrm>
            <a:off x="5868144" y="5044902"/>
            <a:ext cx="1152128" cy="646331"/>
          </a:xfrm>
          <a:prstGeom prst="rect">
            <a:avLst/>
          </a:prstGeom>
          <a:noFill/>
          <a:ln w="9525">
            <a:noFill/>
            <a:miter lim="800000"/>
            <a:headEnd/>
            <a:tailEnd/>
          </a:ln>
        </p:spPr>
        <p:txBody>
          <a:bodyPr wrap="square">
            <a:spAutoFit/>
          </a:bodyPr>
          <a:lstStyle/>
          <a:p>
            <a:pPr algn="ctr"/>
            <a:r>
              <a:rPr lang="en-US" altLang="ja-JP" dirty="0" smtClean="0"/>
              <a:t>Security</a:t>
            </a:r>
          </a:p>
          <a:p>
            <a:pPr algn="ctr"/>
            <a:r>
              <a:rPr lang="en-US" altLang="ja-JP" dirty="0" smtClean="0"/>
              <a:t>Proxy</a:t>
            </a:r>
            <a:endParaRPr lang="ja-JP" altLang="en-US" dirty="0"/>
          </a:p>
        </p:txBody>
      </p:sp>
      <p:sp>
        <p:nvSpPr>
          <p:cNvPr id="2" name="タイトル 1"/>
          <p:cNvSpPr>
            <a:spLocks noGrp="1"/>
          </p:cNvSpPr>
          <p:nvPr>
            <p:ph type="title"/>
          </p:nvPr>
        </p:nvSpPr>
        <p:spPr/>
        <p:txBody>
          <a:bodyPr/>
          <a:lstStyle/>
          <a:p>
            <a:r>
              <a:rPr kumimoji="1" lang="ja-JP" altLang="en-US" dirty="0" smtClean="0"/>
              <a:t>スケジューリングの流れ</a:t>
            </a:r>
            <a:endParaRPr kumimoji="1" lang="ja-JP" altLang="en-US" dirty="0"/>
          </a:p>
        </p:txBody>
      </p:sp>
      <p:sp>
        <p:nvSpPr>
          <p:cNvPr id="3" name="コンテンツ プレースホルダ 2"/>
          <p:cNvSpPr>
            <a:spLocks noGrp="1"/>
          </p:cNvSpPr>
          <p:nvPr>
            <p:ph idx="1"/>
          </p:nvPr>
        </p:nvSpPr>
        <p:spPr>
          <a:xfrm>
            <a:off x="457200" y="1340768"/>
            <a:ext cx="8435280" cy="4785395"/>
          </a:xfrm>
        </p:spPr>
        <p:txBody>
          <a:bodyPr>
            <a:normAutofit lnSpcReduction="10000"/>
          </a:bodyPr>
          <a:lstStyle/>
          <a:p>
            <a:r>
              <a:rPr lang="ja-JP" altLang="en-US" dirty="0" smtClean="0"/>
              <a:t>プロキシからの起動メッセージに応じて</a:t>
            </a:r>
            <a:r>
              <a:rPr lang="en-US" altLang="ja-JP" dirty="0" smtClean="0"/>
              <a:t>OS</a:t>
            </a:r>
            <a:r>
              <a:rPr lang="ja-JP" altLang="en-US" dirty="0" smtClean="0"/>
              <a:t>監視システムをロード</a:t>
            </a:r>
            <a:endParaRPr lang="en-US" altLang="ja-JP" dirty="0" smtClean="0"/>
          </a:p>
          <a:p>
            <a:pPr lvl="1"/>
            <a:r>
              <a:rPr lang="en-US" altLang="ja-JP" dirty="0" smtClean="0"/>
              <a:t>OS</a:t>
            </a:r>
            <a:r>
              <a:rPr lang="ja-JP" altLang="en-US" dirty="0" smtClean="0"/>
              <a:t>監視の実行中、他のコンテキストは</a:t>
            </a:r>
            <a:r>
              <a:rPr lang="en-US" altLang="ja-JP" dirty="0" smtClean="0"/>
              <a:t/>
            </a:r>
            <a:br>
              <a:rPr lang="en-US" altLang="ja-JP" dirty="0" smtClean="0"/>
            </a:br>
            <a:r>
              <a:rPr lang="ja-JP" altLang="en-US" dirty="0" smtClean="0"/>
              <a:t>その</a:t>
            </a:r>
            <a:r>
              <a:rPr lang="en-US" altLang="ja-JP" dirty="0" smtClean="0"/>
              <a:t>SPE</a:t>
            </a:r>
            <a:r>
              <a:rPr lang="ja-JP" altLang="en-US" dirty="0" smtClean="0"/>
              <a:t>を使用できなくする</a:t>
            </a:r>
            <a:endParaRPr lang="en-US" altLang="ja-JP" dirty="0" smtClean="0"/>
          </a:p>
          <a:p>
            <a:pPr lvl="1"/>
            <a:r>
              <a:rPr kumimoji="1" lang="en-US" altLang="ja-JP" dirty="0" smtClean="0"/>
              <a:t>SPE</a:t>
            </a:r>
            <a:r>
              <a:rPr kumimoji="1" lang="ja-JP" altLang="en-US" dirty="0" smtClean="0"/>
              <a:t>に空きがない場合</a:t>
            </a:r>
            <a:r>
              <a:rPr lang="ja-JP" altLang="en-US" dirty="0" smtClean="0"/>
              <a:t>は</a:t>
            </a:r>
            <a:r>
              <a:rPr lang="en-US" altLang="ja-JP" dirty="0" smtClean="0"/>
              <a:t/>
            </a:r>
            <a:br>
              <a:rPr lang="en-US" altLang="ja-JP" dirty="0" smtClean="0"/>
            </a:br>
            <a:r>
              <a:rPr lang="ja-JP" altLang="en-US" dirty="0" smtClean="0"/>
              <a:t>優先度の低いスレッドから</a:t>
            </a:r>
            <a:r>
              <a:rPr lang="en-US" altLang="ja-JP" dirty="0" smtClean="0"/>
              <a:t>SPE</a:t>
            </a:r>
            <a:r>
              <a:rPr lang="ja-JP" altLang="en-US" dirty="0" smtClean="0"/>
              <a:t>を奪う</a:t>
            </a:r>
            <a:endParaRPr kumimoji="1" lang="en-US" altLang="ja-JP" dirty="0" smtClean="0"/>
          </a:p>
          <a:p>
            <a:r>
              <a:rPr kumimoji="1" lang="ja-JP" altLang="en-US" dirty="0" smtClean="0"/>
              <a:t>終了メッセージを受け取るとプロキシ</a:t>
            </a:r>
            <a:r>
              <a:rPr lang="ja-JP" altLang="en-US" dirty="0" smtClean="0"/>
              <a:t>は</a:t>
            </a:r>
            <a:r>
              <a:rPr lang="en-US" altLang="ja-JP" dirty="0" smtClean="0"/>
              <a:t/>
            </a:r>
            <a:br>
              <a:rPr lang="en-US" altLang="ja-JP" dirty="0" smtClean="0"/>
            </a:br>
            <a:r>
              <a:rPr lang="ja-JP" altLang="en-US" dirty="0" smtClean="0"/>
              <a:t>指定時間待機する</a:t>
            </a:r>
            <a:endParaRPr lang="en-US" altLang="ja-JP" dirty="0" smtClean="0"/>
          </a:p>
          <a:p>
            <a:pPr lvl="1"/>
            <a:r>
              <a:rPr lang="ja-JP" altLang="en-US" dirty="0" smtClean="0"/>
              <a:t>その間他のアプリケーションに</a:t>
            </a:r>
            <a:r>
              <a:rPr lang="en-US" altLang="ja-JP" dirty="0" smtClean="0"/>
              <a:t/>
            </a:r>
            <a:br>
              <a:rPr lang="en-US" altLang="ja-JP" dirty="0" smtClean="0"/>
            </a:br>
            <a:r>
              <a:rPr lang="en-US" altLang="ja-JP" dirty="0" smtClean="0"/>
              <a:t>SPE</a:t>
            </a:r>
            <a:r>
              <a:rPr lang="ja-JP" altLang="en-US" dirty="0" smtClean="0"/>
              <a:t>を割り当て可能</a:t>
            </a:r>
            <a:endParaRPr lang="en-US" altLang="ja-JP" dirty="0" smtClean="0"/>
          </a:p>
        </p:txBody>
      </p:sp>
      <p:sp>
        <p:nvSpPr>
          <p:cNvPr id="5" name="正方形/長方形 4"/>
          <p:cNvSpPr/>
          <p:nvPr/>
        </p:nvSpPr>
        <p:spPr>
          <a:xfrm>
            <a:off x="7668344" y="5754188"/>
            <a:ext cx="1152128" cy="95768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668344" y="5157192"/>
            <a:ext cx="1152128" cy="646331"/>
          </a:xfrm>
          <a:prstGeom prst="rect">
            <a:avLst/>
          </a:prstGeom>
          <a:noFill/>
        </p:spPr>
        <p:txBody>
          <a:bodyPr wrap="square" rtlCol="0">
            <a:spAutoFit/>
          </a:bodyPr>
          <a:lstStyle/>
          <a:p>
            <a:pPr algn="ctr"/>
            <a:r>
              <a:rPr kumimoji="1" lang="en-US" altLang="ja-JP" dirty="0" smtClean="0"/>
              <a:t>Cell</a:t>
            </a:r>
            <a:r>
              <a:rPr kumimoji="1" lang="ja-JP" altLang="en-US" dirty="0" smtClean="0"/>
              <a:t>搭載マシン</a:t>
            </a:r>
            <a:endParaRPr kumimoji="1" lang="ja-JP" altLang="en-US" dirty="0"/>
          </a:p>
        </p:txBody>
      </p:sp>
      <p:cxnSp>
        <p:nvCxnSpPr>
          <p:cNvPr id="8" name="直線矢印コネクタ 7"/>
          <p:cNvCxnSpPr>
            <a:stCxn id="37" idx="3"/>
            <a:endCxn id="5" idx="1"/>
          </p:cNvCxnSpPr>
          <p:nvPr/>
        </p:nvCxnSpPr>
        <p:spPr>
          <a:xfrm flipV="1">
            <a:off x="7020272" y="6233033"/>
            <a:ext cx="648072" cy="1"/>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50" name="グループ化 49"/>
          <p:cNvGrpSpPr/>
          <p:nvPr/>
        </p:nvGrpSpPr>
        <p:grpSpPr>
          <a:xfrm>
            <a:off x="7884368" y="5827068"/>
            <a:ext cx="1008112" cy="811932"/>
            <a:chOff x="4283968" y="4725144"/>
            <a:chExt cx="1008112" cy="811932"/>
          </a:xfrm>
        </p:grpSpPr>
        <p:sp>
          <p:nvSpPr>
            <p:cNvPr id="77" name="正方形/長方形 76"/>
            <p:cNvSpPr/>
            <p:nvPr/>
          </p:nvSpPr>
          <p:spPr>
            <a:xfrm>
              <a:off x="4283968" y="4725144"/>
              <a:ext cx="792088" cy="7200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開始</a:t>
              </a:r>
              <a:endParaRPr kumimoji="1" lang="en-US" altLang="ja-JP" b="1" dirty="0" smtClean="0"/>
            </a:p>
            <a:p>
              <a:pPr algn="ctr"/>
              <a:r>
                <a:rPr lang="ja-JP" altLang="en-US" b="1" dirty="0" smtClean="0"/>
                <a:t>通知</a:t>
              </a:r>
              <a:endParaRPr kumimoji="1" lang="ja-JP" altLang="en-US" b="1" dirty="0"/>
            </a:p>
          </p:txBody>
        </p:sp>
        <p:sp>
          <p:nvSpPr>
            <p:cNvPr id="78" name="Lock"/>
            <p:cNvSpPr>
              <a:spLocks noEditPoints="1" noChangeArrowheads="1"/>
            </p:cNvSpPr>
            <p:nvPr/>
          </p:nvSpPr>
          <p:spPr bwMode="auto">
            <a:xfrm>
              <a:off x="5004048" y="5229200"/>
              <a:ext cx="288032" cy="307876"/>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600"/>
            </a:p>
          </p:txBody>
        </p:sp>
      </p:grpSp>
      <p:grpSp>
        <p:nvGrpSpPr>
          <p:cNvPr id="46" name="グループ化 45"/>
          <p:cNvGrpSpPr/>
          <p:nvPr/>
        </p:nvGrpSpPr>
        <p:grpSpPr>
          <a:xfrm>
            <a:off x="6036121" y="5827067"/>
            <a:ext cx="936104" cy="811932"/>
            <a:chOff x="1619672" y="4293096"/>
            <a:chExt cx="936104" cy="811932"/>
          </a:xfrm>
        </p:grpSpPr>
        <p:sp>
          <p:nvSpPr>
            <p:cNvPr id="47" name="正方形/長方形 46"/>
            <p:cNvSpPr/>
            <p:nvPr/>
          </p:nvSpPr>
          <p:spPr>
            <a:xfrm>
              <a:off x="1619672" y="4293096"/>
              <a:ext cx="79208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起動</a:t>
              </a:r>
              <a:endParaRPr kumimoji="1" lang="en-US" altLang="ja-JP" b="1" dirty="0" smtClean="0"/>
            </a:p>
            <a:p>
              <a:pPr algn="ctr"/>
              <a:r>
                <a:rPr lang="ja-JP" altLang="en-US" b="1" dirty="0" smtClean="0"/>
                <a:t>要求</a:t>
              </a:r>
              <a:endParaRPr kumimoji="1" lang="ja-JP" altLang="en-US" b="1" dirty="0"/>
            </a:p>
          </p:txBody>
        </p:sp>
        <p:sp>
          <p:nvSpPr>
            <p:cNvPr id="48" name="Lock"/>
            <p:cNvSpPr>
              <a:spLocks noEditPoints="1" noChangeArrowheads="1"/>
            </p:cNvSpPr>
            <p:nvPr/>
          </p:nvSpPr>
          <p:spPr bwMode="auto">
            <a:xfrm>
              <a:off x="2267744" y="4797152"/>
              <a:ext cx="288032" cy="307876"/>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600"/>
            </a:p>
          </p:txBody>
        </p:sp>
      </p:grpSp>
      <p:grpSp>
        <p:nvGrpSpPr>
          <p:cNvPr id="49" name="グループ化 48"/>
          <p:cNvGrpSpPr/>
          <p:nvPr/>
        </p:nvGrpSpPr>
        <p:grpSpPr>
          <a:xfrm>
            <a:off x="7884368" y="5850088"/>
            <a:ext cx="1008112" cy="811932"/>
            <a:chOff x="4283968" y="4725144"/>
            <a:chExt cx="1008112" cy="811932"/>
          </a:xfrm>
        </p:grpSpPr>
        <p:sp>
          <p:nvSpPr>
            <p:cNvPr id="51" name="正方形/長方形 50"/>
            <p:cNvSpPr/>
            <p:nvPr/>
          </p:nvSpPr>
          <p:spPr>
            <a:xfrm>
              <a:off x="4283968" y="4725144"/>
              <a:ext cx="792088" cy="7200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終了</a:t>
              </a:r>
              <a:endParaRPr kumimoji="1" lang="en-US" altLang="ja-JP" b="1" dirty="0" smtClean="0"/>
            </a:p>
            <a:p>
              <a:pPr algn="ctr"/>
              <a:r>
                <a:rPr lang="ja-JP" altLang="en-US" b="1" dirty="0" smtClean="0"/>
                <a:t>通知</a:t>
              </a:r>
              <a:endParaRPr kumimoji="1" lang="ja-JP" altLang="en-US" b="1" dirty="0"/>
            </a:p>
          </p:txBody>
        </p:sp>
        <p:sp>
          <p:nvSpPr>
            <p:cNvPr id="52" name="Lock"/>
            <p:cNvSpPr>
              <a:spLocks noEditPoints="1" noChangeArrowheads="1"/>
            </p:cNvSpPr>
            <p:nvPr/>
          </p:nvSpPr>
          <p:spPr bwMode="auto">
            <a:xfrm>
              <a:off x="5004048" y="5229200"/>
              <a:ext cx="288032" cy="307876"/>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600"/>
            </a:p>
          </p:txBody>
        </p:sp>
      </p:grpSp>
    </p:spTree>
    <p:custDataLst>
      <p:tags r:id="rId1"/>
    </p:custDataLst>
    <p:extLst>
      <p:ext uri="{BB962C8B-B14F-4D97-AF65-F5344CB8AC3E}">
        <p14:creationId xmlns:p14="http://schemas.microsoft.com/office/powerpoint/2010/main" val="72698837"/>
      </p:ext>
    </p:extLst>
  </p:cSld>
  <p:clrMapOvr>
    <a:masterClrMapping/>
  </p:clrMapOvr>
  <p:transition advTm="13124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72222E-6 3.7037E-6 L 0.19827 0.00069 " pathEditMode="relative" rAng="0" ptsTypes="AA">
                                      <p:cBhvr>
                                        <p:cTn id="6" dur="1000" fill="hold"/>
                                        <p:tgtEl>
                                          <p:spTgt spid="46"/>
                                        </p:tgtEl>
                                        <p:attrNameLst>
                                          <p:attrName>ppt_x</p:attrName>
                                          <p:attrName>ppt_y</p:attrName>
                                        </p:attrNameLst>
                                      </p:cBhvr>
                                      <p:rCtr x="9913" y="23"/>
                                    </p:animMotion>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500"/>
                                        <p:tgtEl>
                                          <p:spTgt spid="46"/>
                                        </p:tgtEl>
                                      </p:cBhvr>
                                    </p:animEffect>
                                    <p:set>
                                      <p:cBhvr>
                                        <p:cTn id="11" dur="1" fill="hold">
                                          <p:stCondLst>
                                            <p:cond delay="499"/>
                                          </p:stCondLst>
                                        </p:cTn>
                                        <p:tgtEl>
                                          <p:spTgt spid="46"/>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fade">
                                      <p:cBhvr>
                                        <p:cTn id="16" dur="500"/>
                                        <p:tgtEl>
                                          <p:spTgt spid="5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nodeType="clickEffect">
                                  <p:stCondLst>
                                    <p:cond delay="0"/>
                                  </p:stCondLst>
                                  <p:childTnLst>
                                    <p:animMotion origin="layout" path="M 1.38889E-6 -7.40741E-7 L -0.19688 -7.40741E-7 " pathEditMode="relative" rAng="0" ptsTypes="AA">
                                      <p:cBhvr>
                                        <p:cTn id="20" dur="700" fill="hold"/>
                                        <p:tgtEl>
                                          <p:spTgt spid="50"/>
                                        </p:tgtEl>
                                        <p:attrNameLst>
                                          <p:attrName>ppt_x</p:attrName>
                                          <p:attrName>ppt_y</p:attrName>
                                        </p:attrNameLst>
                                      </p:cBhvr>
                                      <p:rCtr x="-9844" y="0"/>
                                    </p:animMotion>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50"/>
                                        </p:tgtEl>
                                      </p:cBhvr>
                                    </p:animEffect>
                                    <p:set>
                                      <p:cBhvr>
                                        <p:cTn id="25" dur="1" fill="hold">
                                          <p:stCondLst>
                                            <p:cond delay="499"/>
                                          </p:stCondLst>
                                        </p:cTn>
                                        <p:tgtEl>
                                          <p:spTgt spid="50"/>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500"/>
                                        <p:tgtEl>
                                          <p:spTgt spid="49"/>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nodeType="clickEffect">
                                  <p:stCondLst>
                                    <p:cond delay="0"/>
                                  </p:stCondLst>
                                  <p:childTnLst>
                                    <p:animMotion origin="layout" path="M 1.38889E-6 -7.40741E-7 L -0.19688 -7.40741E-7 " pathEditMode="relative" rAng="0" ptsTypes="AA">
                                      <p:cBhvr>
                                        <p:cTn id="34" dur="700" fill="hold"/>
                                        <p:tgtEl>
                                          <p:spTgt spid="49"/>
                                        </p:tgtEl>
                                        <p:attrNameLst>
                                          <p:attrName>ppt_x</p:attrName>
                                          <p:attrName>ppt_y</p:attrName>
                                        </p:attrNameLst>
                                      </p:cBhvr>
                                      <p:rCtr x="-984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5940152" y="4581128"/>
            <a:ext cx="2736304"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VMM</a:t>
            </a:r>
            <a:endParaRPr lang="ja-JP" altLang="en-US" dirty="0">
              <a:solidFill>
                <a:schemeClr val="tx1"/>
              </a:solidFill>
            </a:endParaRPr>
          </a:p>
        </p:txBody>
      </p:sp>
      <p:sp>
        <p:nvSpPr>
          <p:cNvPr id="2" name="タイトル 1"/>
          <p:cNvSpPr>
            <a:spLocks noGrp="1"/>
          </p:cNvSpPr>
          <p:nvPr>
            <p:ph type="title"/>
          </p:nvPr>
        </p:nvSpPr>
        <p:spPr/>
        <p:txBody>
          <a:bodyPr>
            <a:normAutofit/>
          </a:bodyPr>
          <a:lstStyle/>
          <a:p>
            <a:r>
              <a:rPr kumimoji="1" lang="ja-JP" altLang="en-US" dirty="0" smtClean="0"/>
              <a:t>従来の</a:t>
            </a:r>
            <a:r>
              <a:rPr lang="en-US" altLang="ja-JP" dirty="0" smtClean="0"/>
              <a:t>OS</a:t>
            </a:r>
            <a:r>
              <a:rPr lang="ja-JP" altLang="en-US" dirty="0" smtClean="0"/>
              <a:t>の改ざん検知</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a:bodyPr>
          <a:lstStyle/>
          <a:p>
            <a:r>
              <a:rPr kumimoji="1" lang="en-US" altLang="ja-JP" dirty="0" smtClean="0"/>
              <a:t>OS</a:t>
            </a:r>
            <a:r>
              <a:rPr kumimoji="1" lang="ja-JP" altLang="en-US" dirty="0" smtClean="0"/>
              <a:t>の監視を安全に行うのは難しい</a:t>
            </a:r>
            <a:endParaRPr kumimoji="1" lang="en-US" altLang="ja-JP" dirty="0" smtClean="0"/>
          </a:p>
          <a:p>
            <a:pPr lvl="1"/>
            <a:r>
              <a:rPr lang="en-US" altLang="ja-JP" dirty="0" smtClean="0"/>
              <a:t>OS</a:t>
            </a:r>
            <a:r>
              <a:rPr lang="ja-JP" altLang="en-US" dirty="0" smtClean="0"/>
              <a:t>の上で動く場合</a:t>
            </a:r>
            <a:endParaRPr lang="en-US" altLang="ja-JP" dirty="0" smtClean="0"/>
          </a:p>
          <a:p>
            <a:pPr lvl="2"/>
            <a:r>
              <a:rPr lang="ja-JP" altLang="en-US" dirty="0"/>
              <a:t>監視システム</a:t>
            </a:r>
            <a:r>
              <a:rPr lang="ja-JP" altLang="en-US" dirty="0" smtClean="0"/>
              <a:t>も</a:t>
            </a:r>
            <a:r>
              <a:rPr lang="en-US" altLang="ja-JP" dirty="0" smtClean="0"/>
              <a:t/>
            </a:r>
            <a:br>
              <a:rPr lang="en-US" altLang="ja-JP" dirty="0" smtClean="0"/>
            </a:br>
            <a:r>
              <a:rPr lang="ja-JP" altLang="en-US" dirty="0" smtClean="0"/>
              <a:t>改ざんされた</a:t>
            </a:r>
            <a:r>
              <a:rPr lang="en-US" altLang="ja-JP" dirty="0" smtClean="0"/>
              <a:t>OS</a:t>
            </a:r>
            <a:r>
              <a:rPr lang="ja-JP" altLang="en-US" dirty="0" smtClean="0"/>
              <a:t>の機能を使用</a:t>
            </a:r>
            <a:endParaRPr lang="en-US" altLang="ja-JP" dirty="0" smtClean="0"/>
          </a:p>
          <a:p>
            <a:pPr lvl="1"/>
            <a:r>
              <a:rPr kumimoji="1" lang="en-US" altLang="ja-JP" dirty="0" smtClean="0"/>
              <a:t>OS</a:t>
            </a:r>
            <a:r>
              <a:rPr kumimoji="1" lang="ja-JP" altLang="en-US" dirty="0" smtClean="0"/>
              <a:t>の内部で動く場合</a:t>
            </a:r>
            <a:endParaRPr kumimoji="1" lang="en-US" altLang="ja-JP" dirty="0" smtClean="0"/>
          </a:p>
          <a:p>
            <a:pPr lvl="2"/>
            <a:r>
              <a:rPr lang="en-US" altLang="ja-JP" dirty="0" smtClean="0"/>
              <a:t>OS</a:t>
            </a:r>
            <a:r>
              <a:rPr lang="ja-JP" altLang="en-US" dirty="0" smtClean="0"/>
              <a:t>の機能を使わずに監視可能</a:t>
            </a:r>
            <a:endParaRPr lang="en-US" altLang="ja-JP" dirty="0" smtClean="0"/>
          </a:p>
          <a:p>
            <a:pPr lvl="2"/>
            <a:r>
              <a:rPr lang="ja-JP" altLang="en-US" dirty="0" smtClean="0"/>
              <a:t>攻撃される恐れがある</a:t>
            </a:r>
            <a:endParaRPr lang="en-US" altLang="ja-JP" dirty="0" smtClean="0"/>
          </a:p>
          <a:p>
            <a:pPr lvl="1"/>
            <a:r>
              <a:rPr lang="en-US" altLang="ja-JP" dirty="0" smtClean="0"/>
              <a:t>VMM</a:t>
            </a:r>
            <a:r>
              <a:rPr lang="ja-JP" altLang="en-US" dirty="0" smtClean="0"/>
              <a:t>の中</a:t>
            </a:r>
            <a:r>
              <a:rPr kumimoji="1" lang="ja-JP" altLang="en-US" dirty="0" smtClean="0"/>
              <a:t>で動く場合</a:t>
            </a:r>
            <a:endParaRPr kumimoji="1" lang="en-US" altLang="ja-JP" dirty="0" smtClean="0"/>
          </a:p>
          <a:p>
            <a:pPr lvl="2"/>
            <a:r>
              <a:rPr lang="ja-JP" altLang="en-US" dirty="0" smtClean="0"/>
              <a:t>安全に監視が可能</a:t>
            </a:r>
            <a:endParaRPr lang="en-US" altLang="ja-JP" dirty="0" smtClean="0"/>
          </a:p>
          <a:p>
            <a:pPr lvl="2"/>
            <a:r>
              <a:rPr kumimoji="1" lang="en-US" altLang="ja-JP" dirty="0" smtClean="0"/>
              <a:t>VMM</a:t>
            </a:r>
            <a:r>
              <a:rPr kumimoji="1" lang="ja-JP" altLang="en-US" dirty="0" smtClean="0"/>
              <a:t>にバグがあるかもしれない</a:t>
            </a:r>
            <a:endParaRPr kumimoji="1" lang="ja-JP" altLang="en-US" dirty="0"/>
          </a:p>
        </p:txBody>
      </p:sp>
      <p:sp>
        <p:nvSpPr>
          <p:cNvPr id="4" name="正方形/長方形 3"/>
          <p:cNvSpPr/>
          <p:nvPr/>
        </p:nvSpPr>
        <p:spPr>
          <a:xfrm>
            <a:off x="6747644" y="3861048"/>
            <a:ext cx="1928812"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sp>
        <p:nvSpPr>
          <p:cNvPr id="5" name="正方形/長方形 4"/>
          <p:cNvSpPr/>
          <p:nvPr/>
        </p:nvSpPr>
        <p:spPr>
          <a:xfrm>
            <a:off x="7558528" y="2288842"/>
            <a:ext cx="1117928" cy="9961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OS</a:t>
            </a:r>
            <a:r>
              <a:rPr kumimoji="1" lang="ja-JP" altLang="en-US" dirty="0" smtClean="0">
                <a:solidFill>
                  <a:schemeClr val="tx1"/>
                </a:solidFill>
              </a:rPr>
              <a:t>監視</a:t>
            </a:r>
            <a:endParaRPr kumimoji="1" lang="en-US" altLang="ja-JP" dirty="0" smtClean="0">
              <a:solidFill>
                <a:schemeClr val="tx1"/>
              </a:solidFill>
            </a:endParaRPr>
          </a:p>
          <a:p>
            <a:pPr algn="ctr"/>
            <a:r>
              <a:rPr kumimoji="1" lang="ja-JP" altLang="en-US" dirty="0" smtClean="0">
                <a:solidFill>
                  <a:schemeClr val="tx1"/>
                </a:solidFill>
              </a:rPr>
              <a:t>システム</a:t>
            </a:r>
            <a:endParaRPr kumimoji="1" lang="ja-JP" altLang="en-US" dirty="0">
              <a:solidFill>
                <a:schemeClr val="tx1"/>
              </a:solidFill>
            </a:endParaRPr>
          </a:p>
        </p:txBody>
      </p:sp>
      <p:sp>
        <p:nvSpPr>
          <p:cNvPr id="9" name="正方形/長方形 8"/>
          <p:cNvSpPr/>
          <p:nvPr/>
        </p:nvSpPr>
        <p:spPr>
          <a:xfrm>
            <a:off x="6012160" y="4725144"/>
            <a:ext cx="64807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a:t>
            </a:r>
            <a:endParaRPr kumimoji="1" lang="ja-JP" altLang="en-US" dirty="0">
              <a:solidFill>
                <a:schemeClr val="tx1"/>
              </a:solidFill>
            </a:endParaRPr>
          </a:p>
        </p:txBody>
      </p:sp>
      <p:pic>
        <p:nvPicPr>
          <p:cNvPr id="11" name="Picture 3" descr="C:\Users\takuya\AppData\Local\Microsoft\Windows\Temporary Internet Files\Content.IE5\8MJ4IBT7\MC900389182[1].wmf"/>
          <p:cNvPicPr>
            <a:picLocks noChangeAspect="1" noChangeArrowheads="1"/>
          </p:cNvPicPr>
          <p:nvPr/>
        </p:nvPicPr>
        <p:blipFill>
          <a:blip r:embed="rId4" cstate="print"/>
          <a:srcRect/>
          <a:stretch>
            <a:fillRect/>
          </a:stretch>
        </p:blipFill>
        <p:spPr bwMode="auto">
          <a:xfrm>
            <a:off x="6876256" y="3933056"/>
            <a:ext cx="504056" cy="542683"/>
          </a:xfrm>
          <a:prstGeom prst="rect">
            <a:avLst/>
          </a:prstGeom>
          <a:noFill/>
        </p:spPr>
      </p:pic>
      <p:sp>
        <p:nvSpPr>
          <p:cNvPr id="13" name="正方形/長方形 12"/>
          <p:cNvSpPr/>
          <p:nvPr/>
        </p:nvSpPr>
        <p:spPr>
          <a:xfrm>
            <a:off x="7956376" y="4005064"/>
            <a:ext cx="648072"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a:t>
            </a:r>
            <a:endParaRPr kumimoji="1" lang="ja-JP" altLang="en-US" dirty="0">
              <a:solidFill>
                <a:schemeClr val="tx1"/>
              </a:solidFill>
            </a:endParaRPr>
          </a:p>
        </p:txBody>
      </p:sp>
      <p:sp>
        <p:nvSpPr>
          <p:cNvPr id="6" name="下矢印 5"/>
          <p:cNvSpPr/>
          <p:nvPr/>
        </p:nvSpPr>
        <p:spPr>
          <a:xfrm>
            <a:off x="7812360" y="3284984"/>
            <a:ext cx="57606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曲折矢印 11"/>
          <p:cNvSpPr/>
          <p:nvPr/>
        </p:nvSpPr>
        <p:spPr>
          <a:xfrm>
            <a:off x="6156176" y="4005064"/>
            <a:ext cx="591468" cy="7200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右矢印 13"/>
          <p:cNvSpPr/>
          <p:nvPr/>
        </p:nvSpPr>
        <p:spPr>
          <a:xfrm flipH="1">
            <a:off x="7380312" y="4077072"/>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5828"/>
    </mc:Choice>
    <mc:Fallback xmlns="">
      <p:transition spd="slow" advTm="658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par>
                                <p:cTn id="13" presetID="1" presetClass="exit" presetSubtype="0" fill="hold" grpId="1"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slide(fromRight)">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3"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strips(upRight)">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6" grpId="0" animBg="1"/>
      <p:bldP spid="6" grpId="1" animBg="1"/>
      <p:bldP spid="12"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a:t>
            </a:r>
            <a:r>
              <a:rPr kumimoji="1" lang="en-US" altLang="ja-JP" dirty="0" smtClean="0"/>
              <a:t>SPE Observer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Cell/B.E.</a:t>
            </a:r>
            <a:r>
              <a:rPr kumimoji="1" lang="ja-JP" altLang="en-US" dirty="0" smtClean="0"/>
              <a:t>の</a:t>
            </a:r>
            <a:r>
              <a:rPr kumimoji="1" lang="en-US" altLang="ja-JP" dirty="0" smtClean="0"/>
              <a:t>SPE</a:t>
            </a:r>
            <a:r>
              <a:rPr kumimoji="1" lang="ja-JP" altLang="en-US" dirty="0" smtClean="0"/>
              <a:t>上で</a:t>
            </a:r>
            <a:r>
              <a:rPr kumimoji="1" lang="en-US" altLang="ja-JP" dirty="0" smtClean="0"/>
              <a:t>OS</a:t>
            </a:r>
            <a:r>
              <a:rPr kumimoji="1" lang="ja-JP" altLang="en-US" dirty="0" smtClean="0"/>
              <a:t>監視システムを動か</a:t>
            </a:r>
            <a:r>
              <a:rPr lang="ja-JP" altLang="en-US" dirty="0" smtClean="0"/>
              <a:t>す</a:t>
            </a:r>
            <a:endParaRPr lang="en-US" altLang="ja-JP" dirty="0" smtClean="0"/>
          </a:p>
          <a:p>
            <a:pPr lvl="1"/>
            <a:r>
              <a:rPr kumimoji="1" lang="en-US" altLang="ja-JP" dirty="0" smtClean="0"/>
              <a:t>OS</a:t>
            </a:r>
            <a:r>
              <a:rPr kumimoji="1" lang="ja-JP" altLang="en-US" dirty="0" smtClean="0"/>
              <a:t>が動く</a:t>
            </a:r>
            <a:r>
              <a:rPr kumimoji="1" lang="en-US" altLang="ja-JP" dirty="0" smtClean="0"/>
              <a:t>PPE</a:t>
            </a:r>
            <a:r>
              <a:rPr kumimoji="1" lang="ja-JP" altLang="en-US" dirty="0" smtClean="0"/>
              <a:t>から隔離された</a:t>
            </a:r>
            <a:r>
              <a:rPr kumimoji="1" lang="en-US" altLang="ja-JP" dirty="0" smtClean="0"/>
              <a:t>SPE</a:t>
            </a:r>
            <a:r>
              <a:rPr kumimoji="1" lang="ja-JP" altLang="en-US" dirty="0" smtClean="0"/>
              <a:t>上で動作</a:t>
            </a:r>
            <a:endParaRPr kumimoji="1" lang="en-US" altLang="ja-JP" dirty="0" smtClean="0"/>
          </a:p>
          <a:p>
            <a:pPr lvl="2"/>
            <a:r>
              <a:rPr lang="ja-JP" altLang="en-US" dirty="0" smtClean="0"/>
              <a:t>他のアプリケーションと並列動作が可能</a:t>
            </a:r>
            <a:endParaRPr kumimoji="1" lang="en-US" altLang="ja-JP" dirty="0" smtClean="0"/>
          </a:p>
          <a:p>
            <a:pPr lvl="1"/>
            <a:r>
              <a:rPr lang="en-US" altLang="ja-JP" dirty="0"/>
              <a:t>SPE </a:t>
            </a:r>
            <a:r>
              <a:rPr lang="en-US" altLang="ja-JP" dirty="0" smtClean="0"/>
              <a:t>Isolation</a:t>
            </a:r>
            <a:r>
              <a:rPr lang="ja-JP" altLang="en-US" dirty="0" smtClean="0"/>
              <a:t>モードを用いて安全に実行</a:t>
            </a:r>
            <a:endParaRPr lang="en-US" altLang="ja-JP" dirty="0" smtClean="0"/>
          </a:p>
          <a:p>
            <a:pPr lvl="2"/>
            <a:r>
              <a:rPr kumimoji="1" lang="ja-JP" altLang="en-US" dirty="0" smtClean="0"/>
              <a:t>セキュリティプロキシにより実行を監視</a:t>
            </a:r>
            <a:endParaRPr kumimoji="1" lang="en-US" altLang="ja-JP" dirty="0" smtClean="0"/>
          </a:p>
          <a:p>
            <a:pPr lvl="2"/>
            <a:endParaRPr kumimoji="1" lang="ja-JP" altLang="en-US" dirty="0"/>
          </a:p>
        </p:txBody>
      </p:sp>
      <p:sp>
        <p:nvSpPr>
          <p:cNvPr id="5" name="正方形/長方形 4"/>
          <p:cNvSpPr/>
          <p:nvPr/>
        </p:nvSpPr>
        <p:spPr bwMode="auto">
          <a:xfrm>
            <a:off x="587870" y="4329716"/>
            <a:ext cx="5208266" cy="22399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正方形/長方形 6"/>
          <p:cNvSpPr/>
          <p:nvPr/>
        </p:nvSpPr>
        <p:spPr bwMode="auto">
          <a:xfrm>
            <a:off x="3419872" y="5256436"/>
            <a:ext cx="1080119" cy="7429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OS</a:t>
            </a:r>
            <a:r>
              <a:rPr lang="ja-JP" altLang="en-US" dirty="0" smtClean="0">
                <a:solidFill>
                  <a:schemeClr val="tx1"/>
                </a:solidFill>
              </a:rPr>
              <a:t>監視</a:t>
            </a:r>
            <a:endParaRPr lang="en-US" altLang="ja-JP" dirty="0" smtClean="0">
              <a:solidFill>
                <a:schemeClr val="tx1"/>
              </a:solidFill>
            </a:endParaRPr>
          </a:p>
          <a:p>
            <a:pPr algn="ctr">
              <a:defRPr/>
            </a:pPr>
            <a:r>
              <a:rPr lang="ja-JP" altLang="en-US" dirty="0" smtClean="0">
                <a:solidFill>
                  <a:schemeClr val="tx1"/>
                </a:solidFill>
              </a:rPr>
              <a:t>システム</a:t>
            </a:r>
            <a:endParaRPr lang="en-US" altLang="ja-JP" dirty="0">
              <a:solidFill>
                <a:schemeClr val="tx1"/>
              </a:solidFill>
            </a:endParaRPr>
          </a:p>
        </p:txBody>
      </p:sp>
      <p:sp>
        <p:nvSpPr>
          <p:cNvPr id="8" name="正方形/長方形 7"/>
          <p:cNvSpPr/>
          <p:nvPr/>
        </p:nvSpPr>
        <p:spPr bwMode="auto">
          <a:xfrm>
            <a:off x="730746" y="6044228"/>
            <a:ext cx="1333500" cy="40481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PPE</a:t>
            </a:r>
            <a:endParaRPr lang="ja-JP" altLang="en-US" dirty="0">
              <a:solidFill>
                <a:schemeClr val="tx1"/>
              </a:solidFill>
            </a:endParaRPr>
          </a:p>
        </p:txBody>
      </p:sp>
      <p:sp>
        <p:nvSpPr>
          <p:cNvPr id="9" name="正方形/長方形 8"/>
          <p:cNvSpPr/>
          <p:nvPr/>
        </p:nvSpPr>
        <p:spPr bwMode="auto">
          <a:xfrm>
            <a:off x="730746" y="4472592"/>
            <a:ext cx="1333500" cy="1485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cxnSp>
        <p:nvCxnSpPr>
          <p:cNvPr id="10" name="直線矢印コネクタ 9"/>
          <p:cNvCxnSpPr>
            <a:stCxn id="7" idx="1"/>
          </p:cNvCxnSpPr>
          <p:nvPr/>
        </p:nvCxnSpPr>
        <p:spPr bwMode="auto">
          <a:xfrm flipH="1">
            <a:off x="2051720" y="5627911"/>
            <a:ext cx="136815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1"/>
          <p:cNvSpPr txBox="1">
            <a:spLocks noChangeArrowheads="1"/>
          </p:cNvSpPr>
          <p:nvPr/>
        </p:nvSpPr>
        <p:spPr bwMode="auto">
          <a:xfrm>
            <a:off x="2411760" y="5256436"/>
            <a:ext cx="709612" cy="349250"/>
          </a:xfrm>
          <a:prstGeom prst="rect">
            <a:avLst/>
          </a:prstGeom>
          <a:noFill/>
          <a:ln w="9525">
            <a:noFill/>
            <a:miter lim="800000"/>
            <a:headEnd/>
            <a:tailEnd/>
          </a:ln>
        </p:spPr>
        <p:txBody>
          <a:bodyPr>
            <a:spAutoFit/>
          </a:bodyPr>
          <a:lstStyle/>
          <a:p>
            <a:pPr algn="ctr"/>
            <a:r>
              <a:rPr lang="ja-JP" altLang="en-US" dirty="0"/>
              <a:t>監視</a:t>
            </a:r>
          </a:p>
        </p:txBody>
      </p:sp>
      <p:sp>
        <p:nvSpPr>
          <p:cNvPr id="12" name="テキスト ボックス 13"/>
          <p:cNvSpPr txBox="1">
            <a:spLocks noChangeArrowheads="1"/>
          </p:cNvSpPr>
          <p:nvPr/>
        </p:nvSpPr>
        <p:spPr bwMode="auto">
          <a:xfrm>
            <a:off x="413074" y="3973096"/>
            <a:ext cx="1643063" cy="369887"/>
          </a:xfrm>
          <a:prstGeom prst="rect">
            <a:avLst/>
          </a:prstGeom>
          <a:noFill/>
          <a:ln w="9525">
            <a:noFill/>
            <a:miter lim="800000"/>
            <a:headEnd/>
            <a:tailEnd/>
          </a:ln>
        </p:spPr>
        <p:txBody>
          <a:bodyPr>
            <a:spAutoFit/>
          </a:bodyPr>
          <a:lstStyle/>
          <a:p>
            <a:pPr algn="ctr"/>
            <a:r>
              <a:rPr lang="en-US" altLang="ja-JP" dirty="0"/>
              <a:t>Cell/B.E.</a:t>
            </a:r>
            <a:endParaRPr lang="ja-JP" altLang="en-US" dirty="0"/>
          </a:p>
        </p:txBody>
      </p:sp>
      <p:sp>
        <p:nvSpPr>
          <p:cNvPr id="13" name="テキスト ボックス 17"/>
          <p:cNvSpPr txBox="1">
            <a:spLocks noChangeArrowheads="1"/>
          </p:cNvSpPr>
          <p:nvPr/>
        </p:nvSpPr>
        <p:spPr bwMode="auto">
          <a:xfrm>
            <a:off x="5076056" y="4725144"/>
            <a:ext cx="709613" cy="349250"/>
          </a:xfrm>
          <a:prstGeom prst="rect">
            <a:avLst/>
          </a:prstGeom>
          <a:noFill/>
          <a:ln w="9525">
            <a:noFill/>
            <a:miter lim="800000"/>
            <a:headEnd/>
            <a:tailEnd/>
          </a:ln>
        </p:spPr>
        <p:txBody>
          <a:bodyPr>
            <a:spAutoFit/>
          </a:bodyPr>
          <a:lstStyle/>
          <a:p>
            <a:pPr algn="ctr"/>
            <a:r>
              <a:rPr lang="ja-JP" altLang="en-US" dirty="0"/>
              <a:t>監視</a:t>
            </a:r>
          </a:p>
        </p:txBody>
      </p:sp>
      <p:sp>
        <p:nvSpPr>
          <p:cNvPr id="14" name="テキスト ボックス 13"/>
          <p:cNvSpPr txBox="1"/>
          <p:nvPr/>
        </p:nvSpPr>
        <p:spPr>
          <a:xfrm>
            <a:off x="6156176" y="4509120"/>
            <a:ext cx="1152128" cy="646331"/>
          </a:xfrm>
          <a:prstGeom prst="rect">
            <a:avLst/>
          </a:prstGeom>
          <a:noFill/>
        </p:spPr>
        <p:txBody>
          <a:bodyPr wrap="square" rtlCol="0">
            <a:spAutoFit/>
          </a:bodyPr>
          <a:lstStyle/>
          <a:p>
            <a:pPr algn="ctr"/>
            <a:r>
              <a:rPr kumimoji="1" lang="en-US" altLang="ja-JP" dirty="0" smtClean="0"/>
              <a:t>Security</a:t>
            </a:r>
          </a:p>
          <a:p>
            <a:pPr algn="ctr"/>
            <a:r>
              <a:rPr lang="en-US" altLang="ja-JP" dirty="0" smtClean="0"/>
              <a:t>Proxy</a:t>
            </a:r>
            <a:endParaRPr kumimoji="1" lang="ja-JP" altLang="en-US" dirty="0"/>
          </a:p>
        </p:txBody>
      </p:sp>
      <p:sp>
        <p:nvSpPr>
          <p:cNvPr id="15" name="テキスト ボックス 14"/>
          <p:cNvSpPr txBox="1"/>
          <p:nvPr/>
        </p:nvSpPr>
        <p:spPr>
          <a:xfrm>
            <a:off x="7524328" y="6093296"/>
            <a:ext cx="1377300" cy="369332"/>
          </a:xfrm>
          <a:prstGeom prst="rect">
            <a:avLst/>
          </a:prstGeom>
          <a:noFill/>
        </p:spPr>
        <p:txBody>
          <a:bodyPr wrap="none" rtlCol="0">
            <a:spAutoFit/>
          </a:bodyPr>
          <a:lstStyle/>
          <a:p>
            <a:r>
              <a:rPr lang="ja-JP" altLang="en-US" dirty="0" smtClean="0"/>
              <a:t>ネットワーク</a:t>
            </a:r>
            <a:endParaRPr kumimoji="1" lang="ja-JP" altLang="en-US" dirty="0"/>
          </a:p>
        </p:txBody>
      </p:sp>
      <p:sp>
        <p:nvSpPr>
          <p:cNvPr id="16" name="server"/>
          <p:cNvSpPr>
            <a:spLocks noEditPoints="1" noChangeArrowheads="1"/>
          </p:cNvSpPr>
          <p:nvPr/>
        </p:nvSpPr>
        <p:spPr bwMode="auto">
          <a:xfrm>
            <a:off x="6300192" y="5229200"/>
            <a:ext cx="864096" cy="873646"/>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 name="正方形/長方形 19"/>
          <p:cNvSpPr/>
          <p:nvPr/>
        </p:nvSpPr>
        <p:spPr bwMode="auto">
          <a:xfrm>
            <a:off x="3419872" y="6048524"/>
            <a:ext cx="1080120" cy="404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t>SPE</a:t>
            </a:r>
            <a:endParaRPr lang="ja-JP" altLang="en-US" dirty="0"/>
          </a:p>
        </p:txBody>
      </p:sp>
      <p:sp>
        <p:nvSpPr>
          <p:cNvPr id="21" name="正方形/長方形 20"/>
          <p:cNvSpPr/>
          <p:nvPr/>
        </p:nvSpPr>
        <p:spPr bwMode="auto">
          <a:xfrm>
            <a:off x="2267744" y="6048524"/>
            <a:ext cx="1080120" cy="404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t>SPE</a:t>
            </a:r>
            <a:endParaRPr lang="ja-JP" altLang="en-US" dirty="0"/>
          </a:p>
        </p:txBody>
      </p:sp>
      <p:cxnSp>
        <p:nvCxnSpPr>
          <p:cNvPr id="22" name="直線矢印コネクタ 21"/>
          <p:cNvCxnSpPr>
            <a:stCxn id="16" idx="7"/>
            <a:endCxn id="7" idx="3"/>
          </p:cNvCxnSpPr>
          <p:nvPr/>
        </p:nvCxnSpPr>
        <p:spPr bwMode="auto">
          <a:xfrm flipH="1" flipV="1">
            <a:off x="4499991" y="5627911"/>
            <a:ext cx="1800201" cy="381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カギ線コネクタ 22"/>
          <p:cNvCxnSpPr/>
          <p:nvPr/>
        </p:nvCxnSpPr>
        <p:spPr>
          <a:xfrm flipV="1">
            <a:off x="5796136" y="5949280"/>
            <a:ext cx="504056" cy="432048"/>
          </a:xfrm>
          <a:prstGeom prst="bentConnector3">
            <a:avLst>
              <a:gd name="adj1" fmla="val 50000"/>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図形 23"/>
          <p:cNvCxnSpPr>
            <a:endCxn id="15" idx="0"/>
          </p:cNvCxnSpPr>
          <p:nvPr/>
        </p:nvCxnSpPr>
        <p:spPr>
          <a:xfrm>
            <a:off x="7164288" y="5949280"/>
            <a:ext cx="1048690" cy="144016"/>
          </a:xfrm>
          <a:prstGeom prst="bentConnector2">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4572000" y="6093296"/>
            <a:ext cx="1152128" cy="369332"/>
          </a:xfrm>
          <a:prstGeom prst="rect">
            <a:avLst/>
          </a:prstGeom>
          <a:noFill/>
        </p:spPr>
        <p:txBody>
          <a:bodyPr wrap="square" rtlCol="0">
            <a:spAutoFit/>
          </a:bodyPr>
          <a:lstStyle/>
          <a:p>
            <a:r>
              <a:rPr kumimoji="1" lang="ja-JP" altLang="en-US" dirty="0" smtClean="0"/>
              <a:t>・・・・・・・・</a:t>
            </a:r>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2000" advTm="28825"/>
    </mc:Choice>
    <mc:Fallback xmlns="">
      <p:transition spd="slow" advTm="28825"/>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Cell/B.E.</a:t>
            </a:r>
            <a:r>
              <a:rPr kumimoji="1" lang="ja-JP" altLang="en-US" dirty="0" smtClean="0"/>
              <a:t>のアーキテクチャ</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ヘテロジニアス型マルチコアプロセッサ</a:t>
            </a:r>
            <a:endParaRPr kumimoji="1" lang="en-US" altLang="ja-JP" dirty="0" smtClean="0"/>
          </a:p>
          <a:p>
            <a:pPr lvl="1"/>
            <a:r>
              <a:rPr lang="en-US" altLang="ja-JP" dirty="0" smtClean="0"/>
              <a:t>PlayStation3</a:t>
            </a:r>
            <a:r>
              <a:rPr lang="ja-JP" altLang="en-US" dirty="0" smtClean="0"/>
              <a:t>や</a:t>
            </a:r>
            <a:r>
              <a:rPr lang="en-US" altLang="ja-JP" dirty="0" smtClean="0"/>
              <a:t>Cell REGZA</a:t>
            </a:r>
            <a:r>
              <a:rPr lang="ja-JP" altLang="en-US" dirty="0" smtClean="0"/>
              <a:t>等に使用されている</a:t>
            </a:r>
            <a:endParaRPr lang="en-US" altLang="ja-JP" dirty="0" smtClean="0"/>
          </a:p>
          <a:p>
            <a:pPr lvl="1"/>
            <a:r>
              <a:rPr kumimoji="1" lang="ja-JP" altLang="en-US" dirty="0" smtClean="0"/>
              <a:t>制御系</a:t>
            </a:r>
            <a:r>
              <a:rPr kumimoji="1" lang="en-US" altLang="ja-JP" dirty="0" smtClean="0"/>
              <a:t>CPU</a:t>
            </a:r>
            <a:r>
              <a:rPr kumimoji="1" lang="ja-JP" altLang="en-US" dirty="0" smtClean="0"/>
              <a:t>の</a:t>
            </a:r>
            <a:r>
              <a:rPr kumimoji="1" lang="en-US" altLang="ja-JP" dirty="0" smtClean="0"/>
              <a:t>PPE</a:t>
            </a:r>
            <a:r>
              <a:rPr kumimoji="1" lang="ja-JP" altLang="en-US" dirty="0" smtClean="0"/>
              <a:t>と演算系</a:t>
            </a:r>
            <a:r>
              <a:rPr kumimoji="1" lang="en-US" altLang="ja-JP" dirty="0" smtClean="0"/>
              <a:t>CPU</a:t>
            </a:r>
            <a:r>
              <a:rPr kumimoji="1" lang="ja-JP" altLang="en-US" dirty="0" smtClean="0"/>
              <a:t>の</a:t>
            </a:r>
            <a:r>
              <a:rPr kumimoji="1" lang="en-US" altLang="ja-JP" dirty="0" smtClean="0"/>
              <a:t>SPE</a:t>
            </a:r>
          </a:p>
          <a:p>
            <a:pPr lvl="1"/>
            <a:r>
              <a:rPr lang="en-US" altLang="ja-JP" dirty="0" smtClean="0"/>
              <a:t>SPE</a:t>
            </a:r>
            <a:r>
              <a:rPr lang="ja-JP" altLang="en-US" dirty="0" smtClean="0"/>
              <a:t>は</a:t>
            </a:r>
            <a:r>
              <a:rPr lang="en-US" altLang="ja-JP" dirty="0" smtClean="0"/>
              <a:t>Local Store(LS)</a:t>
            </a:r>
            <a:r>
              <a:rPr lang="ja-JP" altLang="en-US" dirty="0" smtClean="0"/>
              <a:t>と呼ばれるメモリを持つ</a:t>
            </a:r>
            <a:endParaRPr lang="en-US" altLang="ja-JP" dirty="0" smtClean="0"/>
          </a:p>
          <a:p>
            <a:pPr lvl="1"/>
            <a:r>
              <a:rPr kumimoji="1" lang="en-US" altLang="ja-JP" dirty="0" smtClean="0"/>
              <a:t>SPE</a:t>
            </a:r>
            <a:r>
              <a:rPr kumimoji="1" lang="ja-JP" altLang="en-US" dirty="0" smtClean="0"/>
              <a:t>は</a:t>
            </a:r>
            <a:r>
              <a:rPr kumimoji="1" lang="en-US" altLang="ja-JP" dirty="0" smtClean="0"/>
              <a:t>DMA</a:t>
            </a:r>
            <a:r>
              <a:rPr kumimoji="1" lang="ja-JP" altLang="en-US" dirty="0" smtClean="0"/>
              <a:t>を用いてメインメモリにアクセス</a:t>
            </a:r>
            <a:endParaRPr kumimoji="1" lang="ja-JP" altLang="en-US" dirty="0"/>
          </a:p>
        </p:txBody>
      </p:sp>
      <p:sp>
        <p:nvSpPr>
          <p:cNvPr id="30" name="正方形/長方形 29"/>
          <p:cNvSpPr/>
          <p:nvPr/>
        </p:nvSpPr>
        <p:spPr>
          <a:xfrm>
            <a:off x="438474" y="4509120"/>
            <a:ext cx="3773486" cy="21442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p:cNvGrpSpPr/>
          <p:nvPr/>
        </p:nvGrpSpPr>
        <p:grpSpPr>
          <a:xfrm>
            <a:off x="4499992" y="4437112"/>
            <a:ext cx="1080120" cy="1872208"/>
            <a:chOff x="4644008" y="3717032"/>
            <a:chExt cx="1080120" cy="1872208"/>
          </a:xfrm>
        </p:grpSpPr>
        <p:sp>
          <p:nvSpPr>
            <p:cNvPr id="32" name="正方形/長方形 31"/>
            <p:cNvSpPr/>
            <p:nvPr/>
          </p:nvSpPr>
          <p:spPr>
            <a:xfrm>
              <a:off x="4644008" y="3717032"/>
              <a:ext cx="108012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4716016" y="5085184"/>
              <a:ext cx="936104"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MFC</a:t>
              </a:r>
              <a:endParaRPr kumimoji="1" lang="ja-JP" altLang="en-US" dirty="0">
                <a:solidFill>
                  <a:schemeClr val="tx1"/>
                </a:solidFill>
              </a:endParaRPr>
            </a:p>
          </p:txBody>
        </p:sp>
        <p:sp>
          <p:nvSpPr>
            <p:cNvPr id="34" name="正方形/長方形 33"/>
            <p:cNvSpPr/>
            <p:nvPr/>
          </p:nvSpPr>
          <p:spPr>
            <a:xfrm>
              <a:off x="4716016" y="3789040"/>
              <a:ext cx="936104" cy="122413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5" name="正方形/長方形 34"/>
            <p:cNvSpPr/>
            <p:nvPr/>
          </p:nvSpPr>
          <p:spPr>
            <a:xfrm>
              <a:off x="4788024" y="4365104"/>
              <a:ext cx="792088"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Local</a:t>
              </a:r>
            </a:p>
            <a:p>
              <a:pPr algn="ctr"/>
              <a:r>
                <a:rPr lang="en-US" altLang="ja-JP" dirty="0" smtClean="0">
                  <a:solidFill>
                    <a:schemeClr val="tx1"/>
                  </a:solidFill>
                </a:rPr>
                <a:t>Store</a:t>
              </a:r>
              <a:endParaRPr kumimoji="1" lang="ja-JP" altLang="en-US" dirty="0">
                <a:solidFill>
                  <a:schemeClr val="tx1"/>
                </a:solidFill>
              </a:endParaRPr>
            </a:p>
          </p:txBody>
        </p:sp>
        <p:sp>
          <p:nvSpPr>
            <p:cNvPr id="36" name="テキスト ボックス 35"/>
            <p:cNvSpPr txBox="1"/>
            <p:nvPr/>
          </p:nvSpPr>
          <p:spPr>
            <a:xfrm>
              <a:off x="4716016" y="3861048"/>
              <a:ext cx="936104" cy="369332"/>
            </a:xfrm>
            <a:prstGeom prst="rect">
              <a:avLst/>
            </a:prstGeom>
            <a:noFill/>
          </p:spPr>
          <p:txBody>
            <a:bodyPr wrap="square" rtlCol="0">
              <a:spAutoFit/>
            </a:bodyPr>
            <a:lstStyle/>
            <a:p>
              <a:pPr algn="ctr"/>
              <a:r>
                <a:rPr kumimoji="1" lang="en-US" altLang="ja-JP" dirty="0" smtClean="0"/>
                <a:t>SPU</a:t>
              </a:r>
            </a:p>
          </p:txBody>
        </p:sp>
      </p:grpSp>
      <p:cxnSp>
        <p:nvCxnSpPr>
          <p:cNvPr id="37" name="直線コネクタ 36"/>
          <p:cNvCxnSpPr/>
          <p:nvPr/>
        </p:nvCxnSpPr>
        <p:spPr>
          <a:xfrm flipH="1">
            <a:off x="3818384" y="4509120"/>
            <a:ext cx="681608" cy="202704"/>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8" name="直線コネクタ 37"/>
          <p:cNvCxnSpPr/>
          <p:nvPr/>
        </p:nvCxnSpPr>
        <p:spPr>
          <a:xfrm flipH="1" flipV="1">
            <a:off x="3818384" y="4940424"/>
            <a:ext cx="681608" cy="1368896"/>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nvGrpSpPr>
          <p:cNvPr id="39" name="グループ化 38"/>
          <p:cNvGrpSpPr/>
          <p:nvPr/>
        </p:nvGrpSpPr>
        <p:grpSpPr>
          <a:xfrm>
            <a:off x="971600" y="4653136"/>
            <a:ext cx="2920280" cy="1656184"/>
            <a:chOff x="1691680" y="4953000"/>
            <a:chExt cx="2920280" cy="1656184"/>
          </a:xfrm>
        </p:grpSpPr>
        <p:cxnSp>
          <p:nvCxnSpPr>
            <p:cNvPr id="40" name="直線コネクタ 39"/>
            <p:cNvCxnSpPr/>
            <p:nvPr/>
          </p:nvCxnSpPr>
          <p:spPr>
            <a:xfrm>
              <a:off x="2051720" y="5805264"/>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2595736" y="4953000"/>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42" name="正方形/長方形 41"/>
            <p:cNvSpPr/>
            <p:nvPr/>
          </p:nvSpPr>
          <p:spPr>
            <a:xfrm>
              <a:off x="3315816" y="4953000"/>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43" name="正方形/長方形 42"/>
            <p:cNvSpPr/>
            <p:nvPr/>
          </p:nvSpPr>
          <p:spPr>
            <a:xfrm>
              <a:off x="4035896" y="4953000"/>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44" name="正方形/長方形 43"/>
            <p:cNvSpPr/>
            <p:nvPr/>
          </p:nvSpPr>
          <p:spPr>
            <a:xfrm>
              <a:off x="2595736" y="6177136"/>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45" name="正方形/長方形 44"/>
            <p:cNvSpPr/>
            <p:nvPr/>
          </p:nvSpPr>
          <p:spPr>
            <a:xfrm>
              <a:off x="3315816" y="6177136"/>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46" name="正方形/長方形 45"/>
            <p:cNvSpPr/>
            <p:nvPr/>
          </p:nvSpPr>
          <p:spPr>
            <a:xfrm>
              <a:off x="4035896" y="6177136"/>
              <a:ext cx="5760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cxnSp>
          <p:nvCxnSpPr>
            <p:cNvPr id="47" name="直線コネクタ 46"/>
            <p:cNvCxnSpPr>
              <a:stCxn id="41" idx="2"/>
              <a:endCxn id="44" idx="0"/>
            </p:cNvCxnSpPr>
            <p:nvPr/>
          </p:nvCxnSpPr>
          <p:spPr>
            <a:xfrm rot="5400000">
              <a:off x="2487724" y="5781092"/>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42" idx="2"/>
              <a:endCxn id="45" idx="0"/>
            </p:cNvCxnSpPr>
            <p:nvPr/>
          </p:nvCxnSpPr>
          <p:spPr>
            <a:xfrm rot="5400000">
              <a:off x="3207804" y="5781092"/>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43" idx="2"/>
              <a:endCxn id="46" idx="0"/>
            </p:cNvCxnSpPr>
            <p:nvPr/>
          </p:nvCxnSpPr>
          <p:spPr>
            <a:xfrm rot="5400000">
              <a:off x="3927884" y="5781092"/>
              <a:ext cx="79208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2595736" y="5529064"/>
              <a:ext cx="2016224"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EIB</a:t>
              </a:r>
              <a:endParaRPr kumimoji="1" lang="ja-JP" altLang="en-US" dirty="0">
                <a:solidFill>
                  <a:schemeClr val="tx1"/>
                </a:solidFill>
              </a:endParaRPr>
            </a:p>
          </p:txBody>
        </p:sp>
        <p:sp>
          <p:nvSpPr>
            <p:cNvPr id="51" name="正方形/長方形 50"/>
            <p:cNvSpPr/>
            <p:nvPr/>
          </p:nvSpPr>
          <p:spPr>
            <a:xfrm>
              <a:off x="1691680" y="5517232"/>
              <a:ext cx="576064" cy="5040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PPE</a:t>
              </a:r>
              <a:endParaRPr kumimoji="1" lang="ja-JP" altLang="en-US" dirty="0"/>
            </a:p>
          </p:txBody>
        </p:sp>
      </p:grpSp>
      <p:sp>
        <p:nvSpPr>
          <p:cNvPr id="52" name="テキスト ボックス 51"/>
          <p:cNvSpPr txBox="1"/>
          <p:nvPr/>
        </p:nvSpPr>
        <p:spPr>
          <a:xfrm>
            <a:off x="467544" y="4149080"/>
            <a:ext cx="1368152" cy="369332"/>
          </a:xfrm>
          <a:prstGeom prst="rect">
            <a:avLst/>
          </a:prstGeom>
          <a:noFill/>
        </p:spPr>
        <p:txBody>
          <a:bodyPr wrap="square" rtlCol="0">
            <a:spAutoFit/>
          </a:bodyPr>
          <a:lstStyle/>
          <a:p>
            <a:pPr algn="ctr"/>
            <a:r>
              <a:rPr kumimoji="1" lang="en-US" altLang="ja-JP" dirty="0" smtClean="0"/>
              <a:t>Cell/B.E.</a:t>
            </a:r>
            <a:endParaRPr kumimoji="1" lang="ja-JP" altLang="en-US" dirty="0"/>
          </a:p>
        </p:txBody>
      </p:sp>
      <p:pic>
        <p:nvPicPr>
          <p:cNvPr id="53" name="Picture 2"/>
          <p:cNvPicPr>
            <a:picLocks noChangeAspect="1" noChangeArrowheads="1"/>
          </p:cNvPicPr>
          <p:nvPr/>
        </p:nvPicPr>
        <p:blipFill>
          <a:blip r:embed="rId3" cstate="print"/>
          <a:srcRect/>
          <a:stretch>
            <a:fillRect/>
          </a:stretch>
        </p:blipFill>
        <p:spPr bwMode="auto">
          <a:xfrm>
            <a:off x="5940152" y="4199876"/>
            <a:ext cx="2448272" cy="2658124"/>
          </a:xfrm>
          <a:prstGeom prst="rect">
            <a:avLst/>
          </a:prstGeom>
          <a:noFill/>
          <a:ln w="9525">
            <a:noFill/>
            <a:miter lim="800000"/>
            <a:headEnd/>
            <a:tailEnd/>
          </a:ln>
        </p:spPr>
      </p:pic>
      <p:sp>
        <p:nvSpPr>
          <p:cNvPr id="54" name="正方形/長方形 53"/>
          <p:cNvSpPr/>
          <p:nvPr/>
        </p:nvSpPr>
        <p:spPr>
          <a:xfrm>
            <a:off x="654498" y="5816664"/>
            <a:ext cx="936104" cy="6983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Main</a:t>
            </a:r>
          </a:p>
          <a:p>
            <a:pPr algn="ctr"/>
            <a:r>
              <a:rPr kumimoji="1" lang="en-US" altLang="ja-JP" sz="1600" dirty="0" smtClean="0">
                <a:solidFill>
                  <a:schemeClr val="tx1"/>
                </a:solidFill>
              </a:rPr>
              <a:t>Memory</a:t>
            </a:r>
            <a:endParaRPr kumimoji="1" lang="ja-JP" altLang="en-US" sz="1600" dirty="0">
              <a:solidFill>
                <a:schemeClr val="tx1"/>
              </a:solidFill>
            </a:endParaRPr>
          </a:p>
        </p:txBody>
      </p:sp>
      <p:cxnSp>
        <p:nvCxnSpPr>
          <p:cNvPr id="55" name="直線コネクタ 54"/>
          <p:cNvCxnSpPr/>
          <p:nvPr/>
        </p:nvCxnSpPr>
        <p:spPr>
          <a:xfrm flipV="1">
            <a:off x="1590602" y="5672648"/>
            <a:ext cx="288032" cy="14401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22051"/>
    </mc:Choice>
    <mc:Fallback xmlns="">
      <p:transition spd="slow" advTm="2205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a:t>
            </a:r>
            <a:r>
              <a:rPr kumimoji="1" lang="ja-JP" altLang="en-US" dirty="0" smtClean="0"/>
              <a:t>監視システムの例</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OS</a:t>
            </a:r>
            <a:r>
              <a:rPr kumimoji="1" lang="ja-JP" altLang="en-US" dirty="0" smtClean="0"/>
              <a:t>カーネルの整合性をチェック</a:t>
            </a:r>
            <a:endParaRPr kumimoji="1" lang="en-US" altLang="ja-JP" dirty="0" smtClean="0"/>
          </a:p>
          <a:p>
            <a:pPr lvl="1"/>
            <a:r>
              <a:rPr lang="en-US" altLang="ja-JP" dirty="0" smtClean="0"/>
              <a:t>SPE</a:t>
            </a:r>
            <a:r>
              <a:rPr lang="ja-JP" altLang="en-US" dirty="0" smtClean="0"/>
              <a:t>は</a:t>
            </a:r>
            <a:r>
              <a:rPr lang="en-US" altLang="ja-JP" dirty="0" smtClean="0"/>
              <a:t>DMA</a:t>
            </a:r>
            <a:r>
              <a:rPr lang="ja-JP" altLang="en-US" dirty="0" smtClean="0"/>
              <a:t>転送によりカーネルメモリを取得</a:t>
            </a:r>
            <a:endParaRPr lang="en-US" altLang="ja-JP" dirty="0" smtClean="0"/>
          </a:p>
          <a:p>
            <a:pPr lvl="1"/>
            <a:r>
              <a:rPr lang="ja-JP" altLang="en-US" dirty="0" smtClean="0"/>
              <a:t>ハッシュ値を計算し、事前に取った値と比較</a:t>
            </a:r>
            <a:endParaRPr lang="en-US" altLang="ja-JP" dirty="0" smtClean="0"/>
          </a:p>
          <a:p>
            <a:pPr lvl="2"/>
            <a:r>
              <a:rPr lang="ja-JP" altLang="en-US" dirty="0" smtClean="0"/>
              <a:t>コード領域、読み取り専用データ領域</a:t>
            </a:r>
            <a:endParaRPr lang="en-US" altLang="ja-JP" dirty="0" smtClean="0"/>
          </a:p>
          <a:p>
            <a:pPr lvl="1"/>
            <a:r>
              <a:rPr lang="ja-JP" altLang="en-US" dirty="0" smtClean="0"/>
              <a:t>カーネルデータが改ざんされていないか</a:t>
            </a:r>
            <a:r>
              <a:rPr lang="ja-JP" altLang="en-US" dirty="0" smtClean="0"/>
              <a:t>チェック</a:t>
            </a:r>
            <a:endParaRPr lang="en-US" altLang="ja-JP" dirty="0" smtClean="0"/>
          </a:p>
          <a:p>
            <a:pPr lvl="2"/>
            <a:r>
              <a:rPr lang="ja-JP" altLang="en-US" smtClean="0"/>
              <a:t>プロセスリスト、スケジューラのランキュー</a:t>
            </a:r>
            <a:endParaRPr lang="en-US" altLang="ja-JP" dirty="0" smtClean="0"/>
          </a:p>
          <a:p>
            <a:pPr lvl="2"/>
            <a:endParaRPr kumimoji="1" lang="ja-JP" altLang="en-US" dirty="0"/>
          </a:p>
        </p:txBody>
      </p:sp>
      <p:sp>
        <p:nvSpPr>
          <p:cNvPr id="4" name="正方形/長方形 3"/>
          <p:cNvSpPr/>
          <p:nvPr/>
        </p:nvSpPr>
        <p:spPr>
          <a:xfrm>
            <a:off x="5148064" y="4941168"/>
            <a:ext cx="3714776" cy="19168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719304" y="5072050"/>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719304" y="5286364"/>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719304" y="5500678"/>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719304" y="5714992"/>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719304" y="5929306"/>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719304" y="6143620"/>
            <a:ext cx="914400" cy="2143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719304" y="6357934"/>
            <a:ext cx="914400" cy="2143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719304" y="6572248"/>
            <a:ext cx="914400" cy="2143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7452320" y="5292064"/>
            <a:ext cx="1285884"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監視</a:t>
            </a:r>
            <a:endParaRPr kumimoji="1" lang="en-US" altLang="ja-JP" b="1" dirty="0" smtClean="0">
              <a:solidFill>
                <a:schemeClr val="tx1"/>
              </a:solidFill>
            </a:endParaRPr>
          </a:p>
          <a:p>
            <a:pPr algn="ctr"/>
            <a:r>
              <a:rPr kumimoji="1" lang="ja-JP" altLang="en-US" b="1" dirty="0" smtClean="0">
                <a:solidFill>
                  <a:schemeClr val="tx1"/>
                </a:solidFill>
              </a:rPr>
              <a:t>システム</a:t>
            </a:r>
            <a:endParaRPr kumimoji="1" lang="ja-JP" altLang="en-US" b="1" dirty="0">
              <a:solidFill>
                <a:schemeClr val="tx1"/>
              </a:solidFill>
            </a:endParaRPr>
          </a:p>
        </p:txBody>
      </p:sp>
      <p:sp>
        <p:nvSpPr>
          <p:cNvPr id="14" name="テキスト ボックス 13"/>
          <p:cNvSpPr txBox="1"/>
          <p:nvPr/>
        </p:nvSpPr>
        <p:spPr>
          <a:xfrm>
            <a:off x="5576692" y="4643422"/>
            <a:ext cx="857256" cy="369332"/>
          </a:xfrm>
          <a:prstGeom prst="rect">
            <a:avLst/>
          </a:prstGeom>
          <a:noFill/>
        </p:spPr>
        <p:txBody>
          <a:bodyPr wrap="square" rtlCol="0">
            <a:spAutoFit/>
          </a:bodyPr>
          <a:lstStyle/>
          <a:p>
            <a:pPr algn="ctr"/>
            <a:r>
              <a:rPr kumimoji="1" lang="en-US" altLang="ja-JP" dirty="0" smtClean="0">
                <a:solidFill>
                  <a:schemeClr val="bg1"/>
                </a:solidFill>
              </a:rPr>
              <a:t>LS</a:t>
            </a:r>
            <a:endParaRPr kumimoji="1" lang="ja-JP" altLang="en-US" dirty="0">
              <a:solidFill>
                <a:schemeClr val="bg1"/>
              </a:solidFill>
            </a:endParaRPr>
          </a:p>
        </p:txBody>
      </p:sp>
      <p:sp>
        <p:nvSpPr>
          <p:cNvPr id="15" name="テキスト ボックス 14"/>
          <p:cNvSpPr txBox="1"/>
          <p:nvPr/>
        </p:nvSpPr>
        <p:spPr>
          <a:xfrm>
            <a:off x="6791138" y="4643844"/>
            <a:ext cx="714380" cy="369332"/>
          </a:xfrm>
          <a:prstGeom prst="rect">
            <a:avLst/>
          </a:prstGeom>
          <a:noFill/>
        </p:spPr>
        <p:txBody>
          <a:bodyPr wrap="square" rtlCol="0">
            <a:spAutoFit/>
          </a:bodyPr>
          <a:lstStyle/>
          <a:p>
            <a:r>
              <a:rPr lang="en-US" altLang="ja-JP" dirty="0" smtClean="0"/>
              <a:t>SPE</a:t>
            </a:r>
            <a:endParaRPr kumimoji="1" lang="ja-JP" altLang="en-US" dirty="0"/>
          </a:p>
        </p:txBody>
      </p:sp>
      <p:sp>
        <p:nvSpPr>
          <p:cNvPr id="16" name="テキスト ボックス 15"/>
          <p:cNvSpPr txBox="1"/>
          <p:nvPr/>
        </p:nvSpPr>
        <p:spPr>
          <a:xfrm>
            <a:off x="3779912" y="4571984"/>
            <a:ext cx="864096" cy="523220"/>
          </a:xfrm>
          <a:prstGeom prst="rect">
            <a:avLst/>
          </a:prstGeom>
          <a:noFill/>
        </p:spPr>
        <p:txBody>
          <a:bodyPr wrap="square" rtlCol="0">
            <a:spAutoFit/>
          </a:bodyPr>
          <a:lstStyle/>
          <a:p>
            <a:pPr algn="ctr"/>
            <a:r>
              <a:rPr kumimoji="1" lang="ja-JP" altLang="en-US" sz="1400" dirty="0" smtClean="0"/>
              <a:t>メイン</a:t>
            </a:r>
            <a:endParaRPr kumimoji="1" lang="en-US" altLang="ja-JP" sz="1400" dirty="0" smtClean="0"/>
          </a:p>
          <a:p>
            <a:pPr algn="ctr"/>
            <a:r>
              <a:rPr lang="ja-JP" altLang="en-US" sz="1400" dirty="0" smtClean="0"/>
              <a:t>メモリ</a:t>
            </a:r>
            <a:endParaRPr kumimoji="1" lang="ja-JP" altLang="en-US" sz="1400" dirty="0"/>
          </a:p>
        </p:txBody>
      </p:sp>
      <p:sp>
        <p:nvSpPr>
          <p:cNvPr id="17" name="正方形/長方形 16"/>
          <p:cNvSpPr/>
          <p:nvPr/>
        </p:nvSpPr>
        <p:spPr>
          <a:xfrm>
            <a:off x="5364088" y="5085184"/>
            <a:ext cx="1800200" cy="16453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000" dirty="0" smtClean="0">
                <a:solidFill>
                  <a:schemeClr val="tx1"/>
                </a:solidFill>
              </a:rPr>
              <a:t>LS</a:t>
            </a:r>
            <a:endParaRPr kumimoji="1" lang="ja-JP" altLang="en-US" sz="4000" dirty="0">
              <a:solidFill>
                <a:schemeClr val="tx1"/>
              </a:solidFill>
            </a:endParaRPr>
          </a:p>
        </p:txBody>
      </p:sp>
      <p:sp>
        <p:nvSpPr>
          <p:cNvPr id="18" name="正方形/長方形 17"/>
          <p:cNvSpPr/>
          <p:nvPr/>
        </p:nvSpPr>
        <p:spPr>
          <a:xfrm>
            <a:off x="3719304" y="5072050"/>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OS</a:t>
            </a:r>
            <a:endParaRPr kumimoji="1" lang="ja-JP" altLang="en-US" dirty="0"/>
          </a:p>
        </p:txBody>
      </p:sp>
      <p:sp>
        <p:nvSpPr>
          <p:cNvPr id="19" name="正方形/長方形 18"/>
          <p:cNvSpPr/>
          <p:nvPr/>
        </p:nvSpPr>
        <p:spPr>
          <a:xfrm>
            <a:off x="3719304" y="5293774"/>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719304" y="5500678"/>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左矢印 20"/>
          <p:cNvSpPr/>
          <p:nvPr/>
        </p:nvSpPr>
        <p:spPr>
          <a:xfrm>
            <a:off x="6588224" y="5436080"/>
            <a:ext cx="792088" cy="6480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2196"/>
    </mc:Choice>
    <mc:Fallback xmlns="">
      <p:transition spd="slow" advTm="4219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0  L 0.25 0  E" pathEditMode="relative" ptsTypes="">
                                      <p:cBhvr>
                                        <p:cTn id="6" dur="500" fill="hold"/>
                                        <p:tgtEl>
                                          <p:spTgt spid="1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grpId="0" nodeType="clickEffect">
                                  <p:stCondLst>
                                    <p:cond delay="0"/>
                                  </p:stCondLst>
                                  <p:childTnLst>
                                    <p:animMotion origin="layout" path="M 0 0  L 0.25 0  E" pathEditMode="relative" ptsTypes="">
                                      <p:cBhvr>
                                        <p:cTn id="10" dur="500" fill="hold"/>
                                        <p:tgtEl>
                                          <p:spTgt spid="19"/>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0 0  L 0.25 0  E" pathEditMode="relative" ptsTypes="">
                                      <p:cBhvr>
                                        <p:cTn id="14" dur="500" fill="hold"/>
                                        <p:tgtEl>
                                          <p:spTgt spid="2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SPE Isolation</a:t>
            </a:r>
            <a:r>
              <a:rPr kumimoji="1" lang="ja-JP" altLang="en-US" dirty="0" smtClean="0"/>
              <a:t>モードによる実行</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a:bodyPr>
          <a:lstStyle/>
          <a:p>
            <a:r>
              <a:rPr kumimoji="1" lang="ja-JP" altLang="en-US" dirty="0" smtClean="0"/>
              <a:t>プログラムを安全に実行する</a:t>
            </a:r>
            <a:r>
              <a:rPr kumimoji="1" lang="en-US" altLang="ja-JP" dirty="0" smtClean="0"/>
              <a:t>CPU</a:t>
            </a:r>
            <a:r>
              <a:rPr kumimoji="1" lang="ja-JP" altLang="en-US" dirty="0" smtClean="0"/>
              <a:t>のモード</a:t>
            </a:r>
            <a:endParaRPr kumimoji="1" lang="en-US" altLang="ja-JP" dirty="0" smtClean="0"/>
          </a:p>
          <a:p>
            <a:pPr lvl="1"/>
            <a:r>
              <a:rPr kumimoji="1" lang="ja-JP" altLang="en-US" dirty="0" smtClean="0"/>
              <a:t>攻撃者は</a:t>
            </a:r>
            <a:r>
              <a:rPr kumimoji="1" lang="en-US" altLang="ja-JP" dirty="0" smtClean="0"/>
              <a:t>OS</a:t>
            </a:r>
            <a:r>
              <a:rPr kumimoji="1" lang="ja-JP" altLang="en-US" dirty="0" smtClean="0"/>
              <a:t>監視システム</a:t>
            </a:r>
            <a:r>
              <a:rPr lang="ja-JP" altLang="en-US" dirty="0" smtClean="0"/>
              <a:t>の改ざんや</a:t>
            </a:r>
            <a:r>
              <a:rPr lang="en-US" altLang="ja-JP" dirty="0" smtClean="0"/>
              <a:t/>
            </a:r>
            <a:br>
              <a:rPr lang="en-US" altLang="ja-JP" dirty="0" smtClean="0"/>
            </a:br>
            <a:r>
              <a:rPr lang="ja-JP" altLang="en-US" dirty="0" smtClean="0"/>
              <a:t>解析を行えない</a:t>
            </a:r>
            <a:endParaRPr lang="en-US" altLang="ja-JP" dirty="0" smtClean="0"/>
          </a:p>
          <a:p>
            <a:pPr lvl="1"/>
            <a:r>
              <a:rPr lang="ja-JP" altLang="en-US" dirty="0" smtClean="0"/>
              <a:t>実行中</a:t>
            </a:r>
            <a:endParaRPr lang="en-US" altLang="ja-JP" dirty="0" smtClean="0"/>
          </a:p>
          <a:p>
            <a:pPr lvl="2"/>
            <a:r>
              <a:rPr kumimoji="1" lang="ja-JP" altLang="en-US" dirty="0" smtClean="0"/>
              <a:t>実行中は</a:t>
            </a:r>
            <a:r>
              <a:rPr kumimoji="1" lang="en-US" altLang="ja-JP" dirty="0" smtClean="0"/>
              <a:t>LS</a:t>
            </a:r>
            <a:r>
              <a:rPr kumimoji="1" lang="ja-JP" altLang="en-US" dirty="0" smtClean="0"/>
              <a:t>にアクセス不可</a:t>
            </a:r>
            <a:endParaRPr kumimoji="1" lang="en-US" altLang="ja-JP" dirty="0" smtClean="0"/>
          </a:p>
          <a:p>
            <a:pPr lvl="2"/>
            <a:r>
              <a:rPr lang="ja-JP" altLang="en-US" dirty="0" smtClean="0"/>
              <a:t>実行中の改ざん、解析ができない</a:t>
            </a:r>
            <a:endParaRPr kumimoji="1" lang="en-US" altLang="ja-JP" dirty="0" smtClean="0"/>
          </a:p>
          <a:p>
            <a:pPr lvl="1"/>
            <a:r>
              <a:rPr lang="ja-JP" altLang="en-US" dirty="0" smtClean="0"/>
              <a:t>実行後</a:t>
            </a:r>
            <a:endParaRPr lang="en-US" altLang="ja-JP" dirty="0" smtClean="0"/>
          </a:p>
          <a:p>
            <a:pPr lvl="2"/>
            <a:r>
              <a:rPr kumimoji="1" lang="ja-JP" altLang="en-US" dirty="0" smtClean="0"/>
              <a:t>中断・終了時は</a:t>
            </a:r>
            <a:r>
              <a:rPr kumimoji="1" lang="en-US" altLang="ja-JP" dirty="0" smtClean="0"/>
              <a:t>LS</a:t>
            </a:r>
            <a:r>
              <a:rPr kumimoji="1" lang="ja-JP" altLang="en-US" dirty="0" smtClean="0"/>
              <a:t>の中身を全削除</a:t>
            </a:r>
            <a:endParaRPr kumimoji="1" lang="en-US" altLang="ja-JP" dirty="0" smtClean="0"/>
          </a:p>
          <a:p>
            <a:pPr lvl="2"/>
            <a:r>
              <a:rPr lang="ja-JP" altLang="en-US" dirty="0" smtClean="0"/>
              <a:t>実行後の解析は不可能</a:t>
            </a:r>
            <a:endParaRPr kumimoji="1" lang="en-US" altLang="ja-JP" dirty="0" smtClean="0"/>
          </a:p>
        </p:txBody>
      </p:sp>
      <p:sp>
        <p:nvSpPr>
          <p:cNvPr id="4" name="正方形/長方形 3"/>
          <p:cNvSpPr/>
          <p:nvPr/>
        </p:nvSpPr>
        <p:spPr>
          <a:xfrm>
            <a:off x="7020272" y="3933056"/>
            <a:ext cx="2016224" cy="2794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154687" y="5975550"/>
            <a:ext cx="1747394" cy="6449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MFC</a:t>
            </a:r>
            <a:endParaRPr kumimoji="1" lang="ja-JP" altLang="en-US" dirty="0">
              <a:solidFill>
                <a:schemeClr val="tx1"/>
              </a:solidFill>
            </a:endParaRPr>
          </a:p>
        </p:txBody>
      </p:sp>
      <p:sp>
        <p:nvSpPr>
          <p:cNvPr id="6" name="正方形/長方形 5"/>
          <p:cNvSpPr/>
          <p:nvPr/>
        </p:nvSpPr>
        <p:spPr>
          <a:xfrm>
            <a:off x="7154687" y="4040556"/>
            <a:ext cx="1747394" cy="1827495"/>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 name="正方形/長方形 6"/>
          <p:cNvSpPr/>
          <p:nvPr/>
        </p:nvSpPr>
        <p:spPr>
          <a:xfrm>
            <a:off x="7289102" y="4581128"/>
            <a:ext cx="1478564" cy="11794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 name="テキスト ボックス 7"/>
          <p:cNvSpPr txBox="1"/>
          <p:nvPr/>
        </p:nvSpPr>
        <p:spPr>
          <a:xfrm>
            <a:off x="7154687" y="4148055"/>
            <a:ext cx="1747394" cy="551370"/>
          </a:xfrm>
          <a:prstGeom prst="rect">
            <a:avLst/>
          </a:prstGeom>
          <a:noFill/>
        </p:spPr>
        <p:txBody>
          <a:bodyPr wrap="square" rtlCol="0">
            <a:spAutoFit/>
          </a:bodyPr>
          <a:lstStyle/>
          <a:p>
            <a:pPr algn="ctr"/>
            <a:r>
              <a:rPr kumimoji="1" lang="en-US" altLang="ja-JP" dirty="0" smtClean="0"/>
              <a:t>SPU</a:t>
            </a:r>
          </a:p>
        </p:txBody>
      </p:sp>
      <p:sp>
        <p:nvSpPr>
          <p:cNvPr id="9" name="正方形/長方形 8"/>
          <p:cNvSpPr/>
          <p:nvPr/>
        </p:nvSpPr>
        <p:spPr bwMode="auto">
          <a:xfrm>
            <a:off x="7452320" y="5085184"/>
            <a:ext cx="1152128" cy="598934"/>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OS</a:t>
            </a:r>
            <a:r>
              <a:rPr lang="ja-JP" altLang="en-US" dirty="0" smtClean="0">
                <a:solidFill>
                  <a:schemeClr val="tx1"/>
                </a:solidFill>
              </a:rPr>
              <a:t>監視</a:t>
            </a:r>
            <a:endParaRPr lang="en-US" altLang="ja-JP" dirty="0" smtClean="0">
              <a:solidFill>
                <a:schemeClr val="tx1"/>
              </a:solidFill>
            </a:endParaRPr>
          </a:p>
          <a:p>
            <a:pPr algn="ctr">
              <a:defRPr/>
            </a:pPr>
            <a:r>
              <a:rPr lang="ja-JP" altLang="en-US" dirty="0" smtClean="0">
                <a:solidFill>
                  <a:schemeClr val="tx1"/>
                </a:solidFill>
              </a:rPr>
              <a:t>システム</a:t>
            </a:r>
            <a:endParaRPr lang="en-US" altLang="ja-JP" dirty="0">
              <a:solidFill>
                <a:schemeClr val="tx1"/>
              </a:solidFill>
            </a:endParaRPr>
          </a:p>
        </p:txBody>
      </p:sp>
      <p:sp>
        <p:nvSpPr>
          <p:cNvPr id="10" name="テキスト ボックス 9"/>
          <p:cNvSpPr txBox="1"/>
          <p:nvPr/>
        </p:nvSpPr>
        <p:spPr>
          <a:xfrm>
            <a:off x="7308304" y="4581128"/>
            <a:ext cx="1440160" cy="369332"/>
          </a:xfrm>
          <a:prstGeom prst="rect">
            <a:avLst/>
          </a:prstGeom>
          <a:noFill/>
        </p:spPr>
        <p:txBody>
          <a:bodyPr wrap="square" rtlCol="0">
            <a:spAutoFit/>
          </a:bodyPr>
          <a:lstStyle/>
          <a:p>
            <a:pPr algn="ctr"/>
            <a:r>
              <a:rPr kumimoji="1" lang="en-US" altLang="ja-JP" dirty="0" smtClean="0"/>
              <a:t>LS</a:t>
            </a:r>
            <a:endParaRPr kumimoji="1" lang="ja-JP" altLang="en-US" dirty="0"/>
          </a:p>
        </p:txBody>
      </p:sp>
      <p:pic>
        <p:nvPicPr>
          <p:cNvPr id="11" name="Picture 3" descr="C:\Users\takuya\AppData\Local\Microsoft\Windows\Temporary Internet Files\Content.IE5\8MJ4IBT7\MC900389182[1].wmf"/>
          <p:cNvPicPr>
            <a:picLocks noChangeAspect="1" noChangeArrowheads="1"/>
          </p:cNvPicPr>
          <p:nvPr/>
        </p:nvPicPr>
        <p:blipFill>
          <a:blip r:embed="rId4" cstate="print"/>
          <a:srcRect/>
          <a:stretch>
            <a:fillRect/>
          </a:stretch>
        </p:blipFill>
        <p:spPr bwMode="auto">
          <a:xfrm>
            <a:off x="6084168" y="4941168"/>
            <a:ext cx="826248" cy="887911"/>
          </a:xfrm>
          <a:prstGeom prst="rect">
            <a:avLst/>
          </a:prstGeom>
          <a:noFill/>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9717"/>
    </mc:Choice>
    <mc:Fallback xmlns="">
      <p:transition spd="slow" advTm="497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Secure Loader</a:t>
            </a:r>
            <a:r>
              <a:rPr kumimoji="1" lang="ja-JP" altLang="en-US" dirty="0" smtClean="0"/>
              <a:t>による安全なロード</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Secure Loader</a:t>
            </a:r>
            <a:r>
              <a:rPr kumimoji="1" lang="ja-JP" altLang="en-US" dirty="0" smtClean="0"/>
              <a:t>が暗号化された</a:t>
            </a:r>
            <a:r>
              <a:rPr kumimoji="1" lang="en-US" altLang="ja-JP" dirty="0" smtClean="0"/>
              <a:t/>
            </a:r>
            <a:br>
              <a:rPr kumimoji="1" lang="en-US" altLang="ja-JP" dirty="0" smtClean="0"/>
            </a:br>
            <a:r>
              <a:rPr kumimoji="1" lang="en-US" altLang="ja-JP" dirty="0" smtClean="0"/>
              <a:t>OS</a:t>
            </a:r>
            <a:r>
              <a:rPr kumimoji="1" lang="ja-JP" altLang="en-US" dirty="0" smtClean="0"/>
              <a:t>監視システムを</a:t>
            </a:r>
            <a:r>
              <a:rPr kumimoji="1" lang="en-US" altLang="ja-JP" dirty="0" smtClean="0"/>
              <a:t>SPE</a:t>
            </a:r>
            <a:r>
              <a:rPr kumimoji="1" lang="ja-JP" altLang="en-US" dirty="0" smtClean="0"/>
              <a:t>にロードする</a:t>
            </a:r>
            <a:endParaRPr kumimoji="1" lang="en-US" altLang="ja-JP" dirty="0" smtClean="0"/>
          </a:p>
          <a:p>
            <a:pPr lvl="1"/>
            <a:r>
              <a:rPr lang="en-US" altLang="ja-JP" dirty="0" smtClean="0"/>
              <a:t>PPE</a:t>
            </a:r>
            <a:r>
              <a:rPr lang="ja-JP" altLang="en-US" dirty="0" smtClean="0"/>
              <a:t>が暗号化された</a:t>
            </a:r>
            <a:r>
              <a:rPr lang="en-US" altLang="ja-JP" dirty="0" smtClean="0"/>
              <a:t>Secure Loader</a:t>
            </a:r>
            <a:r>
              <a:rPr lang="ja-JP" altLang="en-US" dirty="0" smtClean="0"/>
              <a:t>を</a:t>
            </a:r>
            <a:r>
              <a:rPr lang="en-US" altLang="ja-JP" dirty="0" smtClean="0"/>
              <a:t>SPE</a:t>
            </a:r>
            <a:r>
              <a:rPr lang="ja-JP" altLang="en-US" dirty="0" smtClean="0"/>
              <a:t>にロード</a:t>
            </a:r>
            <a:endParaRPr lang="en-US" altLang="ja-JP" dirty="0" smtClean="0"/>
          </a:p>
          <a:p>
            <a:pPr lvl="2"/>
            <a:r>
              <a:rPr kumimoji="1" lang="en-US" altLang="ja-JP" dirty="0" smtClean="0"/>
              <a:t>Secure Loader</a:t>
            </a:r>
            <a:r>
              <a:rPr kumimoji="1" lang="ja-JP" altLang="en-US" dirty="0" smtClean="0"/>
              <a:t>はハードウェアから保護されている</a:t>
            </a:r>
            <a:endParaRPr kumimoji="1" lang="en-US" altLang="ja-JP" dirty="0" smtClean="0"/>
          </a:p>
          <a:p>
            <a:pPr lvl="1"/>
            <a:r>
              <a:rPr lang="ja-JP" altLang="en-US" dirty="0" smtClean="0"/>
              <a:t>ディスク上の</a:t>
            </a:r>
            <a:r>
              <a:rPr lang="en-US" altLang="ja-JP" dirty="0" smtClean="0"/>
              <a:t>OS</a:t>
            </a:r>
            <a:r>
              <a:rPr lang="ja-JP" altLang="en-US" dirty="0" smtClean="0"/>
              <a:t>監視システムの保護ができる</a:t>
            </a:r>
            <a:endParaRPr kumimoji="1" lang="ja-JP" altLang="en-US" dirty="0"/>
          </a:p>
        </p:txBody>
      </p:sp>
      <p:sp>
        <p:nvSpPr>
          <p:cNvPr id="4" name="正方形/長方形 3"/>
          <p:cNvSpPr/>
          <p:nvPr/>
        </p:nvSpPr>
        <p:spPr>
          <a:xfrm>
            <a:off x="6110858" y="4554214"/>
            <a:ext cx="1571625" cy="20892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5" name="正方形/長方形 4"/>
          <p:cNvSpPr/>
          <p:nvPr/>
        </p:nvSpPr>
        <p:spPr>
          <a:xfrm>
            <a:off x="6252592" y="5354547"/>
            <a:ext cx="1296144" cy="116616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610527" y="4493323"/>
            <a:ext cx="1643063" cy="19485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フローチャート : 磁気ディスク 6"/>
          <p:cNvSpPr/>
          <p:nvPr/>
        </p:nvSpPr>
        <p:spPr>
          <a:xfrm>
            <a:off x="1681726" y="4919559"/>
            <a:ext cx="1071562" cy="133959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テキスト ボックス 7"/>
          <p:cNvSpPr txBox="1">
            <a:spLocks noChangeArrowheads="1"/>
          </p:cNvSpPr>
          <p:nvPr/>
        </p:nvSpPr>
        <p:spPr bwMode="auto">
          <a:xfrm>
            <a:off x="6396608" y="4249761"/>
            <a:ext cx="928688" cy="315278"/>
          </a:xfrm>
          <a:prstGeom prst="rect">
            <a:avLst/>
          </a:prstGeom>
          <a:noFill/>
          <a:ln w="9525">
            <a:noFill/>
            <a:miter lim="800000"/>
            <a:headEnd/>
            <a:tailEnd/>
          </a:ln>
        </p:spPr>
        <p:txBody>
          <a:bodyPr>
            <a:spAutoFit/>
          </a:bodyPr>
          <a:lstStyle/>
          <a:p>
            <a:pPr algn="ctr"/>
            <a:r>
              <a:rPr lang="en-US" altLang="ja-JP"/>
              <a:t>SPE</a:t>
            </a:r>
            <a:endParaRPr lang="ja-JP" altLang="en-US"/>
          </a:p>
        </p:txBody>
      </p:sp>
      <p:sp>
        <p:nvSpPr>
          <p:cNvPr id="9" name="テキスト ボックス 10"/>
          <p:cNvSpPr txBox="1">
            <a:spLocks noChangeArrowheads="1"/>
          </p:cNvSpPr>
          <p:nvPr/>
        </p:nvSpPr>
        <p:spPr bwMode="auto">
          <a:xfrm>
            <a:off x="3753402" y="4188870"/>
            <a:ext cx="1214438" cy="315278"/>
          </a:xfrm>
          <a:prstGeom prst="rect">
            <a:avLst/>
          </a:prstGeom>
          <a:noFill/>
          <a:ln w="9525">
            <a:noFill/>
            <a:miter lim="800000"/>
            <a:headEnd/>
            <a:tailEnd/>
          </a:ln>
        </p:spPr>
        <p:txBody>
          <a:bodyPr>
            <a:spAutoFit/>
          </a:bodyPr>
          <a:lstStyle/>
          <a:p>
            <a:pPr algn="ctr"/>
            <a:r>
              <a:rPr lang="en-US" altLang="ja-JP"/>
              <a:t>PPE</a:t>
            </a:r>
            <a:endParaRPr lang="ja-JP" altLang="en-US"/>
          </a:p>
        </p:txBody>
      </p:sp>
      <p:sp>
        <p:nvSpPr>
          <p:cNvPr id="10" name="正方形/長方形 9"/>
          <p:cNvSpPr/>
          <p:nvPr/>
        </p:nvSpPr>
        <p:spPr>
          <a:xfrm>
            <a:off x="6324600" y="4618023"/>
            <a:ext cx="1152128" cy="30688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SPU</a:t>
            </a:r>
            <a:endParaRPr kumimoji="1" lang="ja-JP" altLang="en-US" dirty="0">
              <a:solidFill>
                <a:schemeClr val="tx1"/>
              </a:solidFill>
            </a:endParaRPr>
          </a:p>
        </p:txBody>
      </p:sp>
      <p:sp>
        <p:nvSpPr>
          <p:cNvPr id="11" name="テキスト ボックス 10"/>
          <p:cNvSpPr txBox="1"/>
          <p:nvPr/>
        </p:nvSpPr>
        <p:spPr>
          <a:xfrm>
            <a:off x="6300192" y="5373216"/>
            <a:ext cx="1152128" cy="369332"/>
          </a:xfrm>
          <a:prstGeom prst="rect">
            <a:avLst/>
          </a:prstGeom>
          <a:noFill/>
        </p:spPr>
        <p:txBody>
          <a:bodyPr wrap="square" rtlCol="0">
            <a:spAutoFit/>
          </a:bodyPr>
          <a:lstStyle/>
          <a:p>
            <a:pPr algn="ctr"/>
            <a:r>
              <a:rPr kumimoji="1" lang="en-US" altLang="ja-JP" dirty="0" smtClean="0"/>
              <a:t>LS</a:t>
            </a:r>
            <a:endParaRPr kumimoji="1" lang="ja-JP" altLang="en-US" dirty="0"/>
          </a:p>
        </p:txBody>
      </p:sp>
      <p:pic>
        <p:nvPicPr>
          <p:cNvPr id="12" name="Picture 3" descr="C:\Users\takuya\AppData\Local\Microsoft\Windows\Temporary Internet Files\Content.IE5\8MJ4IBT7\MC900389182[1].wmf"/>
          <p:cNvPicPr>
            <a:picLocks noChangeAspect="1" noChangeArrowheads="1"/>
          </p:cNvPicPr>
          <p:nvPr/>
        </p:nvPicPr>
        <p:blipFill>
          <a:blip r:embed="rId4" cstate="print"/>
          <a:srcRect/>
          <a:stretch>
            <a:fillRect/>
          </a:stretch>
        </p:blipFill>
        <p:spPr bwMode="auto">
          <a:xfrm flipH="1">
            <a:off x="4042575" y="5229847"/>
            <a:ext cx="720080" cy="859046"/>
          </a:xfrm>
          <a:prstGeom prst="rect">
            <a:avLst/>
          </a:prstGeom>
          <a:noFill/>
        </p:spPr>
      </p:pic>
      <p:grpSp>
        <p:nvGrpSpPr>
          <p:cNvPr id="13" name="グループ化 27"/>
          <p:cNvGrpSpPr/>
          <p:nvPr/>
        </p:nvGrpSpPr>
        <p:grpSpPr>
          <a:xfrm>
            <a:off x="1403648" y="5157192"/>
            <a:ext cx="1349640" cy="553946"/>
            <a:chOff x="1403648" y="5157192"/>
            <a:chExt cx="1349640" cy="553946"/>
          </a:xfrm>
        </p:grpSpPr>
        <p:sp>
          <p:nvSpPr>
            <p:cNvPr id="14" name="正方形/長方形 13"/>
            <p:cNvSpPr/>
            <p:nvPr/>
          </p:nvSpPr>
          <p:spPr>
            <a:xfrm>
              <a:off x="1619672" y="5157192"/>
              <a:ext cx="1133616" cy="5539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OS</a:t>
              </a:r>
              <a:r>
                <a:rPr lang="ja-JP" altLang="en-US" dirty="0" smtClean="0">
                  <a:solidFill>
                    <a:schemeClr val="tx1"/>
                  </a:solidFill>
                </a:rPr>
                <a:t>監視</a:t>
              </a:r>
              <a:endParaRPr lang="en-US" altLang="ja-JP" dirty="0" smtClean="0">
                <a:solidFill>
                  <a:schemeClr val="tx1"/>
                </a:solidFill>
              </a:endParaRPr>
            </a:p>
            <a:p>
              <a:pPr algn="ctr">
                <a:defRPr/>
              </a:pPr>
              <a:r>
                <a:rPr lang="ja-JP" altLang="en-US" dirty="0" smtClean="0">
                  <a:solidFill>
                    <a:schemeClr val="tx1"/>
                  </a:solidFill>
                </a:rPr>
                <a:t>システム</a:t>
              </a:r>
              <a:endParaRPr lang="ja-JP" altLang="en-US" dirty="0">
                <a:solidFill>
                  <a:schemeClr val="tx1"/>
                </a:solidFill>
              </a:endParaRPr>
            </a:p>
          </p:txBody>
        </p:sp>
        <p:sp>
          <p:nvSpPr>
            <p:cNvPr id="15" name="Lock"/>
            <p:cNvSpPr>
              <a:spLocks noEditPoints="1" noChangeArrowheads="1"/>
            </p:cNvSpPr>
            <p:nvPr/>
          </p:nvSpPr>
          <p:spPr bwMode="auto">
            <a:xfrm>
              <a:off x="1403648" y="5229200"/>
              <a:ext cx="340444" cy="379884"/>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16" name="グループ化 26"/>
          <p:cNvGrpSpPr/>
          <p:nvPr/>
        </p:nvGrpSpPr>
        <p:grpSpPr>
          <a:xfrm>
            <a:off x="1403648" y="5772029"/>
            <a:ext cx="1206765" cy="548017"/>
            <a:chOff x="1403648" y="5772029"/>
            <a:chExt cx="1206765" cy="548017"/>
          </a:xfrm>
        </p:grpSpPr>
        <p:sp>
          <p:nvSpPr>
            <p:cNvPr id="17" name="正方形/長方形 16"/>
            <p:cNvSpPr/>
            <p:nvPr/>
          </p:nvSpPr>
          <p:spPr>
            <a:xfrm>
              <a:off x="1610288" y="5772029"/>
              <a:ext cx="1000125" cy="5480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Secure</a:t>
              </a:r>
            </a:p>
            <a:p>
              <a:pPr algn="ctr">
                <a:defRPr/>
              </a:pPr>
              <a:r>
                <a:rPr lang="en-US" altLang="ja-JP" dirty="0">
                  <a:solidFill>
                    <a:schemeClr val="tx1"/>
                  </a:solidFill>
                </a:rPr>
                <a:t>Loader</a:t>
              </a:r>
              <a:endParaRPr lang="ja-JP" altLang="en-US" dirty="0">
                <a:solidFill>
                  <a:schemeClr val="tx1"/>
                </a:solidFill>
              </a:endParaRPr>
            </a:p>
          </p:txBody>
        </p:sp>
        <p:sp>
          <p:nvSpPr>
            <p:cNvPr id="18" name="Lock"/>
            <p:cNvSpPr>
              <a:spLocks noEditPoints="1" noChangeArrowheads="1"/>
            </p:cNvSpPr>
            <p:nvPr/>
          </p:nvSpPr>
          <p:spPr bwMode="auto">
            <a:xfrm>
              <a:off x="1403648" y="5877272"/>
              <a:ext cx="340444" cy="379884"/>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FF000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pic>
        <p:nvPicPr>
          <p:cNvPr id="19" name="Picture 3" descr="C:\Users\takuya\AppData\Local\Microsoft\Windows\Temporary Internet Files\Content.IE5\C67K7CK3\MC900323607[1].wmf"/>
          <p:cNvPicPr>
            <a:picLocks noChangeAspect="1" noChangeArrowheads="1"/>
          </p:cNvPicPr>
          <p:nvPr/>
        </p:nvPicPr>
        <p:blipFill>
          <a:blip r:embed="rId5" cstate="print">
            <a:duotone>
              <a:prstClr val="black"/>
              <a:schemeClr val="accent2">
                <a:tint val="45000"/>
                <a:satMod val="400000"/>
              </a:schemeClr>
            </a:duotone>
          </a:blip>
          <a:srcRect/>
          <a:stretch>
            <a:fillRect/>
          </a:stretch>
        </p:blipFill>
        <p:spPr bwMode="auto">
          <a:xfrm>
            <a:off x="7092280" y="4725144"/>
            <a:ext cx="361815" cy="362288"/>
          </a:xfrm>
          <a:prstGeom prst="rect">
            <a:avLst/>
          </a:prstGeom>
          <a:noFill/>
        </p:spPr>
      </p:pic>
      <p:sp>
        <p:nvSpPr>
          <p:cNvPr id="20" name="正方形/長方形 19"/>
          <p:cNvSpPr/>
          <p:nvPr/>
        </p:nvSpPr>
        <p:spPr>
          <a:xfrm>
            <a:off x="6405158" y="5846049"/>
            <a:ext cx="1000125" cy="548017"/>
          </a:xfrm>
          <a:prstGeom prst="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bg1"/>
                </a:solidFill>
              </a:rPr>
              <a:t>Secure</a:t>
            </a:r>
          </a:p>
          <a:p>
            <a:pPr algn="ctr">
              <a:defRPr/>
            </a:pPr>
            <a:r>
              <a:rPr lang="en-US" altLang="ja-JP" dirty="0">
                <a:solidFill>
                  <a:schemeClr val="bg1"/>
                </a:solidFill>
              </a:rPr>
              <a:t>Loader</a:t>
            </a:r>
            <a:endParaRPr lang="ja-JP" altLang="en-US" dirty="0">
              <a:solidFill>
                <a:schemeClr val="bg1"/>
              </a:solidFill>
            </a:endParaRPr>
          </a:p>
        </p:txBody>
      </p:sp>
      <p:pic>
        <p:nvPicPr>
          <p:cNvPr id="21" name="Picture 3" descr="C:\Users\takuya\AppData\Local\Microsoft\Windows\Temporary Internet Files\Content.IE5\C67K7CK3\MC900323607[1].wmf"/>
          <p:cNvPicPr>
            <a:picLocks noChangeAspect="1" noChangeArrowheads="1"/>
          </p:cNvPicPr>
          <p:nvPr/>
        </p:nvPicPr>
        <p:blipFill>
          <a:blip r:embed="rId5" cstate="print">
            <a:grayscl/>
          </a:blip>
          <a:srcRect/>
          <a:stretch>
            <a:fillRect/>
          </a:stretch>
        </p:blipFill>
        <p:spPr bwMode="auto">
          <a:xfrm>
            <a:off x="7236296" y="6021288"/>
            <a:ext cx="361815" cy="362288"/>
          </a:xfrm>
          <a:prstGeom prst="rect">
            <a:avLst/>
          </a:prstGeom>
          <a:noFill/>
        </p:spPr>
      </p:pic>
      <p:sp>
        <p:nvSpPr>
          <p:cNvPr id="22" name="正方形/長方形 21"/>
          <p:cNvSpPr/>
          <p:nvPr/>
        </p:nvSpPr>
        <p:spPr>
          <a:xfrm>
            <a:off x="6372200" y="5373216"/>
            <a:ext cx="1071563" cy="5258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t>OS</a:t>
            </a:r>
            <a:r>
              <a:rPr lang="ja-JP" altLang="en-US" dirty="0" smtClean="0"/>
              <a:t>監視</a:t>
            </a:r>
            <a:endParaRPr lang="en-US" altLang="ja-JP" dirty="0" smtClean="0"/>
          </a:p>
          <a:p>
            <a:pPr algn="ctr">
              <a:defRPr/>
            </a:pPr>
            <a:r>
              <a:rPr lang="ja-JP" altLang="en-US" dirty="0" smtClean="0"/>
              <a:t>システム</a:t>
            </a:r>
            <a:endParaRPr lang="ja-JP"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0782"/>
    </mc:Choice>
    <mc:Fallback xmlns="">
      <p:transition spd="slow" advTm="607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nodeType="clickEffect">
                                  <p:stCondLst>
                                    <p:cond delay="0"/>
                                  </p:stCondLst>
                                  <p:childTnLst>
                                    <p:animMotion origin="layout" path="M -4.44444E-6 -1.48148E-6 L 0.54046 -0.00347 " pathEditMode="relative" rAng="0" ptsTypes="AA">
                                      <p:cBhvr>
                                        <p:cTn id="11" dur="500" fill="hold"/>
                                        <p:tgtEl>
                                          <p:spTgt spid="16"/>
                                        </p:tgtEl>
                                        <p:attrNameLst>
                                          <p:attrName>ppt_x</p:attrName>
                                          <p:attrName>ppt_y</p:attrName>
                                        </p:attrNameLst>
                                      </p:cBhvr>
                                      <p:rCtr x="27000" y="-200"/>
                                    </p:animMotion>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dissolv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par>
                                <p:cTn id="22" presetID="9" presetClass="exit" presetSubtype="0" fill="hold" nodeType="withEffect">
                                  <p:stCondLst>
                                    <p:cond delay="0"/>
                                  </p:stCondLst>
                                  <p:childTnLst>
                                    <p:animEffect transition="out" filter="dissolve">
                                      <p:cBhvr>
                                        <p:cTn id="23" dur="500"/>
                                        <p:tgtEl>
                                          <p:spTgt spid="16"/>
                                        </p:tgtEl>
                                      </p:cBhvr>
                                    </p:animEffect>
                                    <p:set>
                                      <p:cBhvr>
                                        <p:cTn id="24" dur="1" fill="hold">
                                          <p:stCondLst>
                                            <p:cond delay="499"/>
                                          </p:stCondLst>
                                        </p:cTn>
                                        <p:tgtEl>
                                          <p:spTgt spid="1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nodeType="clickEffect">
                                  <p:stCondLst>
                                    <p:cond delay="0"/>
                                  </p:stCondLst>
                                  <p:childTnLst>
                                    <p:animMotion origin="layout" path="M -7.22222E-6 -3.7037E-7 L 0.5276 0.10509 " pathEditMode="relative" ptsTypes="AA">
                                      <p:cBhvr>
                                        <p:cTn id="28" dur="500" fill="hold"/>
                                        <p:tgtEl>
                                          <p:spTgt spid="13"/>
                                        </p:tgtEl>
                                        <p:attrNameLst>
                                          <p:attrName>ppt_x</p:attrName>
                                          <p:attrName>ppt_y</p:attrName>
                                        </p:attrNameLst>
                                      </p:cBhvr>
                                    </p:animMotion>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dissolve">
                                      <p:cBhvr>
                                        <p:cTn id="33" dur="500"/>
                                        <p:tgtEl>
                                          <p:spTgt spid="21"/>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dissolve">
                                      <p:cBhvr>
                                        <p:cTn id="38" dur="500"/>
                                        <p:tgtEl>
                                          <p:spTgt spid="22"/>
                                        </p:tgtEl>
                                      </p:cBhvr>
                                    </p:animEffect>
                                  </p:childTnLst>
                                </p:cTn>
                              </p:par>
                              <p:par>
                                <p:cTn id="39" presetID="9" presetClass="exit" presetSubtype="0" fill="hold" nodeType="withEffect">
                                  <p:stCondLst>
                                    <p:cond delay="0"/>
                                  </p:stCondLst>
                                  <p:childTnLst>
                                    <p:animEffect transition="out" filter="dissolve">
                                      <p:cBhvr>
                                        <p:cTn id="40" dur="500"/>
                                        <p:tgtEl>
                                          <p:spTgt spid="13"/>
                                        </p:tgtEl>
                                      </p:cBhvr>
                                    </p:animEffect>
                                    <p:set>
                                      <p:cBhvr>
                                        <p:cTn id="41"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0"/>
</p:tagLst>
</file>

<file path=ppt/tags/tag10.xml><?xml version="1.0" encoding="utf-8"?>
<p:tagLst xmlns:a="http://schemas.openxmlformats.org/drawingml/2006/main" xmlns:r="http://schemas.openxmlformats.org/officeDocument/2006/relationships" xmlns:p="http://schemas.openxmlformats.org/presentationml/2006/main">
  <p:tag name="TIMING" val="|31|4.5|10|3.9|5.6|2.6|2.6|7.8"/>
</p:tagLst>
</file>

<file path=ppt/tags/tag11.xml><?xml version="1.0" encoding="utf-8"?>
<p:tagLst xmlns:a="http://schemas.openxmlformats.org/drawingml/2006/main" xmlns:r="http://schemas.openxmlformats.org/officeDocument/2006/relationships" xmlns:p="http://schemas.openxmlformats.org/presentationml/2006/main">
  <p:tag name="TIMING" val="|18.6|5.2|5.9|2.9|3.2|4.5|6.4|3.9|9.2|6.7|4.6|8.7"/>
</p:tagLst>
</file>

<file path=ppt/tags/tag2.xml><?xml version="1.0" encoding="utf-8"?>
<p:tagLst xmlns:a="http://schemas.openxmlformats.org/drawingml/2006/main" xmlns:r="http://schemas.openxmlformats.org/officeDocument/2006/relationships" xmlns:p="http://schemas.openxmlformats.org/presentationml/2006/main">
  <p:tag name="TIMING" val="|7.5|9|1.4|17.6|2.2"/>
</p:tagLst>
</file>

<file path=ppt/tags/tag3.xml><?xml version="1.0" encoding="utf-8"?>
<p:tagLst xmlns:a="http://schemas.openxmlformats.org/drawingml/2006/main" xmlns:r="http://schemas.openxmlformats.org/officeDocument/2006/relationships" xmlns:p="http://schemas.openxmlformats.org/presentationml/2006/main">
  <p:tag name="TIMING" val="|7.7|0.7|1.2"/>
</p:tagLst>
</file>

<file path=ppt/tags/tag4.xml><?xml version="1.0" encoding="utf-8"?>
<p:tagLst xmlns:a="http://schemas.openxmlformats.org/drawingml/2006/main" xmlns:r="http://schemas.openxmlformats.org/officeDocument/2006/relationships" xmlns:p="http://schemas.openxmlformats.org/presentationml/2006/main">
  <p:tag name="TIMING" val="|30.5"/>
</p:tagLst>
</file>

<file path=ppt/tags/tag5.xml><?xml version="1.0" encoding="utf-8"?>
<p:tagLst xmlns:a="http://schemas.openxmlformats.org/drawingml/2006/main" xmlns:r="http://schemas.openxmlformats.org/officeDocument/2006/relationships" xmlns:p="http://schemas.openxmlformats.org/presentationml/2006/main">
  <p:tag name="TIMING" val="|8.5|8.5|5.4|2.4|18.4|2|1.1"/>
</p:tagLst>
</file>

<file path=ppt/tags/tag6.xml><?xml version="1.0" encoding="utf-8"?>
<p:tagLst xmlns:a="http://schemas.openxmlformats.org/drawingml/2006/main" xmlns:r="http://schemas.openxmlformats.org/officeDocument/2006/relationships" xmlns:p="http://schemas.openxmlformats.org/presentationml/2006/main">
  <p:tag name="TIMING" val="|6.6|23.3|8.9|9.4|12.4"/>
</p:tagLst>
</file>

<file path=ppt/tags/tag7.xml><?xml version="1.0" encoding="utf-8"?>
<p:tagLst xmlns:a="http://schemas.openxmlformats.org/drawingml/2006/main" xmlns:r="http://schemas.openxmlformats.org/officeDocument/2006/relationships" xmlns:p="http://schemas.openxmlformats.org/presentationml/2006/main">
  <p:tag name="TIMING" val="|5.4|6.2|5.1|4.5"/>
</p:tagLst>
</file>

<file path=ppt/tags/tag8.xml><?xml version="1.0" encoding="utf-8"?>
<p:tagLst xmlns:a="http://schemas.openxmlformats.org/drawingml/2006/main" xmlns:r="http://schemas.openxmlformats.org/officeDocument/2006/relationships" xmlns:p="http://schemas.openxmlformats.org/presentationml/2006/main">
  <p:tag name="TIMING" val="|20.9|2|6.5|0.7"/>
</p:tagLst>
</file>

<file path=ppt/tags/tag9.xml><?xml version="1.0" encoding="utf-8"?>
<p:tagLst xmlns:a="http://schemas.openxmlformats.org/drawingml/2006/main" xmlns:r="http://schemas.openxmlformats.org/officeDocument/2006/relationships" xmlns:p="http://schemas.openxmlformats.org/presentationml/2006/main">
  <p:tag name="TIMING" val="|14.3|3.1|0.9|13.1|10.2|2|7.7|14.4|19.3"/>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1207</TotalTime>
  <Words>4140</Words>
  <Application>Microsoft Office PowerPoint</Application>
  <PresentationFormat>画面に合わせる (4:3)</PresentationFormat>
  <Paragraphs>555</Paragraphs>
  <Slides>30</Slides>
  <Notes>26</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Office テーマ</vt:lpstr>
      <vt:lpstr>SPE Observer: Cell/B.E.のSPEを用いたOS監視システム</vt:lpstr>
      <vt:lpstr>従来のセキュリティ対策</vt:lpstr>
      <vt:lpstr>OSが改ざんされると・・・</vt:lpstr>
      <vt:lpstr>従来のOSの改ざん検知</vt:lpstr>
      <vt:lpstr>提案：SPE Observer</vt:lpstr>
      <vt:lpstr>Cell/B.E.のアーキテクチャ</vt:lpstr>
      <vt:lpstr>OS監視システムの例</vt:lpstr>
      <vt:lpstr>SPE Isolationモードによる実行</vt:lpstr>
      <vt:lpstr>Secure Loaderによる安全なロード</vt:lpstr>
      <vt:lpstr>セキュリティプロキシ</vt:lpstr>
      <vt:lpstr>OS監視のスケジューリング</vt:lpstr>
      <vt:lpstr>OS監視のスケジューリング</vt:lpstr>
      <vt:lpstr>実装</vt:lpstr>
      <vt:lpstr>実験</vt:lpstr>
      <vt:lpstr>OS改ざんの検知</vt:lpstr>
      <vt:lpstr>監視する影響（CPU）</vt:lpstr>
      <vt:lpstr>監視する影響（DMA)</vt:lpstr>
      <vt:lpstr>SPEを占有する影響</vt:lpstr>
      <vt:lpstr>同期を取るアプリケーションへの問題</vt:lpstr>
      <vt:lpstr>スケジューリングによる改善</vt:lpstr>
      <vt:lpstr>関連研究</vt:lpstr>
      <vt:lpstr>まとめ</vt:lpstr>
      <vt:lpstr>今後の課題</vt:lpstr>
      <vt:lpstr>PowerPoint プレゼンテーション</vt:lpstr>
      <vt:lpstr>同期を取るアプリケーション</vt:lpstr>
      <vt:lpstr>同期スケジューリング短間隔</vt:lpstr>
      <vt:lpstr>DMAバウンドのアプリケーション</vt:lpstr>
      <vt:lpstr>スケジューリングによる改善</vt:lpstr>
      <vt:lpstr>ハートビート</vt:lpstr>
      <vt:lpstr>スケジューリングの流れ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Cell/B.E.のSPE上で動作する安全なOS監視システム</dc:title>
  <dc:creator>takuya</dc:creator>
  <cp:lastModifiedBy>takuya</cp:lastModifiedBy>
  <cp:revision>126</cp:revision>
  <dcterms:created xsi:type="dcterms:W3CDTF">2011-12-22T09:44:00Z</dcterms:created>
  <dcterms:modified xsi:type="dcterms:W3CDTF">2012-03-10T04:45:48Z</dcterms:modified>
</cp:coreProperties>
</file>