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317" r:id="rId3"/>
    <p:sldId id="318" r:id="rId4"/>
    <p:sldId id="298" r:id="rId5"/>
    <p:sldId id="315" r:id="rId6"/>
    <p:sldId id="292" r:id="rId7"/>
    <p:sldId id="316" r:id="rId8"/>
    <p:sldId id="279" r:id="rId9"/>
    <p:sldId id="314" r:id="rId10"/>
    <p:sldId id="297" r:id="rId11"/>
    <p:sldId id="282" r:id="rId12"/>
    <p:sldId id="319" r:id="rId13"/>
    <p:sldId id="303" r:id="rId14"/>
    <p:sldId id="283"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scaleToFitPaper="1" frameSlides="1"/>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淡色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2" autoAdjust="0"/>
    <p:restoredTop sz="86410" autoAdjust="0"/>
  </p:normalViewPr>
  <p:slideViewPr>
    <p:cSldViewPr>
      <p:cViewPr varScale="1">
        <p:scale>
          <a:sx n="57" d="100"/>
          <a:sy n="57" d="100"/>
        </p:scale>
        <p:origin x="-606"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145" d="100"/>
        <a:sy n="145" d="100"/>
      </p:scale>
      <p:origin x="0" y="0"/>
    </p:cViewPr>
  </p:sorterViewPr>
  <p:notesViewPr>
    <p:cSldViewPr snapToGrid="0" snapToObjects="1">
      <p:cViewPr varScale="1">
        <p:scale>
          <a:sx n="93" d="100"/>
          <a:sy n="93" d="100"/>
        </p:scale>
        <p:origin x="-36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scatterChart>
        <c:scatterStyle val="lineMarker"/>
        <c:varyColors val="0"/>
        <c:ser>
          <c:idx val="0"/>
          <c:order val="0"/>
          <c:tx>
            <c:strRef>
              <c:f>Sheet1!$B$1</c:f>
              <c:strCache>
                <c:ptCount val="1"/>
                <c:pt idx="0">
                  <c:v>系列 1</c:v>
                </c:pt>
              </c:strCache>
            </c:strRef>
          </c:tx>
          <c:dLbls>
            <c:dLbl>
              <c:idx val="1"/>
              <c:layout/>
              <c:dLblPos val="t"/>
              <c:showLegendKey val="0"/>
              <c:showVal val="1"/>
              <c:showCatName val="0"/>
              <c:showSerName val="0"/>
              <c:showPercent val="0"/>
              <c:showBubbleSize val="0"/>
            </c:dLbl>
            <c:dLbl>
              <c:idx val="2"/>
              <c:layout/>
              <c:dLblPos val="t"/>
              <c:showLegendKey val="0"/>
              <c:showVal val="1"/>
              <c:showCatName val="0"/>
              <c:showSerName val="0"/>
              <c:showPercent val="0"/>
              <c:showBubbleSize val="0"/>
            </c:dLbl>
            <c:dLblPos val="b"/>
            <c:showLegendKey val="0"/>
            <c:showVal val="1"/>
            <c:showCatName val="0"/>
            <c:showSerName val="0"/>
            <c:showPercent val="0"/>
            <c:showBubbleSize val="0"/>
            <c:showLeaderLines val="0"/>
          </c:dLbls>
          <c:xVal>
            <c:numRef>
              <c:f>Sheet1!$A$2:$A$4</c:f>
              <c:numCache>
                <c:formatCode>General</c:formatCode>
                <c:ptCount val="3"/>
                <c:pt idx="0">
                  <c:v>2.91796875</c:v>
                </c:pt>
                <c:pt idx="1">
                  <c:v>13.203125</c:v>
                </c:pt>
                <c:pt idx="2">
                  <c:v>103.1875</c:v>
                </c:pt>
              </c:numCache>
            </c:numRef>
          </c:xVal>
          <c:yVal>
            <c:numRef>
              <c:f>Sheet1!$B$2:$B$4</c:f>
              <c:numCache>
                <c:formatCode>0.00_ </c:formatCode>
                <c:ptCount val="3"/>
                <c:pt idx="0">
                  <c:v>1.4</c:v>
                </c:pt>
                <c:pt idx="1">
                  <c:v>2.2400000000000002</c:v>
                </c:pt>
                <c:pt idx="2">
                  <c:v>9.5</c:v>
                </c:pt>
              </c:numCache>
            </c:numRef>
          </c:yVal>
          <c:smooth val="0"/>
        </c:ser>
        <c:dLbls>
          <c:showLegendKey val="0"/>
          <c:showVal val="0"/>
          <c:showCatName val="0"/>
          <c:showSerName val="0"/>
          <c:showPercent val="0"/>
          <c:showBubbleSize val="0"/>
        </c:dLbls>
        <c:axId val="33173504"/>
        <c:axId val="33175424"/>
      </c:scatterChart>
      <c:valAx>
        <c:axId val="33173504"/>
        <c:scaling>
          <c:orientation val="minMax"/>
        </c:scaling>
        <c:delete val="0"/>
        <c:axPos val="b"/>
        <c:title>
          <c:tx>
            <c:rich>
              <a:bodyPr/>
              <a:lstStyle/>
              <a:p>
                <a:pPr>
                  <a:defRPr/>
                </a:pPr>
                <a:r>
                  <a:rPr lang="ja-JP" altLang="en-US"/>
                  <a:t>キャッシュサイズ</a:t>
                </a:r>
                <a:r>
                  <a:rPr lang="en-US" altLang="ja-JP"/>
                  <a:t>[MB]</a:t>
                </a:r>
                <a:endParaRPr lang="ja-JP" altLang="en-US"/>
              </a:p>
            </c:rich>
          </c:tx>
          <c:layout/>
          <c:overlay val="0"/>
        </c:title>
        <c:numFmt formatCode="General" sourceLinked="1"/>
        <c:majorTickMark val="out"/>
        <c:minorTickMark val="none"/>
        <c:tickLblPos val="nextTo"/>
        <c:crossAx val="33175424"/>
        <c:crosses val="autoZero"/>
        <c:crossBetween val="midCat"/>
      </c:valAx>
      <c:valAx>
        <c:axId val="33175424"/>
        <c:scaling>
          <c:orientation val="minMax"/>
          <c:max val="10"/>
          <c:min val="0"/>
        </c:scaling>
        <c:delete val="0"/>
        <c:axPos val="l"/>
        <c:majorGridlines/>
        <c:title>
          <c:tx>
            <c:rich>
              <a:bodyPr rot="-5400000" vert="horz"/>
              <a:lstStyle/>
              <a:p>
                <a:pPr>
                  <a:defRPr/>
                </a:pPr>
                <a:r>
                  <a:rPr lang="ja-JP" altLang="en-US"/>
                  <a:t>時間</a:t>
                </a:r>
                <a:r>
                  <a:rPr lang="en-US" altLang="ja-JP"/>
                  <a:t>[s]</a:t>
                </a:r>
                <a:endParaRPr lang="ja-JP" altLang="en-US"/>
              </a:p>
            </c:rich>
          </c:tx>
          <c:layout/>
          <c:overlay val="0"/>
        </c:title>
        <c:numFmt formatCode="0_ " sourceLinked="0"/>
        <c:majorTickMark val="out"/>
        <c:minorTickMark val="none"/>
        <c:tickLblPos val="nextTo"/>
        <c:crossAx val="33173504"/>
        <c:crosses val="autoZero"/>
        <c:crossBetween val="midCat"/>
        <c:majorUnit val="2"/>
      </c:valAx>
    </c:plotArea>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3F0C20-E500-BF4B-B1C2-F5B59820029D}" type="datetimeFigureOut">
              <a:t>12/02/21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C4578F-EFDD-3E42-88DF-C05C8055E9E0}" type="slidenum">
              <a:t>‹#›</a:t>
            </a:fld>
            <a:endParaRPr kumimoji="1" lang="ja-JP" altLang="en-US"/>
          </a:p>
        </p:txBody>
      </p:sp>
    </p:spTree>
    <p:extLst>
      <p:ext uri="{BB962C8B-B14F-4D97-AF65-F5344CB8AC3E}">
        <p14:creationId xmlns:p14="http://schemas.microsoft.com/office/powerpoint/2010/main" val="2131389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56E77-518B-4618-BC9A-EEB0815F348B}" type="datetimeFigureOut">
              <a:rPr kumimoji="1" lang="ja-JP" altLang="en-US" smtClean="0"/>
              <a:pPr/>
              <a:t>2012/2/22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223F83-7D2A-43A4-9438-B0DFEB8FEE54}" type="slidenum">
              <a:rPr kumimoji="1" lang="ja-JP" altLang="en-US" smtClean="0"/>
              <a:pPr/>
              <a:t>‹#›</a:t>
            </a:fld>
            <a:endParaRPr kumimoji="1" lang="ja-JP" altLang="en-US"/>
          </a:p>
        </p:txBody>
      </p:sp>
    </p:spTree>
    <p:extLst>
      <p:ext uri="{BB962C8B-B14F-4D97-AF65-F5344CB8AC3E}">
        <p14:creationId xmlns:p14="http://schemas.microsoft.com/office/powerpoint/2010/main" val="3600169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a:t>
            </a:fld>
            <a:endParaRPr kumimoji="1" lang="ja-JP" altLang="en-US"/>
          </a:p>
        </p:txBody>
      </p:sp>
    </p:spTree>
    <p:extLst>
      <p:ext uri="{BB962C8B-B14F-4D97-AF65-F5344CB8AC3E}">
        <p14:creationId xmlns:p14="http://schemas.microsoft.com/office/powerpoint/2010/main" val="651135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10</a:t>
            </a:fld>
            <a:endParaRPr kumimoji="1" lang="ja-JP" altLang="en-US"/>
          </a:p>
        </p:txBody>
      </p:sp>
    </p:spTree>
    <p:extLst>
      <p:ext uri="{BB962C8B-B14F-4D97-AF65-F5344CB8AC3E}">
        <p14:creationId xmlns:p14="http://schemas.microsoft.com/office/powerpoint/2010/main" val="82924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11</a:t>
            </a:fld>
            <a:endParaRPr kumimoji="1" lang="ja-JP" altLang="en-US"/>
          </a:p>
        </p:txBody>
      </p:sp>
    </p:spTree>
    <p:extLst>
      <p:ext uri="{BB962C8B-B14F-4D97-AF65-F5344CB8AC3E}">
        <p14:creationId xmlns:p14="http://schemas.microsoft.com/office/powerpoint/2010/main" val="3317337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12</a:t>
            </a:fld>
            <a:endParaRPr kumimoji="1" lang="ja-JP" altLang="en-US"/>
          </a:p>
        </p:txBody>
      </p:sp>
    </p:spTree>
    <p:extLst>
      <p:ext uri="{BB962C8B-B14F-4D97-AF65-F5344CB8AC3E}">
        <p14:creationId xmlns:p14="http://schemas.microsoft.com/office/powerpoint/2010/main" val="1658018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13</a:t>
            </a:fld>
            <a:endParaRPr kumimoji="1" lang="ja-JP" altLang="en-US"/>
          </a:p>
        </p:txBody>
      </p:sp>
    </p:spTree>
    <p:extLst>
      <p:ext uri="{BB962C8B-B14F-4D97-AF65-F5344CB8AC3E}">
        <p14:creationId xmlns:p14="http://schemas.microsoft.com/office/powerpoint/2010/main" val="389656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14</a:t>
            </a:fld>
            <a:endParaRPr kumimoji="1" lang="ja-JP" altLang="en-US"/>
          </a:p>
        </p:txBody>
      </p:sp>
    </p:spTree>
    <p:extLst>
      <p:ext uri="{BB962C8B-B14F-4D97-AF65-F5344CB8AC3E}">
        <p14:creationId xmlns:p14="http://schemas.microsoft.com/office/powerpoint/2010/main" val="2840623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p:txBody>
      </p:sp>
      <p:sp>
        <p:nvSpPr>
          <p:cNvPr id="4" name="スライド番号プレースホルダ 3"/>
          <p:cNvSpPr>
            <a:spLocks noGrp="1"/>
          </p:cNvSpPr>
          <p:nvPr>
            <p:ph type="sldNum" sz="quarter" idx="10"/>
          </p:nvPr>
        </p:nvSpPr>
        <p:spPr/>
        <p:txBody>
          <a:bodyPr/>
          <a:lstStyle/>
          <a:p>
            <a:fld id="{E4DF3FBE-CFEA-415C-A1C1-20EEBA50B8CA}"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3</a:t>
            </a:fld>
            <a:endParaRPr kumimoji="1" lang="ja-JP" altLang="en-US"/>
          </a:p>
        </p:txBody>
      </p:sp>
    </p:spTree>
    <p:extLst>
      <p:ext uri="{BB962C8B-B14F-4D97-AF65-F5344CB8AC3E}">
        <p14:creationId xmlns:p14="http://schemas.microsoft.com/office/powerpoint/2010/main" val="26584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4</a:t>
            </a:fld>
            <a:endParaRPr kumimoji="1" lang="ja-JP" altLang="en-US"/>
          </a:p>
        </p:txBody>
      </p:sp>
    </p:spTree>
    <p:extLst>
      <p:ext uri="{BB962C8B-B14F-4D97-AF65-F5344CB8AC3E}">
        <p14:creationId xmlns:p14="http://schemas.microsoft.com/office/powerpoint/2010/main" val="1815545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5</a:t>
            </a:fld>
            <a:endParaRPr kumimoji="1" lang="ja-JP" altLang="en-US"/>
          </a:p>
        </p:txBody>
      </p:sp>
    </p:spTree>
    <p:extLst>
      <p:ext uri="{BB962C8B-B14F-4D97-AF65-F5344CB8AC3E}">
        <p14:creationId xmlns:p14="http://schemas.microsoft.com/office/powerpoint/2010/main" val="167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6</a:t>
            </a:fld>
            <a:endParaRPr kumimoji="1" lang="ja-JP" altLang="en-US"/>
          </a:p>
        </p:txBody>
      </p:sp>
    </p:spTree>
    <p:extLst>
      <p:ext uri="{BB962C8B-B14F-4D97-AF65-F5344CB8AC3E}">
        <p14:creationId xmlns:p14="http://schemas.microsoft.com/office/powerpoint/2010/main" val="38409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7</a:t>
            </a:fld>
            <a:endParaRPr kumimoji="1" lang="ja-JP" altLang="en-US"/>
          </a:p>
        </p:txBody>
      </p:sp>
    </p:spTree>
    <p:extLst>
      <p:ext uri="{BB962C8B-B14F-4D97-AF65-F5344CB8AC3E}">
        <p14:creationId xmlns:p14="http://schemas.microsoft.com/office/powerpoint/2010/main" val="1722993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8</a:t>
            </a:fld>
            <a:endParaRPr kumimoji="1" lang="ja-JP" altLang="en-US"/>
          </a:p>
        </p:txBody>
      </p:sp>
    </p:spTree>
    <p:extLst>
      <p:ext uri="{BB962C8B-B14F-4D97-AF65-F5344CB8AC3E}">
        <p14:creationId xmlns:p14="http://schemas.microsoft.com/office/powerpoint/2010/main" val="1543253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9</a:t>
            </a:fld>
            <a:endParaRPr kumimoji="1" lang="ja-JP" altLang="en-US"/>
          </a:p>
        </p:txBody>
      </p:sp>
    </p:spTree>
    <p:extLst>
      <p:ext uri="{BB962C8B-B14F-4D97-AF65-F5344CB8AC3E}">
        <p14:creationId xmlns:p14="http://schemas.microsoft.com/office/powerpoint/2010/main" val="1153332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6A627A6F-4DBA-4F44-8A3D-2FD6095FBBE5}" type="datetimeFigureOut">
              <a:rPr kumimoji="1" lang="ja-JP" altLang="en-US" smtClean="0"/>
              <a:pPr/>
              <a:t>2012/2/22</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6A627A6F-4DBA-4F44-8A3D-2FD6095FBBE5}" type="datetimeFigureOut">
              <a:rPr kumimoji="1" lang="ja-JP" altLang="en-US" smtClean="0"/>
              <a:pPr/>
              <a:t>2012/2/22</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6A627A6F-4DBA-4F44-8A3D-2FD6095FBBE5}" type="datetimeFigureOut">
              <a:rPr kumimoji="1" lang="ja-JP" altLang="en-US" smtClean="0"/>
              <a:pPr/>
              <a:t>2012/2/22</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DC7C6E7-A0A0-4897-91D1-A31F99C74B13}"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6A627A6F-4DBA-4F44-8A3D-2FD6095FBBE5}" type="datetimeFigureOut">
              <a:rPr kumimoji="1" lang="ja-JP" altLang="en-US" smtClean="0"/>
              <a:pPr/>
              <a:t>2012/2/22</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DC7C6E7-A0A0-4897-91D1-A31F99C74B13}"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627A6F-4DBA-4F44-8A3D-2FD6095FBBE5}" type="datetimeFigureOut">
              <a:rPr kumimoji="1" lang="ja-JP" altLang="en-US" smtClean="0"/>
              <a:pPr/>
              <a:t>2012/2/22</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C7C6E7-A0A0-4897-91D1-A31F99C74B1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8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6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4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ファイルキャッシュを考慮したディスク監視のオフロード</a:t>
            </a:r>
            <a:endParaRPr kumimoji="1" lang="ja-JP" altLang="en-US" dirty="0"/>
          </a:p>
        </p:txBody>
      </p:sp>
      <p:sp>
        <p:nvSpPr>
          <p:cNvPr id="3" name="サブタイトル 2"/>
          <p:cNvSpPr>
            <a:spLocks noGrp="1"/>
          </p:cNvSpPr>
          <p:nvPr>
            <p:ph type="subTitle" idx="1"/>
          </p:nvPr>
        </p:nvSpPr>
        <p:spPr>
          <a:xfrm>
            <a:off x="685800" y="3813472"/>
            <a:ext cx="7772400" cy="1199704"/>
          </a:xfrm>
        </p:spPr>
        <p:txBody>
          <a:bodyPr>
            <a:normAutofit fontScale="62500" lnSpcReduction="20000"/>
          </a:bodyPr>
          <a:lstStyle/>
          <a:p>
            <a:r>
              <a:rPr kumimoji="1" lang="ja-JP" altLang="en-US" dirty="0" smtClean="0"/>
              <a:t>九州工業大学　情報工学部</a:t>
            </a:r>
            <a:endParaRPr kumimoji="1" lang="en-US" altLang="ja-JP" dirty="0" smtClean="0"/>
          </a:p>
          <a:p>
            <a:r>
              <a:rPr kumimoji="1" lang="ja-JP" altLang="en-US" dirty="0" smtClean="0"/>
              <a:t>機械情報工学科</a:t>
            </a:r>
            <a:endParaRPr kumimoji="1" lang="en-US" altLang="ja-JP" dirty="0" smtClean="0"/>
          </a:p>
          <a:p>
            <a:r>
              <a:rPr kumimoji="1" lang="ja-JP" altLang="en-US" dirty="0" smtClean="0"/>
              <a:t>光来研究室</a:t>
            </a:r>
            <a:endParaRPr kumimoji="1" lang="en-US" altLang="ja-JP" dirty="0" smtClean="0"/>
          </a:p>
          <a:p>
            <a:r>
              <a:rPr kumimoji="1" lang="en-US" altLang="ja-JP" dirty="0" smtClean="0"/>
              <a:t>08237050 </a:t>
            </a:r>
            <a:r>
              <a:rPr kumimoji="1" lang="ja-JP" altLang="en-US" dirty="0" smtClean="0"/>
              <a:t>土田賢太朗</a:t>
            </a:r>
            <a:endParaRPr kumimoji="1"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ファイルキャッシュとディスクの統合</a:t>
            </a:r>
            <a:endParaRPr kumimoji="1" lang="ja-JP" altLang="en-US" dirty="0"/>
          </a:p>
        </p:txBody>
      </p:sp>
      <p:sp>
        <p:nvSpPr>
          <p:cNvPr id="35" name="コンテンツ プレースホルダー 34"/>
          <p:cNvSpPr>
            <a:spLocks noGrp="1"/>
          </p:cNvSpPr>
          <p:nvPr>
            <p:ph idx="1"/>
          </p:nvPr>
        </p:nvSpPr>
        <p:spPr/>
        <p:txBody>
          <a:bodyPr/>
          <a:lstStyle/>
          <a:p>
            <a:r>
              <a:rPr lang="en-US" altLang="ja-JP"/>
              <a:t>CacheShadow</a:t>
            </a:r>
            <a:r>
              <a:rPr lang="ja-JP" altLang="en-US"/>
              <a:t>ファイルシステムは</a:t>
            </a:r>
            <a:r>
              <a:rPr kumimoji="1" lang="ja-JP" altLang="en-US" smtClean="0"/>
              <a:t>ハッシュ表を用いてファイルの読み込み先を切り替える</a:t>
            </a:r>
            <a:endParaRPr kumimoji="1" lang="en-US" altLang="ja-JP" smtClean="0"/>
          </a:p>
          <a:p>
            <a:pPr lvl="1"/>
            <a:r>
              <a:rPr kumimoji="1" lang="ja-JP" altLang="en-US" smtClean="0"/>
              <a:t>読み込もうとしているファイルの</a:t>
            </a:r>
            <a:r>
              <a:rPr kumimoji="1" lang="en-US" altLang="ja-JP" smtClean="0"/>
              <a:t>inode</a:t>
            </a:r>
            <a:r>
              <a:rPr kumimoji="1" lang="ja-JP" altLang="en-US" smtClean="0"/>
              <a:t>番号とデバイス番号，オフセットを調べる</a:t>
            </a:r>
            <a:endParaRPr kumimoji="1" lang="en-US" altLang="ja-JP" smtClean="0"/>
          </a:p>
          <a:p>
            <a:pPr lvl="1"/>
            <a:r>
              <a:rPr kumimoji="1" lang="ja-JP" altLang="en-US" smtClean="0"/>
              <a:t>ハッシュ表を検索</a:t>
            </a:r>
            <a:endParaRPr kumimoji="1" lang="en-US" altLang="ja-JP" smtClean="0"/>
          </a:p>
          <a:p>
            <a:pPr lvl="2"/>
            <a:r>
              <a:rPr kumimoji="1" lang="ja-JP" altLang="en-US" smtClean="0"/>
              <a:t>登録されていればファイルキャッシュ，無ければ仮想ディスクから読み込む</a:t>
            </a:r>
            <a:endParaRPr kumimoji="1" lang="en-US" altLang="ja-JP" smtClean="0"/>
          </a:p>
        </p:txBody>
      </p:sp>
      <p:grpSp>
        <p:nvGrpSpPr>
          <p:cNvPr id="13" name="図形グループ 12"/>
          <p:cNvGrpSpPr/>
          <p:nvPr/>
        </p:nvGrpSpPr>
        <p:grpSpPr>
          <a:xfrm>
            <a:off x="2627784" y="4427820"/>
            <a:ext cx="4536504" cy="2283307"/>
            <a:chOff x="2195736" y="3212976"/>
            <a:chExt cx="4608512" cy="2952328"/>
          </a:xfrm>
        </p:grpSpPr>
        <p:cxnSp>
          <p:nvCxnSpPr>
            <p:cNvPr id="15" name="直線矢印コネクタ 14"/>
            <p:cNvCxnSpPr>
              <a:stCxn id="23" idx="4"/>
              <a:endCxn id="22" idx="0"/>
            </p:cNvCxnSpPr>
            <p:nvPr/>
          </p:nvCxnSpPr>
          <p:spPr>
            <a:xfrm>
              <a:off x="3275856" y="4437111"/>
              <a:ext cx="1" cy="3706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角丸四角形 15"/>
            <p:cNvSpPr/>
            <p:nvPr/>
          </p:nvSpPr>
          <p:spPr>
            <a:xfrm>
              <a:off x="2195736" y="3573016"/>
              <a:ext cx="2160240"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7" name="角丸四角形 16"/>
            <p:cNvSpPr/>
            <p:nvPr/>
          </p:nvSpPr>
          <p:spPr>
            <a:xfrm>
              <a:off x="4860032" y="3573016"/>
              <a:ext cx="1944216"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8" name="円柱 17"/>
            <p:cNvSpPr/>
            <p:nvPr/>
          </p:nvSpPr>
          <p:spPr>
            <a:xfrm>
              <a:off x="5364089" y="4994018"/>
              <a:ext cx="936104" cy="792087"/>
            </a:xfrm>
            <a:prstGeom prst="can">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5121775" y="5738873"/>
              <a:ext cx="1412566" cy="369331"/>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20" name="テキスト ボックス 19"/>
            <p:cNvSpPr txBox="1"/>
            <p:nvPr/>
          </p:nvSpPr>
          <p:spPr>
            <a:xfrm>
              <a:off x="2707793" y="3228086"/>
              <a:ext cx="1031690" cy="369331"/>
            </a:xfrm>
            <a:prstGeom prst="rect">
              <a:avLst/>
            </a:prstGeom>
            <a:noFill/>
          </p:spPr>
          <p:txBody>
            <a:bodyPr wrap="none" rtlCol="0">
              <a:spAutoFit/>
            </a:bodyPr>
            <a:lstStyle/>
            <a:p>
              <a:r>
                <a:rPr lang="en-US" altLang="ja-JP" dirty="0"/>
                <a:t>IDS-VM</a:t>
              </a:r>
              <a:endParaRPr kumimoji="1" lang="ja-JP" altLang="en-US" dirty="0"/>
            </a:p>
          </p:txBody>
        </p:sp>
        <p:sp>
          <p:nvSpPr>
            <p:cNvPr id="21" name="テキスト ボックス 20"/>
            <p:cNvSpPr txBox="1"/>
            <p:nvPr/>
          </p:nvSpPr>
          <p:spPr>
            <a:xfrm>
              <a:off x="5194926" y="3212976"/>
              <a:ext cx="1217889" cy="369331"/>
            </a:xfrm>
            <a:prstGeom prst="rect">
              <a:avLst/>
            </a:prstGeom>
            <a:noFill/>
          </p:spPr>
          <p:txBody>
            <a:bodyPr wrap="none" rtlCol="0">
              <a:spAutoFit/>
            </a:bodyPr>
            <a:lstStyle/>
            <a:p>
              <a:r>
                <a:rPr lang="ja-JP" altLang="en-US"/>
                <a:t>サーバ</a:t>
              </a:r>
              <a:r>
                <a:rPr lang="en-US" altLang="ja-JP"/>
                <a:t>VM</a:t>
              </a:r>
              <a:endParaRPr kumimoji="1" lang="ja-JP" altLang="en-US"/>
            </a:p>
          </p:txBody>
        </p:sp>
        <p:sp>
          <p:nvSpPr>
            <p:cNvPr id="22" name="正方形/長方形 21"/>
            <p:cNvSpPr/>
            <p:nvPr/>
          </p:nvSpPr>
          <p:spPr>
            <a:xfrm>
              <a:off x="2339752" y="4807805"/>
              <a:ext cx="1872208" cy="92545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3" name="円/楕円 22"/>
            <p:cNvSpPr/>
            <p:nvPr/>
          </p:nvSpPr>
          <p:spPr>
            <a:xfrm>
              <a:off x="2555776" y="4005064"/>
              <a:ext cx="1440160"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cxnSp>
          <p:nvCxnSpPr>
            <p:cNvPr id="24" name="直線矢印コネクタ 23"/>
            <p:cNvCxnSpPr>
              <a:stCxn id="23" idx="4"/>
              <a:endCxn id="22" idx="0"/>
            </p:cNvCxnSpPr>
            <p:nvPr/>
          </p:nvCxnSpPr>
          <p:spPr>
            <a:xfrm>
              <a:off x="3275856" y="4437111"/>
              <a:ext cx="1" cy="370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正方形/長方形 24"/>
            <p:cNvSpPr/>
            <p:nvPr/>
          </p:nvSpPr>
          <p:spPr>
            <a:xfrm>
              <a:off x="5148064" y="4077072"/>
              <a:ext cx="1368152" cy="5040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a:t>ファイル</a:t>
              </a:r>
              <a:endParaRPr kumimoji="1" lang="en-US" altLang="ja-JP" sz="1400"/>
            </a:p>
            <a:p>
              <a:pPr algn="ctr"/>
              <a:r>
                <a:rPr kumimoji="1" lang="ja-JP" altLang="en-US" sz="1400"/>
                <a:t>キャッシュ</a:t>
              </a:r>
            </a:p>
          </p:txBody>
        </p:sp>
      </p:grpSp>
      <p:cxnSp>
        <p:nvCxnSpPr>
          <p:cNvPr id="34" name="直線矢印コネクタ 33"/>
          <p:cNvCxnSpPr>
            <a:stCxn id="25" idx="1"/>
          </p:cNvCxnSpPr>
          <p:nvPr/>
        </p:nvCxnSpPr>
        <p:spPr>
          <a:xfrm flipH="1">
            <a:off x="4612506" y="5291022"/>
            <a:ext cx="921476" cy="66627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7" name="直線矢印コネクタ 36"/>
          <p:cNvCxnSpPr>
            <a:stCxn id="18" idx="2"/>
            <a:endCxn id="22" idx="3"/>
          </p:cNvCxnSpPr>
          <p:nvPr/>
        </p:nvCxnSpPr>
        <p:spPr>
          <a:xfrm flipH="1" flipV="1">
            <a:off x="4612505" y="6019116"/>
            <a:ext cx="1134126" cy="9244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40" name="角丸四角形 39"/>
          <p:cNvSpPr/>
          <p:nvPr/>
        </p:nvSpPr>
        <p:spPr>
          <a:xfrm>
            <a:off x="3347864" y="5733256"/>
            <a:ext cx="1224136"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a:t>ハッシュ表</a:t>
            </a:r>
          </a:p>
        </p:txBody>
      </p:sp>
      <p:sp>
        <p:nvSpPr>
          <p:cNvPr id="41" name="テキスト ボックス 40"/>
          <p:cNvSpPr txBox="1"/>
          <p:nvPr/>
        </p:nvSpPr>
        <p:spPr>
          <a:xfrm>
            <a:off x="2645890" y="6309320"/>
            <a:ext cx="1594657" cy="307777"/>
          </a:xfrm>
          <a:prstGeom prst="rect">
            <a:avLst/>
          </a:prstGeom>
          <a:noFill/>
        </p:spPr>
        <p:txBody>
          <a:bodyPr wrap="none" rtlCol="0">
            <a:spAutoFit/>
          </a:bodyPr>
          <a:lstStyle/>
          <a:p>
            <a:r>
              <a:rPr kumimoji="1" lang="en-US" altLang="ja-JP" sz="1400"/>
              <a:t>CacheShadow</a:t>
            </a:r>
            <a:r>
              <a:rPr lang="en-US" altLang="ja-JP" sz="1400"/>
              <a:t> fs</a:t>
            </a:r>
            <a:endParaRPr kumimoji="1" lang="ja-JP" altLang="en-US" sz="1400"/>
          </a:p>
        </p:txBody>
      </p:sp>
    </p:spTree>
    <p:extLst>
      <p:ext uri="{BB962C8B-B14F-4D97-AF65-F5344CB8AC3E}">
        <p14:creationId xmlns:p14="http://schemas.microsoft.com/office/powerpoint/2010/main" val="65378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ファイルキャッシュ上のファイルの書き換えが検知できることを確認</a:t>
            </a:r>
            <a:endParaRPr kumimoji="1" lang="en-US" altLang="ja-JP" dirty="0"/>
          </a:p>
          <a:p>
            <a:pPr lvl="1"/>
            <a:r>
              <a:rPr lang="en-US" altLang="ja-JP" dirty="0"/>
              <a:t>CacheShadow</a:t>
            </a:r>
            <a:r>
              <a:rPr lang="ja-JP" altLang="en-US" dirty="0"/>
              <a:t>ファイルシステム</a:t>
            </a:r>
            <a:r>
              <a:rPr kumimoji="1" lang="ja-JP" altLang="en-US" dirty="0"/>
              <a:t>でファイルキャッシュ上のファイルを読み込めた</a:t>
            </a:r>
            <a:endParaRPr kumimoji="1" lang="en-US" altLang="ja-JP" dirty="0"/>
          </a:p>
          <a:p>
            <a:pPr lvl="2"/>
            <a:r>
              <a:rPr kumimoji="1" lang="ja-JP" altLang="en-US" dirty="0"/>
              <a:t>サーバ</a:t>
            </a:r>
            <a:r>
              <a:rPr kumimoji="1" lang="en-US" altLang="ja-JP" dirty="0"/>
              <a:t>VM</a:t>
            </a:r>
            <a:r>
              <a:rPr kumimoji="1" lang="ja-JP" altLang="en-US" dirty="0"/>
              <a:t>のファイルキャッシュの書き戻しまでの時間を長くしておく</a:t>
            </a:r>
            <a:endParaRPr kumimoji="1" lang="en-US" altLang="ja-JP" dirty="0"/>
          </a:p>
        </p:txBody>
      </p:sp>
      <p:sp>
        <p:nvSpPr>
          <p:cNvPr id="3" name="タイトル 2"/>
          <p:cNvSpPr>
            <a:spLocks noGrp="1"/>
          </p:cNvSpPr>
          <p:nvPr>
            <p:ph type="title"/>
          </p:nvPr>
        </p:nvSpPr>
        <p:spPr/>
        <p:txBody>
          <a:bodyPr>
            <a:normAutofit/>
          </a:bodyPr>
          <a:lstStyle/>
          <a:p>
            <a:r>
              <a:rPr kumimoji="1" lang="ja-JP" altLang="en-US" dirty="0" smtClean="0"/>
              <a:t>実験</a:t>
            </a:r>
            <a:r>
              <a:rPr kumimoji="1" lang="en-US" altLang="ja-JP" dirty="0" smtClean="0"/>
              <a:t>1:</a:t>
            </a:r>
            <a:r>
              <a:rPr kumimoji="1" lang="ja-JP" altLang="en-US" dirty="0" smtClean="0"/>
              <a:t>ファイル改ざんの検出</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089454660"/>
              </p:ext>
            </p:extLst>
          </p:nvPr>
        </p:nvGraphicFramePr>
        <p:xfrm>
          <a:off x="4716016" y="4869160"/>
          <a:ext cx="4223792" cy="1544568"/>
        </p:xfrm>
        <a:graphic>
          <a:graphicData uri="http://schemas.openxmlformats.org/drawingml/2006/table">
            <a:tbl>
              <a:tblPr firstRow="1" bandRow="1">
                <a:tableStyleId>{2D5ABB26-0587-4C30-8999-92F81FD0307C}</a:tableStyleId>
              </a:tblPr>
              <a:tblGrid>
                <a:gridCol w="893248"/>
                <a:gridCol w="3330544"/>
              </a:tblGrid>
              <a:tr h="514856">
                <a:tc>
                  <a:txBody>
                    <a:bodyPr/>
                    <a:lstStyle/>
                    <a:p>
                      <a:r>
                        <a:rPr kumimoji="1" lang="ja-JP" altLang="en-US"/>
                        <a:t>マシン</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a:t>Linux 2.6.39.3,</a:t>
                      </a:r>
                      <a:r>
                        <a:rPr kumimoji="1" lang="en-US" altLang="ja-JP" baseline="0"/>
                        <a:t> Xen 4.1.1</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14856">
                <a:tc>
                  <a:txBody>
                    <a:bodyPr/>
                    <a:lstStyle/>
                    <a:p>
                      <a:r>
                        <a:rPr kumimoji="1" lang="en-US" altLang="ja-JP"/>
                        <a:t>CPU</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a:t>Intel Core</a:t>
                      </a:r>
                      <a:r>
                        <a:rPr kumimoji="1" lang="en-US" altLang="ja-JP" baseline="0"/>
                        <a:t> i7 870</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14856">
                <a:tc>
                  <a:txBody>
                    <a:bodyPr/>
                    <a:lstStyle/>
                    <a:p>
                      <a:r>
                        <a:rPr kumimoji="1" lang="ja-JP" altLang="en-US"/>
                        <a:t>メモリ</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a:t>4GB</a:t>
                      </a:r>
                      <a:r>
                        <a:rPr kumimoji="1" lang="ja-JP" altLang="en-US"/>
                        <a:t>（サーバ</a:t>
                      </a:r>
                      <a:r>
                        <a:rPr kumimoji="1" lang="en-US" altLang="ja-JP"/>
                        <a:t>VM</a:t>
                      </a:r>
                      <a:r>
                        <a:rPr kumimoji="1" lang="ja-JP" altLang="en-US"/>
                        <a:t>：１</a:t>
                      </a:r>
                      <a:r>
                        <a:rPr kumimoji="1" lang="en-US" altLang="ja-JP"/>
                        <a:t>GB</a:t>
                      </a:r>
                      <a:r>
                        <a:rPr kumimoji="1" lang="ja-JP" altLang="en-US"/>
                        <a: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テキスト ボックス 5"/>
          <p:cNvSpPr txBox="1"/>
          <p:nvPr/>
        </p:nvSpPr>
        <p:spPr>
          <a:xfrm>
            <a:off x="4760148" y="4499828"/>
            <a:ext cx="1107996" cy="369332"/>
          </a:xfrm>
          <a:prstGeom prst="rect">
            <a:avLst/>
          </a:prstGeom>
          <a:noFill/>
        </p:spPr>
        <p:txBody>
          <a:bodyPr wrap="none" rtlCol="0">
            <a:spAutoFit/>
          </a:bodyPr>
          <a:lstStyle/>
          <a:p>
            <a:r>
              <a:rPr kumimoji="1" lang="ja-JP" altLang="en-US"/>
              <a:t>実験環境</a:t>
            </a:r>
          </a:p>
        </p:txBody>
      </p:sp>
      <p:cxnSp>
        <p:nvCxnSpPr>
          <p:cNvPr id="8" name="直線矢印コネクタ 7"/>
          <p:cNvCxnSpPr>
            <a:endCxn id="15" idx="0"/>
          </p:cNvCxnSpPr>
          <p:nvPr/>
        </p:nvCxnSpPr>
        <p:spPr>
          <a:xfrm>
            <a:off x="1086117" y="5062107"/>
            <a:ext cx="1" cy="27648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24135" y="4417617"/>
            <a:ext cx="1923964" cy="193347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0" name="角丸四角形 9"/>
          <p:cNvSpPr/>
          <p:nvPr/>
        </p:nvSpPr>
        <p:spPr>
          <a:xfrm>
            <a:off x="2497024" y="4417617"/>
            <a:ext cx="1731567" cy="193347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1" name="円柱 10"/>
          <p:cNvSpPr/>
          <p:nvPr/>
        </p:nvSpPr>
        <p:spPr>
          <a:xfrm>
            <a:off x="2945949" y="5477478"/>
            <a:ext cx="833718" cy="590782"/>
          </a:xfrm>
          <a:prstGeom prst="can">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2730138" y="6033032"/>
            <a:ext cx="1258067" cy="275467"/>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13" name="テキスト ボックス 12"/>
          <p:cNvSpPr txBox="1"/>
          <p:nvPr/>
        </p:nvSpPr>
        <p:spPr>
          <a:xfrm>
            <a:off x="580186" y="4160350"/>
            <a:ext cx="918849" cy="275467"/>
          </a:xfrm>
          <a:prstGeom prst="rect">
            <a:avLst/>
          </a:prstGeom>
          <a:noFill/>
        </p:spPr>
        <p:txBody>
          <a:bodyPr wrap="none" rtlCol="0">
            <a:spAutoFit/>
          </a:bodyPr>
          <a:lstStyle/>
          <a:p>
            <a:r>
              <a:rPr lang="en-US" altLang="ja-JP" dirty="0"/>
              <a:t>IDS-VM</a:t>
            </a:r>
            <a:endParaRPr kumimoji="1" lang="ja-JP" altLang="en-US" dirty="0"/>
          </a:p>
        </p:txBody>
      </p:sp>
      <p:sp>
        <p:nvSpPr>
          <p:cNvPr id="14" name="テキスト ボックス 13"/>
          <p:cNvSpPr txBox="1"/>
          <p:nvPr/>
        </p:nvSpPr>
        <p:spPr>
          <a:xfrm>
            <a:off x="2795289" y="4149080"/>
            <a:ext cx="1084682" cy="275467"/>
          </a:xfrm>
          <a:prstGeom prst="rect">
            <a:avLst/>
          </a:prstGeom>
          <a:noFill/>
        </p:spPr>
        <p:txBody>
          <a:bodyPr wrap="none" rtlCol="0">
            <a:spAutoFit/>
          </a:bodyPr>
          <a:lstStyle/>
          <a:p>
            <a:r>
              <a:rPr lang="ja-JP" altLang="en-US"/>
              <a:t>サーバ</a:t>
            </a:r>
            <a:r>
              <a:rPr lang="en-US" altLang="ja-JP"/>
              <a:t>VM</a:t>
            </a:r>
            <a:endParaRPr kumimoji="1" lang="ja-JP" altLang="en-US"/>
          </a:p>
        </p:txBody>
      </p:sp>
      <p:sp>
        <p:nvSpPr>
          <p:cNvPr id="15" name="正方形/長方形 14"/>
          <p:cNvSpPr/>
          <p:nvPr/>
        </p:nvSpPr>
        <p:spPr>
          <a:xfrm>
            <a:off x="252399" y="5338590"/>
            <a:ext cx="1667435" cy="6902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a:t>CacheShadow</a:t>
            </a:r>
          </a:p>
          <a:p>
            <a:pPr algn="ctr"/>
            <a:r>
              <a:rPr kumimoji="1" lang="ja-JP" altLang="en-US" sz="1400"/>
              <a:t>ファイルシステム</a:t>
            </a:r>
          </a:p>
        </p:txBody>
      </p:sp>
      <p:cxnSp>
        <p:nvCxnSpPr>
          <p:cNvPr id="17" name="直線矢印コネクタ 16"/>
          <p:cNvCxnSpPr/>
          <p:nvPr/>
        </p:nvCxnSpPr>
        <p:spPr>
          <a:xfrm flipV="1">
            <a:off x="1086117" y="5062107"/>
            <a:ext cx="1" cy="2764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2753552" y="4793570"/>
            <a:ext cx="1218510" cy="3759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a:t>ファイル</a:t>
            </a:r>
            <a:endParaRPr kumimoji="1" lang="en-US" altLang="ja-JP" sz="1400"/>
          </a:p>
          <a:p>
            <a:pPr algn="ctr"/>
            <a:r>
              <a:rPr kumimoji="1" lang="ja-JP" altLang="en-US" sz="1400"/>
              <a:t>キャッシュ</a:t>
            </a:r>
          </a:p>
        </p:txBody>
      </p:sp>
      <p:cxnSp>
        <p:nvCxnSpPr>
          <p:cNvPr id="19" name="直線矢印コネクタ 18"/>
          <p:cNvCxnSpPr>
            <a:stCxn id="18" idx="1"/>
            <a:endCxn id="15" idx="3"/>
          </p:cNvCxnSpPr>
          <p:nvPr/>
        </p:nvCxnSpPr>
        <p:spPr>
          <a:xfrm flipH="1">
            <a:off x="1919834" y="4981546"/>
            <a:ext cx="833718" cy="70217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23" name="テキスト ボックス 22"/>
          <p:cNvSpPr txBox="1"/>
          <p:nvPr/>
        </p:nvSpPr>
        <p:spPr>
          <a:xfrm>
            <a:off x="3658809" y="5602390"/>
            <a:ext cx="743757" cy="369332"/>
          </a:xfrm>
          <a:prstGeom prst="rect">
            <a:avLst/>
          </a:prstGeom>
          <a:solidFill>
            <a:schemeClr val="bg1"/>
          </a:solidFill>
          <a:ln>
            <a:solidFill>
              <a:schemeClr val="tx1"/>
            </a:solidFill>
          </a:ln>
        </p:spPr>
        <p:txBody>
          <a:bodyPr wrap="square" rtlCol="0">
            <a:spAutoFit/>
          </a:bodyPr>
          <a:lstStyle/>
          <a:p>
            <a:r>
              <a:rPr kumimoji="1" lang="en-US" altLang="ja-JP"/>
              <a:t>aaaa</a:t>
            </a:r>
            <a:endParaRPr kumimoji="1" lang="ja-JP" altLang="en-US"/>
          </a:p>
        </p:txBody>
      </p:sp>
      <p:sp>
        <p:nvSpPr>
          <p:cNvPr id="24" name="テキスト ボックス 23"/>
          <p:cNvSpPr txBox="1"/>
          <p:nvPr/>
        </p:nvSpPr>
        <p:spPr>
          <a:xfrm>
            <a:off x="3819689" y="4594278"/>
            <a:ext cx="824319" cy="369332"/>
          </a:xfrm>
          <a:prstGeom prst="rect">
            <a:avLst/>
          </a:prstGeom>
          <a:solidFill>
            <a:schemeClr val="bg1"/>
          </a:solidFill>
          <a:ln>
            <a:solidFill>
              <a:schemeClr val="tx1"/>
            </a:solidFill>
          </a:ln>
        </p:spPr>
        <p:txBody>
          <a:bodyPr wrap="square" rtlCol="0">
            <a:spAutoFit/>
          </a:bodyPr>
          <a:lstStyle/>
          <a:p>
            <a:r>
              <a:rPr lang="en-US" altLang="ja-JP"/>
              <a:t>bbbb</a:t>
            </a:r>
            <a:endParaRPr kumimoji="1" lang="ja-JP" altLang="en-US"/>
          </a:p>
        </p:txBody>
      </p:sp>
      <p:sp>
        <p:nvSpPr>
          <p:cNvPr id="30" name="テキスト ボックス 29"/>
          <p:cNvSpPr txBox="1"/>
          <p:nvPr/>
        </p:nvSpPr>
        <p:spPr>
          <a:xfrm>
            <a:off x="693930" y="4715852"/>
            <a:ext cx="824319" cy="369332"/>
          </a:xfrm>
          <a:prstGeom prst="rect">
            <a:avLst/>
          </a:prstGeom>
          <a:solidFill>
            <a:schemeClr val="bg1"/>
          </a:solidFill>
          <a:ln>
            <a:solidFill>
              <a:schemeClr val="tx1"/>
            </a:solidFill>
          </a:ln>
        </p:spPr>
        <p:txBody>
          <a:bodyPr wrap="square" rtlCol="0">
            <a:spAutoFit/>
          </a:bodyPr>
          <a:lstStyle/>
          <a:p>
            <a:r>
              <a:rPr lang="en-US" altLang="ja-JP"/>
              <a:t>bbbb</a:t>
            </a:r>
            <a:endParaRPr kumimoji="1" lang="ja-JP" altLang="en-US"/>
          </a:p>
        </p:txBody>
      </p:sp>
      <p:cxnSp>
        <p:nvCxnSpPr>
          <p:cNvPr id="16" name="直線矢印コネクタ 15"/>
          <p:cNvCxnSpPr>
            <a:stCxn id="18" idx="2"/>
            <a:endCxn id="11" idx="1"/>
          </p:cNvCxnSpPr>
          <p:nvPr/>
        </p:nvCxnSpPr>
        <p:spPr>
          <a:xfrm>
            <a:off x="3362807" y="5169522"/>
            <a:ext cx="1" cy="3079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221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ファイルキャッシュ情報が正しく取得できたか確認</a:t>
            </a:r>
            <a:endParaRPr kumimoji="1" lang="en-US" altLang="ja-JP" dirty="0"/>
          </a:p>
          <a:p>
            <a:pPr lvl="1"/>
            <a:r>
              <a:rPr lang="ja-JP" altLang="en-US" dirty="0"/>
              <a:t>ほとんどすべての情報を得ることができている</a:t>
            </a:r>
            <a:endParaRPr kumimoji="1" lang="en-US" altLang="ja-JP" dirty="0"/>
          </a:p>
          <a:p>
            <a:r>
              <a:rPr kumimoji="1" lang="ja-JP" altLang="en-US" dirty="0"/>
              <a:t>ファイルキャッシュ情報取得にかかる時間の測定</a:t>
            </a:r>
          </a:p>
          <a:p>
            <a:pPr lvl="1"/>
            <a:r>
              <a:rPr kumimoji="1" lang="ja-JP" altLang="en-US" dirty="0"/>
              <a:t>解析するデータ量が増えるため比例して増加</a:t>
            </a:r>
            <a:endParaRPr lang="en-US" altLang="ja-JP" dirty="0"/>
          </a:p>
          <a:p>
            <a:pPr lvl="1"/>
            <a:r>
              <a:rPr kumimoji="1" lang="en-US" altLang="ja-JP" dirty="0"/>
              <a:t>Tripwire</a:t>
            </a:r>
            <a:r>
              <a:rPr kumimoji="1" lang="ja-JP" altLang="en-US" dirty="0"/>
              <a:t>のような処理に時間のかかる</a:t>
            </a:r>
            <a:r>
              <a:rPr kumimoji="1" lang="en-US" altLang="ja-JP" dirty="0"/>
              <a:t>IDS</a:t>
            </a:r>
            <a:r>
              <a:rPr kumimoji="1" lang="ja-JP" altLang="en-US" dirty="0"/>
              <a:t>の場合には問題ない</a:t>
            </a:r>
            <a:endParaRPr kumimoji="1" lang="ja-JP" altLang="en-US"/>
          </a:p>
        </p:txBody>
      </p:sp>
      <p:sp>
        <p:nvSpPr>
          <p:cNvPr id="3" name="タイトル 2"/>
          <p:cNvSpPr>
            <a:spLocks noGrp="1"/>
          </p:cNvSpPr>
          <p:nvPr>
            <p:ph type="title"/>
          </p:nvPr>
        </p:nvSpPr>
        <p:spPr/>
        <p:txBody>
          <a:bodyPr>
            <a:noAutofit/>
          </a:bodyPr>
          <a:lstStyle/>
          <a:p>
            <a:r>
              <a:rPr kumimoji="1" lang="ja-JP" altLang="en-US"/>
              <a:t>実験</a:t>
            </a:r>
            <a:r>
              <a:rPr kumimoji="1" lang="en-US" altLang="ja-JP"/>
              <a:t>2:</a:t>
            </a:r>
            <a:r>
              <a:rPr kumimoji="1" lang="ja-JP" altLang="en-US"/>
              <a:t>キャッシュ情報の取得時間</a:t>
            </a:r>
          </a:p>
        </p:txBody>
      </p:sp>
      <p:graphicFrame>
        <p:nvGraphicFramePr>
          <p:cNvPr id="4" name="グラフ 3"/>
          <p:cNvGraphicFramePr/>
          <p:nvPr>
            <p:extLst>
              <p:ext uri="{D42A27DB-BD31-4B8C-83A1-F6EECF244321}">
                <p14:modId xmlns:p14="http://schemas.microsoft.com/office/powerpoint/2010/main" val="3419927789"/>
              </p:ext>
            </p:extLst>
          </p:nvPr>
        </p:nvGraphicFramePr>
        <p:xfrm>
          <a:off x="4499992" y="3861048"/>
          <a:ext cx="4104456" cy="300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 4"/>
          <p:cNvGraphicFramePr>
            <a:graphicFrameLocks noGrp="1"/>
          </p:cNvGraphicFramePr>
          <p:nvPr>
            <p:extLst>
              <p:ext uri="{D42A27DB-BD31-4B8C-83A1-F6EECF244321}">
                <p14:modId xmlns:p14="http://schemas.microsoft.com/office/powerpoint/2010/main" val="2598503760"/>
              </p:ext>
            </p:extLst>
          </p:nvPr>
        </p:nvGraphicFramePr>
        <p:xfrm>
          <a:off x="1259632" y="4437112"/>
          <a:ext cx="2880320" cy="1737360"/>
        </p:xfrm>
        <a:graphic>
          <a:graphicData uri="http://schemas.openxmlformats.org/drawingml/2006/table">
            <a:tbl>
              <a:tblPr firstRow="1" bandRow="1">
                <a:tableStyleId>{2D5ABB26-0587-4C30-8999-92F81FD0307C}</a:tableStyleId>
              </a:tblPr>
              <a:tblGrid>
                <a:gridCol w="1440160"/>
                <a:gridCol w="1440160"/>
              </a:tblGrid>
              <a:tr h="598787">
                <a:tc>
                  <a:txBody>
                    <a:bodyPr/>
                    <a:lstStyle/>
                    <a:p>
                      <a:pPr algn="ctr"/>
                      <a:r>
                        <a:rPr kumimoji="1" lang="ja-JP" altLang="en-US"/>
                        <a:t>キャッシュ</a:t>
                      </a:r>
                      <a:endParaRPr kumimoji="1" lang="en-US" altLang="ja-JP"/>
                    </a:p>
                    <a:p>
                      <a:pPr algn="ctr"/>
                      <a:r>
                        <a:rPr kumimoji="1" lang="ja-JP" altLang="en-US"/>
                        <a:t>サイズ</a:t>
                      </a:r>
                      <a:r>
                        <a:rPr kumimoji="1" lang="en-US" altLang="ja-JP"/>
                        <a:t>[KB]</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ja-JP" altLang="en-US"/>
                        <a:t>取得できたサイズ</a:t>
                      </a:r>
                      <a:r>
                        <a:rPr kumimoji="1" lang="en-US" altLang="ja-JP"/>
                        <a:t>[KB]</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45167">
                <a:tc>
                  <a:txBody>
                    <a:bodyPr/>
                    <a:lstStyle/>
                    <a:p>
                      <a:pPr algn="r"/>
                      <a:r>
                        <a:rPr kumimoji="1" lang="en-US" altLang="ja-JP"/>
                        <a:t>2988</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a:r>
                        <a:rPr kumimoji="1" lang="en-US" altLang="ja-JP"/>
                        <a:t>2944</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45167">
                <a:tc>
                  <a:txBody>
                    <a:bodyPr/>
                    <a:lstStyle/>
                    <a:p>
                      <a:pPr algn="r"/>
                      <a:r>
                        <a:rPr kumimoji="1" lang="en-US" altLang="ja-JP"/>
                        <a:t>13520</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a:r>
                        <a:rPr kumimoji="1" lang="en-US" altLang="ja-JP"/>
                        <a:t>13412</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45167">
                <a:tc>
                  <a:txBody>
                    <a:bodyPr/>
                    <a:lstStyle/>
                    <a:p>
                      <a:pPr algn="r"/>
                      <a:r>
                        <a:rPr kumimoji="1" lang="en-US" altLang="ja-JP"/>
                        <a:t>105664</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r"/>
                      <a:r>
                        <a:rPr kumimoji="1" lang="en-US" altLang="ja-JP"/>
                        <a:t>105032</a:t>
                      </a:r>
                      <a:endParaRPr kumimoji="1" lang="ja-JP" alt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19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pPr lvl="0"/>
            <a:r>
              <a:rPr kumimoji="1" lang="en-US" altLang="ja-JP" kern="1200">
                <a:solidFill>
                  <a:schemeClr val="tx1"/>
                </a:solidFill>
                <a:effectLst/>
              </a:rPr>
              <a:t>VMwatcher</a:t>
            </a:r>
            <a:r>
              <a:rPr lang="en-US" altLang="ja-JP" dirty="0"/>
              <a:t>[Jiang et al.’07]</a:t>
            </a:r>
            <a:endParaRPr lang="ja-JP" altLang="en-US">
              <a:effectLst/>
            </a:endParaRPr>
          </a:p>
          <a:p>
            <a:pPr lvl="1"/>
            <a:r>
              <a:rPr kumimoji="1" lang="ja-JP" altLang="en-US" kern="1200">
                <a:solidFill>
                  <a:schemeClr val="tx1"/>
                </a:solidFill>
                <a:effectLst/>
              </a:rPr>
              <a:t>既存のアンチウィルスで</a:t>
            </a:r>
            <a:r>
              <a:rPr lang="ja-JP" altLang="en-US"/>
              <a:t>監視が可能</a:t>
            </a:r>
            <a:endParaRPr lang="ja-JP" altLang="en-US">
              <a:effectLst/>
            </a:endParaRPr>
          </a:p>
          <a:p>
            <a:pPr lvl="1"/>
            <a:r>
              <a:rPr kumimoji="1" lang="ja-JP" altLang="en-US" kern="1200">
                <a:solidFill>
                  <a:schemeClr val="tx1"/>
                </a:solidFill>
                <a:effectLst/>
              </a:rPr>
              <a:t>サーバ</a:t>
            </a:r>
            <a:r>
              <a:rPr kumimoji="1" lang="en-US" altLang="ja-JP" kern="1200">
                <a:solidFill>
                  <a:schemeClr val="tx1"/>
                </a:solidFill>
                <a:effectLst/>
              </a:rPr>
              <a:t>VM</a:t>
            </a:r>
            <a:r>
              <a:rPr kumimoji="1" lang="ja-JP" altLang="en-US" kern="1200">
                <a:solidFill>
                  <a:schemeClr val="tx1"/>
                </a:solidFill>
                <a:effectLst/>
              </a:rPr>
              <a:t>の仮想ディスクを参照するのみ</a:t>
            </a:r>
            <a:endParaRPr lang="ja-JP" altLang="en-US">
              <a:effectLst/>
            </a:endParaRPr>
          </a:p>
          <a:p>
            <a:pPr lvl="2"/>
            <a:r>
              <a:rPr lang="ja-JP" altLang="en-US"/>
              <a:t>ファイルキャッシュの問題について</a:t>
            </a:r>
            <a:r>
              <a:rPr kumimoji="1" lang="ja-JP" altLang="en-US" kern="1200">
                <a:solidFill>
                  <a:schemeClr val="tx1"/>
                </a:solidFill>
                <a:effectLst/>
              </a:rPr>
              <a:t>指摘</a:t>
            </a:r>
            <a:r>
              <a:rPr lang="ja-JP" altLang="en-US"/>
              <a:t>している</a:t>
            </a:r>
            <a:r>
              <a:rPr kumimoji="1" lang="ja-JP" altLang="en-US" kern="1200">
                <a:solidFill>
                  <a:schemeClr val="tx1"/>
                </a:solidFill>
                <a:effectLst/>
              </a:rPr>
              <a:t>が，対処はしていない</a:t>
            </a:r>
            <a:endParaRPr lang="ja-JP" altLang="en-US">
              <a:effectLst/>
            </a:endParaRPr>
          </a:p>
          <a:p>
            <a:pPr rtl="0" eaLnBrk="1" latinLnBrk="0" hangingPunct="1"/>
            <a:r>
              <a:rPr lang="en-US" altLang="ja-JP" dirty="0">
                <a:effectLst/>
              </a:rPr>
              <a:t>VM</a:t>
            </a:r>
            <a:r>
              <a:rPr lang="en-US" altLang="ja-JP" baseline="0" dirty="0">
                <a:effectLst/>
              </a:rPr>
              <a:t> </a:t>
            </a:r>
            <a:r>
              <a:rPr lang="en-US" altLang="ja-JP" dirty="0">
                <a:effectLst/>
              </a:rPr>
              <a:t>Shadow[</a:t>
            </a:r>
            <a:r>
              <a:rPr lang="ja-JP" altLang="en-US" dirty="0">
                <a:effectLst/>
              </a:rPr>
              <a:t>飯田</a:t>
            </a:r>
            <a:r>
              <a:rPr lang="en-US" altLang="ja-JP" dirty="0">
                <a:effectLst/>
              </a:rPr>
              <a:t> ’11]</a:t>
            </a:r>
          </a:p>
          <a:p>
            <a:pPr lvl="1" rtl="0" eaLnBrk="1" latinLnBrk="0" hangingPunct="1"/>
            <a:r>
              <a:rPr lang="ja-JP" altLang="en-US" dirty="0">
                <a:effectLst/>
              </a:rPr>
              <a:t>設定ファイルを変更せずに既存</a:t>
            </a:r>
            <a:r>
              <a:rPr lang="en-US" altLang="ja-JP" dirty="0">
                <a:effectLst/>
              </a:rPr>
              <a:t>IDS</a:t>
            </a:r>
            <a:r>
              <a:rPr lang="ja-JP" altLang="en-US" dirty="0">
                <a:effectLst/>
              </a:rPr>
              <a:t>を用いて監視</a:t>
            </a:r>
            <a:endParaRPr lang="en-US" altLang="ja-JP" dirty="0">
              <a:effectLst/>
            </a:endParaRPr>
          </a:p>
          <a:p>
            <a:pPr lvl="2"/>
            <a:r>
              <a:rPr lang="ja-JP" altLang="en-US" dirty="0"/>
              <a:t>サーバ</a:t>
            </a:r>
            <a:r>
              <a:rPr lang="en-US" altLang="ja-JP" dirty="0"/>
              <a:t>VM</a:t>
            </a:r>
            <a:r>
              <a:rPr lang="ja-JP" altLang="en-US" dirty="0"/>
              <a:t>の仮想ディスクのみを監視する</a:t>
            </a:r>
            <a:endParaRPr lang="en-US" altLang="ja-JP" dirty="0"/>
          </a:p>
          <a:p>
            <a:pPr lvl="1"/>
            <a:r>
              <a:rPr lang="en-US" altLang="ja-JP" dirty="0"/>
              <a:t>CacheShadow</a:t>
            </a:r>
            <a:r>
              <a:rPr lang="ja-JP" altLang="en-US" dirty="0"/>
              <a:t>ファイルシステムは</a:t>
            </a:r>
            <a:r>
              <a:rPr lang="en-US" altLang="ja-JP" dirty="0"/>
              <a:t>Shadow</a:t>
            </a:r>
            <a:r>
              <a:rPr lang="ja-JP" altLang="en-US" dirty="0"/>
              <a:t>ファイルシステムをベースに開発</a:t>
            </a:r>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2734756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CacheShadow</a:t>
            </a:r>
            <a:r>
              <a:rPr kumimoji="1" lang="ja-JP" altLang="en-US" dirty="0" smtClean="0"/>
              <a:t>ファイルシステムを提案</a:t>
            </a:r>
            <a:endParaRPr kumimoji="1" lang="en-US" altLang="ja-JP" dirty="0" smtClean="0"/>
          </a:p>
          <a:p>
            <a:pPr lvl="1"/>
            <a:r>
              <a:rPr kumimoji="1" lang="ja-JP" altLang="en-US" dirty="0" smtClean="0"/>
              <a:t>ファイルキャッシュ情報を元にファイルキャッシュとディスクを統合</a:t>
            </a:r>
            <a:endParaRPr kumimoji="1" lang="en-US" altLang="ja-JP" dirty="0" smtClean="0"/>
          </a:p>
          <a:p>
            <a:pPr lvl="1"/>
            <a:r>
              <a:rPr kumimoji="1" lang="ja-JP" altLang="en-US" dirty="0" smtClean="0"/>
              <a:t>ファイルキャッシュを利用した攻撃に対応した監視が可能</a:t>
            </a:r>
            <a:endParaRPr kumimoji="1" lang="en-US" altLang="ja-JP" dirty="0" smtClean="0"/>
          </a:p>
          <a:p>
            <a:pPr marL="393192" lvl="1" indent="0">
              <a:buNone/>
            </a:pPr>
            <a:endParaRPr kumimoji="1" lang="en-US" altLang="ja-JP" dirty="0" smtClean="0"/>
          </a:p>
          <a:p>
            <a:pPr lvl="0"/>
            <a:r>
              <a:rPr kumimoji="1" lang="ja-JP" altLang="en-US" dirty="0" smtClean="0"/>
              <a:t>今後の課題</a:t>
            </a:r>
            <a:endParaRPr kumimoji="1" lang="en-US" altLang="ja-JP" dirty="0" smtClean="0"/>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altLang="ja-JP" sz="2300"/>
              <a:t>CacheShadow</a:t>
            </a:r>
            <a:r>
              <a:rPr lang="ja-JP" altLang="en-US" sz="2300"/>
              <a:t>ファイルシステムの</a:t>
            </a:r>
            <a:r>
              <a:rPr kumimoji="1" lang="ja-JP" altLang="en-US" sz="2300" kern="1200">
                <a:solidFill>
                  <a:schemeClr val="tx1"/>
                </a:solidFill>
                <a:effectLst/>
                <a:latin typeface="+mn-lt"/>
                <a:ea typeface="+mn-ea"/>
                <a:cs typeface="+mn-cs"/>
              </a:rPr>
              <a:t>実装を完成させる</a:t>
            </a:r>
            <a:endParaRPr kumimoji="1" lang="en-US" altLang="ja-JP" sz="2300" kern="1200">
              <a:solidFill>
                <a:schemeClr val="tx1"/>
              </a:solidFill>
              <a:effectLst/>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1" lang="ja-JP" altLang="en-US" sz="2300" kern="1200">
                <a:solidFill>
                  <a:schemeClr val="tx1"/>
                </a:solidFill>
                <a:effectLst/>
                <a:latin typeface="+mn-lt"/>
                <a:ea typeface="+mn-ea"/>
                <a:cs typeface="+mn-cs"/>
              </a:rPr>
              <a:t>ファイルキャッシュ情報の取得にかかるオーバヘッドを減らす</a:t>
            </a:r>
            <a:endParaRPr kumimoji="1" lang="en-US" altLang="ja-JP" sz="2300" kern="1200">
              <a:solidFill>
                <a:schemeClr val="tx1"/>
              </a:solidFill>
              <a:effectLst/>
              <a:latin typeface="+mn-lt"/>
              <a:ea typeface="+mn-ea"/>
              <a:cs typeface="+mn-cs"/>
            </a:endParaRPr>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1925973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67544" y="1484784"/>
            <a:ext cx="8229600" cy="4525963"/>
          </a:xfrm>
        </p:spPr>
        <p:txBody>
          <a:bodyPr>
            <a:normAutofit/>
          </a:bodyPr>
          <a:lstStyle/>
          <a:p>
            <a:r>
              <a:rPr kumimoji="1" lang="en-US" altLang="ja-JP" dirty="0" smtClean="0"/>
              <a:t>IDS</a:t>
            </a:r>
            <a:r>
              <a:rPr kumimoji="1" lang="ja-JP" altLang="en-US" dirty="0" smtClean="0"/>
              <a:t>はサーバへの攻撃者の侵入を検知するために用いられる</a:t>
            </a:r>
            <a:endParaRPr kumimoji="1" lang="en-US" altLang="ja-JP" dirty="0" smtClean="0"/>
          </a:p>
          <a:p>
            <a:pPr lvl="1"/>
            <a:r>
              <a:rPr lang="ja-JP" altLang="en-US" dirty="0"/>
              <a:t>例：ディスク</a:t>
            </a:r>
            <a:r>
              <a:rPr kumimoji="1" lang="ja-JP" altLang="en-US" dirty="0" smtClean="0"/>
              <a:t>を監視</a:t>
            </a:r>
            <a:r>
              <a:rPr lang="ja-JP" altLang="en-US" dirty="0"/>
              <a:t>してファイルの改ざんを検知する</a:t>
            </a:r>
            <a:endParaRPr kumimoji="1" lang="en-US" altLang="ja-JP" dirty="0" smtClean="0"/>
          </a:p>
          <a:p>
            <a:r>
              <a:rPr lang="ja-JP" altLang="en-US" dirty="0"/>
              <a:t>攻撃者はまず</a:t>
            </a:r>
            <a:r>
              <a:rPr lang="en-US" altLang="ja-JP" dirty="0"/>
              <a:t>IDS</a:t>
            </a:r>
            <a:r>
              <a:rPr lang="ja-JP" altLang="en-US" dirty="0"/>
              <a:t>を攻撃するようになってきた</a:t>
            </a:r>
            <a:endParaRPr lang="en-US" altLang="ja-JP" dirty="0"/>
          </a:p>
          <a:p>
            <a:pPr lvl="1"/>
            <a:r>
              <a:rPr kumimoji="1" lang="en-US" altLang="ja-JP" dirty="0" smtClean="0"/>
              <a:t>IDS</a:t>
            </a:r>
            <a:r>
              <a:rPr kumimoji="1" lang="ja-JP" altLang="en-US" dirty="0" smtClean="0"/>
              <a:t>が侵入を検知できなくなる</a:t>
            </a:r>
            <a:endParaRPr kumimoji="1" lang="en-US" altLang="ja-JP" dirty="0" smtClean="0"/>
          </a:p>
        </p:txBody>
      </p:sp>
      <p:sp>
        <p:nvSpPr>
          <p:cNvPr id="3" name="タイトル 2"/>
          <p:cNvSpPr>
            <a:spLocks noGrp="1"/>
          </p:cNvSpPr>
          <p:nvPr>
            <p:ph type="title"/>
          </p:nvPr>
        </p:nvSpPr>
        <p:spPr/>
        <p:txBody>
          <a:bodyPr>
            <a:normAutofit/>
          </a:bodyPr>
          <a:lstStyle/>
          <a:p>
            <a:r>
              <a:rPr lang="ja-JP" altLang="en-US" dirty="0" smtClean="0"/>
              <a:t>侵入検知システム（</a:t>
            </a:r>
            <a:r>
              <a:rPr lang="en-US" altLang="ja-JP" dirty="0" smtClean="0"/>
              <a:t>IDS)</a:t>
            </a:r>
            <a:endParaRPr kumimoji="1" lang="ja-JP" altLang="en-US" dirty="0"/>
          </a:p>
        </p:txBody>
      </p:sp>
      <p:sp>
        <p:nvSpPr>
          <p:cNvPr id="4" name="角丸四角形 3"/>
          <p:cNvSpPr/>
          <p:nvPr/>
        </p:nvSpPr>
        <p:spPr>
          <a:xfrm>
            <a:off x="3190781" y="3851756"/>
            <a:ext cx="1728192" cy="25922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9" name="グループ化 8"/>
          <p:cNvGrpSpPr/>
          <p:nvPr/>
        </p:nvGrpSpPr>
        <p:grpSpPr>
          <a:xfrm>
            <a:off x="4702949" y="3995772"/>
            <a:ext cx="1309211" cy="2016224"/>
            <a:chOff x="4788024" y="3284984"/>
            <a:chExt cx="1309211" cy="1656184"/>
          </a:xfrm>
        </p:grpSpPr>
        <p:sp>
          <p:nvSpPr>
            <p:cNvPr id="5" name="曲折矢印 4"/>
            <p:cNvSpPr/>
            <p:nvPr/>
          </p:nvSpPr>
          <p:spPr>
            <a:xfrm rot="10800000">
              <a:off x="4788024" y="3645024"/>
              <a:ext cx="936104" cy="1296144"/>
            </a:xfrm>
            <a:prstGeom prst="bentArrow">
              <a:avLst>
                <a:gd name="adj1" fmla="val 12790"/>
                <a:gd name="adj2" fmla="val 17151"/>
                <a:gd name="adj3" fmla="val 25000"/>
                <a:gd name="adj4" fmla="val 4375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5220072" y="3284984"/>
              <a:ext cx="877163" cy="303380"/>
            </a:xfrm>
            <a:prstGeom prst="rect">
              <a:avLst/>
            </a:prstGeom>
            <a:noFill/>
          </p:spPr>
          <p:txBody>
            <a:bodyPr wrap="none" rtlCol="0">
              <a:spAutoFit/>
            </a:bodyPr>
            <a:lstStyle/>
            <a:p>
              <a:r>
                <a:rPr kumimoji="1" lang="ja-JP" altLang="en-US" b="1" smtClean="0"/>
                <a:t>攻撃者</a:t>
              </a:r>
              <a:endParaRPr kumimoji="1" lang="ja-JP" altLang="en-US" b="1"/>
            </a:p>
          </p:txBody>
        </p:sp>
      </p:grpSp>
      <p:sp>
        <p:nvSpPr>
          <p:cNvPr id="7" name="円/楕円 6"/>
          <p:cNvSpPr/>
          <p:nvPr/>
        </p:nvSpPr>
        <p:spPr>
          <a:xfrm>
            <a:off x="3478813" y="4211796"/>
            <a:ext cx="1224136"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sp>
        <p:nvSpPr>
          <p:cNvPr id="8" name="円柱 7"/>
          <p:cNvSpPr/>
          <p:nvPr/>
        </p:nvSpPr>
        <p:spPr>
          <a:xfrm>
            <a:off x="3550821" y="5435932"/>
            <a:ext cx="1080120" cy="792088"/>
          </a:xfrm>
          <a:prstGeom prst="ca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grpSp>
        <p:nvGrpSpPr>
          <p:cNvPr id="18" name="グループ化 17"/>
          <p:cNvGrpSpPr/>
          <p:nvPr/>
        </p:nvGrpSpPr>
        <p:grpSpPr>
          <a:xfrm>
            <a:off x="3334797" y="5003884"/>
            <a:ext cx="864096" cy="369332"/>
            <a:chOff x="3203848" y="4365104"/>
            <a:chExt cx="864096" cy="369332"/>
          </a:xfrm>
        </p:grpSpPr>
        <p:sp>
          <p:nvSpPr>
            <p:cNvPr id="10" name="下矢印 9"/>
            <p:cNvSpPr/>
            <p:nvPr/>
          </p:nvSpPr>
          <p:spPr>
            <a:xfrm>
              <a:off x="3851920" y="4365104"/>
              <a:ext cx="216024" cy="360040"/>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3203848" y="4365104"/>
              <a:ext cx="646331" cy="369332"/>
            </a:xfrm>
            <a:prstGeom prst="rect">
              <a:avLst/>
            </a:prstGeom>
            <a:noFill/>
          </p:spPr>
          <p:txBody>
            <a:bodyPr wrap="none" rtlCol="0">
              <a:spAutoFit/>
            </a:bodyPr>
            <a:lstStyle/>
            <a:p>
              <a:r>
                <a:rPr kumimoji="1" lang="ja-JP" altLang="en-US" smtClean="0"/>
                <a:t>監視</a:t>
              </a:r>
              <a:endParaRPr kumimoji="1" lang="ja-JP" altLang="en-US"/>
            </a:p>
          </p:txBody>
        </p:sp>
      </p:grpSp>
      <p:sp>
        <p:nvSpPr>
          <p:cNvPr id="24" name="曲折矢印 23"/>
          <p:cNvSpPr/>
          <p:nvPr/>
        </p:nvSpPr>
        <p:spPr>
          <a:xfrm rot="10800000">
            <a:off x="4774957" y="4427820"/>
            <a:ext cx="936104" cy="1584176"/>
          </a:xfrm>
          <a:prstGeom prst="bentArrow">
            <a:avLst>
              <a:gd name="adj1" fmla="val 7622"/>
              <a:gd name="adj2" fmla="val 15213"/>
              <a:gd name="adj3" fmla="val 25000"/>
              <a:gd name="adj4" fmla="val 4375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grpSp>
        <p:nvGrpSpPr>
          <p:cNvPr id="22" name="グループ化 21"/>
          <p:cNvGrpSpPr/>
          <p:nvPr/>
        </p:nvGrpSpPr>
        <p:grpSpPr>
          <a:xfrm>
            <a:off x="4774957" y="3707740"/>
            <a:ext cx="1309211" cy="1001850"/>
            <a:chOff x="6516216" y="3429000"/>
            <a:chExt cx="1309211" cy="1001850"/>
          </a:xfrm>
        </p:grpSpPr>
        <p:sp>
          <p:nvSpPr>
            <p:cNvPr id="20" name="曲折矢印 19"/>
            <p:cNvSpPr/>
            <p:nvPr/>
          </p:nvSpPr>
          <p:spPr>
            <a:xfrm rot="10800000">
              <a:off x="6516216" y="3789040"/>
              <a:ext cx="936104" cy="641810"/>
            </a:xfrm>
            <a:prstGeom prst="bentArrow">
              <a:avLst>
                <a:gd name="adj1" fmla="val 12790"/>
                <a:gd name="adj2" fmla="val 17151"/>
                <a:gd name="adj3" fmla="val 25000"/>
                <a:gd name="adj4" fmla="val 4375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21" name="テキスト ボックス 20"/>
            <p:cNvSpPr txBox="1"/>
            <p:nvPr/>
          </p:nvSpPr>
          <p:spPr>
            <a:xfrm>
              <a:off x="6948264" y="3429000"/>
              <a:ext cx="877163" cy="369332"/>
            </a:xfrm>
            <a:prstGeom prst="rect">
              <a:avLst/>
            </a:prstGeom>
            <a:noFill/>
          </p:spPr>
          <p:txBody>
            <a:bodyPr wrap="square" rtlCol="0">
              <a:spAutoFit/>
            </a:bodyPr>
            <a:lstStyle/>
            <a:p>
              <a:r>
                <a:rPr kumimoji="1" lang="ja-JP" altLang="en-US" b="1" smtClean="0"/>
                <a:t>攻撃者</a:t>
              </a:r>
              <a:endParaRPr kumimoji="1" lang="ja-JP" altLang="en-US" b="1"/>
            </a:p>
          </p:txBody>
        </p:sp>
      </p:grpSp>
      <p:sp>
        <p:nvSpPr>
          <p:cNvPr id="23" name="乗算記号 22"/>
          <p:cNvSpPr/>
          <p:nvPr/>
        </p:nvSpPr>
        <p:spPr>
          <a:xfrm>
            <a:off x="3334797" y="3851756"/>
            <a:ext cx="1512168" cy="1368152"/>
          </a:xfrm>
          <a:prstGeom prst="mathMultiply">
            <a:avLst>
              <a:gd name="adj1" fmla="val 4173"/>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3406805" y="6156012"/>
            <a:ext cx="1412767" cy="369332"/>
          </a:xfrm>
          <a:prstGeom prst="rect">
            <a:avLst/>
          </a:prstGeom>
          <a:noFill/>
        </p:spPr>
        <p:txBody>
          <a:bodyPr wrap="none" rtlCol="0">
            <a:spAutoFit/>
          </a:bodyPr>
          <a:lstStyle/>
          <a:p>
            <a:r>
              <a:rPr kumimoji="1" lang="ja-JP" altLang="en-US"/>
              <a:t>仮想ディスク</a:t>
            </a:r>
          </a:p>
        </p:txBody>
      </p:sp>
    </p:spTree>
    <p:custDataLst>
      <p:tags r:id="rId1"/>
    </p:custDataLst>
    <p:extLst>
      <p:ext uri="{BB962C8B-B14F-4D97-AF65-F5344CB8AC3E}">
        <p14:creationId xmlns:p14="http://schemas.microsoft.com/office/powerpoint/2010/main" val="372179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lt">
                                    <p:tmPct val="0"/>
                                  </p:iterate>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iterate type="lt">
                                    <p:tmPct val="0"/>
                                  </p:iterate>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xit" presetSubtype="0" fill="hold" nodeType="withEffect">
                                  <p:stCondLst>
                                    <p:cond delay="0"/>
                                  </p:stCondLst>
                                  <p:childTnLst>
                                    <p:animEffect transition="out" filter="fade">
                                      <p:cBhvr>
                                        <p:cTn id="22" dur="500"/>
                                        <p:tgtEl>
                                          <p:spTgt spid="18"/>
                                        </p:tgtEl>
                                      </p:cBhvr>
                                    </p:animEffect>
                                    <p:set>
                                      <p:cBhvr>
                                        <p:cTn id="23" dur="1" fill="hold">
                                          <p:stCondLst>
                                            <p:cond delay="499"/>
                                          </p:stCondLst>
                                        </p:cTn>
                                        <p:tgtEl>
                                          <p:spTgt spid="1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サーバを仮想マシンで動かし，</a:t>
            </a:r>
            <a:r>
              <a:rPr kumimoji="1" lang="en-US" altLang="ja-JP" dirty="0" smtClean="0"/>
              <a:t>IDS</a:t>
            </a:r>
            <a:r>
              <a:rPr kumimoji="1" lang="ja-JP" altLang="en-US" dirty="0" smtClean="0"/>
              <a:t>だけを別の仮想マシンで動かす手法</a:t>
            </a:r>
            <a:endParaRPr kumimoji="1" lang="en-US" altLang="ja-JP" dirty="0" smtClean="0"/>
          </a:p>
          <a:p>
            <a:pPr lvl="1"/>
            <a:r>
              <a:rPr kumimoji="1" lang="en-US" altLang="ja-JP" dirty="0" smtClean="0"/>
              <a:t>IDS</a:t>
            </a:r>
            <a:r>
              <a:rPr kumimoji="1" lang="ja-JP" altLang="en-US" dirty="0" smtClean="0"/>
              <a:t>が攻撃の影響を受けにくくなる</a:t>
            </a:r>
            <a:endParaRPr kumimoji="1" lang="en-US" altLang="ja-JP" dirty="0" smtClean="0"/>
          </a:p>
          <a:p>
            <a:pPr lvl="2"/>
            <a:r>
              <a:rPr lang="ja-JP" altLang="en-US" dirty="0"/>
              <a:t>サーバ</a:t>
            </a:r>
            <a:r>
              <a:rPr lang="en-US" altLang="ja-JP" dirty="0"/>
              <a:t>VM</a:t>
            </a:r>
            <a:r>
              <a:rPr lang="ja-JP" altLang="en-US" dirty="0"/>
              <a:t>では</a:t>
            </a:r>
            <a:r>
              <a:rPr lang="en-US" altLang="ja-JP" dirty="0"/>
              <a:t>IDS</a:t>
            </a:r>
            <a:r>
              <a:rPr lang="ja-JP" altLang="en-US" dirty="0"/>
              <a:t>は動いていない</a:t>
            </a:r>
            <a:endParaRPr lang="en-US" altLang="ja-JP" dirty="0"/>
          </a:p>
          <a:p>
            <a:pPr lvl="2"/>
            <a:r>
              <a:rPr kumimoji="1" lang="en-US" altLang="ja-JP" dirty="0" smtClean="0"/>
              <a:t>IDS-VM</a:t>
            </a:r>
            <a:r>
              <a:rPr kumimoji="1" lang="ja-JP" altLang="en-US" dirty="0" smtClean="0"/>
              <a:t>では不要なサービスを動かさないので侵入されない</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仮想マシンを用いた</a:t>
            </a:r>
            <a:r>
              <a:rPr kumimoji="1" lang="en-US" altLang="ja-JP" dirty="0" smtClean="0"/>
              <a:t>IDS</a:t>
            </a:r>
            <a:r>
              <a:rPr kumimoji="1" lang="ja-JP" altLang="en-US" dirty="0" smtClean="0"/>
              <a:t>のオフロード</a:t>
            </a:r>
            <a:endParaRPr kumimoji="1" lang="ja-JP" altLang="en-US" dirty="0"/>
          </a:p>
        </p:txBody>
      </p:sp>
      <p:grpSp>
        <p:nvGrpSpPr>
          <p:cNvPr id="20" name="グループ化 6"/>
          <p:cNvGrpSpPr/>
          <p:nvPr/>
        </p:nvGrpSpPr>
        <p:grpSpPr>
          <a:xfrm>
            <a:off x="2555776" y="4725144"/>
            <a:ext cx="4176464" cy="1656184"/>
            <a:chOff x="2195736" y="3212976"/>
            <a:chExt cx="4176464" cy="2304256"/>
          </a:xfrm>
        </p:grpSpPr>
        <p:sp>
          <p:nvSpPr>
            <p:cNvPr id="21" name="角丸四角形 20"/>
            <p:cNvSpPr/>
            <p:nvPr/>
          </p:nvSpPr>
          <p:spPr>
            <a:xfrm>
              <a:off x="2195736" y="3212976"/>
              <a:ext cx="1944216" cy="2304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3" name="角丸四角形 22"/>
            <p:cNvSpPr/>
            <p:nvPr/>
          </p:nvSpPr>
          <p:spPr>
            <a:xfrm>
              <a:off x="4427984" y="3212976"/>
              <a:ext cx="1944216" cy="2304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sp>
        <p:nvSpPr>
          <p:cNvPr id="24" name="テキスト ボックス 23"/>
          <p:cNvSpPr txBox="1"/>
          <p:nvPr/>
        </p:nvSpPr>
        <p:spPr>
          <a:xfrm>
            <a:off x="2987824" y="4293096"/>
            <a:ext cx="1031051" cy="369332"/>
          </a:xfrm>
          <a:prstGeom prst="rect">
            <a:avLst/>
          </a:prstGeom>
          <a:noFill/>
        </p:spPr>
        <p:txBody>
          <a:bodyPr wrap="none" rtlCol="0">
            <a:spAutoFit/>
          </a:bodyPr>
          <a:lstStyle/>
          <a:p>
            <a:r>
              <a:rPr kumimoji="1" lang="en-US" altLang="ja-JP" smtClean="0"/>
              <a:t>IDS-VM</a:t>
            </a:r>
            <a:endParaRPr kumimoji="1" lang="ja-JP" altLang="en-US"/>
          </a:p>
        </p:txBody>
      </p:sp>
      <p:sp>
        <p:nvSpPr>
          <p:cNvPr id="25" name="テキスト ボックス 24"/>
          <p:cNvSpPr txBox="1"/>
          <p:nvPr/>
        </p:nvSpPr>
        <p:spPr>
          <a:xfrm>
            <a:off x="5076056" y="4293096"/>
            <a:ext cx="1217000" cy="369332"/>
          </a:xfrm>
          <a:prstGeom prst="rect">
            <a:avLst/>
          </a:prstGeom>
          <a:noFill/>
        </p:spPr>
        <p:txBody>
          <a:bodyPr wrap="none" rtlCol="0">
            <a:spAutoFit/>
          </a:bodyPr>
          <a:lstStyle/>
          <a:p>
            <a:r>
              <a:rPr kumimoji="1" lang="ja-JP" altLang="en-US" smtClean="0"/>
              <a:t>サーバ</a:t>
            </a:r>
            <a:r>
              <a:rPr kumimoji="1" lang="en-US" altLang="ja-JP" smtClean="0"/>
              <a:t>VM</a:t>
            </a:r>
            <a:endParaRPr kumimoji="1" lang="ja-JP" altLang="en-US"/>
          </a:p>
        </p:txBody>
      </p:sp>
      <p:sp>
        <p:nvSpPr>
          <p:cNvPr id="26" name="円/楕円 25"/>
          <p:cNvSpPr/>
          <p:nvPr/>
        </p:nvSpPr>
        <p:spPr>
          <a:xfrm>
            <a:off x="5148064" y="4797152"/>
            <a:ext cx="1224136"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grpSp>
        <p:nvGrpSpPr>
          <p:cNvPr id="27" name="グループ化 15"/>
          <p:cNvGrpSpPr/>
          <p:nvPr/>
        </p:nvGrpSpPr>
        <p:grpSpPr>
          <a:xfrm rot="355701">
            <a:off x="4211960" y="5251917"/>
            <a:ext cx="1080120" cy="576064"/>
            <a:chOff x="3851920" y="3861048"/>
            <a:chExt cx="1080120" cy="576064"/>
          </a:xfrm>
        </p:grpSpPr>
        <p:sp>
          <p:nvSpPr>
            <p:cNvPr id="28" name="右矢印 27"/>
            <p:cNvSpPr/>
            <p:nvPr/>
          </p:nvSpPr>
          <p:spPr>
            <a:xfrm>
              <a:off x="3851920" y="4149080"/>
              <a:ext cx="1080120" cy="2880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3995936" y="3861048"/>
              <a:ext cx="646331" cy="369332"/>
            </a:xfrm>
            <a:prstGeom prst="rect">
              <a:avLst/>
            </a:prstGeom>
            <a:noFill/>
          </p:spPr>
          <p:txBody>
            <a:bodyPr wrap="none" rtlCol="0">
              <a:spAutoFit/>
            </a:bodyPr>
            <a:lstStyle/>
            <a:p>
              <a:r>
                <a:rPr kumimoji="1" lang="ja-JP" altLang="en-US" smtClean="0"/>
                <a:t>監視</a:t>
              </a:r>
              <a:endParaRPr kumimoji="1" lang="ja-JP" altLang="en-US"/>
            </a:p>
          </p:txBody>
        </p:sp>
      </p:grpSp>
      <p:grpSp>
        <p:nvGrpSpPr>
          <p:cNvPr id="30" name="図形グループ 29"/>
          <p:cNvGrpSpPr/>
          <p:nvPr/>
        </p:nvGrpSpPr>
        <p:grpSpPr>
          <a:xfrm>
            <a:off x="5076056" y="5445224"/>
            <a:ext cx="1412767" cy="945396"/>
            <a:chOff x="4716016" y="4941168"/>
            <a:chExt cx="1412767" cy="1305436"/>
          </a:xfrm>
        </p:grpSpPr>
        <p:sp>
          <p:nvSpPr>
            <p:cNvPr id="31" name="円柱 30"/>
            <p:cNvSpPr/>
            <p:nvPr/>
          </p:nvSpPr>
          <p:spPr>
            <a:xfrm>
              <a:off x="5004048" y="4941168"/>
              <a:ext cx="770384" cy="928120"/>
            </a:xfrm>
            <a:prstGeom prst="ca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4716016" y="5877272"/>
              <a:ext cx="1412767" cy="369332"/>
            </a:xfrm>
            <a:prstGeom prst="rect">
              <a:avLst/>
            </a:prstGeom>
            <a:noFill/>
          </p:spPr>
          <p:txBody>
            <a:bodyPr wrap="none" rtlCol="0">
              <a:spAutoFit/>
            </a:bodyPr>
            <a:lstStyle/>
            <a:p>
              <a:r>
                <a:rPr kumimoji="1" lang="ja-JP" altLang="en-US"/>
                <a:t>仮想ディスク</a:t>
              </a:r>
            </a:p>
          </p:txBody>
        </p:sp>
      </p:grpSp>
    </p:spTree>
    <p:extLst>
      <p:ext uri="{BB962C8B-B14F-4D97-AF65-F5344CB8AC3E}">
        <p14:creationId xmlns:p14="http://schemas.microsoft.com/office/powerpoint/2010/main" val="2734532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11111E-6 -4.07407E-6 L -0.24809 0.07362 " pathEditMode="relative" rAng="0" ptsTypes="AA">
                                      <p:cBhvr>
                                        <p:cTn id="6" dur="2000" fill="hold"/>
                                        <p:tgtEl>
                                          <p:spTgt spid="26"/>
                                        </p:tgtEl>
                                        <p:attrNameLst>
                                          <p:attrName>ppt_x</p:attrName>
                                          <p:attrName>ppt_y</p:attrName>
                                        </p:attrNameLst>
                                      </p:cBhvr>
                                      <p:rCtr x="-12413" y="3681"/>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ディスクに書き戻されていないファイルキャッシュ上のファイルは監視できない</a:t>
            </a:r>
            <a:endParaRPr kumimoji="1" lang="en-US" altLang="ja-JP" dirty="0" smtClean="0"/>
          </a:p>
          <a:p>
            <a:pPr lvl="1"/>
            <a:r>
              <a:rPr kumimoji="1" lang="ja-JP" altLang="en-US" dirty="0" smtClean="0"/>
              <a:t>ファイルキャッシュ</a:t>
            </a:r>
            <a:endParaRPr kumimoji="1" lang="en-US" altLang="ja-JP" dirty="0" smtClean="0"/>
          </a:p>
          <a:p>
            <a:pPr lvl="2"/>
            <a:r>
              <a:rPr kumimoji="1" lang="ja-JP" altLang="en-US" dirty="0" smtClean="0"/>
              <a:t>アプリケーション等で作成・修正されたファイルが一時的に保存される領域</a:t>
            </a:r>
            <a:endParaRPr kumimoji="1" lang="en-US" altLang="ja-JP" dirty="0" smtClean="0"/>
          </a:p>
          <a:p>
            <a:pPr lvl="1"/>
            <a:r>
              <a:rPr kumimoji="1" lang="ja-JP" altLang="en-US" dirty="0" smtClean="0"/>
              <a:t>一定時間が経過</a:t>
            </a:r>
            <a:r>
              <a:rPr lang="ja-JP" altLang="en-US" dirty="0"/>
              <a:t>しないと</a:t>
            </a:r>
            <a:r>
              <a:rPr kumimoji="1" lang="ja-JP" altLang="en-US" dirty="0" smtClean="0"/>
              <a:t>ディスクに書き戻されない</a:t>
            </a:r>
            <a:endParaRPr kumimoji="1" lang="en-US" altLang="ja-JP" dirty="0" smtClean="0"/>
          </a:p>
        </p:txBody>
      </p:sp>
      <p:sp>
        <p:nvSpPr>
          <p:cNvPr id="3" name="タイトル 2"/>
          <p:cNvSpPr>
            <a:spLocks noGrp="1"/>
          </p:cNvSpPr>
          <p:nvPr>
            <p:ph type="title"/>
          </p:nvPr>
        </p:nvSpPr>
        <p:spPr/>
        <p:txBody>
          <a:bodyPr/>
          <a:lstStyle/>
          <a:p>
            <a:r>
              <a:rPr lang="ja-JP" altLang="en-US" dirty="0"/>
              <a:t>従来の監視は仮想ディスクのみ</a:t>
            </a:r>
            <a:endParaRPr kumimoji="1" lang="ja-JP" altLang="en-US" dirty="0"/>
          </a:p>
        </p:txBody>
      </p:sp>
      <p:grpSp>
        <p:nvGrpSpPr>
          <p:cNvPr id="14" name="図形グループ 13"/>
          <p:cNvGrpSpPr/>
          <p:nvPr/>
        </p:nvGrpSpPr>
        <p:grpSpPr>
          <a:xfrm>
            <a:off x="2411760" y="3923764"/>
            <a:ext cx="4464496" cy="2745596"/>
            <a:chOff x="2411760" y="2996952"/>
            <a:chExt cx="4608512" cy="3609692"/>
          </a:xfrm>
        </p:grpSpPr>
        <p:sp>
          <p:nvSpPr>
            <p:cNvPr id="4" name="角丸四角形 3"/>
            <p:cNvSpPr/>
            <p:nvPr/>
          </p:nvSpPr>
          <p:spPr>
            <a:xfrm>
              <a:off x="2411760" y="4221088"/>
              <a:ext cx="2160240" cy="1440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5076056" y="3356992"/>
              <a:ext cx="1944216" cy="30243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5580112" y="5373216"/>
              <a:ext cx="936104" cy="792088"/>
            </a:xfrm>
            <a:prstGeom prst="can">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364088" y="6237312"/>
              <a:ext cx="1412566" cy="369332"/>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8" name="テキスト ボックス 7"/>
            <p:cNvSpPr txBox="1"/>
            <p:nvPr/>
          </p:nvSpPr>
          <p:spPr>
            <a:xfrm>
              <a:off x="2987824" y="3789040"/>
              <a:ext cx="1031690" cy="369332"/>
            </a:xfrm>
            <a:prstGeom prst="rect">
              <a:avLst/>
            </a:prstGeom>
            <a:noFill/>
          </p:spPr>
          <p:txBody>
            <a:bodyPr wrap="none" rtlCol="0">
              <a:spAutoFit/>
            </a:bodyPr>
            <a:lstStyle/>
            <a:p>
              <a:r>
                <a:rPr lang="en-US" altLang="ja-JP" dirty="0"/>
                <a:t>IDS-VM</a:t>
              </a:r>
              <a:endParaRPr kumimoji="1" lang="ja-JP" altLang="en-US" dirty="0"/>
            </a:p>
          </p:txBody>
        </p:sp>
        <p:sp>
          <p:nvSpPr>
            <p:cNvPr id="9" name="テキスト ボックス 8"/>
            <p:cNvSpPr txBox="1"/>
            <p:nvPr/>
          </p:nvSpPr>
          <p:spPr>
            <a:xfrm>
              <a:off x="5436096" y="2996952"/>
              <a:ext cx="1217889" cy="369332"/>
            </a:xfrm>
            <a:prstGeom prst="rect">
              <a:avLst/>
            </a:prstGeom>
            <a:no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5436096" y="4437112"/>
              <a:ext cx="1224136" cy="5040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ファイルキャッシュ</a:t>
              </a:r>
              <a:endParaRPr kumimoji="1" lang="ja-JP" altLang="en-US" sz="1400" dirty="0"/>
            </a:p>
          </p:txBody>
        </p:sp>
        <p:cxnSp>
          <p:nvCxnSpPr>
            <p:cNvPr id="12" name="直線矢印コネクタ 11"/>
            <p:cNvCxnSpPr>
              <a:stCxn id="13" idx="6"/>
              <a:endCxn id="6" idx="2"/>
            </p:cNvCxnSpPr>
            <p:nvPr/>
          </p:nvCxnSpPr>
          <p:spPr>
            <a:xfrm>
              <a:off x="4211960" y="4941168"/>
              <a:ext cx="1368152" cy="82809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2771800" y="4725144"/>
              <a:ext cx="1440160"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sp>
          <p:nvSpPr>
            <p:cNvPr id="11" name="正方形/長方形 10"/>
            <p:cNvSpPr/>
            <p:nvPr/>
          </p:nvSpPr>
          <p:spPr>
            <a:xfrm>
              <a:off x="5292080" y="3501008"/>
              <a:ext cx="1512168" cy="4103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a:t>アプリケーション</a:t>
              </a:r>
            </a:p>
          </p:txBody>
        </p:sp>
        <p:cxnSp>
          <p:nvCxnSpPr>
            <p:cNvPr id="20" name="直線矢印コネクタ 19"/>
            <p:cNvCxnSpPr>
              <a:stCxn id="10" idx="2"/>
              <a:endCxn id="6" idx="1"/>
            </p:cNvCxnSpPr>
            <p:nvPr/>
          </p:nvCxnSpPr>
          <p:spPr>
            <a:xfrm>
              <a:off x="6048164" y="4941168"/>
              <a:ext cx="0"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直線矢印コネクタ 22"/>
            <p:cNvCxnSpPr>
              <a:stCxn id="11" idx="2"/>
              <a:endCxn id="10" idx="0"/>
            </p:cNvCxnSpPr>
            <p:nvPr/>
          </p:nvCxnSpPr>
          <p:spPr>
            <a:xfrm>
              <a:off x="6048164" y="3911352"/>
              <a:ext cx="0" cy="5257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15" name="テキスト ボックス 14"/>
          <p:cNvSpPr txBox="1"/>
          <p:nvPr/>
        </p:nvSpPr>
        <p:spPr>
          <a:xfrm rot="1736529">
            <a:off x="4468501" y="5375849"/>
            <a:ext cx="543739" cy="307777"/>
          </a:xfrm>
          <a:prstGeom prst="rect">
            <a:avLst/>
          </a:prstGeom>
          <a:noFill/>
        </p:spPr>
        <p:txBody>
          <a:bodyPr wrap="none" rtlCol="0">
            <a:spAutoFit/>
          </a:bodyPr>
          <a:lstStyle/>
          <a:p>
            <a:r>
              <a:rPr kumimoji="1" lang="ja-JP" altLang="en-US" sz="1400"/>
              <a:t>監視</a:t>
            </a:r>
          </a:p>
        </p:txBody>
      </p:sp>
      <p:sp>
        <p:nvSpPr>
          <p:cNvPr id="16" name="1 つの角を切り取った四角形 15"/>
          <p:cNvSpPr/>
          <p:nvPr/>
        </p:nvSpPr>
        <p:spPr>
          <a:xfrm>
            <a:off x="6300192" y="4797152"/>
            <a:ext cx="936104" cy="360040"/>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a:t>ファイル</a:t>
            </a:r>
          </a:p>
        </p:txBody>
      </p:sp>
    </p:spTree>
    <p:extLst>
      <p:ext uri="{BB962C8B-B14F-4D97-AF65-F5344CB8AC3E}">
        <p14:creationId xmlns:p14="http://schemas.microsoft.com/office/powerpoint/2010/main" val="2947411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rtl="0" eaLnBrk="1" latinLnBrk="0" hangingPunct="1"/>
            <a:r>
              <a:rPr kumimoji="1" lang="ja-JP" altLang="en-US" kern="1200">
                <a:solidFill>
                  <a:schemeClr val="tx1"/>
                </a:solidFill>
                <a:effectLst/>
              </a:rPr>
              <a:t>ファイルキャッシュからディスクへの書き戻しまでの時間を長くする</a:t>
            </a:r>
            <a:endParaRPr lang="ja-JP" altLang="en-US">
              <a:effectLst/>
            </a:endParaRPr>
          </a:p>
          <a:p>
            <a:pPr lvl="1" rtl="0" eaLnBrk="1" latinLnBrk="0" hangingPunct="1"/>
            <a:r>
              <a:rPr lang="ja-JP" altLang="en-US"/>
              <a:t>管理者</a:t>
            </a:r>
            <a:r>
              <a:rPr kumimoji="1" lang="ja-JP" altLang="en-US" kern="1200">
                <a:solidFill>
                  <a:schemeClr val="tx1"/>
                </a:solidFill>
                <a:effectLst/>
              </a:rPr>
              <a:t>権限があれば可能</a:t>
            </a:r>
            <a:endParaRPr lang="ja-JP" altLang="en-US">
              <a:effectLst/>
            </a:endParaRPr>
          </a:p>
          <a:p>
            <a:pPr lvl="1"/>
            <a:r>
              <a:rPr lang="ja-JP" altLang="en-US"/>
              <a:t>ファイルキャッシュ上のファイルを不正に書き換えられても検知できない</a:t>
            </a:r>
            <a:endParaRPr lang="ja-JP" altLang="en-US">
              <a:effectLst/>
            </a:endParaRPr>
          </a:p>
        </p:txBody>
      </p:sp>
      <p:sp>
        <p:nvSpPr>
          <p:cNvPr id="3" name="タイトル 2"/>
          <p:cNvSpPr>
            <a:spLocks noGrp="1"/>
          </p:cNvSpPr>
          <p:nvPr>
            <p:ph type="title"/>
          </p:nvPr>
        </p:nvSpPr>
        <p:spPr/>
        <p:txBody>
          <a:bodyPr>
            <a:normAutofit/>
          </a:bodyPr>
          <a:lstStyle/>
          <a:p>
            <a:r>
              <a:rPr kumimoji="1" lang="ja-JP" altLang="en-US"/>
              <a:t>ファイルキャッシュを利用した攻撃</a:t>
            </a:r>
          </a:p>
        </p:txBody>
      </p:sp>
      <p:grpSp>
        <p:nvGrpSpPr>
          <p:cNvPr id="13" name="図形グループ 12"/>
          <p:cNvGrpSpPr/>
          <p:nvPr/>
        </p:nvGrpSpPr>
        <p:grpSpPr>
          <a:xfrm>
            <a:off x="1835696" y="3707741"/>
            <a:ext cx="5544616" cy="2808312"/>
            <a:chOff x="2339752" y="2688076"/>
            <a:chExt cx="5544616" cy="3621244"/>
          </a:xfrm>
        </p:grpSpPr>
        <p:sp>
          <p:nvSpPr>
            <p:cNvPr id="4" name="角丸四角形 3"/>
            <p:cNvSpPr/>
            <p:nvPr/>
          </p:nvSpPr>
          <p:spPr>
            <a:xfrm>
              <a:off x="2339752" y="4149080"/>
              <a:ext cx="2160240" cy="1440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5004048" y="3140968"/>
              <a:ext cx="2880320" cy="31683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5508104" y="5301208"/>
              <a:ext cx="936104" cy="792088"/>
            </a:xfrm>
            <a:prstGeom prst="can">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2915816" y="3717032"/>
              <a:ext cx="1031690" cy="369332"/>
            </a:xfrm>
            <a:prstGeom prst="rect">
              <a:avLst/>
            </a:prstGeom>
            <a:noFill/>
          </p:spPr>
          <p:txBody>
            <a:bodyPr wrap="none" rtlCol="0">
              <a:spAutoFit/>
            </a:bodyPr>
            <a:lstStyle/>
            <a:p>
              <a:r>
                <a:rPr lang="en-US" altLang="ja-JP" dirty="0"/>
                <a:t>IDS-VM</a:t>
              </a:r>
              <a:endParaRPr kumimoji="1" lang="ja-JP" altLang="en-US" dirty="0"/>
            </a:p>
          </p:txBody>
        </p:sp>
        <p:sp>
          <p:nvSpPr>
            <p:cNvPr id="9" name="テキスト ボックス 8"/>
            <p:cNvSpPr txBox="1"/>
            <p:nvPr/>
          </p:nvSpPr>
          <p:spPr>
            <a:xfrm>
              <a:off x="5292080" y="2688076"/>
              <a:ext cx="1217889" cy="369332"/>
            </a:xfrm>
            <a:prstGeom prst="rect">
              <a:avLst/>
            </a:prstGeom>
            <a:no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5364088" y="4149080"/>
              <a:ext cx="1224136" cy="5760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ファイルキャッシュ</a:t>
              </a:r>
              <a:endParaRPr kumimoji="1" lang="ja-JP" altLang="en-US" sz="1400" dirty="0"/>
            </a:p>
          </p:txBody>
        </p:sp>
        <p:cxnSp>
          <p:nvCxnSpPr>
            <p:cNvPr id="11" name="直線矢印コネクタ 10"/>
            <p:cNvCxnSpPr>
              <a:stCxn id="12" idx="6"/>
              <a:endCxn id="6" idx="2"/>
            </p:cNvCxnSpPr>
            <p:nvPr/>
          </p:nvCxnSpPr>
          <p:spPr>
            <a:xfrm>
              <a:off x="4139952" y="4869160"/>
              <a:ext cx="1368152" cy="82809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2699792" y="4653136"/>
              <a:ext cx="1440160"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cxnSp>
          <p:nvCxnSpPr>
            <p:cNvPr id="14" name="直線矢印コネクタ 13"/>
            <p:cNvCxnSpPr>
              <a:stCxn id="10" idx="2"/>
              <a:endCxn id="6" idx="1"/>
            </p:cNvCxnSpPr>
            <p:nvPr/>
          </p:nvCxnSpPr>
          <p:spPr>
            <a:xfrm>
              <a:off x="5976156" y="4725144"/>
              <a:ext cx="0" cy="576064"/>
            </a:xfrm>
            <a:prstGeom prst="straightConnector1">
              <a:avLst/>
            </a:prstGeom>
            <a:ln>
              <a:prstDash val="dash"/>
              <a:tailEnd type="arrow"/>
            </a:ln>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5220073" y="3284984"/>
              <a:ext cx="1512168" cy="37760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a:t>アプリケーション</a:t>
              </a:r>
            </a:p>
          </p:txBody>
        </p:sp>
        <p:cxnSp>
          <p:nvCxnSpPr>
            <p:cNvPr id="23" name="直線矢印コネクタ 22"/>
            <p:cNvCxnSpPr>
              <a:stCxn id="22" idx="2"/>
              <a:endCxn id="10" idx="0"/>
            </p:cNvCxnSpPr>
            <p:nvPr/>
          </p:nvCxnSpPr>
          <p:spPr>
            <a:xfrm flipH="1">
              <a:off x="5976156" y="3662585"/>
              <a:ext cx="1" cy="4864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テキスト ボックス 26"/>
            <p:cNvSpPr txBox="1"/>
            <p:nvPr/>
          </p:nvSpPr>
          <p:spPr>
            <a:xfrm>
              <a:off x="6804248" y="5392775"/>
              <a:ext cx="1008112" cy="436556"/>
            </a:xfrm>
            <a:prstGeom prst="rect">
              <a:avLst/>
            </a:prstGeom>
            <a:noFill/>
          </p:spPr>
          <p:txBody>
            <a:bodyPr wrap="square" rtlCol="0">
              <a:spAutoFit/>
            </a:bodyPr>
            <a:lstStyle/>
            <a:p>
              <a:pPr algn="ctr"/>
              <a:r>
                <a:rPr kumimoji="1" lang="ja-JP" altLang="en-US" sz="1600"/>
                <a:t>攻撃者</a:t>
              </a:r>
            </a:p>
          </p:txBody>
        </p:sp>
        <p:cxnSp>
          <p:nvCxnSpPr>
            <p:cNvPr id="29" name="直線矢印コネクタ 28"/>
            <p:cNvCxnSpPr>
              <a:stCxn id="27" idx="0"/>
              <a:endCxn id="16" idx="1"/>
            </p:cNvCxnSpPr>
            <p:nvPr/>
          </p:nvCxnSpPr>
          <p:spPr>
            <a:xfrm flipV="1">
              <a:off x="7308304" y="4436266"/>
              <a:ext cx="0" cy="956510"/>
            </a:xfrm>
            <a:prstGeom prst="straightConnector1">
              <a:avLst/>
            </a:prstGeom>
            <a:ln w="19050" cmpd="sng">
              <a:tailEnd type="arrow"/>
            </a:ln>
          </p:spPr>
          <p:style>
            <a:lnRef idx="1">
              <a:schemeClr val="accent2"/>
            </a:lnRef>
            <a:fillRef idx="0">
              <a:schemeClr val="accent2"/>
            </a:fillRef>
            <a:effectRef idx="0">
              <a:schemeClr val="accent2"/>
            </a:effectRef>
            <a:fontRef idx="minor">
              <a:schemeClr val="tx1"/>
            </a:fontRef>
          </p:style>
        </p:cxnSp>
      </p:grpSp>
      <p:sp>
        <p:nvSpPr>
          <p:cNvPr id="7" name="テキスト ボックス 6"/>
          <p:cNvSpPr txBox="1"/>
          <p:nvPr/>
        </p:nvSpPr>
        <p:spPr>
          <a:xfrm>
            <a:off x="4788024" y="6372036"/>
            <a:ext cx="1412566" cy="369332"/>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17" name="テキスト ボックス 16"/>
          <p:cNvSpPr txBox="1"/>
          <p:nvPr/>
        </p:nvSpPr>
        <p:spPr>
          <a:xfrm rot="1333404">
            <a:off x="4007049" y="5366757"/>
            <a:ext cx="595035" cy="338554"/>
          </a:xfrm>
          <a:prstGeom prst="rect">
            <a:avLst/>
          </a:prstGeom>
          <a:noFill/>
        </p:spPr>
        <p:txBody>
          <a:bodyPr wrap="none" rtlCol="0">
            <a:spAutoFit/>
          </a:bodyPr>
          <a:lstStyle/>
          <a:p>
            <a:r>
              <a:rPr kumimoji="1" lang="ja-JP" altLang="en-US" sz="1600"/>
              <a:t>監視</a:t>
            </a:r>
          </a:p>
        </p:txBody>
      </p:sp>
      <p:sp>
        <p:nvSpPr>
          <p:cNvPr id="16" name="1 つの角を切り取った四角形 15"/>
          <p:cNvSpPr/>
          <p:nvPr/>
        </p:nvSpPr>
        <p:spPr>
          <a:xfrm>
            <a:off x="5940152" y="4581128"/>
            <a:ext cx="1728192" cy="482352"/>
          </a:xfrm>
          <a:prstGeom prst="snip1Rect">
            <a:avLst>
              <a:gd name="adj" fmla="val 2506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a:t>不正なファイル</a:t>
            </a:r>
          </a:p>
        </p:txBody>
      </p:sp>
    </p:spTree>
    <p:extLst>
      <p:ext uri="{BB962C8B-B14F-4D97-AF65-F5344CB8AC3E}">
        <p14:creationId xmlns:p14="http://schemas.microsoft.com/office/powerpoint/2010/main" val="1342267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CacheShadow</a:t>
            </a:r>
            <a:r>
              <a:rPr kumimoji="1" lang="ja-JP" altLang="en-US" dirty="0" smtClean="0"/>
              <a:t>ファイルシステム</a:t>
            </a:r>
            <a:endParaRPr kumimoji="1" lang="ja-JP" altLang="en-US" dirty="0"/>
          </a:p>
        </p:txBody>
      </p:sp>
      <p:sp>
        <p:nvSpPr>
          <p:cNvPr id="29" name="コンテンツ プレースホルダー 28"/>
          <p:cNvSpPr>
            <a:spLocks noGrp="1"/>
          </p:cNvSpPr>
          <p:nvPr>
            <p:ph idx="1"/>
          </p:nvPr>
        </p:nvSpPr>
        <p:spPr/>
        <p:txBody>
          <a:bodyPr/>
          <a:lstStyle/>
          <a:p>
            <a:r>
              <a:rPr kumimoji="1" lang="ja-JP" altLang="en-US" kern="1200">
                <a:solidFill>
                  <a:schemeClr val="tx1"/>
                </a:solidFill>
                <a:effectLst/>
              </a:rPr>
              <a:t>仮想ディスクとファイルキャッシュを統合して監視を行えるようにするファイルシステム</a:t>
            </a:r>
            <a:endParaRPr lang="en-US" altLang="ja-JP"/>
          </a:p>
          <a:p>
            <a:pPr lvl="1"/>
            <a:r>
              <a:rPr lang="en-US" altLang="ja-JP"/>
              <a:t>IDS</a:t>
            </a:r>
            <a:r>
              <a:rPr lang="ja-JP" altLang="en-US"/>
              <a:t>が最新のファイルにアクセスできるようにする</a:t>
            </a:r>
            <a:endParaRPr lang="en-US" altLang="ja-JP"/>
          </a:p>
          <a:p>
            <a:pPr lvl="2"/>
            <a:r>
              <a:rPr lang="ja-JP" altLang="en-US"/>
              <a:t>ファイルキャッシュ上にファイルがあれば優先してアクセス</a:t>
            </a:r>
          </a:p>
          <a:p>
            <a:pPr lvl="2"/>
            <a:r>
              <a:rPr kumimoji="1" lang="ja-JP" altLang="en-US" dirty="0"/>
              <a:t>ファイルキャッシュ上の不正なファイルも検知できる</a:t>
            </a:r>
            <a:endParaRPr kumimoji="1" lang="en-US" altLang="ja-JP" dirty="0"/>
          </a:p>
        </p:txBody>
      </p:sp>
      <p:grpSp>
        <p:nvGrpSpPr>
          <p:cNvPr id="2" name="図形グループ 1"/>
          <p:cNvGrpSpPr/>
          <p:nvPr/>
        </p:nvGrpSpPr>
        <p:grpSpPr>
          <a:xfrm>
            <a:off x="2267744" y="4005064"/>
            <a:ext cx="4536504" cy="2457564"/>
            <a:chOff x="2195736" y="3212976"/>
            <a:chExt cx="4608512" cy="3177644"/>
          </a:xfrm>
        </p:grpSpPr>
        <p:cxnSp>
          <p:nvCxnSpPr>
            <p:cNvPr id="27" name="直線矢印コネクタ 26"/>
            <p:cNvCxnSpPr>
              <a:stCxn id="38" idx="4"/>
              <a:endCxn id="35" idx="0"/>
            </p:cNvCxnSpPr>
            <p:nvPr/>
          </p:nvCxnSpPr>
          <p:spPr>
            <a:xfrm>
              <a:off x="3275856" y="4437112"/>
              <a:ext cx="0"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2195736" y="3573016"/>
              <a:ext cx="2160240"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0" name="角丸四角形 29"/>
            <p:cNvSpPr/>
            <p:nvPr/>
          </p:nvSpPr>
          <p:spPr>
            <a:xfrm>
              <a:off x="4860032" y="3573016"/>
              <a:ext cx="1944216"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1" name="円柱 30"/>
            <p:cNvSpPr/>
            <p:nvPr/>
          </p:nvSpPr>
          <p:spPr>
            <a:xfrm>
              <a:off x="5364088" y="5157192"/>
              <a:ext cx="936104" cy="792088"/>
            </a:xfrm>
            <a:prstGeom prst="can">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5148064" y="6021288"/>
              <a:ext cx="1412566" cy="369332"/>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33" name="テキスト ボックス 32"/>
            <p:cNvSpPr txBox="1"/>
            <p:nvPr/>
          </p:nvSpPr>
          <p:spPr>
            <a:xfrm>
              <a:off x="2843808" y="3212976"/>
              <a:ext cx="1031690" cy="369332"/>
            </a:xfrm>
            <a:prstGeom prst="rect">
              <a:avLst/>
            </a:prstGeom>
            <a:noFill/>
          </p:spPr>
          <p:txBody>
            <a:bodyPr wrap="none" rtlCol="0">
              <a:spAutoFit/>
            </a:bodyPr>
            <a:lstStyle/>
            <a:p>
              <a:r>
                <a:rPr lang="en-US" altLang="ja-JP" dirty="0"/>
                <a:t>IDS-VM</a:t>
              </a:r>
              <a:endParaRPr kumimoji="1" lang="ja-JP" altLang="en-US" dirty="0"/>
            </a:p>
          </p:txBody>
        </p:sp>
        <p:sp>
          <p:nvSpPr>
            <p:cNvPr id="34" name="テキスト ボックス 33"/>
            <p:cNvSpPr txBox="1"/>
            <p:nvPr/>
          </p:nvSpPr>
          <p:spPr>
            <a:xfrm>
              <a:off x="5220072" y="3212976"/>
              <a:ext cx="1217889" cy="369332"/>
            </a:xfrm>
            <a:prstGeom prst="rect">
              <a:avLst/>
            </a:prstGeom>
            <a:noFill/>
          </p:spPr>
          <p:txBody>
            <a:bodyPr wrap="none" rtlCol="0">
              <a:spAutoFit/>
            </a:bodyPr>
            <a:lstStyle/>
            <a:p>
              <a:r>
                <a:rPr lang="ja-JP" altLang="en-US"/>
                <a:t>サーバ</a:t>
              </a:r>
              <a:r>
                <a:rPr lang="en-US" altLang="ja-JP"/>
                <a:t>VM</a:t>
              </a:r>
              <a:endParaRPr kumimoji="1" lang="ja-JP" altLang="en-US"/>
            </a:p>
          </p:txBody>
        </p:sp>
        <p:sp>
          <p:nvSpPr>
            <p:cNvPr id="35" name="正方形/長方形 34"/>
            <p:cNvSpPr/>
            <p:nvPr/>
          </p:nvSpPr>
          <p:spPr>
            <a:xfrm>
              <a:off x="2339752" y="5013176"/>
              <a:ext cx="1872208"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a:t>CacheShadow</a:t>
              </a:r>
              <a:endParaRPr kumimoji="1" lang="en-US" altLang="ja-JP" smtClean="0"/>
            </a:p>
            <a:p>
              <a:pPr algn="ctr"/>
              <a:r>
                <a:rPr kumimoji="1" lang="ja-JP" altLang="en-US" smtClean="0"/>
                <a:t>ファイルシステム</a:t>
              </a:r>
              <a:endParaRPr kumimoji="1" lang="ja-JP" altLang="en-US"/>
            </a:p>
          </p:txBody>
        </p:sp>
        <p:sp>
          <p:nvSpPr>
            <p:cNvPr id="38" name="円/楕円 37"/>
            <p:cNvSpPr/>
            <p:nvPr/>
          </p:nvSpPr>
          <p:spPr>
            <a:xfrm>
              <a:off x="2555776" y="4005064"/>
              <a:ext cx="1440160"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mtClean="0"/>
                <a:t>IDS</a:t>
              </a:r>
              <a:endParaRPr kumimoji="1" lang="ja-JP" altLang="en-US"/>
            </a:p>
          </p:txBody>
        </p:sp>
        <p:cxnSp>
          <p:nvCxnSpPr>
            <p:cNvPr id="39" name="直線矢印コネクタ 38"/>
            <p:cNvCxnSpPr/>
            <p:nvPr/>
          </p:nvCxnSpPr>
          <p:spPr>
            <a:xfrm>
              <a:off x="3146699" y="4437112"/>
              <a:ext cx="0" cy="5760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5148064" y="4077072"/>
              <a:ext cx="1368152" cy="5040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a:t>ファイル</a:t>
              </a:r>
              <a:endParaRPr kumimoji="1" lang="en-US" altLang="ja-JP" sz="1400"/>
            </a:p>
            <a:p>
              <a:pPr algn="ctr"/>
              <a:r>
                <a:rPr kumimoji="1" lang="ja-JP" altLang="en-US" sz="1400"/>
                <a:t>キャッシュ</a:t>
              </a:r>
            </a:p>
          </p:txBody>
        </p:sp>
      </p:grpSp>
      <p:cxnSp>
        <p:nvCxnSpPr>
          <p:cNvPr id="5" name="直線矢印コネクタ 4"/>
          <p:cNvCxnSpPr>
            <a:stCxn id="26" idx="1"/>
          </p:cNvCxnSpPr>
          <p:nvPr/>
        </p:nvCxnSpPr>
        <p:spPr>
          <a:xfrm flipH="1">
            <a:off x="4252466" y="4868266"/>
            <a:ext cx="921476" cy="736396"/>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 name="直線矢印コネクタ 6"/>
          <p:cNvCxnSpPr>
            <a:stCxn id="31" idx="2"/>
          </p:cNvCxnSpPr>
          <p:nvPr/>
        </p:nvCxnSpPr>
        <p:spPr>
          <a:xfrm flipH="1" flipV="1">
            <a:off x="4252465" y="5810054"/>
            <a:ext cx="1134126" cy="494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直線矢印コネクタ 17"/>
          <p:cNvCxnSpPr/>
          <p:nvPr/>
        </p:nvCxnSpPr>
        <p:spPr>
          <a:xfrm flipV="1">
            <a:off x="3483387" y="4941168"/>
            <a:ext cx="0" cy="44552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84458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131840" y="4149080"/>
            <a:ext cx="5400600" cy="21602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a:t>サーバ</a:t>
            </a:r>
            <a:r>
              <a:rPr lang="en-US" altLang="ja-JP"/>
              <a:t>VM</a:t>
            </a:r>
            <a:r>
              <a:rPr lang="ja-JP" altLang="en-US"/>
              <a:t>のメモリの用途を調べて，ファイルキャッシュを探す</a:t>
            </a:r>
            <a:endParaRPr lang="en-US" altLang="ja-JP"/>
          </a:p>
          <a:p>
            <a:pPr lvl="1"/>
            <a:r>
              <a:rPr lang="ja-JP" altLang="en-US"/>
              <a:t>ファイル名から探すと</a:t>
            </a:r>
            <a:r>
              <a:rPr lang="en-US" altLang="ja-JP"/>
              <a:t>OS</a:t>
            </a:r>
            <a:r>
              <a:rPr lang="ja-JP" altLang="en-US"/>
              <a:t>内の複雑なデータ構造の解析が必要</a:t>
            </a:r>
            <a:endParaRPr lang="en-US" altLang="ja-JP"/>
          </a:p>
          <a:p>
            <a:pPr lvl="1"/>
            <a:r>
              <a:rPr kumimoji="1" lang="ja-JP" altLang="en-US" kern="1200">
                <a:solidFill>
                  <a:schemeClr val="tx1"/>
                </a:solidFill>
                <a:effectLst/>
              </a:rPr>
              <a:t>メモリを管理するページ構造体</a:t>
            </a:r>
            <a:r>
              <a:rPr lang="ja-JP" altLang="en-US"/>
              <a:t>を順番に調べる</a:t>
            </a:r>
            <a:endParaRPr kumimoji="1" lang="en-US" altLang="ja-JP"/>
          </a:p>
        </p:txBody>
      </p:sp>
      <p:sp>
        <p:nvSpPr>
          <p:cNvPr id="3" name="タイトル 2"/>
          <p:cNvSpPr>
            <a:spLocks noGrp="1"/>
          </p:cNvSpPr>
          <p:nvPr>
            <p:ph type="title"/>
          </p:nvPr>
        </p:nvSpPr>
        <p:spPr/>
        <p:txBody>
          <a:bodyPr>
            <a:normAutofit/>
          </a:bodyPr>
          <a:lstStyle/>
          <a:p>
            <a:r>
              <a:rPr kumimoji="1" lang="ja-JP" altLang="en-US"/>
              <a:t>ファイルキャッシュ情報の取得</a:t>
            </a:r>
          </a:p>
        </p:txBody>
      </p:sp>
      <p:sp>
        <p:nvSpPr>
          <p:cNvPr id="15" name="テキスト ボックス 14"/>
          <p:cNvSpPr txBox="1"/>
          <p:nvPr/>
        </p:nvSpPr>
        <p:spPr>
          <a:xfrm>
            <a:off x="5154311" y="3789040"/>
            <a:ext cx="1217889" cy="369332"/>
          </a:xfrm>
          <a:prstGeom prst="rect">
            <a:avLst/>
          </a:prstGeom>
          <a:noFill/>
        </p:spPr>
        <p:txBody>
          <a:bodyPr wrap="none" rtlCol="0">
            <a:spAutoFit/>
          </a:bodyPr>
          <a:lstStyle/>
          <a:p>
            <a:r>
              <a:rPr kumimoji="1" lang="ja-JP" altLang="en-US"/>
              <a:t>サーバ</a:t>
            </a:r>
            <a:r>
              <a:rPr kumimoji="1" lang="en-US" altLang="ja-JP"/>
              <a:t>VM</a:t>
            </a:r>
            <a:endParaRPr kumimoji="1" lang="ja-JP" altLang="en-US"/>
          </a:p>
        </p:txBody>
      </p:sp>
      <p:grpSp>
        <p:nvGrpSpPr>
          <p:cNvPr id="5" name="図形グループ 4"/>
          <p:cNvGrpSpPr/>
          <p:nvPr/>
        </p:nvGrpSpPr>
        <p:grpSpPr>
          <a:xfrm>
            <a:off x="5796136" y="4149080"/>
            <a:ext cx="2520280" cy="770602"/>
            <a:chOff x="2915816" y="4746630"/>
            <a:chExt cx="2520280" cy="770602"/>
          </a:xfrm>
        </p:grpSpPr>
        <p:sp>
          <p:nvSpPr>
            <p:cNvPr id="4" name="正方形/長方形 3"/>
            <p:cNvSpPr/>
            <p:nvPr/>
          </p:nvSpPr>
          <p:spPr>
            <a:xfrm>
              <a:off x="3131840" y="5085184"/>
              <a:ext cx="28803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正方形/長方形 7"/>
            <p:cNvSpPr/>
            <p:nvPr/>
          </p:nvSpPr>
          <p:spPr>
            <a:xfrm>
              <a:off x="3419872" y="5085184"/>
              <a:ext cx="288032" cy="432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正方形/長方形 8"/>
            <p:cNvSpPr/>
            <p:nvPr/>
          </p:nvSpPr>
          <p:spPr>
            <a:xfrm>
              <a:off x="3707904" y="5085184"/>
              <a:ext cx="28803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0" name="正方形/長方形 9"/>
            <p:cNvSpPr/>
            <p:nvPr/>
          </p:nvSpPr>
          <p:spPr>
            <a:xfrm>
              <a:off x="3995936" y="5085184"/>
              <a:ext cx="288032" cy="432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4283968" y="5085184"/>
              <a:ext cx="288032" cy="4320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2" name="正方形/長方形 11"/>
            <p:cNvSpPr/>
            <p:nvPr/>
          </p:nvSpPr>
          <p:spPr>
            <a:xfrm>
              <a:off x="4572000" y="5085184"/>
              <a:ext cx="28803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3" name="正方形/長方形 12"/>
            <p:cNvSpPr/>
            <p:nvPr/>
          </p:nvSpPr>
          <p:spPr>
            <a:xfrm>
              <a:off x="4860032" y="5085184"/>
              <a:ext cx="28803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4" name="正方形/長方形 13"/>
            <p:cNvSpPr/>
            <p:nvPr/>
          </p:nvSpPr>
          <p:spPr>
            <a:xfrm>
              <a:off x="5148064" y="5085184"/>
              <a:ext cx="28803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2915816" y="4746630"/>
              <a:ext cx="1377300" cy="338554"/>
            </a:xfrm>
            <a:prstGeom prst="rect">
              <a:avLst/>
            </a:prstGeom>
            <a:noFill/>
          </p:spPr>
          <p:txBody>
            <a:bodyPr wrap="none" rtlCol="0">
              <a:spAutoFit/>
            </a:bodyPr>
            <a:lstStyle/>
            <a:p>
              <a:r>
                <a:rPr kumimoji="1" lang="ja-JP" altLang="en-US" sz="1600"/>
                <a:t>ページ構造体</a:t>
              </a:r>
            </a:p>
          </p:txBody>
        </p:sp>
      </p:grpSp>
      <p:grpSp>
        <p:nvGrpSpPr>
          <p:cNvPr id="7" name="図形グループ 6"/>
          <p:cNvGrpSpPr/>
          <p:nvPr/>
        </p:nvGrpSpPr>
        <p:grpSpPr>
          <a:xfrm>
            <a:off x="5076056" y="5589240"/>
            <a:ext cx="1548721" cy="720080"/>
            <a:chOff x="3563888" y="5805264"/>
            <a:chExt cx="1548721" cy="720080"/>
          </a:xfrm>
        </p:grpSpPr>
        <p:sp>
          <p:nvSpPr>
            <p:cNvPr id="18" name="正方形/長方形 17"/>
            <p:cNvSpPr/>
            <p:nvPr/>
          </p:nvSpPr>
          <p:spPr>
            <a:xfrm>
              <a:off x="3851920" y="5805264"/>
              <a:ext cx="288032"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3563888" y="6217567"/>
              <a:ext cx="1548721" cy="307777"/>
            </a:xfrm>
            <a:prstGeom prst="rect">
              <a:avLst/>
            </a:prstGeom>
            <a:noFill/>
          </p:spPr>
          <p:txBody>
            <a:bodyPr wrap="none" rtlCol="0">
              <a:spAutoFit/>
            </a:bodyPr>
            <a:lstStyle/>
            <a:p>
              <a:r>
                <a:rPr kumimoji="1" lang="ja-JP" altLang="en-US" sz="1400"/>
                <a:t>ファイルキャッシュ</a:t>
              </a:r>
            </a:p>
          </p:txBody>
        </p:sp>
        <p:sp>
          <p:nvSpPr>
            <p:cNvPr id="20" name="正方形/長方形 19"/>
            <p:cNvSpPr/>
            <p:nvPr/>
          </p:nvSpPr>
          <p:spPr>
            <a:xfrm>
              <a:off x="4139952" y="5805264"/>
              <a:ext cx="288032"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1" name="正方形/長方形 20"/>
            <p:cNvSpPr/>
            <p:nvPr/>
          </p:nvSpPr>
          <p:spPr>
            <a:xfrm>
              <a:off x="4427984" y="5805264"/>
              <a:ext cx="288032"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grpSp>
      <p:cxnSp>
        <p:nvCxnSpPr>
          <p:cNvPr id="23" name="直線コネクタ 22"/>
          <p:cNvCxnSpPr>
            <a:stCxn id="8" idx="2"/>
            <a:endCxn id="18" idx="0"/>
          </p:cNvCxnSpPr>
          <p:nvPr/>
        </p:nvCxnSpPr>
        <p:spPr>
          <a:xfrm flipH="1">
            <a:off x="5508104" y="4919682"/>
            <a:ext cx="936104" cy="669558"/>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25" name="直線コネクタ 24"/>
          <p:cNvCxnSpPr>
            <a:stCxn id="10" idx="2"/>
            <a:endCxn id="20" idx="0"/>
          </p:cNvCxnSpPr>
          <p:nvPr/>
        </p:nvCxnSpPr>
        <p:spPr>
          <a:xfrm flipH="1">
            <a:off x="5796136" y="4919682"/>
            <a:ext cx="1224136" cy="669558"/>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27" name="直線コネクタ 26"/>
          <p:cNvCxnSpPr>
            <a:stCxn id="11" idx="2"/>
            <a:endCxn id="21" idx="0"/>
          </p:cNvCxnSpPr>
          <p:nvPr/>
        </p:nvCxnSpPr>
        <p:spPr>
          <a:xfrm flipH="1">
            <a:off x="6084168" y="4919682"/>
            <a:ext cx="1224136" cy="669558"/>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22" name="角丸四角形 21"/>
          <p:cNvSpPr/>
          <p:nvPr/>
        </p:nvSpPr>
        <p:spPr>
          <a:xfrm>
            <a:off x="683568" y="4139500"/>
            <a:ext cx="2126486" cy="13777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187624" y="3789040"/>
            <a:ext cx="1015570" cy="285638"/>
          </a:xfrm>
          <a:prstGeom prst="rect">
            <a:avLst/>
          </a:prstGeom>
          <a:noFill/>
        </p:spPr>
        <p:txBody>
          <a:bodyPr wrap="none" rtlCol="0">
            <a:spAutoFit/>
          </a:bodyPr>
          <a:lstStyle/>
          <a:p>
            <a:r>
              <a:rPr lang="en-US" altLang="ja-JP" dirty="0"/>
              <a:t>IDS-VM</a:t>
            </a:r>
            <a:endParaRPr kumimoji="1" lang="ja-JP" altLang="en-US" dirty="0"/>
          </a:p>
        </p:txBody>
      </p:sp>
      <p:sp>
        <p:nvSpPr>
          <p:cNvPr id="26" name="正方形/長方形 25"/>
          <p:cNvSpPr/>
          <p:nvPr/>
        </p:nvSpPr>
        <p:spPr>
          <a:xfrm>
            <a:off x="825334" y="4509120"/>
            <a:ext cx="1842955" cy="5569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a:t>CacheShadow</a:t>
            </a:r>
            <a:endParaRPr kumimoji="1" lang="en-US" altLang="ja-JP" smtClean="0"/>
          </a:p>
          <a:p>
            <a:pPr algn="ctr"/>
            <a:r>
              <a:rPr kumimoji="1" lang="ja-JP" altLang="en-US" smtClean="0"/>
              <a:t>ファイルシステム</a:t>
            </a:r>
            <a:endParaRPr kumimoji="1" lang="ja-JP" altLang="en-US"/>
          </a:p>
        </p:txBody>
      </p:sp>
      <p:cxnSp>
        <p:nvCxnSpPr>
          <p:cNvPr id="28" name="直線コネクタ 27"/>
          <p:cNvCxnSpPr>
            <a:stCxn id="39" idx="2"/>
            <a:endCxn id="46" idx="0"/>
          </p:cNvCxnSpPr>
          <p:nvPr/>
        </p:nvCxnSpPr>
        <p:spPr>
          <a:xfrm flipH="1">
            <a:off x="4644004" y="4725144"/>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a:stCxn id="39" idx="2"/>
            <a:endCxn id="47" idx="0"/>
          </p:cNvCxnSpPr>
          <p:nvPr/>
        </p:nvCxnSpPr>
        <p:spPr>
          <a:xfrm>
            <a:off x="4860028" y="4725144"/>
            <a:ext cx="216024" cy="216024"/>
          </a:xfrm>
          <a:prstGeom prst="line">
            <a:avLst/>
          </a:prstGeom>
        </p:spPr>
        <p:style>
          <a:lnRef idx="1">
            <a:schemeClr val="dk1"/>
          </a:lnRef>
          <a:fillRef idx="0">
            <a:schemeClr val="dk1"/>
          </a:fillRef>
          <a:effectRef idx="0">
            <a:schemeClr val="dk1"/>
          </a:effectRef>
          <a:fontRef idx="minor">
            <a:schemeClr val="tx1"/>
          </a:fontRef>
        </p:style>
      </p:cxnSp>
      <p:sp>
        <p:nvSpPr>
          <p:cNvPr id="39" name="正方形/長方形 38"/>
          <p:cNvSpPr/>
          <p:nvPr/>
        </p:nvSpPr>
        <p:spPr>
          <a:xfrm>
            <a:off x="4716008" y="4509120"/>
            <a:ext cx="288040" cy="2160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6" name="正方形/長方形 45"/>
          <p:cNvSpPr/>
          <p:nvPr/>
        </p:nvSpPr>
        <p:spPr>
          <a:xfrm>
            <a:off x="4499984" y="4941168"/>
            <a:ext cx="288040" cy="2160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7" name="正方形/長方形 46"/>
          <p:cNvSpPr/>
          <p:nvPr/>
        </p:nvSpPr>
        <p:spPr>
          <a:xfrm>
            <a:off x="4932032" y="4941168"/>
            <a:ext cx="288040" cy="2160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8" name="1 つの角を切り取った四角形 57"/>
          <p:cNvSpPr/>
          <p:nvPr/>
        </p:nvSpPr>
        <p:spPr>
          <a:xfrm>
            <a:off x="3347864" y="4365104"/>
            <a:ext cx="914400" cy="504056"/>
          </a:xfrm>
          <a:prstGeom prst="snip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a:t>ファイル</a:t>
            </a:r>
          </a:p>
        </p:txBody>
      </p:sp>
      <p:cxnSp>
        <p:nvCxnSpPr>
          <p:cNvPr id="60" name="直線コネクタ 59"/>
          <p:cNvCxnSpPr>
            <a:stCxn id="58" idx="0"/>
            <a:endCxn id="39" idx="1"/>
          </p:cNvCxnSpPr>
          <p:nvPr/>
        </p:nvCxnSpPr>
        <p:spPr>
          <a:xfrm>
            <a:off x="4262264" y="4617132"/>
            <a:ext cx="45374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66" name="直線コネクタ 65"/>
          <p:cNvCxnSpPr>
            <a:stCxn id="46" idx="2"/>
          </p:cNvCxnSpPr>
          <p:nvPr/>
        </p:nvCxnSpPr>
        <p:spPr>
          <a:xfrm flipH="1">
            <a:off x="4427980" y="5157192"/>
            <a:ext cx="216024" cy="288032"/>
          </a:xfrm>
          <a:prstGeom prst="line">
            <a:avLst/>
          </a:prstGeom>
        </p:spPr>
        <p:style>
          <a:lnRef idx="1">
            <a:schemeClr val="dk1"/>
          </a:lnRef>
          <a:fillRef idx="0">
            <a:schemeClr val="dk1"/>
          </a:fillRef>
          <a:effectRef idx="0">
            <a:schemeClr val="dk1"/>
          </a:effectRef>
          <a:fontRef idx="minor">
            <a:schemeClr val="tx1"/>
          </a:fontRef>
        </p:style>
      </p:cxnSp>
      <p:cxnSp>
        <p:nvCxnSpPr>
          <p:cNvPr id="69" name="直線コネクタ 68"/>
          <p:cNvCxnSpPr>
            <a:stCxn id="47" idx="2"/>
          </p:cNvCxnSpPr>
          <p:nvPr/>
        </p:nvCxnSpPr>
        <p:spPr>
          <a:xfrm flipH="1">
            <a:off x="4932040" y="5157192"/>
            <a:ext cx="144012" cy="216024"/>
          </a:xfrm>
          <a:prstGeom prst="line">
            <a:avLst/>
          </a:prstGeom>
        </p:spPr>
        <p:style>
          <a:lnRef idx="1">
            <a:schemeClr val="dk1"/>
          </a:lnRef>
          <a:fillRef idx="0">
            <a:schemeClr val="dk1"/>
          </a:fillRef>
          <a:effectRef idx="0">
            <a:schemeClr val="dk1"/>
          </a:effectRef>
          <a:fontRef idx="minor">
            <a:schemeClr val="tx1"/>
          </a:fontRef>
        </p:style>
      </p:cxnSp>
      <p:cxnSp>
        <p:nvCxnSpPr>
          <p:cNvPr id="71" name="直線コネクタ 70"/>
          <p:cNvCxnSpPr>
            <a:stCxn id="46" idx="2"/>
          </p:cNvCxnSpPr>
          <p:nvPr/>
        </p:nvCxnSpPr>
        <p:spPr>
          <a:xfrm>
            <a:off x="4644004" y="5157192"/>
            <a:ext cx="144020" cy="216024"/>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a:stCxn id="47" idx="2"/>
            <a:endCxn id="18" idx="0"/>
          </p:cNvCxnSpPr>
          <p:nvPr/>
        </p:nvCxnSpPr>
        <p:spPr>
          <a:xfrm>
            <a:off x="5076052" y="5157192"/>
            <a:ext cx="432052" cy="432048"/>
          </a:xfrm>
          <a:prstGeom prst="line">
            <a:avLst/>
          </a:prstGeom>
        </p:spPr>
        <p:style>
          <a:lnRef idx="1">
            <a:schemeClr val="dk1"/>
          </a:lnRef>
          <a:fillRef idx="0">
            <a:schemeClr val="dk1"/>
          </a:fillRef>
          <a:effectRef idx="0">
            <a:schemeClr val="dk1"/>
          </a:effectRef>
          <a:fontRef idx="minor">
            <a:schemeClr val="tx1"/>
          </a:fontRef>
        </p:style>
      </p:cxnSp>
      <p:cxnSp>
        <p:nvCxnSpPr>
          <p:cNvPr id="29" name="直線矢印コネクタ 28"/>
          <p:cNvCxnSpPr>
            <a:stCxn id="26" idx="2"/>
            <a:endCxn id="19" idx="2"/>
          </p:cNvCxnSpPr>
          <p:nvPr/>
        </p:nvCxnSpPr>
        <p:spPr>
          <a:xfrm rot="16200000" flipH="1">
            <a:off x="3176966" y="3635869"/>
            <a:ext cx="1243296" cy="4103605"/>
          </a:xfrm>
          <a:prstGeom prst="curvedConnector3">
            <a:avLst>
              <a:gd name="adj1" fmla="val 129088"/>
            </a:avLst>
          </a:prstGeom>
          <a:ln>
            <a:tailEnd type="triangle" w="med"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9155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ページ構造体の用途を示すフラグで判別</a:t>
            </a:r>
            <a:endParaRPr kumimoji="1" lang="en-US" altLang="ja-JP" dirty="0" smtClean="0"/>
          </a:p>
          <a:p>
            <a:pPr lvl="1"/>
            <a:r>
              <a:rPr kumimoji="1" lang="ja-JP" altLang="en-US" dirty="0" smtClean="0"/>
              <a:t>ファイルキャッシュを直接指すフラグがない</a:t>
            </a:r>
            <a:endParaRPr kumimoji="1" lang="en-US" altLang="ja-JP" dirty="0" smtClean="0"/>
          </a:p>
          <a:p>
            <a:pPr lvl="1"/>
            <a:r>
              <a:rPr kumimoji="1" lang="ja-JP" altLang="en-US" dirty="0" smtClean="0"/>
              <a:t>いくつか</a:t>
            </a:r>
            <a:r>
              <a:rPr lang="ja-JP" altLang="en-US" dirty="0"/>
              <a:t>のフラグを</a:t>
            </a:r>
            <a:r>
              <a:rPr kumimoji="1" lang="ja-JP" altLang="en-US" dirty="0" smtClean="0"/>
              <a:t>組み合わせて消去法で判別する</a:t>
            </a:r>
            <a:endParaRPr kumimoji="1" lang="en-US" altLang="ja-JP" dirty="0" smtClean="0"/>
          </a:p>
          <a:p>
            <a:r>
              <a:rPr lang="ja-JP" altLang="en-US" dirty="0"/>
              <a:t>ディスクに書き戻されていないファイルキャッシュだけを選別</a:t>
            </a:r>
            <a:endParaRPr lang="en-US" altLang="ja-JP" dirty="0"/>
          </a:p>
          <a:p>
            <a:pPr lvl="1"/>
            <a:r>
              <a:rPr lang="en-US" altLang="ja-JP" dirty="0"/>
              <a:t>PageDirty</a:t>
            </a:r>
            <a:r>
              <a:rPr lang="ja-JP" altLang="en-US" dirty="0"/>
              <a:t>フラグで判定</a:t>
            </a:r>
            <a:endParaRPr kumimoji="1" lang="ja-JP" altLang="en-US" dirty="0"/>
          </a:p>
        </p:txBody>
      </p:sp>
      <p:sp>
        <p:nvSpPr>
          <p:cNvPr id="3" name="タイトル 2"/>
          <p:cNvSpPr>
            <a:spLocks noGrp="1"/>
          </p:cNvSpPr>
          <p:nvPr>
            <p:ph type="title"/>
          </p:nvPr>
        </p:nvSpPr>
        <p:spPr/>
        <p:txBody>
          <a:bodyPr/>
          <a:lstStyle/>
          <a:p>
            <a:r>
              <a:rPr kumimoji="1" lang="ja-JP" altLang="en-US" dirty="0" smtClean="0"/>
              <a:t>ファイルキャッシュの判別</a:t>
            </a:r>
            <a:endParaRPr kumimoji="1" lang="ja-JP" altLang="en-US" dirty="0"/>
          </a:p>
        </p:txBody>
      </p:sp>
      <p:sp>
        <p:nvSpPr>
          <p:cNvPr id="80" name="正方形/長方形 79"/>
          <p:cNvSpPr/>
          <p:nvPr/>
        </p:nvSpPr>
        <p:spPr>
          <a:xfrm>
            <a:off x="2018057" y="4725144"/>
            <a:ext cx="1249011"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err="1" smtClean="0"/>
              <a:t>PageSlab</a:t>
            </a:r>
            <a:endParaRPr kumimoji="1" lang="en-US" altLang="ja-JP" dirty="0" smtClean="0"/>
          </a:p>
        </p:txBody>
      </p:sp>
      <p:sp>
        <p:nvSpPr>
          <p:cNvPr id="81" name="テキスト ボックス 80"/>
          <p:cNvSpPr txBox="1"/>
          <p:nvPr/>
        </p:nvSpPr>
        <p:spPr>
          <a:xfrm>
            <a:off x="3737914" y="4192550"/>
            <a:ext cx="1401362" cy="316570"/>
          </a:xfrm>
          <a:prstGeom prst="rect">
            <a:avLst/>
          </a:prstGeom>
          <a:noFill/>
        </p:spPr>
        <p:txBody>
          <a:bodyPr wrap="none" rtlCol="0">
            <a:spAutoFit/>
          </a:bodyPr>
          <a:lstStyle/>
          <a:p>
            <a:r>
              <a:rPr kumimoji="1" lang="en-US" altLang="ja-JP" dirty="0" err="1" smtClean="0"/>
              <a:t>struct</a:t>
            </a:r>
            <a:r>
              <a:rPr kumimoji="1" lang="en-US" altLang="ja-JP" dirty="0" smtClean="0"/>
              <a:t> page</a:t>
            </a:r>
            <a:endParaRPr kumimoji="1" lang="ja-JP" altLang="en-US" dirty="0"/>
          </a:p>
        </p:txBody>
      </p:sp>
      <p:grpSp>
        <p:nvGrpSpPr>
          <p:cNvPr id="82" name="図形グループ 81"/>
          <p:cNvGrpSpPr/>
          <p:nvPr/>
        </p:nvGrpSpPr>
        <p:grpSpPr>
          <a:xfrm>
            <a:off x="4203172" y="5594291"/>
            <a:ext cx="504056" cy="537535"/>
            <a:chOff x="1259632" y="3470898"/>
            <a:chExt cx="504056" cy="627124"/>
          </a:xfrm>
        </p:grpSpPr>
        <p:sp>
          <p:nvSpPr>
            <p:cNvPr id="83" name="正方形/長方形 82"/>
            <p:cNvSpPr/>
            <p:nvPr/>
          </p:nvSpPr>
          <p:spPr>
            <a:xfrm rot="5400000">
              <a:off x="1354879" y="3689213"/>
              <a:ext cx="313562"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84" name="正方形/長方形 83"/>
            <p:cNvSpPr/>
            <p:nvPr/>
          </p:nvSpPr>
          <p:spPr>
            <a:xfrm rot="5400000">
              <a:off x="1354879" y="3375651"/>
              <a:ext cx="313562"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grpSp>
      <p:sp>
        <p:nvSpPr>
          <p:cNvPr id="85" name="正方形/長方形 84"/>
          <p:cNvSpPr/>
          <p:nvPr/>
        </p:nvSpPr>
        <p:spPr>
          <a:xfrm rot="5400000">
            <a:off x="4320816" y="5207878"/>
            <a:ext cx="268767"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86" name="正方形/長方形 85"/>
          <p:cNvSpPr/>
          <p:nvPr/>
        </p:nvSpPr>
        <p:spPr>
          <a:xfrm rot="5400000">
            <a:off x="4320816" y="4939110"/>
            <a:ext cx="268767"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grpSp>
        <p:nvGrpSpPr>
          <p:cNvPr id="87" name="図形グループ 86"/>
          <p:cNvGrpSpPr/>
          <p:nvPr/>
        </p:nvGrpSpPr>
        <p:grpSpPr>
          <a:xfrm>
            <a:off x="4203172" y="4519220"/>
            <a:ext cx="504056" cy="537535"/>
            <a:chOff x="1259632" y="2216648"/>
            <a:chExt cx="504056" cy="627124"/>
          </a:xfrm>
        </p:grpSpPr>
        <p:sp>
          <p:nvSpPr>
            <p:cNvPr id="88" name="正方形/長方形 87"/>
            <p:cNvSpPr/>
            <p:nvPr/>
          </p:nvSpPr>
          <p:spPr>
            <a:xfrm rot="5400000">
              <a:off x="1354879" y="2434963"/>
              <a:ext cx="313562"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89" name="正方形/長方形 88"/>
            <p:cNvSpPr/>
            <p:nvPr/>
          </p:nvSpPr>
          <p:spPr>
            <a:xfrm rot="5400000">
              <a:off x="1354879" y="2121401"/>
              <a:ext cx="313562"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grpSp>
      <p:grpSp>
        <p:nvGrpSpPr>
          <p:cNvPr id="90" name="図形グループ 89"/>
          <p:cNvGrpSpPr/>
          <p:nvPr/>
        </p:nvGrpSpPr>
        <p:grpSpPr>
          <a:xfrm>
            <a:off x="4203172" y="6131825"/>
            <a:ext cx="504056" cy="537535"/>
            <a:chOff x="1259632" y="4098022"/>
            <a:chExt cx="504056" cy="627124"/>
          </a:xfrm>
        </p:grpSpPr>
        <p:sp>
          <p:nvSpPr>
            <p:cNvPr id="91" name="正方形/長方形 90"/>
            <p:cNvSpPr/>
            <p:nvPr/>
          </p:nvSpPr>
          <p:spPr>
            <a:xfrm rot="5400000">
              <a:off x="1354879" y="4316337"/>
              <a:ext cx="313562"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92" name="正方形/長方形 91"/>
            <p:cNvSpPr/>
            <p:nvPr/>
          </p:nvSpPr>
          <p:spPr>
            <a:xfrm rot="5400000">
              <a:off x="1354879" y="4002775"/>
              <a:ext cx="313562"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grpSp>
      <p:grpSp>
        <p:nvGrpSpPr>
          <p:cNvPr id="93" name="図形グループ 92"/>
          <p:cNvGrpSpPr/>
          <p:nvPr/>
        </p:nvGrpSpPr>
        <p:grpSpPr>
          <a:xfrm>
            <a:off x="6084168" y="5620100"/>
            <a:ext cx="488306" cy="475813"/>
            <a:chOff x="5739878" y="3356992"/>
            <a:chExt cx="488306" cy="555116"/>
          </a:xfrm>
        </p:grpSpPr>
        <p:sp>
          <p:nvSpPr>
            <p:cNvPr id="94" name="正方形/長方形 93"/>
            <p:cNvSpPr/>
            <p:nvPr/>
          </p:nvSpPr>
          <p:spPr>
            <a:xfrm rot="5400000">
              <a:off x="5845252" y="3529176"/>
              <a:ext cx="277558" cy="4883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95" name="正方形/長方形 94"/>
            <p:cNvSpPr/>
            <p:nvPr/>
          </p:nvSpPr>
          <p:spPr>
            <a:xfrm rot="5400000">
              <a:off x="5845252" y="3251618"/>
              <a:ext cx="277558" cy="4883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grpSp>
      <p:sp>
        <p:nvSpPr>
          <p:cNvPr id="96" name="正方形/長方形 95"/>
          <p:cNvSpPr/>
          <p:nvPr/>
        </p:nvSpPr>
        <p:spPr>
          <a:xfrm rot="5400000">
            <a:off x="6209368" y="4948388"/>
            <a:ext cx="237907" cy="4883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97" name="テキスト ボックス 96"/>
          <p:cNvSpPr txBox="1"/>
          <p:nvPr/>
        </p:nvSpPr>
        <p:spPr>
          <a:xfrm>
            <a:off x="5427308" y="4748041"/>
            <a:ext cx="1880996" cy="316570"/>
          </a:xfrm>
          <a:prstGeom prst="rect">
            <a:avLst/>
          </a:prstGeom>
          <a:noFill/>
        </p:spPr>
        <p:txBody>
          <a:bodyPr wrap="none" rtlCol="0">
            <a:spAutoFit/>
          </a:bodyPr>
          <a:lstStyle/>
          <a:p>
            <a:r>
              <a:rPr kumimoji="1" lang="ja-JP" altLang="en-US"/>
              <a:t>ファイルキャッシュ</a:t>
            </a:r>
          </a:p>
        </p:txBody>
      </p:sp>
      <p:sp>
        <p:nvSpPr>
          <p:cNvPr id="99" name="正方形/長方形 98"/>
          <p:cNvSpPr/>
          <p:nvPr/>
        </p:nvSpPr>
        <p:spPr>
          <a:xfrm>
            <a:off x="1538876" y="5589240"/>
            <a:ext cx="1728192"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err="1" smtClean="0"/>
              <a:t>PageReserved</a:t>
            </a:r>
            <a:endParaRPr kumimoji="1" lang="en-US" altLang="ja-JP" dirty="0" smtClean="0"/>
          </a:p>
        </p:txBody>
      </p:sp>
      <p:cxnSp>
        <p:nvCxnSpPr>
          <p:cNvPr id="103" name="直線コネクタ 102"/>
          <p:cNvCxnSpPr>
            <a:stCxn id="86" idx="0"/>
            <a:endCxn id="96" idx="2"/>
          </p:cNvCxnSpPr>
          <p:nvPr/>
        </p:nvCxnSpPr>
        <p:spPr>
          <a:xfrm>
            <a:off x="4707228" y="5191139"/>
            <a:ext cx="1376941" cy="1403"/>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 name="直線コネクタ 5"/>
          <p:cNvCxnSpPr>
            <a:stCxn id="85" idx="2"/>
            <a:endCxn id="99" idx="3"/>
          </p:cNvCxnSpPr>
          <p:nvPr/>
        </p:nvCxnSpPr>
        <p:spPr>
          <a:xfrm flipH="1">
            <a:off x="3267068" y="5459907"/>
            <a:ext cx="936104" cy="345357"/>
          </a:xfrm>
          <a:prstGeom prst="line">
            <a:avLst/>
          </a:prstGeom>
        </p:spPr>
        <p:style>
          <a:lnRef idx="1">
            <a:schemeClr val="dk1"/>
          </a:lnRef>
          <a:fillRef idx="0">
            <a:schemeClr val="dk1"/>
          </a:fillRef>
          <a:effectRef idx="0">
            <a:schemeClr val="dk1"/>
          </a:effectRef>
          <a:fontRef idx="minor">
            <a:schemeClr val="tx1"/>
          </a:fontRef>
        </p:style>
      </p:cxnSp>
      <p:cxnSp>
        <p:nvCxnSpPr>
          <p:cNvPr id="8" name="直線コネクタ 7"/>
          <p:cNvCxnSpPr>
            <a:stCxn id="80" idx="3"/>
          </p:cNvCxnSpPr>
          <p:nvPr/>
        </p:nvCxnSpPr>
        <p:spPr>
          <a:xfrm flipV="1">
            <a:off x="3267068" y="4797152"/>
            <a:ext cx="936104" cy="144016"/>
          </a:xfrm>
          <a:prstGeom prst="line">
            <a:avLst/>
          </a:prstGeom>
        </p:spPr>
        <p:style>
          <a:lnRef idx="1">
            <a:schemeClr val="dk1"/>
          </a:lnRef>
          <a:fillRef idx="0">
            <a:schemeClr val="dk1"/>
          </a:fillRef>
          <a:effectRef idx="0">
            <a:schemeClr val="dk1"/>
          </a:effectRef>
          <a:fontRef idx="minor">
            <a:schemeClr val="tx1"/>
          </a:fontRef>
        </p:style>
      </p:cxnSp>
      <p:cxnSp>
        <p:nvCxnSpPr>
          <p:cNvPr id="10" name="直線コネクタ 9"/>
          <p:cNvCxnSpPr>
            <a:stCxn id="99" idx="3"/>
          </p:cNvCxnSpPr>
          <p:nvPr/>
        </p:nvCxnSpPr>
        <p:spPr>
          <a:xfrm>
            <a:off x="3267068" y="5805264"/>
            <a:ext cx="936104" cy="576064"/>
          </a:xfrm>
          <a:prstGeom prst="line">
            <a:avLst/>
          </a:prstGeom>
        </p:spPr>
        <p:style>
          <a:lnRef idx="1">
            <a:schemeClr val="dk1"/>
          </a:lnRef>
          <a:fillRef idx="0">
            <a:schemeClr val="dk1"/>
          </a:fillRef>
          <a:effectRef idx="0">
            <a:schemeClr val="dk1"/>
          </a:effectRef>
          <a:fontRef idx="minor">
            <a:schemeClr val="tx1"/>
          </a:fontRef>
        </p:style>
      </p:cxnSp>
      <p:cxnSp>
        <p:nvCxnSpPr>
          <p:cNvPr id="34" name="直線コネクタ 33"/>
          <p:cNvCxnSpPr/>
          <p:nvPr/>
        </p:nvCxnSpPr>
        <p:spPr>
          <a:xfrm>
            <a:off x="4707228" y="5875869"/>
            <a:ext cx="1376941" cy="1403"/>
          </a:xfrm>
          <a:prstGeom prst="line">
            <a:avLst/>
          </a:prstGeom>
          <a:ln>
            <a:prstDash val="dash"/>
          </a:ln>
        </p:spPr>
        <p:style>
          <a:lnRef idx="1">
            <a:schemeClr val="dk1"/>
          </a:lnRef>
          <a:fillRef idx="0">
            <a:schemeClr val="dk1"/>
          </a:fillRef>
          <a:effectRef idx="0">
            <a:schemeClr val="dk1"/>
          </a:effectRef>
          <a:fontRef idx="minor">
            <a:schemeClr val="tx1"/>
          </a:fontRef>
        </p:style>
      </p:cxnSp>
      <p:grpSp>
        <p:nvGrpSpPr>
          <p:cNvPr id="36" name="図形グループ 35"/>
          <p:cNvGrpSpPr/>
          <p:nvPr/>
        </p:nvGrpSpPr>
        <p:grpSpPr>
          <a:xfrm>
            <a:off x="6084168" y="5617483"/>
            <a:ext cx="488306" cy="475813"/>
            <a:chOff x="5739878" y="3356992"/>
            <a:chExt cx="488306" cy="555116"/>
          </a:xfrm>
        </p:grpSpPr>
        <p:sp>
          <p:nvSpPr>
            <p:cNvPr id="37" name="正方形/長方形 36"/>
            <p:cNvSpPr/>
            <p:nvPr/>
          </p:nvSpPr>
          <p:spPr>
            <a:xfrm rot="5400000">
              <a:off x="5845252" y="3529176"/>
              <a:ext cx="277558" cy="4883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8" name="正方形/長方形 37"/>
            <p:cNvSpPr/>
            <p:nvPr/>
          </p:nvSpPr>
          <p:spPr>
            <a:xfrm rot="5400000">
              <a:off x="5845252" y="3251618"/>
              <a:ext cx="277558" cy="4883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3896397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dirty="0" smtClean="0"/>
              <a:t>キャッシュとファイルの対応付け</a:t>
            </a:r>
            <a:endParaRPr kumimoji="1" lang="ja-JP" altLang="en-US" dirty="0"/>
          </a:p>
        </p:txBody>
      </p:sp>
      <p:sp>
        <p:nvSpPr>
          <p:cNvPr id="23" name="コンテンツ プレースホルダー 22"/>
          <p:cNvSpPr>
            <a:spLocks noGrp="1"/>
          </p:cNvSpPr>
          <p:nvPr>
            <p:ph idx="1"/>
          </p:nvPr>
        </p:nvSpPr>
        <p:spPr/>
        <p:txBody>
          <a:bodyPr/>
          <a:lstStyle/>
          <a:p>
            <a:r>
              <a:rPr kumimoji="1" lang="ja-JP" altLang="en-US" dirty="0" smtClean="0"/>
              <a:t>ページ構造体から順にたどってキャッシュされているファイル情報を取得</a:t>
            </a:r>
            <a:endParaRPr kumimoji="1" lang="en-US" altLang="ja-JP" dirty="0" smtClean="0"/>
          </a:p>
          <a:p>
            <a:pPr lvl="1"/>
            <a:r>
              <a:rPr lang="ja-JP" altLang="en-US" dirty="0"/>
              <a:t>得られた情報はハッシュ表に格納</a:t>
            </a:r>
            <a:endParaRPr lang="en-US" altLang="ja-JP" dirty="0"/>
          </a:p>
          <a:p>
            <a:pPr lvl="1"/>
            <a:r>
              <a:rPr kumimoji="1" lang="ja-JP" altLang="en-US" dirty="0"/>
              <a:t>オフセット，</a:t>
            </a:r>
            <a:r>
              <a:rPr kumimoji="1" lang="en-US" altLang="ja-JP" dirty="0"/>
              <a:t>inode</a:t>
            </a:r>
            <a:r>
              <a:rPr kumimoji="1" lang="ja-JP" altLang="en-US" dirty="0"/>
              <a:t>番号，デバイス番号からファイルキャッシュのページ番号を返す</a:t>
            </a:r>
            <a:endParaRPr kumimoji="1" lang="ja-JP" altLang="en-US"/>
          </a:p>
        </p:txBody>
      </p:sp>
      <p:grpSp>
        <p:nvGrpSpPr>
          <p:cNvPr id="18" name="図形グループ 17"/>
          <p:cNvGrpSpPr/>
          <p:nvPr/>
        </p:nvGrpSpPr>
        <p:grpSpPr>
          <a:xfrm>
            <a:off x="611560" y="4005064"/>
            <a:ext cx="8047231" cy="746267"/>
            <a:chOff x="644037" y="3610107"/>
            <a:chExt cx="8437140" cy="995022"/>
          </a:xfrm>
        </p:grpSpPr>
        <p:sp>
          <p:nvSpPr>
            <p:cNvPr id="5" name="正方形/長方形 4"/>
            <p:cNvSpPr/>
            <p:nvPr/>
          </p:nvSpPr>
          <p:spPr>
            <a:xfrm>
              <a:off x="2965922" y="4024697"/>
              <a:ext cx="1554286" cy="5804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dirty="0" smtClean="0"/>
            </a:p>
          </p:txBody>
        </p:sp>
        <p:grpSp>
          <p:nvGrpSpPr>
            <p:cNvPr id="2" name="図形グループ 1"/>
            <p:cNvGrpSpPr/>
            <p:nvPr/>
          </p:nvGrpSpPr>
          <p:grpSpPr>
            <a:xfrm>
              <a:off x="644037" y="3610108"/>
              <a:ext cx="1793407" cy="995021"/>
              <a:chOff x="997629" y="2098744"/>
              <a:chExt cx="2160240" cy="864097"/>
            </a:xfrm>
          </p:grpSpPr>
          <p:sp>
            <p:nvSpPr>
              <p:cNvPr id="4" name="正方形/長方形 3"/>
              <p:cNvSpPr/>
              <p:nvPr/>
            </p:nvSpPr>
            <p:spPr>
              <a:xfrm>
                <a:off x="1285660" y="2458785"/>
                <a:ext cx="1872209"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a:t>オフセット</a:t>
                </a:r>
                <a:endParaRPr kumimoji="1" lang="ja-JP" altLang="en-US" dirty="0"/>
              </a:p>
            </p:txBody>
          </p:sp>
          <p:sp>
            <p:nvSpPr>
              <p:cNvPr id="10" name="テキスト ボックス 9"/>
              <p:cNvSpPr txBox="1"/>
              <p:nvPr/>
            </p:nvSpPr>
            <p:spPr>
              <a:xfrm>
                <a:off x="997629" y="2098744"/>
                <a:ext cx="1658428" cy="331697"/>
              </a:xfrm>
              <a:prstGeom prst="rect">
                <a:avLst/>
              </a:prstGeom>
              <a:noFill/>
            </p:spPr>
            <p:txBody>
              <a:bodyPr wrap="none" rtlCol="0">
                <a:spAutoFit/>
              </a:bodyPr>
              <a:lstStyle/>
              <a:p>
                <a:r>
                  <a:rPr kumimoji="1" lang="en-US" altLang="ja-JP" sz="1600" dirty="0" err="1" smtClean="0"/>
                  <a:t>struct</a:t>
                </a:r>
                <a:r>
                  <a:rPr kumimoji="1" lang="en-US" altLang="ja-JP" sz="1600" dirty="0" smtClean="0"/>
                  <a:t> page</a:t>
                </a:r>
                <a:endParaRPr kumimoji="1" lang="ja-JP" altLang="en-US" sz="1600" dirty="0"/>
              </a:p>
            </p:txBody>
          </p:sp>
        </p:grpSp>
        <p:grpSp>
          <p:nvGrpSpPr>
            <p:cNvPr id="15" name="図形グループ 14"/>
            <p:cNvGrpSpPr/>
            <p:nvPr/>
          </p:nvGrpSpPr>
          <p:grpSpPr>
            <a:xfrm>
              <a:off x="5004048" y="3610107"/>
              <a:ext cx="1614066" cy="995020"/>
              <a:chOff x="5004048" y="3610107"/>
              <a:chExt cx="1614066" cy="995020"/>
            </a:xfrm>
          </p:grpSpPr>
          <p:sp>
            <p:nvSpPr>
              <p:cNvPr id="6" name="正方形/長方形 5"/>
              <p:cNvSpPr/>
              <p:nvPr/>
            </p:nvSpPr>
            <p:spPr>
              <a:xfrm>
                <a:off x="5063828" y="4024699"/>
                <a:ext cx="1554286" cy="5804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ja-JP" dirty="0"/>
                  <a:t>inode</a:t>
                </a:r>
                <a:r>
                  <a:rPr lang="ja-JP" altLang="en-US" dirty="0"/>
                  <a:t>番号</a:t>
                </a:r>
                <a:endParaRPr kumimoji="1" lang="ja-JP" altLang="en-US" dirty="0"/>
              </a:p>
            </p:txBody>
          </p:sp>
          <p:sp>
            <p:nvSpPr>
              <p:cNvPr id="12" name="テキスト ボックス 11"/>
              <p:cNvSpPr txBox="1"/>
              <p:nvPr/>
            </p:nvSpPr>
            <p:spPr>
              <a:xfrm>
                <a:off x="5004048" y="3610107"/>
                <a:ext cx="1447081" cy="381953"/>
              </a:xfrm>
              <a:prstGeom prst="rect">
                <a:avLst/>
              </a:prstGeom>
              <a:noFill/>
            </p:spPr>
            <p:txBody>
              <a:bodyPr wrap="none" rtlCol="0">
                <a:spAutoFit/>
              </a:bodyPr>
              <a:lstStyle/>
              <a:p>
                <a:r>
                  <a:rPr kumimoji="1" lang="en-US" altLang="ja-JP" sz="1600" dirty="0" err="1" smtClean="0"/>
                  <a:t>struct</a:t>
                </a:r>
                <a:r>
                  <a:rPr kumimoji="1" lang="en-US" altLang="ja-JP" sz="1600" dirty="0" smtClean="0"/>
                  <a:t> </a:t>
                </a:r>
                <a:r>
                  <a:rPr kumimoji="1" lang="en-US" altLang="ja-JP" sz="1600" dirty="0" err="1" smtClean="0"/>
                  <a:t>inode</a:t>
                </a:r>
                <a:endParaRPr kumimoji="1" lang="ja-JP" altLang="en-US" sz="1600" dirty="0"/>
              </a:p>
            </p:txBody>
          </p:sp>
        </p:grpSp>
        <p:grpSp>
          <p:nvGrpSpPr>
            <p:cNvPr id="16" name="図形グループ 15"/>
            <p:cNvGrpSpPr/>
            <p:nvPr/>
          </p:nvGrpSpPr>
          <p:grpSpPr>
            <a:xfrm>
              <a:off x="6937984" y="3632784"/>
              <a:ext cx="2143193" cy="972338"/>
              <a:chOff x="6937984" y="3632784"/>
              <a:chExt cx="2143193" cy="972338"/>
            </a:xfrm>
          </p:grpSpPr>
          <p:sp>
            <p:nvSpPr>
              <p:cNvPr id="26" name="正方形/長方形 25"/>
              <p:cNvSpPr/>
              <p:nvPr/>
            </p:nvSpPr>
            <p:spPr>
              <a:xfrm>
                <a:off x="7111703" y="4024694"/>
                <a:ext cx="1554286" cy="5804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a:t>デバイス番号</a:t>
                </a:r>
                <a:endParaRPr kumimoji="1" lang="ja-JP" altLang="en-US" dirty="0"/>
              </a:p>
            </p:txBody>
          </p:sp>
          <p:sp>
            <p:nvSpPr>
              <p:cNvPr id="27" name="テキスト ボックス 26"/>
              <p:cNvSpPr txBox="1"/>
              <p:nvPr/>
            </p:nvSpPr>
            <p:spPr>
              <a:xfrm>
                <a:off x="6937984" y="3632784"/>
                <a:ext cx="2143193" cy="381953"/>
              </a:xfrm>
              <a:prstGeom prst="rect">
                <a:avLst/>
              </a:prstGeom>
              <a:noFill/>
            </p:spPr>
            <p:txBody>
              <a:bodyPr wrap="none" rtlCol="0">
                <a:spAutoFit/>
              </a:bodyPr>
              <a:lstStyle/>
              <a:p>
                <a:r>
                  <a:rPr kumimoji="1" lang="en-US" altLang="ja-JP" sz="1600" dirty="0" err="1" smtClean="0"/>
                  <a:t>struct</a:t>
                </a:r>
                <a:r>
                  <a:rPr kumimoji="1" lang="en-US" altLang="ja-JP" sz="1600" dirty="0" smtClean="0"/>
                  <a:t> </a:t>
                </a:r>
                <a:r>
                  <a:rPr lang="en-US" altLang="ja-JP" sz="1600" dirty="0" err="1"/>
                  <a:t>super_block</a:t>
                </a:r>
                <a:endParaRPr kumimoji="1" lang="ja-JP" altLang="en-US" sz="1600" dirty="0"/>
              </a:p>
            </p:txBody>
          </p:sp>
        </p:grpSp>
        <p:cxnSp>
          <p:nvCxnSpPr>
            <p:cNvPr id="17" name="直線矢印コネクタ 16"/>
            <p:cNvCxnSpPr>
              <a:stCxn id="4" idx="3"/>
              <a:endCxn id="5" idx="1"/>
            </p:cNvCxnSpPr>
            <p:nvPr/>
          </p:nvCxnSpPr>
          <p:spPr>
            <a:xfrm flipV="1">
              <a:off x="2437443" y="4314912"/>
              <a:ext cx="528479" cy="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a:stCxn id="5" idx="3"/>
              <a:endCxn id="6" idx="1"/>
            </p:cNvCxnSpPr>
            <p:nvPr/>
          </p:nvCxnSpPr>
          <p:spPr>
            <a:xfrm>
              <a:off x="4520208" y="4314912"/>
              <a:ext cx="543620"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直線矢印コネクタ 29"/>
            <p:cNvCxnSpPr>
              <a:stCxn id="6" idx="3"/>
              <a:endCxn id="26" idx="1"/>
            </p:cNvCxnSpPr>
            <p:nvPr/>
          </p:nvCxnSpPr>
          <p:spPr>
            <a:xfrm flipV="1">
              <a:off x="6618113" y="4314909"/>
              <a:ext cx="493589" cy="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8" name="四角形吹き出し 7"/>
          <p:cNvSpPr/>
          <p:nvPr/>
        </p:nvSpPr>
        <p:spPr>
          <a:xfrm>
            <a:off x="6804248" y="5085184"/>
            <a:ext cx="1440160" cy="576064"/>
          </a:xfrm>
          <a:prstGeom prst="wedgeRectCallout">
            <a:avLst>
              <a:gd name="adj1" fmla="val -32031"/>
              <a:gd name="adj2" fmla="val -10547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a:t>ディスクを</a:t>
            </a:r>
            <a:endParaRPr kumimoji="1" lang="en-US" altLang="ja-JP"/>
          </a:p>
          <a:p>
            <a:pPr algn="ctr"/>
            <a:r>
              <a:rPr kumimoji="1" lang="ja-JP" altLang="en-US"/>
              <a:t>識別する値</a:t>
            </a:r>
          </a:p>
        </p:txBody>
      </p:sp>
      <p:sp>
        <p:nvSpPr>
          <p:cNvPr id="20" name="四角形吹き出し 19"/>
          <p:cNvSpPr/>
          <p:nvPr/>
        </p:nvSpPr>
        <p:spPr>
          <a:xfrm>
            <a:off x="4860032" y="5085184"/>
            <a:ext cx="1440160" cy="576064"/>
          </a:xfrm>
          <a:prstGeom prst="wedgeRectCallout">
            <a:avLst>
              <a:gd name="adj1" fmla="val -32031"/>
              <a:gd name="adj2" fmla="val -10547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a:t>ファイル</a:t>
            </a:r>
            <a:r>
              <a:rPr kumimoji="1" lang="ja-JP" altLang="en-US"/>
              <a:t>を</a:t>
            </a:r>
            <a:endParaRPr kumimoji="1" lang="en-US" altLang="ja-JP"/>
          </a:p>
          <a:p>
            <a:pPr algn="ctr"/>
            <a:r>
              <a:rPr kumimoji="1" lang="ja-JP" altLang="en-US"/>
              <a:t>識別する値</a:t>
            </a:r>
          </a:p>
        </p:txBody>
      </p:sp>
      <p:sp>
        <p:nvSpPr>
          <p:cNvPr id="21" name="四角形吹き出し 20"/>
          <p:cNvSpPr/>
          <p:nvPr/>
        </p:nvSpPr>
        <p:spPr>
          <a:xfrm>
            <a:off x="827584" y="5085184"/>
            <a:ext cx="1656184" cy="576064"/>
          </a:xfrm>
          <a:prstGeom prst="wedgeRectCallout">
            <a:avLst>
              <a:gd name="adj1" fmla="val -32031"/>
              <a:gd name="adj2" fmla="val -10547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a:t>ファイルの先頭からの位置</a:t>
            </a:r>
            <a:endParaRPr kumimoji="1" lang="en-US" altLang="ja-JP"/>
          </a:p>
        </p:txBody>
      </p:sp>
    </p:spTree>
    <p:extLst>
      <p:ext uri="{BB962C8B-B14F-4D97-AF65-F5344CB8AC3E}">
        <p14:creationId xmlns:p14="http://schemas.microsoft.com/office/powerpoint/2010/main" val="38354327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3|0.9|5.5|6.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13614</TotalTime>
  <Words>781</Words>
  <Application>Microsoft Office PowerPoint</Application>
  <PresentationFormat>画面に合わせる (4:3)</PresentationFormat>
  <Paragraphs>184</Paragraphs>
  <Slides>14</Slides>
  <Notes>14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ビジネス</vt:lpstr>
      <vt:lpstr>ファイルキャッシュを考慮したディスク監視のオフロード</vt:lpstr>
      <vt:lpstr>侵入検知システム（IDS)</vt:lpstr>
      <vt:lpstr>仮想マシンを用いたIDSのオフロード</vt:lpstr>
      <vt:lpstr>従来の監視は仮想ディスクのみ</vt:lpstr>
      <vt:lpstr>ファイルキャッシュを利用した攻撃</vt:lpstr>
      <vt:lpstr>CacheShadowファイルシステム</vt:lpstr>
      <vt:lpstr>ファイルキャッシュ情報の取得</vt:lpstr>
      <vt:lpstr>ファイルキャッシュの判別</vt:lpstr>
      <vt:lpstr>キャッシュとファイルの対応付け</vt:lpstr>
      <vt:lpstr>ファイルキャッシュとディスクの統合</vt:lpstr>
      <vt:lpstr>実験1:ファイル改ざんの検出</vt:lpstr>
      <vt:lpstr>実験2:キャッシュ情報の取得時間</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ファイルキャッシュを考慮したIDSのオフロード</dc:title>
  <dc:creator>tsuchida</dc:creator>
  <cp:lastModifiedBy>tsuchida</cp:lastModifiedBy>
  <cp:revision>339</cp:revision>
  <cp:lastPrinted>2012-02-20T07:42:11Z</cp:lastPrinted>
  <dcterms:created xsi:type="dcterms:W3CDTF">2011-08-29T15:36:37Z</dcterms:created>
  <dcterms:modified xsi:type="dcterms:W3CDTF">2012-02-22T03:53:57Z</dcterms:modified>
</cp:coreProperties>
</file>