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xlsx" ContentType="application/vnd.openxmlformats-officedocument.spreadsheetml.sheet"/>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tags/tag1.xml" ContentType="application/vnd.openxmlformats-officedocument.presentationml.tags+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charts/chart1.xml" ContentType="application/vnd.openxmlformats-officedocument.drawingml.chart+xml"/>
  <Override PartName="/ppt/notesSlides/notesSlide20.xml" ContentType="application/vnd.openxmlformats-officedocument.presentationml.notesSlide+xml"/>
  <Override PartName="/ppt/charts/chart2.xml" ContentType="application/vnd.openxmlformats-officedocument.drawingml.chart+xml"/>
  <Override PartName="/ppt/charts/chart3.xml" ContentType="application/vnd.openxmlformats-officedocument.drawingml.chart+xml"/>
  <Override PartName="/ppt/drawings/drawing1.xml" ContentType="application/vnd.openxmlformats-officedocument.drawingml.chartshapes+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7"/>
  </p:notesMasterIdLst>
  <p:handoutMasterIdLst>
    <p:handoutMasterId r:id="rId28"/>
  </p:handoutMasterIdLst>
  <p:sldIdLst>
    <p:sldId id="256" r:id="rId2"/>
    <p:sldId id="317" r:id="rId3"/>
    <p:sldId id="318" r:id="rId4"/>
    <p:sldId id="298" r:id="rId5"/>
    <p:sldId id="315" r:id="rId6"/>
    <p:sldId id="292" r:id="rId7"/>
    <p:sldId id="320" r:id="rId8"/>
    <p:sldId id="322" r:id="rId9"/>
    <p:sldId id="316" r:id="rId10"/>
    <p:sldId id="279" r:id="rId11"/>
    <p:sldId id="314" r:id="rId12"/>
    <p:sldId id="297" r:id="rId13"/>
    <p:sldId id="323" r:id="rId14"/>
    <p:sldId id="329" r:id="rId15"/>
    <p:sldId id="321" r:id="rId16"/>
    <p:sldId id="325" r:id="rId17"/>
    <p:sldId id="331" r:id="rId18"/>
    <p:sldId id="282" r:id="rId19"/>
    <p:sldId id="319" r:id="rId20"/>
    <p:sldId id="326" r:id="rId21"/>
    <p:sldId id="333" r:id="rId22"/>
    <p:sldId id="303" r:id="rId23"/>
    <p:sldId id="283" r:id="rId24"/>
    <p:sldId id="327" r:id="rId25"/>
    <p:sldId id="332" r:id="rId26"/>
  </p:sldIdLst>
  <p:sldSz cx="9144000" cy="6858000" type="screen4x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clrMode="gray" scaleToFitPaper="1"/>
  <p:showPr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DBED569-4797-4DF1-A0F4-6AAB3CD982D8}" styleName="淡色 3 - アクセント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616DA210-FB5B-4158-B5E0-FEB733F419BA}" styleName="淡色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2D5ABB26-0587-4C30-8999-92F81FD0307C}" styleName="スタイル/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9D7B26C5-4107-4FEC-AEDC-1716B250A1EF}" styleName="淡色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0E3FDE45-AF77-4B5C-9715-49D594BDF05E}" styleName="淡色 1 - アクセント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D27102A9-8310-4765-A935-A1911B00CA55}" styleName="淡色 1 - アクセント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5FD0F851-EC5A-4D38-B0AD-8093EC10F338}" styleName="淡色 1 - アクセント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BC89EF96-8CEA-46FF-86C4-4CE0E7609802}" styleName="淡色 3 - アクセント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5940675A-B579-460E-94D1-54222C63F5DA}" styleName="スタイルなし/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972" autoAdjust="0"/>
    <p:restoredTop sz="83090" autoAdjust="0"/>
  </p:normalViewPr>
  <p:slideViewPr>
    <p:cSldViewPr>
      <p:cViewPr varScale="1">
        <p:scale>
          <a:sx n="101" d="100"/>
          <a:sy n="101" d="100"/>
        </p:scale>
        <p:origin x="-1720" y="-104"/>
      </p:cViewPr>
      <p:guideLst>
        <p:guide orient="horz" pos="2160"/>
        <p:guide pos="2880"/>
      </p:guideLst>
    </p:cSldViewPr>
  </p:slideViewPr>
  <p:outlineViewPr>
    <p:cViewPr>
      <p:scale>
        <a:sx n="33" d="100"/>
        <a:sy n="33" d="100"/>
      </p:scale>
      <p:origin x="0" y="0"/>
    </p:cViewPr>
    <p:sldLst>
      <p:sld r:id="rId1" collapse="1"/>
      <p:sld r:id="rId2" collapse="1"/>
      <p:sld r:id="rId3" collapse="1"/>
      <p:sld r:id="rId4" collapse="1"/>
      <p:sld r:id="rId5" collapse="1"/>
      <p:sld r:id="rId6" collapse="1"/>
      <p:sld r:id="rId7" collapse="1"/>
      <p:sld r:id="rId8" collapse="1"/>
      <p:sld r:id="rId9" collapse="1"/>
      <p:sld r:id="rId10" collapse="1"/>
      <p:sld r:id="rId11" collapse="1"/>
      <p:sld r:id="rId12" collapse="1"/>
      <p:sld r:id="rId13" collapse="1"/>
      <p:sld r:id="rId14" collapse="1"/>
      <p:sld r:id="rId15" collapse="1"/>
    </p:sldLst>
  </p:outlineViewPr>
  <p:notesTextViewPr>
    <p:cViewPr>
      <p:scale>
        <a:sx n="100" d="100"/>
        <a:sy n="100" d="100"/>
      </p:scale>
      <p:origin x="0" y="0"/>
    </p:cViewPr>
  </p:notesTextViewPr>
  <p:sorterViewPr>
    <p:cViewPr>
      <p:scale>
        <a:sx n="145" d="100"/>
        <a:sy n="145" d="100"/>
      </p:scale>
      <p:origin x="0" y="0"/>
    </p:cViewPr>
  </p:sorterViewPr>
  <p:notesViewPr>
    <p:cSldViewPr snapToGrid="0" snapToObjects="1">
      <p:cViewPr varScale="1">
        <p:scale>
          <a:sx n="93" d="100"/>
          <a:sy n="93" d="100"/>
        </p:scale>
        <p:origin x="-3688" y="-96"/>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notesMaster" Target="notesMasters/notesMaster1.xml"/><Relationship Id="rId28" Type="http://schemas.openxmlformats.org/officeDocument/2006/relationships/handoutMaster" Target="handoutMasters/handoutMaster1.xml"/><Relationship Id="rId29" Type="http://schemas.openxmlformats.org/officeDocument/2006/relationships/printerSettings" Target="printerSettings/printerSettings1.bin"/><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presProps" Target="presProps.xml"/><Relationship Id="rId31" Type="http://schemas.openxmlformats.org/officeDocument/2006/relationships/viewProps" Target="viewProps.xml"/><Relationship Id="rId32" Type="http://schemas.openxmlformats.org/officeDocument/2006/relationships/theme" Target="theme/theme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s>
</file>

<file path=ppt/_rels/viewProps.xml.rels><?xml version="1.0" encoding="UTF-8" standalone="yes"?>
<Relationships xmlns="http://schemas.openxmlformats.org/package/2006/relationships"><Relationship Id="rId11" Type="http://schemas.openxmlformats.org/officeDocument/2006/relationships/slide" Target="slides/slide18.xml"/><Relationship Id="rId12" Type="http://schemas.openxmlformats.org/officeDocument/2006/relationships/slide" Target="slides/slide19.xml"/><Relationship Id="rId13" Type="http://schemas.openxmlformats.org/officeDocument/2006/relationships/slide" Target="slides/slide20.xml"/><Relationship Id="rId14" Type="http://schemas.openxmlformats.org/officeDocument/2006/relationships/slide" Target="slides/slide22.xml"/><Relationship Id="rId15" Type="http://schemas.openxmlformats.org/officeDocument/2006/relationships/slide" Target="slides/slide23.xml"/><Relationship Id="rId1" Type="http://schemas.openxmlformats.org/officeDocument/2006/relationships/slide" Target="slides/slide1.xml"/><Relationship Id="rId2" Type="http://schemas.openxmlformats.org/officeDocument/2006/relationships/slide" Target="slides/slide2.xml"/><Relationship Id="rId3" Type="http://schemas.openxmlformats.org/officeDocument/2006/relationships/slide" Target="slides/slide3.xml"/><Relationship Id="rId4" Type="http://schemas.openxmlformats.org/officeDocument/2006/relationships/slide" Target="slides/slide4.xml"/><Relationship Id="rId5" Type="http://schemas.openxmlformats.org/officeDocument/2006/relationships/slide" Target="slides/slide5.xml"/><Relationship Id="rId6" Type="http://schemas.openxmlformats.org/officeDocument/2006/relationships/slide" Target="slides/slide6.xml"/><Relationship Id="rId7" Type="http://schemas.openxmlformats.org/officeDocument/2006/relationships/slide" Target="slides/slide9.xml"/><Relationship Id="rId8" Type="http://schemas.openxmlformats.org/officeDocument/2006/relationships/slide" Target="slides/slide10.xml"/><Relationship Id="rId9" Type="http://schemas.openxmlformats.org/officeDocument/2006/relationships/slide" Target="slides/slide11.xml"/><Relationship Id="rId10" Type="http://schemas.openxmlformats.org/officeDocument/2006/relationships/slide" Target="slides/slide12.xml"/></Relationships>
</file>

<file path=ppt/charts/_rels/chart1.xml.rels><?xml version="1.0" encoding="UTF-8" standalone="yes"?>
<Relationships xmlns="http://schemas.openxmlformats.org/package/2006/relationships"><Relationship Id="rId1" Type="http://schemas.openxmlformats.org/officeDocument/2006/relationships/oleObject" Target="Macintosh%20HD:Users:tsuchida:Desktop:swopp.xls" TargetMode="External"/></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___1.xlsx"/></Relationships>
</file>

<file path=ppt/charts/_rels/chart3.xml.rels><?xml version="1.0" encoding="UTF-8" standalone="yes"?>
<Relationships xmlns="http://schemas.openxmlformats.org/package/2006/relationships"><Relationship Id="rId1" Type="http://schemas.openxmlformats.org/officeDocument/2006/relationships/oleObject" Target="Macintosh%20HD:Users:tsuchida:Desktop:swopp.xls" TargetMode="External"/><Relationship Id="rId2" Type="http://schemas.openxmlformats.org/officeDocument/2006/relationships/chartUserShapes" Target="../drawings/drawing1.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0"/>
    <c:plotArea>
      <c:layout/>
      <c:scatterChart>
        <c:scatterStyle val="lineMarker"/>
        <c:varyColors val="0"/>
        <c:ser>
          <c:idx val="0"/>
          <c:order val="0"/>
          <c:spPr>
            <a:ln w="47625">
              <a:noFill/>
            </a:ln>
          </c:spPr>
          <c:trendline>
            <c:trendlineType val="linear"/>
            <c:dispRSqr val="0"/>
            <c:dispEq val="0"/>
          </c:trendline>
          <c:xVal>
            <c:numRef>
              <c:f>Sheet1_2!$B$28:$B$30</c:f>
              <c:numCache>
                <c:formatCode>General</c:formatCode>
                <c:ptCount val="3"/>
                <c:pt idx="0" formatCode="#,##0">
                  <c:v>820.0</c:v>
                </c:pt>
                <c:pt idx="1">
                  <c:v>25491.0</c:v>
                </c:pt>
                <c:pt idx="2">
                  <c:v>219699.0</c:v>
                </c:pt>
              </c:numCache>
            </c:numRef>
          </c:xVal>
          <c:yVal>
            <c:numRef>
              <c:f>Sheet1_2!$C$28:$C$30</c:f>
              <c:numCache>
                <c:formatCode>General</c:formatCode>
                <c:ptCount val="3"/>
                <c:pt idx="0" formatCode="#,##0">
                  <c:v>820.0</c:v>
                </c:pt>
                <c:pt idx="1">
                  <c:v>25491.0</c:v>
                </c:pt>
                <c:pt idx="2">
                  <c:v>219699.0</c:v>
                </c:pt>
              </c:numCache>
            </c:numRef>
          </c:yVal>
          <c:smooth val="0"/>
        </c:ser>
        <c:dLbls>
          <c:dLblPos val="t"/>
          <c:showLegendKey val="0"/>
          <c:showVal val="1"/>
          <c:showCatName val="0"/>
          <c:showSerName val="0"/>
          <c:showPercent val="0"/>
          <c:showBubbleSize val="0"/>
        </c:dLbls>
        <c:axId val="2123984168"/>
        <c:axId val="2123989976"/>
      </c:scatterChart>
      <c:valAx>
        <c:axId val="2123984168"/>
        <c:scaling>
          <c:orientation val="minMax"/>
        </c:scaling>
        <c:delete val="1"/>
        <c:axPos val="b"/>
        <c:majorGridlines/>
        <c:title>
          <c:tx>
            <c:rich>
              <a:bodyPr/>
              <a:lstStyle/>
              <a:p>
                <a:pPr>
                  <a:defRPr/>
                </a:pPr>
                <a:r>
                  <a:rPr lang="en-US" altLang="ja-JP"/>
                  <a:t>CacheShadow</a:t>
                </a:r>
                <a:r>
                  <a:rPr lang="ja-JP" altLang="en-US"/>
                  <a:t>ファイルシステムで</a:t>
                </a:r>
                <a:endParaRPr lang="en-US" altLang="ja-JP"/>
              </a:p>
              <a:p>
                <a:pPr>
                  <a:defRPr/>
                </a:pPr>
                <a:r>
                  <a:rPr lang="ja-JP" altLang="en-US"/>
                  <a:t>取得できたキャッシュの数</a:t>
                </a:r>
              </a:p>
            </c:rich>
          </c:tx>
          <c:layout/>
          <c:overlay val="0"/>
        </c:title>
        <c:numFmt formatCode="#,##0" sourceLinked="1"/>
        <c:majorTickMark val="out"/>
        <c:minorTickMark val="none"/>
        <c:tickLblPos val="nextTo"/>
        <c:crossAx val="2123989976"/>
        <c:crosses val="autoZero"/>
        <c:crossBetween val="midCat"/>
      </c:valAx>
      <c:valAx>
        <c:axId val="2123989976"/>
        <c:scaling>
          <c:orientation val="minMax"/>
        </c:scaling>
        <c:delete val="1"/>
        <c:axPos val="l"/>
        <c:majorGridlines/>
        <c:title>
          <c:tx>
            <c:rich>
              <a:bodyPr rot="-5400000" vert="horz"/>
              <a:lstStyle/>
              <a:p>
                <a:pPr>
                  <a:defRPr/>
                </a:pPr>
                <a:r>
                  <a:rPr lang="ja-JP" altLang="en-US"/>
                  <a:t>サーバ</a:t>
                </a:r>
                <a:r>
                  <a:rPr lang="en-US" altLang="ja-JP"/>
                  <a:t>VM</a:t>
                </a:r>
                <a:r>
                  <a:rPr lang="ja-JP" altLang="en-US"/>
                  <a:t>上で確認できた</a:t>
                </a:r>
                <a:endParaRPr lang="en-US" altLang="ja-JP"/>
              </a:p>
              <a:p>
                <a:pPr>
                  <a:defRPr/>
                </a:pPr>
                <a:r>
                  <a:rPr lang="ja-JP" altLang="en-US"/>
                  <a:t>キャッシュの数</a:t>
                </a:r>
              </a:p>
            </c:rich>
          </c:tx>
          <c:layout/>
          <c:overlay val="0"/>
        </c:title>
        <c:numFmt formatCode="#,##0" sourceLinked="1"/>
        <c:majorTickMark val="out"/>
        <c:minorTickMark val="none"/>
        <c:tickLblPos val="nextTo"/>
        <c:crossAx val="2123984168"/>
        <c:crosses val="autoZero"/>
        <c:crossBetween val="midCat"/>
      </c:valAx>
    </c:plotArea>
    <c:plotVisOnly val="1"/>
    <c:dispBlanksAs val="gap"/>
    <c:showDLblsOverMax val="0"/>
  </c:chart>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1"/>
    <c:plotArea>
      <c:layout/>
      <c:lineChart>
        <c:grouping val="standard"/>
        <c:varyColors val="0"/>
        <c:ser>
          <c:idx val="0"/>
          <c:order val="0"/>
          <c:tx>
            <c:strRef>
              <c:f>Sheet1!$B$1</c:f>
              <c:strCache>
                <c:ptCount val="1"/>
                <c:pt idx="0">
                  <c:v>列1</c:v>
                </c:pt>
              </c:strCache>
            </c:strRef>
          </c:tx>
          <c:cat>
            <c:strRef>
              <c:f>Sheet1!$A$2:$A$4</c:f>
              <c:strCache>
                <c:ptCount val="3"/>
                <c:pt idx="0">
                  <c:v>1GB</c:v>
                </c:pt>
                <c:pt idx="1">
                  <c:v>2GB</c:v>
                </c:pt>
                <c:pt idx="2">
                  <c:v>3GB</c:v>
                </c:pt>
              </c:strCache>
            </c:strRef>
          </c:cat>
          <c:val>
            <c:numRef>
              <c:f>Sheet1!$B$2:$B$4</c:f>
              <c:numCache>
                <c:formatCode>General</c:formatCode>
                <c:ptCount val="3"/>
                <c:pt idx="0">
                  <c:v>1.14</c:v>
                </c:pt>
                <c:pt idx="1">
                  <c:v>2.37</c:v>
                </c:pt>
                <c:pt idx="2">
                  <c:v>3.38</c:v>
                </c:pt>
              </c:numCache>
            </c:numRef>
          </c:val>
          <c:smooth val="0"/>
        </c:ser>
        <c:dLbls>
          <c:dLblPos val="t"/>
          <c:showLegendKey val="0"/>
          <c:showVal val="1"/>
          <c:showCatName val="0"/>
          <c:showSerName val="0"/>
          <c:showPercent val="0"/>
          <c:showBubbleSize val="0"/>
        </c:dLbls>
        <c:marker val="1"/>
        <c:smooth val="0"/>
        <c:axId val="2124073416"/>
        <c:axId val="2124079160"/>
      </c:lineChart>
      <c:catAx>
        <c:axId val="2124073416"/>
        <c:scaling>
          <c:orientation val="minMax"/>
        </c:scaling>
        <c:delete val="0"/>
        <c:axPos val="b"/>
        <c:title>
          <c:tx>
            <c:rich>
              <a:bodyPr/>
              <a:lstStyle/>
              <a:p>
                <a:pPr>
                  <a:defRPr/>
                </a:pPr>
                <a:r>
                  <a:rPr lang="ja-JP" altLang="en-US"/>
                  <a:t>メモリサイズ</a:t>
                </a:r>
                <a:r>
                  <a:rPr lang="en-US" altLang="ja-JP"/>
                  <a:t>[GB]</a:t>
                </a:r>
                <a:endParaRPr lang="ja-JP" altLang="en-US"/>
              </a:p>
            </c:rich>
          </c:tx>
          <c:layout/>
          <c:overlay val="0"/>
        </c:title>
        <c:majorTickMark val="out"/>
        <c:minorTickMark val="none"/>
        <c:tickLblPos val="nextTo"/>
        <c:crossAx val="2124079160"/>
        <c:crosses val="autoZero"/>
        <c:auto val="1"/>
        <c:lblAlgn val="ctr"/>
        <c:lblOffset val="100"/>
        <c:noMultiLvlLbl val="0"/>
      </c:catAx>
      <c:valAx>
        <c:axId val="2124079160"/>
        <c:scaling>
          <c:orientation val="minMax"/>
        </c:scaling>
        <c:delete val="0"/>
        <c:axPos val="l"/>
        <c:majorGridlines/>
        <c:title>
          <c:tx>
            <c:rich>
              <a:bodyPr rot="-5400000" vert="horz"/>
              <a:lstStyle/>
              <a:p>
                <a:pPr>
                  <a:defRPr/>
                </a:pPr>
                <a:r>
                  <a:rPr lang="ja-JP" altLang="en-US"/>
                  <a:t>処理時間</a:t>
                </a:r>
                <a:r>
                  <a:rPr lang="en-US" altLang="ja-JP"/>
                  <a:t>[s]</a:t>
                </a:r>
                <a:endParaRPr lang="ja-JP" altLang="en-US"/>
              </a:p>
            </c:rich>
          </c:tx>
          <c:layout/>
          <c:overlay val="0"/>
        </c:title>
        <c:numFmt formatCode="General" sourceLinked="1"/>
        <c:majorTickMark val="out"/>
        <c:minorTickMark val="none"/>
        <c:tickLblPos val="nextTo"/>
        <c:crossAx val="2124073416"/>
        <c:crosses val="autoZero"/>
        <c:crossBetween val="between"/>
      </c:valAx>
    </c:plotArea>
    <c:plotVisOnly val="1"/>
    <c:dispBlanksAs val="gap"/>
    <c:showDLblsOverMax val="0"/>
  </c:chart>
  <c:txPr>
    <a:bodyPr/>
    <a:lstStyle/>
    <a:p>
      <a:pPr>
        <a:defRPr sz="1800"/>
      </a:pPr>
      <a:endParaRPr lang="ja-JP"/>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10"/>
    </mc:Choice>
    <mc:Fallback>
      <c:style val="10"/>
    </mc:Fallback>
  </mc:AlternateContent>
  <c:chart>
    <c:autoTitleDeleted val="1"/>
    <c:plotArea>
      <c:layout>
        <c:manualLayout>
          <c:layoutTarget val="inner"/>
          <c:xMode val="edge"/>
          <c:yMode val="edge"/>
          <c:x val="0.121301906574216"/>
          <c:y val="0.129834122799238"/>
          <c:w val="0.766273019578582"/>
          <c:h val="0.696131892455489"/>
        </c:manualLayout>
      </c:layout>
      <c:scatterChart>
        <c:scatterStyle val="lineMarker"/>
        <c:varyColors val="0"/>
        <c:ser>
          <c:idx val="0"/>
          <c:order val="0"/>
          <c:tx>
            <c:strRef>
              <c:f>Sheet1_2!$A$2</c:f>
              <c:strCache>
                <c:ptCount val="1"/>
                <c:pt idx="0">
                  <c:v>メモリ1GB</c:v>
                </c:pt>
              </c:strCache>
            </c:strRef>
          </c:tx>
          <c:xVal>
            <c:numRef>
              <c:f>Sheet1_2!$D$2:$D$6</c:f>
              <c:numCache>
                <c:formatCode>General</c:formatCode>
                <c:ptCount val="5"/>
                <c:pt idx="0">
                  <c:v>0.125</c:v>
                </c:pt>
                <c:pt idx="1">
                  <c:v>191.5</c:v>
                </c:pt>
                <c:pt idx="2">
                  <c:v>381.75</c:v>
                </c:pt>
                <c:pt idx="3">
                  <c:v>572.5</c:v>
                </c:pt>
                <c:pt idx="4">
                  <c:v>693.625</c:v>
                </c:pt>
              </c:numCache>
            </c:numRef>
          </c:xVal>
          <c:yVal>
            <c:numRef>
              <c:f>Sheet1_2!$C$2:$C$6</c:f>
              <c:numCache>
                <c:formatCode>General</c:formatCode>
                <c:ptCount val="5"/>
                <c:pt idx="0">
                  <c:v>1.14</c:v>
                </c:pt>
                <c:pt idx="1">
                  <c:v>21.75</c:v>
                </c:pt>
                <c:pt idx="2">
                  <c:v>42.89</c:v>
                </c:pt>
                <c:pt idx="3">
                  <c:v>64.31</c:v>
                </c:pt>
                <c:pt idx="4">
                  <c:v>75.99</c:v>
                </c:pt>
              </c:numCache>
            </c:numRef>
          </c:yVal>
          <c:smooth val="0"/>
        </c:ser>
        <c:dLbls>
          <c:showLegendKey val="0"/>
          <c:showVal val="0"/>
          <c:showCatName val="0"/>
          <c:showSerName val="0"/>
          <c:showPercent val="0"/>
          <c:showBubbleSize val="0"/>
        </c:dLbls>
        <c:axId val="2130145624"/>
        <c:axId val="2130139880"/>
      </c:scatterChart>
      <c:valAx>
        <c:axId val="2130145624"/>
        <c:scaling>
          <c:orientation val="minMax"/>
        </c:scaling>
        <c:delete val="0"/>
        <c:axPos val="b"/>
        <c:title>
          <c:tx>
            <c:rich>
              <a:bodyPr/>
              <a:lstStyle/>
              <a:p>
                <a:pPr>
                  <a:defRPr/>
                </a:pPr>
                <a:r>
                  <a:rPr lang="ja-JP" altLang="en-US"/>
                  <a:t>キャッシュサイズ</a:t>
                </a:r>
                <a:r>
                  <a:rPr lang="en-US" altLang="ja-JP"/>
                  <a:t>[MB]</a:t>
                </a:r>
                <a:endParaRPr lang="ja-JP" altLang="en-US"/>
              </a:p>
            </c:rich>
          </c:tx>
          <c:layout/>
          <c:overlay val="0"/>
        </c:title>
        <c:numFmt formatCode="General" sourceLinked="1"/>
        <c:majorTickMark val="out"/>
        <c:minorTickMark val="none"/>
        <c:tickLblPos val="nextTo"/>
        <c:txPr>
          <a:bodyPr rot="0" vert="horz"/>
          <a:lstStyle/>
          <a:p>
            <a:pPr>
              <a:defRPr/>
            </a:pPr>
            <a:endParaRPr lang="ja-JP"/>
          </a:p>
        </c:txPr>
        <c:crossAx val="2130139880"/>
        <c:crossesAt val="0.0"/>
        <c:crossBetween val="midCat"/>
      </c:valAx>
      <c:valAx>
        <c:axId val="2130139880"/>
        <c:scaling>
          <c:orientation val="minMax"/>
        </c:scaling>
        <c:delete val="0"/>
        <c:axPos val="l"/>
        <c:majorGridlines/>
        <c:numFmt formatCode="General" sourceLinked="1"/>
        <c:majorTickMark val="out"/>
        <c:minorTickMark val="none"/>
        <c:tickLblPos val="nextTo"/>
        <c:txPr>
          <a:bodyPr rot="0" vert="horz"/>
          <a:lstStyle/>
          <a:p>
            <a:pPr>
              <a:defRPr/>
            </a:pPr>
            <a:endParaRPr lang="ja-JP"/>
          </a:p>
        </c:txPr>
        <c:crossAx val="2130145624"/>
        <c:crossesAt val="0.0"/>
        <c:crossBetween val="midCat"/>
      </c:valAx>
    </c:plotArea>
    <c:plotVisOnly val="1"/>
    <c:dispBlanksAs val="span"/>
    <c:showDLblsOverMax val="0"/>
  </c:chart>
  <c:txPr>
    <a:bodyPr/>
    <a:lstStyle/>
    <a:p>
      <a:pPr>
        <a:defRPr sz="1800"/>
      </a:pPr>
      <a:endParaRPr lang="ja-JP"/>
    </a:p>
  </c:txPr>
  <c:externalData r:id="rId1">
    <c:autoUpdate val="0"/>
  </c:externalData>
  <c:userShapes r:id="rId2"/>
</c:chartSpace>
</file>

<file path=ppt/drawings/drawing1.xml><?xml version="1.0" encoding="utf-8"?>
<c:userShapes xmlns:c="http://schemas.openxmlformats.org/drawingml/2006/chart">
  <cdr:relSizeAnchor xmlns:cdr="http://schemas.openxmlformats.org/drawingml/2006/chartDrawing">
    <cdr:from>
      <cdr:x>0.12091</cdr:x>
      <cdr:y>0.8237</cdr:y>
    </cdr:from>
    <cdr:to>
      <cdr:x>0.12116</cdr:x>
      <cdr:y>0.82395</cdr:y>
    </cdr:to>
    <cdr:sp macro="" textlink="">
      <cdr:nvSpPr>
        <cdr:cNvPr id="6145" name="Text Box 1"/>
        <cdr:cNvSpPr txBox="1">
          <a:spLocks xmlns:a="http://schemas.openxmlformats.org/drawingml/2006/main" noChangeArrowheads="1"/>
        </cdr:cNvSpPr>
      </cdr:nvSpPr>
      <cdr:spPr bwMode="auto">
        <a:xfrm xmlns:a="http://schemas.openxmlformats.org/drawingml/2006/main">
          <a:off x="520563" y="3797364"/>
          <a:ext cx="1051" cy="1127"/>
        </a:xfrm>
        <a:prstGeom xmlns:a="http://schemas.openxmlformats.org/drawingml/2006/main" prst="rect">
          <a:avLst/>
        </a:prstGeom>
        <a:solidFill xmlns:a="http://schemas.openxmlformats.org/drawingml/2006/main">
          <a:srgbClr xmlns:mc="http://schemas.openxmlformats.org/markup-compatibility/2006" xmlns:a14="http://schemas.microsoft.com/office/drawing/2010/main" val="E6E6E6" mc:Ignorable="a14" a14:legacySpreadsheetColorIndex="9"/>
        </a:solidFill>
        <a:ln xmlns:a="http://schemas.openxmlformats.org/drawingml/2006/main">
          <a:noFill/>
        </a:ln>
        <a:effectLst xmlns:a="http://schemas.openxmlformats.org/drawingml/2006/main"/>
        <a:extLst xmlns:a="http://schemas.openxmlformats.org/drawingml/2006/main">
          <a:ext uri="{91240B29-F687-4f45-9708-019B960494DF}">
            <a14:hiddenLine xmlns:a14="http://schemas.microsoft.com/office/drawing/2010/main" w="1">
              <a:solidFill>
                <a:srgbClr val="000000"/>
              </a:solidFill>
              <a:miter lim="800000"/>
              <a:headEnd/>
              <a:tailEnd type="none" w="med" len="me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cdr:spPr>
      <cdr:txBody>
        <a:bodyPr xmlns:a="http://schemas.openxmlformats.org/drawingml/2006/main"/>
        <a:lstStyle xmlns:a="http://schemas.openxmlformats.org/drawingml/2006/main"/>
        <a:p xmlns:a="http://schemas.openxmlformats.org/drawingml/2006/main">
          <a:endParaRPr lang="ja-JP" altLang="en-US"/>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43F0C20-E500-BF4B-B1C2-F5B59820029D}" type="datetimeFigureOut">
              <a:t>12/08/19</a:t>
            </a:fld>
            <a:endParaRPr kumimoji="1" lang="ja-JP" altLang="en-US"/>
          </a:p>
        </p:txBody>
      </p:sp>
      <p:sp>
        <p:nvSpPr>
          <p:cNvPr id="4" name="フッター プレースホルダー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55C4578F-EFDD-3E42-88DF-C05C8055E9E0}" type="slidenum">
              <a:t>‹#›</a:t>
            </a:fld>
            <a:endParaRPr kumimoji="1" lang="ja-JP" altLang="en-US"/>
          </a:p>
        </p:txBody>
      </p:sp>
    </p:spTree>
    <p:extLst>
      <p:ext uri="{BB962C8B-B14F-4D97-AF65-F5344CB8AC3E}">
        <p14:creationId xmlns:p14="http://schemas.microsoft.com/office/powerpoint/2010/main" val="213138902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0756E77-518B-4618-BC9A-EEB0815F348B}" type="datetimeFigureOut">
              <a:rPr kumimoji="1" lang="ja-JP" altLang="en-US" smtClean="0"/>
              <a:pPr/>
              <a:t>12/08/19</a:t>
            </a:fld>
            <a:endParaRPr kumimoji="1" lang="ja-JP" altLang="en-US"/>
          </a:p>
        </p:txBody>
      </p:sp>
      <p:sp>
        <p:nvSpPr>
          <p:cNvPr id="4" name="スライド イメージ プレースホルダ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4223F83-7D2A-43A4-9438-B0DFEB8FEE54}" type="slidenum">
              <a:rPr kumimoji="1" lang="ja-JP" altLang="en-US" smtClean="0"/>
              <a:pPr/>
              <a:t>‹#›</a:t>
            </a:fld>
            <a:endParaRPr kumimoji="1" lang="ja-JP" altLang="en-US"/>
          </a:p>
        </p:txBody>
      </p:sp>
    </p:spTree>
    <p:extLst>
      <p:ext uri="{BB962C8B-B14F-4D97-AF65-F5344CB8AC3E}">
        <p14:creationId xmlns:p14="http://schemas.microsoft.com/office/powerpoint/2010/main" val="3600169546"/>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3.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5.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44223F83-7D2A-43A4-9438-B0DFEB8FEE54}" type="slidenum">
              <a:rPr kumimoji="1" lang="ja-JP" altLang="en-US" smtClean="0"/>
              <a:pPr/>
              <a:t>1</a:t>
            </a:fld>
            <a:endParaRPr kumimoji="1" lang="ja-JP" altLang="en-US"/>
          </a:p>
        </p:txBody>
      </p:sp>
    </p:spTree>
    <p:extLst>
      <p:ext uri="{BB962C8B-B14F-4D97-AF65-F5344CB8AC3E}">
        <p14:creationId xmlns:p14="http://schemas.microsoft.com/office/powerpoint/2010/main" val="65113500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kumimoji="1" lang="en-US" altLang="ja-JP"/>
          </a:p>
        </p:txBody>
      </p:sp>
      <p:sp>
        <p:nvSpPr>
          <p:cNvPr id="4" name="スライド番号プレースホルダー 3"/>
          <p:cNvSpPr>
            <a:spLocks noGrp="1"/>
          </p:cNvSpPr>
          <p:nvPr>
            <p:ph type="sldNum" sz="quarter" idx="10"/>
          </p:nvPr>
        </p:nvSpPr>
        <p:spPr/>
        <p:txBody>
          <a:bodyPr/>
          <a:lstStyle/>
          <a:p>
            <a:fld id="{44223F83-7D2A-43A4-9438-B0DFEB8FEE54}" type="slidenum">
              <a:rPr kumimoji="1" lang="ja-JP" altLang="en-US" smtClean="0"/>
              <a:pPr/>
              <a:t>10</a:t>
            </a:fld>
            <a:endParaRPr kumimoji="1" lang="ja-JP" altLang="en-US"/>
          </a:p>
        </p:txBody>
      </p:sp>
    </p:spTree>
    <p:extLst>
      <p:ext uri="{BB962C8B-B14F-4D97-AF65-F5344CB8AC3E}">
        <p14:creationId xmlns:p14="http://schemas.microsoft.com/office/powerpoint/2010/main" val="154325368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44223F83-7D2A-43A4-9438-B0DFEB8FEE54}" type="slidenum">
              <a:rPr kumimoji="1" lang="ja-JP" altLang="en-US" smtClean="0"/>
              <a:pPr/>
              <a:t>11</a:t>
            </a:fld>
            <a:endParaRPr kumimoji="1" lang="ja-JP" altLang="en-US"/>
          </a:p>
        </p:txBody>
      </p:sp>
    </p:spTree>
    <p:extLst>
      <p:ext uri="{BB962C8B-B14F-4D97-AF65-F5344CB8AC3E}">
        <p14:creationId xmlns:p14="http://schemas.microsoft.com/office/powerpoint/2010/main" val="115333227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a:p>
        </p:txBody>
      </p:sp>
      <p:sp>
        <p:nvSpPr>
          <p:cNvPr id="4" name="スライド番号プレースホルダー 3"/>
          <p:cNvSpPr>
            <a:spLocks noGrp="1"/>
          </p:cNvSpPr>
          <p:nvPr>
            <p:ph type="sldNum" sz="quarter" idx="10"/>
          </p:nvPr>
        </p:nvSpPr>
        <p:spPr/>
        <p:txBody>
          <a:bodyPr/>
          <a:lstStyle/>
          <a:p>
            <a:fld id="{44223F83-7D2A-43A4-9438-B0DFEB8FEE54}" type="slidenum">
              <a:rPr kumimoji="1" lang="ja-JP" altLang="en-US" smtClean="0"/>
              <a:pPr/>
              <a:t>12</a:t>
            </a:fld>
            <a:endParaRPr kumimoji="1" lang="ja-JP" altLang="en-US"/>
          </a:p>
        </p:txBody>
      </p:sp>
    </p:spTree>
    <p:extLst>
      <p:ext uri="{BB962C8B-B14F-4D97-AF65-F5344CB8AC3E}">
        <p14:creationId xmlns:p14="http://schemas.microsoft.com/office/powerpoint/2010/main" val="82924150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a:p>
        </p:txBody>
      </p:sp>
      <p:sp>
        <p:nvSpPr>
          <p:cNvPr id="4" name="スライド番号プレースホルダー 3"/>
          <p:cNvSpPr>
            <a:spLocks noGrp="1"/>
          </p:cNvSpPr>
          <p:nvPr>
            <p:ph type="sldNum" sz="quarter" idx="10"/>
          </p:nvPr>
        </p:nvSpPr>
        <p:spPr/>
        <p:txBody>
          <a:bodyPr/>
          <a:lstStyle/>
          <a:p>
            <a:fld id="{44223F83-7D2A-43A4-9438-B0DFEB8FEE54}" type="slidenum">
              <a:rPr kumimoji="1" lang="ja-JP" altLang="en-US" smtClean="0"/>
              <a:pPr/>
              <a:t>13</a:t>
            </a:fld>
            <a:endParaRPr kumimoji="1" lang="ja-JP" altLang="en-US"/>
          </a:p>
        </p:txBody>
      </p:sp>
    </p:spTree>
    <p:extLst>
      <p:ext uri="{BB962C8B-B14F-4D97-AF65-F5344CB8AC3E}">
        <p14:creationId xmlns:p14="http://schemas.microsoft.com/office/powerpoint/2010/main" val="107873404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a:p>
        </p:txBody>
      </p:sp>
      <p:sp>
        <p:nvSpPr>
          <p:cNvPr id="4" name="スライド番号プレースホルダー 3"/>
          <p:cNvSpPr>
            <a:spLocks noGrp="1"/>
          </p:cNvSpPr>
          <p:nvPr>
            <p:ph type="sldNum" sz="quarter" idx="10"/>
          </p:nvPr>
        </p:nvSpPr>
        <p:spPr/>
        <p:txBody>
          <a:bodyPr/>
          <a:lstStyle/>
          <a:p>
            <a:fld id="{44223F83-7D2A-43A4-9438-B0DFEB8FEE54}" type="slidenum">
              <a:rPr kumimoji="1" lang="ja-JP" altLang="en-US" smtClean="0"/>
              <a:pPr/>
              <a:t>14</a:t>
            </a:fld>
            <a:endParaRPr kumimoji="1" lang="ja-JP" altLang="en-US"/>
          </a:p>
        </p:txBody>
      </p:sp>
    </p:spTree>
    <p:extLst>
      <p:ext uri="{BB962C8B-B14F-4D97-AF65-F5344CB8AC3E}">
        <p14:creationId xmlns:p14="http://schemas.microsoft.com/office/powerpoint/2010/main" val="17869934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44223F83-7D2A-43A4-9438-B0DFEB8FEE54}" type="slidenum">
              <a:rPr kumimoji="1" lang="ja-JP" altLang="en-US" smtClean="0"/>
              <a:pPr/>
              <a:t>15</a:t>
            </a:fld>
            <a:endParaRPr kumimoji="1" lang="ja-JP" altLang="en-US"/>
          </a:p>
        </p:txBody>
      </p:sp>
    </p:spTree>
    <p:extLst>
      <p:ext uri="{BB962C8B-B14F-4D97-AF65-F5344CB8AC3E}">
        <p14:creationId xmlns:p14="http://schemas.microsoft.com/office/powerpoint/2010/main" val="394029042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44223F83-7D2A-43A4-9438-B0DFEB8FEE54}" type="slidenum">
              <a:rPr kumimoji="1" lang="ja-JP" altLang="en-US" smtClean="0"/>
              <a:pPr/>
              <a:t>16</a:t>
            </a:fld>
            <a:endParaRPr kumimoji="1" lang="ja-JP" altLang="en-US"/>
          </a:p>
        </p:txBody>
      </p:sp>
    </p:spTree>
    <p:extLst>
      <p:ext uri="{BB962C8B-B14F-4D97-AF65-F5344CB8AC3E}">
        <p14:creationId xmlns:p14="http://schemas.microsoft.com/office/powerpoint/2010/main" val="382746100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44223F83-7D2A-43A4-9438-B0DFEB8FEE54}" type="slidenum">
              <a:rPr kumimoji="1" lang="ja-JP" altLang="en-US" smtClean="0"/>
              <a:pPr/>
              <a:t>17</a:t>
            </a:fld>
            <a:endParaRPr kumimoji="1" lang="ja-JP" altLang="en-US"/>
          </a:p>
        </p:txBody>
      </p:sp>
    </p:spTree>
    <p:extLst>
      <p:ext uri="{BB962C8B-B14F-4D97-AF65-F5344CB8AC3E}">
        <p14:creationId xmlns:p14="http://schemas.microsoft.com/office/powerpoint/2010/main" val="235780239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a:t>ページキャッシュからデータが読み込めるかどうか実験を行いました。ページキャシュの書き戻しまでの時間を長くした状態で、ディスク上の青い画像を赤いものに書き換えて、ディスクとキャッシュ</a:t>
            </a:r>
            <a:endParaRPr kumimoji="1" lang="en-US" altLang="ja-JP"/>
          </a:p>
          <a:p>
            <a:r>
              <a:rPr kumimoji="1" lang="ja-JP" altLang="en-US"/>
              <a:t>で違う画像になるようにしました。そして</a:t>
            </a:r>
            <a:r>
              <a:rPr kumimoji="1" lang="en-US" altLang="ja-JP"/>
              <a:t>CacheShadow</a:t>
            </a:r>
            <a:r>
              <a:rPr kumimoji="1" lang="ja-JP" altLang="en-US"/>
              <a:t>ファイルシステムを用いた所、赤い画像が開けることが確認できました。</a:t>
            </a:r>
            <a:endParaRPr kumimoji="1" lang="en-US" altLang="ja-JP"/>
          </a:p>
        </p:txBody>
      </p:sp>
      <p:sp>
        <p:nvSpPr>
          <p:cNvPr id="4" name="スライド番号プレースホルダー 3"/>
          <p:cNvSpPr>
            <a:spLocks noGrp="1"/>
          </p:cNvSpPr>
          <p:nvPr>
            <p:ph type="sldNum" sz="quarter" idx="10"/>
          </p:nvPr>
        </p:nvSpPr>
        <p:spPr/>
        <p:txBody>
          <a:bodyPr/>
          <a:lstStyle/>
          <a:p>
            <a:fld id="{44223F83-7D2A-43A4-9438-B0DFEB8FEE54}" type="slidenum">
              <a:rPr kumimoji="1" lang="ja-JP" altLang="en-US" smtClean="0"/>
              <a:pPr/>
              <a:t>18</a:t>
            </a:fld>
            <a:endParaRPr kumimoji="1" lang="ja-JP" altLang="en-US"/>
          </a:p>
        </p:txBody>
      </p:sp>
    </p:spTree>
    <p:extLst>
      <p:ext uri="{BB962C8B-B14F-4D97-AF65-F5344CB8AC3E}">
        <p14:creationId xmlns:p14="http://schemas.microsoft.com/office/powerpoint/2010/main" val="331733743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a:p>
        </p:txBody>
      </p:sp>
      <p:sp>
        <p:nvSpPr>
          <p:cNvPr id="4" name="スライド番号プレースホルダー 3"/>
          <p:cNvSpPr>
            <a:spLocks noGrp="1"/>
          </p:cNvSpPr>
          <p:nvPr>
            <p:ph type="sldNum" sz="quarter" idx="10"/>
          </p:nvPr>
        </p:nvSpPr>
        <p:spPr/>
        <p:txBody>
          <a:bodyPr/>
          <a:lstStyle/>
          <a:p>
            <a:fld id="{44223F83-7D2A-43A4-9438-B0DFEB8FEE54}" type="slidenum">
              <a:rPr kumimoji="1" lang="ja-JP" altLang="en-US" smtClean="0"/>
              <a:pPr/>
              <a:t>19</a:t>
            </a:fld>
            <a:endParaRPr kumimoji="1" lang="ja-JP" altLang="en-US"/>
          </a:p>
        </p:txBody>
      </p:sp>
    </p:spTree>
    <p:extLst>
      <p:ext uri="{BB962C8B-B14F-4D97-AF65-F5344CB8AC3E}">
        <p14:creationId xmlns:p14="http://schemas.microsoft.com/office/powerpoint/2010/main" val="165801842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en-US" altLang="ja-JP" dirty="0"/>
          </a:p>
        </p:txBody>
      </p:sp>
      <p:sp>
        <p:nvSpPr>
          <p:cNvPr id="4" name="スライド番号プレースホルダ 3"/>
          <p:cNvSpPr>
            <a:spLocks noGrp="1"/>
          </p:cNvSpPr>
          <p:nvPr>
            <p:ph type="sldNum" sz="quarter" idx="10"/>
          </p:nvPr>
        </p:nvSpPr>
        <p:spPr/>
        <p:txBody>
          <a:bodyPr/>
          <a:lstStyle/>
          <a:p>
            <a:fld id="{E4DF3FBE-CFEA-415C-A1C1-20EEBA50B8CA}" type="slidenum">
              <a:rPr kumimoji="1" lang="ja-JP" altLang="en-US" smtClean="0"/>
              <a:pPr/>
              <a:t>2</a:t>
            </a:fld>
            <a:endParaRPr kumimoji="1" lang="ja-JP" alt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44223F83-7D2A-43A4-9438-B0DFEB8FEE54}" type="slidenum">
              <a:rPr kumimoji="1" lang="ja-JP" altLang="en-US" smtClean="0"/>
              <a:pPr/>
              <a:t>20</a:t>
            </a:fld>
            <a:endParaRPr kumimoji="1" lang="ja-JP" altLang="en-US"/>
          </a:p>
        </p:txBody>
      </p:sp>
    </p:spTree>
    <p:extLst>
      <p:ext uri="{BB962C8B-B14F-4D97-AF65-F5344CB8AC3E}">
        <p14:creationId xmlns:p14="http://schemas.microsoft.com/office/powerpoint/2010/main" val="165801842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44223F83-7D2A-43A4-9438-B0DFEB8FEE54}" type="slidenum">
              <a:rPr kumimoji="1" lang="ja-JP" altLang="en-US" smtClean="0"/>
              <a:pPr/>
              <a:t>22</a:t>
            </a:fld>
            <a:endParaRPr kumimoji="1" lang="ja-JP" altLang="en-US"/>
          </a:p>
        </p:txBody>
      </p:sp>
    </p:spTree>
    <p:extLst>
      <p:ext uri="{BB962C8B-B14F-4D97-AF65-F5344CB8AC3E}">
        <p14:creationId xmlns:p14="http://schemas.microsoft.com/office/powerpoint/2010/main" val="38965677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44223F83-7D2A-43A4-9438-B0DFEB8FEE54}" type="slidenum">
              <a:rPr kumimoji="1" lang="ja-JP" altLang="en-US" smtClean="0"/>
              <a:pPr/>
              <a:t>23</a:t>
            </a:fld>
            <a:endParaRPr kumimoji="1" lang="ja-JP" altLang="en-US"/>
          </a:p>
        </p:txBody>
      </p:sp>
    </p:spTree>
    <p:extLst>
      <p:ext uri="{BB962C8B-B14F-4D97-AF65-F5344CB8AC3E}">
        <p14:creationId xmlns:p14="http://schemas.microsoft.com/office/powerpoint/2010/main" val="284062306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44223F83-7D2A-43A4-9438-B0DFEB8FEE54}" type="slidenum">
              <a:rPr kumimoji="1" lang="ja-JP" altLang="en-US" smtClean="0"/>
              <a:pPr/>
              <a:t>25</a:t>
            </a:fld>
            <a:endParaRPr kumimoji="1" lang="ja-JP" altLang="en-US"/>
          </a:p>
        </p:txBody>
      </p:sp>
    </p:spTree>
    <p:extLst>
      <p:ext uri="{BB962C8B-B14F-4D97-AF65-F5344CB8AC3E}">
        <p14:creationId xmlns:p14="http://schemas.microsoft.com/office/powerpoint/2010/main" val="405621934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a:p>
        </p:txBody>
      </p:sp>
      <p:sp>
        <p:nvSpPr>
          <p:cNvPr id="4" name="スライド番号プレースホルダー 3"/>
          <p:cNvSpPr>
            <a:spLocks noGrp="1"/>
          </p:cNvSpPr>
          <p:nvPr>
            <p:ph type="sldNum" sz="quarter" idx="10"/>
          </p:nvPr>
        </p:nvSpPr>
        <p:spPr/>
        <p:txBody>
          <a:bodyPr/>
          <a:lstStyle/>
          <a:p>
            <a:fld id="{44223F83-7D2A-43A4-9438-B0DFEB8FEE54}" type="slidenum">
              <a:rPr kumimoji="1" lang="ja-JP" altLang="en-US" smtClean="0"/>
              <a:pPr/>
              <a:t>3</a:t>
            </a:fld>
            <a:endParaRPr kumimoji="1" lang="ja-JP" altLang="en-US"/>
          </a:p>
        </p:txBody>
      </p:sp>
    </p:spTree>
    <p:extLst>
      <p:ext uri="{BB962C8B-B14F-4D97-AF65-F5344CB8AC3E}">
        <p14:creationId xmlns:p14="http://schemas.microsoft.com/office/powerpoint/2010/main" val="26584951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a:p>
        </p:txBody>
      </p:sp>
      <p:sp>
        <p:nvSpPr>
          <p:cNvPr id="4" name="スライド番号プレースホルダー 3"/>
          <p:cNvSpPr>
            <a:spLocks noGrp="1"/>
          </p:cNvSpPr>
          <p:nvPr>
            <p:ph type="sldNum" sz="quarter" idx="10"/>
          </p:nvPr>
        </p:nvSpPr>
        <p:spPr/>
        <p:txBody>
          <a:bodyPr/>
          <a:lstStyle/>
          <a:p>
            <a:fld id="{44223F83-7D2A-43A4-9438-B0DFEB8FEE54}" type="slidenum">
              <a:rPr kumimoji="1" lang="ja-JP" altLang="en-US" smtClean="0"/>
              <a:pPr/>
              <a:t>4</a:t>
            </a:fld>
            <a:endParaRPr kumimoji="1" lang="ja-JP" altLang="en-US"/>
          </a:p>
        </p:txBody>
      </p:sp>
    </p:spTree>
    <p:extLst>
      <p:ext uri="{BB962C8B-B14F-4D97-AF65-F5344CB8AC3E}">
        <p14:creationId xmlns:p14="http://schemas.microsoft.com/office/powerpoint/2010/main" val="181554513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44223F83-7D2A-43A4-9438-B0DFEB8FEE54}" type="slidenum">
              <a:rPr kumimoji="1" lang="ja-JP" altLang="en-US" smtClean="0"/>
              <a:pPr/>
              <a:t>5</a:t>
            </a:fld>
            <a:endParaRPr kumimoji="1" lang="ja-JP" altLang="en-US"/>
          </a:p>
        </p:txBody>
      </p:sp>
    </p:spTree>
    <p:extLst>
      <p:ext uri="{BB962C8B-B14F-4D97-AF65-F5344CB8AC3E}">
        <p14:creationId xmlns:p14="http://schemas.microsoft.com/office/powerpoint/2010/main" val="16799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a:p>
        </p:txBody>
      </p:sp>
      <p:sp>
        <p:nvSpPr>
          <p:cNvPr id="4" name="スライド番号プレースホルダー 3"/>
          <p:cNvSpPr>
            <a:spLocks noGrp="1"/>
          </p:cNvSpPr>
          <p:nvPr>
            <p:ph type="sldNum" sz="quarter" idx="10"/>
          </p:nvPr>
        </p:nvSpPr>
        <p:spPr/>
        <p:txBody>
          <a:bodyPr/>
          <a:lstStyle/>
          <a:p>
            <a:fld id="{44223F83-7D2A-43A4-9438-B0DFEB8FEE54}" type="slidenum">
              <a:rPr kumimoji="1" lang="ja-JP" altLang="en-US" smtClean="0"/>
              <a:pPr/>
              <a:t>6</a:t>
            </a:fld>
            <a:endParaRPr kumimoji="1" lang="ja-JP" altLang="en-US"/>
          </a:p>
        </p:txBody>
      </p:sp>
    </p:spTree>
    <p:extLst>
      <p:ext uri="{BB962C8B-B14F-4D97-AF65-F5344CB8AC3E}">
        <p14:creationId xmlns:p14="http://schemas.microsoft.com/office/powerpoint/2010/main" val="38409843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44223F83-7D2A-43A4-9438-B0DFEB8FEE54}" type="slidenum">
              <a:rPr kumimoji="1" lang="ja-JP" altLang="en-US" smtClean="0"/>
              <a:pPr/>
              <a:t>7</a:t>
            </a:fld>
            <a:endParaRPr kumimoji="1" lang="ja-JP" altLang="en-US"/>
          </a:p>
        </p:txBody>
      </p:sp>
    </p:spTree>
    <p:extLst>
      <p:ext uri="{BB962C8B-B14F-4D97-AF65-F5344CB8AC3E}">
        <p14:creationId xmlns:p14="http://schemas.microsoft.com/office/powerpoint/2010/main" val="236213755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44223F83-7D2A-43A4-9438-B0DFEB8FEE54}" type="slidenum">
              <a:rPr kumimoji="1" lang="ja-JP" altLang="en-US" smtClean="0"/>
              <a:pPr/>
              <a:t>8</a:t>
            </a:fld>
            <a:endParaRPr kumimoji="1" lang="ja-JP" altLang="en-US"/>
          </a:p>
        </p:txBody>
      </p:sp>
    </p:spTree>
    <p:extLst>
      <p:ext uri="{BB962C8B-B14F-4D97-AF65-F5344CB8AC3E}">
        <p14:creationId xmlns:p14="http://schemas.microsoft.com/office/powerpoint/2010/main" val="273440615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44223F83-7D2A-43A4-9438-B0DFEB8FEE54}" type="slidenum">
              <a:rPr kumimoji="1" lang="ja-JP" altLang="en-US" smtClean="0"/>
              <a:pPr/>
              <a:t>9</a:t>
            </a:fld>
            <a:endParaRPr kumimoji="1" lang="ja-JP" altLang="en-US"/>
          </a:p>
        </p:txBody>
      </p:sp>
    </p:spTree>
    <p:extLst>
      <p:ext uri="{BB962C8B-B14F-4D97-AF65-F5344CB8AC3E}">
        <p14:creationId xmlns:p14="http://schemas.microsoft.com/office/powerpoint/2010/main" val="172299368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10" name="直角三角形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タイトル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ja-JP" altLang="en-US" smtClean="0"/>
              <a:t>マスタ タイトルの書式設定</a:t>
            </a:r>
            <a:endParaRPr kumimoji="0" lang="en-US"/>
          </a:p>
        </p:txBody>
      </p:sp>
      <p:sp>
        <p:nvSpPr>
          <p:cNvPr id="17" name="サブタイトル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ja-JP" altLang="en-US" smtClean="0"/>
              <a:t>マスタ サブタイトルの書式設定</a:t>
            </a:r>
            <a:endParaRPr kumimoji="0" lang="en-US"/>
          </a:p>
        </p:txBody>
      </p:sp>
      <p:grpSp>
        <p:nvGrpSpPr>
          <p:cNvPr id="2" name="グループ化 1"/>
          <p:cNvGrpSpPr/>
          <p:nvPr/>
        </p:nvGrpSpPr>
        <p:grpSpPr>
          <a:xfrm>
            <a:off x="-3765" y="4953000"/>
            <a:ext cx="9147765" cy="1912088"/>
            <a:chOff x="-3765" y="4832896"/>
            <a:chExt cx="9147765" cy="2032192"/>
          </a:xfrm>
        </p:grpSpPr>
        <p:sp>
          <p:nvSpPr>
            <p:cNvPr id="7" name="フリーフォーム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フリーフォーム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フリーフォーム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直線コネクタ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日付プレースホルダ 29"/>
          <p:cNvSpPr>
            <a:spLocks noGrp="1"/>
          </p:cNvSpPr>
          <p:nvPr>
            <p:ph type="dt" sz="half" idx="10"/>
          </p:nvPr>
        </p:nvSpPr>
        <p:spPr/>
        <p:txBody>
          <a:bodyPr/>
          <a:lstStyle>
            <a:lvl1pPr>
              <a:defRPr>
                <a:solidFill>
                  <a:srgbClr val="FFFFFF"/>
                </a:solidFill>
              </a:defRPr>
            </a:lvl1pPr>
            <a:extLst/>
          </a:lstStyle>
          <a:p>
            <a:fld id="{6A627A6F-4DBA-4F44-8A3D-2FD6095FBBE5}" type="datetimeFigureOut">
              <a:rPr kumimoji="1" lang="ja-JP" altLang="en-US" smtClean="0"/>
              <a:pPr/>
              <a:t>12/08/19</a:t>
            </a:fld>
            <a:endParaRPr kumimoji="1" lang="ja-JP" altLang="en-US"/>
          </a:p>
        </p:txBody>
      </p:sp>
      <p:sp>
        <p:nvSpPr>
          <p:cNvPr id="19" name="フッター プレースホルダ 18"/>
          <p:cNvSpPr>
            <a:spLocks noGrp="1"/>
          </p:cNvSpPr>
          <p:nvPr>
            <p:ph type="ftr" sz="quarter" idx="11"/>
          </p:nvPr>
        </p:nvSpPr>
        <p:spPr/>
        <p:txBody>
          <a:bodyPr/>
          <a:lstStyle>
            <a:lvl1pPr>
              <a:defRPr>
                <a:solidFill>
                  <a:schemeClr val="accent1">
                    <a:tint val="20000"/>
                  </a:schemeClr>
                </a:solidFill>
              </a:defRPr>
            </a:lvl1pPr>
            <a:extLst/>
          </a:lstStyle>
          <a:p>
            <a:endParaRPr kumimoji="1" lang="ja-JP" altLang="en-US"/>
          </a:p>
        </p:txBody>
      </p:sp>
      <p:sp>
        <p:nvSpPr>
          <p:cNvPr id="27" name="スライド番号プレースホルダ 26"/>
          <p:cNvSpPr>
            <a:spLocks noGrp="1"/>
          </p:cNvSpPr>
          <p:nvPr>
            <p:ph type="sldNum" sz="quarter" idx="12"/>
          </p:nvPr>
        </p:nvSpPr>
        <p:spPr/>
        <p:txBody>
          <a:bodyPr/>
          <a:lstStyle>
            <a:lvl1pPr>
              <a:defRPr>
                <a:solidFill>
                  <a:srgbClr val="FFFFFF"/>
                </a:solidFill>
              </a:defRPr>
            </a:lvl1pPr>
            <a:extLst/>
          </a:lstStyle>
          <a:p>
            <a:fld id="{DDC7C6E7-A0A0-4897-91D1-A31F99C74B13}" type="slidenum">
              <a:rPr kumimoji="1" lang="ja-JP" altLang="en-US" smtClean="0"/>
              <a:pPr/>
              <a:t>‹#›</a:t>
            </a:fld>
            <a:endParaRPr kumimoji="1"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extLst/>
          </a:lstStyle>
          <a:p>
            <a:r>
              <a:rPr kumimoji="0" lang="ja-JP" altLang="en-US" smtClean="0"/>
              <a:t>マスタ タイトルの書式設定</a:t>
            </a:r>
            <a:endParaRPr kumimoji="0" lang="en-US"/>
          </a:p>
        </p:txBody>
      </p:sp>
      <p:sp>
        <p:nvSpPr>
          <p:cNvPr id="3" name="縦書きテキスト プレースホルダ 2"/>
          <p:cNvSpPr>
            <a:spLocks noGrp="1"/>
          </p:cNvSpPr>
          <p:nvPr>
            <p:ph type="body" orient="vert" idx="1"/>
          </p:nvPr>
        </p:nvSpPr>
        <p:spPr>
          <a:xfrm>
            <a:off x="457200" y="1481329"/>
            <a:ext cx="8229600" cy="4386071"/>
          </a:xfrm>
        </p:spPr>
        <p:txBody>
          <a:bodyPr vert="eaVert"/>
          <a:lstStyle>
            <a:extLst/>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日付プレースホルダ 3"/>
          <p:cNvSpPr>
            <a:spLocks noGrp="1"/>
          </p:cNvSpPr>
          <p:nvPr>
            <p:ph type="dt" sz="half" idx="10"/>
          </p:nvPr>
        </p:nvSpPr>
        <p:spPr/>
        <p:txBody>
          <a:bodyPr/>
          <a:lstStyle>
            <a:extLst/>
          </a:lstStyle>
          <a:p>
            <a:fld id="{6A627A6F-4DBA-4F44-8A3D-2FD6095FBBE5}" type="datetimeFigureOut">
              <a:rPr kumimoji="1" lang="ja-JP" altLang="en-US" smtClean="0"/>
              <a:pPr/>
              <a:t>12/08/19</a:t>
            </a:fld>
            <a:endParaRPr kumimoji="1" lang="ja-JP" altLang="en-US"/>
          </a:p>
        </p:txBody>
      </p:sp>
      <p:sp>
        <p:nvSpPr>
          <p:cNvPr id="5" name="フッター プレースホルダ 4"/>
          <p:cNvSpPr>
            <a:spLocks noGrp="1"/>
          </p:cNvSpPr>
          <p:nvPr>
            <p:ph type="ftr" sz="quarter" idx="11"/>
          </p:nvPr>
        </p:nvSpPr>
        <p:spPr/>
        <p:txBody>
          <a:bodyPr/>
          <a:lstStyle>
            <a:extLst/>
          </a:lstStyle>
          <a:p>
            <a:endParaRPr kumimoji="1" lang="ja-JP" altLang="en-US"/>
          </a:p>
        </p:txBody>
      </p:sp>
      <p:sp>
        <p:nvSpPr>
          <p:cNvPr id="6" name="スライド番号プレースホルダ 5"/>
          <p:cNvSpPr>
            <a:spLocks noGrp="1"/>
          </p:cNvSpPr>
          <p:nvPr>
            <p:ph type="sldNum" sz="quarter" idx="12"/>
          </p:nvPr>
        </p:nvSpPr>
        <p:spPr/>
        <p:txBody>
          <a:bodyPr/>
          <a:lstStyle>
            <a:extLst/>
          </a:lstStyle>
          <a:p>
            <a:fld id="{DDC7C6E7-A0A0-4897-91D1-A31F99C74B13}" type="slidenum">
              <a:rPr kumimoji="1" lang="ja-JP" altLang="en-US" smtClean="0"/>
              <a:pPr/>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844013" y="274640"/>
            <a:ext cx="1777470" cy="5592761"/>
          </a:xfrm>
        </p:spPr>
        <p:txBody>
          <a:bodyPr vert="eaVert"/>
          <a:lstStyle>
            <a:extLst/>
          </a:lstStyle>
          <a:p>
            <a:r>
              <a:rPr kumimoji="0" lang="ja-JP" altLang="en-US" smtClean="0"/>
              <a:t>マスタ タイトルの書式設定</a:t>
            </a:r>
            <a:endParaRPr kumimoji="0" lang="en-US"/>
          </a:p>
        </p:txBody>
      </p:sp>
      <p:sp>
        <p:nvSpPr>
          <p:cNvPr id="3" name="縦書きテキスト プレースホルダ 2"/>
          <p:cNvSpPr>
            <a:spLocks noGrp="1"/>
          </p:cNvSpPr>
          <p:nvPr>
            <p:ph type="body" orient="vert" idx="1"/>
          </p:nvPr>
        </p:nvSpPr>
        <p:spPr>
          <a:xfrm>
            <a:off x="457200" y="274641"/>
            <a:ext cx="6324600" cy="5592760"/>
          </a:xfrm>
        </p:spPr>
        <p:txBody>
          <a:bodyPr vert="eaVert"/>
          <a:lstStyle>
            <a:extLst/>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日付プレースホルダ 3"/>
          <p:cNvSpPr>
            <a:spLocks noGrp="1"/>
          </p:cNvSpPr>
          <p:nvPr>
            <p:ph type="dt" sz="half" idx="10"/>
          </p:nvPr>
        </p:nvSpPr>
        <p:spPr/>
        <p:txBody>
          <a:bodyPr/>
          <a:lstStyle>
            <a:extLst/>
          </a:lstStyle>
          <a:p>
            <a:fld id="{6A627A6F-4DBA-4F44-8A3D-2FD6095FBBE5}" type="datetimeFigureOut">
              <a:rPr kumimoji="1" lang="ja-JP" altLang="en-US" smtClean="0"/>
              <a:pPr/>
              <a:t>12/08/19</a:t>
            </a:fld>
            <a:endParaRPr kumimoji="1" lang="ja-JP" altLang="en-US"/>
          </a:p>
        </p:txBody>
      </p:sp>
      <p:sp>
        <p:nvSpPr>
          <p:cNvPr id="5" name="フッター プレースホルダ 4"/>
          <p:cNvSpPr>
            <a:spLocks noGrp="1"/>
          </p:cNvSpPr>
          <p:nvPr>
            <p:ph type="ftr" sz="quarter" idx="11"/>
          </p:nvPr>
        </p:nvSpPr>
        <p:spPr/>
        <p:txBody>
          <a:bodyPr/>
          <a:lstStyle>
            <a:extLst/>
          </a:lstStyle>
          <a:p>
            <a:endParaRPr kumimoji="1" lang="ja-JP" altLang="en-US"/>
          </a:p>
        </p:txBody>
      </p:sp>
      <p:sp>
        <p:nvSpPr>
          <p:cNvPr id="6" name="スライド番号プレースホルダ 5"/>
          <p:cNvSpPr>
            <a:spLocks noGrp="1"/>
          </p:cNvSpPr>
          <p:nvPr>
            <p:ph type="sldNum" sz="quarter" idx="12"/>
          </p:nvPr>
        </p:nvSpPr>
        <p:spPr/>
        <p:txBody>
          <a:bodyPr/>
          <a:lstStyle>
            <a:extLst/>
          </a:lstStyle>
          <a:p>
            <a:fld id="{DDC7C6E7-A0A0-4897-91D1-A31F99C74B13}" type="slidenum">
              <a:rPr kumimoji="1" lang="ja-JP" altLang="en-US" smtClean="0"/>
              <a:pPr/>
              <a: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3" name="コンテンツ プレースホルダ 2"/>
          <p:cNvSpPr>
            <a:spLocks noGrp="1"/>
          </p:cNvSpPr>
          <p:nvPr>
            <p:ph idx="1"/>
          </p:nvPr>
        </p:nvSpPr>
        <p:spPr/>
        <p:txBody>
          <a:bodyPr/>
          <a:lstStyle>
            <a:extLst/>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日付プレースホルダ 3"/>
          <p:cNvSpPr>
            <a:spLocks noGrp="1"/>
          </p:cNvSpPr>
          <p:nvPr>
            <p:ph type="dt" sz="half" idx="10"/>
          </p:nvPr>
        </p:nvSpPr>
        <p:spPr/>
        <p:txBody>
          <a:bodyPr/>
          <a:lstStyle>
            <a:extLst/>
          </a:lstStyle>
          <a:p>
            <a:fld id="{6A627A6F-4DBA-4F44-8A3D-2FD6095FBBE5}" type="datetimeFigureOut">
              <a:rPr kumimoji="1" lang="ja-JP" altLang="en-US" smtClean="0"/>
              <a:pPr/>
              <a:t>12/08/19</a:t>
            </a:fld>
            <a:endParaRPr kumimoji="1" lang="ja-JP" altLang="en-US"/>
          </a:p>
        </p:txBody>
      </p:sp>
      <p:sp>
        <p:nvSpPr>
          <p:cNvPr id="5" name="フッター プレースホルダ 4"/>
          <p:cNvSpPr>
            <a:spLocks noGrp="1"/>
          </p:cNvSpPr>
          <p:nvPr>
            <p:ph type="ftr" sz="quarter" idx="11"/>
          </p:nvPr>
        </p:nvSpPr>
        <p:spPr/>
        <p:txBody>
          <a:bodyPr/>
          <a:lstStyle>
            <a:extLst/>
          </a:lstStyle>
          <a:p>
            <a:endParaRPr kumimoji="1" lang="ja-JP" altLang="en-US"/>
          </a:p>
        </p:txBody>
      </p:sp>
      <p:sp>
        <p:nvSpPr>
          <p:cNvPr id="6" name="スライド番号プレースホルダ 5"/>
          <p:cNvSpPr>
            <a:spLocks noGrp="1"/>
          </p:cNvSpPr>
          <p:nvPr>
            <p:ph type="sldNum" sz="quarter" idx="12"/>
          </p:nvPr>
        </p:nvSpPr>
        <p:spPr/>
        <p:txBody>
          <a:bodyPr/>
          <a:lstStyle>
            <a:extLst/>
          </a:lstStyle>
          <a:p>
            <a:fld id="{DDC7C6E7-A0A0-4897-91D1-A31F99C74B13}" type="slidenum">
              <a:rPr kumimoji="1" lang="ja-JP" altLang="en-US" smtClean="0"/>
              <a:pPr/>
              <a:t>‹#›</a:t>
            </a:fld>
            <a:endParaRPr kumimoji="1" lang="ja-JP" altLang="en-US"/>
          </a:p>
        </p:txBody>
      </p:sp>
      <p:sp>
        <p:nvSpPr>
          <p:cNvPr id="7" name="タイトル 6"/>
          <p:cNvSpPr>
            <a:spLocks noGrp="1"/>
          </p:cNvSpPr>
          <p:nvPr>
            <p:ph type="title"/>
          </p:nvPr>
        </p:nvSpPr>
        <p:spPr/>
        <p:txBody>
          <a:bodyPr rtlCol="0"/>
          <a:lstStyle>
            <a:extLst/>
          </a:lstStyle>
          <a:p>
            <a:r>
              <a:rPr kumimoji="0" lang="ja-JP" altLang="en-US" smtClean="0"/>
              <a:t>マスタ タイトルの書式設定</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bg>
      <p:bgRef idx="1002">
        <a:schemeClr val="bg1"/>
      </p:bgRef>
    </p:bg>
    <p:spTree>
      <p:nvGrpSpPr>
        <p:cNvPr id="1" name=""/>
        <p:cNvGrpSpPr/>
        <p:nvPr/>
      </p:nvGrpSpPr>
      <p:grpSpPr>
        <a:xfrm>
          <a:off x="0" y="0"/>
          <a:ext cx="0" cy="0"/>
          <a:chOff x="0" y="0"/>
          <a:chExt cx="0" cy="0"/>
        </a:xfrm>
      </p:grpSpPr>
      <p:sp>
        <p:nvSpPr>
          <p:cNvPr id="2" name="タイトル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ja-JP" altLang="en-US" smtClean="0"/>
              <a:t>マスタ タイトルの書式設定</a:t>
            </a:r>
            <a:endParaRPr kumimoji="0" lang="en-US"/>
          </a:p>
        </p:txBody>
      </p:sp>
      <p:sp>
        <p:nvSpPr>
          <p:cNvPr id="3" name="テキスト プレースホルダ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ja-JP" altLang="en-US" smtClean="0"/>
              <a:t>マスタ テキストの書式設定</a:t>
            </a:r>
          </a:p>
        </p:txBody>
      </p:sp>
      <p:sp>
        <p:nvSpPr>
          <p:cNvPr id="4" name="日付プレースホルダ 3"/>
          <p:cNvSpPr>
            <a:spLocks noGrp="1"/>
          </p:cNvSpPr>
          <p:nvPr>
            <p:ph type="dt" sz="half" idx="10"/>
          </p:nvPr>
        </p:nvSpPr>
        <p:spPr/>
        <p:txBody>
          <a:bodyPr/>
          <a:lstStyle>
            <a:extLst/>
          </a:lstStyle>
          <a:p>
            <a:fld id="{6A627A6F-4DBA-4F44-8A3D-2FD6095FBBE5}" type="datetimeFigureOut">
              <a:rPr kumimoji="1" lang="ja-JP" altLang="en-US" smtClean="0"/>
              <a:pPr/>
              <a:t>12/08/19</a:t>
            </a:fld>
            <a:endParaRPr kumimoji="1" lang="ja-JP" altLang="en-US"/>
          </a:p>
        </p:txBody>
      </p:sp>
      <p:sp>
        <p:nvSpPr>
          <p:cNvPr id="5" name="フッター プレースホルダ 4"/>
          <p:cNvSpPr>
            <a:spLocks noGrp="1"/>
          </p:cNvSpPr>
          <p:nvPr>
            <p:ph type="ftr" sz="quarter" idx="11"/>
          </p:nvPr>
        </p:nvSpPr>
        <p:spPr/>
        <p:txBody>
          <a:bodyPr/>
          <a:lstStyle>
            <a:extLst/>
          </a:lstStyle>
          <a:p>
            <a:endParaRPr kumimoji="1" lang="ja-JP" altLang="en-US"/>
          </a:p>
        </p:txBody>
      </p:sp>
      <p:sp>
        <p:nvSpPr>
          <p:cNvPr id="6" name="スライド番号プレースホルダ 5"/>
          <p:cNvSpPr>
            <a:spLocks noGrp="1"/>
          </p:cNvSpPr>
          <p:nvPr>
            <p:ph type="sldNum" sz="quarter" idx="12"/>
          </p:nvPr>
        </p:nvSpPr>
        <p:spPr/>
        <p:txBody>
          <a:bodyPr/>
          <a:lstStyle>
            <a:extLst/>
          </a:lstStyle>
          <a:p>
            <a:fld id="{DDC7C6E7-A0A0-4897-91D1-A31F99C74B13}" type="slidenum">
              <a:rPr kumimoji="1" lang="ja-JP" altLang="en-US" smtClean="0"/>
              <a:pPr/>
              <a:t>‹#›</a:t>
            </a:fld>
            <a:endParaRPr kumimoji="1" lang="ja-JP" altLang="en-US"/>
          </a:p>
        </p:txBody>
      </p:sp>
      <p:sp>
        <p:nvSpPr>
          <p:cNvPr id="7" name="山形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山形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bg>
      <p:bgRef idx="1002">
        <a:schemeClr val="bg1"/>
      </p:bgRef>
    </p:bg>
    <p:spTree>
      <p:nvGrpSpPr>
        <p:cNvPr id="1" name=""/>
        <p:cNvGrpSpPr/>
        <p:nvPr/>
      </p:nvGrpSpPr>
      <p:grpSpPr>
        <a:xfrm>
          <a:off x="0" y="0"/>
          <a:ext cx="0" cy="0"/>
          <a:chOff x="0" y="0"/>
          <a:chExt cx="0" cy="0"/>
        </a:xfrm>
      </p:grpSpPr>
      <p:sp>
        <p:nvSpPr>
          <p:cNvPr id="3" name="コンテンツ プレースホルダ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コンテンツ プレースホルダ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5" name="日付プレースホルダ 4"/>
          <p:cNvSpPr>
            <a:spLocks noGrp="1"/>
          </p:cNvSpPr>
          <p:nvPr>
            <p:ph type="dt" sz="half" idx="10"/>
          </p:nvPr>
        </p:nvSpPr>
        <p:spPr/>
        <p:txBody>
          <a:bodyPr/>
          <a:lstStyle>
            <a:extLst/>
          </a:lstStyle>
          <a:p>
            <a:fld id="{6A627A6F-4DBA-4F44-8A3D-2FD6095FBBE5}" type="datetimeFigureOut">
              <a:rPr kumimoji="1" lang="ja-JP" altLang="en-US" smtClean="0"/>
              <a:pPr/>
              <a:t>12/08/19</a:t>
            </a:fld>
            <a:endParaRPr kumimoji="1" lang="ja-JP" altLang="en-US"/>
          </a:p>
        </p:txBody>
      </p:sp>
      <p:sp>
        <p:nvSpPr>
          <p:cNvPr id="6" name="フッター プレースホルダ 5"/>
          <p:cNvSpPr>
            <a:spLocks noGrp="1"/>
          </p:cNvSpPr>
          <p:nvPr>
            <p:ph type="ftr" sz="quarter" idx="11"/>
          </p:nvPr>
        </p:nvSpPr>
        <p:spPr/>
        <p:txBody>
          <a:bodyPr/>
          <a:lstStyle>
            <a:extLst/>
          </a:lstStyle>
          <a:p>
            <a:endParaRPr kumimoji="1" lang="ja-JP" altLang="en-US"/>
          </a:p>
        </p:txBody>
      </p:sp>
      <p:sp>
        <p:nvSpPr>
          <p:cNvPr id="7" name="スライド番号プレースホルダ 6"/>
          <p:cNvSpPr>
            <a:spLocks noGrp="1"/>
          </p:cNvSpPr>
          <p:nvPr>
            <p:ph type="sldNum" sz="quarter" idx="12"/>
          </p:nvPr>
        </p:nvSpPr>
        <p:spPr/>
        <p:txBody>
          <a:bodyPr/>
          <a:lstStyle>
            <a:extLst/>
          </a:lstStyle>
          <a:p>
            <a:fld id="{DDC7C6E7-A0A0-4897-91D1-A31F99C74B13}" type="slidenum">
              <a:rPr kumimoji="1" lang="ja-JP" altLang="en-US" smtClean="0"/>
              <a:pPr/>
              <a:t>‹#›</a:t>
            </a:fld>
            <a:endParaRPr kumimoji="1" lang="ja-JP" altLang="en-US"/>
          </a:p>
        </p:txBody>
      </p:sp>
      <p:sp>
        <p:nvSpPr>
          <p:cNvPr id="8" name="タイトル 7"/>
          <p:cNvSpPr>
            <a:spLocks noGrp="1"/>
          </p:cNvSpPr>
          <p:nvPr>
            <p:ph type="title"/>
          </p:nvPr>
        </p:nvSpPr>
        <p:spPr/>
        <p:txBody>
          <a:bodyPr rtlCol="0"/>
          <a:lstStyle>
            <a:extLst/>
          </a:lstStyle>
          <a:p>
            <a:r>
              <a:rPr kumimoji="0" lang="ja-JP" altLang="en-US" smtClean="0"/>
              <a:t>マスタ タイトルの書式設定</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比較">
    <p:bg>
      <p:bgRef idx="1003">
        <a:schemeClr val="bg1"/>
      </p:bgRef>
    </p:bg>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8229600" cy="1143000"/>
          </a:xfrm>
        </p:spPr>
        <p:txBody>
          <a:bodyPr anchor="ctr"/>
          <a:lstStyle>
            <a:lvl1pPr>
              <a:defRPr/>
            </a:lvl1pPr>
            <a:extLst/>
          </a:lstStyle>
          <a:p>
            <a:r>
              <a:rPr kumimoji="0" lang="ja-JP" altLang="en-US" smtClean="0"/>
              <a:t>マスタ タイトルの書式設定</a:t>
            </a:r>
            <a:endParaRPr kumimoji="0" lang="en-US"/>
          </a:p>
        </p:txBody>
      </p:sp>
      <p:sp>
        <p:nvSpPr>
          <p:cNvPr id="3" name="テキスト プレースホルダ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ja-JP" altLang="en-US" smtClean="0"/>
              <a:t>マスタ テキストの書式設定</a:t>
            </a:r>
          </a:p>
        </p:txBody>
      </p:sp>
      <p:sp>
        <p:nvSpPr>
          <p:cNvPr id="4" name="テキスト プレースホルダ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ja-JP" altLang="en-US" smtClean="0"/>
              <a:t>マスタ テキストの書式設定</a:t>
            </a:r>
          </a:p>
        </p:txBody>
      </p:sp>
      <p:sp>
        <p:nvSpPr>
          <p:cNvPr id="5" name="コンテンツ プレースホルダ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6" name="コンテンツ プレースホルダ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7" name="日付プレースホルダ 6"/>
          <p:cNvSpPr>
            <a:spLocks noGrp="1"/>
          </p:cNvSpPr>
          <p:nvPr>
            <p:ph type="dt" sz="half" idx="10"/>
          </p:nvPr>
        </p:nvSpPr>
        <p:spPr/>
        <p:txBody>
          <a:bodyPr/>
          <a:lstStyle>
            <a:extLst/>
          </a:lstStyle>
          <a:p>
            <a:fld id="{6A627A6F-4DBA-4F44-8A3D-2FD6095FBBE5}" type="datetimeFigureOut">
              <a:rPr kumimoji="1" lang="ja-JP" altLang="en-US" smtClean="0"/>
              <a:pPr/>
              <a:t>12/08/19</a:t>
            </a:fld>
            <a:endParaRPr kumimoji="1" lang="ja-JP" altLang="en-US"/>
          </a:p>
        </p:txBody>
      </p:sp>
      <p:sp>
        <p:nvSpPr>
          <p:cNvPr id="8" name="フッター プレースホルダ 7"/>
          <p:cNvSpPr>
            <a:spLocks noGrp="1"/>
          </p:cNvSpPr>
          <p:nvPr>
            <p:ph type="ftr" sz="quarter" idx="11"/>
          </p:nvPr>
        </p:nvSpPr>
        <p:spPr/>
        <p:txBody>
          <a:bodyPr/>
          <a:lstStyle>
            <a:extLst/>
          </a:lstStyle>
          <a:p>
            <a:endParaRPr kumimoji="1" lang="ja-JP" altLang="en-US"/>
          </a:p>
        </p:txBody>
      </p:sp>
      <p:sp>
        <p:nvSpPr>
          <p:cNvPr id="9" name="スライド番号プレースホルダ 8"/>
          <p:cNvSpPr>
            <a:spLocks noGrp="1"/>
          </p:cNvSpPr>
          <p:nvPr>
            <p:ph type="sldNum" sz="quarter" idx="12"/>
          </p:nvPr>
        </p:nvSpPr>
        <p:spPr/>
        <p:txBody>
          <a:bodyPr/>
          <a:lstStyle>
            <a:extLst/>
          </a:lstStyle>
          <a:p>
            <a:fld id="{DDC7C6E7-A0A0-4897-91D1-A31F99C74B13}" type="slidenum">
              <a:rPr kumimoji="1" lang="ja-JP" altLang="en-US" smtClean="0"/>
              <a:pPr/>
              <a:t>‹#›</a:t>
            </a:fld>
            <a:endParaRPr kumimoji="1" lang="ja-JP" alt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bg>
      <p:bgRef idx="1002">
        <a:schemeClr val="bg1"/>
      </p:bgRef>
    </p:bg>
    <p:spTree>
      <p:nvGrpSpPr>
        <p:cNvPr id="1" name=""/>
        <p:cNvGrpSpPr/>
        <p:nvPr/>
      </p:nvGrpSpPr>
      <p:grpSpPr>
        <a:xfrm>
          <a:off x="0" y="0"/>
          <a:ext cx="0" cy="0"/>
          <a:chOff x="0" y="0"/>
          <a:chExt cx="0" cy="0"/>
        </a:xfrm>
      </p:grpSpPr>
      <p:sp>
        <p:nvSpPr>
          <p:cNvPr id="3" name="日付プレースホルダ 2"/>
          <p:cNvSpPr>
            <a:spLocks noGrp="1"/>
          </p:cNvSpPr>
          <p:nvPr>
            <p:ph type="dt" sz="half" idx="10"/>
          </p:nvPr>
        </p:nvSpPr>
        <p:spPr/>
        <p:txBody>
          <a:bodyPr/>
          <a:lstStyle>
            <a:extLst/>
          </a:lstStyle>
          <a:p>
            <a:fld id="{6A627A6F-4DBA-4F44-8A3D-2FD6095FBBE5}" type="datetimeFigureOut">
              <a:rPr kumimoji="1" lang="ja-JP" altLang="en-US" smtClean="0"/>
              <a:pPr/>
              <a:t>12/08/19</a:t>
            </a:fld>
            <a:endParaRPr kumimoji="1" lang="ja-JP" altLang="en-US"/>
          </a:p>
        </p:txBody>
      </p:sp>
      <p:sp>
        <p:nvSpPr>
          <p:cNvPr id="4" name="フッター プレースホルダ 3"/>
          <p:cNvSpPr>
            <a:spLocks noGrp="1"/>
          </p:cNvSpPr>
          <p:nvPr>
            <p:ph type="ftr" sz="quarter" idx="11"/>
          </p:nvPr>
        </p:nvSpPr>
        <p:spPr/>
        <p:txBody>
          <a:bodyPr/>
          <a:lstStyle>
            <a:extLst/>
          </a:lstStyle>
          <a:p>
            <a:endParaRPr kumimoji="1" lang="ja-JP" altLang="en-US"/>
          </a:p>
        </p:txBody>
      </p:sp>
      <p:sp>
        <p:nvSpPr>
          <p:cNvPr id="5" name="スライド番号プレースホルダ 4"/>
          <p:cNvSpPr>
            <a:spLocks noGrp="1"/>
          </p:cNvSpPr>
          <p:nvPr>
            <p:ph type="sldNum" sz="quarter" idx="12"/>
          </p:nvPr>
        </p:nvSpPr>
        <p:spPr/>
        <p:txBody>
          <a:bodyPr/>
          <a:lstStyle>
            <a:extLst/>
          </a:lstStyle>
          <a:p>
            <a:fld id="{DDC7C6E7-A0A0-4897-91D1-A31F99C74B13}" type="slidenum">
              <a:rPr kumimoji="1" lang="ja-JP" altLang="en-US" smtClean="0"/>
              <a:pPr/>
              <a:t>‹#›</a:t>
            </a:fld>
            <a:endParaRPr kumimoji="1" lang="ja-JP" altLang="en-US"/>
          </a:p>
        </p:txBody>
      </p:sp>
      <p:sp>
        <p:nvSpPr>
          <p:cNvPr id="6" name="タイトル 5"/>
          <p:cNvSpPr>
            <a:spLocks noGrp="1"/>
          </p:cNvSpPr>
          <p:nvPr>
            <p:ph type="title"/>
          </p:nvPr>
        </p:nvSpPr>
        <p:spPr/>
        <p:txBody>
          <a:bodyPr rtlCol="0"/>
          <a:lstStyle>
            <a:extLst/>
          </a:lstStyle>
          <a:p>
            <a:r>
              <a:rPr kumimoji="0" lang="ja-JP" altLang="en-US" smtClean="0"/>
              <a:t>マスタ タイトルの書式設定</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extLst/>
          </a:lstStyle>
          <a:p>
            <a:fld id="{6A627A6F-4DBA-4F44-8A3D-2FD6095FBBE5}" type="datetimeFigureOut">
              <a:rPr kumimoji="1" lang="ja-JP" altLang="en-US" smtClean="0"/>
              <a:pPr/>
              <a:t>12/08/19</a:t>
            </a:fld>
            <a:endParaRPr kumimoji="1" lang="ja-JP" altLang="en-US"/>
          </a:p>
        </p:txBody>
      </p:sp>
      <p:sp>
        <p:nvSpPr>
          <p:cNvPr id="3" name="フッター プレースホルダ 2"/>
          <p:cNvSpPr>
            <a:spLocks noGrp="1"/>
          </p:cNvSpPr>
          <p:nvPr>
            <p:ph type="ftr" sz="quarter" idx="11"/>
          </p:nvPr>
        </p:nvSpPr>
        <p:spPr/>
        <p:txBody>
          <a:bodyPr/>
          <a:lstStyle>
            <a:extLst/>
          </a:lstStyle>
          <a:p>
            <a:endParaRPr kumimoji="1" lang="ja-JP" altLang="en-US"/>
          </a:p>
        </p:txBody>
      </p:sp>
      <p:sp>
        <p:nvSpPr>
          <p:cNvPr id="4" name="スライド番号プレースホルダ 3"/>
          <p:cNvSpPr>
            <a:spLocks noGrp="1"/>
          </p:cNvSpPr>
          <p:nvPr>
            <p:ph type="sldNum" sz="quarter" idx="12"/>
          </p:nvPr>
        </p:nvSpPr>
        <p:spPr/>
        <p:txBody>
          <a:bodyPr/>
          <a:lstStyle>
            <a:extLst/>
          </a:lstStyle>
          <a:p>
            <a:fld id="{DDC7C6E7-A0A0-4897-91D1-A31F99C74B13}" type="slidenum">
              <a:rPr kumimoji="1" lang="ja-JP" altLang="en-US" smtClean="0"/>
              <a:pPr/>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タイトル付きのコンテンツ">
    <p:bg>
      <p:bgRef idx="1003">
        <a:schemeClr val="bg1"/>
      </p:bgRef>
    </p:bg>
    <p:spTree>
      <p:nvGrpSpPr>
        <p:cNvPr id="1" name=""/>
        <p:cNvGrpSpPr/>
        <p:nvPr/>
      </p:nvGrpSpPr>
      <p:grpSpPr>
        <a:xfrm>
          <a:off x="0" y="0"/>
          <a:ext cx="0" cy="0"/>
          <a:chOff x="0" y="0"/>
          <a:chExt cx="0" cy="0"/>
        </a:xfrm>
      </p:grpSpPr>
      <p:sp>
        <p:nvSpPr>
          <p:cNvPr id="2" name="タイトル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ja-JP" altLang="en-US" smtClean="0"/>
              <a:t>マスタ タイトルの書式設定</a:t>
            </a:r>
            <a:endParaRPr kumimoji="0" lang="en-US"/>
          </a:p>
        </p:txBody>
      </p:sp>
      <p:sp>
        <p:nvSpPr>
          <p:cNvPr id="3" name="テキスト プレースホルダ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ja-JP" altLang="en-US" smtClean="0"/>
              <a:t>マスタ テキストの書式設定</a:t>
            </a:r>
          </a:p>
        </p:txBody>
      </p:sp>
      <p:sp>
        <p:nvSpPr>
          <p:cNvPr id="4" name="コンテンツ プレースホルダ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5" name="日付プレースホルダ 4"/>
          <p:cNvSpPr>
            <a:spLocks noGrp="1"/>
          </p:cNvSpPr>
          <p:nvPr>
            <p:ph type="dt" sz="half" idx="10"/>
          </p:nvPr>
        </p:nvSpPr>
        <p:spPr>
          <a:xfrm>
            <a:off x="6727032" y="6407944"/>
            <a:ext cx="1920240" cy="365760"/>
          </a:xfrm>
        </p:spPr>
        <p:txBody>
          <a:bodyPr/>
          <a:lstStyle>
            <a:extLst/>
          </a:lstStyle>
          <a:p>
            <a:fld id="{6A627A6F-4DBA-4F44-8A3D-2FD6095FBBE5}" type="datetimeFigureOut">
              <a:rPr kumimoji="1" lang="ja-JP" altLang="en-US" smtClean="0"/>
              <a:pPr/>
              <a:t>12/08/19</a:t>
            </a:fld>
            <a:endParaRPr kumimoji="1" lang="ja-JP" altLang="en-US"/>
          </a:p>
        </p:txBody>
      </p:sp>
      <p:sp>
        <p:nvSpPr>
          <p:cNvPr id="6" name="フッター プレースホルダ 5"/>
          <p:cNvSpPr>
            <a:spLocks noGrp="1"/>
          </p:cNvSpPr>
          <p:nvPr>
            <p:ph type="ftr" sz="quarter" idx="11"/>
          </p:nvPr>
        </p:nvSpPr>
        <p:spPr/>
        <p:txBody>
          <a:bodyPr/>
          <a:lstStyle>
            <a:extLst/>
          </a:lstStyle>
          <a:p>
            <a:endParaRPr kumimoji="1" lang="ja-JP" altLang="en-US"/>
          </a:p>
        </p:txBody>
      </p:sp>
      <p:sp>
        <p:nvSpPr>
          <p:cNvPr id="7" name="スライド番号プレースホルダ 6"/>
          <p:cNvSpPr>
            <a:spLocks noGrp="1"/>
          </p:cNvSpPr>
          <p:nvPr>
            <p:ph type="sldNum" sz="quarter" idx="12"/>
          </p:nvPr>
        </p:nvSpPr>
        <p:spPr/>
        <p:txBody>
          <a:bodyPr/>
          <a:lstStyle>
            <a:extLst/>
          </a:lstStyle>
          <a:p>
            <a:fld id="{DDC7C6E7-A0A0-4897-91D1-A31F99C74B13}" type="slidenum">
              <a:rPr kumimoji="1" lang="ja-JP" altLang="en-US" smtClean="0"/>
              <a:pPr/>
              <a:t>‹#›</a:t>
            </a:fld>
            <a:endParaRPr kumimoji="1" lang="ja-JP" alt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タイトル付きの図">
    <p:bg>
      <p:bgRef idx="1002">
        <a:schemeClr val="bg1"/>
      </p:bgRef>
    </p:bg>
    <p:spTree>
      <p:nvGrpSpPr>
        <p:cNvPr id="1" name=""/>
        <p:cNvGrpSpPr/>
        <p:nvPr/>
      </p:nvGrpSpPr>
      <p:grpSpPr>
        <a:xfrm>
          <a:off x="0" y="0"/>
          <a:ext cx="0" cy="0"/>
          <a:chOff x="0" y="0"/>
          <a:chExt cx="0" cy="0"/>
        </a:xfrm>
      </p:grpSpPr>
      <p:sp>
        <p:nvSpPr>
          <p:cNvPr id="4" name="テキスト プレースホルダ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ja-JP" altLang="en-US" smtClean="0"/>
              <a:t>マスタ テキストの書式設定</a:t>
            </a:r>
          </a:p>
        </p:txBody>
      </p:sp>
      <p:sp>
        <p:nvSpPr>
          <p:cNvPr id="3" name="図プレースホルダ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ja-JP" altLang="en-US" smtClean="0"/>
              <a:t>アイコンをクリックして図を追加</a:t>
            </a:r>
            <a:endParaRPr kumimoji="0" lang="en-US" dirty="0"/>
          </a:p>
        </p:txBody>
      </p:sp>
      <p:sp>
        <p:nvSpPr>
          <p:cNvPr id="5" name="日付プレースホルダ 4"/>
          <p:cNvSpPr>
            <a:spLocks noGrp="1"/>
          </p:cNvSpPr>
          <p:nvPr>
            <p:ph type="dt" sz="half" idx="10"/>
          </p:nvPr>
        </p:nvSpPr>
        <p:spPr/>
        <p:txBody>
          <a:bodyPr/>
          <a:lstStyle>
            <a:lvl1pPr>
              <a:defRPr>
                <a:solidFill>
                  <a:schemeClr val="tx1"/>
                </a:solidFill>
              </a:defRPr>
            </a:lvl1pPr>
            <a:extLst/>
          </a:lstStyle>
          <a:p>
            <a:fld id="{6A627A6F-4DBA-4F44-8A3D-2FD6095FBBE5}" type="datetimeFigureOut">
              <a:rPr kumimoji="1" lang="ja-JP" altLang="en-US" smtClean="0"/>
              <a:pPr/>
              <a:t>12/08/19</a:t>
            </a:fld>
            <a:endParaRPr kumimoji="1" lang="ja-JP" altLang="en-US"/>
          </a:p>
        </p:txBody>
      </p:sp>
      <p:sp>
        <p:nvSpPr>
          <p:cNvPr id="6" name="フッター プレースホルダ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kumimoji="1" lang="ja-JP" altLang="en-US"/>
          </a:p>
        </p:txBody>
      </p:sp>
      <p:sp>
        <p:nvSpPr>
          <p:cNvPr id="7" name="スライド番号プレースホルダ 6"/>
          <p:cNvSpPr>
            <a:spLocks noGrp="1"/>
          </p:cNvSpPr>
          <p:nvPr>
            <p:ph type="sldNum" sz="quarter" idx="12"/>
          </p:nvPr>
        </p:nvSpPr>
        <p:spPr/>
        <p:txBody>
          <a:bodyPr/>
          <a:lstStyle>
            <a:lvl1pPr>
              <a:defRPr>
                <a:solidFill>
                  <a:schemeClr val="tx1"/>
                </a:solidFill>
              </a:defRPr>
            </a:lvl1pPr>
            <a:extLst/>
          </a:lstStyle>
          <a:p>
            <a:fld id="{DDC7C6E7-A0A0-4897-91D1-A31F99C74B13}" type="slidenum">
              <a:rPr kumimoji="1" lang="ja-JP" altLang="en-US" smtClean="0"/>
              <a:pPr/>
              <a:t>‹#›</a:t>
            </a:fld>
            <a:endParaRPr kumimoji="1" lang="ja-JP" altLang="en-US"/>
          </a:p>
        </p:txBody>
      </p:sp>
      <p:sp>
        <p:nvSpPr>
          <p:cNvPr id="2" name="タイトル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ja-JP" altLang="en-US" smtClean="0"/>
              <a:t>マスタ タイトルの書式設定</a:t>
            </a:r>
            <a:endParaRPr kumimoji="0" lang="en-US"/>
          </a:p>
        </p:txBody>
      </p:sp>
      <p:sp>
        <p:nvSpPr>
          <p:cNvPr id="8" name="フリーフォーム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フリーフォーム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直角三角形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直線コネクタ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山形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山形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1.jpe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フリーフォーム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フリーフォーム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直角三角形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直線コネクタ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タイトル プレースホルダ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ja-JP" altLang="en-US" smtClean="0"/>
              <a:t>マスタ タイトルの書式設定</a:t>
            </a:r>
            <a:endParaRPr kumimoji="0" lang="en-US"/>
          </a:p>
        </p:txBody>
      </p:sp>
      <p:sp>
        <p:nvSpPr>
          <p:cNvPr id="30" name="テキスト プレースホルダ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ja-JP" altLang="en-US" smtClean="0"/>
              <a:t>マスタ テキストの書式設定</a:t>
            </a:r>
          </a:p>
          <a:p>
            <a:pPr lvl="1" eaLnBrk="1" latinLnBrk="0" hangingPunct="1"/>
            <a:r>
              <a:rPr kumimoji="0" lang="ja-JP" altLang="en-US" smtClean="0"/>
              <a:t>第 </a:t>
            </a:r>
            <a:r>
              <a:rPr kumimoji="0" lang="en-US" altLang="ja-JP" smtClean="0"/>
              <a:t>2 </a:t>
            </a:r>
            <a:r>
              <a:rPr kumimoji="0" lang="ja-JP" altLang="en-US" smtClean="0"/>
              <a:t>レベル</a:t>
            </a:r>
          </a:p>
          <a:p>
            <a:pPr lvl="2" eaLnBrk="1" latinLnBrk="0" hangingPunct="1"/>
            <a:r>
              <a:rPr kumimoji="0" lang="ja-JP" altLang="en-US" smtClean="0"/>
              <a:t>第 </a:t>
            </a:r>
            <a:r>
              <a:rPr kumimoji="0" lang="en-US" altLang="ja-JP" smtClean="0"/>
              <a:t>3 </a:t>
            </a:r>
            <a:r>
              <a:rPr kumimoji="0" lang="ja-JP" altLang="en-US" smtClean="0"/>
              <a:t>レベル</a:t>
            </a:r>
          </a:p>
          <a:p>
            <a:pPr lvl="3" eaLnBrk="1" latinLnBrk="0" hangingPunct="1"/>
            <a:r>
              <a:rPr kumimoji="0" lang="ja-JP" altLang="en-US" smtClean="0"/>
              <a:t>第 </a:t>
            </a:r>
            <a:r>
              <a:rPr kumimoji="0" lang="en-US" altLang="ja-JP" smtClean="0"/>
              <a:t>4 </a:t>
            </a:r>
            <a:r>
              <a:rPr kumimoji="0" lang="ja-JP" altLang="en-US" smtClean="0"/>
              <a:t>レベル</a:t>
            </a:r>
          </a:p>
          <a:p>
            <a:pPr lvl="4" eaLnBrk="1" latinLnBrk="0" hangingPunct="1"/>
            <a:r>
              <a:rPr kumimoji="0" lang="ja-JP" altLang="en-US" smtClean="0"/>
              <a:t>第 </a:t>
            </a:r>
            <a:r>
              <a:rPr kumimoji="0" lang="en-US" altLang="ja-JP" smtClean="0"/>
              <a:t>5 </a:t>
            </a:r>
            <a:r>
              <a:rPr kumimoji="0" lang="ja-JP" altLang="en-US" smtClean="0"/>
              <a:t>レベル</a:t>
            </a:r>
            <a:endParaRPr kumimoji="0" lang="en-US"/>
          </a:p>
        </p:txBody>
      </p:sp>
      <p:sp>
        <p:nvSpPr>
          <p:cNvPr id="10" name="日付プレースホルダ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6A627A6F-4DBA-4F44-8A3D-2FD6095FBBE5}" type="datetimeFigureOut">
              <a:rPr kumimoji="1" lang="ja-JP" altLang="en-US" smtClean="0"/>
              <a:pPr/>
              <a:t>12/08/19</a:t>
            </a:fld>
            <a:endParaRPr kumimoji="1" lang="ja-JP" altLang="en-US"/>
          </a:p>
        </p:txBody>
      </p:sp>
      <p:sp>
        <p:nvSpPr>
          <p:cNvPr id="22" name="フッター プレースホルダ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kumimoji="1" lang="ja-JP" altLang="en-US"/>
          </a:p>
        </p:txBody>
      </p:sp>
      <p:sp>
        <p:nvSpPr>
          <p:cNvPr id="18" name="スライド番号プレースホルダ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DDC7C6E7-A0A0-4897-91D1-A31F99C74B13}" type="slidenum">
              <a:rPr kumimoji="1" lang="ja-JP" altLang="en-US" smtClean="0"/>
              <a:pPr/>
              <a:t>‹#›</a:t>
            </a:fld>
            <a:endParaRPr kumimoji="1" lang="ja-JP" alt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1"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1" sz="28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1" sz="26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1" sz="24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1"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1"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1"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1"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1"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1" sz="1600" kern="1200" baseline="0">
          <a:solidFill>
            <a:schemeClr val="tx1"/>
          </a:solidFill>
          <a:latin typeface="+mn-lt"/>
          <a:ea typeface="+mn-ea"/>
          <a:cs typeface="+mn-cs"/>
        </a:defRPr>
      </a:lvl9pPr>
      <a:extLst/>
    </p:bodyStyle>
    <p:otherStyle>
      <a:lvl1pPr marL="0" algn="l" rtl="0" eaLnBrk="1" latinLnBrk="0" hangingPunct="1">
        <a:defRPr kumimoji="1" kern="1200">
          <a:solidFill>
            <a:schemeClr val="tx1"/>
          </a:solidFill>
          <a:latin typeface="+mn-lt"/>
          <a:ea typeface="+mn-ea"/>
          <a:cs typeface="+mn-cs"/>
        </a:defRPr>
      </a:lvl1pPr>
      <a:lvl2pPr marL="457200" algn="l" rtl="0" eaLnBrk="1" latinLnBrk="0" hangingPunct="1">
        <a:defRPr kumimoji="1" kern="1200">
          <a:solidFill>
            <a:schemeClr val="tx1"/>
          </a:solidFill>
          <a:latin typeface="+mn-lt"/>
          <a:ea typeface="+mn-ea"/>
          <a:cs typeface="+mn-cs"/>
        </a:defRPr>
      </a:lvl2pPr>
      <a:lvl3pPr marL="914400" algn="l" rtl="0" eaLnBrk="1" latinLnBrk="0" hangingPunct="1">
        <a:defRPr kumimoji="1" kern="1200">
          <a:solidFill>
            <a:schemeClr val="tx1"/>
          </a:solidFill>
          <a:latin typeface="+mn-lt"/>
          <a:ea typeface="+mn-ea"/>
          <a:cs typeface="+mn-cs"/>
        </a:defRPr>
      </a:lvl3pPr>
      <a:lvl4pPr marL="1371600" algn="l" rtl="0" eaLnBrk="1" latinLnBrk="0" hangingPunct="1">
        <a:defRPr kumimoji="1" kern="1200">
          <a:solidFill>
            <a:schemeClr val="tx1"/>
          </a:solidFill>
          <a:latin typeface="+mn-lt"/>
          <a:ea typeface="+mn-ea"/>
          <a:cs typeface="+mn-cs"/>
        </a:defRPr>
      </a:lvl4pPr>
      <a:lvl5pPr marL="1828800" algn="l" rtl="0" eaLnBrk="1" latinLnBrk="0" hangingPunct="1">
        <a:defRPr kumimoji="1" kern="1200">
          <a:solidFill>
            <a:schemeClr val="tx1"/>
          </a:solidFill>
          <a:latin typeface="+mn-lt"/>
          <a:ea typeface="+mn-ea"/>
          <a:cs typeface="+mn-cs"/>
        </a:defRPr>
      </a:lvl5pPr>
      <a:lvl6pPr marL="2286000" algn="l" rtl="0" eaLnBrk="1" latinLnBrk="0" hangingPunct="1">
        <a:defRPr kumimoji="1" kern="1200">
          <a:solidFill>
            <a:schemeClr val="tx1"/>
          </a:solidFill>
          <a:latin typeface="+mn-lt"/>
          <a:ea typeface="+mn-ea"/>
          <a:cs typeface="+mn-cs"/>
        </a:defRPr>
      </a:lvl6pPr>
      <a:lvl7pPr marL="2743200" algn="l" rtl="0" eaLnBrk="1" latinLnBrk="0" hangingPunct="1">
        <a:defRPr kumimoji="1" kern="1200">
          <a:solidFill>
            <a:schemeClr val="tx1"/>
          </a:solidFill>
          <a:latin typeface="+mn-lt"/>
          <a:ea typeface="+mn-ea"/>
          <a:cs typeface="+mn-cs"/>
        </a:defRPr>
      </a:lvl7pPr>
      <a:lvl8pPr marL="3200400" algn="l" rtl="0" eaLnBrk="1" latinLnBrk="0" hangingPunct="1">
        <a:defRPr kumimoji="1" kern="1200">
          <a:solidFill>
            <a:schemeClr val="tx1"/>
          </a:solidFill>
          <a:latin typeface="+mn-lt"/>
          <a:ea typeface="+mn-ea"/>
          <a:cs typeface="+mn-cs"/>
        </a:defRPr>
      </a:lvl8pPr>
      <a:lvl9pPr marL="3657600" algn="l" rtl="0" eaLnBrk="1" latinLnBrk="0" hangingPunct="1">
        <a:defRPr kumimoji="1"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3" Type="http://schemas.openxmlformats.org/officeDocument/2006/relationships/image" Target="../media/image3.png"/><Relationship Id="rId4" Type="http://schemas.openxmlformats.org/officeDocument/2006/relationships/image" Target="../media/image4.png"/><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 Id="rId3" Type="http://schemas.openxmlformats.org/officeDocument/2006/relationships/chart" Target="../charts/chart1.xml"/></Relationships>
</file>

<file path=ppt/slides/_rels/slide2.xml.rels><?xml version="1.0" encoding="UTF-8" standalone="yes"?>
<Relationships xmlns="http://schemas.openxmlformats.org/package/2006/relationships"><Relationship Id="rId1" Type="http://schemas.openxmlformats.org/officeDocument/2006/relationships/tags" Target="../tags/tag1.xml"/><Relationship Id="rId2" Type="http://schemas.openxmlformats.org/officeDocument/2006/relationships/slideLayout" Target="../slideLayouts/slideLayout2.xml"/><Relationship Id="rId3"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 Id="rId3" Type="http://schemas.openxmlformats.org/officeDocument/2006/relationships/chart" Target="../charts/char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chart" Target="../charts/char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 Id="rId3" Type="http://schemas.openxmlformats.org/officeDocument/2006/relationships/image" Target="../media/image2.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p:txBody>
          <a:bodyPr>
            <a:normAutofit/>
          </a:bodyPr>
          <a:lstStyle/>
          <a:p>
            <a:r>
              <a:rPr kumimoji="1" lang="ja-JP" altLang="en-US" dirty="0" smtClean="0"/>
              <a:t>ファイルシステムキャッシュを</a:t>
            </a:r>
            <a:r>
              <a:rPr kumimoji="1" lang="en-US" altLang="ja-JP" dirty="0" smtClean="0"/>
              <a:t/>
            </a:r>
            <a:br>
              <a:rPr kumimoji="1" lang="en-US" altLang="ja-JP" dirty="0" smtClean="0"/>
            </a:br>
            <a:r>
              <a:rPr kumimoji="1" lang="ja-JP" altLang="en-US" dirty="0" smtClean="0"/>
              <a:t>考慮した</a:t>
            </a:r>
            <a:r>
              <a:rPr kumimoji="1" lang="en-US" altLang="ja-JP" dirty="0" smtClean="0"/>
              <a:t>IDS</a:t>
            </a:r>
            <a:r>
              <a:rPr kumimoji="1" lang="ja-JP" altLang="en-US" dirty="0" smtClean="0"/>
              <a:t>オフロード</a:t>
            </a:r>
            <a:endParaRPr kumimoji="1" lang="ja-JP" altLang="en-US" dirty="0"/>
          </a:p>
        </p:txBody>
      </p:sp>
      <p:sp>
        <p:nvSpPr>
          <p:cNvPr id="3" name="サブタイトル 2"/>
          <p:cNvSpPr>
            <a:spLocks noGrp="1"/>
          </p:cNvSpPr>
          <p:nvPr>
            <p:ph type="subTitle" idx="1"/>
          </p:nvPr>
        </p:nvSpPr>
        <p:spPr>
          <a:xfrm>
            <a:off x="4283968" y="4101504"/>
            <a:ext cx="4713784" cy="911672"/>
          </a:xfrm>
        </p:spPr>
        <p:txBody>
          <a:bodyPr>
            <a:noAutofit/>
          </a:bodyPr>
          <a:lstStyle/>
          <a:p>
            <a:pPr algn="l"/>
            <a:r>
              <a:rPr kumimoji="1" lang="ja-JP" altLang="en-US" sz="2000" dirty="0" smtClean="0"/>
              <a:t>土田賢太朗（九州工業大学）</a:t>
            </a:r>
            <a:endParaRPr kumimoji="1" lang="en-US" altLang="ja-JP" sz="2000" dirty="0" smtClean="0"/>
          </a:p>
          <a:p>
            <a:pPr algn="l"/>
            <a:r>
              <a:rPr kumimoji="1" lang="ja-JP" altLang="en-US" sz="2000" dirty="0" smtClean="0"/>
              <a:t>光来　健一（九州工業大学</a:t>
            </a:r>
            <a:r>
              <a:rPr kumimoji="1" lang="en-US" altLang="ja-JP" sz="2000" dirty="0" smtClean="0"/>
              <a:t>/JST CREST</a:t>
            </a:r>
            <a:r>
              <a:rPr kumimoji="1" lang="ja-JP" altLang="en-US" sz="2000" dirty="0" smtClean="0"/>
              <a:t>）</a:t>
            </a:r>
            <a:endParaRPr kumimoji="1" lang="en-US" altLang="ja-JP" sz="2000" dirty="0" smtClean="0"/>
          </a:p>
        </p:txBody>
      </p:sp>
    </p:spTree>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コンテンツ プレースホルダー 1"/>
          <p:cNvSpPr>
            <a:spLocks noGrp="1"/>
          </p:cNvSpPr>
          <p:nvPr>
            <p:ph idx="1"/>
          </p:nvPr>
        </p:nvSpPr>
        <p:spPr/>
        <p:txBody>
          <a:bodyPr/>
          <a:lstStyle/>
          <a:p>
            <a:r>
              <a:rPr kumimoji="1" lang="en-US" altLang="ja-JP" dirty="0" smtClean="0"/>
              <a:t>page</a:t>
            </a:r>
            <a:r>
              <a:rPr kumimoji="1" lang="ja-JP" altLang="en-US" dirty="0" smtClean="0"/>
              <a:t>構造体の用途を示すフラグで判別</a:t>
            </a:r>
            <a:endParaRPr kumimoji="1" lang="en-US" altLang="ja-JP" dirty="0" smtClean="0"/>
          </a:p>
          <a:p>
            <a:pPr lvl="1"/>
            <a:r>
              <a:rPr lang="ja-JP" altLang="en-US" dirty="0"/>
              <a:t>ページ</a:t>
            </a:r>
            <a:r>
              <a:rPr kumimoji="1" lang="ja-JP" altLang="en-US" dirty="0" smtClean="0"/>
              <a:t>キャッシュを直接指すフラグがない</a:t>
            </a:r>
            <a:endParaRPr kumimoji="1" lang="en-US" altLang="ja-JP" dirty="0" smtClean="0"/>
          </a:p>
          <a:p>
            <a:pPr lvl="1"/>
            <a:r>
              <a:rPr kumimoji="1" lang="ja-JP" altLang="en-US" dirty="0" smtClean="0"/>
              <a:t>いくつか</a:t>
            </a:r>
            <a:r>
              <a:rPr lang="ja-JP" altLang="en-US" dirty="0"/>
              <a:t>のフラグを</a:t>
            </a:r>
            <a:r>
              <a:rPr kumimoji="1" lang="ja-JP" altLang="en-US" dirty="0" smtClean="0"/>
              <a:t>組み合わせて消去法で判別する</a:t>
            </a:r>
            <a:endParaRPr kumimoji="1" lang="en-US" altLang="ja-JP" dirty="0" smtClean="0"/>
          </a:p>
          <a:p>
            <a:r>
              <a:rPr lang="ja-JP" altLang="en-US" dirty="0"/>
              <a:t>ディスクに書き戻されていないページキャッシュだけを選別</a:t>
            </a:r>
            <a:endParaRPr lang="en-US" altLang="ja-JP" dirty="0"/>
          </a:p>
          <a:p>
            <a:pPr lvl="1"/>
            <a:r>
              <a:rPr lang="en-US" altLang="ja-JP" dirty="0"/>
              <a:t>PageDirty</a:t>
            </a:r>
            <a:r>
              <a:rPr lang="ja-JP" altLang="en-US" dirty="0"/>
              <a:t>フラグで判定</a:t>
            </a:r>
            <a:endParaRPr kumimoji="1" lang="ja-JP" altLang="en-US" dirty="0"/>
          </a:p>
        </p:txBody>
      </p:sp>
      <p:sp>
        <p:nvSpPr>
          <p:cNvPr id="3" name="タイトル 2"/>
          <p:cNvSpPr>
            <a:spLocks noGrp="1"/>
          </p:cNvSpPr>
          <p:nvPr>
            <p:ph type="title"/>
          </p:nvPr>
        </p:nvSpPr>
        <p:spPr/>
        <p:txBody>
          <a:bodyPr/>
          <a:lstStyle/>
          <a:p>
            <a:r>
              <a:rPr lang="ja-JP" altLang="en-US" dirty="0"/>
              <a:t>ページ</a:t>
            </a:r>
            <a:r>
              <a:rPr kumimoji="1" lang="ja-JP" altLang="en-US" dirty="0" smtClean="0"/>
              <a:t>キャッシュの判別</a:t>
            </a:r>
            <a:endParaRPr kumimoji="1" lang="ja-JP" altLang="en-US" dirty="0"/>
          </a:p>
        </p:txBody>
      </p:sp>
      <p:sp>
        <p:nvSpPr>
          <p:cNvPr id="81" name="テキスト ボックス 80"/>
          <p:cNvSpPr txBox="1"/>
          <p:nvPr/>
        </p:nvSpPr>
        <p:spPr>
          <a:xfrm>
            <a:off x="5159628" y="3995772"/>
            <a:ext cx="1428596" cy="369332"/>
          </a:xfrm>
          <a:prstGeom prst="rect">
            <a:avLst/>
          </a:prstGeom>
          <a:noFill/>
        </p:spPr>
        <p:txBody>
          <a:bodyPr wrap="none" rtlCol="0">
            <a:spAutoFit/>
          </a:bodyPr>
          <a:lstStyle/>
          <a:p>
            <a:r>
              <a:rPr kumimoji="1" lang="en-US" altLang="ja-JP" dirty="0" smtClean="0"/>
              <a:t>page</a:t>
            </a:r>
            <a:r>
              <a:rPr kumimoji="1" lang="ja-JP" altLang="en-US" dirty="0" smtClean="0"/>
              <a:t>構造体</a:t>
            </a:r>
            <a:endParaRPr kumimoji="1" lang="ja-JP" altLang="en-US" dirty="0"/>
          </a:p>
        </p:txBody>
      </p:sp>
      <p:sp>
        <p:nvSpPr>
          <p:cNvPr id="97" name="テキスト ボックス 96"/>
          <p:cNvSpPr txBox="1"/>
          <p:nvPr/>
        </p:nvSpPr>
        <p:spPr>
          <a:xfrm>
            <a:off x="5580112" y="6165304"/>
            <a:ext cx="1804100" cy="369332"/>
          </a:xfrm>
          <a:prstGeom prst="rect">
            <a:avLst/>
          </a:prstGeom>
          <a:noFill/>
        </p:spPr>
        <p:txBody>
          <a:bodyPr wrap="none" rtlCol="0">
            <a:spAutoFit/>
          </a:bodyPr>
          <a:lstStyle/>
          <a:p>
            <a:r>
              <a:rPr lang="ja-JP" altLang="en-US"/>
              <a:t>ページ</a:t>
            </a:r>
            <a:r>
              <a:rPr kumimoji="1" lang="ja-JP" altLang="en-US"/>
              <a:t>キャッシュ</a:t>
            </a:r>
          </a:p>
        </p:txBody>
      </p:sp>
      <p:grpSp>
        <p:nvGrpSpPr>
          <p:cNvPr id="5" name="図形グループ 4"/>
          <p:cNvGrpSpPr/>
          <p:nvPr/>
        </p:nvGrpSpPr>
        <p:grpSpPr>
          <a:xfrm rot="5400000">
            <a:off x="5615298" y="4168536"/>
            <a:ext cx="1667920" cy="2150140"/>
            <a:chOff x="4419196" y="4519220"/>
            <a:chExt cx="1667920" cy="2150140"/>
          </a:xfrm>
        </p:grpSpPr>
        <p:grpSp>
          <p:nvGrpSpPr>
            <p:cNvPr id="82" name="図形グループ 81"/>
            <p:cNvGrpSpPr/>
            <p:nvPr/>
          </p:nvGrpSpPr>
          <p:grpSpPr>
            <a:xfrm>
              <a:off x="4419196" y="5594291"/>
              <a:ext cx="504056" cy="537535"/>
              <a:chOff x="1259632" y="3470898"/>
              <a:chExt cx="504056" cy="627124"/>
            </a:xfrm>
          </p:grpSpPr>
          <p:sp>
            <p:nvSpPr>
              <p:cNvPr id="83" name="正方形/長方形 82"/>
              <p:cNvSpPr/>
              <p:nvPr/>
            </p:nvSpPr>
            <p:spPr>
              <a:xfrm rot="5400000">
                <a:off x="1354879" y="3689213"/>
                <a:ext cx="313562" cy="504056"/>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kumimoji="1" lang="ja-JP" altLang="en-US" dirty="0"/>
              </a:p>
            </p:txBody>
          </p:sp>
          <p:sp>
            <p:nvSpPr>
              <p:cNvPr id="84" name="正方形/長方形 83"/>
              <p:cNvSpPr/>
              <p:nvPr/>
            </p:nvSpPr>
            <p:spPr>
              <a:xfrm rot="5400000">
                <a:off x="1354879" y="3375651"/>
                <a:ext cx="313562" cy="504056"/>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kumimoji="1" lang="ja-JP" altLang="en-US" dirty="0"/>
              </a:p>
            </p:txBody>
          </p:sp>
        </p:grpSp>
        <p:sp>
          <p:nvSpPr>
            <p:cNvPr id="85" name="正方形/長方形 84"/>
            <p:cNvSpPr/>
            <p:nvPr/>
          </p:nvSpPr>
          <p:spPr>
            <a:xfrm rot="5400000">
              <a:off x="4536840" y="5207878"/>
              <a:ext cx="268767" cy="504056"/>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ctr"/>
              <a:endParaRPr kumimoji="1" lang="ja-JP" altLang="en-US" dirty="0"/>
            </a:p>
          </p:txBody>
        </p:sp>
        <p:sp>
          <p:nvSpPr>
            <p:cNvPr id="86" name="正方形/長方形 85"/>
            <p:cNvSpPr/>
            <p:nvPr/>
          </p:nvSpPr>
          <p:spPr>
            <a:xfrm rot="5400000">
              <a:off x="4536840" y="4939110"/>
              <a:ext cx="268767" cy="504056"/>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kumimoji="1" lang="ja-JP" altLang="en-US" dirty="0"/>
            </a:p>
          </p:txBody>
        </p:sp>
        <p:grpSp>
          <p:nvGrpSpPr>
            <p:cNvPr id="87" name="図形グループ 86"/>
            <p:cNvGrpSpPr/>
            <p:nvPr/>
          </p:nvGrpSpPr>
          <p:grpSpPr>
            <a:xfrm>
              <a:off x="4419196" y="4519220"/>
              <a:ext cx="504056" cy="537535"/>
              <a:chOff x="1259632" y="2216648"/>
              <a:chExt cx="504056" cy="627124"/>
            </a:xfrm>
          </p:grpSpPr>
          <p:sp>
            <p:nvSpPr>
              <p:cNvPr id="88" name="正方形/長方形 87"/>
              <p:cNvSpPr/>
              <p:nvPr/>
            </p:nvSpPr>
            <p:spPr>
              <a:xfrm rot="5400000">
                <a:off x="1354879" y="2434963"/>
                <a:ext cx="313562" cy="504056"/>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ctr"/>
                <a:endParaRPr kumimoji="1" lang="ja-JP" altLang="en-US" dirty="0"/>
              </a:p>
            </p:txBody>
          </p:sp>
          <p:sp>
            <p:nvSpPr>
              <p:cNvPr id="89" name="正方形/長方形 88"/>
              <p:cNvSpPr/>
              <p:nvPr/>
            </p:nvSpPr>
            <p:spPr>
              <a:xfrm rot="5400000">
                <a:off x="1354879" y="2121401"/>
                <a:ext cx="313562" cy="504056"/>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ctr"/>
                <a:endParaRPr kumimoji="1" lang="ja-JP" altLang="en-US" dirty="0"/>
              </a:p>
            </p:txBody>
          </p:sp>
        </p:grpSp>
        <p:grpSp>
          <p:nvGrpSpPr>
            <p:cNvPr id="90" name="図形グループ 89"/>
            <p:cNvGrpSpPr/>
            <p:nvPr/>
          </p:nvGrpSpPr>
          <p:grpSpPr>
            <a:xfrm>
              <a:off x="4419196" y="6131825"/>
              <a:ext cx="504056" cy="537535"/>
              <a:chOff x="1259632" y="4098022"/>
              <a:chExt cx="504056" cy="627124"/>
            </a:xfrm>
          </p:grpSpPr>
          <p:sp>
            <p:nvSpPr>
              <p:cNvPr id="91" name="正方形/長方形 90"/>
              <p:cNvSpPr/>
              <p:nvPr/>
            </p:nvSpPr>
            <p:spPr>
              <a:xfrm rot="5400000">
                <a:off x="1354879" y="4316337"/>
                <a:ext cx="313562" cy="504056"/>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ctr"/>
                <a:endParaRPr kumimoji="1" lang="ja-JP" altLang="en-US" dirty="0"/>
              </a:p>
            </p:txBody>
          </p:sp>
          <p:sp>
            <p:nvSpPr>
              <p:cNvPr id="92" name="正方形/長方形 91"/>
              <p:cNvSpPr/>
              <p:nvPr/>
            </p:nvSpPr>
            <p:spPr>
              <a:xfrm rot="5400000">
                <a:off x="1354879" y="4002775"/>
                <a:ext cx="313562" cy="504056"/>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ctr"/>
                <a:endParaRPr kumimoji="1" lang="ja-JP" altLang="en-US" dirty="0"/>
              </a:p>
            </p:txBody>
          </p:sp>
        </p:grpSp>
        <p:grpSp>
          <p:nvGrpSpPr>
            <p:cNvPr id="93" name="図形グループ 92"/>
            <p:cNvGrpSpPr/>
            <p:nvPr/>
          </p:nvGrpSpPr>
          <p:grpSpPr>
            <a:xfrm>
              <a:off x="5598790" y="5620100"/>
              <a:ext cx="488311" cy="475813"/>
              <a:chOff x="5038476" y="3356985"/>
              <a:chExt cx="488311" cy="555115"/>
            </a:xfrm>
          </p:grpSpPr>
          <p:sp>
            <p:nvSpPr>
              <p:cNvPr id="94" name="正方形/長方形 93"/>
              <p:cNvSpPr/>
              <p:nvPr/>
            </p:nvSpPr>
            <p:spPr>
              <a:xfrm rot="5400000">
                <a:off x="5143850" y="3529168"/>
                <a:ext cx="277558" cy="488306"/>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kumimoji="1" lang="ja-JP" altLang="en-US" dirty="0"/>
              </a:p>
            </p:txBody>
          </p:sp>
          <p:sp>
            <p:nvSpPr>
              <p:cNvPr id="95" name="正方形/長方形 94"/>
              <p:cNvSpPr/>
              <p:nvPr/>
            </p:nvSpPr>
            <p:spPr>
              <a:xfrm rot="5400000">
                <a:off x="5143855" y="3251611"/>
                <a:ext cx="277557" cy="488306"/>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kumimoji="1" lang="ja-JP" altLang="en-US" dirty="0"/>
              </a:p>
            </p:txBody>
          </p:sp>
        </p:grpSp>
        <p:sp>
          <p:nvSpPr>
            <p:cNvPr id="96" name="正方形/長方形 95"/>
            <p:cNvSpPr/>
            <p:nvPr/>
          </p:nvSpPr>
          <p:spPr>
            <a:xfrm rot="5400000">
              <a:off x="5723996" y="4948388"/>
              <a:ext cx="237907" cy="488306"/>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kumimoji="1" lang="ja-JP" altLang="en-US" dirty="0"/>
            </a:p>
          </p:txBody>
        </p:sp>
        <p:cxnSp>
          <p:nvCxnSpPr>
            <p:cNvPr id="103" name="直線コネクタ 102"/>
            <p:cNvCxnSpPr>
              <a:stCxn id="86" idx="0"/>
              <a:endCxn id="96" idx="2"/>
            </p:cNvCxnSpPr>
            <p:nvPr/>
          </p:nvCxnSpPr>
          <p:spPr>
            <a:xfrm rot="16200000" flipH="1">
              <a:off x="5260323" y="4854067"/>
              <a:ext cx="1403" cy="675545"/>
            </a:xfrm>
            <a:prstGeom prst="line">
              <a:avLst/>
            </a:prstGeom>
            <a:ln>
              <a:prstDash val="dash"/>
            </a:ln>
          </p:spPr>
          <p:style>
            <a:lnRef idx="1">
              <a:schemeClr val="dk1"/>
            </a:lnRef>
            <a:fillRef idx="0">
              <a:schemeClr val="dk1"/>
            </a:fillRef>
            <a:effectRef idx="0">
              <a:schemeClr val="dk1"/>
            </a:effectRef>
            <a:fontRef idx="minor">
              <a:schemeClr val="tx1"/>
            </a:fontRef>
          </p:style>
        </p:cxnSp>
        <p:grpSp>
          <p:nvGrpSpPr>
            <p:cNvPr id="36" name="図形グループ 35"/>
            <p:cNvGrpSpPr/>
            <p:nvPr/>
          </p:nvGrpSpPr>
          <p:grpSpPr>
            <a:xfrm>
              <a:off x="5598810" y="5617482"/>
              <a:ext cx="488306" cy="475812"/>
              <a:chOff x="5038496" y="3356992"/>
              <a:chExt cx="488306" cy="555115"/>
            </a:xfrm>
          </p:grpSpPr>
          <p:sp>
            <p:nvSpPr>
              <p:cNvPr id="37" name="正方形/長方形 36"/>
              <p:cNvSpPr/>
              <p:nvPr/>
            </p:nvSpPr>
            <p:spPr>
              <a:xfrm rot="5400000">
                <a:off x="5143869" y="3529175"/>
                <a:ext cx="277559" cy="488306"/>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kumimoji="1" lang="ja-JP" altLang="en-US" dirty="0"/>
              </a:p>
            </p:txBody>
          </p:sp>
          <p:sp>
            <p:nvSpPr>
              <p:cNvPr id="38" name="正方形/長方形 37"/>
              <p:cNvSpPr/>
              <p:nvPr/>
            </p:nvSpPr>
            <p:spPr>
              <a:xfrm rot="5400000">
                <a:off x="5143870" y="3251618"/>
                <a:ext cx="277558" cy="488306"/>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kumimoji="1" lang="ja-JP" altLang="en-US" dirty="0"/>
              </a:p>
            </p:txBody>
          </p:sp>
        </p:grpSp>
      </p:grpSp>
      <p:graphicFrame>
        <p:nvGraphicFramePr>
          <p:cNvPr id="4" name="表 3"/>
          <p:cNvGraphicFramePr>
            <a:graphicFrameLocks noGrp="1"/>
          </p:cNvGraphicFramePr>
          <p:nvPr>
            <p:extLst>
              <p:ext uri="{D42A27DB-BD31-4B8C-83A1-F6EECF244321}">
                <p14:modId xmlns:p14="http://schemas.microsoft.com/office/powerpoint/2010/main" val="2044383018"/>
              </p:ext>
            </p:extLst>
          </p:nvPr>
        </p:nvGraphicFramePr>
        <p:xfrm>
          <a:off x="1187624" y="4653136"/>
          <a:ext cx="3312368" cy="1493520"/>
        </p:xfrm>
        <a:graphic>
          <a:graphicData uri="http://schemas.openxmlformats.org/drawingml/2006/table">
            <a:tbl>
              <a:tblPr firstRow="1" bandRow="1">
                <a:tableStyleId>{5940675A-B579-460E-94D1-54222C63F5DA}</a:tableStyleId>
              </a:tblPr>
              <a:tblGrid>
                <a:gridCol w="1656184"/>
                <a:gridCol w="1656184"/>
              </a:tblGrid>
              <a:tr h="327980">
                <a:tc>
                  <a:txBody>
                    <a:bodyPr/>
                    <a:lstStyle/>
                    <a:p>
                      <a:r>
                        <a:rPr kumimoji="1" lang="en-US" altLang="ja-JP" sz="1600"/>
                        <a:t>PG_slab</a:t>
                      </a:r>
                      <a:endParaRPr kumimoji="1" lang="ja-JP" altLang="en-US" sz="1600"/>
                    </a:p>
                  </a:txBody>
                  <a:tcPr/>
                </a:tc>
                <a:tc>
                  <a:txBody>
                    <a:bodyPr/>
                    <a:lstStyle/>
                    <a:p>
                      <a:r>
                        <a:rPr kumimoji="1" lang="ja-JP" altLang="en-US" sz="1600"/>
                        <a:t>ページをスラブで使用</a:t>
                      </a:r>
                    </a:p>
                  </a:txBody>
                  <a:tcPr/>
                </a:tc>
              </a:tr>
              <a:tr h="327980">
                <a:tc>
                  <a:txBody>
                    <a:bodyPr/>
                    <a:lstStyle/>
                    <a:p>
                      <a:r>
                        <a:rPr kumimoji="1" lang="en-US" altLang="ja-JP" sz="1600"/>
                        <a:t>PG_reserved</a:t>
                      </a:r>
                      <a:endParaRPr kumimoji="1" lang="ja-JP" altLang="en-US" sz="1600"/>
                    </a:p>
                  </a:txBody>
                  <a:tcPr/>
                </a:tc>
                <a:tc>
                  <a:txBody>
                    <a:bodyPr/>
                    <a:lstStyle/>
                    <a:p>
                      <a:r>
                        <a:rPr kumimoji="1" lang="ja-JP" altLang="en-US" sz="1600"/>
                        <a:t>予約済みページ</a:t>
                      </a:r>
                    </a:p>
                  </a:txBody>
                  <a:tcPr/>
                </a:tc>
              </a:tr>
              <a:tr h="327980">
                <a:tc>
                  <a:txBody>
                    <a:bodyPr/>
                    <a:lstStyle/>
                    <a:p>
                      <a:r>
                        <a:rPr kumimoji="1" lang="en-US" altLang="ja-JP" sz="1600"/>
                        <a:t>PG_swapcache</a:t>
                      </a:r>
                      <a:endParaRPr kumimoji="1" lang="ja-JP" altLang="en-US" sz="1600"/>
                    </a:p>
                  </a:txBody>
                  <a:tcPr/>
                </a:tc>
                <a:tc>
                  <a:txBody>
                    <a:bodyPr/>
                    <a:lstStyle/>
                    <a:p>
                      <a:r>
                        <a:rPr kumimoji="1" lang="ja-JP" altLang="en-US" sz="1600"/>
                        <a:t>スワップキャッシュとして使用</a:t>
                      </a:r>
                    </a:p>
                  </a:txBody>
                  <a:tcPr/>
                </a:tc>
              </a:tr>
            </a:tbl>
          </a:graphicData>
        </a:graphic>
      </p:graphicFrame>
      <p:cxnSp>
        <p:nvCxnSpPr>
          <p:cNvPr id="29" name="直線コネクタ 28"/>
          <p:cNvCxnSpPr/>
          <p:nvPr/>
        </p:nvCxnSpPr>
        <p:spPr>
          <a:xfrm flipH="1">
            <a:off x="6191403" y="4913695"/>
            <a:ext cx="1403" cy="675545"/>
          </a:xfrm>
          <a:prstGeom prst="line">
            <a:avLst/>
          </a:prstGeom>
          <a:ln>
            <a:prstDash val="dash"/>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3896397651"/>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タイトル 2"/>
          <p:cNvSpPr>
            <a:spLocks noGrp="1"/>
          </p:cNvSpPr>
          <p:nvPr>
            <p:ph type="title"/>
          </p:nvPr>
        </p:nvSpPr>
        <p:spPr/>
        <p:txBody>
          <a:bodyPr>
            <a:noAutofit/>
          </a:bodyPr>
          <a:lstStyle/>
          <a:p>
            <a:r>
              <a:rPr kumimoji="1" lang="ja-JP" altLang="en-US" dirty="0" smtClean="0"/>
              <a:t>キャッシュとファイルの対応付け</a:t>
            </a:r>
            <a:endParaRPr kumimoji="1" lang="ja-JP" altLang="en-US" dirty="0"/>
          </a:p>
        </p:txBody>
      </p:sp>
      <p:sp>
        <p:nvSpPr>
          <p:cNvPr id="23" name="コンテンツ プレースホルダー 22"/>
          <p:cNvSpPr>
            <a:spLocks noGrp="1"/>
          </p:cNvSpPr>
          <p:nvPr>
            <p:ph idx="1"/>
          </p:nvPr>
        </p:nvSpPr>
        <p:spPr/>
        <p:txBody>
          <a:bodyPr/>
          <a:lstStyle/>
          <a:p>
            <a:r>
              <a:rPr kumimoji="1" lang="ja-JP" altLang="en-US" dirty="0" smtClean="0"/>
              <a:t>ページ構造体から順にたどってキャッシュされているファイル情報を取得</a:t>
            </a:r>
            <a:endParaRPr kumimoji="1" lang="en-US" altLang="ja-JP" dirty="0" smtClean="0"/>
          </a:p>
          <a:p>
            <a:pPr lvl="1"/>
            <a:r>
              <a:rPr lang="ja-JP" altLang="en-US" dirty="0"/>
              <a:t>単純に構造体をたどるだけでいい</a:t>
            </a:r>
            <a:endParaRPr kumimoji="1" lang="en-US" altLang="ja-JP" dirty="0" smtClean="0"/>
          </a:p>
          <a:p>
            <a:pPr lvl="1"/>
            <a:r>
              <a:rPr lang="ja-JP" altLang="en-US" dirty="0"/>
              <a:t>得られた情報はハッシュ表に格納</a:t>
            </a:r>
            <a:endParaRPr lang="en-US" altLang="ja-JP" dirty="0"/>
          </a:p>
          <a:p>
            <a:pPr lvl="1"/>
            <a:r>
              <a:rPr kumimoji="1" lang="ja-JP" altLang="en-US" dirty="0"/>
              <a:t>オフセット，</a:t>
            </a:r>
            <a:r>
              <a:rPr kumimoji="1" lang="en-US" altLang="ja-JP" dirty="0"/>
              <a:t>inode</a:t>
            </a:r>
            <a:r>
              <a:rPr kumimoji="1" lang="ja-JP" altLang="en-US" dirty="0"/>
              <a:t>番号，デバイス番号からページキャッシュのページ番号を返す</a:t>
            </a:r>
            <a:endParaRPr kumimoji="1" lang="ja-JP" altLang="en-US"/>
          </a:p>
        </p:txBody>
      </p:sp>
      <p:grpSp>
        <p:nvGrpSpPr>
          <p:cNvPr id="8" name="図形グループ 7"/>
          <p:cNvGrpSpPr/>
          <p:nvPr/>
        </p:nvGrpSpPr>
        <p:grpSpPr>
          <a:xfrm>
            <a:off x="1134000" y="5072619"/>
            <a:ext cx="6246312" cy="1596741"/>
            <a:chOff x="2203574" y="5072619"/>
            <a:chExt cx="6246312" cy="1596741"/>
          </a:xfrm>
        </p:grpSpPr>
        <p:grpSp>
          <p:nvGrpSpPr>
            <p:cNvPr id="18" name="図形グループ 17"/>
            <p:cNvGrpSpPr/>
            <p:nvPr/>
          </p:nvGrpSpPr>
          <p:grpSpPr>
            <a:xfrm>
              <a:off x="2826144" y="5081909"/>
              <a:ext cx="5623742" cy="746265"/>
              <a:chOff x="2965922" y="3610107"/>
              <a:chExt cx="5896225" cy="995020"/>
            </a:xfrm>
          </p:grpSpPr>
          <p:sp>
            <p:nvSpPr>
              <p:cNvPr id="5" name="正方形/長方形 4"/>
              <p:cNvSpPr/>
              <p:nvPr/>
            </p:nvSpPr>
            <p:spPr>
              <a:xfrm>
                <a:off x="2965922" y="4024697"/>
                <a:ext cx="1554286" cy="580428"/>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ctr"/>
                <a:endParaRPr kumimoji="1" lang="en-US" altLang="ja-JP" dirty="0" smtClean="0"/>
              </a:p>
            </p:txBody>
          </p:sp>
          <p:grpSp>
            <p:nvGrpSpPr>
              <p:cNvPr id="15" name="図形グループ 14"/>
              <p:cNvGrpSpPr/>
              <p:nvPr/>
            </p:nvGrpSpPr>
            <p:grpSpPr>
              <a:xfrm>
                <a:off x="5004048" y="3610107"/>
                <a:ext cx="1614066" cy="995020"/>
                <a:chOff x="5004048" y="3610107"/>
                <a:chExt cx="1614066" cy="995020"/>
              </a:xfrm>
            </p:grpSpPr>
            <p:sp>
              <p:nvSpPr>
                <p:cNvPr id="6" name="正方形/長方形 5"/>
                <p:cNvSpPr/>
                <p:nvPr/>
              </p:nvSpPr>
              <p:spPr>
                <a:xfrm>
                  <a:off x="5063828" y="4024699"/>
                  <a:ext cx="1554286" cy="580428"/>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ctr"/>
                  <a:endParaRPr kumimoji="1" lang="ja-JP" altLang="en-US" dirty="0"/>
                </a:p>
              </p:txBody>
            </p:sp>
            <p:sp>
              <p:nvSpPr>
                <p:cNvPr id="12" name="テキスト ボックス 11"/>
                <p:cNvSpPr txBox="1"/>
                <p:nvPr/>
              </p:nvSpPr>
              <p:spPr>
                <a:xfrm>
                  <a:off x="5004048" y="3610107"/>
                  <a:ext cx="1422080" cy="451405"/>
                </a:xfrm>
                <a:prstGeom prst="rect">
                  <a:avLst/>
                </a:prstGeom>
                <a:noFill/>
              </p:spPr>
              <p:txBody>
                <a:bodyPr wrap="none" rtlCol="0">
                  <a:spAutoFit/>
                </a:bodyPr>
                <a:lstStyle/>
                <a:p>
                  <a:r>
                    <a:rPr kumimoji="1" lang="en-US" altLang="ja-JP" sz="1600" dirty="0" err="1" smtClean="0"/>
                    <a:t>inode</a:t>
                  </a:r>
                  <a:r>
                    <a:rPr kumimoji="1" lang="ja-JP" altLang="en-US" sz="1600" dirty="0" err="1" smtClean="0"/>
                    <a:t>構造体</a:t>
                  </a:r>
                  <a:endParaRPr kumimoji="1" lang="ja-JP" altLang="en-US" sz="1600" dirty="0"/>
                </a:p>
              </p:txBody>
            </p:sp>
          </p:grpSp>
          <p:grpSp>
            <p:nvGrpSpPr>
              <p:cNvPr id="16" name="図形グループ 15"/>
              <p:cNvGrpSpPr/>
              <p:nvPr/>
            </p:nvGrpSpPr>
            <p:grpSpPr>
              <a:xfrm>
                <a:off x="6759290" y="3632784"/>
                <a:ext cx="2102857" cy="972338"/>
                <a:chOff x="6759290" y="3632784"/>
                <a:chExt cx="2102857" cy="972338"/>
              </a:xfrm>
            </p:grpSpPr>
            <p:sp>
              <p:nvSpPr>
                <p:cNvPr id="26" name="正方形/長方形 25"/>
                <p:cNvSpPr/>
                <p:nvPr/>
              </p:nvSpPr>
              <p:spPr>
                <a:xfrm>
                  <a:off x="7111703" y="4024694"/>
                  <a:ext cx="1554286" cy="580428"/>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ctr"/>
                  <a:endParaRPr kumimoji="1" lang="ja-JP" altLang="en-US" dirty="0"/>
                </a:p>
              </p:txBody>
            </p:sp>
            <p:sp>
              <p:nvSpPr>
                <p:cNvPr id="27" name="テキスト ボックス 26"/>
                <p:cNvSpPr txBox="1"/>
                <p:nvPr/>
              </p:nvSpPr>
              <p:spPr>
                <a:xfrm>
                  <a:off x="6759290" y="3632784"/>
                  <a:ext cx="2102857" cy="451405"/>
                </a:xfrm>
                <a:prstGeom prst="rect">
                  <a:avLst/>
                </a:prstGeom>
                <a:noFill/>
              </p:spPr>
              <p:txBody>
                <a:bodyPr wrap="none" rtlCol="0">
                  <a:spAutoFit/>
                </a:bodyPr>
                <a:lstStyle/>
                <a:p>
                  <a:r>
                    <a:rPr lang="en-US" altLang="ja-JP" sz="1600" dirty="0" err="1"/>
                    <a:t>super_block</a:t>
                  </a:r>
                  <a:r>
                    <a:rPr lang="ja-JP" altLang="en-US" sz="1600" dirty="0" err="1"/>
                    <a:t>構造体</a:t>
                  </a:r>
                  <a:endParaRPr kumimoji="1" lang="ja-JP" altLang="en-US" sz="1600" dirty="0"/>
                </a:p>
              </p:txBody>
            </p:sp>
          </p:grpSp>
          <p:cxnSp>
            <p:nvCxnSpPr>
              <p:cNvPr id="19" name="直線矢印コネクタ 18"/>
              <p:cNvCxnSpPr>
                <a:stCxn id="5" idx="3"/>
                <a:endCxn id="6" idx="1"/>
              </p:cNvCxnSpPr>
              <p:nvPr/>
            </p:nvCxnSpPr>
            <p:spPr>
              <a:xfrm>
                <a:off x="4520208" y="4314912"/>
                <a:ext cx="543620" cy="1"/>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30" name="直線矢印コネクタ 29"/>
              <p:cNvCxnSpPr>
                <a:stCxn id="6" idx="3"/>
                <a:endCxn id="26" idx="1"/>
              </p:cNvCxnSpPr>
              <p:nvPr/>
            </p:nvCxnSpPr>
            <p:spPr>
              <a:xfrm flipV="1">
                <a:off x="6618113" y="4314909"/>
                <a:ext cx="493589" cy="4"/>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grpSp>
        <p:sp>
          <p:nvSpPr>
            <p:cNvPr id="7" name="テキスト ボックス 6"/>
            <p:cNvSpPr txBox="1"/>
            <p:nvPr/>
          </p:nvSpPr>
          <p:spPr>
            <a:xfrm>
              <a:off x="2203574" y="5072619"/>
              <a:ext cx="2364750" cy="369332"/>
            </a:xfrm>
            <a:prstGeom prst="rect">
              <a:avLst/>
            </a:prstGeom>
            <a:noFill/>
          </p:spPr>
          <p:txBody>
            <a:bodyPr wrap="none" rtlCol="0">
              <a:spAutoFit/>
            </a:bodyPr>
            <a:lstStyle/>
            <a:p>
              <a:r>
                <a:rPr kumimoji="1" lang="en-US" altLang="ja-JP"/>
                <a:t>adress_space</a:t>
              </a:r>
              <a:r>
                <a:rPr kumimoji="1" lang="ja-JP" altLang="en-US"/>
                <a:t>構造体</a:t>
              </a:r>
            </a:p>
          </p:txBody>
        </p:sp>
        <p:sp>
          <p:nvSpPr>
            <p:cNvPr id="29" name="正方形/長方形 28"/>
            <p:cNvSpPr/>
            <p:nvPr/>
          </p:nvSpPr>
          <p:spPr>
            <a:xfrm>
              <a:off x="2826000" y="5803607"/>
              <a:ext cx="1482458" cy="435321"/>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ctr"/>
              <a:endParaRPr kumimoji="1" lang="en-US" altLang="ja-JP" dirty="0" smtClean="0"/>
            </a:p>
          </p:txBody>
        </p:sp>
        <p:sp>
          <p:nvSpPr>
            <p:cNvPr id="33" name="正方形/長方形 32"/>
            <p:cNvSpPr/>
            <p:nvPr/>
          </p:nvSpPr>
          <p:spPr>
            <a:xfrm>
              <a:off x="4827600" y="5803607"/>
              <a:ext cx="1482458" cy="435321"/>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ctr"/>
              <a:r>
                <a:rPr lang="en-US" altLang="ja-JP" dirty="0"/>
                <a:t>inode</a:t>
              </a:r>
              <a:r>
                <a:rPr lang="ja-JP" altLang="en-US" dirty="0"/>
                <a:t>番号</a:t>
              </a:r>
              <a:endParaRPr kumimoji="1" lang="ja-JP" altLang="en-US" dirty="0"/>
            </a:p>
          </p:txBody>
        </p:sp>
        <p:sp>
          <p:nvSpPr>
            <p:cNvPr id="34" name="正方形/長方形 33"/>
            <p:cNvSpPr/>
            <p:nvPr/>
          </p:nvSpPr>
          <p:spPr>
            <a:xfrm>
              <a:off x="6778800" y="5801991"/>
              <a:ext cx="1482458" cy="435321"/>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ctr"/>
              <a:r>
                <a:rPr lang="ja-JP" altLang="en-US" dirty="0"/>
                <a:t>デバイス番号</a:t>
              </a:r>
              <a:endParaRPr kumimoji="1" lang="ja-JP" altLang="en-US" dirty="0"/>
            </a:p>
          </p:txBody>
        </p:sp>
        <p:sp>
          <p:nvSpPr>
            <p:cNvPr id="35" name="正方形/長方形 34"/>
            <p:cNvSpPr/>
            <p:nvPr/>
          </p:nvSpPr>
          <p:spPr>
            <a:xfrm>
              <a:off x="4827600" y="6234039"/>
              <a:ext cx="1482458" cy="435321"/>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ctr"/>
              <a:endParaRPr kumimoji="1" lang="ja-JP" altLang="en-US" dirty="0"/>
            </a:p>
          </p:txBody>
        </p:sp>
      </p:grpSp>
      <p:grpSp>
        <p:nvGrpSpPr>
          <p:cNvPr id="25" name="図形グループ 24"/>
          <p:cNvGrpSpPr/>
          <p:nvPr/>
        </p:nvGrpSpPr>
        <p:grpSpPr>
          <a:xfrm>
            <a:off x="1619672" y="4005064"/>
            <a:ext cx="2736304" cy="770602"/>
            <a:chOff x="2915816" y="4746630"/>
            <a:chExt cx="2520280" cy="770602"/>
          </a:xfrm>
        </p:grpSpPr>
        <p:sp>
          <p:nvSpPr>
            <p:cNvPr id="28" name="正方形/長方形 27"/>
            <p:cNvSpPr/>
            <p:nvPr/>
          </p:nvSpPr>
          <p:spPr>
            <a:xfrm>
              <a:off x="3131840" y="5085184"/>
              <a:ext cx="288032" cy="432048"/>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ctr"/>
              <a:endParaRPr kumimoji="1" lang="ja-JP" altLang="en-US"/>
            </a:p>
          </p:txBody>
        </p:sp>
        <p:sp>
          <p:nvSpPr>
            <p:cNvPr id="36" name="正方形/長方形 35"/>
            <p:cNvSpPr/>
            <p:nvPr/>
          </p:nvSpPr>
          <p:spPr>
            <a:xfrm>
              <a:off x="3419872" y="5085184"/>
              <a:ext cx="288032" cy="432048"/>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kumimoji="1" lang="ja-JP" altLang="en-US"/>
            </a:p>
          </p:txBody>
        </p:sp>
        <p:sp>
          <p:nvSpPr>
            <p:cNvPr id="37" name="正方形/長方形 36"/>
            <p:cNvSpPr/>
            <p:nvPr/>
          </p:nvSpPr>
          <p:spPr>
            <a:xfrm>
              <a:off x="3707904" y="5085184"/>
              <a:ext cx="288032" cy="432048"/>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ctr"/>
              <a:endParaRPr kumimoji="1" lang="ja-JP" altLang="en-US"/>
            </a:p>
          </p:txBody>
        </p:sp>
        <p:sp>
          <p:nvSpPr>
            <p:cNvPr id="38" name="正方形/長方形 37"/>
            <p:cNvSpPr/>
            <p:nvPr/>
          </p:nvSpPr>
          <p:spPr>
            <a:xfrm>
              <a:off x="3995936" y="5085184"/>
              <a:ext cx="288032" cy="432048"/>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kumimoji="1" lang="ja-JP" altLang="en-US"/>
            </a:p>
          </p:txBody>
        </p:sp>
        <p:sp>
          <p:nvSpPr>
            <p:cNvPr id="39" name="正方形/長方形 38"/>
            <p:cNvSpPr/>
            <p:nvPr/>
          </p:nvSpPr>
          <p:spPr>
            <a:xfrm>
              <a:off x="4283968" y="5085184"/>
              <a:ext cx="288032" cy="432048"/>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kumimoji="1" lang="ja-JP" altLang="en-US"/>
            </a:p>
          </p:txBody>
        </p:sp>
        <p:sp>
          <p:nvSpPr>
            <p:cNvPr id="40" name="正方形/長方形 39"/>
            <p:cNvSpPr/>
            <p:nvPr/>
          </p:nvSpPr>
          <p:spPr>
            <a:xfrm>
              <a:off x="4572000" y="5085184"/>
              <a:ext cx="288032" cy="432048"/>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ctr"/>
              <a:endParaRPr kumimoji="1" lang="ja-JP" altLang="en-US"/>
            </a:p>
          </p:txBody>
        </p:sp>
        <p:sp>
          <p:nvSpPr>
            <p:cNvPr id="41" name="正方形/長方形 40"/>
            <p:cNvSpPr/>
            <p:nvPr/>
          </p:nvSpPr>
          <p:spPr>
            <a:xfrm>
              <a:off x="4860032" y="5085184"/>
              <a:ext cx="288032" cy="432048"/>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ctr"/>
              <a:endParaRPr kumimoji="1" lang="ja-JP" altLang="en-US"/>
            </a:p>
          </p:txBody>
        </p:sp>
        <p:sp>
          <p:nvSpPr>
            <p:cNvPr id="42" name="正方形/長方形 41"/>
            <p:cNvSpPr/>
            <p:nvPr/>
          </p:nvSpPr>
          <p:spPr>
            <a:xfrm>
              <a:off x="5148064" y="5085184"/>
              <a:ext cx="288032" cy="432048"/>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ctr"/>
              <a:endParaRPr kumimoji="1" lang="ja-JP" altLang="en-US"/>
            </a:p>
          </p:txBody>
        </p:sp>
        <p:sp>
          <p:nvSpPr>
            <p:cNvPr id="43" name="テキスト ボックス 42"/>
            <p:cNvSpPr txBox="1"/>
            <p:nvPr/>
          </p:nvSpPr>
          <p:spPr>
            <a:xfrm>
              <a:off x="2915816" y="4746630"/>
              <a:ext cx="1287532" cy="338554"/>
            </a:xfrm>
            <a:prstGeom prst="rect">
              <a:avLst/>
            </a:prstGeom>
            <a:noFill/>
          </p:spPr>
          <p:txBody>
            <a:bodyPr wrap="none" rtlCol="0">
              <a:spAutoFit/>
            </a:bodyPr>
            <a:lstStyle/>
            <a:p>
              <a:r>
                <a:rPr lang="en-US" altLang="ja-JP" sz="1600"/>
                <a:t>page</a:t>
              </a:r>
              <a:r>
                <a:rPr kumimoji="1" lang="ja-JP" altLang="en-US" sz="1600"/>
                <a:t>構造体</a:t>
              </a:r>
            </a:p>
          </p:txBody>
        </p:sp>
      </p:grpSp>
      <p:sp>
        <p:nvSpPr>
          <p:cNvPr id="44" name="正方形/長方形 43"/>
          <p:cNvSpPr/>
          <p:nvPr/>
        </p:nvSpPr>
        <p:spPr>
          <a:xfrm>
            <a:off x="4355976" y="4345200"/>
            <a:ext cx="312720" cy="432048"/>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kumimoji="1" lang="ja-JP" altLang="en-US"/>
          </a:p>
        </p:txBody>
      </p:sp>
      <p:sp>
        <p:nvSpPr>
          <p:cNvPr id="45" name="正方形/長方形 44"/>
          <p:cNvSpPr/>
          <p:nvPr/>
        </p:nvSpPr>
        <p:spPr>
          <a:xfrm>
            <a:off x="4668697" y="4345200"/>
            <a:ext cx="312720" cy="432048"/>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ctr"/>
            <a:endParaRPr kumimoji="1" lang="ja-JP" altLang="en-US"/>
          </a:p>
        </p:txBody>
      </p:sp>
      <p:sp>
        <p:nvSpPr>
          <p:cNvPr id="46" name="正方形/長方形 45"/>
          <p:cNvSpPr/>
          <p:nvPr/>
        </p:nvSpPr>
        <p:spPr>
          <a:xfrm>
            <a:off x="4981417" y="4345200"/>
            <a:ext cx="312720" cy="432048"/>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ctr"/>
            <a:endParaRPr kumimoji="1" lang="ja-JP" altLang="en-US"/>
          </a:p>
        </p:txBody>
      </p:sp>
      <p:sp>
        <p:nvSpPr>
          <p:cNvPr id="47" name="正方形/長方形 46"/>
          <p:cNvSpPr/>
          <p:nvPr/>
        </p:nvSpPr>
        <p:spPr>
          <a:xfrm>
            <a:off x="5294138" y="4345200"/>
            <a:ext cx="312720" cy="432048"/>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ctr"/>
            <a:endParaRPr kumimoji="1" lang="ja-JP" altLang="en-US"/>
          </a:p>
        </p:txBody>
      </p:sp>
      <p:sp>
        <p:nvSpPr>
          <p:cNvPr id="48" name="正方形/長方形 47"/>
          <p:cNvSpPr/>
          <p:nvPr/>
        </p:nvSpPr>
        <p:spPr>
          <a:xfrm>
            <a:off x="5580112" y="4345200"/>
            <a:ext cx="312720" cy="432048"/>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ctr"/>
            <a:endParaRPr kumimoji="1" lang="ja-JP" altLang="en-US"/>
          </a:p>
        </p:txBody>
      </p:sp>
      <p:sp>
        <p:nvSpPr>
          <p:cNvPr id="49" name="正方形/長方形 48"/>
          <p:cNvSpPr/>
          <p:nvPr/>
        </p:nvSpPr>
        <p:spPr>
          <a:xfrm>
            <a:off x="5892832" y="4345200"/>
            <a:ext cx="312720" cy="432048"/>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ctr"/>
            <a:endParaRPr kumimoji="1" lang="ja-JP" altLang="en-US"/>
          </a:p>
        </p:txBody>
      </p:sp>
      <p:sp>
        <p:nvSpPr>
          <p:cNvPr id="50" name="正方形/長方形 49"/>
          <p:cNvSpPr/>
          <p:nvPr/>
        </p:nvSpPr>
        <p:spPr>
          <a:xfrm>
            <a:off x="6205553" y="4345200"/>
            <a:ext cx="312720" cy="432048"/>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ctr"/>
            <a:endParaRPr kumimoji="1" lang="ja-JP" altLang="en-US"/>
          </a:p>
        </p:txBody>
      </p:sp>
      <p:cxnSp>
        <p:nvCxnSpPr>
          <p:cNvPr id="24" name="直線矢印コネクタ 23"/>
          <p:cNvCxnSpPr>
            <a:stCxn id="36" idx="2"/>
            <a:endCxn id="7" idx="0"/>
          </p:cNvCxnSpPr>
          <p:nvPr/>
        </p:nvCxnSpPr>
        <p:spPr>
          <a:xfrm flipH="1">
            <a:off x="2316375" y="4775666"/>
            <a:ext cx="6918" cy="296953"/>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3835432707"/>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 name="角丸四角形 35"/>
          <p:cNvSpPr/>
          <p:nvPr/>
        </p:nvSpPr>
        <p:spPr>
          <a:xfrm>
            <a:off x="5313416" y="5584221"/>
            <a:ext cx="1778864" cy="893901"/>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endParaRPr kumimoji="1" lang="ja-JP" altLang="en-US"/>
          </a:p>
        </p:txBody>
      </p:sp>
      <p:sp>
        <p:nvSpPr>
          <p:cNvPr id="53" name="角丸四角形 52"/>
          <p:cNvSpPr/>
          <p:nvPr/>
        </p:nvSpPr>
        <p:spPr>
          <a:xfrm>
            <a:off x="5313416" y="4524784"/>
            <a:ext cx="1717524" cy="893901"/>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endParaRPr kumimoji="1" lang="ja-JP" altLang="en-US"/>
          </a:p>
        </p:txBody>
      </p:sp>
      <p:sp>
        <p:nvSpPr>
          <p:cNvPr id="67" name="角丸四角形 66"/>
          <p:cNvSpPr/>
          <p:nvPr/>
        </p:nvSpPr>
        <p:spPr>
          <a:xfrm>
            <a:off x="1782400" y="5085184"/>
            <a:ext cx="1778864" cy="893901"/>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endParaRPr kumimoji="1" lang="ja-JP" altLang="en-US"/>
          </a:p>
        </p:txBody>
      </p:sp>
      <p:cxnSp>
        <p:nvCxnSpPr>
          <p:cNvPr id="81" name="カギ線コネクタ 80"/>
          <p:cNvCxnSpPr>
            <a:stCxn id="36" idx="1"/>
            <a:endCxn id="67" idx="3"/>
          </p:cNvCxnSpPr>
          <p:nvPr/>
        </p:nvCxnSpPr>
        <p:spPr>
          <a:xfrm rot="10800000">
            <a:off x="3561264" y="5532136"/>
            <a:ext cx="1752152" cy="499037"/>
          </a:xfrm>
          <a:prstGeom prst="bentConnector3">
            <a:avLst/>
          </a:prstGeom>
        </p:spPr>
        <p:style>
          <a:lnRef idx="1">
            <a:schemeClr val="dk1"/>
          </a:lnRef>
          <a:fillRef idx="0">
            <a:schemeClr val="dk1"/>
          </a:fillRef>
          <a:effectRef idx="0">
            <a:schemeClr val="dk1"/>
          </a:effectRef>
          <a:fontRef idx="minor">
            <a:schemeClr val="tx1"/>
          </a:fontRef>
        </p:style>
      </p:cxnSp>
      <p:cxnSp>
        <p:nvCxnSpPr>
          <p:cNvPr id="82" name="カギ線コネクタ 81"/>
          <p:cNvCxnSpPr>
            <a:stCxn id="53" idx="1"/>
            <a:endCxn id="67" idx="3"/>
          </p:cNvCxnSpPr>
          <p:nvPr/>
        </p:nvCxnSpPr>
        <p:spPr>
          <a:xfrm rot="10800000" flipV="1">
            <a:off x="3561264" y="4971735"/>
            <a:ext cx="1752152" cy="560400"/>
          </a:xfrm>
          <a:prstGeom prst="bentConnector3">
            <a:avLst/>
          </a:prstGeom>
          <a:ln>
            <a:tailEnd type="arrow"/>
          </a:ln>
        </p:spPr>
        <p:style>
          <a:lnRef idx="1">
            <a:schemeClr val="dk1"/>
          </a:lnRef>
          <a:fillRef idx="0">
            <a:schemeClr val="dk1"/>
          </a:fillRef>
          <a:effectRef idx="0">
            <a:schemeClr val="dk1"/>
          </a:effectRef>
          <a:fontRef idx="minor">
            <a:schemeClr val="tx1"/>
          </a:fontRef>
        </p:style>
      </p:cxnSp>
      <p:sp>
        <p:nvSpPr>
          <p:cNvPr id="31" name="テキスト ボックス 30"/>
          <p:cNvSpPr txBox="1"/>
          <p:nvPr/>
        </p:nvSpPr>
        <p:spPr>
          <a:xfrm>
            <a:off x="1835696" y="4542077"/>
            <a:ext cx="1631376" cy="471099"/>
          </a:xfrm>
          <a:prstGeom prst="rect">
            <a:avLst/>
          </a:prstGeom>
          <a:noFill/>
        </p:spPr>
        <p:txBody>
          <a:bodyPr wrap="none" rtlCol="0">
            <a:spAutoFit/>
          </a:bodyPr>
          <a:lstStyle/>
          <a:p>
            <a:pPr algn="ctr"/>
            <a:r>
              <a:rPr kumimoji="1" lang="en-US" altLang="ja-JP" sz="1600"/>
              <a:t>CacheShadow</a:t>
            </a:r>
          </a:p>
          <a:p>
            <a:pPr algn="ctr"/>
            <a:r>
              <a:rPr kumimoji="1" lang="ja-JP" altLang="en-US" sz="1600"/>
              <a:t>ファイルシステム</a:t>
            </a:r>
          </a:p>
        </p:txBody>
      </p:sp>
      <p:sp>
        <p:nvSpPr>
          <p:cNvPr id="32" name="テキスト ボックス 31"/>
          <p:cNvSpPr txBox="1"/>
          <p:nvPr/>
        </p:nvSpPr>
        <p:spPr>
          <a:xfrm>
            <a:off x="5535497" y="6478122"/>
            <a:ext cx="1276311" cy="272741"/>
          </a:xfrm>
          <a:prstGeom prst="rect">
            <a:avLst/>
          </a:prstGeom>
          <a:noFill/>
        </p:spPr>
        <p:txBody>
          <a:bodyPr wrap="none" rtlCol="0">
            <a:spAutoFit/>
          </a:bodyPr>
          <a:lstStyle/>
          <a:p>
            <a:r>
              <a:rPr kumimoji="1" lang="ja-JP" altLang="en-US" sz="1600"/>
              <a:t>仮想ディスク</a:t>
            </a:r>
          </a:p>
        </p:txBody>
      </p:sp>
      <p:sp>
        <p:nvSpPr>
          <p:cNvPr id="33" name="テキスト ボックス 32"/>
          <p:cNvSpPr txBox="1"/>
          <p:nvPr/>
        </p:nvSpPr>
        <p:spPr>
          <a:xfrm>
            <a:off x="5672626" y="4005064"/>
            <a:ext cx="1063913" cy="584776"/>
          </a:xfrm>
          <a:prstGeom prst="rect">
            <a:avLst/>
          </a:prstGeom>
          <a:noFill/>
        </p:spPr>
        <p:txBody>
          <a:bodyPr wrap="none" rtlCol="0">
            <a:spAutoFit/>
          </a:bodyPr>
          <a:lstStyle/>
          <a:p>
            <a:pPr algn="ctr"/>
            <a:r>
              <a:rPr lang="ja-JP" altLang="en-US" sz="1600"/>
              <a:t>ページ</a:t>
            </a:r>
            <a:endParaRPr kumimoji="1" lang="en-US" altLang="ja-JP" sz="1600"/>
          </a:p>
          <a:p>
            <a:pPr algn="ctr"/>
            <a:r>
              <a:rPr kumimoji="1" lang="ja-JP" altLang="en-US" sz="1600"/>
              <a:t>キャッシュ</a:t>
            </a:r>
          </a:p>
        </p:txBody>
      </p:sp>
      <p:grpSp>
        <p:nvGrpSpPr>
          <p:cNvPr id="5" name="図形グループ 4"/>
          <p:cNvGrpSpPr/>
          <p:nvPr/>
        </p:nvGrpSpPr>
        <p:grpSpPr>
          <a:xfrm>
            <a:off x="2358464" y="5196243"/>
            <a:ext cx="576064" cy="648072"/>
            <a:chOff x="5660504" y="4805536"/>
            <a:chExt cx="576064" cy="648072"/>
          </a:xfrm>
        </p:grpSpPr>
        <p:sp>
          <p:nvSpPr>
            <p:cNvPr id="88" name="1 つの角を切り取った四角形 87"/>
            <p:cNvSpPr/>
            <p:nvPr/>
          </p:nvSpPr>
          <p:spPr>
            <a:xfrm>
              <a:off x="5660504" y="4805536"/>
              <a:ext cx="576064" cy="648072"/>
            </a:xfrm>
            <a:prstGeom prst="snip1Rect">
              <a:avLst/>
            </a:prstGeom>
            <a:ln>
              <a:prstDash val="solid"/>
            </a:ln>
          </p:spPr>
          <p:style>
            <a:lnRef idx="1">
              <a:schemeClr val="dk1"/>
            </a:lnRef>
            <a:fillRef idx="2">
              <a:schemeClr val="dk1"/>
            </a:fillRef>
            <a:effectRef idx="1">
              <a:schemeClr val="dk1"/>
            </a:effectRef>
            <a:fontRef idx="minor">
              <a:schemeClr val="dk1"/>
            </a:fontRef>
          </p:style>
          <p:txBody>
            <a:bodyPr rtlCol="0" anchor="ctr"/>
            <a:lstStyle/>
            <a:p>
              <a:pPr algn="ctr"/>
              <a:endParaRPr kumimoji="1" lang="ja-JP" altLang="en-US"/>
            </a:p>
          </p:txBody>
        </p:sp>
        <p:sp>
          <p:nvSpPr>
            <p:cNvPr id="89" name="正方形/長方形 88"/>
            <p:cNvSpPr/>
            <p:nvPr/>
          </p:nvSpPr>
          <p:spPr>
            <a:xfrm>
              <a:off x="5660504" y="5345608"/>
              <a:ext cx="288032" cy="108000"/>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kumimoji="1" lang="ja-JP" altLang="en-US"/>
            </a:p>
          </p:txBody>
        </p:sp>
        <p:sp>
          <p:nvSpPr>
            <p:cNvPr id="90" name="正方形/長方形 89"/>
            <p:cNvSpPr/>
            <p:nvPr/>
          </p:nvSpPr>
          <p:spPr>
            <a:xfrm>
              <a:off x="5948040" y="5237584"/>
              <a:ext cx="288032" cy="108000"/>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kumimoji="1" lang="ja-JP" altLang="en-US"/>
            </a:p>
          </p:txBody>
        </p:sp>
        <p:sp>
          <p:nvSpPr>
            <p:cNvPr id="91" name="正方形/長方形 90"/>
            <p:cNvSpPr/>
            <p:nvPr/>
          </p:nvSpPr>
          <p:spPr>
            <a:xfrm>
              <a:off x="5948040" y="5129584"/>
              <a:ext cx="288032" cy="108000"/>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kumimoji="1" lang="ja-JP" altLang="en-US"/>
            </a:p>
          </p:txBody>
        </p:sp>
        <p:sp>
          <p:nvSpPr>
            <p:cNvPr id="92" name="正方形/長方形 91"/>
            <p:cNvSpPr/>
            <p:nvPr/>
          </p:nvSpPr>
          <p:spPr>
            <a:xfrm>
              <a:off x="5660504" y="5021560"/>
              <a:ext cx="288032" cy="108000"/>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kumimoji="1" lang="ja-JP" altLang="en-US"/>
            </a:p>
          </p:txBody>
        </p:sp>
        <p:sp>
          <p:nvSpPr>
            <p:cNvPr id="93" name="正方形/長方形 92"/>
            <p:cNvSpPr/>
            <p:nvPr/>
          </p:nvSpPr>
          <p:spPr>
            <a:xfrm>
              <a:off x="5948040" y="4913560"/>
              <a:ext cx="288032" cy="108000"/>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kumimoji="1" lang="ja-JP" altLang="en-US"/>
            </a:p>
          </p:txBody>
        </p:sp>
      </p:grpSp>
      <p:sp>
        <p:nvSpPr>
          <p:cNvPr id="3" name="タイトル 2"/>
          <p:cNvSpPr>
            <a:spLocks noGrp="1"/>
          </p:cNvSpPr>
          <p:nvPr>
            <p:ph type="title"/>
          </p:nvPr>
        </p:nvSpPr>
        <p:spPr/>
        <p:txBody>
          <a:bodyPr/>
          <a:lstStyle/>
          <a:p>
            <a:r>
              <a:rPr lang="ja-JP" altLang="en-US" dirty="0"/>
              <a:t>ページ</a:t>
            </a:r>
            <a:r>
              <a:rPr kumimoji="1" lang="ja-JP" altLang="en-US" dirty="0" smtClean="0"/>
              <a:t>キャッシュとディスクの統合</a:t>
            </a:r>
            <a:endParaRPr kumimoji="1" lang="ja-JP" altLang="en-US" dirty="0"/>
          </a:p>
        </p:txBody>
      </p:sp>
      <p:sp>
        <p:nvSpPr>
          <p:cNvPr id="35" name="コンテンツ プレースホルダー 34"/>
          <p:cNvSpPr>
            <a:spLocks noGrp="1"/>
          </p:cNvSpPr>
          <p:nvPr>
            <p:ph idx="1"/>
          </p:nvPr>
        </p:nvSpPr>
        <p:spPr/>
        <p:txBody>
          <a:bodyPr/>
          <a:lstStyle/>
          <a:p>
            <a:r>
              <a:rPr kumimoji="1" lang="ja-JP" altLang="en-US" smtClean="0"/>
              <a:t>ハッシュ表を用いてファイルの読み込み先を切り替える</a:t>
            </a:r>
            <a:endParaRPr kumimoji="1" lang="en-US" altLang="ja-JP" smtClean="0"/>
          </a:p>
          <a:p>
            <a:pPr lvl="1"/>
            <a:r>
              <a:rPr kumimoji="1" lang="ja-JP" altLang="en-US" smtClean="0"/>
              <a:t>読み込もうとしているファイルの</a:t>
            </a:r>
            <a:r>
              <a:rPr kumimoji="1" lang="en-US" altLang="ja-JP" smtClean="0"/>
              <a:t>inode</a:t>
            </a:r>
            <a:r>
              <a:rPr kumimoji="1" lang="ja-JP" altLang="en-US" smtClean="0"/>
              <a:t>番号とデバイス番号，オフセットを調べる</a:t>
            </a:r>
            <a:endParaRPr kumimoji="1" lang="en-US" altLang="ja-JP" smtClean="0"/>
          </a:p>
          <a:p>
            <a:pPr lvl="1"/>
            <a:r>
              <a:rPr kumimoji="1" lang="ja-JP" altLang="en-US" smtClean="0"/>
              <a:t>ハッシュ表を検索</a:t>
            </a:r>
            <a:endParaRPr kumimoji="1" lang="en-US" altLang="ja-JP" smtClean="0"/>
          </a:p>
          <a:p>
            <a:pPr lvl="2"/>
            <a:r>
              <a:rPr kumimoji="1" lang="ja-JP" altLang="en-US" smtClean="0"/>
              <a:t>登録されていればページキャッシュ，無ければ仮想ディスクから読み込む</a:t>
            </a:r>
            <a:endParaRPr kumimoji="1" lang="en-US" altLang="ja-JP" smtClean="0"/>
          </a:p>
        </p:txBody>
      </p:sp>
      <p:sp>
        <p:nvSpPr>
          <p:cNvPr id="2" name="1 つの角を切り取った四角形 1"/>
          <p:cNvSpPr/>
          <p:nvPr/>
        </p:nvSpPr>
        <p:spPr>
          <a:xfrm>
            <a:off x="5868144" y="5733256"/>
            <a:ext cx="576064" cy="648072"/>
          </a:xfrm>
          <a:prstGeom prst="snip1Rect">
            <a:avLst/>
          </a:prstGeom>
        </p:spPr>
        <p:style>
          <a:lnRef idx="1">
            <a:schemeClr val="dk1"/>
          </a:lnRef>
          <a:fillRef idx="2">
            <a:schemeClr val="dk1"/>
          </a:fillRef>
          <a:effectRef idx="1">
            <a:schemeClr val="dk1"/>
          </a:effectRef>
          <a:fontRef idx="minor">
            <a:schemeClr val="dk1"/>
          </a:fontRef>
        </p:style>
        <p:txBody>
          <a:bodyPr rtlCol="0" anchor="ctr"/>
          <a:lstStyle/>
          <a:p>
            <a:pPr algn="ctr"/>
            <a:endParaRPr kumimoji="1" lang="ja-JP" altLang="en-US"/>
          </a:p>
        </p:txBody>
      </p:sp>
      <p:sp>
        <p:nvSpPr>
          <p:cNvPr id="83" name="1 つの角を切り取った四角形 82"/>
          <p:cNvSpPr/>
          <p:nvPr/>
        </p:nvSpPr>
        <p:spPr>
          <a:xfrm>
            <a:off x="5868144" y="4653136"/>
            <a:ext cx="576064" cy="648072"/>
          </a:xfrm>
          <a:prstGeom prst="snip1Rect">
            <a:avLst/>
          </a:prstGeom>
          <a:ln>
            <a:prstDash val="dash"/>
          </a:ln>
        </p:spPr>
        <p:style>
          <a:lnRef idx="1">
            <a:schemeClr val="dk1"/>
          </a:lnRef>
          <a:fillRef idx="2">
            <a:schemeClr val="dk1"/>
          </a:fillRef>
          <a:effectRef idx="1">
            <a:schemeClr val="dk1"/>
          </a:effectRef>
          <a:fontRef idx="minor">
            <a:schemeClr val="dk1"/>
          </a:fontRef>
        </p:style>
        <p:txBody>
          <a:bodyPr rtlCol="0" anchor="ctr"/>
          <a:lstStyle/>
          <a:p>
            <a:pPr algn="ctr"/>
            <a:endParaRPr kumimoji="1" lang="ja-JP" altLang="en-US"/>
          </a:p>
        </p:txBody>
      </p:sp>
      <p:sp>
        <p:nvSpPr>
          <p:cNvPr id="4" name="正方形/長方形 3"/>
          <p:cNvSpPr/>
          <p:nvPr/>
        </p:nvSpPr>
        <p:spPr>
          <a:xfrm>
            <a:off x="5868144" y="5193208"/>
            <a:ext cx="288032" cy="108000"/>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kumimoji="1" lang="ja-JP" altLang="en-US"/>
          </a:p>
        </p:txBody>
      </p:sp>
      <p:sp>
        <p:nvSpPr>
          <p:cNvPr id="84" name="正方形/長方形 83"/>
          <p:cNvSpPr/>
          <p:nvPr/>
        </p:nvSpPr>
        <p:spPr>
          <a:xfrm>
            <a:off x="6156176" y="5085184"/>
            <a:ext cx="288032" cy="108000"/>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kumimoji="1" lang="ja-JP" altLang="en-US"/>
          </a:p>
        </p:txBody>
      </p:sp>
      <p:sp>
        <p:nvSpPr>
          <p:cNvPr id="85" name="正方形/長方形 84"/>
          <p:cNvSpPr/>
          <p:nvPr/>
        </p:nvSpPr>
        <p:spPr>
          <a:xfrm>
            <a:off x="6156176" y="4977184"/>
            <a:ext cx="288032" cy="108000"/>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kumimoji="1" lang="ja-JP" altLang="en-US"/>
          </a:p>
        </p:txBody>
      </p:sp>
      <p:sp>
        <p:nvSpPr>
          <p:cNvPr id="86" name="正方形/長方形 85"/>
          <p:cNvSpPr/>
          <p:nvPr/>
        </p:nvSpPr>
        <p:spPr>
          <a:xfrm>
            <a:off x="5868144" y="4869160"/>
            <a:ext cx="288032" cy="108000"/>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kumimoji="1" lang="ja-JP" altLang="en-US"/>
          </a:p>
        </p:txBody>
      </p:sp>
      <p:sp>
        <p:nvSpPr>
          <p:cNvPr id="87" name="正方形/長方形 86"/>
          <p:cNvSpPr/>
          <p:nvPr/>
        </p:nvSpPr>
        <p:spPr>
          <a:xfrm>
            <a:off x="6156176" y="4761160"/>
            <a:ext cx="288032" cy="108000"/>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kumimoji="1" lang="ja-JP" altLang="en-US"/>
          </a:p>
        </p:txBody>
      </p:sp>
      <p:sp>
        <p:nvSpPr>
          <p:cNvPr id="10" name="テキスト ボックス 9"/>
          <p:cNvSpPr txBox="1"/>
          <p:nvPr/>
        </p:nvSpPr>
        <p:spPr>
          <a:xfrm>
            <a:off x="3589239" y="4561383"/>
            <a:ext cx="982761" cy="307777"/>
          </a:xfrm>
          <a:prstGeom prst="rect">
            <a:avLst/>
          </a:prstGeom>
          <a:noFill/>
        </p:spPr>
        <p:txBody>
          <a:bodyPr wrap="none" rtlCol="0">
            <a:spAutoFit/>
          </a:bodyPr>
          <a:lstStyle/>
          <a:p>
            <a:r>
              <a:rPr kumimoji="1" lang="ja-JP" altLang="en-US" sz="1400"/>
              <a:t>ハッシュ表</a:t>
            </a:r>
          </a:p>
        </p:txBody>
      </p:sp>
      <p:sp>
        <p:nvSpPr>
          <p:cNvPr id="6" name="正方形/長方形 5"/>
          <p:cNvSpPr/>
          <p:nvPr/>
        </p:nvSpPr>
        <p:spPr>
          <a:xfrm>
            <a:off x="3923928" y="4869160"/>
            <a:ext cx="360040" cy="1368152"/>
          </a:xfrm>
          <a:prstGeom prst="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kumimoji="1" lang="ja-JP" altLang="en-US"/>
          </a:p>
        </p:txBody>
      </p:sp>
    </p:spTree>
    <p:extLst>
      <p:ext uri="{BB962C8B-B14F-4D97-AF65-F5344CB8AC3E}">
        <p14:creationId xmlns:p14="http://schemas.microsoft.com/office/powerpoint/2010/main" val="65378740"/>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コンテンツ プレースホルダー 1"/>
          <p:cNvSpPr>
            <a:spLocks noGrp="1"/>
          </p:cNvSpPr>
          <p:nvPr>
            <p:ph idx="1"/>
          </p:nvPr>
        </p:nvSpPr>
        <p:spPr/>
        <p:txBody>
          <a:bodyPr/>
          <a:lstStyle/>
          <a:p>
            <a:r>
              <a:rPr lang="ja-JP" altLang="en-US"/>
              <a:t>ディレクトリキャッシュ</a:t>
            </a:r>
            <a:endParaRPr lang="en-US" altLang="ja-JP"/>
          </a:p>
          <a:p>
            <a:pPr lvl="1"/>
            <a:r>
              <a:rPr lang="ja-JP" altLang="en-US"/>
              <a:t>ファイルやディレクトリのパス名からディレクトリキャッシュを探索</a:t>
            </a:r>
            <a:endParaRPr lang="en-US" altLang="ja-JP"/>
          </a:p>
          <a:p>
            <a:r>
              <a:rPr lang="ja-JP" altLang="en-US"/>
              <a:t>メタデータキャッシュ</a:t>
            </a:r>
            <a:endParaRPr lang="en-US" altLang="ja-JP"/>
          </a:p>
          <a:p>
            <a:pPr lvl="1"/>
            <a:r>
              <a:rPr lang="ja-JP" altLang="en-US"/>
              <a:t>ファイルやディレクトリの</a:t>
            </a:r>
            <a:r>
              <a:rPr lang="en-US" altLang="ja-JP"/>
              <a:t>inode</a:t>
            </a:r>
            <a:r>
              <a:rPr lang="ja-JP" altLang="en-US"/>
              <a:t>構造体は</a:t>
            </a:r>
            <a:r>
              <a:rPr lang="en-US" altLang="ja-JP"/>
              <a:t>dentry</a:t>
            </a:r>
            <a:r>
              <a:rPr lang="ja-JP" altLang="en-US"/>
              <a:t>構造体からたどることができる</a:t>
            </a:r>
          </a:p>
          <a:p>
            <a:pPr lvl="1"/>
            <a:endParaRPr lang="ja-JP" altLang="en-US"/>
          </a:p>
        </p:txBody>
      </p:sp>
      <p:sp>
        <p:nvSpPr>
          <p:cNvPr id="3" name="タイトル 2"/>
          <p:cNvSpPr>
            <a:spLocks noGrp="1"/>
          </p:cNvSpPr>
          <p:nvPr>
            <p:ph type="title"/>
          </p:nvPr>
        </p:nvSpPr>
        <p:spPr/>
        <p:txBody>
          <a:bodyPr>
            <a:normAutofit/>
          </a:bodyPr>
          <a:lstStyle/>
          <a:p>
            <a:r>
              <a:rPr lang="ja-JP" altLang="en-US"/>
              <a:t>その他のキャッシュの解析</a:t>
            </a:r>
            <a:endParaRPr kumimoji="1" lang="ja-JP" altLang="en-US"/>
          </a:p>
        </p:txBody>
      </p:sp>
      <p:sp>
        <p:nvSpPr>
          <p:cNvPr id="21" name="正方形/長方形 20"/>
          <p:cNvSpPr/>
          <p:nvPr/>
        </p:nvSpPr>
        <p:spPr>
          <a:xfrm>
            <a:off x="3602234" y="4869160"/>
            <a:ext cx="1368152" cy="432048"/>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kumimoji="1" lang="ja-JP" altLang="en-US"/>
          </a:p>
        </p:txBody>
      </p:sp>
      <p:sp>
        <p:nvSpPr>
          <p:cNvPr id="23" name="テキスト ボックス 22"/>
          <p:cNvSpPr txBox="1"/>
          <p:nvPr/>
        </p:nvSpPr>
        <p:spPr>
          <a:xfrm>
            <a:off x="3275856" y="4499828"/>
            <a:ext cx="1595697" cy="369332"/>
          </a:xfrm>
          <a:prstGeom prst="rect">
            <a:avLst/>
          </a:prstGeom>
          <a:noFill/>
        </p:spPr>
        <p:txBody>
          <a:bodyPr wrap="none" rtlCol="0">
            <a:spAutoFit/>
          </a:bodyPr>
          <a:lstStyle/>
          <a:p>
            <a:r>
              <a:rPr kumimoji="1" lang="en-US" altLang="ja-JP"/>
              <a:t>dentry</a:t>
            </a:r>
            <a:r>
              <a:rPr kumimoji="1" lang="ja-JP" altLang="en-US"/>
              <a:t>構造体</a:t>
            </a:r>
          </a:p>
        </p:txBody>
      </p:sp>
      <p:sp>
        <p:nvSpPr>
          <p:cNvPr id="24" name="テキスト ボックス 23"/>
          <p:cNvSpPr txBox="1"/>
          <p:nvPr/>
        </p:nvSpPr>
        <p:spPr>
          <a:xfrm>
            <a:off x="5561092" y="4509120"/>
            <a:ext cx="1505540" cy="369332"/>
          </a:xfrm>
          <a:prstGeom prst="rect">
            <a:avLst/>
          </a:prstGeom>
          <a:noFill/>
        </p:spPr>
        <p:txBody>
          <a:bodyPr wrap="none" rtlCol="0">
            <a:spAutoFit/>
          </a:bodyPr>
          <a:lstStyle/>
          <a:p>
            <a:r>
              <a:rPr kumimoji="1" lang="en-US" altLang="ja-JP"/>
              <a:t>inode</a:t>
            </a:r>
            <a:r>
              <a:rPr kumimoji="1" lang="ja-JP" altLang="en-US"/>
              <a:t>構造体</a:t>
            </a:r>
          </a:p>
        </p:txBody>
      </p:sp>
      <p:cxnSp>
        <p:nvCxnSpPr>
          <p:cNvPr id="25" name="直線矢印コネクタ 24"/>
          <p:cNvCxnSpPr>
            <a:stCxn id="21" idx="3"/>
            <a:endCxn id="28" idx="1"/>
          </p:cNvCxnSpPr>
          <p:nvPr/>
        </p:nvCxnSpPr>
        <p:spPr>
          <a:xfrm flipV="1">
            <a:off x="4970386" y="5076183"/>
            <a:ext cx="1041774" cy="9001"/>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grpSp>
        <p:nvGrpSpPr>
          <p:cNvPr id="27" name="図形グループ 26"/>
          <p:cNvGrpSpPr/>
          <p:nvPr/>
        </p:nvGrpSpPr>
        <p:grpSpPr>
          <a:xfrm>
            <a:off x="6012160" y="4869160"/>
            <a:ext cx="1944216" cy="1656184"/>
            <a:chOff x="5148064" y="4221088"/>
            <a:chExt cx="1368152" cy="2304256"/>
          </a:xfrm>
        </p:grpSpPr>
        <p:sp>
          <p:nvSpPr>
            <p:cNvPr id="28" name="正方形/長方形 27"/>
            <p:cNvSpPr/>
            <p:nvPr/>
          </p:nvSpPr>
          <p:spPr>
            <a:xfrm>
              <a:off x="5148064" y="4221088"/>
              <a:ext cx="1368152" cy="576064"/>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kumimoji="1" lang="ja-JP" altLang="en-US"/>
                <a:t>更新時刻</a:t>
              </a:r>
            </a:p>
          </p:txBody>
        </p:sp>
        <p:sp>
          <p:nvSpPr>
            <p:cNvPr id="30" name="正方形/長方形 29"/>
            <p:cNvSpPr/>
            <p:nvPr/>
          </p:nvSpPr>
          <p:spPr>
            <a:xfrm>
              <a:off x="5148064" y="4797152"/>
              <a:ext cx="1368152" cy="576064"/>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kumimoji="1" lang="ja-JP" altLang="en-US"/>
                <a:t>アクセス保護</a:t>
              </a:r>
            </a:p>
          </p:txBody>
        </p:sp>
        <p:sp>
          <p:nvSpPr>
            <p:cNvPr id="31" name="正方形/長方形 30"/>
            <p:cNvSpPr/>
            <p:nvPr/>
          </p:nvSpPr>
          <p:spPr>
            <a:xfrm>
              <a:off x="5148064" y="5373216"/>
              <a:ext cx="1368152" cy="576064"/>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kumimoji="1" lang="ja-JP" altLang="en-US"/>
                <a:t>所有者の</a:t>
              </a:r>
              <a:r>
                <a:rPr kumimoji="1" lang="en-US" altLang="ja-JP"/>
                <a:t>UID</a:t>
              </a:r>
              <a:endParaRPr kumimoji="1" lang="ja-JP" altLang="en-US"/>
            </a:p>
          </p:txBody>
        </p:sp>
        <p:sp>
          <p:nvSpPr>
            <p:cNvPr id="32" name="正方形/長方形 31"/>
            <p:cNvSpPr/>
            <p:nvPr/>
          </p:nvSpPr>
          <p:spPr>
            <a:xfrm>
              <a:off x="5148064" y="5949280"/>
              <a:ext cx="1368152" cy="576064"/>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ja-JP" altLang="en-US"/>
                <a:t>ファイルの大きさ</a:t>
              </a:r>
              <a:endParaRPr kumimoji="1" lang="ja-JP" altLang="en-US"/>
            </a:p>
          </p:txBody>
        </p:sp>
      </p:grpSp>
      <p:cxnSp>
        <p:nvCxnSpPr>
          <p:cNvPr id="33" name="直線コネクタ 32"/>
          <p:cNvCxnSpPr>
            <a:stCxn id="35" idx="2"/>
            <a:endCxn id="36" idx="0"/>
          </p:cNvCxnSpPr>
          <p:nvPr/>
        </p:nvCxnSpPr>
        <p:spPr>
          <a:xfrm flipH="1">
            <a:off x="1915701" y="4259848"/>
            <a:ext cx="184020" cy="134602"/>
          </a:xfrm>
          <a:prstGeom prst="line">
            <a:avLst/>
          </a:prstGeom>
        </p:spPr>
        <p:style>
          <a:lnRef idx="1">
            <a:schemeClr val="dk1"/>
          </a:lnRef>
          <a:fillRef idx="0">
            <a:schemeClr val="dk1"/>
          </a:fillRef>
          <a:effectRef idx="0">
            <a:schemeClr val="dk1"/>
          </a:effectRef>
          <a:fontRef idx="minor">
            <a:schemeClr val="tx1"/>
          </a:fontRef>
        </p:style>
      </p:cxnSp>
      <p:cxnSp>
        <p:nvCxnSpPr>
          <p:cNvPr id="34" name="直線コネクタ 33"/>
          <p:cNvCxnSpPr>
            <a:stCxn id="35" idx="2"/>
            <a:endCxn id="37" idx="0"/>
          </p:cNvCxnSpPr>
          <p:nvPr/>
        </p:nvCxnSpPr>
        <p:spPr>
          <a:xfrm>
            <a:off x="2099722" y="4259848"/>
            <a:ext cx="184020" cy="134602"/>
          </a:xfrm>
          <a:prstGeom prst="line">
            <a:avLst/>
          </a:prstGeom>
        </p:spPr>
        <p:style>
          <a:lnRef idx="1">
            <a:schemeClr val="dk1"/>
          </a:lnRef>
          <a:fillRef idx="0">
            <a:schemeClr val="dk1"/>
          </a:fillRef>
          <a:effectRef idx="0">
            <a:schemeClr val="dk1"/>
          </a:effectRef>
          <a:fontRef idx="minor">
            <a:schemeClr val="tx1"/>
          </a:fontRef>
        </p:style>
      </p:cxnSp>
      <p:sp>
        <p:nvSpPr>
          <p:cNvPr id="35" name="正方形/長方形 34"/>
          <p:cNvSpPr/>
          <p:nvPr/>
        </p:nvSpPr>
        <p:spPr>
          <a:xfrm>
            <a:off x="1977038" y="4125246"/>
            <a:ext cx="245367" cy="134602"/>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kumimoji="1" lang="ja-JP" altLang="en-US"/>
          </a:p>
        </p:txBody>
      </p:sp>
      <p:sp>
        <p:nvSpPr>
          <p:cNvPr id="36" name="正方形/長方形 35"/>
          <p:cNvSpPr/>
          <p:nvPr/>
        </p:nvSpPr>
        <p:spPr>
          <a:xfrm>
            <a:off x="1793018" y="4394449"/>
            <a:ext cx="245367" cy="134602"/>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ctr"/>
            <a:endParaRPr kumimoji="1" lang="ja-JP" altLang="en-US"/>
          </a:p>
        </p:txBody>
      </p:sp>
      <p:sp>
        <p:nvSpPr>
          <p:cNvPr id="37" name="正方形/長方形 36"/>
          <p:cNvSpPr/>
          <p:nvPr/>
        </p:nvSpPr>
        <p:spPr>
          <a:xfrm>
            <a:off x="2161058" y="4394449"/>
            <a:ext cx="245367" cy="134602"/>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kumimoji="1" lang="ja-JP" altLang="en-US"/>
          </a:p>
        </p:txBody>
      </p:sp>
      <p:cxnSp>
        <p:nvCxnSpPr>
          <p:cNvPr id="38" name="直線コネクタ 37"/>
          <p:cNvCxnSpPr>
            <a:stCxn id="36" idx="2"/>
            <a:endCxn id="41" idx="0"/>
          </p:cNvCxnSpPr>
          <p:nvPr/>
        </p:nvCxnSpPr>
        <p:spPr>
          <a:xfrm flipH="1">
            <a:off x="1670347" y="4529051"/>
            <a:ext cx="245354" cy="179469"/>
          </a:xfrm>
          <a:prstGeom prst="line">
            <a:avLst/>
          </a:prstGeom>
          <a:ln>
            <a:prstDash val="solid"/>
          </a:ln>
        </p:spPr>
        <p:style>
          <a:lnRef idx="1">
            <a:schemeClr val="dk1"/>
          </a:lnRef>
          <a:fillRef idx="0">
            <a:schemeClr val="dk1"/>
          </a:fillRef>
          <a:effectRef idx="0">
            <a:schemeClr val="dk1"/>
          </a:effectRef>
          <a:fontRef idx="minor">
            <a:schemeClr val="tx1"/>
          </a:fontRef>
        </p:style>
      </p:cxnSp>
      <p:cxnSp>
        <p:nvCxnSpPr>
          <p:cNvPr id="39" name="直線コネクタ 38"/>
          <p:cNvCxnSpPr>
            <a:stCxn id="37" idx="2"/>
            <a:endCxn id="43" idx="0"/>
          </p:cNvCxnSpPr>
          <p:nvPr/>
        </p:nvCxnSpPr>
        <p:spPr>
          <a:xfrm>
            <a:off x="2283742" y="4529051"/>
            <a:ext cx="122687" cy="179469"/>
          </a:xfrm>
          <a:prstGeom prst="line">
            <a:avLst/>
          </a:prstGeom>
        </p:spPr>
        <p:style>
          <a:lnRef idx="1">
            <a:schemeClr val="dk1"/>
          </a:lnRef>
          <a:fillRef idx="0">
            <a:schemeClr val="dk1"/>
          </a:fillRef>
          <a:effectRef idx="0">
            <a:schemeClr val="dk1"/>
          </a:effectRef>
          <a:fontRef idx="minor">
            <a:schemeClr val="tx1"/>
          </a:fontRef>
        </p:style>
      </p:cxnSp>
      <p:cxnSp>
        <p:nvCxnSpPr>
          <p:cNvPr id="40" name="直線コネクタ 39"/>
          <p:cNvCxnSpPr>
            <a:stCxn id="36" idx="2"/>
            <a:endCxn id="42" idx="0"/>
          </p:cNvCxnSpPr>
          <p:nvPr/>
        </p:nvCxnSpPr>
        <p:spPr>
          <a:xfrm>
            <a:off x="1915701" y="4529051"/>
            <a:ext cx="122687" cy="179469"/>
          </a:xfrm>
          <a:prstGeom prst="line">
            <a:avLst/>
          </a:prstGeom>
        </p:spPr>
        <p:style>
          <a:lnRef idx="1">
            <a:schemeClr val="dk1"/>
          </a:lnRef>
          <a:fillRef idx="0">
            <a:schemeClr val="dk1"/>
          </a:fillRef>
          <a:effectRef idx="0">
            <a:schemeClr val="dk1"/>
          </a:effectRef>
          <a:fontRef idx="minor">
            <a:schemeClr val="tx1"/>
          </a:fontRef>
        </p:style>
      </p:cxnSp>
      <p:sp>
        <p:nvSpPr>
          <p:cNvPr id="41" name="正方形/長方形 40"/>
          <p:cNvSpPr/>
          <p:nvPr/>
        </p:nvSpPr>
        <p:spPr>
          <a:xfrm>
            <a:off x="1547664" y="4708519"/>
            <a:ext cx="245367" cy="134602"/>
          </a:xfrm>
          <a:prstGeom prst="rect">
            <a:avLst/>
          </a:prstGeom>
          <a:ln/>
        </p:spPr>
        <p:style>
          <a:lnRef idx="1">
            <a:schemeClr val="dk1"/>
          </a:lnRef>
          <a:fillRef idx="2">
            <a:schemeClr val="dk1"/>
          </a:fillRef>
          <a:effectRef idx="1">
            <a:schemeClr val="dk1"/>
          </a:effectRef>
          <a:fontRef idx="minor">
            <a:schemeClr val="dk1"/>
          </a:fontRef>
        </p:style>
        <p:txBody>
          <a:bodyPr rtlCol="0" anchor="ctr"/>
          <a:lstStyle/>
          <a:p>
            <a:pPr algn="ctr"/>
            <a:endParaRPr kumimoji="1" lang="ja-JP" altLang="en-US"/>
          </a:p>
        </p:txBody>
      </p:sp>
      <p:sp>
        <p:nvSpPr>
          <p:cNvPr id="42" name="正方形/長方形 41"/>
          <p:cNvSpPr/>
          <p:nvPr/>
        </p:nvSpPr>
        <p:spPr>
          <a:xfrm>
            <a:off x="1915705" y="4708519"/>
            <a:ext cx="245367" cy="134602"/>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ctr"/>
            <a:endParaRPr kumimoji="1" lang="ja-JP" altLang="en-US"/>
          </a:p>
        </p:txBody>
      </p:sp>
      <p:sp>
        <p:nvSpPr>
          <p:cNvPr id="43" name="正方形/長方形 42"/>
          <p:cNvSpPr/>
          <p:nvPr/>
        </p:nvSpPr>
        <p:spPr>
          <a:xfrm>
            <a:off x="2283746" y="4708519"/>
            <a:ext cx="245367" cy="134602"/>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kumimoji="1" lang="ja-JP" altLang="en-US"/>
          </a:p>
        </p:txBody>
      </p:sp>
      <p:sp>
        <p:nvSpPr>
          <p:cNvPr id="44" name="正方形/長方形 43"/>
          <p:cNvSpPr/>
          <p:nvPr/>
        </p:nvSpPr>
        <p:spPr>
          <a:xfrm>
            <a:off x="2467759" y="5022590"/>
            <a:ext cx="245367" cy="134602"/>
          </a:xfrm>
          <a:prstGeom prst="rect">
            <a:avLst/>
          </a:prstGeom>
          <a:ln/>
        </p:spPr>
        <p:style>
          <a:lnRef idx="1">
            <a:schemeClr val="accent2"/>
          </a:lnRef>
          <a:fillRef idx="2">
            <a:schemeClr val="accent2"/>
          </a:fillRef>
          <a:effectRef idx="1">
            <a:schemeClr val="accent2"/>
          </a:effectRef>
          <a:fontRef idx="minor">
            <a:schemeClr val="dk1"/>
          </a:fontRef>
        </p:style>
        <p:txBody>
          <a:bodyPr rtlCol="0" anchor="ctr"/>
          <a:lstStyle/>
          <a:p>
            <a:pPr algn="ctr"/>
            <a:endParaRPr kumimoji="1" lang="ja-JP" altLang="en-US"/>
          </a:p>
        </p:txBody>
      </p:sp>
      <p:cxnSp>
        <p:nvCxnSpPr>
          <p:cNvPr id="45" name="直線コネクタ 44"/>
          <p:cNvCxnSpPr>
            <a:stCxn id="43" idx="2"/>
            <a:endCxn id="44" idx="0"/>
          </p:cNvCxnSpPr>
          <p:nvPr/>
        </p:nvCxnSpPr>
        <p:spPr>
          <a:xfrm>
            <a:off x="2406429" y="4843121"/>
            <a:ext cx="184014" cy="179469"/>
          </a:xfrm>
          <a:prstGeom prst="line">
            <a:avLst/>
          </a:prstGeom>
          <a:ln>
            <a:prstDash val="solid"/>
          </a:ln>
        </p:spPr>
        <p:style>
          <a:lnRef idx="1">
            <a:schemeClr val="dk1"/>
          </a:lnRef>
          <a:fillRef idx="0">
            <a:schemeClr val="dk1"/>
          </a:fillRef>
          <a:effectRef idx="0">
            <a:schemeClr val="dk1"/>
          </a:effectRef>
          <a:fontRef idx="minor">
            <a:schemeClr val="tx1"/>
          </a:fontRef>
        </p:style>
      </p:cxnSp>
      <p:cxnSp>
        <p:nvCxnSpPr>
          <p:cNvPr id="46" name="直線矢印コネクタ 45"/>
          <p:cNvCxnSpPr>
            <a:stCxn id="44" idx="3"/>
            <a:endCxn id="21" idx="1"/>
          </p:cNvCxnSpPr>
          <p:nvPr/>
        </p:nvCxnSpPr>
        <p:spPr>
          <a:xfrm flipV="1">
            <a:off x="2713126" y="5085184"/>
            <a:ext cx="889108" cy="4707"/>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70" name="正方形/長方形 69"/>
          <p:cNvSpPr/>
          <p:nvPr/>
        </p:nvSpPr>
        <p:spPr>
          <a:xfrm>
            <a:off x="3603600" y="5301208"/>
            <a:ext cx="1368152" cy="432048"/>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kumimoji="1" lang="ja-JP" altLang="en-US"/>
          </a:p>
        </p:txBody>
      </p:sp>
    </p:spTree>
    <p:extLst>
      <p:ext uri="{BB962C8B-B14F-4D97-AF65-F5344CB8AC3E}">
        <p14:creationId xmlns:p14="http://schemas.microsoft.com/office/powerpoint/2010/main" val="1586121055"/>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コンテンツ プレースホルダー 1"/>
          <p:cNvSpPr>
            <a:spLocks noGrp="1"/>
          </p:cNvSpPr>
          <p:nvPr>
            <p:ph idx="1"/>
          </p:nvPr>
        </p:nvSpPr>
        <p:spPr/>
        <p:txBody>
          <a:bodyPr/>
          <a:lstStyle/>
          <a:p>
            <a:r>
              <a:rPr lang="en-US" altLang="ja-JP"/>
              <a:t>VM</a:t>
            </a:r>
            <a:r>
              <a:rPr lang="ja-JP" altLang="en-US"/>
              <a:t>のメモリとディスクのスナップショットをとって解析する</a:t>
            </a:r>
            <a:endParaRPr lang="en-US" altLang="ja-JP"/>
          </a:p>
          <a:p>
            <a:pPr lvl="1"/>
            <a:r>
              <a:rPr lang="ja-JP" altLang="en-US"/>
              <a:t>メモリの解析中や解析した情報を使う前に更新が行われるのを防ぐ</a:t>
            </a:r>
            <a:endParaRPr lang="en-US" altLang="ja-JP"/>
          </a:p>
          <a:p>
            <a:r>
              <a:rPr kumimoji="1" lang="ja-JP" altLang="en-US"/>
              <a:t>現在の実装ではサーバ</a:t>
            </a:r>
            <a:r>
              <a:rPr kumimoji="1" lang="en-US" altLang="ja-JP"/>
              <a:t>VM</a:t>
            </a:r>
            <a:r>
              <a:rPr lang="ja-JP" altLang="en-US"/>
              <a:t>を</a:t>
            </a:r>
            <a:r>
              <a:rPr kumimoji="1" lang="ja-JP" altLang="en-US"/>
              <a:t>停止している</a:t>
            </a:r>
            <a:endParaRPr lang="en-US" altLang="ja-JP"/>
          </a:p>
          <a:p>
            <a:pPr marL="393192" lvl="1" indent="0">
              <a:buNone/>
            </a:pPr>
            <a:endParaRPr kumimoji="1" lang="en-US" altLang="ja-JP"/>
          </a:p>
          <a:p>
            <a:pPr lvl="1"/>
            <a:endParaRPr kumimoji="1" lang="en-US" altLang="ja-JP"/>
          </a:p>
          <a:p>
            <a:pPr lvl="1"/>
            <a:endParaRPr kumimoji="1" lang="ja-JP" altLang="en-US"/>
          </a:p>
        </p:txBody>
      </p:sp>
      <p:sp>
        <p:nvSpPr>
          <p:cNvPr id="3" name="タイトル 2"/>
          <p:cNvSpPr>
            <a:spLocks noGrp="1"/>
          </p:cNvSpPr>
          <p:nvPr>
            <p:ph type="title"/>
          </p:nvPr>
        </p:nvSpPr>
        <p:spPr/>
        <p:txBody>
          <a:bodyPr/>
          <a:lstStyle/>
          <a:p>
            <a:r>
              <a:rPr kumimoji="1" lang="ja-JP" altLang="en-US"/>
              <a:t>スナップショットの解析・監視</a:t>
            </a:r>
          </a:p>
        </p:txBody>
      </p:sp>
      <p:sp>
        <p:nvSpPr>
          <p:cNvPr id="6" name="角丸四角形 5"/>
          <p:cNvSpPr/>
          <p:nvPr/>
        </p:nvSpPr>
        <p:spPr>
          <a:xfrm>
            <a:off x="1043608" y="4941168"/>
            <a:ext cx="2126486" cy="1152128"/>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kumimoji="1" lang="ja-JP" altLang="en-US"/>
          </a:p>
        </p:txBody>
      </p:sp>
      <p:sp>
        <p:nvSpPr>
          <p:cNvPr id="10" name="テキスト ボックス 9"/>
          <p:cNvSpPr txBox="1"/>
          <p:nvPr/>
        </p:nvSpPr>
        <p:spPr>
          <a:xfrm>
            <a:off x="1547664" y="4581128"/>
            <a:ext cx="1051415" cy="369332"/>
          </a:xfrm>
          <a:prstGeom prst="rect">
            <a:avLst/>
          </a:prstGeom>
          <a:noFill/>
        </p:spPr>
        <p:txBody>
          <a:bodyPr wrap="none" rtlCol="0">
            <a:spAutoFit/>
          </a:bodyPr>
          <a:lstStyle/>
          <a:p>
            <a:r>
              <a:rPr lang="en-US" altLang="ja-JP" dirty="0"/>
              <a:t>IDS</a:t>
            </a:r>
            <a:r>
              <a:rPr lang="ja-JP" altLang="en-US" dirty="0"/>
              <a:t>　</a:t>
            </a:r>
            <a:r>
              <a:rPr lang="en-US" altLang="ja-JP" dirty="0"/>
              <a:t>VM</a:t>
            </a:r>
            <a:endParaRPr kumimoji="1" lang="ja-JP" altLang="en-US" dirty="0"/>
          </a:p>
        </p:txBody>
      </p:sp>
      <p:sp>
        <p:nvSpPr>
          <p:cNvPr id="12" name="正方形/長方形 11"/>
          <p:cNvSpPr/>
          <p:nvPr/>
        </p:nvSpPr>
        <p:spPr>
          <a:xfrm>
            <a:off x="1185374" y="5248360"/>
            <a:ext cx="1842955" cy="556904"/>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n-US" altLang="ja-JP"/>
              <a:t>CacheShadow</a:t>
            </a:r>
            <a:endParaRPr kumimoji="1" lang="en-US" altLang="ja-JP" smtClean="0"/>
          </a:p>
          <a:p>
            <a:pPr algn="ctr"/>
            <a:r>
              <a:rPr kumimoji="1" lang="ja-JP" altLang="en-US" smtClean="0"/>
              <a:t>ファイルシステム</a:t>
            </a:r>
            <a:endParaRPr kumimoji="1" lang="ja-JP" altLang="en-US"/>
          </a:p>
        </p:txBody>
      </p:sp>
      <p:cxnSp>
        <p:nvCxnSpPr>
          <p:cNvPr id="27" name="直線矢印コネクタ 26"/>
          <p:cNvCxnSpPr>
            <a:stCxn id="12" idx="3"/>
          </p:cNvCxnSpPr>
          <p:nvPr/>
        </p:nvCxnSpPr>
        <p:spPr>
          <a:xfrm flipV="1">
            <a:off x="3028329" y="5517232"/>
            <a:ext cx="607567" cy="9580"/>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grpSp>
        <p:nvGrpSpPr>
          <p:cNvPr id="4" name="図形グループ 3"/>
          <p:cNvGrpSpPr/>
          <p:nvPr/>
        </p:nvGrpSpPr>
        <p:grpSpPr>
          <a:xfrm>
            <a:off x="3666274" y="3976807"/>
            <a:ext cx="4218094" cy="2188493"/>
            <a:chOff x="3666274" y="4441036"/>
            <a:chExt cx="4218094" cy="1724268"/>
          </a:xfrm>
        </p:grpSpPr>
        <p:sp>
          <p:nvSpPr>
            <p:cNvPr id="7" name="角丸四角形 6"/>
            <p:cNvSpPr/>
            <p:nvPr/>
          </p:nvSpPr>
          <p:spPr>
            <a:xfrm>
              <a:off x="3666274" y="4922296"/>
              <a:ext cx="1913838" cy="1242496"/>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endParaRPr kumimoji="1" lang="ja-JP" altLang="en-US"/>
            </a:p>
          </p:txBody>
        </p:sp>
        <p:sp>
          <p:nvSpPr>
            <p:cNvPr id="11" name="テキスト ボックス 10"/>
            <p:cNvSpPr txBox="1"/>
            <p:nvPr/>
          </p:nvSpPr>
          <p:spPr>
            <a:xfrm>
              <a:off x="3779912" y="4441036"/>
              <a:ext cx="1655321" cy="646331"/>
            </a:xfrm>
            <a:prstGeom prst="rect">
              <a:avLst/>
            </a:prstGeom>
            <a:noFill/>
          </p:spPr>
          <p:txBody>
            <a:bodyPr wrap="none" rtlCol="0">
              <a:spAutoFit/>
            </a:bodyPr>
            <a:lstStyle/>
            <a:p>
              <a:pPr algn="ctr"/>
              <a:r>
                <a:rPr lang="ja-JP" altLang="en-US"/>
                <a:t>サーバ</a:t>
              </a:r>
              <a:r>
                <a:rPr lang="en-US" altLang="ja-JP"/>
                <a:t>VM</a:t>
              </a:r>
              <a:r>
                <a:rPr lang="ja-JP" altLang="en-US"/>
                <a:t>の</a:t>
              </a:r>
              <a:endParaRPr lang="en-US" altLang="ja-JP"/>
            </a:p>
            <a:p>
              <a:pPr algn="ctr"/>
              <a:r>
                <a:rPr kumimoji="1" lang="ja-JP" altLang="en-US"/>
                <a:t>スナップショット</a:t>
              </a:r>
            </a:p>
          </p:txBody>
        </p:sp>
        <p:sp>
          <p:nvSpPr>
            <p:cNvPr id="19" name="角丸四角形 18"/>
            <p:cNvSpPr/>
            <p:nvPr/>
          </p:nvSpPr>
          <p:spPr>
            <a:xfrm>
              <a:off x="5970530" y="4931588"/>
              <a:ext cx="1913838" cy="1233716"/>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kumimoji="1" lang="ja-JP" altLang="en-US"/>
            </a:p>
          </p:txBody>
        </p:sp>
        <p:sp>
          <p:nvSpPr>
            <p:cNvPr id="22" name="テキスト ボックス 21"/>
            <p:cNvSpPr txBox="1"/>
            <p:nvPr/>
          </p:nvSpPr>
          <p:spPr>
            <a:xfrm>
              <a:off x="6300192" y="4631530"/>
              <a:ext cx="1198859" cy="285638"/>
            </a:xfrm>
            <a:prstGeom prst="rect">
              <a:avLst/>
            </a:prstGeom>
            <a:noFill/>
          </p:spPr>
          <p:txBody>
            <a:bodyPr wrap="none" rtlCol="0">
              <a:spAutoFit/>
            </a:bodyPr>
            <a:lstStyle/>
            <a:p>
              <a:r>
                <a:rPr lang="ja-JP" altLang="en-US"/>
                <a:t>サーバ</a:t>
              </a:r>
              <a:r>
                <a:rPr lang="en-US" altLang="ja-JP"/>
                <a:t>VM</a:t>
              </a:r>
              <a:endParaRPr kumimoji="1" lang="ja-JP" altLang="en-US"/>
            </a:p>
          </p:txBody>
        </p:sp>
        <p:cxnSp>
          <p:nvCxnSpPr>
            <p:cNvPr id="5" name="直線コネクタ 4"/>
            <p:cNvCxnSpPr/>
            <p:nvPr/>
          </p:nvCxnSpPr>
          <p:spPr>
            <a:xfrm>
              <a:off x="5436096" y="4941168"/>
              <a:ext cx="720080" cy="0"/>
            </a:xfrm>
            <a:prstGeom prst="line">
              <a:avLst/>
            </a:prstGeom>
            <a:ln>
              <a:prstDash val="sysDash"/>
            </a:ln>
          </p:spPr>
          <p:style>
            <a:lnRef idx="1">
              <a:schemeClr val="dk1"/>
            </a:lnRef>
            <a:fillRef idx="0">
              <a:schemeClr val="dk1"/>
            </a:fillRef>
            <a:effectRef idx="0">
              <a:schemeClr val="dk1"/>
            </a:effectRef>
            <a:fontRef idx="minor">
              <a:schemeClr val="tx1"/>
            </a:fontRef>
          </p:style>
        </p:cxnSp>
        <p:cxnSp>
          <p:nvCxnSpPr>
            <p:cNvPr id="15" name="直線コネクタ 14"/>
            <p:cNvCxnSpPr/>
            <p:nvPr/>
          </p:nvCxnSpPr>
          <p:spPr>
            <a:xfrm>
              <a:off x="5436096" y="6165304"/>
              <a:ext cx="720080" cy="0"/>
            </a:xfrm>
            <a:prstGeom prst="line">
              <a:avLst/>
            </a:prstGeom>
            <a:ln>
              <a:prstDash val="sysDash"/>
            </a:ln>
          </p:spPr>
          <p:style>
            <a:lnRef idx="1">
              <a:schemeClr val="dk1"/>
            </a:lnRef>
            <a:fillRef idx="0">
              <a:schemeClr val="dk1"/>
            </a:fillRef>
            <a:effectRef idx="0">
              <a:schemeClr val="dk1"/>
            </a:effectRef>
            <a:fontRef idx="minor">
              <a:schemeClr val="tx1"/>
            </a:fontRef>
          </p:style>
        </p:cxnSp>
        <p:sp>
          <p:nvSpPr>
            <p:cNvPr id="8" name="円柱 7"/>
            <p:cNvSpPr/>
            <p:nvPr/>
          </p:nvSpPr>
          <p:spPr>
            <a:xfrm>
              <a:off x="4067944" y="5597970"/>
              <a:ext cx="1152128" cy="495325"/>
            </a:xfrm>
            <a:prstGeom prst="can">
              <a:avLst/>
            </a:prstGeom>
          </p:spPr>
          <p:style>
            <a:lnRef idx="1">
              <a:schemeClr val="dk1"/>
            </a:lnRef>
            <a:fillRef idx="2">
              <a:schemeClr val="dk1"/>
            </a:fillRef>
            <a:effectRef idx="1">
              <a:schemeClr val="dk1"/>
            </a:effectRef>
            <a:fontRef idx="minor">
              <a:schemeClr val="dk1"/>
            </a:fontRef>
          </p:style>
          <p:txBody>
            <a:bodyPr rtlCol="0" anchor="ctr"/>
            <a:lstStyle/>
            <a:p>
              <a:pPr algn="ctr"/>
              <a:endParaRPr kumimoji="1" lang="ja-JP" altLang="en-US"/>
            </a:p>
          </p:txBody>
        </p:sp>
        <p:sp>
          <p:nvSpPr>
            <p:cNvPr id="17" name="円柱 16"/>
            <p:cNvSpPr/>
            <p:nvPr/>
          </p:nvSpPr>
          <p:spPr>
            <a:xfrm>
              <a:off x="6372200" y="5597970"/>
              <a:ext cx="1152128" cy="495325"/>
            </a:xfrm>
            <a:prstGeom prst="can">
              <a:avLst/>
            </a:prstGeom>
          </p:spPr>
          <p:style>
            <a:lnRef idx="1">
              <a:schemeClr val="dk1"/>
            </a:lnRef>
            <a:fillRef idx="2">
              <a:schemeClr val="dk1"/>
            </a:fillRef>
            <a:effectRef idx="1">
              <a:schemeClr val="dk1"/>
            </a:effectRef>
            <a:fontRef idx="minor">
              <a:schemeClr val="dk1"/>
            </a:fontRef>
          </p:style>
          <p:txBody>
            <a:bodyPr rtlCol="0" anchor="ctr"/>
            <a:lstStyle/>
            <a:p>
              <a:pPr algn="ctr"/>
              <a:endParaRPr kumimoji="1" lang="ja-JP" altLang="en-US"/>
            </a:p>
          </p:txBody>
        </p:sp>
      </p:grpSp>
      <p:sp>
        <p:nvSpPr>
          <p:cNvPr id="9" name="正方形/長方形 8"/>
          <p:cNvSpPr/>
          <p:nvPr/>
        </p:nvSpPr>
        <p:spPr>
          <a:xfrm>
            <a:off x="3995936" y="4797152"/>
            <a:ext cx="1224136" cy="288032"/>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endParaRPr kumimoji="1" lang="ja-JP" altLang="en-US"/>
          </a:p>
        </p:txBody>
      </p:sp>
      <p:sp>
        <p:nvSpPr>
          <p:cNvPr id="18" name="正方形/長方形 17"/>
          <p:cNvSpPr/>
          <p:nvPr/>
        </p:nvSpPr>
        <p:spPr>
          <a:xfrm>
            <a:off x="6300192" y="4797152"/>
            <a:ext cx="1224136" cy="288032"/>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endParaRPr kumimoji="1" lang="ja-JP" altLang="en-US"/>
          </a:p>
        </p:txBody>
      </p:sp>
      <p:sp>
        <p:nvSpPr>
          <p:cNvPr id="13" name="テキスト ボックス 12"/>
          <p:cNvSpPr txBox="1"/>
          <p:nvPr/>
        </p:nvSpPr>
        <p:spPr>
          <a:xfrm>
            <a:off x="6300192" y="6021288"/>
            <a:ext cx="1276311" cy="338554"/>
          </a:xfrm>
          <a:prstGeom prst="rect">
            <a:avLst/>
          </a:prstGeom>
          <a:noFill/>
        </p:spPr>
        <p:txBody>
          <a:bodyPr wrap="none" rtlCol="0">
            <a:spAutoFit/>
          </a:bodyPr>
          <a:lstStyle/>
          <a:p>
            <a:r>
              <a:rPr kumimoji="1" lang="ja-JP" altLang="en-US" sz="1600"/>
              <a:t>仮想ディスク</a:t>
            </a:r>
          </a:p>
        </p:txBody>
      </p:sp>
      <p:sp>
        <p:nvSpPr>
          <p:cNvPr id="20" name="テキスト ボックス 19"/>
          <p:cNvSpPr txBox="1"/>
          <p:nvPr/>
        </p:nvSpPr>
        <p:spPr>
          <a:xfrm>
            <a:off x="6566722" y="5034662"/>
            <a:ext cx="669574" cy="338554"/>
          </a:xfrm>
          <a:prstGeom prst="rect">
            <a:avLst/>
          </a:prstGeom>
          <a:noFill/>
        </p:spPr>
        <p:txBody>
          <a:bodyPr wrap="none" rtlCol="0">
            <a:spAutoFit/>
          </a:bodyPr>
          <a:lstStyle/>
          <a:p>
            <a:r>
              <a:rPr lang="ja-JP" altLang="en-US" sz="1600"/>
              <a:t>メモリ</a:t>
            </a:r>
            <a:endParaRPr kumimoji="1" lang="ja-JP" altLang="en-US" sz="1600"/>
          </a:p>
        </p:txBody>
      </p:sp>
    </p:spTree>
    <p:extLst>
      <p:ext uri="{BB962C8B-B14F-4D97-AF65-F5344CB8AC3E}">
        <p14:creationId xmlns:p14="http://schemas.microsoft.com/office/powerpoint/2010/main" val="196950432"/>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コンテンツ プレースホルダー 1"/>
          <p:cNvSpPr>
            <a:spLocks noGrp="1"/>
          </p:cNvSpPr>
          <p:nvPr>
            <p:ph idx="1"/>
          </p:nvPr>
        </p:nvSpPr>
        <p:spPr/>
        <p:txBody>
          <a:bodyPr/>
          <a:lstStyle/>
          <a:p>
            <a:r>
              <a:rPr kumimoji="1" lang="en-US" altLang="ja-JP"/>
              <a:t>Xen</a:t>
            </a:r>
            <a:r>
              <a:rPr kumimoji="1" lang="ja-JP" altLang="en-US"/>
              <a:t>上に実装</a:t>
            </a:r>
            <a:endParaRPr kumimoji="1" lang="en-US" altLang="ja-JP"/>
          </a:p>
          <a:p>
            <a:pPr lvl="1"/>
            <a:r>
              <a:rPr lang="en-US" altLang="ja-JP"/>
              <a:t>IDS VM</a:t>
            </a:r>
            <a:r>
              <a:rPr lang="ja-JP" altLang="en-US"/>
              <a:t>：ドメイン</a:t>
            </a:r>
            <a:r>
              <a:rPr lang="en-US" altLang="ja-JP"/>
              <a:t>0</a:t>
            </a:r>
          </a:p>
          <a:p>
            <a:pPr lvl="1"/>
            <a:r>
              <a:rPr kumimoji="1" lang="ja-JP" altLang="en-US"/>
              <a:t>サーバ</a:t>
            </a:r>
            <a:r>
              <a:rPr kumimoji="1" lang="en-US" altLang="ja-JP"/>
              <a:t>VM</a:t>
            </a:r>
            <a:r>
              <a:rPr kumimoji="1" lang="ja-JP" altLang="en-US"/>
              <a:t>：ドメイン</a:t>
            </a:r>
            <a:r>
              <a:rPr kumimoji="1" lang="en-US" altLang="ja-JP"/>
              <a:t>U</a:t>
            </a:r>
          </a:p>
          <a:p>
            <a:pPr lvl="2"/>
            <a:r>
              <a:rPr lang="ja-JP" altLang="en-US"/>
              <a:t>サーバ</a:t>
            </a:r>
            <a:r>
              <a:rPr lang="en-US" altLang="ja-JP"/>
              <a:t>VM</a:t>
            </a:r>
            <a:r>
              <a:rPr lang="ja-JP" altLang="en-US"/>
              <a:t>の</a:t>
            </a:r>
            <a:r>
              <a:rPr lang="en-US" altLang="ja-JP"/>
              <a:t>OS</a:t>
            </a:r>
            <a:r>
              <a:rPr lang="ja-JP" altLang="en-US"/>
              <a:t>：</a:t>
            </a:r>
            <a:r>
              <a:rPr lang="en-US" altLang="ja-JP"/>
              <a:t>Linux</a:t>
            </a:r>
            <a:endParaRPr kumimoji="1" lang="en-US" altLang="ja-JP"/>
          </a:p>
          <a:p>
            <a:pPr lvl="1"/>
            <a:r>
              <a:rPr lang="en-US" altLang="ja-JP"/>
              <a:t>FUSE</a:t>
            </a:r>
            <a:r>
              <a:rPr lang="ja-JP" altLang="en-US"/>
              <a:t>を用いた</a:t>
            </a:r>
            <a:endParaRPr kumimoji="1" lang="ja-JP" altLang="en-US"/>
          </a:p>
        </p:txBody>
      </p:sp>
      <p:sp>
        <p:nvSpPr>
          <p:cNvPr id="3" name="タイトル 2"/>
          <p:cNvSpPr>
            <a:spLocks noGrp="1"/>
          </p:cNvSpPr>
          <p:nvPr>
            <p:ph type="title"/>
          </p:nvPr>
        </p:nvSpPr>
        <p:spPr/>
        <p:txBody>
          <a:bodyPr/>
          <a:lstStyle/>
          <a:p>
            <a:r>
              <a:rPr kumimoji="1" lang="ja-JP" altLang="en-US"/>
              <a:t>実装</a:t>
            </a:r>
          </a:p>
        </p:txBody>
      </p:sp>
      <p:cxnSp>
        <p:nvCxnSpPr>
          <p:cNvPr id="5" name="直線矢印コネクタ 4"/>
          <p:cNvCxnSpPr>
            <a:endCxn id="12" idx="0"/>
          </p:cNvCxnSpPr>
          <p:nvPr/>
        </p:nvCxnSpPr>
        <p:spPr>
          <a:xfrm>
            <a:off x="3189221" y="4577521"/>
            <a:ext cx="1" cy="445523"/>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6" name="角丸四角形 5"/>
          <p:cNvSpPr/>
          <p:nvPr/>
        </p:nvSpPr>
        <p:spPr>
          <a:xfrm>
            <a:off x="1835696" y="4274224"/>
            <a:ext cx="2702550" cy="1531040"/>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kumimoji="1" lang="ja-JP" altLang="en-US"/>
          </a:p>
        </p:txBody>
      </p:sp>
      <p:sp>
        <p:nvSpPr>
          <p:cNvPr id="7" name="角丸四角形 6"/>
          <p:cNvSpPr/>
          <p:nvPr/>
        </p:nvSpPr>
        <p:spPr>
          <a:xfrm>
            <a:off x="5034426" y="4274224"/>
            <a:ext cx="1913838" cy="2004854"/>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kumimoji="1" lang="ja-JP" altLang="en-US"/>
          </a:p>
        </p:txBody>
      </p:sp>
      <p:sp>
        <p:nvSpPr>
          <p:cNvPr id="8" name="円柱 7"/>
          <p:cNvSpPr/>
          <p:nvPr/>
        </p:nvSpPr>
        <p:spPr>
          <a:xfrm>
            <a:off x="5530607" y="5499413"/>
            <a:ext cx="921477" cy="612594"/>
          </a:xfrm>
          <a:prstGeom prst="can">
            <a:avLst/>
          </a:prstGeom>
        </p:spPr>
        <p:style>
          <a:lnRef idx="1">
            <a:schemeClr val="dk1"/>
          </a:lnRef>
          <a:fillRef idx="2">
            <a:schemeClr val="dk1"/>
          </a:fillRef>
          <a:effectRef idx="1">
            <a:schemeClr val="dk1"/>
          </a:effectRef>
          <a:fontRef idx="minor">
            <a:schemeClr val="dk1"/>
          </a:fontRef>
        </p:style>
        <p:txBody>
          <a:bodyPr rtlCol="0" anchor="ctr"/>
          <a:lstStyle/>
          <a:p>
            <a:pPr algn="ctr"/>
            <a:endParaRPr kumimoji="1" lang="ja-JP" altLang="en-US"/>
          </a:p>
        </p:txBody>
      </p:sp>
      <p:sp>
        <p:nvSpPr>
          <p:cNvPr id="9" name="テキスト ボックス 8"/>
          <p:cNvSpPr txBox="1"/>
          <p:nvPr/>
        </p:nvSpPr>
        <p:spPr>
          <a:xfrm>
            <a:off x="5317958" y="6167698"/>
            <a:ext cx="1390495" cy="285638"/>
          </a:xfrm>
          <a:prstGeom prst="rect">
            <a:avLst/>
          </a:prstGeom>
          <a:noFill/>
        </p:spPr>
        <p:txBody>
          <a:bodyPr wrap="none" rtlCol="0">
            <a:spAutoFit/>
          </a:bodyPr>
          <a:lstStyle/>
          <a:p>
            <a:r>
              <a:rPr kumimoji="1" lang="ja-JP" altLang="en-US" dirty="0" smtClean="0"/>
              <a:t>仮想ディスク</a:t>
            </a:r>
            <a:endParaRPr kumimoji="1" lang="ja-JP" altLang="en-US" dirty="0"/>
          </a:p>
        </p:txBody>
      </p:sp>
      <p:sp>
        <p:nvSpPr>
          <p:cNvPr id="10" name="テキスト ボックス 9"/>
          <p:cNvSpPr txBox="1"/>
          <p:nvPr/>
        </p:nvSpPr>
        <p:spPr>
          <a:xfrm>
            <a:off x="2699792" y="3923764"/>
            <a:ext cx="1049273" cy="369332"/>
          </a:xfrm>
          <a:prstGeom prst="rect">
            <a:avLst/>
          </a:prstGeom>
          <a:noFill/>
        </p:spPr>
        <p:txBody>
          <a:bodyPr wrap="none" rtlCol="0">
            <a:spAutoFit/>
          </a:bodyPr>
          <a:lstStyle/>
          <a:p>
            <a:r>
              <a:rPr lang="ja-JP" altLang="en-US" dirty="0"/>
              <a:t>ドメイン</a:t>
            </a:r>
            <a:r>
              <a:rPr lang="en-US" altLang="ja-JP" dirty="0"/>
              <a:t>0</a:t>
            </a:r>
            <a:endParaRPr kumimoji="1" lang="ja-JP" altLang="en-US" dirty="0"/>
          </a:p>
        </p:txBody>
      </p:sp>
      <p:sp>
        <p:nvSpPr>
          <p:cNvPr id="11" name="テキスト ボックス 10"/>
          <p:cNvSpPr txBox="1"/>
          <p:nvPr/>
        </p:nvSpPr>
        <p:spPr>
          <a:xfrm>
            <a:off x="5436096" y="3923764"/>
            <a:ext cx="1063249" cy="369332"/>
          </a:xfrm>
          <a:prstGeom prst="rect">
            <a:avLst/>
          </a:prstGeom>
          <a:noFill/>
        </p:spPr>
        <p:txBody>
          <a:bodyPr wrap="none" rtlCol="0">
            <a:spAutoFit/>
          </a:bodyPr>
          <a:lstStyle/>
          <a:p>
            <a:r>
              <a:rPr lang="ja-JP" altLang="en-US"/>
              <a:t>ドメイン</a:t>
            </a:r>
            <a:r>
              <a:rPr lang="en-US" altLang="ja-JP"/>
              <a:t>U</a:t>
            </a:r>
            <a:endParaRPr kumimoji="1" lang="ja-JP" altLang="en-US"/>
          </a:p>
        </p:txBody>
      </p:sp>
      <p:sp>
        <p:nvSpPr>
          <p:cNvPr id="12" name="正方形/長方形 11"/>
          <p:cNvSpPr/>
          <p:nvPr/>
        </p:nvSpPr>
        <p:spPr>
          <a:xfrm>
            <a:off x="2267744" y="5023044"/>
            <a:ext cx="1842955" cy="494188"/>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kumimoji="1" lang="en-US" altLang="ja-JP"/>
              <a:t>FUSE</a:t>
            </a:r>
            <a:endParaRPr kumimoji="1" lang="ja-JP" altLang="en-US"/>
          </a:p>
        </p:txBody>
      </p:sp>
      <p:sp>
        <p:nvSpPr>
          <p:cNvPr id="15" name="正方形/長方形 14"/>
          <p:cNvSpPr/>
          <p:nvPr/>
        </p:nvSpPr>
        <p:spPr>
          <a:xfrm>
            <a:off x="5220072" y="4571836"/>
            <a:ext cx="1486290" cy="554062"/>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kumimoji="1" lang="ja-JP" altLang="en-US" sz="1400"/>
              <a:t>ファイルシステム</a:t>
            </a:r>
            <a:endParaRPr kumimoji="1" lang="en-US" altLang="ja-JP" sz="1400"/>
          </a:p>
          <a:p>
            <a:pPr algn="ctr"/>
            <a:r>
              <a:rPr kumimoji="1" lang="ja-JP" altLang="en-US" sz="1400"/>
              <a:t>キャッシュ</a:t>
            </a:r>
          </a:p>
        </p:txBody>
      </p:sp>
      <p:sp>
        <p:nvSpPr>
          <p:cNvPr id="13" name="テキスト ボックス 12"/>
          <p:cNvSpPr txBox="1"/>
          <p:nvPr/>
        </p:nvSpPr>
        <p:spPr>
          <a:xfrm>
            <a:off x="2411760" y="4500408"/>
            <a:ext cx="1631376" cy="584776"/>
          </a:xfrm>
          <a:prstGeom prst="rect">
            <a:avLst/>
          </a:prstGeom>
          <a:noFill/>
        </p:spPr>
        <p:txBody>
          <a:bodyPr wrap="none" rtlCol="0">
            <a:spAutoFit/>
          </a:bodyPr>
          <a:lstStyle/>
          <a:p>
            <a:r>
              <a:rPr kumimoji="1" lang="en-US" altLang="ja-JP" sz="1600"/>
              <a:t>CacheShadow</a:t>
            </a:r>
          </a:p>
          <a:p>
            <a:r>
              <a:rPr kumimoji="1" lang="ja-JP" altLang="en-US" sz="1600"/>
              <a:t>ファイルシステム</a:t>
            </a:r>
          </a:p>
        </p:txBody>
      </p:sp>
      <p:cxnSp>
        <p:nvCxnSpPr>
          <p:cNvPr id="14" name="カギ線コネクタ 13"/>
          <p:cNvCxnSpPr>
            <a:stCxn id="8" idx="2"/>
            <a:endCxn id="12" idx="3"/>
          </p:cNvCxnSpPr>
          <p:nvPr/>
        </p:nvCxnSpPr>
        <p:spPr>
          <a:xfrm rot="10800000">
            <a:off x="4110699" y="5270138"/>
            <a:ext cx="1419908" cy="535572"/>
          </a:xfrm>
          <a:prstGeom prst="bentConnector3">
            <a:avLst>
              <a:gd name="adj1" fmla="val 50000"/>
            </a:avLst>
          </a:prstGeom>
          <a:ln>
            <a:tailEnd type="arrow"/>
          </a:ln>
        </p:spPr>
        <p:style>
          <a:lnRef idx="1">
            <a:schemeClr val="accent2"/>
          </a:lnRef>
          <a:fillRef idx="0">
            <a:schemeClr val="accent2"/>
          </a:fillRef>
          <a:effectRef idx="0">
            <a:schemeClr val="accent2"/>
          </a:effectRef>
          <a:fontRef idx="minor">
            <a:schemeClr val="tx1"/>
          </a:fontRef>
        </p:style>
      </p:cxnSp>
      <p:cxnSp>
        <p:nvCxnSpPr>
          <p:cNvPr id="19" name="カギ線コネクタ 18"/>
          <p:cNvCxnSpPr>
            <a:stCxn id="15" idx="1"/>
            <a:endCxn id="12" idx="3"/>
          </p:cNvCxnSpPr>
          <p:nvPr/>
        </p:nvCxnSpPr>
        <p:spPr>
          <a:xfrm rot="10800000" flipV="1">
            <a:off x="4110700" y="4848866"/>
            <a:ext cx="1109373" cy="421271"/>
          </a:xfrm>
          <a:prstGeom prst="bentConnector3">
            <a:avLst>
              <a:gd name="adj1" fmla="val 36123"/>
            </a:avLst>
          </a:prstGeom>
        </p:spPr>
        <p:style>
          <a:lnRef idx="1">
            <a:schemeClr val="accent2"/>
          </a:lnRef>
          <a:fillRef idx="0">
            <a:schemeClr val="accent2"/>
          </a:fillRef>
          <a:effectRef idx="0">
            <a:schemeClr val="accent2"/>
          </a:effectRef>
          <a:fontRef idx="minor">
            <a:schemeClr val="tx1"/>
          </a:fontRef>
        </p:style>
      </p:cxnSp>
    </p:spTree>
    <p:extLst>
      <p:ext uri="{BB962C8B-B14F-4D97-AF65-F5344CB8AC3E}">
        <p14:creationId xmlns:p14="http://schemas.microsoft.com/office/powerpoint/2010/main" val="9381693"/>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コンテンツ プレースホルダー 1"/>
          <p:cNvSpPr>
            <a:spLocks noGrp="1"/>
          </p:cNvSpPr>
          <p:nvPr>
            <p:ph idx="1"/>
          </p:nvPr>
        </p:nvSpPr>
        <p:spPr/>
        <p:txBody>
          <a:bodyPr>
            <a:normAutofit fontScale="92500" lnSpcReduction="10000"/>
          </a:bodyPr>
          <a:lstStyle/>
          <a:p>
            <a:r>
              <a:rPr lang="ja-JP" altLang="en-US"/>
              <a:t>ページキャッシュを利用した攻撃</a:t>
            </a:r>
            <a:endParaRPr lang="en-US" altLang="ja-JP"/>
          </a:p>
          <a:p>
            <a:r>
              <a:rPr lang="ja-JP" altLang="en-US"/>
              <a:t>ページキャッシュ上のデータの読み込み</a:t>
            </a:r>
            <a:endParaRPr lang="en-US" altLang="ja-JP"/>
          </a:p>
          <a:p>
            <a:r>
              <a:rPr lang="ja-JP" altLang="en-US"/>
              <a:t>取得できたページキャッシュのページ数</a:t>
            </a:r>
            <a:endParaRPr lang="en-US" altLang="ja-JP"/>
          </a:p>
          <a:p>
            <a:r>
              <a:rPr lang="ja-JP" altLang="en-US"/>
              <a:t>ぺージキャッシュ情報の解析にかかる時間</a:t>
            </a:r>
            <a:endParaRPr lang="en-US" altLang="ja-JP"/>
          </a:p>
          <a:p>
            <a:endParaRPr lang="en-US" altLang="ja-JP"/>
          </a:p>
          <a:p>
            <a:r>
              <a:rPr lang="ja-JP" altLang="en-US"/>
              <a:t>実験環境</a:t>
            </a:r>
            <a:endParaRPr lang="en-US" altLang="ja-JP"/>
          </a:p>
          <a:p>
            <a:pPr lvl="1"/>
            <a:r>
              <a:rPr lang="en-US" altLang="ja-JP"/>
              <a:t>Xen 4.1.1</a:t>
            </a:r>
          </a:p>
          <a:p>
            <a:pPr lvl="1"/>
            <a:r>
              <a:rPr lang="ja-JP" altLang="en-US"/>
              <a:t>ドメイン</a:t>
            </a:r>
            <a:r>
              <a:rPr lang="en-US" altLang="ja-JP"/>
              <a:t>0/</a:t>
            </a:r>
            <a:r>
              <a:rPr lang="ja-JP" altLang="en-US"/>
              <a:t>ドメイン</a:t>
            </a:r>
            <a:r>
              <a:rPr lang="en-US" altLang="ja-JP"/>
              <a:t>U</a:t>
            </a:r>
            <a:r>
              <a:rPr lang="ja-JP" altLang="en-US"/>
              <a:t>カーネル：</a:t>
            </a:r>
            <a:r>
              <a:rPr lang="en-US" altLang="ja-JP"/>
              <a:t>Linux 2.6.39</a:t>
            </a:r>
          </a:p>
          <a:p>
            <a:pPr lvl="1"/>
            <a:r>
              <a:rPr lang="en-US" altLang="ja-JP"/>
              <a:t>CPU</a:t>
            </a:r>
            <a:r>
              <a:rPr lang="ja-JP" altLang="en-US"/>
              <a:t>：</a:t>
            </a:r>
            <a:r>
              <a:rPr lang="en-US" altLang="ja-JP"/>
              <a:t>Intel Core i7 2.93GHz</a:t>
            </a:r>
          </a:p>
          <a:p>
            <a:pPr lvl="1"/>
            <a:r>
              <a:rPr lang="ja-JP" altLang="en-US"/>
              <a:t>メモリ：</a:t>
            </a:r>
            <a:r>
              <a:rPr lang="en-US" altLang="ja-JP"/>
              <a:t>4GB</a:t>
            </a:r>
          </a:p>
          <a:p>
            <a:pPr lvl="1"/>
            <a:r>
              <a:rPr lang="en-US" altLang="ja-JP"/>
              <a:t>HDD</a:t>
            </a:r>
            <a:r>
              <a:rPr lang="ja-JP" altLang="en-US"/>
              <a:t>：</a:t>
            </a:r>
            <a:r>
              <a:rPr lang="en-US" altLang="ja-JP"/>
              <a:t>SATA 500GB</a:t>
            </a:r>
            <a:endParaRPr lang="ja-JP" altLang="en-US"/>
          </a:p>
        </p:txBody>
      </p:sp>
      <p:sp>
        <p:nvSpPr>
          <p:cNvPr id="3" name="タイトル 2"/>
          <p:cNvSpPr>
            <a:spLocks noGrp="1"/>
          </p:cNvSpPr>
          <p:nvPr>
            <p:ph type="title"/>
          </p:nvPr>
        </p:nvSpPr>
        <p:spPr/>
        <p:txBody>
          <a:bodyPr/>
          <a:lstStyle/>
          <a:p>
            <a:r>
              <a:rPr kumimoji="1" lang="ja-JP" altLang="en-US"/>
              <a:t>実験</a:t>
            </a:r>
          </a:p>
        </p:txBody>
      </p:sp>
    </p:spTree>
    <p:extLst>
      <p:ext uri="{BB962C8B-B14F-4D97-AF65-F5344CB8AC3E}">
        <p14:creationId xmlns:p14="http://schemas.microsoft.com/office/powerpoint/2010/main" val="300301701"/>
      </p:ext>
    </p:extLst>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コンテンツ プレースホルダー 1"/>
          <p:cNvSpPr>
            <a:spLocks noGrp="1"/>
          </p:cNvSpPr>
          <p:nvPr>
            <p:ph idx="1"/>
          </p:nvPr>
        </p:nvSpPr>
        <p:spPr/>
        <p:txBody>
          <a:bodyPr/>
          <a:lstStyle/>
          <a:p>
            <a:r>
              <a:rPr lang="ja-JP" altLang="en-US"/>
              <a:t>ページキャッシュを利用した攻撃は可能</a:t>
            </a:r>
            <a:endParaRPr lang="en-US" altLang="ja-JP"/>
          </a:p>
          <a:p>
            <a:pPr lvl="1"/>
            <a:r>
              <a:rPr kumimoji="1" lang="ja-JP" altLang="en-US"/>
              <a:t>ページキャッシュの書き戻しまでの時間を長く設定</a:t>
            </a:r>
            <a:endParaRPr kumimoji="1" lang="en-US" altLang="ja-JP"/>
          </a:p>
          <a:p>
            <a:pPr lvl="2"/>
            <a:r>
              <a:rPr lang="ja-JP" altLang="en-US"/>
              <a:t>ディスク上にファイルを追加</a:t>
            </a:r>
            <a:endParaRPr lang="en-US" altLang="ja-JP"/>
          </a:p>
          <a:p>
            <a:pPr lvl="2"/>
            <a:r>
              <a:rPr lang="ja-JP" altLang="en-US"/>
              <a:t>ディスク上のファイルを書き換える</a:t>
            </a:r>
            <a:endParaRPr lang="en-US" altLang="ja-JP"/>
          </a:p>
          <a:p>
            <a:pPr lvl="2"/>
            <a:r>
              <a:rPr lang="ja-JP" altLang="en-US"/>
              <a:t>ディスク上のファイルの実行権限を変更</a:t>
            </a:r>
            <a:endParaRPr kumimoji="1" lang="en-US" altLang="ja-JP"/>
          </a:p>
          <a:p>
            <a:pPr lvl="1"/>
            <a:r>
              <a:rPr lang="ja-JP" altLang="en-US"/>
              <a:t>ディスクを直接マウントしただけではディスクから読み込むだけ</a:t>
            </a:r>
            <a:endParaRPr kumimoji="1" lang="en-US" altLang="ja-JP"/>
          </a:p>
          <a:p>
            <a:pPr lvl="1"/>
            <a:endParaRPr kumimoji="1" lang="ja-JP" altLang="en-US"/>
          </a:p>
        </p:txBody>
      </p:sp>
      <p:sp>
        <p:nvSpPr>
          <p:cNvPr id="3" name="タイトル 2"/>
          <p:cNvSpPr>
            <a:spLocks noGrp="1"/>
          </p:cNvSpPr>
          <p:nvPr>
            <p:ph type="title"/>
          </p:nvPr>
        </p:nvSpPr>
        <p:spPr/>
        <p:txBody>
          <a:bodyPr/>
          <a:lstStyle/>
          <a:p>
            <a:r>
              <a:rPr kumimoji="1" lang="ja-JP" altLang="en-US"/>
              <a:t>ページキャッシュを利用した攻撃</a:t>
            </a:r>
          </a:p>
        </p:txBody>
      </p:sp>
      <p:sp>
        <p:nvSpPr>
          <p:cNvPr id="5" name="角丸四角形 4"/>
          <p:cNvSpPr/>
          <p:nvPr/>
        </p:nvSpPr>
        <p:spPr>
          <a:xfrm>
            <a:off x="2356383" y="5013176"/>
            <a:ext cx="1923964" cy="1337911"/>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kumimoji="1" lang="ja-JP" altLang="en-US"/>
          </a:p>
        </p:txBody>
      </p:sp>
      <p:sp>
        <p:nvSpPr>
          <p:cNvPr id="6" name="角丸四角形 5"/>
          <p:cNvSpPr/>
          <p:nvPr/>
        </p:nvSpPr>
        <p:spPr>
          <a:xfrm>
            <a:off x="4729272" y="4365104"/>
            <a:ext cx="1731567" cy="1985983"/>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kumimoji="1" lang="ja-JP" altLang="en-US"/>
          </a:p>
        </p:txBody>
      </p:sp>
      <p:sp>
        <p:nvSpPr>
          <p:cNvPr id="7" name="円柱 6"/>
          <p:cNvSpPr/>
          <p:nvPr/>
        </p:nvSpPr>
        <p:spPr>
          <a:xfrm>
            <a:off x="5178197" y="5477478"/>
            <a:ext cx="833718" cy="590782"/>
          </a:xfrm>
          <a:prstGeom prst="can">
            <a:avLst/>
          </a:prstGeom>
        </p:spPr>
        <p:style>
          <a:lnRef idx="1">
            <a:schemeClr val="dk1"/>
          </a:lnRef>
          <a:fillRef idx="2">
            <a:schemeClr val="dk1"/>
          </a:fillRef>
          <a:effectRef idx="1">
            <a:schemeClr val="dk1"/>
          </a:effectRef>
          <a:fontRef idx="minor">
            <a:schemeClr val="dk1"/>
          </a:fontRef>
        </p:style>
        <p:txBody>
          <a:bodyPr rtlCol="0" anchor="ctr"/>
          <a:lstStyle/>
          <a:p>
            <a:pPr algn="ctr"/>
            <a:endParaRPr kumimoji="1" lang="ja-JP" altLang="en-US"/>
          </a:p>
        </p:txBody>
      </p:sp>
      <p:sp>
        <p:nvSpPr>
          <p:cNvPr id="8" name="テキスト ボックス 7"/>
          <p:cNvSpPr txBox="1"/>
          <p:nvPr/>
        </p:nvSpPr>
        <p:spPr>
          <a:xfrm>
            <a:off x="4962386" y="6033032"/>
            <a:ext cx="1258067" cy="275467"/>
          </a:xfrm>
          <a:prstGeom prst="rect">
            <a:avLst/>
          </a:prstGeom>
          <a:noFill/>
        </p:spPr>
        <p:txBody>
          <a:bodyPr wrap="none" rtlCol="0">
            <a:spAutoFit/>
          </a:bodyPr>
          <a:lstStyle/>
          <a:p>
            <a:r>
              <a:rPr kumimoji="1" lang="ja-JP" altLang="en-US" dirty="0" smtClean="0"/>
              <a:t>仮想ディスク</a:t>
            </a:r>
            <a:endParaRPr kumimoji="1" lang="ja-JP" altLang="en-US" dirty="0"/>
          </a:p>
        </p:txBody>
      </p:sp>
      <p:sp>
        <p:nvSpPr>
          <p:cNvPr id="9" name="テキスト ボックス 8"/>
          <p:cNvSpPr txBox="1"/>
          <p:nvPr/>
        </p:nvSpPr>
        <p:spPr>
          <a:xfrm>
            <a:off x="2771800" y="4653136"/>
            <a:ext cx="971164" cy="369332"/>
          </a:xfrm>
          <a:prstGeom prst="rect">
            <a:avLst/>
          </a:prstGeom>
          <a:noFill/>
        </p:spPr>
        <p:txBody>
          <a:bodyPr wrap="none" rtlCol="0">
            <a:spAutoFit/>
          </a:bodyPr>
          <a:lstStyle/>
          <a:p>
            <a:r>
              <a:rPr lang="en-US" altLang="ja-JP" dirty="0"/>
              <a:t>IDS VM</a:t>
            </a:r>
            <a:endParaRPr kumimoji="1" lang="ja-JP" altLang="en-US" dirty="0"/>
          </a:p>
        </p:txBody>
      </p:sp>
      <p:sp>
        <p:nvSpPr>
          <p:cNvPr id="10" name="テキスト ボックス 9"/>
          <p:cNvSpPr txBox="1"/>
          <p:nvPr/>
        </p:nvSpPr>
        <p:spPr>
          <a:xfrm>
            <a:off x="5004048" y="4005064"/>
            <a:ext cx="1084682" cy="275467"/>
          </a:xfrm>
          <a:prstGeom prst="rect">
            <a:avLst/>
          </a:prstGeom>
          <a:noFill/>
        </p:spPr>
        <p:txBody>
          <a:bodyPr wrap="none" rtlCol="0">
            <a:spAutoFit/>
          </a:bodyPr>
          <a:lstStyle/>
          <a:p>
            <a:r>
              <a:rPr lang="ja-JP" altLang="en-US"/>
              <a:t>サーバ</a:t>
            </a:r>
            <a:r>
              <a:rPr lang="en-US" altLang="ja-JP"/>
              <a:t>VM</a:t>
            </a:r>
            <a:endParaRPr kumimoji="1" lang="ja-JP" altLang="en-US"/>
          </a:p>
        </p:txBody>
      </p:sp>
      <p:sp>
        <p:nvSpPr>
          <p:cNvPr id="13" name="正方形/長方形 12"/>
          <p:cNvSpPr/>
          <p:nvPr/>
        </p:nvSpPr>
        <p:spPr>
          <a:xfrm>
            <a:off x="4985800" y="4581128"/>
            <a:ext cx="1218510" cy="375952"/>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n-US" altLang="en-US" sz="1400"/>
              <a:t>ページ</a:t>
            </a:r>
            <a:endParaRPr kumimoji="1" lang="en-US" altLang="ja-JP" sz="1400"/>
          </a:p>
          <a:p>
            <a:pPr algn="ctr"/>
            <a:r>
              <a:rPr kumimoji="1" lang="ja-JP" altLang="en-US" sz="1400"/>
              <a:t>キャッシュ</a:t>
            </a:r>
          </a:p>
        </p:txBody>
      </p:sp>
      <p:cxnSp>
        <p:nvCxnSpPr>
          <p:cNvPr id="25" name="直線矢印コネクタ 24"/>
          <p:cNvCxnSpPr>
            <a:stCxn id="13" idx="2"/>
            <a:endCxn id="7" idx="1"/>
          </p:cNvCxnSpPr>
          <p:nvPr/>
        </p:nvCxnSpPr>
        <p:spPr>
          <a:xfrm>
            <a:off x="5595055" y="4957080"/>
            <a:ext cx="1" cy="520398"/>
          </a:xfrm>
          <a:prstGeom prst="straightConnector1">
            <a:avLst/>
          </a:prstGeom>
          <a:ln>
            <a:prstDash val="dash"/>
            <a:tailEnd type="arrow"/>
          </a:ln>
        </p:spPr>
        <p:style>
          <a:lnRef idx="1">
            <a:schemeClr val="dk1"/>
          </a:lnRef>
          <a:fillRef idx="0">
            <a:schemeClr val="dk1"/>
          </a:fillRef>
          <a:effectRef idx="0">
            <a:schemeClr val="dk1"/>
          </a:effectRef>
          <a:fontRef idx="minor">
            <a:schemeClr val="tx1"/>
          </a:fontRef>
        </p:style>
      </p:cxnSp>
      <p:sp>
        <p:nvSpPr>
          <p:cNvPr id="29" name="1 つの角を切り取った四角形 28"/>
          <p:cNvSpPr/>
          <p:nvPr/>
        </p:nvSpPr>
        <p:spPr>
          <a:xfrm>
            <a:off x="6012160" y="4365104"/>
            <a:ext cx="360040" cy="432048"/>
          </a:xfrm>
          <a:prstGeom prst="snip1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kumimoji="1" lang="ja-JP" altLang="en-US"/>
          </a:p>
        </p:txBody>
      </p:sp>
      <p:sp>
        <p:nvSpPr>
          <p:cNvPr id="30" name="1 つの角を切り取った四角形 29"/>
          <p:cNvSpPr/>
          <p:nvPr/>
        </p:nvSpPr>
        <p:spPr>
          <a:xfrm>
            <a:off x="5868144" y="5373216"/>
            <a:ext cx="360040" cy="432048"/>
          </a:xfrm>
          <a:prstGeom prst="snip1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kumimoji="1" lang="ja-JP" altLang="en-US"/>
          </a:p>
        </p:txBody>
      </p:sp>
      <p:sp>
        <p:nvSpPr>
          <p:cNvPr id="31" name="1 つの角を切り取った四角形 30"/>
          <p:cNvSpPr/>
          <p:nvPr/>
        </p:nvSpPr>
        <p:spPr>
          <a:xfrm>
            <a:off x="3131840" y="5517232"/>
            <a:ext cx="360040" cy="432048"/>
          </a:xfrm>
          <a:prstGeom prst="snip1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kumimoji="1" lang="ja-JP" altLang="en-US"/>
          </a:p>
        </p:txBody>
      </p:sp>
      <p:cxnSp>
        <p:nvCxnSpPr>
          <p:cNvPr id="33" name="直線矢印コネクタ 32"/>
          <p:cNvCxnSpPr>
            <a:stCxn id="7" idx="2"/>
            <a:endCxn id="31" idx="0"/>
          </p:cNvCxnSpPr>
          <p:nvPr/>
        </p:nvCxnSpPr>
        <p:spPr>
          <a:xfrm flipH="1" flipV="1">
            <a:off x="3491880" y="5733256"/>
            <a:ext cx="1686317" cy="39613"/>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16" name="1 つの角を切り取った四角形 15"/>
          <p:cNvSpPr/>
          <p:nvPr/>
        </p:nvSpPr>
        <p:spPr>
          <a:xfrm>
            <a:off x="3131840" y="5517232"/>
            <a:ext cx="360040" cy="432048"/>
          </a:xfrm>
          <a:prstGeom prst="snip1Rect">
            <a:avLst/>
          </a:prstGeom>
          <a:noFill/>
          <a:ln>
            <a:solidFill>
              <a:srgbClr val="2DA2BF"/>
            </a:solidFill>
            <a:prstDash val="dash"/>
          </a:ln>
        </p:spPr>
        <p:style>
          <a:lnRef idx="1">
            <a:schemeClr val="accent3"/>
          </a:lnRef>
          <a:fillRef idx="2">
            <a:schemeClr val="accent3"/>
          </a:fillRef>
          <a:effectRef idx="1">
            <a:schemeClr val="accent3"/>
          </a:effectRef>
          <a:fontRef idx="minor">
            <a:schemeClr val="dk1"/>
          </a:fontRef>
        </p:style>
        <p:txBody>
          <a:bodyPr rtlCol="0" anchor="ctr"/>
          <a:lstStyle/>
          <a:p>
            <a:pPr algn="ctr"/>
            <a:endParaRPr kumimoji="1" lang="ja-JP" altLang="en-US"/>
          </a:p>
        </p:txBody>
      </p:sp>
      <p:sp>
        <p:nvSpPr>
          <p:cNvPr id="17" name="1 つの角を切り取った四角形 16"/>
          <p:cNvSpPr/>
          <p:nvPr/>
        </p:nvSpPr>
        <p:spPr>
          <a:xfrm>
            <a:off x="5868144" y="5373216"/>
            <a:ext cx="360040" cy="432048"/>
          </a:xfrm>
          <a:prstGeom prst="snip1Rect">
            <a:avLst/>
          </a:prstGeom>
          <a:noFill/>
          <a:ln>
            <a:solidFill>
              <a:srgbClr val="2DA2BF"/>
            </a:solidFill>
            <a:prstDash val="dash"/>
          </a:ln>
        </p:spPr>
        <p:style>
          <a:lnRef idx="1">
            <a:schemeClr val="accent3"/>
          </a:lnRef>
          <a:fillRef idx="2">
            <a:schemeClr val="accent3"/>
          </a:fillRef>
          <a:effectRef idx="1">
            <a:schemeClr val="accent3"/>
          </a:effectRef>
          <a:fontRef idx="minor">
            <a:schemeClr val="dk1"/>
          </a:fontRef>
        </p:style>
        <p:txBody>
          <a:bodyPr rtlCol="0" anchor="ctr"/>
          <a:lstStyle/>
          <a:p>
            <a:pPr algn="ctr"/>
            <a:endParaRPr kumimoji="1" lang="ja-JP" altLang="en-US"/>
          </a:p>
        </p:txBody>
      </p:sp>
      <p:sp>
        <p:nvSpPr>
          <p:cNvPr id="18" name="1 つの角を切り取った四角形 17"/>
          <p:cNvSpPr/>
          <p:nvPr/>
        </p:nvSpPr>
        <p:spPr>
          <a:xfrm>
            <a:off x="6012160" y="4365104"/>
            <a:ext cx="360040" cy="432048"/>
          </a:xfrm>
          <a:prstGeom prst="snip1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kumimoji="1" lang="ja-JP" altLang="en-US"/>
          </a:p>
        </p:txBody>
      </p:sp>
    </p:spTree>
    <p:extLst>
      <p:ext uri="{BB962C8B-B14F-4D97-AF65-F5344CB8AC3E}">
        <p14:creationId xmlns:p14="http://schemas.microsoft.com/office/powerpoint/2010/main" val="831203785"/>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xit" presetSubtype="0" fill="hold" grpId="0" nodeType="clickEffect">
                                  <p:stCondLst>
                                    <p:cond delay="0"/>
                                  </p:stCondLst>
                                  <p:childTnLst>
                                    <p:animEffect transition="out" filter="fade">
                                      <p:cBhvr>
                                        <p:cTn id="6" dur="500"/>
                                        <p:tgtEl>
                                          <p:spTgt spid="17"/>
                                        </p:tgtEl>
                                      </p:cBhvr>
                                    </p:animEffect>
                                    <p:set>
                                      <p:cBhvr>
                                        <p:cTn id="7" dur="1" fill="hold">
                                          <p:stCondLst>
                                            <p:cond delay="499"/>
                                          </p:stCondLst>
                                        </p:cTn>
                                        <p:tgtEl>
                                          <p:spTgt spid="17"/>
                                        </p:tgtEl>
                                        <p:attrNameLst>
                                          <p:attrName>style.visibility</p:attrName>
                                        </p:attrNameLst>
                                      </p:cBhvr>
                                      <p:to>
                                        <p:strVal val="hidden"/>
                                      </p:to>
                                    </p:set>
                                  </p:childTnLst>
                                </p:cTn>
                              </p:par>
                              <p:par>
                                <p:cTn id="8" presetID="10" presetClass="exit" presetSubtype="0" fill="hold" grpId="1" nodeType="withEffect">
                                  <p:stCondLst>
                                    <p:cond delay="0"/>
                                  </p:stCondLst>
                                  <p:childTnLst>
                                    <p:animEffect transition="out" filter="fade">
                                      <p:cBhvr>
                                        <p:cTn id="9" dur="500"/>
                                        <p:tgtEl>
                                          <p:spTgt spid="18"/>
                                        </p:tgtEl>
                                      </p:cBhvr>
                                    </p:animEffect>
                                    <p:set>
                                      <p:cBhvr>
                                        <p:cTn id="10" dur="1" fill="hold">
                                          <p:stCondLst>
                                            <p:cond delay="499"/>
                                          </p:stCondLst>
                                        </p:cTn>
                                        <p:tgtEl>
                                          <p:spTgt spid="18"/>
                                        </p:tgtEl>
                                        <p:attrNameLst>
                                          <p:attrName>style.visibility</p:attrName>
                                        </p:attrNameLst>
                                      </p:cBhvr>
                                      <p:to>
                                        <p:strVal val="hidden"/>
                                      </p:to>
                                    </p:set>
                                  </p:childTnLst>
                                </p:cTn>
                              </p:par>
                              <p:par>
                                <p:cTn id="11" presetID="10" presetClass="exit" presetSubtype="0" fill="hold" grpId="0" nodeType="withEffect">
                                  <p:stCondLst>
                                    <p:cond delay="0"/>
                                  </p:stCondLst>
                                  <p:childTnLst>
                                    <p:animEffect transition="out" filter="fade">
                                      <p:cBhvr>
                                        <p:cTn id="12" dur="500"/>
                                        <p:tgtEl>
                                          <p:spTgt spid="16"/>
                                        </p:tgtEl>
                                      </p:cBhvr>
                                    </p:animEffect>
                                    <p:set>
                                      <p:cBhvr>
                                        <p:cTn id="13" dur="1" fill="hold">
                                          <p:stCondLst>
                                            <p:cond delay="499"/>
                                          </p:stCondLst>
                                        </p:cTn>
                                        <p:tgtEl>
                                          <p:spTgt spid="16"/>
                                        </p:tgtEl>
                                        <p:attrNameLst>
                                          <p:attrName>style.visibility</p:attrName>
                                        </p:attrNameLst>
                                      </p:cBhvr>
                                      <p:to>
                                        <p:strVal val="hidden"/>
                                      </p:to>
                                    </p:se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29"/>
                                        </p:tgtEl>
                                        <p:attrNameLst>
                                          <p:attrName>style.visibility</p:attrName>
                                        </p:attrNameLst>
                                      </p:cBhvr>
                                      <p:to>
                                        <p:strVal val="visible"/>
                                      </p:to>
                                    </p:set>
                                    <p:animEffect transition="in" filter="fade">
                                      <p:cBhvr>
                                        <p:cTn id="18" dur="500"/>
                                        <p:tgtEl>
                                          <p:spTgt spid="29"/>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30"/>
                                        </p:tgtEl>
                                        <p:attrNameLst>
                                          <p:attrName>style.visibility</p:attrName>
                                        </p:attrNameLst>
                                      </p:cBhvr>
                                      <p:to>
                                        <p:strVal val="visible"/>
                                      </p:to>
                                    </p:set>
                                    <p:animEffect transition="in" filter="fade">
                                      <p:cBhvr>
                                        <p:cTn id="21" dur="500"/>
                                        <p:tgtEl>
                                          <p:spTgt spid="30"/>
                                        </p:tgtEl>
                                      </p:cBhvr>
                                    </p:animEffect>
                                  </p:childTnLst>
                                </p:cTn>
                              </p:par>
                              <p:par>
                                <p:cTn id="22" presetID="10" presetClass="entr" presetSubtype="0" fill="hold" grpId="0" nodeType="withEffect">
                                  <p:stCondLst>
                                    <p:cond delay="0"/>
                                  </p:stCondLst>
                                  <p:childTnLst>
                                    <p:set>
                                      <p:cBhvr>
                                        <p:cTn id="23" dur="1" fill="hold">
                                          <p:stCondLst>
                                            <p:cond delay="0"/>
                                          </p:stCondLst>
                                        </p:cTn>
                                        <p:tgtEl>
                                          <p:spTgt spid="31"/>
                                        </p:tgtEl>
                                        <p:attrNameLst>
                                          <p:attrName>style.visibility</p:attrName>
                                        </p:attrNameLst>
                                      </p:cBhvr>
                                      <p:to>
                                        <p:strVal val="visible"/>
                                      </p:to>
                                    </p:set>
                                    <p:animEffect transition="in" filter="fade">
                                      <p:cBhvr>
                                        <p:cTn id="24" dur="500"/>
                                        <p:tgtEl>
                                          <p:spTgt spid="3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 grpId="0" animBg="1"/>
      <p:bldP spid="30" grpId="0" animBg="1"/>
      <p:bldP spid="31" grpId="0" animBg="1"/>
      <p:bldP spid="16" grpId="0" animBg="1"/>
      <p:bldP spid="17" grpId="0" animBg="1"/>
      <p:bldP spid="18" grpId="1"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コンテンツ プレースホルダー 1"/>
          <p:cNvSpPr>
            <a:spLocks noGrp="1"/>
          </p:cNvSpPr>
          <p:nvPr>
            <p:ph idx="1"/>
          </p:nvPr>
        </p:nvSpPr>
        <p:spPr/>
        <p:txBody>
          <a:bodyPr/>
          <a:lstStyle/>
          <a:p>
            <a:r>
              <a:rPr kumimoji="1" lang="ja-JP" altLang="en-US" dirty="0"/>
              <a:t>ページキャッシュ上のファイルの書き換えが検知できることを確認</a:t>
            </a:r>
            <a:endParaRPr kumimoji="1" lang="en-US" altLang="ja-JP" dirty="0"/>
          </a:p>
          <a:p>
            <a:pPr lvl="1"/>
            <a:r>
              <a:rPr lang="en-US" altLang="ja-JP" dirty="0"/>
              <a:t>CacheShadow</a:t>
            </a:r>
            <a:r>
              <a:rPr lang="ja-JP" altLang="en-US" dirty="0"/>
              <a:t>ファイルシステム</a:t>
            </a:r>
            <a:r>
              <a:rPr kumimoji="1" lang="ja-JP" altLang="en-US" dirty="0"/>
              <a:t>でページキャッシュ上のファイルを読み込めた</a:t>
            </a:r>
            <a:endParaRPr kumimoji="1" lang="en-US" altLang="ja-JP" dirty="0"/>
          </a:p>
          <a:p>
            <a:pPr lvl="2"/>
            <a:r>
              <a:rPr kumimoji="1" lang="ja-JP" altLang="en-US" dirty="0"/>
              <a:t>サーバ</a:t>
            </a:r>
            <a:r>
              <a:rPr kumimoji="1" lang="en-US" altLang="ja-JP" dirty="0"/>
              <a:t>VM</a:t>
            </a:r>
            <a:r>
              <a:rPr kumimoji="1" lang="ja-JP" altLang="en-US" dirty="0"/>
              <a:t>のページキャッシュの書き戻しまでの時間を長く設定</a:t>
            </a:r>
            <a:endParaRPr kumimoji="1" lang="en-US" altLang="ja-JP" dirty="0"/>
          </a:p>
        </p:txBody>
      </p:sp>
      <p:sp>
        <p:nvSpPr>
          <p:cNvPr id="3" name="タイトル 2"/>
          <p:cNvSpPr>
            <a:spLocks noGrp="1"/>
          </p:cNvSpPr>
          <p:nvPr>
            <p:ph type="title"/>
          </p:nvPr>
        </p:nvSpPr>
        <p:spPr/>
        <p:txBody>
          <a:bodyPr>
            <a:normAutofit fontScale="90000"/>
          </a:bodyPr>
          <a:lstStyle/>
          <a:p>
            <a:r>
              <a:rPr lang="ja-JP" altLang="en-US" dirty="0"/>
              <a:t>ページキャッシュ上のデータの読み込み</a:t>
            </a:r>
            <a:endParaRPr kumimoji="1" lang="ja-JP" altLang="en-US" dirty="0"/>
          </a:p>
        </p:txBody>
      </p:sp>
      <p:cxnSp>
        <p:nvCxnSpPr>
          <p:cNvPr id="4" name="直線矢印コネクタ 3"/>
          <p:cNvCxnSpPr>
            <a:endCxn id="11" idx="0"/>
          </p:cNvCxnSpPr>
          <p:nvPr/>
        </p:nvCxnSpPr>
        <p:spPr>
          <a:xfrm>
            <a:off x="3318365" y="5062107"/>
            <a:ext cx="1" cy="276484"/>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5" name="角丸四角形 4"/>
          <p:cNvSpPr/>
          <p:nvPr/>
        </p:nvSpPr>
        <p:spPr>
          <a:xfrm>
            <a:off x="2356383" y="4293096"/>
            <a:ext cx="1923964" cy="2057991"/>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kumimoji="1" lang="ja-JP" altLang="en-US"/>
          </a:p>
        </p:txBody>
      </p:sp>
      <p:sp>
        <p:nvSpPr>
          <p:cNvPr id="6" name="角丸四角形 5"/>
          <p:cNvSpPr/>
          <p:nvPr/>
        </p:nvSpPr>
        <p:spPr>
          <a:xfrm>
            <a:off x="4729272" y="4365104"/>
            <a:ext cx="1731567" cy="1985983"/>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kumimoji="1" lang="ja-JP" altLang="en-US"/>
          </a:p>
        </p:txBody>
      </p:sp>
      <p:sp>
        <p:nvSpPr>
          <p:cNvPr id="7" name="円柱 6"/>
          <p:cNvSpPr/>
          <p:nvPr/>
        </p:nvSpPr>
        <p:spPr>
          <a:xfrm>
            <a:off x="5178197" y="5477478"/>
            <a:ext cx="833718" cy="590782"/>
          </a:xfrm>
          <a:prstGeom prst="can">
            <a:avLst/>
          </a:prstGeom>
        </p:spPr>
        <p:style>
          <a:lnRef idx="1">
            <a:schemeClr val="dk1"/>
          </a:lnRef>
          <a:fillRef idx="2">
            <a:schemeClr val="dk1"/>
          </a:fillRef>
          <a:effectRef idx="1">
            <a:schemeClr val="dk1"/>
          </a:effectRef>
          <a:fontRef idx="minor">
            <a:schemeClr val="dk1"/>
          </a:fontRef>
        </p:style>
        <p:txBody>
          <a:bodyPr rtlCol="0" anchor="ctr"/>
          <a:lstStyle/>
          <a:p>
            <a:pPr algn="ctr"/>
            <a:endParaRPr kumimoji="1" lang="ja-JP" altLang="en-US"/>
          </a:p>
        </p:txBody>
      </p:sp>
      <p:sp>
        <p:nvSpPr>
          <p:cNvPr id="8" name="テキスト ボックス 7"/>
          <p:cNvSpPr txBox="1"/>
          <p:nvPr/>
        </p:nvSpPr>
        <p:spPr>
          <a:xfrm>
            <a:off x="4962386" y="6033032"/>
            <a:ext cx="1258067" cy="275467"/>
          </a:xfrm>
          <a:prstGeom prst="rect">
            <a:avLst/>
          </a:prstGeom>
          <a:noFill/>
        </p:spPr>
        <p:txBody>
          <a:bodyPr wrap="none" rtlCol="0">
            <a:spAutoFit/>
          </a:bodyPr>
          <a:lstStyle/>
          <a:p>
            <a:r>
              <a:rPr kumimoji="1" lang="ja-JP" altLang="en-US" dirty="0" smtClean="0"/>
              <a:t>仮想ディスク</a:t>
            </a:r>
            <a:endParaRPr kumimoji="1" lang="ja-JP" altLang="en-US" dirty="0"/>
          </a:p>
        </p:txBody>
      </p:sp>
      <p:sp>
        <p:nvSpPr>
          <p:cNvPr id="9" name="テキスト ボックス 8"/>
          <p:cNvSpPr txBox="1"/>
          <p:nvPr/>
        </p:nvSpPr>
        <p:spPr>
          <a:xfrm>
            <a:off x="2812434" y="4017629"/>
            <a:ext cx="971164" cy="369332"/>
          </a:xfrm>
          <a:prstGeom prst="rect">
            <a:avLst/>
          </a:prstGeom>
          <a:noFill/>
        </p:spPr>
        <p:txBody>
          <a:bodyPr wrap="none" rtlCol="0">
            <a:spAutoFit/>
          </a:bodyPr>
          <a:lstStyle/>
          <a:p>
            <a:r>
              <a:rPr lang="en-US" altLang="ja-JP" dirty="0"/>
              <a:t>IDS VM</a:t>
            </a:r>
            <a:endParaRPr kumimoji="1" lang="ja-JP" altLang="en-US" dirty="0"/>
          </a:p>
        </p:txBody>
      </p:sp>
      <p:sp>
        <p:nvSpPr>
          <p:cNvPr id="10" name="テキスト ボックス 9"/>
          <p:cNvSpPr txBox="1"/>
          <p:nvPr/>
        </p:nvSpPr>
        <p:spPr>
          <a:xfrm>
            <a:off x="5004048" y="4005064"/>
            <a:ext cx="1084682" cy="275467"/>
          </a:xfrm>
          <a:prstGeom prst="rect">
            <a:avLst/>
          </a:prstGeom>
          <a:noFill/>
        </p:spPr>
        <p:txBody>
          <a:bodyPr wrap="none" rtlCol="0">
            <a:spAutoFit/>
          </a:bodyPr>
          <a:lstStyle/>
          <a:p>
            <a:r>
              <a:rPr lang="ja-JP" altLang="en-US"/>
              <a:t>サーバ</a:t>
            </a:r>
            <a:r>
              <a:rPr lang="en-US" altLang="ja-JP"/>
              <a:t>VM</a:t>
            </a:r>
            <a:endParaRPr kumimoji="1" lang="ja-JP" altLang="en-US"/>
          </a:p>
        </p:txBody>
      </p:sp>
      <p:sp>
        <p:nvSpPr>
          <p:cNvPr id="11" name="正方形/長方形 10"/>
          <p:cNvSpPr/>
          <p:nvPr/>
        </p:nvSpPr>
        <p:spPr>
          <a:xfrm>
            <a:off x="2484647" y="5338590"/>
            <a:ext cx="1667435" cy="690252"/>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kumimoji="1" lang="en-US" altLang="ja-JP" sz="1400"/>
              <a:t>CacheShadow</a:t>
            </a:r>
          </a:p>
          <a:p>
            <a:pPr algn="ctr"/>
            <a:r>
              <a:rPr kumimoji="1" lang="ja-JP" altLang="en-US" sz="1400"/>
              <a:t>ファイルシステム</a:t>
            </a:r>
          </a:p>
        </p:txBody>
      </p:sp>
      <p:cxnSp>
        <p:nvCxnSpPr>
          <p:cNvPr id="12" name="直線矢印コネクタ 11"/>
          <p:cNvCxnSpPr/>
          <p:nvPr/>
        </p:nvCxnSpPr>
        <p:spPr>
          <a:xfrm flipV="1">
            <a:off x="3318365" y="5062107"/>
            <a:ext cx="1" cy="276484"/>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13" name="正方形/長方形 12"/>
          <p:cNvSpPr/>
          <p:nvPr/>
        </p:nvSpPr>
        <p:spPr>
          <a:xfrm>
            <a:off x="4985800" y="4793570"/>
            <a:ext cx="1218510" cy="375952"/>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n-US" altLang="en-US" sz="1400"/>
              <a:t>ページ</a:t>
            </a:r>
            <a:endParaRPr kumimoji="1" lang="en-US" altLang="ja-JP" sz="1400"/>
          </a:p>
          <a:p>
            <a:pPr algn="ctr"/>
            <a:r>
              <a:rPr kumimoji="1" lang="ja-JP" altLang="en-US" sz="1400"/>
              <a:t>キャッシュ</a:t>
            </a:r>
          </a:p>
        </p:txBody>
      </p:sp>
      <p:pic>
        <p:nvPicPr>
          <p:cNvPr id="25" name="図 24" descr="blue.bmp"/>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953224" y="5229200"/>
            <a:ext cx="635000" cy="635000"/>
          </a:xfrm>
          <a:prstGeom prst="rect">
            <a:avLst/>
          </a:prstGeom>
        </p:spPr>
      </p:pic>
      <p:pic>
        <p:nvPicPr>
          <p:cNvPr id="26" name="図 25" descr="red.bmp"/>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012160" y="4437112"/>
            <a:ext cx="635000" cy="635000"/>
          </a:xfrm>
          <a:prstGeom prst="rect">
            <a:avLst/>
          </a:prstGeom>
        </p:spPr>
      </p:pic>
      <p:pic>
        <p:nvPicPr>
          <p:cNvPr id="27" name="図 26" descr="red.bmp"/>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000896" y="4437112"/>
            <a:ext cx="635000" cy="635000"/>
          </a:xfrm>
          <a:prstGeom prst="rect">
            <a:avLst/>
          </a:prstGeom>
        </p:spPr>
      </p:pic>
      <p:cxnSp>
        <p:nvCxnSpPr>
          <p:cNvPr id="29" name="カギ線コネクタ 28"/>
          <p:cNvCxnSpPr>
            <a:stCxn id="7" idx="2"/>
            <a:endCxn id="11" idx="3"/>
          </p:cNvCxnSpPr>
          <p:nvPr/>
        </p:nvCxnSpPr>
        <p:spPr>
          <a:xfrm rot="10800000">
            <a:off x="4152083" y="5683717"/>
            <a:ext cx="1026115" cy="89153"/>
          </a:xfrm>
          <a:prstGeom prst="bentConnector3">
            <a:avLst>
              <a:gd name="adj1" fmla="val 59803"/>
            </a:avLst>
          </a:prstGeom>
          <a:ln>
            <a:tailEnd type="arrow"/>
          </a:ln>
        </p:spPr>
        <p:style>
          <a:lnRef idx="1">
            <a:schemeClr val="dk1"/>
          </a:lnRef>
          <a:fillRef idx="0">
            <a:schemeClr val="dk1"/>
          </a:fillRef>
          <a:effectRef idx="0">
            <a:schemeClr val="dk1"/>
          </a:effectRef>
          <a:fontRef idx="minor">
            <a:schemeClr val="tx1"/>
          </a:fontRef>
        </p:style>
      </p:cxnSp>
      <p:cxnSp>
        <p:nvCxnSpPr>
          <p:cNvPr id="31" name="カギ線コネクタ 30"/>
          <p:cNvCxnSpPr>
            <a:stCxn id="13" idx="1"/>
            <a:endCxn id="11" idx="3"/>
          </p:cNvCxnSpPr>
          <p:nvPr/>
        </p:nvCxnSpPr>
        <p:spPr>
          <a:xfrm rot="10800000" flipV="1">
            <a:off x="4152082" y="4981546"/>
            <a:ext cx="833718" cy="702170"/>
          </a:xfrm>
          <a:prstGeom prst="bentConnector3">
            <a:avLst/>
          </a:prstGeom>
        </p:spPr>
        <p:style>
          <a:lnRef idx="1">
            <a:schemeClr val="dk1"/>
          </a:lnRef>
          <a:fillRef idx="0">
            <a:schemeClr val="dk1"/>
          </a:fillRef>
          <a:effectRef idx="0">
            <a:schemeClr val="dk1"/>
          </a:effectRef>
          <a:fontRef idx="minor">
            <a:schemeClr val="tx1"/>
          </a:fontRef>
        </p:style>
      </p:cxnSp>
      <p:sp>
        <p:nvSpPr>
          <p:cNvPr id="35" name="テキスト ボックス 34"/>
          <p:cNvSpPr txBox="1"/>
          <p:nvPr/>
        </p:nvSpPr>
        <p:spPr>
          <a:xfrm>
            <a:off x="6635308" y="4581128"/>
            <a:ext cx="1249060" cy="369332"/>
          </a:xfrm>
          <a:prstGeom prst="rect">
            <a:avLst/>
          </a:prstGeom>
          <a:noFill/>
        </p:spPr>
        <p:txBody>
          <a:bodyPr wrap="none" rtlCol="0">
            <a:spAutoFit/>
          </a:bodyPr>
          <a:lstStyle/>
          <a:p>
            <a:r>
              <a:rPr kumimoji="1" lang="en-US" altLang="ja-JP"/>
              <a:t>blue.bmp</a:t>
            </a:r>
            <a:endParaRPr kumimoji="1" lang="ja-JP" altLang="en-US"/>
          </a:p>
        </p:txBody>
      </p:sp>
      <p:sp>
        <p:nvSpPr>
          <p:cNvPr id="36" name="テキスト ボックス 35"/>
          <p:cNvSpPr txBox="1"/>
          <p:nvPr/>
        </p:nvSpPr>
        <p:spPr>
          <a:xfrm>
            <a:off x="6588224" y="5435932"/>
            <a:ext cx="1249060" cy="369332"/>
          </a:xfrm>
          <a:prstGeom prst="rect">
            <a:avLst/>
          </a:prstGeom>
          <a:noFill/>
        </p:spPr>
        <p:txBody>
          <a:bodyPr wrap="none" rtlCol="0">
            <a:spAutoFit/>
          </a:bodyPr>
          <a:lstStyle/>
          <a:p>
            <a:r>
              <a:rPr kumimoji="1" lang="en-US" altLang="ja-JP"/>
              <a:t>blue.bmp</a:t>
            </a:r>
            <a:endParaRPr kumimoji="1" lang="ja-JP" altLang="en-US"/>
          </a:p>
        </p:txBody>
      </p:sp>
      <p:sp>
        <p:nvSpPr>
          <p:cNvPr id="37" name="テキスト ボックス 36"/>
          <p:cNvSpPr txBox="1"/>
          <p:nvPr/>
        </p:nvSpPr>
        <p:spPr>
          <a:xfrm>
            <a:off x="1763688" y="4571836"/>
            <a:ext cx="1249060" cy="369332"/>
          </a:xfrm>
          <a:prstGeom prst="rect">
            <a:avLst/>
          </a:prstGeom>
          <a:noFill/>
        </p:spPr>
        <p:txBody>
          <a:bodyPr wrap="none" rtlCol="0">
            <a:spAutoFit/>
          </a:bodyPr>
          <a:lstStyle/>
          <a:p>
            <a:r>
              <a:rPr kumimoji="1" lang="en-US" altLang="ja-JP"/>
              <a:t>blue.bmp</a:t>
            </a:r>
            <a:endParaRPr kumimoji="1" lang="ja-JP" altLang="en-US"/>
          </a:p>
        </p:txBody>
      </p:sp>
    </p:spTree>
    <p:extLst>
      <p:ext uri="{BB962C8B-B14F-4D97-AF65-F5344CB8AC3E}">
        <p14:creationId xmlns:p14="http://schemas.microsoft.com/office/powerpoint/2010/main" val="272210802"/>
      </p:ext>
    </p:extLst>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コンテンツ プレースホルダー 1"/>
          <p:cNvSpPr>
            <a:spLocks noGrp="1"/>
          </p:cNvSpPr>
          <p:nvPr>
            <p:ph idx="1"/>
          </p:nvPr>
        </p:nvSpPr>
        <p:spPr/>
        <p:txBody>
          <a:bodyPr/>
          <a:lstStyle/>
          <a:p>
            <a:r>
              <a:rPr lang="en-US" altLang="ja-JP"/>
              <a:t>CacheShadow</a:t>
            </a:r>
            <a:r>
              <a:rPr lang="ja-JP" altLang="en-US"/>
              <a:t>ファイルシステムが取得したぺージキャッシュのページ数とサーバ</a:t>
            </a:r>
            <a:r>
              <a:rPr lang="en-US" altLang="ja-JP"/>
              <a:t>VM</a:t>
            </a:r>
            <a:r>
              <a:rPr lang="ja-JP" altLang="en-US"/>
              <a:t>上で見たのページキャッシュの数を比較</a:t>
            </a:r>
            <a:endParaRPr lang="en-US" altLang="ja-JP"/>
          </a:p>
          <a:p>
            <a:r>
              <a:rPr kumimoji="1" lang="ja-JP" altLang="en-US"/>
              <a:t>２つのページ数は一致したので正しくページキャッシュを取得できたと考えられる</a:t>
            </a:r>
            <a:endParaRPr kumimoji="1" lang="en-US" altLang="ja-JP"/>
          </a:p>
        </p:txBody>
      </p:sp>
      <p:sp>
        <p:nvSpPr>
          <p:cNvPr id="3" name="タイトル 2"/>
          <p:cNvSpPr>
            <a:spLocks noGrp="1"/>
          </p:cNvSpPr>
          <p:nvPr>
            <p:ph type="title"/>
          </p:nvPr>
        </p:nvSpPr>
        <p:spPr/>
        <p:txBody>
          <a:bodyPr>
            <a:noAutofit/>
          </a:bodyPr>
          <a:lstStyle/>
          <a:p>
            <a:r>
              <a:rPr lang="ja-JP" altLang="en-US" sz="3600"/>
              <a:t>取得できたページキャッシュのページ数</a:t>
            </a:r>
          </a:p>
        </p:txBody>
      </p:sp>
      <p:graphicFrame>
        <p:nvGraphicFramePr>
          <p:cNvPr id="5" name="グラフ 4"/>
          <p:cNvGraphicFramePr>
            <a:graphicFrameLocks/>
          </p:cNvGraphicFramePr>
          <p:nvPr>
            <p:extLst>
              <p:ext uri="{D42A27DB-BD31-4B8C-83A1-F6EECF244321}">
                <p14:modId xmlns:p14="http://schemas.microsoft.com/office/powerpoint/2010/main" val="1087141222"/>
              </p:ext>
            </p:extLst>
          </p:nvPr>
        </p:nvGraphicFramePr>
        <p:xfrm>
          <a:off x="2627784" y="3933056"/>
          <a:ext cx="3558034" cy="27432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8919418"/>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コンテンツ プレースホルダ 1"/>
          <p:cNvSpPr>
            <a:spLocks noGrp="1"/>
          </p:cNvSpPr>
          <p:nvPr>
            <p:ph idx="1"/>
          </p:nvPr>
        </p:nvSpPr>
        <p:spPr>
          <a:xfrm>
            <a:off x="467544" y="1484784"/>
            <a:ext cx="8229600" cy="4525963"/>
          </a:xfrm>
        </p:spPr>
        <p:txBody>
          <a:bodyPr>
            <a:normAutofit/>
          </a:bodyPr>
          <a:lstStyle/>
          <a:p>
            <a:r>
              <a:rPr kumimoji="1" lang="en-US" altLang="ja-JP" dirty="0" smtClean="0"/>
              <a:t>IDS</a:t>
            </a:r>
            <a:r>
              <a:rPr kumimoji="1" lang="ja-JP" altLang="en-US" dirty="0" smtClean="0"/>
              <a:t>はサーバへの攻撃者の侵入を検知するために用いられる</a:t>
            </a:r>
            <a:endParaRPr kumimoji="1" lang="en-US" altLang="ja-JP" dirty="0" smtClean="0"/>
          </a:p>
          <a:p>
            <a:pPr lvl="1"/>
            <a:r>
              <a:rPr lang="ja-JP" altLang="en-US" dirty="0"/>
              <a:t>例：ディスク</a:t>
            </a:r>
            <a:r>
              <a:rPr kumimoji="1" lang="ja-JP" altLang="en-US" dirty="0" smtClean="0"/>
              <a:t>を監視</a:t>
            </a:r>
            <a:r>
              <a:rPr lang="ja-JP" altLang="en-US" dirty="0"/>
              <a:t>してファイルの改ざんを検知する</a:t>
            </a:r>
            <a:endParaRPr kumimoji="1" lang="en-US" altLang="ja-JP" dirty="0" smtClean="0"/>
          </a:p>
          <a:p>
            <a:r>
              <a:rPr lang="ja-JP" altLang="en-US" dirty="0"/>
              <a:t>攻撃者はまず</a:t>
            </a:r>
            <a:r>
              <a:rPr lang="en-US" altLang="ja-JP" dirty="0"/>
              <a:t>IDS</a:t>
            </a:r>
            <a:r>
              <a:rPr lang="ja-JP" altLang="en-US" dirty="0"/>
              <a:t>を攻撃するようになってきた</a:t>
            </a:r>
            <a:endParaRPr lang="en-US" altLang="ja-JP" dirty="0"/>
          </a:p>
          <a:p>
            <a:pPr lvl="1"/>
            <a:r>
              <a:rPr kumimoji="1" lang="en-US" altLang="ja-JP" dirty="0" smtClean="0"/>
              <a:t>IDS</a:t>
            </a:r>
            <a:r>
              <a:rPr kumimoji="1" lang="ja-JP" altLang="en-US" dirty="0" smtClean="0"/>
              <a:t>が侵入を検知できなくなる</a:t>
            </a:r>
            <a:endParaRPr kumimoji="1" lang="en-US" altLang="ja-JP" dirty="0" smtClean="0"/>
          </a:p>
          <a:p>
            <a:pPr lvl="1"/>
            <a:r>
              <a:rPr lang="en-US" altLang="en-US" dirty="0"/>
              <a:t>例：Haxdoor</a:t>
            </a:r>
            <a:endParaRPr kumimoji="1" lang="en-US" altLang="ja-JP" dirty="0" smtClean="0"/>
          </a:p>
        </p:txBody>
      </p:sp>
      <p:sp>
        <p:nvSpPr>
          <p:cNvPr id="3" name="タイトル 2"/>
          <p:cNvSpPr>
            <a:spLocks noGrp="1"/>
          </p:cNvSpPr>
          <p:nvPr>
            <p:ph type="title"/>
          </p:nvPr>
        </p:nvSpPr>
        <p:spPr/>
        <p:txBody>
          <a:bodyPr>
            <a:normAutofit/>
          </a:bodyPr>
          <a:lstStyle/>
          <a:p>
            <a:r>
              <a:rPr lang="ja-JP" altLang="en-US" dirty="0" smtClean="0"/>
              <a:t>侵入検知システム（</a:t>
            </a:r>
            <a:r>
              <a:rPr lang="en-US" altLang="ja-JP" dirty="0" smtClean="0"/>
              <a:t>IDS)</a:t>
            </a:r>
            <a:endParaRPr kumimoji="1" lang="ja-JP" altLang="en-US" dirty="0"/>
          </a:p>
        </p:txBody>
      </p:sp>
      <p:sp>
        <p:nvSpPr>
          <p:cNvPr id="4" name="角丸四角形 3"/>
          <p:cNvSpPr/>
          <p:nvPr/>
        </p:nvSpPr>
        <p:spPr>
          <a:xfrm>
            <a:off x="3190781" y="4139788"/>
            <a:ext cx="1728192" cy="2592288"/>
          </a:xfrm>
          <a:prstGeom prst="roundRect">
            <a:avLst/>
          </a:prstGeom>
          <a:ln/>
        </p:spPr>
        <p:style>
          <a:lnRef idx="1">
            <a:schemeClr val="accent1"/>
          </a:lnRef>
          <a:fillRef idx="2">
            <a:schemeClr val="accent1"/>
          </a:fillRef>
          <a:effectRef idx="1">
            <a:schemeClr val="accent1"/>
          </a:effectRef>
          <a:fontRef idx="minor">
            <a:schemeClr val="dk1"/>
          </a:fontRef>
        </p:style>
        <p:txBody>
          <a:bodyPr rtlCol="0" anchor="ctr"/>
          <a:lstStyle/>
          <a:p>
            <a:pPr algn="ctr"/>
            <a:endParaRPr kumimoji="1" lang="ja-JP" altLang="en-US"/>
          </a:p>
        </p:txBody>
      </p:sp>
      <p:grpSp>
        <p:nvGrpSpPr>
          <p:cNvPr id="9" name="グループ化 8"/>
          <p:cNvGrpSpPr/>
          <p:nvPr/>
        </p:nvGrpSpPr>
        <p:grpSpPr>
          <a:xfrm>
            <a:off x="4702949" y="4283804"/>
            <a:ext cx="1309211" cy="2016224"/>
            <a:chOff x="4788024" y="3284984"/>
            <a:chExt cx="1309211" cy="1656184"/>
          </a:xfrm>
        </p:grpSpPr>
        <p:sp>
          <p:nvSpPr>
            <p:cNvPr id="5" name="曲折矢印 4"/>
            <p:cNvSpPr/>
            <p:nvPr/>
          </p:nvSpPr>
          <p:spPr>
            <a:xfrm rot="10800000">
              <a:off x="4788024" y="3645024"/>
              <a:ext cx="936104" cy="1296144"/>
            </a:xfrm>
            <a:prstGeom prst="bentArrow">
              <a:avLst>
                <a:gd name="adj1" fmla="val 12790"/>
                <a:gd name="adj2" fmla="val 17151"/>
                <a:gd name="adj3" fmla="val 25000"/>
                <a:gd name="adj4" fmla="val 43750"/>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kumimoji="1" lang="ja-JP" altLang="en-US">
                <a:solidFill>
                  <a:schemeClr val="tx1"/>
                </a:solidFill>
              </a:endParaRPr>
            </a:p>
          </p:txBody>
        </p:sp>
        <p:sp>
          <p:nvSpPr>
            <p:cNvPr id="6" name="テキスト ボックス 5"/>
            <p:cNvSpPr txBox="1"/>
            <p:nvPr/>
          </p:nvSpPr>
          <p:spPr>
            <a:xfrm>
              <a:off x="5220072" y="3284984"/>
              <a:ext cx="877163" cy="303380"/>
            </a:xfrm>
            <a:prstGeom prst="rect">
              <a:avLst/>
            </a:prstGeom>
            <a:noFill/>
          </p:spPr>
          <p:txBody>
            <a:bodyPr wrap="none" rtlCol="0">
              <a:spAutoFit/>
            </a:bodyPr>
            <a:lstStyle/>
            <a:p>
              <a:r>
                <a:rPr kumimoji="1" lang="ja-JP" altLang="en-US" b="1" smtClean="0"/>
                <a:t>攻撃者</a:t>
              </a:r>
              <a:endParaRPr kumimoji="1" lang="ja-JP" altLang="en-US" b="1"/>
            </a:p>
          </p:txBody>
        </p:sp>
      </p:grpSp>
      <p:sp>
        <p:nvSpPr>
          <p:cNvPr id="7" name="円/楕円 6"/>
          <p:cNvSpPr/>
          <p:nvPr/>
        </p:nvSpPr>
        <p:spPr>
          <a:xfrm>
            <a:off x="3478813" y="4499828"/>
            <a:ext cx="1224136" cy="648072"/>
          </a:xfrm>
          <a:prstGeom prst="ellipse">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kumimoji="1" lang="en-US" altLang="ja-JP" smtClean="0"/>
              <a:t>IDS</a:t>
            </a:r>
            <a:endParaRPr kumimoji="1" lang="ja-JP" altLang="en-US"/>
          </a:p>
        </p:txBody>
      </p:sp>
      <p:sp>
        <p:nvSpPr>
          <p:cNvPr id="8" name="円柱 7"/>
          <p:cNvSpPr/>
          <p:nvPr/>
        </p:nvSpPr>
        <p:spPr>
          <a:xfrm>
            <a:off x="3550821" y="5723964"/>
            <a:ext cx="1080120" cy="792088"/>
          </a:xfrm>
          <a:prstGeom prst="can">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kumimoji="1" lang="ja-JP" altLang="en-US"/>
          </a:p>
        </p:txBody>
      </p:sp>
      <p:grpSp>
        <p:nvGrpSpPr>
          <p:cNvPr id="18" name="グループ化 17"/>
          <p:cNvGrpSpPr/>
          <p:nvPr/>
        </p:nvGrpSpPr>
        <p:grpSpPr>
          <a:xfrm>
            <a:off x="3334797" y="5291916"/>
            <a:ext cx="864096" cy="369332"/>
            <a:chOff x="3203848" y="4365104"/>
            <a:chExt cx="864096" cy="369332"/>
          </a:xfrm>
        </p:grpSpPr>
        <p:sp>
          <p:nvSpPr>
            <p:cNvPr id="10" name="下矢印 9"/>
            <p:cNvSpPr/>
            <p:nvPr/>
          </p:nvSpPr>
          <p:spPr>
            <a:xfrm>
              <a:off x="3851920" y="4365104"/>
              <a:ext cx="216024" cy="360040"/>
            </a:xfrm>
            <a:prstGeom prst="downArrow">
              <a:avLst/>
            </a:prstGeom>
          </p:spPr>
          <p:style>
            <a:lnRef idx="1">
              <a:schemeClr val="accent4"/>
            </a:lnRef>
            <a:fillRef idx="2">
              <a:schemeClr val="accent4"/>
            </a:fillRef>
            <a:effectRef idx="1">
              <a:schemeClr val="accent4"/>
            </a:effectRef>
            <a:fontRef idx="minor">
              <a:schemeClr val="dk1"/>
            </a:fontRef>
          </p:style>
          <p:txBody>
            <a:bodyPr rtlCol="0" anchor="ctr"/>
            <a:lstStyle/>
            <a:p>
              <a:pPr algn="ctr"/>
              <a:endParaRPr kumimoji="1" lang="ja-JP" altLang="en-US"/>
            </a:p>
          </p:txBody>
        </p:sp>
        <p:sp>
          <p:nvSpPr>
            <p:cNvPr id="11" name="テキスト ボックス 10"/>
            <p:cNvSpPr txBox="1"/>
            <p:nvPr/>
          </p:nvSpPr>
          <p:spPr>
            <a:xfrm>
              <a:off x="3203848" y="4365104"/>
              <a:ext cx="646331" cy="369332"/>
            </a:xfrm>
            <a:prstGeom prst="rect">
              <a:avLst/>
            </a:prstGeom>
            <a:noFill/>
          </p:spPr>
          <p:txBody>
            <a:bodyPr wrap="none" rtlCol="0">
              <a:spAutoFit/>
            </a:bodyPr>
            <a:lstStyle/>
            <a:p>
              <a:r>
                <a:rPr kumimoji="1" lang="ja-JP" altLang="en-US" smtClean="0"/>
                <a:t>監視</a:t>
              </a:r>
              <a:endParaRPr kumimoji="1" lang="ja-JP" altLang="en-US"/>
            </a:p>
          </p:txBody>
        </p:sp>
      </p:grpSp>
      <p:sp>
        <p:nvSpPr>
          <p:cNvPr id="24" name="曲折矢印 23"/>
          <p:cNvSpPr/>
          <p:nvPr/>
        </p:nvSpPr>
        <p:spPr>
          <a:xfrm rot="10800000">
            <a:off x="4774957" y="4715852"/>
            <a:ext cx="936104" cy="1584176"/>
          </a:xfrm>
          <a:prstGeom prst="bentArrow">
            <a:avLst>
              <a:gd name="adj1" fmla="val 7622"/>
              <a:gd name="adj2" fmla="val 15213"/>
              <a:gd name="adj3" fmla="val 25000"/>
              <a:gd name="adj4" fmla="val 43750"/>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kumimoji="1" lang="ja-JP" altLang="en-US">
              <a:solidFill>
                <a:schemeClr val="tx1"/>
              </a:solidFill>
            </a:endParaRPr>
          </a:p>
        </p:txBody>
      </p:sp>
      <p:grpSp>
        <p:nvGrpSpPr>
          <p:cNvPr id="22" name="グループ化 21"/>
          <p:cNvGrpSpPr/>
          <p:nvPr/>
        </p:nvGrpSpPr>
        <p:grpSpPr>
          <a:xfrm>
            <a:off x="4774957" y="3995772"/>
            <a:ext cx="1309211" cy="1001850"/>
            <a:chOff x="6516216" y="3429000"/>
            <a:chExt cx="1309211" cy="1001850"/>
          </a:xfrm>
        </p:grpSpPr>
        <p:sp>
          <p:nvSpPr>
            <p:cNvPr id="20" name="曲折矢印 19"/>
            <p:cNvSpPr/>
            <p:nvPr/>
          </p:nvSpPr>
          <p:spPr>
            <a:xfrm rot="10800000">
              <a:off x="6516216" y="3789040"/>
              <a:ext cx="936104" cy="641810"/>
            </a:xfrm>
            <a:prstGeom prst="bentArrow">
              <a:avLst>
                <a:gd name="adj1" fmla="val 12790"/>
                <a:gd name="adj2" fmla="val 17151"/>
                <a:gd name="adj3" fmla="val 25000"/>
                <a:gd name="adj4" fmla="val 43750"/>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kumimoji="1" lang="ja-JP" altLang="en-US">
                <a:solidFill>
                  <a:schemeClr val="tx1"/>
                </a:solidFill>
              </a:endParaRPr>
            </a:p>
          </p:txBody>
        </p:sp>
        <p:sp>
          <p:nvSpPr>
            <p:cNvPr id="21" name="テキスト ボックス 20"/>
            <p:cNvSpPr txBox="1"/>
            <p:nvPr/>
          </p:nvSpPr>
          <p:spPr>
            <a:xfrm>
              <a:off x="6948264" y="3429000"/>
              <a:ext cx="877163" cy="369332"/>
            </a:xfrm>
            <a:prstGeom prst="rect">
              <a:avLst/>
            </a:prstGeom>
            <a:noFill/>
          </p:spPr>
          <p:txBody>
            <a:bodyPr wrap="square" rtlCol="0">
              <a:spAutoFit/>
            </a:bodyPr>
            <a:lstStyle/>
            <a:p>
              <a:r>
                <a:rPr kumimoji="1" lang="ja-JP" altLang="en-US" b="1" smtClean="0"/>
                <a:t>攻撃者</a:t>
              </a:r>
              <a:endParaRPr kumimoji="1" lang="ja-JP" altLang="en-US" b="1"/>
            </a:p>
          </p:txBody>
        </p:sp>
      </p:grpSp>
      <p:sp>
        <p:nvSpPr>
          <p:cNvPr id="23" name="乗算記号 22"/>
          <p:cNvSpPr/>
          <p:nvPr/>
        </p:nvSpPr>
        <p:spPr>
          <a:xfrm>
            <a:off x="3334797" y="4139788"/>
            <a:ext cx="1512168" cy="1368152"/>
          </a:xfrm>
          <a:prstGeom prst="mathMultiply">
            <a:avLst>
              <a:gd name="adj1" fmla="val 4173"/>
            </a:avLst>
          </a:prstGeom>
        </p:spPr>
        <p:style>
          <a:lnRef idx="1">
            <a:schemeClr val="dk1"/>
          </a:lnRef>
          <a:fillRef idx="2">
            <a:schemeClr val="dk1"/>
          </a:fillRef>
          <a:effectRef idx="1">
            <a:schemeClr val="dk1"/>
          </a:effectRef>
          <a:fontRef idx="minor">
            <a:schemeClr val="dk1"/>
          </a:fontRef>
        </p:style>
        <p:txBody>
          <a:bodyPr rtlCol="0" anchor="ctr"/>
          <a:lstStyle/>
          <a:p>
            <a:pPr algn="ctr"/>
            <a:endParaRPr kumimoji="1" lang="ja-JP" altLang="en-US"/>
          </a:p>
        </p:txBody>
      </p:sp>
      <p:sp>
        <p:nvSpPr>
          <p:cNvPr id="12" name="テキスト ボックス 11"/>
          <p:cNvSpPr txBox="1"/>
          <p:nvPr/>
        </p:nvSpPr>
        <p:spPr>
          <a:xfrm>
            <a:off x="3406805" y="6444044"/>
            <a:ext cx="1412767" cy="369332"/>
          </a:xfrm>
          <a:prstGeom prst="rect">
            <a:avLst/>
          </a:prstGeom>
          <a:noFill/>
        </p:spPr>
        <p:txBody>
          <a:bodyPr wrap="none" rtlCol="0">
            <a:spAutoFit/>
          </a:bodyPr>
          <a:lstStyle/>
          <a:p>
            <a:r>
              <a:rPr kumimoji="1" lang="ja-JP" altLang="en-US"/>
              <a:t>仮想ディスク</a:t>
            </a:r>
          </a:p>
        </p:txBody>
      </p:sp>
    </p:spTree>
    <p:custDataLst>
      <p:tags r:id="rId1"/>
    </p:custDataLst>
    <p:extLst>
      <p:ext uri="{BB962C8B-B14F-4D97-AF65-F5344CB8AC3E}">
        <p14:creationId xmlns:p14="http://schemas.microsoft.com/office/powerpoint/2010/main" val="3721794459"/>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iterate type="lt">
                                    <p:tmPct val="0"/>
                                  </p:iterate>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xit" presetSubtype="0" fill="hold" nodeType="clickEffect">
                                  <p:stCondLst>
                                    <p:cond delay="0"/>
                                  </p:stCondLst>
                                  <p:iterate type="lt">
                                    <p:tmPct val="0"/>
                                  </p:iterate>
                                  <p:childTnLst>
                                    <p:animEffect transition="out" filter="fade">
                                      <p:cBhvr>
                                        <p:cTn id="11" dur="500"/>
                                        <p:tgtEl>
                                          <p:spTgt spid="9"/>
                                        </p:tgtEl>
                                      </p:cBhvr>
                                    </p:animEffect>
                                    <p:set>
                                      <p:cBhvr>
                                        <p:cTn id="12" dur="1" fill="hold">
                                          <p:stCondLst>
                                            <p:cond delay="499"/>
                                          </p:stCondLst>
                                        </p:cTn>
                                        <p:tgtEl>
                                          <p:spTgt spid="9"/>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22"/>
                                        </p:tgtEl>
                                        <p:attrNameLst>
                                          <p:attrName>style.visibility</p:attrName>
                                        </p:attrNameLst>
                                      </p:cBhvr>
                                      <p:to>
                                        <p:strVal val="visible"/>
                                      </p:to>
                                    </p:set>
                                    <p:animEffect transition="in" filter="fade">
                                      <p:cBhvr>
                                        <p:cTn id="17" dur="500"/>
                                        <p:tgtEl>
                                          <p:spTgt spid="22"/>
                                        </p:tgtEl>
                                      </p:cBhvr>
                                    </p:animEffect>
                                  </p:childTnLst>
                                </p:cTn>
                              </p:par>
                              <p:par>
                                <p:cTn id="18" presetID="10" presetClass="entr" presetSubtype="0" fill="hold" grpId="0" nodeType="withEffect">
                                  <p:stCondLst>
                                    <p:cond delay="0"/>
                                  </p:stCondLst>
                                  <p:childTnLst>
                                    <p:set>
                                      <p:cBhvr>
                                        <p:cTn id="19" dur="1" fill="hold">
                                          <p:stCondLst>
                                            <p:cond delay="0"/>
                                          </p:stCondLst>
                                        </p:cTn>
                                        <p:tgtEl>
                                          <p:spTgt spid="23"/>
                                        </p:tgtEl>
                                        <p:attrNameLst>
                                          <p:attrName>style.visibility</p:attrName>
                                        </p:attrNameLst>
                                      </p:cBhvr>
                                      <p:to>
                                        <p:strVal val="visible"/>
                                      </p:to>
                                    </p:set>
                                    <p:animEffect transition="in" filter="fade">
                                      <p:cBhvr>
                                        <p:cTn id="20" dur="500"/>
                                        <p:tgtEl>
                                          <p:spTgt spid="23"/>
                                        </p:tgtEl>
                                      </p:cBhvr>
                                    </p:animEffect>
                                  </p:childTnLst>
                                </p:cTn>
                              </p:par>
                              <p:par>
                                <p:cTn id="21" presetID="10" presetClass="exit" presetSubtype="0" fill="hold" nodeType="withEffect">
                                  <p:stCondLst>
                                    <p:cond delay="0"/>
                                  </p:stCondLst>
                                  <p:childTnLst>
                                    <p:animEffect transition="out" filter="fade">
                                      <p:cBhvr>
                                        <p:cTn id="22" dur="500"/>
                                        <p:tgtEl>
                                          <p:spTgt spid="18"/>
                                        </p:tgtEl>
                                      </p:cBhvr>
                                    </p:animEffect>
                                    <p:set>
                                      <p:cBhvr>
                                        <p:cTn id="23" dur="1" fill="hold">
                                          <p:stCondLst>
                                            <p:cond delay="499"/>
                                          </p:stCondLst>
                                        </p:cTn>
                                        <p:tgtEl>
                                          <p:spTgt spid="18"/>
                                        </p:tgtEl>
                                        <p:attrNameLst>
                                          <p:attrName>style.visibility</p:attrName>
                                        </p:attrNameLst>
                                      </p:cBhvr>
                                      <p:to>
                                        <p:strVal val="hidden"/>
                                      </p:to>
                                    </p:se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grpId="0" nodeType="clickEffect">
                                  <p:stCondLst>
                                    <p:cond delay="0"/>
                                  </p:stCondLst>
                                  <p:childTnLst>
                                    <p:set>
                                      <p:cBhvr>
                                        <p:cTn id="27" dur="1" fill="hold">
                                          <p:stCondLst>
                                            <p:cond delay="0"/>
                                          </p:stCondLst>
                                        </p:cTn>
                                        <p:tgtEl>
                                          <p:spTgt spid="24"/>
                                        </p:tgtEl>
                                        <p:attrNameLst>
                                          <p:attrName>style.visibility</p:attrName>
                                        </p:attrNameLst>
                                      </p:cBhvr>
                                      <p:to>
                                        <p:strVal val="visible"/>
                                      </p:to>
                                    </p:set>
                                    <p:animEffect transition="in" filter="fade">
                                      <p:cBhvr>
                                        <p:cTn id="28" dur="500"/>
                                        <p:tgtEl>
                                          <p:spTgt spid="2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animBg="1"/>
      <p:bldP spid="23"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コンテンツ プレースホルダー 1"/>
          <p:cNvSpPr>
            <a:spLocks noGrp="1"/>
          </p:cNvSpPr>
          <p:nvPr>
            <p:ph idx="1"/>
          </p:nvPr>
        </p:nvSpPr>
        <p:spPr/>
        <p:txBody>
          <a:bodyPr/>
          <a:lstStyle/>
          <a:p>
            <a:r>
              <a:rPr lang="ja-JP" altLang="en-US" dirty="0"/>
              <a:t>ページキャッシュがほぼ</a:t>
            </a:r>
            <a:r>
              <a:rPr lang="en-US" altLang="ja-JP" dirty="0"/>
              <a:t>0</a:t>
            </a:r>
            <a:r>
              <a:rPr lang="ja-JP" altLang="en-US" dirty="0"/>
              <a:t>の場合</a:t>
            </a:r>
            <a:endParaRPr kumimoji="1" lang="ja-JP" altLang="en-US" dirty="0"/>
          </a:p>
          <a:p>
            <a:pPr lvl="1"/>
            <a:r>
              <a:rPr lang="ja-JP" altLang="en-US" dirty="0"/>
              <a:t>解析にかかる最低のオーバーヘッド</a:t>
            </a:r>
            <a:endParaRPr lang="en-US" altLang="ja-JP" dirty="0"/>
          </a:p>
          <a:p>
            <a:pPr lvl="1"/>
            <a:r>
              <a:rPr lang="en-US" altLang="ja-JP" dirty="0"/>
              <a:t>1 </a:t>
            </a:r>
            <a:r>
              <a:rPr lang="ja-JP" altLang="en-US" dirty="0"/>
              <a:t>秒程度で </a:t>
            </a:r>
            <a:r>
              <a:rPr lang="en-US" altLang="ja-JP" dirty="0"/>
              <a:t>1GB </a:t>
            </a:r>
            <a:r>
              <a:rPr lang="ja-JP" altLang="en-US" dirty="0"/>
              <a:t>のメモリ を解析できている</a:t>
            </a:r>
            <a:endParaRPr kumimoji="1" lang="en-US" altLang="ja-JP" dirty="0"/>
          </a:p>
        </p:txBody>
      </p:sp>
      <p:sp>
        <p:nvSpPr>
          <p:cNvPr id="3" name="タイトル 2"/>
          <p:cNvSpPr>
            <a:spLocks noGrp="1"/>
          </p:cNvSpPr>
          <p:nvPr>
            <p:ph type="title"/>
          </p:nvPr>
        </p:nvSpPr>
        <p:spPr/>
        <p:txBody>
          <a:bodyPr>
            <a:noAutofit/>
          </a:bodyPr>
          <a:lstStyle/>
          <a:p>
            <a:r>
              <a:rPr lang="ja-JP" altLang="en-US" sz="3200"/>
              <a:t>ぺージキャッシュ情報の解析にかかる時間</a:t>
            </a:r>
            <a:r>
              <a:rPr lang="en-US" altLang="ja-JP" sz="3200"/>
              <a:t>(1/2)</a:t>
            </a:r>
            <a:endParaRPr lang="ja-JP" altLang="en-US" sz="3200"/>
          </a:p>
        </p:txBody>
      </p:sp>
      <p:graphicFrame>
        <p:nvGraphicFramePr>
          <p:cNvPr id="5" name="グラフ 4"/>
          <p:cNvGraphicFramePr/>
          <p:nvPr>
            <p:extLst>
              <p:ext uri="{D42A27DB-BD31-4B8C-83A1-F6EECF244321}">
                <p14:modId xmlns:p14="http://schemas.microsoft.com/office/powerpoint/2010/main" val="3307700709"/>
              </p:ext>
            </p:extLst>
          </p:nvPr>
        </p:nvGraphicFramePr>
        <p:xfrm>
          <a:off x="2627784" y="3284984"/>
          <a:ext cx="3888432" cy="3168352"/>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030681566"/>
      </p:ext>
    </p:extLst>
  </p:cSld>
  <p:clrMapOvr>
    <a:masterClrMapping/>
  </p:clrMapOvr>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コンテンツ プレースホルダー 1"/>
          <p:cNvSpPr>
            <a:spLocks noGrp="1"/>
          </p:cNvSpPr>
          <p:nvPr>
            <p:ph idx="1"/>
          </p:nvPr>
        </p:nvSpPr>
        <p:spPr/>
        <p:txBody>
          <a:bodyPr/>
          <a:lstStyle/>
          <a:p>
            <a:r>
              <a:rPr lang="ja-JP" altLang="en-US"/>
              <a:t>ページキャッシュを増やした場合</a:t>
            </a:r>
            <a:endParaRPr lang="en-US" altLang="ja-JP"/>
          </a:p>
          <a:p>
            <a:pPr lvl="1"/>
            <a:r>
              <a:rPr lang="ja-JP" altLang="en-US"/>
              <a:t>解析するキャッシュの大きさに比例して処理時間も増加</a:t>
            </a:r>
            <a:endParaRPr lang="en-US" altLang="ja-JP"/>
          </a:p>
          <a:p>
            <a:pPr lvl="1"/>
            <a:r>
              <a:rPr lang="ja-JP" altLang="en-US"/>
              <a:t>解析にかかるオーバーヘッドが大きすぎる</a:t>
            </a:r>
            <a:endParaRPr lang="en-US" altLang="ja-JP"/>
          </a:p>
          <a:p>
            <a:pPr lvl="2"/>
            <a:endParaRPr lang="en-US" altLang="ja-JP"/>
          </a:p>
          <a:p>
            <a:pPr lvl="2"/>
            <a:endParaRPr lang="en-US" altLang="ja-JP"/>
          </a:p>
          <a:p>
            <a:pPr lvl="1"/>
            <a:endParaRPr kumimoji="1" lang="ja-JP" altLang="en-US"/>
          </a:p>
        </p:txBody>
      </p:sp>
      <p:sp>
        <p:nvSpPr>
          <p:cNvPr id="3" name="タイトル 2"/>
          <p:cNvSpPr>
            <a:spLocks noGrp="1"/>
          </p:cNvSpPr>
          <p:nvPr>
            <p:ph type="title"/>
          </p:nvPr>
        </p:nvSpPr>
        <p:spPr/>
        <p:txBody>
          <a:bodyPr>
            <a:noAutofit/>
          </a:bodyPr>
          <a:lstStyle/>
          <a:p>
            <a:r>
              <a:rPr lang="ja-JP" altLang="en-US" sz="3200"/>
              <a:t>ぺージキャッシュ情報の解析にかかる時間</a:t>
            </a:r>
            <a:r>
              <a:rPr lang="en-US" altLang="ja-JP" sz="3200"/>
              <a:t>(2/2)</a:t>
            </a:r>
            <a:endParaRPr kumimoji="1" lang="ja-JP" altLang="en-US" sz="3200"/>
          </a:p>
        </p:txBody>
      </p:sp>
      <p:graphicFrame>
        <p:nvGraphicFramePr>
          <p:cNvPr id="6" name="グラフ 5"/>
          <p:cNvGraphicFramePr>
            <a:graphicFrameLocks/>
          </p:cNvGraphicFramePr>
          <p:nvPr>
            <p:extLst>
              <p:ext uri="{D42A27DB-BD31-4B8C-83A1-F6EECF244321}">
                <p14:modId xmlns:p14="http://schemas.microsoft.com/office/powerpoint/2010/main" val="1516865302"/>
              </p:ext>
            </p:extLst>
          </p:nvPr>
        </p:nvGraphicFramePr>
        <p:xfrm>
          <a:off x="827584" y="2780928"/>
          <a:ext cx="4104456" cy="3672408"/>
        </p:xfrm>
        <a:graphic>
          <a:graphicData uri="http://schemas.openxmlformats.org/drawingml/2006/chart">
            <c:chart xmlns:c="http://schemas.openxmlformats.org/drawingml/2006/chart" xmlns:r="http://schemas.openxmlformats.org/officeDocument/2006/relationships" r:id="rId2"/>
          </a:graphicData>
        </a:graphic>
      </p:graphicFrame>
      <p:grpSp>
        <p:nvGrpSpPr>
          <p:cNvPr id="8" name="図形グループ 7"/>
          <p:cNvGrpSpPr/>
          <p:nvPr/>
        </p:nvGrpSpPr>
        <p:grpSpPr>
          <a:xfrm>
            <a:off x="4763754" y="4489371"/>
            <a:ext cx="4272742" cy="1099869"/>
            <a:chOff x="1754361" y="4948733"/>
            <a:chExt cx="6971746" cy="1720627"/>
          </a:xfrm>
        </p:grpSpPr>
        <p:grpSp>
          <p:nvGrpSpPr>
            <p:cNvPr id="9" name="図形グループ 8"/>
            <p:cNvGrpSpPr/>
            <p:nvPr/>
          </p:nvGrpSpPr>
          <p:grpSpPr>
            <a:xfrm>
              <a:off x="2826144" y="4996881"/>
              <a:ext cx="5899963" cy="831297"/>
              <a:chOff x="2965922" y="3496732"/>
              <a:chExt cx="6185830" cy="1108395"/>
            </a:xfrm>
          </p:grpSpPr>
          <p:sp>
            <p:nvSpPr>
              <p:cNvPr id="15" name="正方形/長方形 14"/>
              <p:cNvSpPr/>
              <p:nvPr/>
            </p:nvSpPr>
            <p:spPr>
              <a:xfrm>
                <a:off x="2965922" y="4024697"/>
                <a:ext cx="1554286" cy="580428"/>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ctr"/>
                <a:endParaRPr kumimoji="1" lang="en-US" altLang="ja-JP" sz="1400" dirty="0" smtClean="0"/>
              </a:p>
            </p:txBody>
          </p:sp>
          <p:grpSp>
            <p:nvGrpSpPr>
              <p:cNvPr id="16" name="図形グループ 15"/>
              <p:cNvGrpSpPr/>
              <p:nvPr/>
            </p:nvGrpSpPr>
            <p:grpSpPr>
              <a:xfrm>
                <a:off x="4845453" y="3496732"/>
                <a:ext cx="1829676" cy="1108395"/>
                <a:chOff x="4845453" y="3496732"/>
                <a:chExt cx="1829676" cy="1108395"/>
              </a:xfrm>
            </p:grpSpPr>
            <p:sp>
              <p:nvSpPr>
                <p:cNvPr id="22" name="正方形/長方形 21"/>
                <p:cNvSpPr/>
                <p:nvPr/>
              </p:nvSpPr>
              <p:spPr>
                <a:xfrm>
                  <a:off x="5063828" y="4024699"/>
                  <a:ext cx="1554286" cy="580428"/>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ctr"/>
                  <a:endParaRPr kumimoji="1" lang="ja-JP" altLang="en-US" sz="1400" dirty="0"/>
                </a:p>
              </p:txBody>
            </p:sp>
            <p:sp>
              <p:nvSpPr>
                <p:cNvPr id="23" name="テキスト ボックス 22"/>
                <p:cNvSpPr txBox="1"/>
                <p:nvPr/>
              </p:nvSpPr>
              <p:spPr>
                <a:xfrm>
                  <a:off x="4845453" y="3496732"/>
                  <a:ext cx="1829676" cy="577780"/>
                </a:xfrm>
                <a:prstGeom prst="rect">
                  <a:avLst/>
                </a:prstGeom>
                <a:noFill/>
              </p:spPr>
              <p:txBody>
                <a:bodyPr wrap="none" rtlCol="0">
                  <a:spAutoFit/>
                </a:bodyPr>
                <a:lstStyle/>
                <a:p>
                  <a:r>
                    <a:rPr kumimoji="1" lang="en-US" altLang="ja-JP" sz="1200" dirty="0" err="1" smtClean="0"/>
                    <a:t>inode</a:t>
                  </a:r>
                  <a:r>
                    <a:rPr kumimoji="1" lang="ja-JP" altLang="en-US" sz="1200" dirty="0" err="1" smtClean="0"/>
                    <a:t>構造体</a:t>
                  </a:r>
                  <a:endParaRPr kumimoji="1" lang="ja-JP" altLang="en-US" sz="1200" dirty="0"/>
                </a:p>
              </p:txBody>
            </p:sp>
          </p:grpSp>
          <p:grpSp>
            <p:nvGrpSpPr>
              <p:cNvPr id="17" name="図形グループ 16"/>
              <p:cNvGrpSpPr/>
              <p:nvPr/>
            </p:nvGrpSpPr>
            <p:grpSpPr>
              <a:xfrm>
                <a:off x="6504522" y="3496732"/>
                <a:ext cx="2647230" cy="1108390"/>
                <a:chOff x="6504522" y="3496732"/>
                <a:chExt cx="2647230" cy="1108390"/>
              </a:xfrm>
            </p:grpSpPr>
            <p:sp>
              <p:nvSpPr>
                <p:cNvPr id="20" name="正方形/長方形 19"/>
                <p:cNvSpPr/>
                <p:nvPr/>
              </p:nvSpPr>
              <p:spPr>
                <a:xfrm>
                  <a:off x="7111703" y="4024693"/>
                  <a:ext cx="1554287" cy="580429"/>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ctr"/>
                  <a:endParaRPr kumimoji="1" lang="ja-JP" altLang="en-US" sz="1400" dirty="0"/>
                </a:p>
              </p:txBody>
            </p:sp>
            <p:sp>
              <p:nvSpPr>
                <p:cNvPr id="21" name="テキスト ボックス 20"/>
                <p:cNvSpPr txBox="1"/>
                <p:nvPr/>
              </p:nvSpPr>
              <p:spPr>
                <a:xfrm>
                  <a:off x="6504522" y="3496732"/>
                  <a:ext cx="2647230" cy="577779"/>
                </a:xfrm>
                <a:prstGeom prst="rect">
                  <a:avLst/>
                </a:prstGeom>
                <a:noFill/>
              </p:spPr>
              <p:txBody>
                <a:bodyPr wrap="none" rtlCol="0">
                  <a:spAutoFit/>
                </a:bodyPr>
                <a:lstStyle/>
                <a:p>
                  <a:r>
                    <a:rPr lang="en-US" altLang="ja-JP" sz="1200" dirty="0" err="1"/>
                    <a:t>super_block</a:t>
                  </a:r>
                  <a:r>
                    <a:rPr lang="ja-JP" altLang="en-US" sz="1200" dirty="0" err="1"/>
                    <a:t>構造体</a:t>
                  </a:r>
                  <a:endParaRPr kumimoji="1" lang="ja-JP" altLang="en-US" sz="1200" dirty="0"/>
                </a:p>
              </p:txBody>
            </p:sp>
          </p:grpSp>
          <p:cxnSp>
            <p:nvCxnSpPr>
              <p:cNvPr id="18" name="直線矢印コネクタ 17"/>
              <p:cNvCxnSpPr>
                <a:stCxn id="15" idx="3"/>
                <a:endCxn id="22" idx="1"/>
              </p:cNvCxnSpPr>
              <p:nvPr/>
            </p:nvCxnSpPr>
            <p:spPr>
              <a:xfrm>
                <a:off x="4520208" y="4314912"/>
                <a:ext cx="543620" cy="1"/>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19" name="直線矢印コネクタ 18"/>
              <p:cNvCxnSpPr>
                <a:stCxn id="22" idx="3"/>
                <a:endCxn id="20" idx="1"/>
              </p:cNvCxnSpPr>
              <p:nvPr/>
            </p:nvCxnSpPr>
            <p:spPr>
              <a:xfrm flipV="1">
                <a:off x="6618113" y="4314909"/>
                <a:ext cx="493589" cy="4"/>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grpSp>
        <p:sp>
          <p:nvSpPr>
            <p:cNvPr id="10" name="テキスト ボックス 9"/>
            <p:cNvSpPr txBox="1"/>
            <p:nvPr/>
          </p:nvSpPr>
          <p:spPr>
            <a:xfrm>
              <a:off x="1754361" y="4948733"/>
              <a:ext cx="3063376" cy="481484"/>
            </a:xfrm>
            <a:prstGeom prst="rect">
              <a:avLst/>
            </a:prstGeom>
            <a:noFill/>
          </p:spPr>
          <p:txBody>
            <a:bodyPr wrap="none" rtlCol="0">
              <a:spAutoFit/>
            </a:bodyPr>
            <a:lstStyle/>
            <a:p>
              <a:r>
                <a:rPr kumimoji="1" lang="en-US" altLang="ja-JP" sz="1400"/>
                <a:t>adress_space</a:t>
              </a:r>
              <a:r>
                <a:rPr kumimoji="1" lang="ja-JP" altLang="en-US" sz="1400"/>
                <a:t>構造体</a:t>
              </a:r>
            </a:p>
          </p:txBody>
        </p:sp>
        <p:sp>
          <p:nvSpPr>
            <p:cNvPr id="11" name="正方形/長方形 10"/>
            <p:cNvSpPr/>
            <p:nvPr/>
          </p:nvSpPr>
          <p:spPr>
            <a:xfrm>
              <a:off x="2826000" y="5803607"/>
              <a:ext cx="1482458" cy="435321"/>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ctr"/>
              <a:endParaRPr kumimoji="1" lang="en-US" altLang="ja-JP" sz="1400" dirty="0" smtClean="0"/>
            </a:p>
          </p:txBody>
        </p:sp>
        <p:sp>
          <p:nvSpPr>
            <p:cNvPr id="12" name="正方形/長方形 11"/>
            <p:cNvSpPr/>
            <p:nvPr/>
          </p:nvSpPr>
          <p:spPr>
            <a:xfrm>
              <a:off x="4827600" y="5803607"/>
              <a:ext cx="1482458" cy="435321"/>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ctr"/>
              <a:r>
                <a:rPr lang="en-US" altLang="ja-JP" sz="1100" dirty="0"/>
                <a:t>inode</a:t>
              </a:r>
              <a:r>
                <a:rPr lang="ja-JP" altLang="en-US" sz="1100" dirty="0"/>
                <a:t>番号</a:t>
              </a:r>
              <a:endParaRPr kumimoji="1" lang="ja-JP" altLang="en-US" sz="1100" dirty="0"/>
            </a:p>
          </p:txBody>
        </p:sp>
        <p:sp>
          <p:nvSpPr>
            <p:cNvPr id="13" name="正方形/長方形 12"/>
            <p:cNvSpPr/>
            <p:nvPr/>
          </p:nvSpPr>
          <p:spPr>
            <a:xfrm>
              <a:off x="6778800" y="5801990"/>
              <a:ext cx="1482458" cy="435320"/>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ctr"/>
              <a:r>
                <a:rPr lang="ja-JP" altLang="en-US" sz="1000" dirty="0"/>
                <a:t>デバイス番号</a:t>
              </a:r>
              <a:endParaRPr kumimoji="1" lang="ja-JP" altLang="en-US" sz="1000" dirty="0"/>
            </a:p>
          </p:txBody>
        </p:sp>
        <p:sp>
          <p:nvSpPr>
            <p:cNvPr id="14" name="正方形/長方形 13"/>
            <p:cNvSpPr/>
            <p:nvPr/>
          </p:nvSpPr>
          <p:spPr>
            <a:xfrm>
              <a:off x="4827600" y="6234039"/>
              <a:ext cx="1482458" cy="435321"/>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ctr"/>
              <a:endParaRPr kumimoji="1" lang="ja-JP" altLang="en-US" sz="1400" dirty="0"/>
            </a:p>
          </p:txBody>
        </p:sp>
      </p:grpSp>
      <p:grpSp>
        <p:nvGrpSpPr>
          <p:cNvPr id="24" name="図形グループ 23"/>
          <p:cNvGrpSpPr/>
          <p:nvPr/>
        </p:nvGrpSpPr>
        <p:grpSpPr>
          <a:xfrm>
            <a:off x="5086494" y="3428996"/>
            <a:ext cx="2365825" cy="564596"/>
            <a:chOff x="2915816" y="4633981"/>
            <a:chExt cx="2520280" cy="883251"/>
          </a:xfrm>
        </p:grpSpPr>
        <p:sp>
          <p:nvSpPr>
            <p:cNvPr id="25" name="正方形/長方形 24"/>
            <p:cNvSpPr/>
            <p:nvPr/>
          </p:nvSpPr>
          <p:spPr>
            <a:xfrm>
              <a:off x="3131840" y="5085184"/>
              <a:ext cx="288032" cy="432048"/>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ctr"/>
              <a:endParaRPr kumimoji="1" lang="ja-JP" altLang="en-US"/>
            </a:p>
          </p:txBody>
        </p:sp>
        <p:sp>
          <p:nvSpPr>
            <p:cNvPr id="26" name="正方形/長方形 25"/>
            <p:cNvSpPr/>
            <p:nvPr/>
          </p:nvSpPr>
          <p:spPr>
            <a:xfrm>
              <a:off x="3419872" y="5085184"/>
              <a:ext cx="288032" cy="432048"/>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kumimoji="1" lang="ja-JP" altLang="en-US"/>
            </a:p>
          </p:txBody>
        </p:sp>
        <p:sp>
          <p:nvSpPr>
            <p:cNvPr id="27" name="正方形/長方形 26"/>
            <p:cNvSpPr/>
            <p:nvPr/>
          </p:nvSpPr>
          <p:spPr>
            <a:xfrm>
              <a:off x="3707904" y="5085184"/>
              <a:ext cx="288032" cy="432048"/>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ctr"/>
              <a:endParaRPr kumimoji="1" lang="ja-JP" altLang="en-US"/>
            </a:p>
          </p:txBody>
        </p:sp>
        <p:sp>
          <p:nvSpPr>
            <p:cNvPr id="28" name="正方形/長方形 27"/>
            <p:cNvSpPr/>
            <p:nvPr/>
          </p:nvSpPr>
          <p:spPr>
            <a:xfrm>
              <a:off x="3995936" y="5085184"/>
              <a:ext cx="288032" cy="432048"/>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kumimoji="1" lang="ja-JP" altLang="en-US"/>
            </a:p>
          </p:txBody>
        </p:sp>
        <p:sp>
          <p:nvSpPr>
            <p:cNvPr id="29" name="正方形/長方形 28"/>
            <p:cNvSpPr/>
            <p:nvPr/>
          </p:nvSpPr>
          <p:spPr>
            <a:xfrm>
              <a:off x="4283968" y="5085184"/>
              <a:ext cx="288032" cy="432048"/>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kumimoji="1" lang="ja-JP" altLang="en-US"/>
            </a:p>
          </p:txBody>
        </p:sp>
        <p:sp>
          <p:nvSpPr>
            <p:cNvPr id="30" name="正方形/長方形 29"/>
            <p:cNvSpPr/>
            <p:nvPr/>
          </p:nvSpPr>
          <p:spPr>
            <a:xfrm>
              <a:off x="4572000" y="5085184"/>
              <a:ext cx="288032" cy="432048"/>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ctr"/>
              <a:endParaRPr kumimoji="1" lang="ja-JP" altLang="en-US"/>
            </a:p>
          </p:txBody>
        </p:sp>
        <p:sp>
          <p:nvSpPr>
            <p:cNvPr id="31" name="正方形/長方形 30"/>
            <p:cNvSpPr/>
            <p:nvPr/>
          </p:nvSpPr>
          <p:spPr>
            <a:xfrm>
              <a:off x="4860032" y="5085184"/>
              <a:ext cx="288032" cy="432048"/>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ctr"/>
              <a:endParaRPr kumimoji="1" lang="ja-JP" altLang="en-US"/>
            </a:p>
          </p:txBody>
        </p:sp>
        <p:sp>
          <p:nvSpPr>
            <p:cNvPr id="32" name="正方形/長方形 31"/>
            <p:cNvSpPr/>
            <p:nvPr/>
          </p:nvSpPr>
          <p:spPr>
            <a:xfrm>
              <a:off x="5148064" y="5085184"/>
              <a:ext cx="288032" cy="432048"/>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ctr"/>
              <a:endParaRPr kumimoji="1" lang="ja-JP" altLang="en-US"/>
            </a:p>
          </p:txBody>
        </p:sp>
        <p:sp>
          <p:nvSpPr>
            <p:cNvPr id="33" name="テキスト ボックス 32"/>
            <p:cNvSpPr txBox="1"/>
            <p:nvPr/>
          </p:nvSpPr>
          <p:spPr>
            <a:xfrm>
              <a:off x="2915816" y="4633981"/>
              <a:ext cx="1287532" cy="338554"/>
            </a:xfrm>
            <a:prstGeom prst="rect">
              <a:avLst/>
            </a:prstGeom>
            <a:noFill/>
          </p:spPr>
          <p:txBody>
            <a:bodyPr wrap="none" rtlCol="0">
              <a:spAutoFit/>
            </a:bodyPr>
            <a:lstStyle/>
            <a:p>
              <a:r>
                <a:rPr lang="en-US" altLang="ja-JP" sz="1600"/>
                <a:t>page</a:t>
              </a:r>
              <a:r>
                <a:rPr kumimoji="1" lang="ja-JP" altLang="en-US" sz="1600"/>
                <a:t>構造体</a:t>
              </a:r>
            </a:p>
          </p:txBody>
        </p:sp>
      </p:grpSp>
      <p:cxnSp>
        <p:nvCxnSpPr>
          <p:cNvPr id="41" name="直線矢印コネクタ 40"/>
          <p:cNvCxnSpPr>
            <a:stCxn id="26" idx="2"/>
            <a:endCxn id="10" idx="0"/>
          </p:cNvCxnSpPr>
          <p:nvPr/>
        </p:nvCxnSpPr>
        <p:spPr>
          <a:xfrm>
            <a:off x="5694849" y="3993592"/>
            <a:ext cx="7624" cy="495779"/>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44" name="テキスト ボックス 43"/>
          <p:cNvSpPr txBox="1"/>
          <p:nvPr/>
        </p:nvSpPr>
        <p:spPr>
          <a:xfrm rot="16200000">
            <a:off x="-44981" y="4428643"/>
            <a:ext cx="1375797" cy="369332"/>
          </a:xfrm>
          <a:prstGeom prst="rect">
            <a:avLst/>
          </a:prstGeom>
          <a:noFill/>
        </p:spPr>
        <p:txBody>
          <a:bodyPr wrap="none" rtlCol="0">
            <a:spAutoFit/>
          </a:bodyPr>
          <a:lstStyle/>
          <a:p>
            <a:pPr algn="ctr">
              <a:defRPr sz="1800" b="1" i="0" u="none" strike="noStrike" kern="1200" baseline="0">
                <a:solidFill>
                  <a:prstClr val="black"/>
                </a:solidFill>
                <a:latin typeface="+mn-lt"/>
                <a:ea typeface="+mn-ea"/>
                <a:cs typeface="+mn-cs"/>
              </a:defRPr>
            </a:pPr>
            <a:r>
              <a:rPr lang="ja-JP" altLang="ja-JP"/>
              <a:t>処理時間</a:t>
            </a:r>
            <a:r>
              <a:rPr lang="en-US" altLang="ja-JP"/>
              <a:t>[s]</a:t>
            </a:r>
            <a:endParaRPr lang="ja-JP" altLang="ja-JP"/>
          </a:p>
        </p:txBody>
      </p:sp>
    </p:spTree>
    <p:extLst>
      <p:ext uri="{BB962C8B-B14F-4D97-AF65-F5344CB8AC3E}">
        <p14:creationId xmlns:p14="http://schemas.microsoft.com/office/powerpoint/2010/main" val="3870114631"/>
      </p:ext>
    </p:extLst>
  </p:cSld>
  <p:clrMapOvr>
    <a:masterClrMapping/>
  </p:clrMapOvr>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コンテンツ プレースホルダー 1"/>
          <p:cNvSpPr>
            <a:spLocks noGrp="1"/>
          </p:cNvSpPr>
          <p:nvPr>
            <p:ph idx="1"/>
          </p:nvPr>
        </p:nvSpPr>
        <p:spPr/>
        <p:txBody>
          <a:bodyPr>
            <a:normAutofit/>
          </a:bodyPr>
          <a:lstStyle/>
          <a:p>
            <a:r>
              <a:rPr lang="en-US" altLang="ja-JP"/>
              <a:t>Storage IDS [Adam et al. ‘03]</a:t>
            </a:r>
          </a:p>
          <a:p>
            <a:pPr lvl="1"/>
            <a:r>
              <a:rPr lang="en-US" altLang="ja-JP"/>
              <a:t>NFS</a:t>
            </a:r>
            <a:r>
              <a:rPr lang="ja-JP" altLang="en-US"/>
              <a:t>サーバなどのディスク側で</a:t>
            </a:r>
            <a:r>
              <a:rPr lang="en-US" altLang="ja-JP"/>
              <a:t>IDS</a:t>
            </a:r>
            <a:r>
              <a:rPr lang="ja-JP" altLang="en-US"/>
              <a:t>を動作させ監視</a:t>
            </a:r>
            <a:endParaRPr lang="en-US" altLang="ja-JP"/>
          </a:p>
          <a:p>
            <a:pPr lvl="1"/>
            <a:r>
              <a:rPr lang="en-US" altLang="ja-JP"/>
              <a:t>NFS</a:t>
            </a:r>
            <a:r>
              <a:rPr lang="ja-JP" altLang="en-US"/>
              <a:t>クライアントのキャッシュを監視できない </a:t>
            </a:r>
          </a:p>
          <a:p>
            <a:pPr lvl="0"/>
            <a:r>
              <a:rPr kumimoji="1" lang="en-US" altLang="ja-JP" kern="1200">
                <a:solidFill>
                  <a:schemeClr val="tx1"/>
                </a:solidFill>
                <a:effectLst/>
              </a:rPr>
              <a:t>VMwatcher </a:t>
            </a:r>
            <a:r>
              <a:rPr lang="en-US" altLang="ja-JP" dirty="0"/>
              <a:t>[Jiang et al. ‘07]</a:t>
            </a:r>
            <a:endParaRPr lang="ja-JP" altLang="en-US">
              <a:effectLst/>
            </a:endParaRPr>
          </a:p>
          <a:p>
            <a:pPr lvl="1"/>
            <a:r>
              <a:rPr kumimoji="1" lang="ja-JP" altLang="en-US" kern="1200">
                <a:solidFill>
                  <a:schemeClr val="tx1"/>
                </a:solidFill>
                <a:effectLst/>
              </a:rPr>
              <a:t>既存のアンチウィルスでサーバ</a:t>
            </a:r>
            <a:r>
              <a:rPr kumimoji="1" lang="en-US" altLang="ja-JP" kern="1200">
                <a:solidFill>
                  <a:schemeClr val="tx1"/>
                </a:solidFill>
                <a:effectLst/>
              </a:rPr>
              <a:t>VM</a:t>
            </a:r>
            <a:r>
              <a:rPr kumimoji="1" lang="ja-JP" altLang="en-US" kern="1200">
                <a:solidFill>
                  <a:schemeClr val="tx1"/>
                </a:solidFill>
                <a:effectLst/>
              </a:rPr>
              <a:t>を外から</a:t>
            </a:r>
            <a:r>
              <a:rPr lang="ja-JP" altLang="en-US"/>
              <a:t>監視可能</a:t>
            </a:r>
            <a:endParaRPr lang="ja-JP" altLang="en-US">
              <a:effectLst/>
            </a:endParaRPr>
          </a:p>
          <a:p>
            <a:pPr lvl="1"/>
            <a:r>
              <a:rPr kumimoji="1" lang="ja-JP" altLang="en-US" kern="1200">
                <a:solidFill>
                  <a:schemeClr val="tx1"/>
                </a:solidFill>
                <a:effectLst/>
              </a:rPr>
              <a:t>サーバ</a:t>
            </a:r>
            <a:r>
              <a:rPr kumimoji="1" lang="en-US" altLang="ja-JP" kern="1200">
                <a:solidFill>
                  <a:schemeClr val="tx1"/>
                </a:solidFill>
                <a:effectLst/>
              </a:rPr>
              <a:t>VM</a:t>
            </a:r>
            <a:r>
              <a:rPr kumimoji="1" lang="ja-JP" altLang="en-US" kern="1200">
                <a:solidFill>
                  <a:schemeClr val="tx1"/>
                </a:solidFill>
                <a:effectLst/>
              </a:rPr>
              <a:t>の仮想ディスクを参照するのみ</a:t>
            </a:r>
            <a:endParaRPr lang="ja-JP" altLang="en-US">
              <a:effectLst/>
            </a:endParaRPr>
          </a:p>
          <a:p>
            <a:r>
              <a:rPr lang="en-US" altLang="ja-JP" sz="2700" dirty="0" err="1"/>
              <a:t>HyperSpector</a:t>
            </a:r>
            <a:r>
              <a:rPr lang="en-US" altLang="ja-JP" sz="2700" dirty="0"/>
              <a:t> [</a:t>
            </a:r>
            <a:r>
              <a:rPr lang="en-US" altLang="ja-JP" sz="2700" dirty="0" err="1"/>
              <a:t>Kourai</a:t>
            </a:r>
            <a:r>
              <a:rPr lang="en-US" altLang="ja-JP" sz="2700" dirty="0"/>
              <a:t> et al. ‘05] </a:t>
            </a:r>
            <a:endParaRPr lang="en-US" altLang="ja-JP" dirty="0"/>
          </a:p>
          <a:p>
            <a:pPr lvl="1"/>
            <a:r>
              <a:rPr lang="en-US" altLang="ja-JP" dirty="0"/>
              <a:t>OS</a:t>
            </a:r>
            <a:r>
              <a:rPr lang="ja-JP" altLang="ja-JP" dirty="0"/>
              <a:t>の仮想化機能を利用</a:t>
            </a:r>
            <a:r>
              <a:rPr lang="ja-JP" altLang="en-US" dirty="0"/>
              <a:t>した</a:t>
            </a:r>
            <a:r>
              <a:rPr lang="en-US" altLang="ja-JP" dirty="0"/>
              <a:t>IDS</a:t>
            </a:r>
            <a:r>
              <a:rPr lang="ja-JP" altLang="en-US" dirty="0"/>
              <a:t>オフロード</a:t>
            </a:r>
            <a:endParaRPr lang="en-US" altLang="ja-JP" dirty="0"/>
          </a:p>
          <a:p>
            <a:pPr lvl="1"/>
            <a:r>
              <a:rPr lang="en-US" altLang="ja-JP" dirty="0"/>
              <a:t>IDS VM</a:t>
            </a:r>
            <a:r>
              <a:rPr lang="ja-JP" altLang="en-US" dirty="0"/>
              <a:t>はサーバ</a:t>
            </a:r>
            <a:r>
              <a:rPr lang="en-US" altLang="ja-JP" dirty="0"/>
              <a:t>VM</a:t>
            </a:r>
            <a:r>
              <a:rPr lang="ja-JP" altLang="en-US" dirty="0"/>
              <a:t>とキャッシュを共有</a:t>
            </a:r>
            <a:endParaRPr lang="en-US" altLang="ja-JP" dirty="0"/>
          </a:p>
          <a:p>
            <a:pPr lvl="2"/>
            <a:endParaRPr lang="en-US" altLang="ja-JP" dirty="0"/>
          </a:p>
        </p:txBody>
      </p:sp>
      <p:sp>
        <p:nvSpPr>
          <p:cNvPr id="3" name="タイトル 2"/>
          <p:cNvSpPr>
            <a:spLocks noGrp="1"/>
          </p:cNvSpPr>
          <p:nvPr>
            <p:ph type="title"/>
          </p:nvPr>
        </p:nvSpPr>
        <p:spPr/>
        <p:txBody>
          <a:bodyPr/>
          <a:lstStyle/>
          <a:p>
            <a:r>
              <a:rPr kumimoji="1" lang="ja-JP" altLang="en-US" dirty="0" smtClean="0"/>
              <a:t>関連研究</a:t>
            </a:r>
            <a:endParaRPr kumimoji="1" lang="ja-JP" altLang="en-US" dirty="0"/>
          </a:p>
        </p:txBody>
      </p:sp>
    </p:spTree>
    <p:extLst>
      <p:ext uri="{BB962C8B-B14F-4D97-AF65-F5344CB8AC3E}">
        <p14:creationId xmlns:p14="http://schemas.microsoft.com/office/powerpoint/2010/main" val="2734756482"/>
      </p:ext>
    </p:extLst>
  </p:cSld>
  <p:clrMapOvr>
    <a:masterClrMapping/>
  </p:clrMapOvr>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コンテンツ プレースホルダー 1"/>
          <p:cNvSpPr>
            <a:spLocks noGrp="1"/>
          </p:cNvSpPr>
          <p:nvPr>
            <p:ph idx="1"/>
          </p:nvPr>
        </p:nvSpPr>
        <p:spPr/>
        <p:txBody>
          <a:bodyPr/>
          <a:lstStyle/>
          <a:p>
            <a:r>
              <a:rPr kumimoji="1" lang="en-US" altLang="ja-JP" dirty="0" smtClean="0"/>
              <a:t>CacheShadow</a:t>
            </a:r>
            <a:r>
              <a:rPr kumimoji="1" lang="ja-JP" altLang="en-US" dirty="0" smtClean="0"/>
              <a:t>ファイルシステムを提案</a:t>
            </a:r>
            <a:endParaRPr kumimoji="1" lang="en-US" altLang="ja-JP" dirty="0" smtClean="0"/>
          </a:p>
          <a:p>
            <a:pPr lvl="1"/>
            <a:r>
              <a:rPr kumimoji="1" lang="ja-JP" altLang="en-US" dirty="0" smtClean="0"/>
              <a:t>ファイル</a:t>
            </a:r>
            <a:r>
              <a:rPr lang="ja-JP" altLang="en-US" dirty="0"/>
              <a:t>システム</a:t>
            </a:r>
            <a:r>
              <a:rPr kumimoji="1" lang="ja-JP" altLang="en-US" dirty="0" smtClean="0"/>
              <a:t>キャッシュと仮想ディスクを統合して監視が行える</a:t>
            </a:r>
            <a:endParaRPr kumimoji="1" lang="en-US" altLang="ja-JP" dirty="0" smtClean="0"/>
          </a:p>
          <a:p>
            <a:pPr lvl="1"/>
            <a:r>
              <a:rPr lang="ja-JP" altLang="en-US" dirty="0"/>
              <a:t>監視対象</a:t>
            </a:r>
            <a:r>
              <a:rPr lang="en-US" altLang="ja-JP" dirty="0"/>
              <a:t>OS</a:t>
            </a:r>
            <a:r>
              <a:rPr lang="ja-JP" altLang="en-US" dirty="0"/>
              <a:t>からぺージキャッシュ，</a:t>
            </a:r>
            <a:r>
              <a:rPr lang="en-US" altLang="en-US" dirty="0"/>
              <a:t>デ</a:t>
            </a:r>
            <a:r>
              <a:rPr lang="ja-JP" altLang="en-US" dirty="0"/>
              <a:t>ィレクトリキャッシュ，メタデータキャッシュに関する情報を取得 </a:t>
            </a:r>
            <a:endParaRPr kumimoji="1" lang="en-US" altLang="ja-JP" dirty="0" smtClean="0"/>
          </a:p>
          <a:p>
            <a:pPr lvl="1"/>
            <a:r>
              <a:rPr lang="ja-JP" altLang="en-US" dirty="0"/>
              <a:t>ページキャッシュからファイルを読み込めた</a:t>
            </a:r>
          </a:p>
        </p:txBody>
      </p:sp>
      <p:sp>
        <p:nvSpPr>
          <p:cNvPr id="3" name="タイトル 2"/>
          <p:cNvSpPr>
            <a:spLocks noGrp="1"/>
          </p:cNvSpPr>
          <p:nvPr>
            <p:ph type="title"/>
          </p:nvPr>
        </p:nvSpPr>
        <p:spPr/>
        <p:txBody>
          <a:bodyPr/>
          <a:lstStyle/>
          <a:p>
            <a:r>
              <a:rPr kumimoji="1" lang="ja-JP" altLang="en-US" dirty="0" smtClean="0"/>
              <a:t>まとめ</a:t>
            </a:r>
            <a:endParaRPr kumimoji="1" lang="ja-JP" altLang="en-US" dirty="0"/>
          </a:p>
        </p:txBody>
      </p:sp>
    </p:spTree>
    <p:extLst>
      <p:ext uri="{BB962C8B-B14F-4D97-AF65-F5344CB8AC3E}">
        <p14:creationId xmlns:p14="http://schemas.microsoft.com/office/powerpoint/2010/main" val="1925973169"/>
      </p:ext>
    </p:extLst>
  </p:cSld>
  <p:clrMapOvr>
    <a:masterClrMapping/>
  </p:clrMapOvr>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コンテンツ プレースホルダー 1"/>
          <p:cNvSpPr>
            <a:spLocks noGrp="1"/>
          </p:cNvSpPr>
          <p:nvPr>
            <p:ph idx="1"/>
          </p:nvPr>
        </p:nvSpPr>
        <p:spPr/>
        <p:txBody>
          <a:bodyPr>
            <a:normAutofit/>
          </a:bodyPr>
          <a:lstStyle/>
          <a:p>
            <a:r>
              <a:rPr lang="en-US" altLang="ja-JP"/>
              <a:t>CacheShadow</a:t>
            </a:r>
            <a:r>
              <a:rPr lang="ja-JP" altLang="en-US"/>
              <a:t>ファイルシステムの実装を完成</a:t>
            </a:r>
            <a:endParaRPr lang="en-US" altLang="ja-JP"/>
          </a:p>
          <a:p>
            <a:pPr lvl="1"/>
            <a:r>
              <a:rPr lang="ja-JP" altLang="en-US"/>
              <a:t>ディレクトリキャッシュ・メタデータキャッシュへの対応</a:t>
            </a:r>
            <a:endParaRPr lang="en-US" altLang="ja-JP"/>
          </a:p>
          <a:p>
            <a:pPr lvl="1"/>
            <a:r>
              <a:rPr lang="en-US" altLang="ja-JP"/>
              <a:t>FUSE</a:t>
            </a:r>
            <a:r>
              <a:rPr lang="ja-JP" altLang="en-US"/>
              <a:t>を用いた実装の完成</a:t>
            </a:r>
            <a:endParaRPr lang="en-US" altLang="ja-JP"/>
          </a:p>
          <a:p>
            <a:pPr lvl="2"/>
            <a:r>
              <a:rPr lang="ja-JP" altLang="en-US"/>
              <a:t>現在はページキャッシュについてファイルの読み込みや解析ができているだけ</a:t>
            </a:r>
            <a:endParaRPr lang="en-US" altLang="ja-JP"/>
          </a:p>
          <a:p>
            <a:r>
              <a:rPr lang="ja-JP" altLang="en-US"/>
              <a:t>ページキャッシュの解析にかかる時間の改善</a:t>
            </a:r>
            <a:endParaRPr lang="en-US" altLang="ja-JP"/>
          </a:p>
          <a:p>
            <a:endParaRPr lang="en-US" altLang="ja-JP"/>
          </a:p>
        </p:txBody>
      </p:sp>
      <p:sp>
        <p:nvSpPr>
          <p:cNvPr id="3" name="タイトル 2"/>
          <p:cNvSpPr>
            <a:spLocks noGrp="1"/>
          </p:cNvSpPr>
          <p:nvPr>
            <p:ph type="title"/>
          </p:nvPr>
        </p:nvSpPr>
        <p:spPr/>
        <p:txBody>
          <a:bodyPr/>
          <a:lstStyle/>
          <a:p>
            <a:r>
              <a:rPr kumimoji="1" lang="ja-JP" altLang="en-US"/>
              <a:t>今後の課題</a:t>
            </a:r>
            <a:r>
              <a:rPr kumimoji="1" lang="en-US" altLang="ja-JP"/>
              <a:t>(1/2)</a:t>
            </a:r>
            <a:endParaRPr kumimoji="1" lang="ja-JP" altLang="en-US"/>
          </a:p>
        </p:txBody>
      </p:sp>
    </p:spTree>
    <p:extLst>
      <p:ext uri="{BB962C8B-B14F-4D97-AF65-F5344CB8AC3E}">
        <p14:creationId xmlns:p14="http://schemas.microsoft.com/office/powerpoint/2010/main" val="2365870620"/>
      </p:ext>
    </p:extLst>
  </p:cSld>
  <p:clrMapOvr>
    <a:masterClrMapping/>
  </p:clrMapOvr>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コンテンツ プレースホルダー 1"/>
          <p:cNvSpPr>
            <a:spLocks noGrp="1"/>
          </p:cNvSpPr>
          <p:nvPr>
            <p:ph idx="1"/>
          </p:nvPr>
        </p:nvSpPr>
        <p:spPr/>
        <p:txBody>
          <a:bodyPr/>
          <a:lstStyle/>
          <a:p>
            <a:r>
              <a:rPr lang="ja-JP" altLang="en-US"/>
              <a:t>ぺージキャッシュを解析するよりよい方法の検討</a:t>
            </a:r>
          </a:p>
          <a:p>
            <a:pPr lvl="1"/>
            <a:r>
              <a:rPr lang="ja-JP" altLang="en-US"/>
              <a:t>現在の実装はすべてのキャッシュを解析</a:t>
            </a:r>
          </a:p>
          <a:p>
            <a:pPr lvl="2"/>
            <a:r>
              <a:rPr lang="ja-JP" altLang="en-US"/>
              <a:t>ディスク全体を監視したい時には有効</a:t>
            </a:r>
            <a:endParaRPr lang="en-US" altLang="ja-JP"/>
          </a:p>
          <a:p>
            <a:pPr lvl="2"/>
            <a:r>
              <a:rPr lang="ja-JP" altLang="en-US"/>
              <a:t>少数のファイルだけを監視する場合には非常に効率が悪い</a:t>
            </a:r>
          </a:p>
          <a:p>
            <a:pPr lvl="1"/>
            <a:r>
              <a:rPr lang="ja-JP" altLang="en-US"/>
              <a:t>目的のページキャッシュだけを解析する手法</a:t>
            </a:r>
            <a:endParaRPr lang="en-US" altLang="ja-JP"/>
          </a:p>
          <a:p>
            <a:pPr lvl="2"/>
            <a:r>
              <a:rPr lang="ja-JP" altLang="en-US"/>
              <a:t>少数のファイルの監視には適している</a:t>
            </a:r>
            <a:endParaRPr lang="en-US" altLang="ja-JP"/>
          </a:p>
          <a:p>
            <a:pPr lvl="2"/>
            <a:r>
              <a:rPr lang="ja-JP" altLang="en-US"/>
              <a:t>すべてを監視する場合にはオーバーヘッドが大きい</a:t>
            </a:r>
            <a:endParaRPr lang="en-US" altLang="ja-JP"/>
          </a:p>
          <a:p>
            <a:pPr lvl="2"/>
            <a:r>
              <a:rPr kumimoji="1" lang="ja-JP" altLang="en-US"/>
              <a:t>実装が複雑になる</a:t>
            </a:r>
          </a:p>
        </p:txBody>
      </p:sp>
      <p:sp>
        <p:nvSpPr>
          <p:cNvPr id="3" name="タイトル 2"/>
          <p:cNvSpPr>
            <a:spLocks noGrp="1"/>
          </p:cNvSpPr>
          <p:nvPr>
            <p:ph type="title"/>
          </p:nvPr>
        </p:nvSpPr>
        <p:spPr/>
        <p:txBody>
          <a:bodyPr/>
          <a:lstStyle/>
          <a:p>
            <a:r>
              <a:rPr kumimoji="1" lang="ja-JP" altLang="en-US"/>
              <a:t>今後の課題</a:t>
            </a:r>
            <a:r>
              <a:rPr kumimoji="1" lang="en-US" altLang="ja-JP"/>
              <a:t>(2/2)</a:t>
            </a:r>
            <a:endParaRPr kumimoji="1" lang="ja-JP" altLang="en-US"/>
          </a:p>
        </p:txBody>
      </p:sp>
    </p:spTree>
    <p:extLst>
      <p:ext uri="{BB962C8B-B14F-4D97-AF65-F5344CB8AC3E}">
        <p14:creationId xmlns:p14="http://schemas.microsoft.com/office/powerpoint/2010/main" val="373877518"/>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コンテンツ プレースホルダ 1"/>
          <p:cNvSpPr>
            <a:spLocks noGrp="1"/>
          </p:cNvSpPr>
          <p:nvPr>
            <p:ph idx="1"/>
          </p:nvPr>
        </p:nvSpPr>
        <p:spPr/>
        <p:txBody>
          <a:bodyPr/>
          <a:lstStyle/>
          <a:p>
            <a:r>
              <a:rPr kumimoji="1" lang="ja-JP" altLang="en-US" dirty="0" smtClean="0"/>
              <a:t>サーバを仮想マシンで動かし，</a:t>
            </a:r>
            <a:r>
              <a:rPr kumimoji="1" lang="en-US" altLang="ja-JP" dirty="0" smtClean="0"/>
              <a:t>IDS</a:t>
            </a:r>
            <a:r>
              <a:rPr kumimoji="1" lang="ja-JP" altLang="en-US" dirty="0" smtClean="0"/>
              <a:t>だけを別の仮想マシンで動かす手法</a:t>
            </a:r>
            <a:endParaRPr lang="en-US" altLang="ja-JP" dirty="0"/>
          </a:p>
          <a:p>
            <a:r>
              <a:rPr kumimoji="1" lang="en-US" altLang="ja-JP" dirty="0" smtClean="0"/>
              <a:t>IDS</a:t>
            </a:r>
            <a:r>
              <a:rPr kumimoji="1" lang="ja-JP" altLang="en-US" dirty="0" smtClean="0"/>
              <a:t>が仮想ディスクを監視</a:t>
            </a:r>
            <a:endParaRPr kumimoji="1" lang="en-US" altLang="ja-JP" dirty="0" smtClean="0"/>
          </a:p>
          <a:p>
            <a:pPr lvl="1"/>
            <a:r>
              <a:rPr kumimoji="1" lang="en-US" altLang="ja-JP" dirty="0" smtClean="0"/>
              <a:t>IDS</a:t>
            </a:r>
            <a:r>
              <a:rPr kumimoji="1" lang="ja-JP" altLang="en-US" dirty="0" smtClean="0"/>
              <a:t>が攻撃の影響を受けにくくなる</a:t>
            </a:r>
            <a:endParaRPr kumimoji="1" lang="en-US" altLang="ja-JP" dirty="0" smtClean="0"/>
          </a:p>
          <a:p>
            <a:pPr lvl="2"/>
            <a:r>
              <a:rPr lang="ja-JP" altLang="en-US" dirty="0"/>
              <a:t>サーバ</a:t>
            </a:r>
            <a:r>
              <a:rPr lang="en-US" altLang="ja-JP" dirty="0"/>
              <a:t>VM</a:t>
            </a:r>
            <a:r>
              <a:rPr lang="ja-JP" altLang="en-US" dirty="0"/>
              <a:t>では</a:t>
            </a:r>
            <a:r>
              <a:rPr lang="en-US" altLang="ja-JP" dirty="0"/>
              <a:t>IDS</a:t>
            </a:r>
            <a:r>
              <a:rPr lang="ja-JP" altLang="en-US" dirty="0"/>
              <a:t>は動いていない</a:t>
            </a:r>
            <a:endParaRPr lang="en-US" altLang="ja-JP" dirty="0"/>
          </a:p>
          <a:p>
            <a:pPr lvl="2"/>
            <a:r>
              <a:rPr kumimoji="1" lang="en-US" altLang="ja-JP" dirty="0" smtClean="0"/>
              <a:t>IDS-VM</a:t>
            </a:r>
            <a:r>
              <a:rPr kumimoji="1" lang="ja-JP" altLang="en-US" dirty="0" smtClean="0"/>
              <a:t>では不要なサービスを動かさないので侵入されない</a:t>
            </a:r>
            <a:endParaRPr kumimoji="1" lang="en-US" altLang="ja-JP" dirty="0" smtClean="0"/>
          </a:p>
        </p:txBody>
      </p:sp>
      <p:sp>
        <p:nvSpPr>
          <p:cNvPr id="3" name="タイトル 2"/>
          <p:cNvSpPr>
            <a:spLocks noGrp="1"/>
          </p:cNvSpPr>
          <p:nvPr>
            <p:ph type="title"/>
          </p:nvPr>
        </p:nvSpPr>
        <p:spPr/>
        <p:txBody>
          <a:bodyPr/>
          <a:lstStyle/>
          <a:p>
            <a:r>
              <a:rPr kumimoji="1" lang="ja-JP" altLang="en-US" dirty="0" smtClean="0"/>
              <a:t>仮想マシンを用いた</a:t>
            </a:r>
            <a:r>
              <a:rPr kumimoji="1" lang="en-US" altLang="ja-JP" dirty="0" smtClean="0"/>
              <a:t>IDS</a:t>
            </a:r>
            <a:r>
              <a:rPr kumimoji="1" lang="ja-JP" altLang="en-US" dirty="0" smtClean="0"/>
              <a:t>のオフロード</a:t>
            </a:r>
            <a:endParaRPr kumimoji="1" lang="ja-JP" altLang="en-US" dirty="0"/>
          </a:p>
        </p:txBody>
      </p:sp>
      <p:grpSp>
        <p:nvGrpSpPr>
          <p:cNvPr id="20" name="グループ化 6"/>
          <p:cNvGrpSpPr/>
          <p:nvPr/>
        </p:nvGrpSpPr>
        <p:grpSpPr>
          <a:xfrm>
            <a:off x="2555776" y="4725144"/>
            <a:ext cx="4176464" cy="1656184"/>
            <a:chOff x="2195736" y="3212976"/>
            <a:chExt cx="4176464" cy="2304256"/>
          </a:xfrm>
        </p:grpSpPr>
        <p:sp>
          <p:nvSpPr>
            <p:cNvPr id="21" name="角丸四角形 20"/>
            <p:cNvSpPr/>
            <p:nvPr/>
          </p:nvSpPr>
          <p:spPr>
            <a:xfrm>
              <a:off x="2195736" y="3212976"/>
              <a:ext cx="1944216" cy="2304256"/>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kumimoji="1" lang="ja-JP" altLang="en-US"/>
            </a:p>
          </p:txBody>
        </p:sp>
        <p:sp>
          <p:nvSpPr>
            <p:cNvPr id="23" name="角丸四角形 22"/>
            <p:cNvSpPr/>
            <p:nvPr/>
          </p:nvSpPr>
          <p:spPr>
            <a:xfrm>
              <a:off x="4427984" y="3212976"/>
              <a:ext cx="1944216" cy="2304256"/>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kumimoji="1" lang="ja-JP" altLang="en-US"/>
            </a:p>
          </p:txBody>
        </p:sp>
      </p:grpSp>
      <p:sp>
        <p:nvSpPr>
          <p:cNvPr id="24" name="テキスト ボックス 23"/>
          <p:cNvSpPr txBox="1"/>
          <p:nvPr/>
        </p:nvSpPr>
        <p:spPr>
          <a:xfrm>
            <a:off x="2987824" y="4293096"/>
            <a:ext cx="971164" cy="369332"/>
          </a:xfrm>
          <a:prstGeom prst="rect">
            <a:avLst/>
          </a:prstGeom>
          <a:noFill/>
        </p:spPr>
        <p:txBody>
          <a:bodyPr wrap="none" rtlCol="0">
            <a:spAutoFit/>
          </a:bodyPr>
          <a:lstStyle/>
          <a:p>
            <a:r>
              <a:rPr kumimoji="1" lang="en-US" altLang="ja-JP" smtClean="0"/>
              <a:t>IDS VM</a:t>
            </a:r>
            <a:endParaRPr kumimoji="1" lang="ja-JP" altLang="en-US"/>
          </a:p>
        </p:txBody>
      </p:sp>
      <p:sp>
        <p:nvSpPr>
          <p:cNvPr id="25" name="テキスト ボックス 24"/>
          <p:cNvSpPr txBox="1"/>
          <p:nvPr/>
        </p:nvSpPr>
        <p:spPr>
          <a:xfrm>
            <a:off x="5076056" y="4293096"/>
            <a:ext cx="1217000" cy="369332"/>
          </a:xfrm>
          <a:prstGeom prst="rect">
            <a:avLst/>
          </a:prstGeom>
          <a:noFill/>
        </p:spPr>
        <p:txBody>
          <a:bodyPr wrap="none" rtlCol="0">
            <a:spAutoFit/>
          </a:bodyPr>
          <a:lstStyle/>
          <a:p>
            <a:r>
              <a:rPr kumimoji="1" lang="ja-JP" altLang="en-US" smtClean="0"/>
              <a:t>サーバ</a:t>
            </a:r>
            <a:r>
              <a:rPr kumimoji="1" lang="en-US" altLang="ja-JP" smtClean="0"/>
              <a:t>VM</a:t>
            </a:r>
            <a:endParaRPr kumimoji="1" lang="ja-JP" altLang="en-US"/>
          </a:p>
        </p:txBody>
      </p:sp>
      <p:sp>
        <p:nvSpPr>
          <p:cNvPr id="26" name="円/楕円 25"/>
          <p:cNvSpPr/>
          <p:nvPr/>
        </p:nvSpPr>
        <p:spPr>
          <a:xfrm>
            <a:off x="5148064" y="4797152"/>
            <a:ext cx="1224136" cy="576064"/>
          </a:xfrm>
          <a:prstGeom prst="ellipse">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kumimoji="1" lang="en-US" altLang="ja-JP" smtClean="0"/>
              <a:t>IDS</a:t>
            </a:r>
            <a:endParaRPr kumimoji="1" lang="ja-JP" altLang="en-US"/>
          </a:p>
        </p:txBody>
      </p:sp>
      <p:grpSp>
        <p:nvGrpSpPr>
          <p:cNvPr id="27" name="グループ化 15"/>
          <p:cNvGrpSpPr/>
          <p:nvPr/>
        </p:nvGrpSpPr>
        <p:grpSpPr>
          <a:xfrm rot="355701">
            <a:off x="4211960" y="5251917"/>
            <a:ext cx="1080120" cy="576064"/>
            <a:chOff x="3851920" y="3861048"/>
            <a:chExt cx="1080120" cy="576064"/>
          </a:xfrm>
        </p:grpSpPr>
        <p:sp>
          <p:nvSpPr>
            <p:cNvPr id="28" name="右矢印 27"/>
            <p:cNvSpPr/>
            <p:nvPr/>
          </p:nvSpPr>
          <p:spPr>
            <a:xfrm>
              <a:off x="3851920" y="4149080"/>
              <a:ext cx="1080120" cy="288032"/>
            </a:xfrm>
            <a:prstGeom prst="rightArrow">
              <a:avLst/>
            </a:prstGeom>
          </p:spPr>
          <p:style>
            <a:lnRef idx="1">
              <a:schemeClr val="accent4"/>
            </a:lnRef>
            <a:fillRef idx="2">
              <a:schemeClr val="accent4"/>
            </a:fillRef>
            <a:effectRef idx="1">
              <a:schemeClr val="accent4"/>
            </a:effectRef>
            <a:fontRef idx="minor">
              <a:schemeClr val="dk1"/>
            </a:fontRef>
          </p:style>
          <p:txBody>
            <a:bodyPr rtlCol="0" anchor="ctr"/>
            <a:lstStyle/>
            <a:p>
              <a:pPr algn="ctr"/>
              <a:endParaRPr kumimoji="1" lang="ja-JP" altLang="en-US"/>
            </a:p>
          </p:txBody>
        </p:sp>
        <p:sp>
          <p:nvSpPr>
            <p:cNvPr id="29" name="テキスト ボックス 28"/>
            <p:cNvSpPr txBox="1"/>
            <p:nvPr/>
          </p:nvSpPr>
          <p:spPr>
            <a:xfrm>
              <a:off x="3995936" y="3861048"/>
              <a:ext cx="646331" cy="369332"/>
            </a:xfrm>
            <a:prstGeom prst="rect">
              <a:avLst/>
            </a:prstGeom>
            <a:noFill/>
          </p:spPr>
          <p:txBody>
            <a:bodyPr wrap="none" rtlCol="0">
              <a:spAutoFit/>
            </a:bodyPr>
            <a:lstStyle/>
            <a:p>
              <a:r>
                <a:rPr kumimoji="1" lang="ja-JP" altLang="en-US" smtClean="0"/>
                <a:t>監視</a:t>
              </a:r>
              <a:endParaRPr kumimoji="1" lang="ja-JP" altLang="en-US"/>
            </a:p>
          </p:txBody>
        </p:sp>
      </p:grpSp>
      <p:grpSp>
        <p:nvGrpSpPr>
          <p:cNvPr id="30" name="図形グループ 29"/>
          <p:cNvGrpSpPr/>
          <p:nvPr/>
        </p:nvGrpSpPr>
        <p:grpSpPr>
          <a:xfrm>
            <a:off x="5076056" y="5445224"/>
            <a:ext cx="1412767" cy="945396"/>
            <a:chOff x="4716016" y="4941168"/>
            <a:chExt cx="1412767" cy="1305436"/>
          </a:xfrm>
        </p:grpSpPr>
        <p:sp>
          <p:nvSpPr>
            <p:cNvPr id="31" name="円柱 30"/>
            <p:cNvSpPr/>
            <p:nvPr/>
          </p:nvSpPr>
          <p:spPr>
            <a:xfrm>
              <a:off x="5004048" y="4941168"/>
              <a:ext cx="770384" cy="928120"/>
            </a:xfrm>
            <a:prstGeom prst="can">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kumimoji="1" lang="ja-JP" altLang="en-US"/>
            </a:p>
          </p:txBody>
        </p:sp>
        <p:sp>
          <p:nvSpPr>
            <p:cNvPr id="32" name="テキスト ボックス 31"/>
            <p:cNvSpPr txBox="1"/>
            <p:nvPr/>
          </p:nvSpPr>
          <p:spPr>
            <a:xfrm>
              <a:off x="4716016" y="5877272"/>
              <a:ext cx="1412767" cy="369332"/>
            </a:xfrm>
            <a:prstGeom prst="rect">
              <a:avLst/>
            </a:prstGeom>
            <a:noFill/>
          </p:spPr>
          <p:txBody>
            <a:bodyPr wrap="none" rtlCol="0">
              <a:spAutoFit/>
            </a:bodyPr>
            <a:lstStyle/>
            <a:p>
              <a:r>
                <a:rPr kumimoji="1" lang="ja-JP" altLang="en-US"/>
                <a:t>仮想ディスク</a:t>
              </a:r>
            </a:p>
          </p:txBody>
        </p:sp>
      </p:grpSp>
    </p:spTree>
    <p:extLst>
      <p:ext uri="{BB962C8B-B14F-4D97-AF65-F5344CB8AC3E}">
        <p14:creationId xmlns:p14="http://schemas.microsoft.com/office/powerpoint/2010/main" val="2734532051"/>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0" presetClass="path" presetSubtype="0" accel="50000" decel="50000" fill="hold" grpId="0" nodeType="clickEffect">
                                  <p:stCondLst>
                                    <p:cond delay="0"/>
                                  </p:stCondLst>
                                  <p:childTnLst>
                                    <p:animMotion origin="layout" path="M 1.11111E-6 -4.07407E-6 L -0.24809 0.07362 " pathEditMode="relative" rAng="0" ptsTypes="AA">
                                      <p:cBhvr>
                                        <p:cTn id="6" dur="2000" fill="hold"/>
                                        <p:tgtEl>
                                          <p:spTgt spid="26"/>
                                        </p:tgtEl>
                                        <p:attrNameLst>
                                          <p:attrName>ppt_x</p:attrName>
                                          <p:attrName>ppt_y</p:attrName>
                                        </p:attrNameLst>
                                      </p:cBhvr>
                                      <p:rCtr x="-12413" y="3681"/>
                                    </p:animMotion>
                                  </p:childTnLst>
                                </p:cTn>
                              </p:par>
                            </p:childTnLst>
                          </p:cTn>
                        </p:par>
                      </p:childTnLst>
                    </p:cTn>
                  </p:par>
                  <p:par>
                    <p:cTn id="7" fill="hold">
                      <p:stCondLst>
                        <p:cond delay="indefinite"/>
                      </p:stCondLst>
                      <p:childTnLst>
                        <p:par>
                          <p:cTn id="8" fill="hold">
                            <p:stCondLst>
                              <p:cond delay="0"/>
                            </p:stCondLst>
                            <p:childTnLst>
                              <p:par>
                                <p:cTn id="9" presetID="10" presetClass="entr" presetSubtype="0" fill="hold" nodeType="clickEffect">
                                  <p:stCondLst>
                                    <p:cond delay="0"/>
                                  </p:stCondLst>
                                  <p:childTnLst>
                                    <p:set>
                                      <p:cBhvr>
                                        <p:cTn id="10" dur="1" fill="hold">
                                          <p:stCondLst>
                                            <p:cond delay="0"/>
                                          </p:stCondLst>
                                        </p:cTn>
                                        <p:tgtEl>
                                          <p:spTgt spid="27"/>
                                        </p:tgtEl>
                                        <p:attrNameLst>
                                          <p:attrName>style.visibility</p:attrName>
                                        </p:attrNameLst>
                                      </p:cBhvr>
                                      <p:to>
                                        <p:strVal val="visible"/>
                                      </p:to>
                                    </p:set>
                                    <p:animEffect transition="in" filter="fade">
                                      <p:cBhvr>
                                        <p:cTn id="11" dur="500"/>
                                        <p:tgtEl>
                                          <p:spTgt spid="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コンテンツ プレースホルダー 1"/>
          <p:cNvSpPr>
            <a:spLocks noGrp="1"/>
          </p:cNvSpPr>
          <p:nvPr>
            <p:ph idx="1"/>
          </p:nvPr>
        </p:nvSpPr>
        <p:spPr/>
        <p:txBody>
          <a:bodyPr/>
          <a:lstStyle/>
          <a:p>
            <a:r>
              <a:rPr kumimoji="1" lang="ja-JP" altLang="en-US" dirty="0" smtClean="0"/>
              <a:t>ディスクに書き戻されていないファイルシステム内部のキャッシュを監視できない</a:t>
            </a:r>
            <a:endParaRPr kumimoji="1" lang="en-US" altLang="ja-JP" dirty="0" smtClean="0"/>
          </a:p>
          <a:p>
            <a:r>
              <a:rPr lang="ja-JP" altLang="en-US" dirty="0"/>
              <a:t>仮想ディスクを直接見ている</a:t>
            </a:r>
            <a:endParaRPr kumimoji="1" lang="en-US" altLang="ja-JP" dirty="0" smtClean="0"/>
          </a:p>
          <a:p>
            <a:pPr lvl="1"/>
            <a:r>
              <a:rPr lang="ja-JP" altLang="en-US" dirty="0"/>
              <a:t>ページ</a:t>
            </a:r>
            <a:r>
              <a:rPr kumimoji="1" lang="ja-JP" altLang="en-US" dirty="0" smtClean="0"/>
              <a:t>キャッシュ</a:t>
            </a:r>
            <a:endParaRPr kumimoji="1" lang="en-US" altLang="ja-JP" dirty="0" smtClean="0"/>
          </a:p>
          <a:p>
            <a:pPr lvl="2"/>
            <a:r>
              <a:rPr kumimoji="1" lang="ja-JP" altLang="en-US" dirty="0" smtClean="0"/>
              <a:t>アプリケーション等で作成・修正されたファイルが一時的に保存される領域</a:t>
            </a:r>
            <a:endParaRPr kumimoji="1" lang="en-US" altLang="ja-JP" dirty="0" smtClean="0"/>
          </a:p>
          <a:p>
            <a:pPr lvl="2"/>
            <a:r>
              <a:rPr kumimoji="1" lang="ja-JP" altLang="en-US" dirty="0" smtClean="0"/>
              <a:t>一定時間が経過</a:t>
            </a:r>
            <a:r>
              <a:rPr lang="ja-JP" altLang="en-US" dirty="0"/>
              <a:t>しないと</a:t>
            </a:r>
            <a:r>
              <a:rPr kumimoji="1" lang="ja-JP" altLang="en-US" dirty="0" smtClean="0"/>
              <a:t>ディスクに書き戻されない</a:t>
            </a:r>
            <a:endParaRPr kumimoji="1" lang="en-US" altLang="ja-JP" dirty="0" smtClean="0"/>
          </a:p>
        </p:txBody>
      </p:sp>
      <p:sp>
        <p:nvSpPr>
          <p:cNvPr id="3" name="タイトル 2"/>
          <p:cNvSpPr>
            <a:spLocks noGrp="1"/>
          </p:cNvSpPr>
          <p:nvPr>
            <p:ph type="title"/>
          </p:nvPr>
        </p:nvSpPr>
        <p:spPr/>
        <p:txBody>
          <a:bodyPr>
            <a:normAutofit fontScale="90000"/>
          </a:bodyPr>
          <a:lstStyle/>
          <a:p>
            <a:r>
              <a:rPr lang="en-US" altLang="ja-JP" dirty="0"/>
              <a:t>IDS</a:t>
            </a:r>
            <a:r>
              <a:rPr lang="ja-JP" altLang="en-US" dirty="0"/>
              <a:t>オフロードにおけるディスクの監視</a:t>
            </a:r>
            <a:endParaRPr kumimoji="1" lang="ja-JP" altLang="en-US" dirty="0"/>
          </a:p>
        </p:txBody>
      </p:sp>
      <p:sp>
        <p:nvSpPr>
          <p:cNvPr id="4" name="角丸四角形 3"/>
          <p:cNvSpPr/>
          <p:nvPr/>
        </p:nvSpPr>
        <p:spPr>
          <a:xfrm>
            <a:off x="2411760" y="5770561"/>
            <a:ext cx="2025225" cy="826791"/>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kumimoji="1" lang="ja-JP" altLang="en-US"/>
          </a:p>
        </p:txBody>
      </p:sp>
      <p:sp>
        <p:nvSpPr>
          <p:cNvPr id="5" name="角丸四角形 4"/>
          <p:cNvSpPr/>
          <p:nvPr/>
        </p:nvSpPr>
        <p:spPr>
          <a:xfrm>
            <a:off x="4909538" y="4713271"/>
            <a:ext cx="1822703" cy="1887478"/>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kumimoji="1" lang="ja-JP" altLang="en-US"/>
          </a:p>
        </p:txBody>
      </p:sp>
      <p:sp>
        <p:nvSpPr>
          <p:cNvPr id="6" name="円柱 5"/>
          <p:cNvSpPr/>
          <p:nvPr/>
        </p:nvSpPr>
        <p:spPr>
          <a:xfrm>
            <a:off x="5382090" y="5971590"/>
            <a:ext cx="877598" cy="494339"/>
          </a:xfrm>
          <a:prstGeom prst="can">
            <a:avLst/>
          </a:prstGeom>
        </p:spPr>
        <p:style>
          <a:lnRef idx="1">
            <a:schemeClr val="dk1"/>
          </a:lnRef>
          <a:fillRef idx="2">
            <a:schemeClr val="dk1"/>
          </a:fillRef>
          <a:effectRef idx="1">
            <a:schemeClr val="dk1"/>
          </a:effectRef>
          <a:fontRef idx="minor">
            <a:schemeClr val="dk1"/>
          </a:fontRef>
        </p:style>
        <p:txBody>
          <a:bodyPr rtlCol="0" anchor="ctr"/>
          <a:lstStyle/>
          <a:p>
            <a:pPr algn="ctr"/>
            <a:endParaRPr kumimoji="1" lang="ja-JP" altLang="en-US"/>
          </a:p>
        </p:txBody>
      </p:sp>
      <p:sp>
        <p:nvSpPr>
          <p:cNvPr id="7" name="テキスト ボックス 6"/>
          <p:cNvSpPr txBox="1"/>
          <p:nvPr/>
        </p:nvSpPr>
        <p:spPr>
          <a:xfrm>
            <a:off x="5179568" y="6510869"/>
            <a:ext cx="1324281" cy="230499"/>
          </a:xfrm>
          <a:prstGeom prst="rect">
            <a:avLst/>
          </a:prstGeom>
          <a:noFill/>
        </p:spPr>
        <p:txBody>
          <a:bodyPr wrap="none" rtlCol="0">
            <a:spAutoFit/>
          </a:bodyPr>
          <a:lstStyle/>
          <a:p>
            <a:r>
              <a:rPr kumimoji="1" lang="ja-JP" altLang="en-US" dirty="0" smtClean="0"/>
              <a:t>仮想ディスク</a:t>
            </a:r>
            <a:endParaRPr kumimoji="1" lang="ja-JP" altLang="en-US" dirty="0"/>
          </a:p>
        </p:txBody>
      </p:sp>
      <p:sp>
        <p:nvSpPr>
          <p:cNvPr id="8" name="テキスト ボックス 7"/>
          <p:cNvSpPr txBox="1"/>
          <p:nvPr/>
        </p:nvSpPr>
        <p:spPr>
          <a:xfrm>
            <a:off x="2951820" y="5459179"/>
            <a:ext cx="967209" cy="230499"/>
          </a:xfrm>
          <a:prstGeom prst="rect">
            <a:avLst/>
          </a:prstGeom>
          <a:noFill/>
        </p:spPr>
        <p:txBody>
          <a:bodyPr wrap="none" rtlCol="0">
            <a:spAutoFit/>
          </a:bodyPr>
          <a:lstStyle/>
          <a:p>
            <a:r>
              <a:rPr lang="en-US" altLang="ja-JP" dirty="0"/>
              <a:t>IDS-VM</a:t>
            </a:r>
            <a:endParaRPr kumimoji="1" lang="ja-JP" altLang="en-US" dirty="0"/>
          </a:p>
        </p:txBody>
      </p:sp>
      <p:sp>
        <p:nvSpPr>
          <p:cNvPr id="9" name="テキスト ボックス 8"/>
          <p:cNvSpPr txBox="1"/>
          <p:nvPr/>
        </p:nvSpPr>
        <p:spPr>
          <a:xfrm>
            <a:off x="5247076" y="4437112"/>
            <a:ext cx="1141771" cy="230498"/>
          </a:xfrm>
          <a:prstGeom prst="rect">
            <a:avLst/>
          </a:prstGeom>
          <a:noFill/>
        </p:spPr>
        <p:txBody>
          <a:bodyPr wrap="none" rtlCol="0">
            <a:spAutoFit/>
          </a:bodyPr>
          <a:lstStyle/>
          <a:p>
            <a:r>
              <a:rPr lang="ja-JP" altLang="en-US" dirty="0"/>
              <a:t>サーバ</a:t>
            </a:r>
            <a:r>
              <a:rPr lang="en-US" altLang="ja-JP" dirty="0"/>
              <a:t>VM</a:t>
            </a:r>
            <a:endParaRPr kumimoji="1" lang="ja-JP" altLang="en-US" dirty="0"/>
          </a:p>
        </p:txBody>
      </p:sp>
      <p:sp>
        <p:nvSpPr>
          <p:cNvPr id="10" name="正方形/長方形 9"/>
          <p:cNvSpPr/>
          <p:nvPr/>
        </p:nvSpPr>
        <p:spPr>
          <a:xfrm>
            <a:off x="5247075" y="5301208"/>
            <a:ext cx="1147628" cy="400742"/>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ja-JP" altLang="en-US" sz="1400" dirty="0"/>
              <a:t>ページ</a:t>
            </a:r>
            <a:endParaRPr lang="en-US" altLang="ja-JP" sz="1400" dirty="0"/>
          </a:p>
          <a:p>
            <a:pPr algn="ctr"/>
            <a:r>
              <a:rPr kumimoji="1" lang="ja-JP" altLang="en-US" sz="1400" dirty="0" smtClean="0"/>
              <a:t>キャッシュ</a:t>
            </a:r>
            <a:endParaRPr kumimoji="1" lang="ja-JP" altLang="en-US" sz="1400" dirty="0"/>
          </a:p>
        </p:txBody>
      </p:sp>
      <p:cxnSp>
        <p:nvCxnSpPr>
          <p:cNvPr id="12" name="直線矢印コネクタ 11"/>
          <p:cNvCxnSpPr>
            <a:stCxn id="13" idx="6"/>
            <a:endCxn id="6" idx="2"/>
          </p:cNvCxnSpPr>
          <p:nvPr/>
        </p:nvCxnSpPr>
        <p:spPr>
          <a:xfrm flipV="1">
            <a:off x="4099448" y="6218760"/>
            <a:ext cx="1282642" cy="1201"/>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3" name="円/楕円 12"/>
          <p:cNvSpPr/>
          <p:nvPr/>
        </p:nvSpPr>
        <p:spPr>
          <a:xfrm>
            <a:off x="2749298" y="6085141"/>
            <a:ext cx="1350150" cy="269640"/>
          </a:xfrm>
          <a:prstGeom prst="ellipse">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kumimoji="1" lang="en-US" altLang="ja-JP" smtClean="0"/>
              <a:t>IDS</a:t>
            </a:r>
            <a:endParaRPr kumimoji="1" lang="ja-JP" altLang="en-US"/>
          </a:p>
        </p:txBody>
      </p:sp>
      <p:sp>
        <p:nvSpPr>
          <p:cNvPr id="11" name="正方形/長方形 10"/>
          <p:cNvSpPr/>
          <p:nvPr/>
        </p:nvSpPr>
        <p:spPr>
          <a:xfrm>
            <a:off x="5112060" y="4803151"/>
            <a:ext cx="1417658" cy="256094"/>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kumimoji="1" lang="ja-JP" altLang="en-US" sz="1400"/>
              <a:t>アプリケーション</a:t>
            </a:r>
          </a:p>
        </p:txBody>
      </p:sp>
      <p:cxnSp>
        <p:nvCxnSpPr>
          <p:cNvPr id="20" name="直線矢印コネクタ 19"/>
          <p:cNvCxnSpPr>
            <a:stCxn id="10" idx="2"/>
            <a:endCxn id="6" idx="1"/>
          </p:cNvCxnSpPr>
          <p:nvPr/>
        </p:nvCxnSpPr>
        <p:spPr>
          <a:xfrm>
            <a:off x="5820889" y="5701950"/>
            <a:ext cx="0" cy="269640"/>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23" name="直線矢印コネクタ 22"/>
          <p:cNvCxnSpPr>
            <a:stCxn id="11" idx="2"/>
            <a:endCxn id="10" idx="0"/>
          </p:cNvCxnSpPr>
          <p:nvPr/>
        </p:nvCxnSpPr>
        <p:spPr>
          <a:xfrm>
            <a:off x="5820889" y="5059245"/>
            <a:ext cx="0" cy="241963"/>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15" name="テキスト ボックス 14"/>
          <p:cNvSpPr txBox="1"/>
          <p:nvPr/>
        </p:nvSpPr>
        <p:spPr>
          <a:xfrm>
            <a:off x="4396493" y="5929535"/>
            <a:ext cx="543739" cy="307777"/>
          </a:xfrm>
          <a:prstGeom prst="rect">
            <a:avLst/>
          </a:prstGeom>
          <a:noFill/>
        </p:spPr>
        <p:txBody>
          <a:bodyPr wrap="none" rtlCol="0">
            <a:spAutoFit/>
          </a:bodyPr>
          <a:lstStyle/>
          <a:p>
            <a:r>
              <a:rPr kumimoji="1" lang="ja-JP" altLang="en-US" sz="1400"/>
              <a:t>監視</a:t>
            </a:r>
          </a:p>
        </p:txBody>
      </p:sp>
      <p:sp>
        <p:nvSpPr>
          <p:cNvPr id="16" name="1 つの角を切り取った四角形 15"/>
          <p:cNvSpPr/>
          <p:nvPr/>
        </p:nvSpPr>
        <p:spPr>
          <a:xfrm>
            <a:off x="6228184" y="5157192"/>
            <a:ext cx="936104" cy="360040"/>
          </a:xfrm>
          <a:prstGeom prst="snip1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kumimoji="1" lang="ja-JP" altLang="en-US" sz="1400"/>
              <a:t>ファイル</a:t>
            </a:r>
          </a:p>
        </p:txBody>
      </p:sp>
    </p:spTree>
    <p:extLst>
      <p:ext uri="{BB962C8B-B14F-4D97-AF65-F5344CB8AC3E}">
        <p14:creationId xmlns:p14="http://schemas.microsoft.com/office/powerpoint/2010/main" val="2947411499"/>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コンテンツ プレースホルダー 1"/>
          <p:cNvSpPr>
            <a:spLocks noGrp="1"/>
          </p:cNvSpPr>
          <p:nvPr>
            <p:ph idx="1"/>
          </p:nvPr>
        </p:nvSpPr>
        <p:spPr/>
        <p:txBody>
          <a:bodyPr/>
          <a:lstStyle/>
          <a:p>
            <a:pPr rtl="0" eaLnBrk="1" latinLnBrk="0" hangingPunct="1"/>
            <a:r>
              <a:rPr lang="ja-JP" altLang="en-US"/>
              <a:t>ページ</a:t>
            </a:r>
            <a:r>
              <a:rPr kumimoji="1" lang="ja-JP" altLang="en-US" kern="1200">
                <a:solidFill>
                  <a:schemeClr val="tx1"/>
                </a:solidFill>
                <a:effectLst/>
              </a:rPr>
              <a:t>キャッシュからディスクへの書き戻しまでの時間を長くする</a:t>
            </a:r>
            <a:endParaRPr lang="ja-JP" altLang="en-US">
              <a:effectLst/>
            </a:endParaRPr>
          </a:p>
          <a:p>
            <a:pPr lvl="1"/>
            <a:r>
              <a:rPr lang="en-US" altLang="ja-JP"/>
              <a:t>/proc/sys/vm/dirty_writeback_centisecs</a:t>
            </a:r>
            <a:r>
              <a:rPr lang="ja-JP" altLang="en-US"/>
              <a:t>などの値を大きくする</a:t>
            </a:r>
            <a:endParaRPr lang="en-US" altLang="ja-JP"/>
          </a:p>
          <a:p>
            <a:pPr lvl="1"/>
            <a:r>
              <a:rPr lang="ja-JP" altLang="en-US"/>
              <a:t>ファイルキャッシュ上のファイルを不正に書き換えられても検知できない</a:t>
            </a:r>
            <a:endParaRPr lang="ja-JP" altLang="en-US">
              <a:effectLst/>
            </a:endParaRPr>
          </a:p>
        </p:txBody>
      </p:sp>
      <p:sp>
        <p:nvSpPr>
          <p:cNvPr id="3" name="タイトル 2"/>
          <p:cNvSpPr>
            <a:spLocks noGrp="1"/>
          </p:cNvSpPr>
          <p:nvPr>
            <p:ph type="title"/>
          </p:nvPr>
        </p:nvSpPr>
        <p:spPr/>
        <p:txBody>
          <a:bodyPr>
            <a:normAutofit/>
          </a:bodyPr>
          <a:lstStyle/>
          <a:p>
            <a:r>
              <a:rPr lang="ja-JP" altLang="en-US"/>
              <a:t>ページ</a:t>
            </a:r>
            <a:r>
              <a:rPr kumimoji="1" lang="ja-JP" altLang="en-US"/>
              <a:t>キャッシュを利用した攻撃</a:t>
            </a:r>
          </a:p>
        </p:txBody>
      </p:sp>
      <p:sp>
        <p:nvSpPr>
          <p:cNvPr id="4" name="角丸四角形 3"/>
          <p:cNvSpPr/>
          <p:nvPr/>
        </p:nvSpPr>
        <p:spPr>
          <a:xfrm>
            <a:off x="1835696" y="5633800"/>
            <a:ext cx="2160240" cy="1044851"/>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kumimoji="1" lang="ja-JP" altLang="en-US"/>
          </a:p>
        </p:txBody>
      </p:sp>
      <p:sp>
        <p:nvSpPr>
          <p:cNvPr id="5" name="角丸四角形 4"/>
          <p:cNvSpPr/>
          <p:nvPr/>
        </p:nvSpPr>
        <p:spPr>
          <a:xfrm>
            <a:off x="4499992" y="4212270"/>
            <a:ext cx="2880320" cy="2457090"/>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kumimoji="1" lang="ja-JP" altLang="en-US"/>
          </a:p>
        </p:txBody>
      </p:sp>
      <p:sp>
        <p:nvSpPr>
          <p:cNvPr id="6" name="円柱 5"/>
          <p:cNvSpPr/>
          <p:nvPr/>
        </p:nvSpPr>
        <p:spPr>
          <a:xfrm>
            <a:off x="5004048" y="5887559"/>
            <a:ext cx="936104" cy="614272"/>
          </a:xfrm>
          <a:prstGeom prst="can">
            <a:avLst/>
          </a:prstGeom>
        </p:spPr>
        <p:style>
          <a:lnRef idx="1">
            <a:schemeClr val="dk1"/>
          </a:lnRef>
          <a:fillRef idx="2">
            <a:schemeClr val="dk1"/>
          </a:fillRef>
          <a:effectRef idx="1">
            <a:schemeClr val="dk1"/>
          </a:effectRef>
          <a:fontRef idx="minor">
            <a:schemeClr val="dk1"/>
          </a:fontRef>
        </p:style>
        <p:txBody>
          <a:bodyPr rtlCol="0" anchor="ctr"/>
          <a:lstStyle/>
          <a:p>
            <a:pPr algn="ctr"/>
            <a:endParaRPr kumimoji="1" lang="ja-JP" altLang="en-US"/>
          </a:p>
        </p:txBody>
      </p:sp>
      <p:sp>
        <p:nvSpPr>
          <p:cNvPr id="8" name="テキスト ボックス 7"/>
          <p:cNvSpPr txBox="1"/>
          <p:nvPr/>
        </p:nvSpPr>
        <p:spPr>
          <a:xfrm>
            <a:off x="2411760" y="5298742"/>
            <a:ext cx="1031690" cy="286421"/>
          </a:xfrm>
          <a:prstGeom prst="rect">
            <a:avLst/>
          </a:prstGeom>
          <a:noFill/>
        </p:spPr>
        <p:txBody>
          <a:bodyPr wrap="none" rtlCol="0">
            <a:spAutoFit/>
          </a:bodyPr>
          <a:lstStyle/>
          <a:p>
            <a:r>
              <a:rPr lang="en-US" altLang="ja-JP" dirty="0"/>
              <a:t>IDS-VM</a:t>
            </a:r>
            <a:endParaRPr kumimoji="1" lang="ja-JP" altLang="en-US" dirty="0"/>
          </a:p>
        </p:txBody>
      </p:sp>
      <p:sp>
        <p:nvSpPr>
          <p:cNvPr id="9" name="テキスト ボックス 8"/>
          <p:cNvSpPr txBox="1"/>
          <p:nvPr/>
        </p:nvSpPr>
        <p:spPr>
          <a:xfrm>
            <a:off x="5370335" y="3861048"/>
            <a:ext cx="1217889" cy="286421"/>
          </a:xfrm>
          <a:prstGeom prst="rect">
            <a:avLst/>
          </a:prstGeom>
          <a:noFill/>
        </p:spPr>
        <p:txBody>
          <a:bodyPr wrap="none" rtlCol="0">
            <a:spAutoFit/>
          </a:bodyPr>
          <a:lstStyle/>
          <a:p>
            <a:r>
              <a:rPr lang="ja-JP" altLang="en-US" dirty="0"/>
              <a:t>サーバ</a:t>
            </a:r>
            <a:r>
              <a:rPr lang="en-US" altLang="ja-JP" dirty="0"/>
              <a:t>VM</a:t>
            </a:r>
            <a:endParaRPr kumimoji="1" lang="ja-JP" altLang="en-US" dirty="0"/>
          </a:p>
        </p:txBody>
      </p:sp>
      <p:sp>
        <p:nvSpPr>
          <p:cNvPr id="10" name="正方形/長方形 9"/>
          <p:cNvSpPr/>
          <p:nvPr/>
        </p:nvSpPr>
        <p:spPr>
          <a:xfrm>
            <a:off x="4860032" y="5151787"/>
            <a:ext cx="1224136" cy="446744"/>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ja-JP" altLang="en-US" sz="1400" dirty="0"/>
              <a:t>ページ</a:t>
            </a:r>
            <a:endParaRPr lang="en-US" altLang="ja-JP" sz="1400" dirty="0"/>
          </a:p>
          <a:p>
            <a:pPr algn="ctr"/>
            <a:r>
              <a:rPr kumimoji="1" lang="ja-JP" altLang="en-US" sz="1400" dirty="0" smtClean="0"/>
              <a:t>キャッシュ</a:t>
            </a:r>
            <a:endParaRPr kumimoji="1" lang="ja-JP" altLang="en-US" sz="1400" dirty="0"/>
          </a:p>
        </p:txBody>
      </p:sp>
      <p:cxnSp>
        <p:nvCxnSpPr>
          <p:cNvPr id="11" name="直線矢印コネクタ 10"/>
          <p:cNvCxnSpPr>
            <a:stCxn id="12" idx="6"/>
            <a:endCxn id="6" idx="2"/>
          </p:cNvCxnSpPr>
          <p:nvPr/>
        </p:nvCxnSpPr>
        <p:spPr>
          <a:xfrm>
            <a:off x="3635896" y="6181428"/>
            <a:ext cx="1368152" cy="13267"/>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2" name="円/楕円 11"/>
          <p:cNvSpPr/>
          <p:nvPr/>
        </p:nvSpPr>
        <p:spPr>
          <a:xfrm>
            <a:off x="2195736" y="6024700"/>
            <a:ext cx="1440160" cy="313456"/>
          </a:xfrm>
          <a:prstGeom prst="ellipse">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kumimoji="1" lang="en-US" altLang="ja-JP" smtClean="0"/>
              <a:t>IDS</a:t>
            </a:r>
            <a:endParaRPr kumimoji="1" lang="ja-JP" altLang="en-US"/>
          </a:p>
        </p:txBody>
      </p:sp>
      <p:cxnSp>
        <p:nvCxnSpPr>
          <p:cNvPr id="14" name="直線矢印コネクタ 13"/>
          <p:cNvCxnSpPr>
            <a:stCxn id="10" idx="2"/>
            <a:endCxn id="6" idx="1"/>
          </p:cNvCxnSpPr>
          <p:nvPr/>
        </p:nvCxnSpPr>
        <p:spPr>
          <a:xfrm>
            <a:off x="5472100" y="5598531"/>
            <a:ext cx="0" cy="289028"/>
          </a:xfrm>
          <a:prstGeom prst="straightConnector1">
            <a:avLst/>
          </a:prstGeom>
          <a:ln>
            <a:prstDash val="dash"/>
            <a:tailEnd type="arrow"/>
          </a:ln>
        </p:spPr>
        <p:style>
          <a:lnRef idx="1">
            <a:schemeClr val="accent2"/>
          </a:lnRef>
          <a:fillRef idx="0">
            <a:schemeClr val="accent2"/>
          </a:fillRef>
          <a:effectRef idx="0">
            <a:schemeClr val="accent2"/>
          </a:effectRef>
          <a:fontRef idx="minor">
            <a:schemeClr val="tx1"/>
          </a:fontRef>
        </p:style>
      </p:cxnSp>
      <p:sp>
        <p:nvSpPr>
          <p:cNvPr id="22" name="正方形/長方形 21"/>
          <p:cNvSpPr/>
          <p:nvPr/>
        </p:nvSpPr>
        <p:spPr>
          <a:xfrm>
            <a:off x="4716017" y="4323956"/>
            <a:ext cx="1512168" cy="292833"/>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US" altLang="ja-JP" sz="1400"/>
              <a:t>web</a:t>
            </a:r>
            <a:r>
              <a:rPr lang="ja-JP" altLang="en-US" sz="1400"/>
              <a:t>サーバ</a:t>
            </a:r>
            <a:endParaRPr kumimoji="1" lang="ja-JP" altLang="en-US" sz="1400"/>
          </a:p>
        </p:txBody>
      </p:sp>
      <p:cxnSp>
        <p:nvCxnSpPr>
          <p:cNvPr id="23" name="直線矢印コネクタ 22"/>
          <p:cNvCxnSpPr>
            <a:stCxn id="22" idx="2"/>
            <a:endCxn id="10" idx="0"/>
          </p:cNvCxnSpPr>
          <p:nvPr/>
        </p:nvCxnSpPr>
        <p:spPr>
          <a:xfrm flipH="1">
            <a:off x="5472100" y="4616789"/>
            <a:ext cx="1" cy="53499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27" name="テキスト ボックス 26"/>
          <p:cNvSpPr txBox="1"/>
          <p:nvPr/>
        </p:nvSpPr>
        <p:spPr>
          <a:xfrm>
            <a:off x="6300192" y="4302387"/>
            <a:ext cx="1008112" cy="338554"/>
          </a:xfrm>
          <a:prstGeom prst="rect">
            <a:avLst/>
          </a:prstGeom>
          <a:noFill/>
        </p:spPr>
        <p:txBody>
          <a:bodyPr wrap="square" rtlCol="0">
            <a:spAutoFit/>
          </a:bodyPr>
          <a:lstStyle/>
          <a:p>
            <a:pPr algn="ctr"/>
            <a:r>
              <a:rPr kumimoji="1" lang="ja-JP" altLang="en-US" sz="1600"/>
              <a:t>攻撃者</a:t>
            </a:r>
          </a:p>
        </p:txBody>
      </p:sp>
      <p:cxnSp>
        <p:nvCxnSpPr>
          <p:cNvPr id="29" name="直線矢印コネクタ 28"/>
          <p:cNvCxnSpPr>
            <a:stCxn id="27" idx="2"/>
          </p:cNvCxnSpPr>
          <p:nvPr/>
        </p:nvCxnSpPr>
        <p:spPr>
          <a:xfrm>
            <a:off x="6804248" y="4640941"/>
            <a:ext cx="0" cy="372235"/>
          </a:xfrm>
          <a:prstGeom prst="straightConnector1">
            <a:avLst/>
          </a:prstGeom>
          <a:ln w="19050" cmpd="sng">
            <a:tailEnd type="arrow"/>
          </a:ln>
        </p:spPr>
        <p:style>
          <a:lnRef idx="1">
            <a:schemeClr val="accent2"/>
          </a:lnRef>
          <a:fillRef idx="0">
            <a:schemeClr val="accent2"/>
          </a:fillRef>
          <a:effectRef idx="0">
            <a:schemeClr val="accent2"/>
          </a:effectRef>
          <a:fontRef idx="minor">
            <a:schemeClr val="tx1"/>
          </a:fontRef>
        </p:style>
      </p:cxnSp>
      <p:sp>
        <p:nvSpPr>
          <p:cNvPr id="7" name="テキスト ボックス 6"/>
          <p:cNvSpPr txBox="1"/>
          <p:nvPr/>
        </p:nvSpPr>
        <p:spPr>
          <a:xfrm>
            <a:off x="4788024" y="6462627"/>
            <a:ext cx="1412566" cy="369332"/>
          </a:xfrm>
          <a:prstGeom prst="rect">
            <a:avLst/>
          </a:prstGeom>
          <a:noFill/>
        </p:spPr>
        <p:txBody>
          <a:bodyPr wrap="none" rtlCol="0">
            <a:spAutoFit/>
          </a:bodyPr>
          <a:lstStyle/>
          <a:p>
            <a:r>
              <a:rPr kumimoji="1" lang="ja-JP" altLang="en-US" dirty="0" smtClean="0"/>
              <a:t>仮想ディスク</a:t>
            </a:r>
            <a:endParaRPr kumimoji="1" lang="ja-JP" altLang="en-US" dirty="0"/>
          </a:p>
        </p:txBody>
      </p:sp>
      <p:sp>
        <p:nvSpPr>
          <p:cNvPr id="17" name="テキスト ボックス 16"/>
          <p:cNvSpPr txBox="1"/>
          <p:nvPr/>
        </p:nvSpPr>
        <p:spPr>
          <a:xfrm>
            <a:off x="3923928" y="5836041"/>
            <a:ext cx="595035" cy="338554"/>
          </a:xfrm>
          <a:prstGeom prst="rect">
            <a:avLst/>
          </a:prstGeom>
          <a:noFill/>
        </p:spPr>
        <p:txBody>
          <a:bodyPr wrap="none" rtlCol="0">
            <a:spAutoFit/>
          </a:bodyPr>
          <a:lstStyle/>
          <a:p>
            <a:r>
              <a:rPr kumimoji="1" lang="ja-JP" altLang="en-US" sz="1600"/>
              <a:t>監視</a:t>
            </a:r>
          </a:p>
        </p:txBody>
      </p:sp>
      <p:sp>
        <p:nvSpPr>
          <p:cNvPr id="16" name="1 つの角を切り取った四角形 15"/>
          <p:cNvSpPr/>
          <p:nvPr/>
        </p:nvSpPr>
        <p:spPr>
          <a:xfrm>
            <a:off x="5940152" y="5022467"/>
            <a:ext cx="1224136" cy="504056"/>
          </a:xfrm>
          <a:prstGeom prst="snip1Rect">
            <a:avLst>
              <a:gd name="adj" fmla="val 25066"/>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kumimoji="1" lang="ja-JP" altLang="en-US" sz="1400"/>
              <a:t>改ざんされた</a:t>
            </a:r>
            <a:r>
              <a:rPr kumimoji="1" lang="en-US" altLang="ja-JP" sz="1400"/>
              <a:t>web</a:t>
            </a:r>
            <a:r>
              <a:rPr kumimoji="1" lang="ja-JP" altLang="en-US" sz="1400"/>
              <a:t>ページ</a:t>
            </a:r>
          </a:p>
        </p:txBody>
      </p:sp>
      <p:sp>
        <p:nvSpPr>
          <p:cNvPr id="26" name="1 つの角を切り取った四角形 25"/>
          <p:cNvSpPr/>
          <p:nvPr/>
        </p:nvSpPr>
        <p:spPr>
          <a:xfrm>
            <a:off x="5724128" y="5814555"/>
            <a:ext cx="1224136" cy="360040"/>
          </a:xfrm>
          <a:prstGeom prst="snip1Rect">
            <a:avLst>
              <a:gd name="adj" fmla="val 25066"/>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kumimoji="1" lang="en-US" altLang="ja-JP" sz="1400"/>
              <a:t>web</a:t>
            </a:r>
            <a:r>
              <a:rPr kumimoji="1" lang="ja-JP" altLang="en-US" sz="1400"/>
              <a:t>ページ</a:t>
            </a:r>
          </a:p>
        </p:txBody>
      </p:sp>
      <p:pic>
        <p:nvPicPr>
          <p:cNvPr id="18" name="図 17"/>
          <p:cNvPicPr>
            <a:picLocks noChangeAspect="1"/>
          </p:cNvPicPr>
          <p:nvPr/>
        </p:nvPicPr>
        <p:blipFill>
          <a:blip r:embed="rId3"/>
          <a:stretch>
            <a:fillRect/>
          </a:stretch>
        </p:blipFill>
        <p:spPr>
          <a:xfrm>
            <a:off x="2207242" y="4430885"/>
            <a:ext cx="1212630" cy="798315"/>
          </a:xfrm>
          <a:prstGeom prst="rect">
            <a:avLst/>
          </a:prstGeom>
        </p:spPr>
      </p:pic>
      <p:sp>
        <p:nvSpPr>
          <p:cNvPr id="19" name="テキスト ボックス 18"/>
          <p:cNvSpPr txBox="1"/>
          <p:nvPr/>
        </p:nvSpPr>
        <p:spPr>
          <a:xfrm>
            <a:off x="2398693" y="4077072"/>
            <a:ext cx="877163" cy="369332"/>
          </a:xfrm>
          <a:prstGeom prst="rect">
            <a:avLst/>
          </a:prstGeom>
          <a:noFill/>
        </p:spPr>
        <p:txBody>
          <a:bodyPr wrap="none" rtlCol="0">
            <a:spAutoFit/>
          </a:bodyPr>
          <a:lstStyle/>
          <a:p>
            <a:r>
              <a:rPr kumimoji="1" lang="ja-JP" altLang="en-US"/>
              <a:t>閲覧者</a:t>
            </a:r>
          </a:p>
        </p:txBody>
      </p:sp>
      <p:cxnSp>
        <p:nvCxnSpPr>
          <p:cNvPr id="21" name="直線矢印コネクタ 20"/>
          <p:cNvCxnSpPr>
            <a:stCxn id="22" idx="1"/>
          </p:cNvCxnSpPr>
          <p:nvPr/>
        </p:nvCxnSpPr>
        <p:spPr>
          <a:xfrm flipH="1" flipV="1">
            <a:off x="3419872" y="4437112"/>
            <a:ext cx="1296145" cy="0"/>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28" name="1 つの角を切り取った四角形 27"/>
          <p:cNvSpPr/>
          <p:nvPr/>
        </p:nvSpPr>
        <p:spPr>
          <a:xfrm>
            <a:off x="1187624" y="4221088"/>
            <a:ext cx="1224136" cy="504056"/>
          </a:xfrm>
          <a:prstGeom prst="snip1Rect">
            <a:avLst>
              <a:gd name="adj" fmla="val 25066"/>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kumimoji="1" lang="ja-JP" altLang="en-US" sz="1400"/>
              <a:t>改ざんされた</a:t>
            </a:r>
            <a:r>
              <a:rPr kumimoji="1" lang="en-US" altLang="ja-JP" sz="1400"/>
              <a:t>web</a:t>
            </a:r>
            <a:r>
              <a:rPr kumimoji="1" lang="ja-JP" altLang="en-US" sz="1400"/>
              <a:t>ページ</a:t>
            </a:r>
          </a:p>
        </p:txBody>
      </p:sp>
    </p:spTree>
    <p:extLst>
      <p:ext uri="{BB962C8B-B14F-4D97-AF65-F5344CB8AC3E}">
        <p14:creationId xmlns:p14="http://schemas.microsoft.com/office/powerpoint/2010/main" val="1342267221"/>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 name="角丸四角形 79"/>
          <p:cNvSpPr/>
          <p:nvPr/>
        </p:nvSpPr>
        <p:spPr>
          <a:xfrm>
            <a:off x="1907704" y="4005064"/>
            <a:ext cx="2160240" cy="2736304"/>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kumimoji="1" lang="ja-JP" altLang="en-US"/>
          </a:p>
        </p:txBody>
      </p:sp>
      <p:sp>
        <p:nvSpPr>
          <p:cNvPr id="4" name="角丸四角形 3"/>
          <p:cNvSpPr/>
          <p:nvPr/>
        </p:nvSpPr>
        <p:spPr>
          <a:xfrm>
            <a:off x="5004048" y="3645024"/>
            <a:ext cx="2304256" cy="3168352"/>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kumimoji="1" lang="ja-JP" altLang="en-US"/>
          </a:p>
        </p:txBody>
      </p:sp>
      <p:sp>
        <p:nvSpPr>
          <p:cNvPr id="3" name="タイトル 2"/>
          <p:cNvSpPr>
            <a:spLocks noGrp="1"/>
          </p:cNvSpPr>
          <p:nvPr>
            <p:ph type="title"/>
          </p:nvPr>
        </p:nvSpPr>
        <p:spPr/>
        <p:txBody>
          <a:bodyPr/>
          <a:lstStyle/>
          <a:p>
            <a:r>
              <a:rPr kumimoji="1" lang="en-US" altLang="ja-JP" dirty="0" smtClean="0"/>
              <a:t>CacheShadow</a:t>
            </a:r>
            <a:r>
              <a:rPr kumimoji="1" lang="ja-JP" altLang="en-US" dirty="0" smtClean="0"/>
              <a:t>ファイルシステム</a:t>
            </a:r>
            <a:endParaRPr kumimoji="1" lang="ja-JP" altLang="en-US" dirty="0"/>
          </a:p>
        </p:txBody>
      </p:sp>
      <p:sp>
        <p:nvSpPr>
          <p:cNvPr id="29" name="コンテンツ プレースホルダー 28"/>
          <p:cNvSpPr>
            <a:spLocks noGrp="1"/>
          </p:cNvSpPr>
          <p:nvPr>
            <p:ph idx="1"/>
          </p:nvPr>
        </p:nvSpPr>
        <p:spPr/>
        <p:txBody>
          <a:bodyPr/>
          <a:lstStyle/>
          <a:p>
            <a:r>
              <a:rPr kumimoji="1" lang="ja-JP" altLang="en-US" kern="1200">
                <a:solidFill>
                  <a:schemeClr val="tx1"/>
                </a:solidFill>
                <a:effectLst/>
              </a:rPr>
              <a:t>仮想ディスクとファイルシステムキャッシュを統合して監視を行えるようにするファイルシステム</a:t>
            </a:r>
            <a:endParaRPr lang="en-US" altLang="ja-JP"/>
          </a:p>
          <a:p>
            <a:pPr lvl="1"/>
            <a:r>
              <a:rPr lang="en-US" altLang="ja-JP"/>
              <a:t>IDS</a:t>
            </a:r>
            <a:r>
              <a:rPr lang="ja-JP" altLang="en-US"/>
              <a:t>が最新のファイルにアクセスできるようにする</a:t>
            </a:r>
            <a:endParaRPr lang="en-US" altLang="ja-JP"/>
          </a:p>
          <a:p>
            <a:pPr lvl="1"/>
            <a:r>
              <a:rPr lang="en-US" altLang="ja-JP"/>
              <a:t>VM</a:t>
            </a:r>
            <a:r>
              <a:rPr lang="ja-JP" altLang="en-US"/>
              <a:t>イントロスペクションを用いてサーバ</a:t>
            </a:r>
            <a:r>
              <a:rPr lang="en-US" altLang="ja-JP"/>
              <a:t>VM</a:t>
            </a:r>
            <a:r>
              <a:rPr lang="ja-JP" altLang="en-US"/>
              <a:t>の</a:t>
            </a:r>
            <a:r>
              <a:rPr lang="en-US" altLang="ja-JP"/>
              <a:t>OS</a:t>
            </a:r>
            <a:r>
              <a:rPr lang="ja-JP" altLang="en-US"/>
              <a:t>カーネルのメモリを解析</a:t>
            </a:r>
            <a:endParaRPr lang="en-US" altLang="ja-JP"/>
          </a:p>
        </p:txBody>
      </p:sp>
      <p:grpSp>
        <p:nvGrpSpPr>
          <p:cNvPr id="19" name="図形グループ 18"/>
          <p:cNvGrpSpPr/>
          <p:nvPr/>
        </p:nvGrpSpPr>
        <p:grpSpPr>
          <a:xfrm>
            <a:off x="2105016" y="3645024"/>
            <a:ext cx="4968552" cy="3138796"/>
            <a:chOff x="2051720" y="3056815"/>
            <a:chExt cx="4968552" cy="3668184"/>
          </a:xfrm>
        </p:grpSpPr>
        <p:grpSp>
          <p:nvGrpSpPr>
            <p:cNvPr id="20" name="図形グループ 19"/>
            <p:cNvGrpSpPr/>
            <p:nvPr/>
          </p:nvGrpSpPr>
          <p:grpSpPr>
            <a:xfrm>
              <a:off x="2051720" y="3708217"/>
              <a:ext cx="4968552" cy="2647163"/>
              <a:chOff x="2051720" y="3708217"/>
              <a:chExt cx="4968552" cy="2647163"/>
            </a:xfrm>
          </p:grpSpPr>
          <p:sp>
            <p:nvSpPr>
              <p:cNvPr id="24" name="角丸四角形 23"/>
              <p:cNvSpPr/>
              <p:nvPr/>
            </p:nvSpPr>
            <p:spPr>
              <a:xfrm>
                <a:off x="5241408" y="5143966"/>
                <a:ext cx="1778864" cy="1211414"/>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endParaRPr kumimoji="1" lang="ja-JP" altLang="en-US"/>
              </a:p>
            </p:txBody>
          </p:sp>
          <p:cxnSp>
            <p:nvCxnSpPr>
              <p:cNvPr id="25" name="直線コネクタ 24"/>
              <p:cNvCxnSpPr>
                <a:stCxn id="37" idx="2"/>
                <a:endCxn id="40" idx="0"/>
              </p:cNvCxnSpPr>
              <p:nvPr/>
            </p:nvCxnSpPr>
            <p:spPr>
              <a:xfrm flipH="1">
                <a:off x="5916146" y="5323435"/>
                <a:ext cx="184020" cy="134602"/>
              </a:xfrm>
              <a:prstGeom prst="line">
                <a:avLst/>
              </a:prstGeom>
            </p:spPr>
            <p:style>
              <a:lnRef idx="1">
                <a:schemeClr val="dk1"/>
              </a:lnRef>
              <a:fillRef idx="0">
                <a:schemeClr val="dk1"/>
              </a:fillRef>
              <a:effectRef idx="0">
                <a:schemeClr val="dk1"/>
              </a:effectRef>
              <a:fontRef idx="minor">
                <a:schemeClr val="tx1"/>
              </a:fontRef>
            </p:style>
          </p:cxnSp>
          <p:cxnSp>
            <p:nvCxnSpPr>
              <p:cNvPr id="36" name="直線コネクタ 35"/>
              <p:cNvCxnSpPr>
                <a:stCxn id="37" idx="2"/>
                <a:endCxn id="41" idx="0"/>
              </p:cNvCxnSpPr>
              <p:nvPr/>
            </p:nvCxnSpPr>
            <p:spPr>
              <a:xfrm>
                <a:off x="6100166" y="5323435"/>
                <a:ext cx="184020" cy="134602"/>
              </a:xfrm>
              <a:prstGeom prst="line">
                <a:avLst/>
              </a:prstGeom>
            </p:spPr>
            <p:style>
              <a:lnRef idx="1">
                <a:schemeClr val="dk1"/>
              </a:lnRef>
              <a:fillRef idx="0">
                <a:schemeClr val="dk1"/>
              </a:fillRef>
              <a:effectRef idx="0">
                <a:schemeClr val="dk1"/>
              </a:effectRef>
              <a:fontRef idx="minor">
                <a:schemeClr val="tx1"/>
              </a:fontRef>
            </p:style>
          </p:cxnSp>
          <p:sp>
            <p:nvSpPr>
              <p:cNvPr id="37" name="正方形/長方形 36"/>
              <p:cNvSpPr/>
              <p:nvPr/>
            </p:nvSpPr>
            <p:spPr>
              <a:xfrm>
                <a:off x="5977483" y="5188834"/>
                <a:ext cx="245367" cy="134602"/>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ctr"/>
                <a:endParaRPr kumimoji="1" lang="ja-JP" altLang="en-US"/>
              </a:p>
            </p:txBody>
          </p:sp>
          <p:sp>
            <p:nvSpPr>
              <p:cNvPr id="40" name="正方形/長方形 39"/>
              <p:cNvSpPr/>
              <p:nvPr/>
            </p:nvSpPr>
            <p:spPr>
              <a:xfrm>
                <a:off x="5793462" y="5458037"/>
                <a:ext cx="245367" cy="134602"/>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ctr"/>
                <a:endParaRPr kumimoji="1" lang="ja-JP" altLang="en-US"/>
              </a:p>
            </p:txBody>
          </p:sp>
          <p:sp>
            <p:nvSpPr>
              <p:cNvPr id="41" name="正方形/長方形 40"/>
              <p:cNvSpPr/>
              <p:nvPr/>
            </p:nvSpPr>
            <p:spPr>
              <a:xfrm>
                <a:off x="6161503" y="5458037"/>
                <a:ext cx="245367" cy="134602"/>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ctr"/>
                <a:endParaRPr kumimoji="1" lang="ja-JP" altLang="en-US"/>
              </a:p>
            </p:txBody>
          </p:sp>
          <p:cxnSp>
            <p:nvCxnSpPr>
              <p:cNvPr id="42" name="直線コネクタ 41"/>
              <p:cNvCxnSpPr>
                <a:stCxn id="40" idx="2"/>
                <a:endCxn id="45" idx="0"/>
              </p:cNvCxnSpPr>
              <p:nvPr/>
            </p:nvCxnSpPr>
            <p:spPr>
              <a:xfrm flipH="1">
                <a:off x="5670792" y="5592638"/>
                <a:ext cx="245354" cy="179469"/>
              </a:xfrm>
              <a:prstGeom prst="line">
                <a:avLst/>
              </a:prstGeom>
              <a:ln>
                <a:prstDash val="sysDash"/>
              </a:ln>
            </p:spPr>
            <p:style>
              <a:lnRef idx="1">
                <a:schemeClr val="dk1"/>
              </a:lnRef>
              <a:fillRef idx="0">
                <a:schemeClr val="dk1"/>
              </a:fillRef>
              <a:effectRef idx="0">
                <a:schemeClr val="dk1"/>
              </a:effectRef>
              <a:fontRef idx="minor">
                <a:schemeClr val="tx1"/>
              </a:fontRef>
            </p:style>
          </p:cxnSp>
          <p:cxnSp>
            <p:nvCxnSpPr>
              <p:cNvPr id="43" name="直線コネクタ 42"/>
              <p:cNvCxnSpPr>
                <a:stCxn id="41" idx="2"/>
                <a:endCxn id="47" idx="0"/>
              </p:cNvCxnSpPr>
              <p:nvPr/>
            </p:nvCxnSpPr>
            <p:spPr>
              <a:xfrm>
                <a:off x="6284187" y="5592638"/>
                <a:ext cx="122687" cy="179469"/>
              </a:xfrm>
              <a:prstGeom prst="line">
                <a:avLst/>
              </a:prstGeom>
            </p:spPr>
            <p:style>
              <a:lnRef idx="1">
                <a:schemeClr val="dk1"/>
              </a:lnRef>
              <a:fillRef idx="0">
                <a:schemeClr val="dk1"/>
              </a:fillRef>
              <a:effectRef idx="0">
                <a:schemeClr val="dk1"/>
              </a:effectRef>
              <a:fontRef idx="minor">
                <a:schemeClr val="tx1"/>
              </a:fontRef>
            </p:style>
          </p:cxnSp>
          <p:cxnSp>
            <p:nvCxnSpPr>
              <p:cNvPr id="44" name="直線コネクタ 43"/>
              <p:cNvCxnSpPr>
                <a:stCxn id="40" idx="2"/>
                <a:endCxn id="46" idx="0"/>
              </p:cNvCxnSpPr>
              <p:nvPr/>
            </p:nvCxnSpPr>
            <p:spPr>
              <a:xfrm>
                <a:off x="5916146" y="5592638"/>
                <a:ext cx="122687" cy="179469"/>
              </a:xfrm>
              <a:prstGeom prst="line">
                <a:avLst/>
              </a:prstGeom>
            </p:spPr>
            <p:style>
              <a:lnRef idx="1">
                <a:schemeClr val="dk1"/>
              </a:lnRef>
              <a:fillRef idx="0">
                <a:schemeClr val="dk1"/>
              </a:fillRef>
              <a:effectRef idx="0">
                <a:schemeClr val="dk1"/>
              </a:effectRef>
              <a:fontRef idx="minor">
                <a:schemeClr val="tx1"/>
              </a:fontRef>
            </p:style>
          </p:cxnSp>
          <p:sp>
            <p:nvSpPr>
              <p:cNvPr id="45" name="正方形/長方形 44"/>
              <p:cNvSpPr/>
              <p:nvPr/>
            </p:nvSpPr>
            <p:spPr>
              <a:xfrm>
                <a:off x="5548108" y="5772107"/>
                <a:ext cx="245367" cy="134602"/>
              </a:xfrm>
              <a:prstGeom prst="rect">
                <a:avLst/>
              </a:prstGeom>
              <a:noFill/>
              <a:ln>
                <a:prstDash val="sysDash"/>
              </a:ln>
            </p:spPr>
            <p:style>
              <a:lnRef idx="1">
                <a:schemeClr val="dk1"/>
              </a:lnRef>
              <a:fillRef idx="2">
                <a:schemeClr val="dk1"/>
              </a:fillRef>
              <a:effectRef idx="1">
                <a:schemeClr val="dk1"/>
              </a:effectRef>
              <a:fontRef idx="minor">
                <a:schemeClr val="dk1"/>
              </a:fontRef>
            </p:style>
            <p:txBody>
              <a:bodyPr rtlCol="0" anchor="ctr"/>
              <a:lstStyle/>
              <a:p>
                <a:pPr algn="ctr"/>
                <a:endParaRPr kumimoji="1" lang="ja-JP" altLang="en-US"/>
              </a:p>
            </p:txBody>
          </p:sp>
          <p:sp>
            <p:nvSpPr>
              <p:cNvPr id="46" name="正方形/長方形 45"/>
              <p:cNvSpPr/>
              <p:nvPr/>
            </p:nvSpPr>
            <p:spPr>
              <a:xfrm>
                <a:off x="5916149" y="5772107"/>
                <a:ext cx="245367" cy="134602"/>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ctr"/>
                <a:endParaRPr kumimoji="1" lang="ja-JP" altLang="en-US"/>
              </a:p>
            </p:txBody>
          </p:sp>
          <p:sp>
            <p:nvSpPr>
              <p:cNvPr id="47" name="正方形/長方形 46"/>
              <p:cNvSpPr/>
              <p:nvPr/>
            </p:nvSpPr>
            <p:spPr>
              <a:xfrm>
                <a:off x="6284190" y="5772107"/>
                <a:ext cx="245367" cy="134602"/>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ctr"/>
                <a:endParaRPr kumimoji="1" lang="ja-JP" altLang="en-US"/>
              </a:p>
            </p:txBody>
          </p:sp>
          <p:sp>
            <p:nvSpPr>
              <p:cNvPr id="48" name="正方形/長方形 47"/>
              <p:cNvSpPr/>
              <p:nvPr/>
            </p:nvSpPr>
            <p:spPr>
              <a:xfrm>
                <a:off x="6468204" y="6086177"/>
                <a:ext cx="245367" cy="134602"/>
              </a:xfrm>
              <a:prstGeom prst="rect">
                <a:avLst/>
              </a:prstGeom>
              <a:noFill/>
              <a:ln>
                <a:prstDash val="sysDash"/>
              </a:ln>
            </p:spPr>
            <p:style>
              <a:lnRef idx="1">
                <a:schemeClr val="dk1"/>
              </a:lnRef>
              <a:fillRef idx="2">
                <a:schemeClr val="dk1"/>
              </a:fillRef>
              <a:effectRef idx="1">
                <a:schemeClr val="dk1"/>
              </a:effectRef>
              <a:fontRef idx="minor">
                <a:schemeClr val="dk1"/>
              </a:fontRef>
            </p:style>
            <p:txBody>
              <a:bodyPr rtlCol="0" anchor="ctr"/>
              <a:lstStyle/>
              <a:p>
                <a:pPr algn="ctr"/>
                <a:endParaRPr kumimoji="1" lang="ja-JP" altLang="en-US"/>
              </a:p>
            </p:txBody>
          </p:sp>
          <p:cxnSp>
            <p:nvCxnSpPr>
              <p:cNvPr id="49" name="直線コネクタ 48"/>
              <p:cNvCxnSpPr>
                <a:stCxn id="47" idx="2"/>
                <a:endCxn id="48" idx="0"/>
              </p:cNvCxnSpPr>
              <p:nvPr/>
            </p:nvCxnSpPr>
            <p:spPr>
              <a:xfrm>
                <a:off x="6406874" y="5906708"/>
                <a:ext cx="184014" cy="179469"/>
              </a:xfrm>
              <a:prstGeom prst="line">
                <a:avLst/>
              </a:prstGeom>
              <a:ln>
                <a:prstDash val="sysDash"/>
              </a:ln>
            </p:spPr>
            <p:style>
              <a:lnRef idx="1">
                <a:schemeClr val="dk1"/>
              </a:lnRef>
              <a:fillRef idx="0">
                <a:schemeClr val="dk1"/>
              </a:fillRef>
              <a:effectRef idx="0">
                <a:schemeClr val="dk1"/>
              </a:effectRef>
              <a:fontRef idx="minor">
                <a:schemeClr val="tx1"/>
              </a:fontRef>
            </p:style>
          </p:cxnSp>
          <p:sp>
            <p:nvSpPr>
              <p:cNvPr id="50" name="角丸四角形 49"/>
              <p:cNvSpPr/>
              <p:nvPr/>
            </p:nvSpPr>
            <p:spPr>
              <a:xfrm>
                <a:off x="5241408" y="3708217"/>
                <a:ext cx="1717524" cy="1211414"/>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endParaRPr kumimoji="1" lang="ja-JP" altLang="en-US"/>
              </a:p>
            </p:txBody>
          </p:sp>
          <p:cxnSp>
            <p:nvCxnSpPr>
              <p:cNvPr id="51" name="直線コネクタ 50"/>
              <p:cNvCxnSpPr>
                <a:stCxn id="53" idx="2"/>
                <a:endCxn id="54" idx="0"/>
              </p:cNvCxnSpPr>
              <p:nvPr/>
            </p:nvCxnSpPr>
            <p:spPr>
              <a:xfrm flipH="1">
                <a:off x="5916146" y="3887686"/>
                <a:ext cx="184020" cy="134602"/>
              </a:xfrm>
              <a:prstGeom prst="line">
                <a:avLst/>
              </a:prstGeom>
              <a:ln>
                <a:prstDash val="solid"/>
              </a:ln>
            </p:spPr>
            <p:style>
              <a:lnRef idx="1">
                <a:schemeClr val="dk1"/>
              </a:lnRef>
              <a:fillRef idx="0">
                <a:schemeClr val="dk1"/>
              </a:fillRef>
              <a:effectRef idx="0">
                <a:schemeClr val="dk1"/>
              </a:effectRef>
              <a:fontRef idx="minor">
                <a:schemeClr val="tx1"/>
              </a:fontRef>
            </p:style>
          </p:cxnSp>
          <p:cxnSp>
            <p:nvCxnSpPr>
              <p:cNvPr id="52" name="直線コネクタ 51"/>
              <p:cNvCxnSpPr>
                <a:stCxn id="53" idx="2"/>
                <a:endCxn id="55" idx="0"/>
              </p:cNvCxnSpPr>
              <p:nvPr/>
            </p:nvCxnSpPr>
            <p:spPr>
              <a:xfrm>
                <a:off x="6100166" y="3887686"/>
                <a:ext cx="184020" cy="134602"/>
              </a:xfrm>
              <a:prstGeom prst="line">
                <a:avLst/>
              </a:prstGeom>
              <a:ln/>
            </p:spPr>
            <p:style>
              <a:lnRef idx="1">
                <a:schemeClr val="dk1"/>
              </a:lnRef>
              <a:fillRef idx="0">
                <a:schemeClr val="dk1"/>
              </a:fillRef>
              <a:effectRef idx="0">
                <a:schemeClr val="dk1"/>
              </a:effectRef>
              <a:fontRef idx="minor">
                <a:schemeClr val="tx1"/>
              </a:fontRef>
            </p:style>
          </p:cxnSp>
          <p:sp>
            <p:nvSpPr>
              <p:cNvPr id="53" name="正方形/長方形 52"/>
              <p:cNvSpPr/>
              <p:nvPr/>
            </p:nvSpPr>
            <p:spPr>
              <a:xfrm>
                <a:off x="5977483" y="3753084"/>
                <a:ext cx="245367" cy="134602"/>
              </a:xfrm>
              <a:prstGeom prst="rect">
                <a:avLst/>
              </a:prstGeom>
              <a:ln/>
            </p:spPr>
            <p:style>
              <a:lnRef idx="1">
                <a:schemeClr val="dk1"/>
              </a:lnRef>
              <a:fillRef idx="2">
                <a:schemeClr val="dk1"/>
              </a:fillRef>
              <a:effectRef idx="1">
                <a:schemeClr val="dk1"/>
              </a:effectRef>
              <a:fontRef idx="minor">
                <a:schemeClr val="dk1"/>
              </a:fontRef>
            </p:style>
            <p:txBody>
              <a:bodyPr rtlCol="0" anchor="ctr"/>
              <a:lstStyle/>
              <a:p>
                <a:pPr algn="ctr"/>
                <a:endParaRPr kumimoji="1" lang="ja-JP" altLang="en-US"/>
              </a:p>
            </p:txBody>
          </p:sp>
          <p:sp>
            <p:nvSpPr>
              <p:cNvPr id="54" name="正方形/長方形 53"/>
              <p:cNvSpPr/>
              <p:nvPr/>
            </p:nvSpPr>
            <p:spPr>
              <a:xfrm>
                <a:off x="5793462" y="4022287"/>
                <a:ext cx="245367" cy="134602"/>
              </a:xfrm>
              <a:prstGeom prst="rect">
                <a:avLst/>
              </a:prstGeom>
              <a:ln/>
            </p:spPr>
            <p:style>
              <a:lnRef idx="1">
                <a:schemeClr val="accent2"/>
              </a:lnRef>
              <a:fillRef idx="2">
                <a:schemeClr val="accent2"/>
              </a:fillRef>
              <a:effectRef idx="1">
                <a:schemeClr val="accent2"/>
              </a:effectRef>
              <a:fontRef idx="minor">
                <a:schemeClr val="dk1"/>
              </a:fontRef>
            </p:style>
            <p:txBody>
              <a:bodyPr rtlCol="0" anchor="ctr"/>
              <a:lstStyle/>
              <a:p>
                <a:pPr algn="ctr"/>
                <a:endParaRPr kumimoji="1" lang="ja-JP" altLang="en-US"/>
              </a:p>
            </p:txBody>
          </p:sp>
          <p:sp>
            <p:nvSpPr>
              <p:cNvPr id="55" name="正方形/長方形 54"/>
              <p:cNvSpPr/>
              <p:nvPr/>
            </p:nvSpPr>
            <p:spPr>
              <a:xfrm>
                <a:off x="6161503" y="4022287"/>
                <a:ext cx="245367" cy="134602"/>
              </a:xfrm>
              <a:prstGeom prst="rect">
                <a:avLst/>
              </a:prstGeom>
              <a:ln/>
            </p:spPr>
            <p:style>
              <a:lnRef idx="1">
                <a:schemeClr val="dk1"/>
              </a:lnRef>
              <a:fillRef idx="2">
                <a:schemeClr val="dk1"/>
              </a:fillRef>
              <a:effectRef idx="1">
                <a:schemeClr val="dk1"/>
              </a:effectRef>
              <a:fontRef idx="minor">
                <a:schemeClr val="dk1"/>
              </a:fontRef>
            </p:style>
            <p:txBody>
              <a:bodyPr rtlCol="0" anchor="ctr"/>
              <a:lstStyle/>
              <a:p>
                <a:pPr algn="ctr"/>
                <a:endParaRPr kumimoji="1" lang="ja-JP" altLang="en-US"/>
              </a:p>
            </p:txBody>
          </p:sp>
          <p:cxnSp>
            <p:nvCxnSpPr>
              <p:cNvPr id="56" name="直線コネクタ 55"/>
              <p:cNvCxnSpPr>
                <a:stCxn id="54" idx="2"/>
                <a:endCxn id="59" idx="0"/>
              </p:cNvCxnSpPr>
              <p:nvPr/>
            </p:nvCxnSpPr>
            <p:spPr>
              <a:xfrm flipH="1">
                <a:off x="5670792" y="4156889"/>
                <a:ext cx="245354" cy="179469"/>
              </a:xfrm>
              <a:prstGeom prst="line">
                <a:avLst/>
              </a:prstGeom>
              <a:ln>
                <a:prstDash val="solid"/>
              </a:ln>
            </p:spPr>
            <p:style>
              <a:lnRef idx="1">
                <a:schemeClr val="dk1"/>
              </a:lnRef>
              <a:fillRef idx="0">
                <a:schemeClr val="dk1"/>
              </a:fillRef>
              <a:effectRef idx="0">
                <a:schemeClr val="dk1"/>
              </a:effectRef>
              <a:fontRef idx="minor">
                <a:schemeClr val="tx1"/>
              </a:fontRef>
            </p:style>
          </p:cxnSp>
          <p:cxnSp>
            <p:nvCxnSpPr>
              <p:cNvPr id="57" name="直線コネクタ 56"/>
              <p:cNvCxnSpPr>
                <a:stCxn id="55" idx="2"/>
                <a:endCxn id="61" idx="0"/>
              </p:cNvCxnSpPr>
              <p:nvPr/>
            </p:nvCxnSpPr>
            <p:spPr>
              <a:xfrm>
                <a:off x="6284187" y="4156889"/>
                <a:ext cx="122687" cy="179469"/>
              </a:xfrm>
              <a:prstGeom prst="line">
                <a:avLst/>
              </a:prstGeom>
              <a:ln/>
            </p:spPr>
            <p:style>
              <a:lnRef idx="1">
                <a:schemeClr val="dk1"/>
              </a:lnRef>
              <a:fillRef idx="0">
                <a:schemeClr val="dk1"/>
              </a:fillRef>
              <a:effectRef idx="0">
                <a:schemeClr val="dk1"/>
              </a:effectRef>
              <a:fontRef idx="minor">
                <a:schemeClr val="tx1"/>
              </a:fontRef>
            </p:style>
          </p:cxnSp>
          <p:cxnSp>
            <p:nvCxnSpPr>
              <p:cNvPr id="58" name="直線コネクタ 57"/>
              <p:cNvCxnSpPr>
                <a:stCxn id="54" idx="2"/>
                <a:endCxn id="60" idx="0"/>
              </p:cNvCxnSpPr>
              <p:nvPr/>
            </p:nvCxnSpPr>
            <p:spPr>
              <a:xfrm>
                <a:off x="5916146" y="4156889"/>
                <a:ext cx="122687" cy="179469"/>
              </a:xfrm>
              <a:prstGeom prst="line">
                <a:avLst/>
              </a:prstGeom>
              <a:ln>
                <a:prstDash val="sysDash"/>
              </a:ln>
            </p:spPr>
            <p:style>
              <a:lnRef idx="1">
                <a:schemeClr val="dk1"/>
              </a:lnRef>
              <a:fillRef idx="0">
                <a:schemeClr val="dk1"/>
              </a:fillRef>
              <a:effectRef idx="0">
                <a:schemeClr val="dk1"/>
              </a:effectRef>
              <a:fontRef idx="minor">
                <a:schemeClr val="tx1"/>
              </a:fontRef>
            </p:style>
          </p:cxnSp>
          <p:sp>
            <p:nvSpPr>
              <p:cNvPr id="59" name="正方形/長方形 58"/>
              <p:cNvSpPr/>
              <p:nvPr/>
            </p:nvSpPr>
            <p:spPr>
              <a:xfrm>
                <a:off x="5548108" y="4336357"/>
                <a:ext cx="245367" cy="134602"/>
              </a:xfrm>
              <a:prstGeom prst="rect">
                <a:avLst/>
              </a:prstGeom>
              <a:ln/>
            </p:spPr>
            <p:style>
              <a:lnRef idx="1">
                <a:schemeClr val="accent2"/>
              </a:lnRef>
              <a:fillRef idx="2">
                <a:schemeClr val="accent2"/>
              </a:fillRef>
              <a:effectRef idx="1">
                <a:schemeClr val="accent2"/>
              </a:effectRef>
              <a:fontRef idx="minor">
                <a:schemeClr val="dk1"/>
              </a:fontRef>
            </p:style>
            <p:txBody>
              <a:bodyPr rtlCol="0" anchor="ctr"/>
              <a:lstStyle/>
              <a:p>
                <a:pPr algn="ctr"/>
                <a:endParaRPr kumimoji="1" lang="ja-JP" altLang="en-US"/>
              </a:p>
            </p:txBody>
          </p:sp>
          <p:sp>
            <p:nvSpPr>
              <p:cNvPr id="60" name="正方形/長方形 59"/>
              <p:cNvSpPr/>
              <p:nvPr/>
            </p:nvSpPr>
            <p:spPr>
              <a:xfrm>
                <a:off x="5916149" y="4336357"/>
                <a:ext cx="245367" cy="134602"/>
              </a:xfrm>
              <a:prstGeom prst="rect">
                <a:avLst/>
              </a:prstGeom>
              <a:noFill/>
              <a:ln>
                <a:prstDash val="sysDash"/>
              </a:ln>
            </p:spPr>
            <p:style>
              <a:lnRef idx="1">
                <a:schemeClr val="dk1"/>
              </a:lnRef>
              <a:fillRef idx="2">
                <a:schemeClr val="dk1"/>
              </a:fillRef>
              <a:effectRef idx="1">
                <a:schemeClr val="dk1"/>
              </a:effectRef>
              <a:fontRef idx="minor">
                <a:schemeClr val="dk1"/>
              </a:fontRef>
            </p:style>
            <p:txBody>
              <a:bodyPr rtlCol="0" anchor="ctr"/>
              <a:lstStyle/>
              <a:p>
                <a:pPr algn="ctr"/>
                <a:endParaRPr kumimoji="1" lang="ja-JP" altLang="en-US"/>
              </a:p>
            </p:txBody>
          </p:sp>
          <p:sp>
            <p:nvSpPr>
              <p:cNvPr id="61" name="正方形/長方形 60"/>
              <p:cNvSpPr/>
              <p:nvPr/>
            </p:nvSpPr>
            <p:spPr>
              <a:xfrm>
                <a:off x="6284190" y="4336357"/>
                <a:ext cx="245367" cy="134602"/>
              </a:xfrm>
              <a:prstGeom prst="rect">
                <a:avLst/>
              </a:prstGeom>
              <a:ln/>
            </p:spPr>
            <p:style>
              <a:lnRef idx="1">
                <a:schemeClr val="accent2"/>
              </a:lnRef>
              <a:fillRef idx="2">
                <a:schemeClr val="accent2"/>
              </a:fillRef>
              <a:effectRef idx="1">
                <a:schemeClr val="accent2"/>
              </a:effectRef>
              <a:fontRef idx="minor">
                <a:schemeClr val="dk1"/>
              </a:fontRef>
            </p:style>
            <p:txBody>
              <a:bodyPr rtlCol="0" anchor="ctr"/>
              <a:lstStyle/>
              <a:p>
                <a:pPr algn="ctr"/>
                <a:endParaRPr kumimoji="1" lang="ja-JP" altLang="en-US"/>
              </a:p>
            </p:txBody>
          </p:sp>
          <p:sp>
            <p:nvSpPr>
              <p:cNvPr id="62" name="正方形/長方形 61"/>
              <p:cNvSpPr/>
              <p:nvPr/>
            </p:nvSpPr>
            <p:spPr>
              <a:xfrm>
                <a:off x="6406871" y="4650428"/>
                <a:ext cx="245367" cy="134602"/>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kumimoji="1" lang="ja-JP" altLang="en-US"/>
              </a:p>
            </p:txBody>
          </p:sp>
          <p:cxnSp>
            <p:nvCxnSpPr>
              <p:cNvPr id="63" name="直線コネクタ 62"/>
              <p:cNvCxnSpPr>
                <a:stCxn id="61" idx="2"/>
                <a:endCxn id="62" idx="0"/>
              </p:cNvCxnSpPr>
              <p:nvPr/>
            </p:nvCxnSpPr>
            <p:spPr>
              <a:xfrm>
                <a:off x="6406874" y="4470959"/>
                <a:ext cx="122680" cy="179469"/>
              </a:xfrm>
              <a:prstGeom prst="line">
                <a:avLst/>
              </a:prstGeom>
              <a:ln>
                <a:prstDash val="solid"/>
              </a:ln>
            </p:spPr>
            <p:style>
              <a:lnRef idx="1">
                <a:schemeClr val="dk1"/>
              </a:lnRef>
              <a:fillRef idx="0">
                <a:schemeClr val="dk1"/>
              </a:fillRef>
              <a:effectRef idx="0">
                <a:schemeClr val="dk1"/>
              </a:effectRef>
              <a:fontRef idx="minor">
                <a:schemeClr val="tx1"/>
              </a:fontRef>
            </p:style>
          </p:cxnSp>
          <p:sp>
            <p:nvSpPr>
              <p:cNvPr id="64" name="角丸四角形 63"/>
              <p:cNvSpPr/>
              <p:nvPr/>
            </p:nvSpPr>
            <p:spPr>
              <a:xfrm>
                <a:off x="2051720" y="4739872"/>
                <a:ext cx="1778864" cy="1211414"/>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endParaRPr kumimoji="1" lang="ja-JP" altLang="en-US"/>
              </a:p>
            </p:txBody>
          </p:sp>
          <p:cxnSp>
            <p:nvCxnSpPr>
              <p:cNvPr id="65" name="直線コネクタ 64"/>
              <p:cNvCxnSpPr>
                <a:endCxn id="68" idx="0"/>
              </p:cNvCxnSpPr>
              <p:nvPr/>
            </p:nvCxnSpPr>
            <p:spPr>
              <a:xfrm flipH="1">
                <a:off x="2726458" y="4958627"/>
                <a:ext cx="184020" cy="134602"/>
              </a:xfrm>
              <a:prstGeom prst="line">
                <a:avLst/>
              </a:prstGeom>
            </p:spPr>
            <p:style>
              <a:lnRef idx="1">
                <a:schemeClr val="dk1"/>
              </a:lnRef>
              <a:fillRef idx="0">
                <a:schemeClr val="dk1"/>
              </a:fillRef>
              <a:effectRef idx="0">
                <a:schemeClr val="dk1"/>
              </a:effectRef>
              <a:fontRef idx="minor">
                <a:schemeClr val="tx1"/>
              </a:fontRef>
            </p:style>
          </p:cxnSp>
          <p:cxnSp>
            <p:nvCxnSpPr>
              <p:cNvPr id="66" name="直線コネクタ 65"/>
              <p:cNvCxnSpPr>
                <a:endCxn id="69" idx="0"/>
              </p:cNvCxnSpPr>
              <p:nvPr/>
            </p:nvCxnSpPr>
            <p:spPr>
              <a:xfrm>
                <a:off x="2910479" y="4958627"/>
                <a:ext cx="184020" cy="134602"/>
              </a:xfrm>
              <a:prstGeom prst="line">
                <a:avLst/>
              </a:prstGeom>
            </p:spPr>
            <p:style>
              <a:lnRef idx="1">
                <a:schemeClr val="dk1"/>
              </a:lnRef>
              <a:fillRef idx="0">
                <a:schemeClr val="dk1"/>
              </a:fillRef>
              <a:effectRef idx="0">
                <a:schemeClr val="dk1"/>
              </a:effectRef>
              <a:fontRef idx="minor">
                <a:schemeClr val="tx1"/>
              </a:fontRef>
            </p:style>
          </p:cxnSp>
          <p:sp>
            <p:nvSpPr>
              <p:cNvPr id="67" name="正方形/長方形 66"/>
              <p:cNvSpPr/>
              <p:nvPr/>
            </p:nvSpPr>
            <p:spPr>
              <a:xfrm>
                <a:off x="2787795" y="4824025"/>
                <a:ext cx="245367" cy="134602"/>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ctr"/>
                <a:endParaRPr kumimoji="1" lang="ja-JP" altLang="en-US"/>
              </a:p>
            </p:txBody>
          </p:sp>
          <p:sp>
            <p:nvSpPr>
              <p:cNvPr id="68" name="正方形/長方形 67"/>
              <p:cNvSpPr/>
              <p:nvPr/>
            </p:nvSpPr>
            <p:spPr>
              <a:xfrm>
                <a:off x="2603775" y="5093228"/>
                <a:ext cx="245367" cy="134602"/>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kumimoji="1" lang="ja-JP" altLang="en-US"/>
              </a:p>
            </p:txBody>
          </p:sp>
          <p:sp>
            <p:nvSpPr>
              <p:cNvPr id="69" name="正方形/長方形 68"/>
              <p:cNvSpPr/>
              <p:nvPr/>
            </p:nvSpPr>
            <p:spPr>
              <a:xfrm>
                <a:off x="2971815" y="5093228"/>
                <a:ext cx="245367" cy="134602"/>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ctr"/>
                <a:endParaRPr kumimoji="1" lang="ja-JP" altLang="en-US"/>
              </a:p>
            </p:txBody>
          </p:sp>
          <p:cxnSp>
            <p:nvCxnSpPr>
              <p:cNvPr id="70" name="直線コネクタ 69"/>
              <p:cNvCxnSpPr>
                <a:stCxn id="68" idx="2"/>
              </p:cNvCxnSpPr>
              <p:nvPr/>
            </p:nvCxnSpPr>
            <p:spPr>
              <a:xfrm flipH="1">
                <a:off x="2481104" y="5227830"/>
                <a:ext cx="245354" cy="179469"/>
              </a:xfrm>
              <a:prstGeom prst="line">
                <a:avLst/>
              </a:prstGeom>
              <a:ln>
                <a:prstDash val="solid"/>
              </a:ln>
            </p:spPr>
            <p:style>
              <a:lnRef idx="1">
                <a:schemeClr val="dk1"/>
              </a:lnRef>
              <a:fillRef idx="0">
                <a:schemeClr val="dk1"/>
              </a:fillRef>
              <a:effectRef idx="0">
                <a:schemeClr val="dk1"/>
              </a:effectRef>
              <a:fontRef idx="minor">
                <a:schemeClr val="tx1"/>
              </a:fontRef>
            </p:style>
          </p:cxnSp>
          <p:cxnSp>
            <p:nvCxnSpPr>
              <p:cNvPr id="71" name="直線コネクタ 70"/>
              <p:cNvCxnSpPr>
                <a:stCxn id="69" idx="2"/>
              </p:cNvCxnSpPr>
              <p:nvPr/>
            </p:nvCxnSpPr>
            <p:spPr>
              <a:xfrm>
                <a:off x="3094499" y="5227830"/>
                <a:ext cx="122687" cy="179469"/>
              </a:xfrm>
              <a:prstGeom prst="line">
                <a:avLst/>
              </a:prstGeom>
            </p:spPr>
            <p:style>
              <a:lnRef idx="1">
                <a:schemeClr val="dk1"/>
              </a:lnRef>
              <a:fillRef idx="0">
                <a:schemeClr val="dk1"/>
              </a:fillRef>
              <a:effectRef idx="0">
                <a:schemeClr val="dk1"/>
              </a:effectRef>
              <a:fontRef idx="minor">
                <a:schemeClr val="tx1"/>
              </a:fontRef>
            </p:style>
          </p:cxnSp>
          <p:cxnSp>
            <p:nvCxnSpPr>
              <p:cNvPr id="72" name="直線コネクタ 71"/>
              <p:cNvCxnSpPr>
                <a:stCxn id="68" idx="2"/>
                <a:endCxn id="74" idx="0"/>
              </p:cNvCxnSpPr>
              <p:nvPr/>
            </p:nvCxnSpPr>
            <p:spPr>
              <a:xfrm>
                <a:off x="2726459" y="5227829"/>
                <a:ext cx="122687" cy="185267"/>
              </a:xfrm>
              <a:prstGeom prst="line">
                <a:avLst/>
              </a:prstGeom>
            </p:spPr>
            <p:style>
              <a:lnRef idx="1">
                <a:schemeClr val="dk1"/>
              </a:lnRef>
              <a:fillRef idx="0">
                <a:schemeClr val="dk1"/>
              </a:fillRef>
              <a:effectRef idx="0">
                <a:schemeClr val="dk1"/>
              </a:effectRef>
              <a:fontRef idx="minor">
                <a:schemeClr val="tx1"/>
              </a:fontRef>
            </p:style>
          </p:cxnSp>
          <p:sp>
            <p:nvSpPr>
              <p:cNvPr id="73" name="正方形/長方形 72"/>
              <p:cNvSpPr/>
              <p:nvPr/>
            </p:nvSpPr>
            <p:spPr>
              <a:xfrm>
                <a:off x="2358421" y="5413095"/>
                <a:ext cx="245367" cy="134602"/>
              </a:xfrm>
              <a:prstGeom prst="rect">
                <a:avLst/>
              </a:prstGeom>
              <a:ln/>
            </p:spPr>
            <p:style>
              <a:lnRef idx="1">
                <a:schemeClr val="accent2"/>
              </a:lnRef>
              <a:fillRef idx="2">
                <a:schemeClr val="accent2"/>
              </a:fillRef>
              <a:effectRef idx="1">
                <a:schemeClr val="accent2"/>
              </a:effectRef>
              <a:fontRef idx="minor">
                <a:schemeClr val="dk1"/>
              </a:fontRef>
            </p:style>
            <p:txBody>
              <a:bodyPr rtlCol="0" anchor="ctr"/>
              <a:lstStyle/>
              <a:p>
                <a:pPr algn="ctr"/>
                <a:endParaRPr kumimoji="1" lang="ja-JP" altLang="en-US"/>
              </a:p>
            </p:txBody>
          </p:sp>
          <p:sp>
            <p:nvSpPr>
              <p:cNvPr id="74" name="正方形/長方形 73"/>
              <p:cNvSpPr/>
              <p:nvPr/>
            </p:nvSpPr>
            <p:spPr>
              <a:xfrm>
                <a:off x="2726462" y="5413096"/>
                <a:ext cx="245367" cy="134602"/>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ctr"/>
                <a:endParaRPr kumimoji="1" lang="ja-JP" altLang="en-US"/>
              </a:p>
            </p:txBody>
          </p:sp>
          <p:sp>
            <p:nvSpPr>
              <p:cNvPr id="75" name="正方形/長方形 74"/>
              <p:cNvSpPr/>
              <p:nvPr/>
            </p:nvSpPr>
            <p:spPr>
              <a:xfrm>
                <a:off x="3094503" y="5413096"/>
                <a:ext cx="245367" cy="134602"/>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kumimoji="1" lang="ja-JP" altLang="en-US"/>
              </a:p>
            </p:txBody>
          </p:sp>
          <p:sp>
            <p:nvSpPr>
              <p:cNvPr id="76" name="正方形/長方形 75"/>
              <p:cNvSpPr/>
              <p:nvPr/>
            </p:nvSpPr>
            <p:spPr>
              <a:xfrm>
                <a:off x="3278516" y="5699258"/>
                <a:ext cx="245367" cy="134602"/>
              </a:xfrm>
              <a:prstGeom prst="rect">
                <a:avLst/>
              </a:prstGeom>
              <a:ln/>
            </p:spPr>
            <p:style>
              <a:lnRef idx="1">
                <a:schemeClr val="accent2"/>
              </a:lnRef>
              <a:fillRef idx="2">
                <a:schemeClr val="accent2"/>
              </a:fillRef>
              <a:effectRef idx="1">
                <a:schemeClr val="accent2"/>
              </a:effectRef>
              <a:fontRef idx="minor">
                <a:schemeClr val="dk1"/>
              </a:fontRef>
            </p:style>
            <p:txBody>
              <a:bodyPr rtlCol="0" anchor="ctr"/>
              <a:lstStyle/>
              <a:p>
                <a:pPr algn="ctr"/>
                <a:endParaRPr kumimoji="1" lang="ja-JP" altLang="en-US"/>
              </a:p>
            </p:txBody>
          </p:sp>
          <p:cxnSp>
            <p:nvCxnSpPr>
              <p:cNvPr id="77" name="直線コネクタ 76"/>
              <p:cNvCxnSpPr>
                <a:stCxn id="75" idx="2"/>
                <a:endCxn id="76" idx="0"/>
              </p:cNvCxnSpPr>
              <p:nvPr/>
            </p:nvCxnSpPr>
            <p:spPr>
              <a:xfrm>
                <a:off x="3217187" y="5547698"/>
                <a:ext cx="184013" cy="151560"/>
              </a:xfrm>
              <a:prstGeom prst="line">
                <a:avLst/>
              </a:prstGeom>
              <a:ln>
                <a:prstDash val="solid"/>
              </a:ln>
            </p:spPr>
            <p:style>
              <a:lnRef idx="1">
                <a:schemeClr val="dk1"/>
              </a:lnRef>
              <a:fillRef idx="0">
                <a:schemeClr val="dk1"/>
              </a:fillRef>
              <a:effectRef idx="0">
                <a:schemeClr val="dk1"/>
              </a:effectRef>
              <a:fontRef idx="minor">
                <a:schemeClr val="tx1"/>
              </a:fontRef>
            </p:style>
          </p:cxnSp>
          <p:cxnSp>
            <p:nvCxnSpPr>
              <p:cNvPr id="78" name="カギ線コネクタ 77"/>
              <p:cNvCxnSpPr>
                <a:stCxn id="24" idx="1"/>
              </p:cNvCxnSpPr>
              <p:nvPr/>
            </p:nvCxnSpPr>
            <p:spPr>
              <a:xfrm rot="10800000">
                <a:off x="3830584" y="5099099"/>
                <a:ext cx="1410823" cy="650574"/>
              </a:xfrm>
              <a:prstGeom prst="bentConnector3">
                <a:avLst/>
              </a:prstGeom>
            </p:spPr>
            <p:style>
              <a:lnRef idx="1">
                <a:schemeClr val="dk1"/>
              </a:lnRef>
              <a:fillRef idx="0">
                <a:schemeClr val="dk1"/>
              </a:fillRef>
              <a:effectRef idx="0">
                <a:schemeClr val="dk1"/>
              </a:effectRef>
              <a:fontRef idx="minor">
                <a:schemeClr val="tx1"/>
              </a:fontRef>
            </p:style>
          </p:cxnSp>
          <p:cxnSp>
            <p:nvCxnSpPr>
              <p:cNvPr id="79" name="カギ線コネクタ 78"/>
              <p:cNvCxnSpPr>
                <a:stCxn id="50" idx="1"/>
              </p:cNvCxnSpPr>
              <p:nvPr/>
            </p:nvCxnSpPr>
            <p:spPr>
              <a:xfrm rot="10800000" flipV="1">
                <a:off x="3830584" y="4313924"/>
                <a:ext cx="1410823" cy="785175"/>
              </a:xfrm>
              <a:prstGeom prst="bentConnector3">
                <a:avLst/>
              </a:prstGeom>
              <a:ln>
                <a:tailEnd type="arrow"/>
              </a:ln>
            </p:spPr>
            <p:style>
              <a:lnRef idx="1">
                <a:schemeClr val="dk1"/>
              </a:lnRef>
              <a:fillRef idx="0">
                <a:schemeClr val="dk1"/>
              </a:fillRef>
              <a:effectRef idx="0">
                <a:schemeClr val="dk1"/>
              </a:effectRef>
              <a:fontRef idx="minor">
                <a:schemeClr val="tx1"/>
              </a:fontRef>
            </p:style>
          </p:cxnSp>
        </p:grpSp>
        <p:sp>
          <p:nvSpPr>
            <p:cNvPr id="21" name="テキスト ボックス 20"/>
            <p:cNvSpPr txBox="1"/>
            <p:nvPr/>
          </p:nvSpPr>
          <p:spPr>
            <a:xfrm>
              <a:off x="2088843" y="5918012"/>
              <a:ext cx="1631376" cy="638433"/>
            </a:xfrm>
            <a:prstGeom prst="rect">
              <a:avLst/>
            </a:prstGeom>
            <a:noFill/>
          </p:spPr>
          <p:txBody>
            <a:bodyPr wrap="none" rtlCol="0">
              <a:spAutoFit/>
            </a:bodyPr>
            <a:lstStyle/>
            <a:p>
              <a:pPr algn="ctr"/>
              <a:r>
                <a:rPr kumimoji="1" lang="en-US" altLang="ja-JP" sz="1600"/>
                <a:t>CacheShadow</a:t>
              </a:r>
            </a:p>
            <a:p>
              <a:pPr algn="ctr"/>
              <a:r>
                <a:rPr kumimoji="1" lang="ja-JP" altLang="en-US" sz="1600"/>
                <a:t>ファイルシステム</a:t>
              </a:r>
            </a:p>
          </p:txBody>
        </p:sp>
        <p:sp>
          <p:nvSpPr>
            <p:cNvPr id="22" name="テキスト ボックス 21"/>
            <p:cNvSpPr txBox="1"/>
            <p:nvPr/>
          </p:nvSpPr>
          <p:spPr>
            <a:xfrm>
              <a:off x="5463489" y="6355380"/>
              <a:ext cx="1276311" cy="369619"/>
            </a:xfrm>
            <a:prstGeom prst="rect">
              <a:avLst/>
            </a:prstGeom>
            <a:noFill/>
          </p:spPr>
          <p:txBody>
            <a:bodyPr wrap="none" rtlCol="0">
              <a:spAutoFit/>
            </a:bodyPr>
            <a:lstStyle/>
            <a:p>
              <a:r>
                <a:rPr kumimoji="1" lang="ja-JP" altLang="en-US" sz="1600"/>
                <a:t>仮想ディスク</a:t>
              </a:r>
            </a:p>
          </p:txBody>
        </p:sp>
        <p:sp>
          <p:nvSpPr>
            <p:cNvPr id="23" name="テキスト ボックス 22"/>
            <p:cNvSpPr txBox="1"/>
            <p:nvPr/>
          </p:nvSpPr>
          <p:spPr>
            <a:xfrm>
              <a:off x="5238483" y="3056815"/>
              <a:ext cx="1631376" cy="638433"/>
            </a:xfrm>
            <a:prstGeom prst="rect">
              <a:avLst/>
            </a:prstGeom>
            <a:noFill/>
          </p:spPr>
          <p:txBody>
            <a:bodyPr wrap="none" rtlCol="0">
              <a:spAutoFit/>
            </a:bodyPr>
            <a:lstStyle/>
            <a:p>
              <a:pPr algn="ctr"/>
              <a:r>
                <a:rPr kumimoji="1" lang="ja-JP" altLang="en-US" sz="1600"/>
                <a:t>ファイルシステム</a:t>
              </a:r>
              <a:endParaRPr kumimoji="1" lang="en-US" altLang="ja-JP" sz="1600"/>
            </a:p>
            <a:p>
              <a:pPr algn="ctr"/>
              <a:r>
                <a:rPr kumimoji="1" lang="ja-JP" altLang="en-US" sz="1600"/>
                <a:t>キャッシュ</a:t>
              </a:r>
            </a:p>
          </p:txBody>
        </p:sp>
      </p:grpSp>
      <p:sp>
        <p:nvSpPr>
          <p:cNvPr id="6" name="テキスト ボックス 5"/>
          <p:cNvSpPr txBox="1"/>
          <p:nvPr/>
        </p:nvSpPr>
        <p:spPr>
          <a:xfrm>
            <a:off x="2448708" y="3645024"/>
            <a:ext cx="971164" cy="369332"/>
          </a:xfrm>
          <a:prstGeom prst="rect">
            <a:avLst/>
          </a:prstGeom>
          <a:noFill/>
        </p:spPr>
        <p:txBody>
          <a:bodyPr wrap="none" rtlCol="0">
            <a:spAutoFit/>
          </a:bodyPr>
          <a:lstStyle/>
          <a:p>
            <a:r>
              <a:rPr kumimoji="1" lang="en-US" altLang="ja-JP"/>
              <a:t>IDS</a:t>
            </a:r>
            <a:r>
              <a:rPr lang="en-US" altLang="ja-JP"/>
              <a:t> </a:t>
            </a:r>
            <a:r>
              <a:rPr kumimoji="1" lang="en-US" altLang="ja-JP"/>
              <a:t>VM</a:t>
            </a:r>
            <a:endParaRPr kumimoji="1" lang="ja-JP" altLang="en-US"/>
          </a:p>
        </p:txBody>
      </p:sp>
      <p:sp>
        <p:nvSpPr>
          <p:cNvPr id="81" name="テキスト ボックス 80"/>
          <p:cNvSpPr txBox="1"/>
          <p:nvPr/>
        </p:nvSpPr>
        <p:spPr>
          <a:xfrm>
            <a:off x="5508104" y="3275692"/>
            <a:ext cx="1217889" cy="369332"/>
          </a:xfrm>
          <a:prstGeom prst="rect">
            <a:avLst/>
          </a:prstGeom>
          <a:noFill/>
        </p:spPr>
        <p:txBody>
          <a:bodyPr wrap="none" rtlCol="0">
            <a:spAutoFit/>
          </a:bodyPr>
          <a:lstStyle/>
          <a:p>
            <a:r>
              <a:rPr lang="ja-JP" altLang="en-US"/>
              <a:t>サーバ</a:t>
            </a:r>
            <a:r>
              <a:rPr kumimoji="1" lang="en-US" altLang="ja-JP"/>
              <a:t>VM</a:t>
            </a:r>
            <a:endParaRPr kumimoji="1" lang="ja-JP" altLang="en-US"/>
          </a:p>
        </p:txBody>
      </p:sp>
      <p:sp>
        <p:nvSpPr>
          <p:cNvPr id="82" name="円/楕円 81"/>
          <p:cNvSpPr/>
          <p:nvPr/>
        </p:nvSpPr>
        <p:spPr>
          <a:xfrm>
            <a:off x="2267744" y="4293096"/>
            <a:ext cx="1440160" cy="313456"/>
          </a:xfrm>
          <a:prstGeom prst="ellipse">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kumimoji="1" lang="en-US" altLang="ja-JP" smtClean="0"/>
              <a:t>IDS</a:t>
            </a:r>
            <a:endParaRPr kumimoji="1" lang="ja-JP" altLang="en-US"/>
          </a:p>
        </p:txBody>
      </p:sp>
      <p:cxnSp>
        <p:nvCxnSpPr>
          <p:cNvPr id="7" name="直線矢印コネクタ 6"/>
          <p:cNvCxnSpPr/>
          <p:nvPr/>
        </p:nvCxnSpPr>
        <p:spPr>
          <a:xfrm>
            <a:off x="3275856" y="4581128"/>
            <a:ext cx="0" cy="504056"/>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83" name="直線矢印コネクタ 82"/>
          <p:cNvCxnSpPr/>
          <p:nvPr/>
        </p:nvCxnSpPr>
        <p:spPr>
          <a:xfrm flipV="1">
            <a:off x="2699792" y="4581128"/>
            <a:ext cx="0" cy="504056"/>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784458606"/>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コンテンツ プレースホルダー 1"/>
          <p:cNvSpPr>
            <a:spLocks noGrp="1"/>
          </p:cNvSpPr>
          <p:nvPr>
            <p:ph idx="1"/>
          </p:nvPr>
        </p:nvSpPr>
        <p:spPr/>
        <p:txBody>
          <a:bodyPr>
            <a:normAutofit/>
          </a:bodyPr>
          <a:lstStyle/>
          <a:p>
            <a:r>
              <a:rPr kumimoji="1" lang="ja-JP" altLang="en-US"/>
              <a:t>ページキャッシュ</a:t>
            </a:r>
            <a:endParaRPr kumimoji="1" lang="en-US" altLang="ja-JP"/>
          </a:p>
          <a:p>
            <a:pPr lvl="1"/>
            <a:r>
              <a:rPr lang="ja-JP" altLang="en-US"/>
              <a:t>ファイルデータのキャッシュ</a:t>
            </a:r>
            <a:endParaRPr lang="en-US" altLang="ja-JP"/>
          </a:p>
          <a:p>
            <a:pPr lvl="2"/>
            <a:r>
              <a:rPr lang="ja-JP" altLang="en-US"/>
              <a:t>ファイルの改ざんの検知</a:t>
            </a:r>
            <a:endParaRPr lang="en-US" altLang="ja-JP"/>
          </a:p>
          <a:p>
            <a:r>
              <a:rPr lang="ja-JP" altLang="en-US"/>
              <a:t>ディレクトリキャッシュ</a:t>
            </a:r>
            <a:endParaRPr lang="en-US" altLang="ja-JP"/>
          </a:p>
          <a:p>
            <a:pPr lvl="1"/>
            <a:r>
              <a:rPr lang="ja-JP" altLang="en-US"/>
              <a:t>ディレクトリエントリのキャッシュ </a:t>
            </a:r>
            <a:endParaRPr lang="en-US" altLang="ja-JP"/>
          </a:p>
          <a:p>
            <a:pPr lvl="2"/>
            <a:r>
              <a:rPr lang="ja-JP" altLang="en-US"/>
              <a:t>追加されたファイルやディレクトリの検知</a:t>
            </a:r>
            <a:endParaRPr lang="en-US" altLang="ja-JP"/>
          </a:p>
          <a:p>
            <a:r>
              <a:rPr kumimoji="1" lang="ja-JP" altLang="en-US"/>
              <a:t>メタデータキャッシュ</a:t>
            </a:r>
            <a:endParaRPr kumimoji="1" lang="en-US" altLang="ja-JP"/>
          </a:p>
          <a:p>
            <a:pPr lvl="1"/>
            <a:r>
              <a:rPr lang="ja-JP" altLang="en-US"/>
              <a:t>時刻やアクセス権などのメタデータのキャッシュ</a:t>
            </a:r>
            <a:endParaRPr lang="en-US" altLang="ja-JP"/>
          </a:p>
          <a:p>
            <a:pPr lvl="2"/>
            <a:r>
              <a:rPr lang="ja-JP" altLang="en-US"/>
              <a:t>更新時刻を最新に保つことができアクセス権の変更も検知可能になる </a:t>
            </a:r>
          </a:p>
        </p:txBody>
      </p:sp>
      <p:sp>
        <p:nvSpPr>
          <p:cNvPr id="3" name="タイトル 2"/>
          <p:cNvSpPr>
            <a:spLocks noGrp="1"/>
          </p:cNvSpPr>
          <p:nvPr>
            <p:ph type="title"/>
          </p:nvPr>
        </p:nvSpPr>
        <p:spPr/>
        <p:txBody>
          <a:bodyPr/>
          <a:lstStyle/>
          <a:p>
            <a:r>
              <a:rPr kumimoji="1" lang="ja-JP" altLang="en-US"/>
              <a:t>統合するファイルシステムキャッシュ</a:t>
            </a:r>
          </a:p>
        </p:txBody>
      </p:sp>
      <p:sp>
        <p:nvSpPr>
          <p:cNvPr id="23" name="角丸四角形 22"/>
          <p:cNvSpPr/>
          <p:nvPr/>
        </p:nvSpPr>
        <p:spPr>
          <a:xfrm>
            <a:off x="6627989" y="2328519"/>
            <a:ext cx="1471249" cy="1186756"/>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kumimoji="1" lang="ja-JP" altLang="en-US"/>
          </a:p>
        </p:txBody>
      </p:sp>
      <p:cxnSp>
        <p:nvCxnSpPr>
          <p:cNvPr id="24" name="直線コネクタ 23"/>
          <p:cNvCxnSpPr>
            <a:stCxn id="26" idx="2"/>
            <a:endCxn id="27" idx="0"/>
          </p:cNvCxnSpPr>
          <p:nvPr/>
        </p:nvCxnSpPr>
        <p:spPr>
          <a:xfrm flipH="1">
            <a:off x="7205977" y="2504335"/>
            <a:ext cx="157633" cy="131862"/>
          </a:xfrm>
          <a:prstGeom prst="line">
            <a:avLst/>
          </a:prstGeom>
          <a:ln>
            <a:prstDash val="solid"/>
          </a:ln>
        </p:spPr>
        <p:style>
          <a:lnRef idx="1">
            <a:schemeClr val="dk1"/>
          </a:lnRef>
          <a:fillRef idx="0">
            <a:schemeClr val="dk1"/>
          </a:fillRef>
          <a:effectRef idx="0">
            <a:schemeClr val="dk1"/>
          </a:effectRef>
          <a:fontRef idx="minor">
            <a:schemeClr val="tx1"/>
          </a:fontRef>
        </p:style>
      </p:cxnSp>
      <p:cxnSp>
        <p:nvCxnSpPr>
          <p:cNvPr id="25" name="直線コネクタ 24"/>
          <p:cNvCxnSpPr>
            <a:stCxn id="26" idx="2"/>
            <a:endCxn id="28" idx="0"/>
          </p:cNvCxnSpPr>
          <p:nvPr/>
        </p:nvCxnSpPr>
        <p:spPr>
          <a:xfrm>
            <a:off x="7363611" y="2504335"/>
            <a:ext cx="157633" cy="131862"/>
          </a:xfrm>
          <a:prstGeom prst="line">
            <a:avLst/>
          </a:prstGeom>
          <a:ln>
            <a:prstDash val="sysDash"/>
          </a:ln>
        </p:spPr>
        <p:style>
          <a:lnRef idx="1">
            <a:schemeClr val="dk1"/>
          </a:lnRef>
          <a:fillRef idx="0">
            <a:schemeClr val="dk1"/>
          </a:fillRef>
          <a:effectRef idx="0">
            <a:schemeClr val="dk1"/>
          </a:effectRef>
          <a:fontRef idx="minor">
            <a:schemeClr val="tx1"/>
          </a:fontRef>
        </p:style>
      </p:cxnSp>
      <p:sp>
        <p:nvSpPr>
          <p:cNvPr id="26" name="正方形/長方形 25"/>
          <p:cNvSpPr/>
          <p:nvPr/>
        </p:nvSpPr>
        <p:spPr>
          <a:xfrm>
            <a:off x="7258519" y="2372473"/>
            <a:ext cx="210184" cy="131862"/>
          </a:xfrm>
          <a:prstGeom prst="rect">
            <a:avLst/>
          </a:prstGeom>
          <a:ln/>
        </p:spPr>
        <p:style>
          <a:lnRef idx="1">
            <a:schemeClr val="dk1"/>
          </a:lnRef>
          <a:fillRef idx="2">
            <a:schemeClr val="dk1"/>
          </a:fillRef>
          <a:effectRef idx="1">
            <a:schemeClr val="dk1"/>
          </a:effectRef>
          <a:fontRef idx="minor">
            <a:schemeClr val="dk1"/>
          </a:fontRef>
        </p:style>
        <p:txBody>
          <a:bodyPr rtlCol="0" anchor="ctr"/>
          <a:lstStyle/>
          <a:p>
            <a:pPr algn="ctr"/>
            <a:endParaRPr kumimoji="1" lang="ja-JP" altLang="en-US"/>
          </a:p>
        </p:txBody>
      </p:sp>
      <p:sp>
        <p:nvSpPr>
          <p:cNvPr id="27" name="正方形/長方形 26"/>
          <p:cNvSpPr/>
          <p:nvPr/>
        </p:nvSpPr>
        <p:spPr>
          <a:xfrm>
            <a:off x="7100885" y="2636196"/>
            <a:ext cx="210184" cy="131862"/>
          </a:xfrm>
          <a:prstGeom prst="rect">
            <a:avLst/>
          </a:prstGeom>
          <a:ln/>
        </p:spPr>
        <p:style>
          <a:lnRef idx="1">
            <a:schemeClr val="accent2"/>
          </a:lnRef>
          <a:fillRef idx="2">
            <a:schemeClr val="accent2"/>
          </a:fillRef>
          <a:effectRef idx="1">
            <a:schemeClr val="accent2"/>
          </a:effectRef>
          <a:fontRef idx="minor">
            <a:schemeClr val="dk1"/>
          </a:fontRef>
        </p:style>
        <p:txBody>
          <a:bodyPr rtlCol="0" anchor="ctr"/>
          <a:lstStyle/>
          <a:p>
            <a:pPr algn="ctr"/>
            <a:endParaRPr kumimoji="1" lang="ja-JP" altLang="en-US"/>
          </a:p>
        </p:txBody>
      </p:sp>
      <p:sp>
        <p:nvSpPr>
          <p:cNvPr id="28" name="正方形/長方形 27"/>
          <p:cNvSpPr/>
          <p:nvPr/>
        </p:nvSpPr>
        <p:spPr>
          <a:xfrm>
            <a:off x="7416152" y="2636196"/>
            <a:ext cx="210184" cy="131862"/>
          </a:xfrm>
          <a:prstGeom prst="rect">
            <a:avLst/>
          </a:prstGeom>
          <a:ln/>
        </p:spPr>
        <p:style>
          <a:lnRef idx="1">
            <a:schemeClr val="dk1"/>
          </a:lnRef>
          <a:fillRef idx="2">
            <a:schemeClr val="dk1"/>
          </a:fillRef>
          <a:effectRef idx="1">
            <a:schemeClr val="dk1"/>
          </a:effectRef>
          <a:fontRef idx="minor">
            <a:schemeClr val="dk1"/>
          </a:fontRef>
        </p:style>
        <p:txBody>
          <a:bodyPr rtlCol="0" anchor="ctr"/>
          <a:lstStyle/>
          <a:p>
            <a:pPr algn="ctr"/>
            <a:endParaRPr kumimoji="1" lang="ja-JP" altLang="en-US"/>
          </a:p>
        </p:txBody>
      </p:sp>
      <p:cxnSp>
        <p:nvCxnSpPr>
          <p:cNvPr id="29" name="直線コネクタ 28"/>
          <p:cNvCxnSpPr>
            <a:stCxn id="27" idx="2"/>
            <a:endCxn id="32" idx="0"/>
          </p:cNvCxnSpPr>
          <p:nvPr/>
        </p:nvCxnSpPr>
        <p:spPr>
          <a:xfrm flipH="1">
            <a:off x="6995804" y="2768058"/>
            <a:ext cx="210173" cy="175816"/>
          </a:xfrm>
          <a:prstGeom prst="line">
            <a:avLst/>
          </a:prstGeom>
          <a:ln>
            <a:prstDash val="solid"/>
          </a:ln>
        </p:spPr>
        <p:style>
          <a:lnRef idx="1">
            <a:schemeClr val="dk1"/>
          </a:lnRef>
          <a:fillRef idx="0">
            <a:schemeClr val="dk1"/>
          </a:fillRef>
          <a:effectRef idx="0">
            <a:schemeClr val="dk1"/>
          </a:effectRef>
          <a:fontRef idx="minor">
            <a:schemeClr val="tx1"/>
          </a:fontRef>
        </p:style>
      </p:cxnSp>
      <p:cxnSp>
        <p:nvCxnSpPr>
          <p:cNvPr id="30" name="直線コネクタ 29"/>
          <p:cNvCxnSpPr>
            <a:stCxn id="28" idx="2"/>
            <a:endCxn id="34" idx="0"/>
          </p:cNvCxnSpPr>
          <p:nvPr/>
        </p:nvCxnSpPr>
        <p:spPr>
          <a:xfrm>
            <a:off x="7521245" y="2768058"/>
            <a:ext cx="105095" cy="175816"/>
          </a:xfrm>
          <a:prstGeom prst="line">
            <a:avLst/>
          </a:prstGeom>
          <a:ln>
            <a:prstDash val="sysDash"/>
          </a:ln>
        </p:spPr>
        <p:style>
          <a:lnRef idx="1">
            <a:schemeClr val="dk1"/>
          </a:lnRef>
          <a:fillRef idx="0">
            <a:schemeClr val="dk1"/>
          </a:fillRef>
          <a:effectRef idx="0">
            <a:schemeClr val="dk1"/>
          </a:effectRef>
          <a:fontRef idx="minor">
            <a:schemeClr val="tx1"/>
          </a:fontRef>
        </p:style>
      </p:cxnSp>
      <p:cxnSp>
        <p:nvCxnSpPr>
          <p:cNvPr id="31" name="直線コネクタ 30"/>
          <p:cNvCxnSpPr>
            <a:stCxn id="27" idx="2"/>
            <a:endCxn id="33" idx="0"/>
          </p:cNvCxnSpPr>
          <p:nvPr/>
        </p:nvCxnSpPr>
        <p:spPr>
          <a:xfrm>
            <a:off x="7205977" y="2768058"/>
            <a:ext cx="105095" cy="175816"/>
          </a:xfrm>
          <a:prstGeom prst="line">
            <a:avLst/>
          </a:prstGeom>
          <a:ln>
            <a:prstDash val="sysDash"/>
          </a:ln>
        </p:spPr>
        <p:style>
          <a:lnRef idx="1">
            <a:schemeClr val="dk1"/>
          </a:lnRef>
          <a:fillRef idx="0">
            <a:schemeClr val="dk1"/>
          </a:fillRef>
          <a:effectRef idx="0">
            <a:schemeClr val="dk1"/>
          </a:effectRef>
          <a:fontRef idx="minor">
            <a:schemeClr val="tx1"/>
          </a:fontRef>
        </p:style>
      </p:cxnSp>
      <p:sp>
        <p:nvSpPr>
          <p:cNvPr id="32" name="正方形/長方形 31"/>
          <p:cNvSpPr/>
          <p:nvPr/>
        </p:nvSpPr>
        <p:spPr>
          <a:xfrm>
            <a:off x="6890712" y="2943873"/>
            <a:ext cx="210184" cy="131862"/>
          </a:xfrm>
          <a:prstGeom prst="rect">
            <a:avLst/>
          </a:prstGeom>
          <a:ln/>
        </p:spPr>
        <p:style>
          <a:lnRef idx="1">
            <a:schemeClr val="accent2"/>
          </a:lnRef>
          <a:fillRef idx="2">
            <a:schemeClr val="accent2"/>
          </a:fillRef>
          <a:effectRef idx="1">
            <a:schemeClr val="accent2"/>
          </a:effectRef>
          <a:fontRef idx="minor">
            <a:schemeClr val="dk1"/>
          </a:fontRef>
        </p:style>
        <p:txBody>
          <a:bodyPr rtlCol="0" anchor="ctr"/>
          <a:lstStyle/>
          <a:p>
            <a:pPr algn="ctr"/>
            <a:endParaRPr kumimoji="1" lang="ja-JP" altLang="en-US"/>
          </a:p>
        </p:txBody>
      </p:sp>
      <p:sp>
        <p:nvSpPr>
          <p:cNvPr id="33" name="正方形/長方形 32"/>
          <p:cNvSpPr/>
          <p:nvPr/>
        </p:nvSpPr>
        <p:spPr>
          <a:xfrm>
            <a:off x="7205980" y="2943873"/>
            <a:ext cx="210184" cy="131862"/>
          </a:xfrm>
          <a:prstGeom prst="rect">
            <a:avLst/>
          </a:prstGeom>
          <a:noFill/>
          <a:ln>
            <a:prstDash val="sysDash"/>
          </a:ln>
        </p:spPr>
        <p:style>
          <a:lnRef idx="1">
            <a:schemeClr val="dk1"/>
          </a:lnRef>
          <a:fillRef idx="2">
            <a:schemeClr val="dk1"/>
          </a:fillRef>
          <a:effectRef idx="1">
            <a:schemeClr val="dk1"/>
          </a:effectRef>
          <a:fontRef idx="minor">
            <a:schemeClr val="dk1"/>
          </a:fontRef>
        </p:style>
        <p:txBody>
          <a:bodyPr rtlCol="0" anchor="ctr"/>
          <a:lstStyle/>
          <a:p>
            <a:pPr algn="ctr"/>
            <a:endParaRPr kumimoji="1" lang="ja-JP" altLang="en-US"/>
          </a:p>
        </p:txBody>
      </p:sp>
      <p:sp>
        <p:nvSpPr>
          <p:cNvPr id="34" name="正方形/長方形 33"/>
          <p:cNvSpPr/>
          <p:nvPr/>
        </p:nvSpPr>
        <p:spPr>
          <a:xfrm>
            <a:off x="7521247" y="2943873"/>
            <a:ext cx="210184" cy="131862"/>
          </a:xfrm>
          <a:prstGeom prst="rect">
            <a:avLst/>
          </a:prstGeom>
          <a:ln/>
        </p:spPr>
        <p:style>
          <a:lnRef idx="1">
            <a:schemeClr val="accent2"/>
          </a:lnRef>
          <a:fillRef idx="2">
            <a:schemeClr val="accent2"/>
          </a:fillRef>
          <a:effectRef idx="1">
            <a:schemeClr val="accent2"/>
          </a:effectRef>
          <a:fontRef idx="minor">
            <a:schemeClr val="dk1"/>
          </a:fontRef>
        </p:style>
        <p:txBody>
          <a:bodyPr rtlCol="0" anchor="ctr"/>
          <a:lstStyle/>
          <a:p>
            <a:pPr algn="ctr"/>
            <a:endParaRPr kumimoji="1" lang="ja-JP" altLang="en-US"/>
          </a:p>
        </p:txBody>
      </p:sp>
      <p:sp>
        <p:nvSpPr>
          <p:cNvPr id="35" name="正方形/長方形 34"/>
          <p:cNvSpPr/>
          <p:nvPr/>
        </p:nvSpPr>
        <p:spPr>
          <a:xfrm>
            <a:off x="7626337" y="3251552"/>
            <a:ext cx="210184" cy="131862"/>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kumimoji="1" lang="ja-JP" altLang="en-US"/>
          </a:p>
        </p:txBody>
      </p:sp>
      <p:cxnSp>
        <p:nvCxnSpPr>
          <p:cNvPr id="36" name="直線コネクタ 35"/>
          <p:cNvCxnSpPr>
            <a:stCxn id="34" idx="2"/>
            <a:endCxn id="35" idx="0"/>
          </p:cNvCxnSpPr>
          <p:nvPr/>
        </p:nvCxnSpPr>
        <p:spPr>
          <a:xfrm>
            <a:off x="7626340" y="3075736"/>
            <a:ext cx="105089" cy="175816"/>
          </a:xfrm>
          <a:prstGeom prst="line">
            <a:avLst/>
          </a:prstGeom>
          <a:ln>
            <a:prstDash val="solid"/>
          </a:ln>
        </p:spPr>
        <p:style>
          <a:lnRef idx="1">
            <a:schemeClr val="dk1"/>
          </a:lnRef>
          <a:fillRef idx="0">
            <a:schemeClr val="dk1"/>
          </a:fillRef>
          <a:effectRef idx="0">
            <a:schemeClr val="dk1"/>
          </a:effectRef>
          <a:fontRef idx="minor">
            <a:schemeClr val="tx1"/>
          </a:fontRef>
        </p:style>
      </p:cxnSp>
      <p:sp>
        <p:nvSpPr>
          <p:cNvPr id="8" name="テキスト ボックス 7"/>
          <p:cNvSpPr txBox="1"/>
          <p:nvPr/>
        </p:nvSpPr>
        <p:spPr>
          <a:xfrm>
            <a:off x="6548030" y="1772816"/>
            <a:ext cx="1552362" cy="554210"/>
          </a:xfrm>
          <a:prstGeom prst="rect">
            <a:avLst/>
          </a:prstGeom>
          <a:noFill/>
        </p:spPr>
        <p:txBody>
          <a:bodyPr wrap="none" rtlCol="0">
            <a:spAutoFit/>
          </a:bodyPr>
          <a:lstStyle/>
          <a:p>
            <a:pPr algn="ctr"/>
            <a:r>
              <a:rPr kumimoji="1" lang="ja-JP" altLang="en-US"/>
              <a:t>ファイルシステム</a:t>
            </a:r>
            <a:endParaRPr kumimoji="1" lang="en-US" altLang="ja-JP"/>
          </a:p>
          <a:p>
            <a:pPr algn="ctr"/>
            <a:r>
              <a:rPr kumimoji="1" lang="ja-JP" altLang="en-US"/>
              <a:t>キャッシュ</a:t>
            </a:r>
          </a:p>
        </p:txBody>
      </p:sp>
    </p:spTree>
    <p:extLst>
      <p:ext uri="{BB962C8B-B14F-4D97-AF65-F5344CB8AC3E}">
        <p14:creationId xmlns:p14="http://schemas.microsoft.com/office/powerpoint/2010/main" val="1891645022"/>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正方形/長方形 19"/>
          <p:cNvSpPr/>
          <p:nvPr/>
        </p:nvSpPr>
        <p:spPr>
          <a:xfrm>
            <a:off x="2411760" y="6309320"/>
            <a:ext cx="3600400" cy="368394"/>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endParaRPr kumimoji="1" lang="ja-JP" altLang="en-US" sz="1400"/>
          </a:p>
        </p:txBody>
      </p:sp>
      <p:sp>
        <p:nvSpPr>
          <p:cNvPr id="2" name="コンテンツ プレースホルダー 1"/>
          <p:cNvSpPr>
            <a:spLocks noGrp="1"/>
          </p:cNvSpPr>
          <p:nvPr>
            <p:ph idx="1"/>
          </p:nvPr>
        </p:nvSpPr>
        <p:spPr/>
        <p:txBody>
          <a:bodyPr/>
          <a:lstStyle/>
          <a:p>
            <a:r>
              <a:rPr lang="ja-JP" altLang="en-US"/>
              <a:t>サーバ</a:t>
            </a:r>
            <a:r>
              <a:rPr lang="en-US" altLang="ja-JP"/>
              <a:t>VM</a:t>
            </a:r>
            <a:r>
              <a:rPr lang="ja-JP" altLang="en-US"/>
              <a:t>の外からサーバ</a:t>
            </a:r>
            <a:r>
              <a:rPr lang="en-US" altLang="ja-JP"/>
              <a:t>VM</a:t>
            </a:r>
            <a:r>
              <a:rPr lang="ja-JP" altLang="en-US"/>
              <a:t>の情報を取得する</a:t>
            </a:r>
            <a:endParaRPr lang="en-US" altLang="ja-JP"/>
          </a:p>
          <a:p>
            <a:pPr lvl="1"/>
            <a:r>
              <a:rPr lang="ja-JP" altLang="en-US"/>
              <a:t>カーネルのデバッグ情報からサーバ</a:t>
            </a:r>
            <a:r>
              <a:rPr lang="en-US" altLang="ja-JP"/>
              <a:t>VM</a:t>
            </a:r>
            <a:r>
              <a:rPr lang="ja-JP" altLang="en-US"/>
              <a:t>のメモリにアクセス</a:t>
            </a:r>
            <a:endParaRPr lang="en-US" altLang="ja-JP"/>
          </a:p>
          <a:p>
            <a:pPr lvl="2"/>
            <a:r>
              <a:rPr lang="ja-JP" altLang="en-US"/>
              <a:t>プロセスを解析す</a:t>
            </a:r>
            <a:r>
              <a:rPr lang="ja-JP" altLang="en-US"/>
              <a:t>る場合：</a:t>
            </a:r>
            <a:r>
              <a:rPr lang="en-US" altLang="ja-JP"/>
              <a:t>init_task</a:t>
            </a:r>
          </a:p>
          <a:p>
            <a:pPr lvl="1"/>
            <a:r>
              <a:rPr lang="ja-JP" altLang="en-US"/>
              <a:t>サーバ</a:t>
            </a:r>
            <a:r>
              <a:rPr lang="en-US" altLang="ja-JP"/>
              <a:t>VM</a:t>
            </a:r>
            <a:r>
              <a:rPr lang="ja-JP" altLang="en-US"/>
              <a:t>のメモリページを</a:t>
            </a:r>
            <a:r>
              <a:rPr lang="en-US" altLang="ja-JP"/>
              <a:t>IDS VM</a:t>
            </a:r>
            <a:r>
              <a:rPr lang="ja-JP" altLang="en-US"/>
              <a:t>にマップして解析する</a:t>
            </a:r>
          </a:p>
        </p:txBody>
      </p:sp>
      <p:sp>
        <p:nvSpPr>
          <p:cNvPr id="3" name="タイトル 2"/>
          <p:cNvSpPr>
            <a:spLocks noGrp="1"/>
          </p:cNvSpPr>
          <p:nvPr>
            <p:ph type="title"/>
          </p:nvPr>
        </p:nvSpPr>
        <p:spPr/>
        <p:txBody>
          <a:bodyPr/>
          <a:lstStyle/>
          <a:p>
            <a:r>
              <a:rPr lang="en-US" altLang="ja-JP"/>
              <a:t>VM</a:t>
            </a:r>
            <a:r>
              <a:rPr lang="ja-JP" altLang="en-US"/>
              <a:t>イントロスペクション</a:t>
            </a:r>
          </a:p>
        </p:txBody>
      </p:sp>
      <p:sp>
        <p:nvSpPr>
          <p:cNvPr id="6" name="角丸四角形 5"/>
          <p:cNvSpPr/>
          <p:nvPr/>
        </p:nvSpPr>
        <p:spPr>
          <a:xfrm>
            <a:off x="2051720" y="4239805"/>
            <a:ext cx="2126486" cy="1709475"/>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kumimoji="1" lang="ja-JP" altLang="en-US"/>
          </a:p>
        </p:txBody>
      </p:sp>
      <p:sp>
        <p:nvSpPr>
          <p:cNvPr id="7" name="角丸四角形 6"/>
          <p:cNvSpPr/>
          <p:nvPr/>
        </p:nvSpPr>
        <p:spPr>
          <a:xfrm>
            <a:off x="4674386" y="4239805"/>
            <a:ext cx="1913838" cy="1709475"/>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kumimoji="1" lang="ja-JP" altLang="en-US"/>
          </a:p>
        </p:txBody>
      </p:sp>
      <p:sp>
        <p:nvSpPr>
          <p:cNvPr id="10" name="テキスト ボックス 9"/>
          <p:cNvSpPr txBox="1"/>
          <p:nvPr/>
        </p:nvSpPr>
        <p:spPr>
          <a:xfrm>
            <a:off x="2586623" y="3933056"/>
            <a:ext cx="971164" cy="314918"/>
          </a:xfrm>
          <a:prstGeom prst="rect">
            <a:avLst/>
          </a:prstGeom>
          <a:noFill/>
        </p:spPr>
        <p:txBody>
          <a:bodyPr wrap="none" rtlCol="0">
            <a:spAutoFit/>
          </a:bodyPr>
          <a:lstStyle/>
          <a:p>
            <a:r>
              <a:rPr lang="en-US" altLang="ja-JP" dirty="0"/>
              <a:t>IDS VM</a:t>
            </a:r>
            <a:endParaRPr kumimoji="1" lang="ja-JP" altLang="en-US" dirty="0"/>
          </a:p>
        </p:txBody>
      </p:sp>
      <p:sp>
        <p:nvSpPr>
          <p:cNvPr id="11" name="テキスト ボックス 10"/>
          <p:cNvSpPr txBox="1"/>
          <p:nvPr/>
        </p:nvSpPr>
        <p:spPr>
          <a:xfrm>
            <a:off x="5076056" y="3940979"/>
            <a:ext cx="1217889" cy="314917"/>
          </a:xfrm>
          <a:prstGeom prst="rect">
            <a:avLst/>
          </a:prstGeom>
          <a:noFill/>
        </p:spPr>
        <p:txBody>
          <a:bodyPr wrap="none" rtlCol="0">
            <a:spAutoFit/>
          </a:bodyPr>
          <a:lstStyle/>
          <a:p>
            <a:r>
              <a:rPr lang="ja-JP" altLang="en-US"/>
              <a:t>サーバ</a:t>
            </a:r>
            <a:r>
              <a:rPr lang="en-US" altLang="ja-JP"/>
              <a:t>VM</a:t>
            </a:r>
            <a:endParaRPr kumimoji="1" lang="ja-JP" altLang="en-US"/>
          </a:p>
        </p:txBody>
      </p:sp>
      <p:sp>
        <p:nvSpPr>
          <p:cNvPr id="12" name="正方形/長方形 11"/>
          <p:cNvSpPr/>
          <p:nvPr/>
        </p:nvSpPr>
        <p:spPr>
          <a:xfrm>
            <a:off x="2193486" y="4493570"/>
            <a:ext cx="1842955" cy="474854"/>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n-US" altLang="ja-JP" sz="1600"/>
              <a:t>CacheShadow</a:t>
            </a:r>
            <a:endParaRPr kumimoji="1" lang="en-US" altLang="ja-JP" sz="1600" smtClean="0"/>
          </a:p>
          <a:p>
            <a:pPr algn="ctr"/>
            <a:r>
              <a:rPr kumimoji="1" lang="ja-JP" altLang="en-US" sz="1600" smtClean="0"/>
              <a:t>ファイルシステム</a:t>
            </a:r>
            <a:endParaRPr kumimoji="1" lang="ja-JP" altLang="en-US" sz="1600"/>
          </a:p>
        </p:txBody>
      </p:sp>
      <p:sp>
        <p:nvSpPr>
          <p:cNvPr id="13" name="正方形/長方形 12"/>
          <p:cNvSpPr/>
          <p:nvPr/>
        </p:nvSpPr>
        <p:spPr>
          <a:xfrm>
            <a:off x="4932040" y="5301208"/>
            <a:ext cx="1368152" cy="351018"/>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kumimoji="1" lang="ja-JP" altLang="en-US" sz="1400"/>
          </a:p>
        </p:txBody>
      </p:sp>
      <p:sp>
        <p:nvSpPr>
          <p:cNvPr id="16" name="正方形/長方形 15"/>
          <p:cNvSpPr/>
          <p:nvPr/>
        </p:nvSpPr>
        <p:spPr>
          <a:xfrm>
            <a:off x="2195736" y="5301208"/>
            <a:ext cx="1800200" cy="368394"/>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endParaRPr kumimoji="1" lang="ja-JP" altLang="en-US" sz="1400"/>
          </a:p>
        </p:txBody>
      </p:sp>
      <p:sp>
        <p:nvSpPr>
          <p:cNvPr id="17" name="正方形/長方形 16"/>
          <p:cNvSpPr/>
          <p:nvPr/>
        </p:nvSpPr>
        <p:spPr>
          <a:xfrm>
            <a:off x="2555776" y="5301208"/>
            <a:ext cx="1296144" cy="368394"/>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kumimoji="1" lang="ja-JP" altLang="en-US" sz="1400"/>
          </a:p>
        </p:txBody>
      </p:sp>
      <p:cxnSp>
        <p:nvCxnSpPr>
          <p:cNvPr id="23" name="直線矢印コネクタ 22"/>
          <p:cNvCxnSpPr/>
          <p:nvPr/>
        </p:nvCxnSpPr>
        <p:spPr>
          <a:xfrm>
            <a:off x="3131840" y="4994220"/>
            <a:ext cx="0" cy="3069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18" name="正方形/長方形 17"/>
          <p:cNvSpPr/>
          <p:nvPr/>
        </p:nvSpPr>
        <p:spPr>
          <a:xfrm>
            <a:off x="3635896" y="6309320"/>
            <a:ext cx="1296144" cy="360040"/>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kumimoji="1" lang="ja-JP" altLang="en-US" sz="1400"/>
          </a:p>
        </p:txBody>
      </p:sp>
      <p:cxnSp>
        <p:nvCxnSpPr>
          <p:cNvPr id="15" name="直線矢印コネクタ 14"/>
          <p:cNvCxnSpPr>
            <a:stCxn id="13" idx="2"/>
            <a:endCxn id="18" idx="0"/>
          </p:cNvCxnSpPr>
          <p:nvPr/>
        </p:nvCxnSpPr>
        <p:spPr>
          <a:xfrm flipH="1">
            <a:off x="4283968" y="5652226"/>
            <a:ext cx="1332148" cy="657094"/>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26" name="直線矢印コネクタ 25"/>
          <p:cNvCxnSpPr>
            <a:stCxn id="18" idx="0"/>
            <a:endCxn id="17" idx="2"/>
          </p:cNvCxnSpPr>
          <p:nvPr/>
        </p:nvCxnSpPr>
        <p:spPr>
          <a:xfrm flipH="1" flipV="1">
            <a:off x="3203848" y="5669602"/>
            <a:ext cx="1080120" cy="63971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31" name="テキスト ボックス 30"/>
          <p:cNvSpPr txBox="1"/>
          <p:nvPr/>
        </p:nvSpPr>
        <p:spPr>
          <a:xfrm>
            <a:off x="6012160" y="6309320"/>
            <a:ext cx="1373092" cy="369332"/>
          </a:xfrm>
          <a:prstGeom prst="rect">
            <a:avLst/>
          </a:prstGeom>
          <a:noFill/>
        </p:spPr>
        <p:txBody>
          <a:bodyPr wrap="none" rtlCol="0">
            <a:spAutoFit/>
          </a:bodyPr>
          <a:lstStyle/>
          <a:p>
            <a:r>
              <a:rPr kumimoji="1" lang="ja-JP" altLang="en-US"/>
              <a:t>マシンメモリ</a:t>
            </a:r>
          </a:p>
        </p:txBody>
      </p:sp>
      <p:sp>
        <p:nvSpPr>
          <p:cNvPr id="19" name="正方形/長方形 18"/>
          <p:cNvSpPr/>
          <p:nvPr/>
        </p:nvSpPr>
        <p:spPr>
          <a:xfrm>
            <a:off x="4932040" y="4590150"/>
            <a:ext cx="1368152" cy="351018"/>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kumimoji="1" lang="ja-JP" altLang="en-US" sz="1400"/>
          </a:p>
        </p:txBody>
      </p:sp>
      <p:cxnSp>
        <p:nvCxnSpPr>
          <p:cNvPr id="5" name="直線矢印コネクタ 4"/>
          <p:cNvCxnSpPr>
            <a:stCxn id="19" idx="2"/>
            <a:endCxn id="13" idx="0"/>
          </p:cNvCxnSpPr>
          <p:nvPr/>
        </p:nvCxnSpPr>
        <p:spPr>
          <a:xfrm>
            <a:off x="5616116" y="4941168"/>
            <a:ext cx="0" cy="360040"/>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4" name="テキスト ボックス 3"/>
          <p:cNvSpPr txBox="1"/>
          <p:nvPr/>
        </p:nvSpPr>
        <p:spPr>
          <a:xfrm>
            <a:off x="6372200" y="4581128"/>
            <a:ext cx="1191853" cy="369332"/>
          </a:xfrm>
          <a:prstGeom prst="rect">
            <a:avLst/>
          </a:prstGeom>
          <a:noFill/>
        </p:spPr>
        <p:txBody>
          <a:bodyPr wrap="none" rtlCol="0">
            <a:spAutoFit/>
          </a:bodyPr>
          <a:lstStyle/>
          <a:p>
            <a:r>
              <a:rPr kumimoji="1" lang="ja-JP" altLang="en-US"/>
              <a:t>仮想メモリ</a:t>
            </a:r>
          </a:p>
        </p:txBody>
      </p:sp>
      <p:sp>
        <p:nvSpPr>
          <p:cNvPr id="9" name="テキスト ボックス 8"/>
          <p:cNvSpPr txBox="1"/>
          <p:nvPr/>
        </p:nvSpPr>
        <p:spPr>
          <a:xfrm>
            <a:off x="6408102" y="5301208"/>
            <a:ext cx="1692290" cy="369332"/>
          </a:xfrm>
          <a:prstGeom prst="rect">
            <a:avLst/>
          </a:prstGeom>
          <a:noFill/>
        </p:spPr>
        <p:txBody>
          <a:bodyPr wrap="none" rtlCol="0">
            <a:spAutoFit/>
          </a:bodyPr>
          <a:lstStyle/>
          <a:p>
            <a:r>
              <a:rPr kumimoji="1" lang="ja-JP" altLang="en-US"/>
              <a:t>擬似物理メモリ</a:t>
            </a:r>
          </a:p>
        </p:txBody>
      </p:sp>
    </p:spTree>
    <p:extLst>
      <p:ext uri="{BB962C8B-B14F-4D97-AF65-F5344CB8AC3E}">
        <p14:creationId xmlns:p14="http://schemas.microsoft.com/office/powerpoint/2010/main" val="4238488605"/>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角丸四角形 5"/>
          <p:cNvSpPr/>
          <p:nvPr/>
        </p:nvSpPr>
        <p:spPr>
          <a:xfrm>
            <a:off x="3131840" y="4149080"/>
            <a:ext cx="5400600" cy="2160240"/>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kumimoji="1" lang="ja-JP" altLang="en-US"/>
          </a:p>
        </p:txBody>
      </p:sp>
      <p:sp>
        <p:nvSpPr>
          <p:cNvPr id="60" name="角丸四角形 59"/>
          <p:cNvSpPr/>
          <p:nvPr/>
        </p:nvSpPr>
        <p:spPr>
          <a:xfrm>
            <a:off x="3275856" y="4725144"/>
            <a:ext cx="864096" cy="864096"/>
          </a:xfrm>
          <a:prstGeom prst="round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17" name="角丸四角形 16"/>
          <p:cNvSpPr/>
          <p:nvPr/>
        </p:nvSpPr>
        <p:spPr>
          <a:xfrm>
            <a:off x="4644008" y="4725144"/>
            <a:ext cx="864096" cy="864096"/>
          </a:xfrm>
          <a:prstGeom prst="round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2" name="コンテンツ プレースホルダー 1"/>
          <p:cNvSpPr>
            <a:spLocks noGrp="1"/>
          </p:cNvSpPr>
          <p:nvPr>
            <p:ph idx="1"/>
          </p:nvPr>
        </p:nvSpPr>
        <p:spPr/>
        <p:txBody>
          <a:bodyPr/>
          <a:lstStyle/>
          <a:p>
            <a:r>
              <a:rPr lang="ja-JP" altLang="en-US"/>
              <a:t>サーバ</a:t>
            </a:r>
            <a:r>
              <a:rPr lang="en-US" altLang="ja-JP"/>
              <a:t>VM</a:t>
            </a:r>
            <a:r>
              <a:rPr lang="ja-JP" altLang="en-US"/>
              <a:t>のメモリを管理している</a:t>
            </a:r>
            <a:r>
              <a:rPr lang="en-US" altLang="ja-JP"/>
              <a:t>page</a:t>
            </a:r>
            <a:r>
              <a:rPr lang="ja-JP" altLang="en-US"/>
              <a:t>構造体を解析</a:t>
            </a:r>
            <a:endParaRPr lang="en-US" altLang="ja-JP"/>
          </a:p>
          <a:p>
            <a:pPr lvl="1"/>
            <a:r>
              <a:rPr lang="en-US" altLang="ja-JP"/>
              <a:t>page</a:t>
            </a:r>
            <a:r>
              <a:rPr lang="ja-JP" altLang="en-US"/>
              <a:t>構造体を順番に調べる</a:t>
            </a:r>
            <a:r>
              <a:rPr lang="ja-JP" altLang="en-US"/>
              <a:t>だけでよい</a:t>
            </a:r>
            <a:endParaRPr lang="en-US" altLang="ja-JP"/>
          </a:p>
          <a:p>
            <a:pPr lvl="1"/>
            <a:r>
              <a:rPr lang="ja-JP" altLang="en-US"/>
              <a:t>ぺージキャッシュはファイル単位で管理されている</a:t>
            </a:r>
            <a:endParaRPr lang="en-US" altLang="ja-JP"/>
          </a:p>
          <a:p>
            <a:pPr lvl="2"/>
            <a:r>
              <a:rPr lang="ja-JP" altLang="en-US"/>
              <a:t>ファイルごとに見るのは面倒</a:t>
            </a:r>
            <a:endParaRPr lang="en-US" altLang="ja-JP"/>
          </a:p>
        </p:txBody>
      </p:sp>
      <p:sp>
        <p:nvSpPr>
          <p:cNvPr id="15" name="テキスト ボックス 14"/>
          <p:cNvSpPr txBox="1"/>
          <p:nvPr/>
        </p:nvSpPr>
        <p:spPr>
          <a:xfrm>
            <a:off x="5154311" y="3789040"/>
            <a:ext cx="1217889" cy="369332"/>
          </a:xfrm>
          <a:prstGeom prst="rect">
            <a:avLst/>
          </a:prstGeom>
          <a:noFill/>
        </p:spPr>
        <p:txBody>
          <a:bodyPr wrap="none" rtlCol="0">
            <a:spAutoFit/>
          </a:bodyPr>
          <a:lstStyle/>
          <a:p>
            <a:r>
              <a:rPr kumimoji="1" lang="ja-JP" altLang="en-US"/>
              <a:t>サーバ</a:t>
            </a:r>
            <a:r>
              <a:rPr kumimoji="1" lang="en-US" altLang="ja-JP"/>
              <a:t>VM</a:t>
            </a:r>
            <a:endParaRPr kumimoji="1" lang="ja-JP" altLang="en-US"/>
          </a:p>
        </p:txBody>
      </p:sp>
      <p:grpSp>
        <p:nvGrpSpPr>
          <p:cNvPr id="5" name="図形グループ 4"/>
          <p:cNvGrpSpPr/>
          <p:nvPr/>
        </p:nvGrpSpPr>
        <p:grpSpPr>
          <a:xfrm>
            <a:off x="5796136" y="4149080"/>
            <a:ext cx="2520280" cy="770602"/>
            <a:chOff x="2915816" y="4746630"/>
            <a:chExt cx="2520280" cy="770602"/>
          </a:xfrm>
        </p:grpSpPr>
        <p:sp>
          <p:nvSpPr>
            <p:cNvPr id="4" name="正方形/長方形 3"/>
            <p:cNvSpPr/>
            <p:nvPr/>
          </p:nvSpPr>
          <p:spPr>
            <a:xfrm>
              <a:off x="3131840" y="5085184"/>
              <a:ext cx="288032" cy="432048"/>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ctr"/>
              <a:endParaRPr kumimoji="1" lang="ja-JP" altLang="en-US"/>
            </a:p>
          </p:txBody>
        </p:sp>
        <p:sp>
          <p:nvSpPr>
            <p:cNvPr id="8" name="正方形/長方形 7"/>
            <p:cNvSpPr/>
            <p:nvPr/>
          </p:nvSpPr>
          <p:spPr>
            <a:xfrm>
              <a:off x="3419872" y="5085184"/>
              <a:ext cx="288032" cy="432048"/>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kumimoji="1" lang="ja-JP" altLang="en-US"/>
            </a:p>
          </p:txBody>
        </p:sp>
        <p:sp>
          <p:nvSpPr>
            <p:cNvPr id="9" name="正方形/長方形 8"/>
            <p:cNvSpPr/>
            <p:nvPr/>
          </p:nvSpPr>
          <p:spPr>
            <a:xfrm>
              <a:off x="3707904" y="5085184"/>
              <a:ext cx="288032" cy="432048"/>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ctr"/>
              <a:endParaRPr kumimoji="1" lang="ja-JP" altLang="en-US"/>
            </a:p>
          </p:txBody>
        </p:sp>
        <p:sp>
          <p:nvSpPr>
            <p:cNvPr id="10" name="正方形/長方形 9"/>
            <p:cNvSpPr/>
            <p:nvPr/>
          </p:nvSpPr>
          <p:spPr>
            <a:xfrm>
              <a:off x="3995936" y="5085184"/>
              <a:ext cx="288032" cy="432048"/>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kumimoji="1" lang="ja-JP" altLang="en-US"/>
            </a:p>
          </p:txBody>
        </p:sp>
        <p:sp>
          <p:nvSpPr>
            <p:cNvPr id="11" name="正方形/長方形 10"/>
            <p:cNvSpPr/>
            <p:nvPr/>
          </p:nvSpPr>
          <p:spPr>
            <a:xfrm>
              <a:off x="4283968" y="5085184"/>
              <a:ext cx="288032" cy="432048"/>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kumimoji="1" lang="ja-JP" altLang="en-US"/>
            </a:p>
          </p:txBody>
        </p:sp>
        <p:sp>
          <p:nvSpPr>
            <p:cNvPr id="12" name="正方形/長方形 11"/>
            <p:cNvSpPr/>
            <p:nvPr/>
          </p:nvSpPr>
          <p:spPr>
            <a:xfrm>
              <a:off x="4572000" y="5085184"/>
              <a:ext cx="288032" cy="432048"/>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ctr"/>
              <a:endParaRPr kumimoji="1" lang="ja-JP" altLang="en-US"/>
            </a:p>
          </p:txBody>
        </p:sp>
        <p:sp>
          <p:nvSpPr>
            <p:cNvPr id="13" name="正方形/長方形 12"/>
            <p:cNvSpPr/>
            <p:nvPr/>
          </p:nvSpPr>
          <p:spPr>
            <a:xfrm>
              <a:off x="4860032" y="5085184"/>
              <a:ext cx="288032" cy="432048"/>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ctr"/>
              <a:endParaRPr kumimoji="1" lang="ja-JP" altLang="en-US"/>
            </a:p>
          </p:txBody>
        </p:sp>
        <p:sp>
          <p:nvSpPr>
            <p:cNvPr id="14" name="正方形/長方形 13"/>
            <p:cNvSpPr/>
            <p:nvPr/>
          </p:nvSpPr>
          <p:spPr>
            <a:xfrm>
              <a:off x="5148064" y="5085184"/>
              <a:ext cx="288032" cy="432048"/>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ctr"/>
              <a:endParaRPr kumimoji="1" lang="ja-JP" altLang="en-US"/>
            </a:p>
          </p:txBody>
        </p:sp>
        <p:sp>
          <p:nvSpPr>
            <p:cNvPr id="16" name="テキスト ボックス 15"/>
            <p:cNvSpPr txBox="1"/>
            <p:nvPr/>
          </p:nvSpPr>
          <p:spPr>
            <a:xfrm>
              <a:off x="2915816" y="4746630"/>
              <a:ext cx="1287532" cy="338554"/>
            </a:xfrm>
            <a:prstGeom prst="rect">
              <a:avLst/>
            </a:prstGeom>
            <a:noFill/>
          </p:spPr>
          <p:txBody>
            <a:bodyPr wrap="none" rtlCol="0">
              <a:spAutoFit/>
            </a:bodyPr>
            <a:lstStyle/>
            <a:p>
              <a:r>
                <a:rPr lang="en-US" altLang="ja-JP" sz="1600"/>
                <a:t>page</a:t>
              </a:r>
              <a:r>
                <a:rPr kumimoji="1" lang="ja-JP" altLang="en-US" sz="1600"/>
                <a:t>構造体</a:t>
              </a:r>
            </a:p>
          </p:txBody>
        </p:sp>
      </p:grpSp>
      <p:grpSp>
        <p:nvGrpSpPr>
          <p:cNvPr id="7" name="図形グループ 6"/>
          <p:cNvGrpSpPr/>
          <p:nvPr/>
        </p:nvGrpSpPr>
        <p:grpSpPr>
          <a:xfrm>
            <a:off x="5076056" y="5589240"/>
            <a:ext cx="1444225" cy="720080"/>
            <a:chOff x="3563888" y="5805264"/>
            <a:chExt cx="1444225" cy="720080"/>
          </a:xfrm>
        </p:grpSpPr>
        <p:sp>
          <p:nvSpPr>
            <p:cNvPr id="18" name="正方形/長方形 17"/>
            <p:cNvSpPr/>
            <p:nvPr/>
          </p:nvSpPr>
          <p:spPr>
            <a:xfrm>
              <a:off x="3851920" y="5805264"/>
              <a:ext cx="288032" cy="432048"/>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kumimoji="1" lang="ja-JP" altLang="en-US"/>
            </a:p>
          </p:txBody>
        </p:sp>
        <p:sp>
          <p:nvSpPr>
            <p:cNvPr id="19" name="テキスト ボックス 18"/>
            <p:cNvSpPr txBox="1"/>
            <p:nvPr/>
          </p:nvSpPr>
          <p:spPr>
            <a:xfrm>
              <a:off x="3563888" y="6217567"/>
              <a:ext cx="1444225" cy="307777"/>
            </a:xfrm>
            <a:prstGeom prst="rect">
              <a:avLst/>
            </a:prstGeom>
            <a:noFill/>
          </p:spPr>
          <p:txBody>
            <a:bodyPr wrap="none" rtlCol="0">
              <a:spAutoFit/>
            </a:bodyPr>
            <a:lstStyle/>
            <a:p>
              <a:r>
                <a:rPr lang="ja-JP" altLang="en-US" sz="1400"/>
                <a:t>ページ</a:t>
              </a:r>
              <a:r>
                <a:rPr kumimoji="1" lang="ja-JP" altLang="en-US" sz="1400"/>
                <a:t>キャッシュ</a:t>
              </a:r>
            </a:p>
          </p:txBody>
        </p:sp>
        <p:sp>
          <p:nvSpPr>
            <p:cNvPr id="20" name="正方形/長方形 19"/>
            <p:cNvSpPr/>
            <p:nvPr/>
          </p:nvSpPr>
          <p:spPr>
            <a:xfrm>
              <a:off x="4139952" y="5805264"/>
              <a:ext cx="288032" cy="432048"/>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kumimoji="1" lang="ja-JP" altLang="en-US"/>
            </a:p>
          </p:txBody>
        </p:sp>
        <p:sp>
          <p:nvSpPr>
            <p:cNvPr id="21" name="正方形/長方形 20"/>
            <p:cNvSpPr/>
            <p:nvPr/>
          </p:nvSpPr>
          <p:spPr>
            <a:xfrm>
              <a:off x="4427984" y="5805264"/>
              <a:ext cx="288032" cy="432048"/>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kumimoji="1" lang="ja-JP" altLang="en-US"/>
            </a:p>
          </p:txBody>
        </p:sp>
      </p:grpSp>
      <p:cxnSp>
        <p:nvCxnSpPr>
          <p:cNvPr id="23" name="直線コネクタ 22"/>
          <p:cNvCxnSpPr>
            <a:stCxn id="8" idx="2"/>
            <a:endCxn id="18" idx="0"/>
          </p:cNvCxnSpPr>
          <p:nvPr/>
        </p:nvCxnSpPr>
        <p:spPr>
          <a:xfrm flipH="1">
            <a:off x="5508104" y="4919682"/>
            <a:ext cx="936104" cy="669558"/>
          </a:xfrm>
          <a:prstGeom prst="line">
            <a:avLst/>
          </a:prstGeom>
          <a:ln>
            <a:prstDash val="sysDash"/>
          </a:ln>
        </p:spPr>
        <p:style>
          <a:lnRef idx="1">
            <a:schemeClr val="dk1"/>
          </a:lnRef>
          <a:fillRef idx="0">
            <a:schemeClr val="dk1"/>
          </a:fillRef>
          <a:effectRef idx="0">
            <a:schemeClr val="dk1"/>
          </a:effectRef>
          <a:fontRef idx="minor">
            <a:schemeClr val="tx1"/>
          </a:fontRef>
        </p:style>
      </p:cxnSp>
      <p:cxnSp>
        <p:nvCxnSpPr>
          <p:cNvPr id="25" name="直線コネクタ 24"/>
          <p:cNvCxnSpPr>
            <a:stCxn id="10" idx="2"/>
            <a:endCxn id="20" idx="0"/>
          </p:cNvCxnSpPr>
          <p:nvPr/>
        </p:nvCxnSpPr>
        <p:spPr>
          <a:xfrm flipH="1">
            <a:off x="5796136" y="4919682"/>
            <a:ext cx="1224136" cy="669558"/>
          </a:xfrm>
          <a:prstGeom prst="line">
            <a:avLst/>
          </a:prstGeom>
          <a:ln>
            <a:prstDash val="sysDash"/>
          </a:ln>
        </p:spPr>
        <p:style>
          <a:lnRef idx="1">
            <a:schemeClr val="dk1"/>
          </a:lnRef>
          <a:fillRef idx="0">
            <a:schemeClr val="dk1"/>
          </a:fillRef>
          <a:effectRef idx="0">
            <a:schemeClr val="dk1"/>
          </a:effectRef>
          <a:fontRef idx="minor">
            <a:schemeClr val="tx1"/>
          </a:fontRef>
        </p:style>
      </p:cxnSp>
      <p:cxnSp>
        <p:nvCxnSpPr>
          <p:cNvPr id="27" name="直線コネクタ 26"/>
          <p:cNvCxnSpPr>
            <a:stCxn id="11" idx="2"/>
            <a:endCxn id="21" idx="0"/>
          </p:cNvCxnSpPr>
          <p:nvPr/>
        </p:nvCxnSpPr>
        <p:spPr>
          <a:xfrm flipH="1">
            <a:off x="6084168" y="4919682"/>
            <a:ext cx="1224136" cy="669558"/>
          </a:xfrm>
          <a:prstGeom prst="line">
            <a:avLst/>
          </a:prstGeom>
          <a:ln>
            <a:prstDash val="sysDash"/>
          </a:ln>
        </p:spPr>
        <p:style>
          <a:lnRef idx="1">
            <a:schemeClr val="dk1"/>
          </a:lnRef>
          <a:fillRef idx="0">
            <a:schemeClr val="dk1"/>
          </a:fillRef>
          <a:effectRef idx="0">
            <a:schemeClr val="dk1"/>
          </a:effectRef>
          <a:fontRef idx="minor">
            <a:schemeClr val="tx1"/>
          </a:fontRef>
        </p:style>
      </p:cxnSp>
      <p:sp>
        <p:nvSpPr>
          <p:cNvPr id="22" name="角丸四角形 21"/>
          <p:cNvSpPr/>
          <p:nvPr/>
        </p:nvSpPr>
        <p:spPr>
          <a:xfrm>
            <a:off x="683568" y="4139500"/>
            <a:ext cx="2126486" cy="1377732"/>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kumimoji="1" lang="ja-JP" altLang="en-US"/>
          </a:p>
        </p:txBody>
      </p:sp>
      <p:sp>
        <p:nvSpPr>
          <p:cNvPr id="24" name="テキスト ボックス 23"/>
          <p:cNvSpPr txBox="1"/>
          <p:nvPr/>
        </p:nvSpPr>
        <p:spPr>
          <a:xfrm>
            <a:off x="1187624" y="3789040"/>
            <a:ext cx="1015570" cy="285638"/>
          </a:xfrm>
          <a:prstGeom prst="rect">
            <a:avLst/>
          </a:prstGeom>
          <a:noFill/>
        </p:spPr>
        <p:txBody>
          <a:bodyPr wrap="none" rtlCol="0">
            <a:spAutoFit/>
          </a:bodyPr>
          <a:lstStyle/>
          <a:p>
            <a:r>
              <a:rPr lang="en-US" altLang="ja-JP" dirty="0"/>
              <a:t>IDS-VM</a:t>
            </a:r>
            <a:endParaRPr kumimoji="1" lang="ja-JP" altLang="en-US" dirty="0"/>
          </a:p>
        </p:txBody>
      </p:sp>
      <p:sp>
        <p:nvSpPr>
          <p:cNvPr id="26" name="正方形/長方形 25"/>
          <p:cNvSpPr/>
          <p:nvPr/>
        </p:nvSpPr>
        <p:spPr>
          <a:xfrm>
            <a:off x="825334" y="4509120"/>
            <a:ext cx="1842955" cy="556904"/>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n-US" altLang="ja-JP"/>
              <a:t>CacheShadow</a:t>
            </a:r>
            <a:endParaRPr kumimoji="1" lang="en-US" altLang="ja-JP" smtClean="0"/>
          </a:p>
          <a:p>
            <a:pPr algn="ctr"/>
            <a:r>
              <a:rPr kumimoji="1" lang="ja-JP" altLang="en-US" smtClean="0"/>
              <a:t>ファイルシステム</a:t>
            </a:r>
            <a:endParaRPr kumimoji="1" lang="ja-JP" altLang="en-US"/>
          </a:p>
        </p:txBody>
      </p:sp>
      <p:sp>
        <p:nvSpPr>
          <p:cNvPr id="58" name="1 つの角を切り取った四角形 57"/>
          <p:cNvSpPr/>
          <p:nvPr/>
        </p:nvSpPr>
        <p:spPr>
          <a:xfrm>
            <a:off x="3419872" y="4293096"/>
            <a:ext cx="914400" cy="288032"/>
          </a:xfrm>
          <a:prstGeom prst="snip1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kumimoji="1" lang="ja-JP" altLang="en-US" sz="1400"/>
              <a:t>ファイル</a:t>
            </a:r>
          </a:p>
        </p:txBody>
      </p:sp>
      <p:grpSp>
        <p:nvGrpSpPr>
          <p:cNvPr id="31" name="図形グループ 30"/>
          <p:cNvGrpSpPr/>
          <p:nvPr/>
        </p:nvGrpSpPr>
        <p:grpSpPr>
          <a:xfrm>
            <a:off x="4716015" y="4797152"/>
            <a:ext cx="792088" cy="792088"/>
            <a:chOff x="4427980" y="4509120"/>
            <a:chExt cx="913948" cy="1296144"/>
          </a:xfrm>
        </p:grpSpPr>
        <p:cxnSp>
          <p:nvCxnSpPr>
            <p:cNvPr id="28" name="直線コネクタ 27"/>
            <p:cNvCxnSpPr>
              <a:stCxn id="39" idx="2"/>
              <a:endCxn id="46" idx="0"/>
            </p:cNvCxnSpPr>
            <p:nvPr/>
          </p:nvCxnSpPr>
          <p:spPr>
            <a:xfrm flipH="1">
              <a:off x="4644004" y="4725144"/>
              <a:ext cx="216024" cy="216024"/>
            </a:xfrm>
            <a:prstGeom prst="line">
              <a:avLst/>
            </a:prstGeom>
          </p:spPr>
          <p:style>
            <a:lnRef idx="1">
              <a:schemeClr val="dk1"/>
            </a:lnRef>
            <a:fillRef idx="0">
              <a:schemeClr val="dk1"/>
            </a:fillRef>
            <a:effectRef idx="0">
              <a:schemeClr val="dk1"/>
            </a:effectRef>
            <a:fontRef idx="minor">
              <a:schemeClr val="tx1"/>
            </a:fontRef>
          </p:style>
        </p:cxnSp>
        <p:cxnSp>
          <p:nvCxnSpPr>
            <p:cNvPr id="30" name="直線コネクタ 29"/>
            <p:cNvCxnSpPr>
              <a:stCxn id="39" idx="2"/>
              <a:endCxn id="47" idx="0"/>
            </p:cNvCxnSpPr>
            <p:nvPr/>
          </p:nvCxnSpPr>
          <p:spPr>
            <a:xfrm>
              <a:off x="4860028" y="4725144"/>
              <a:ext cx="216024" cy="216024"/>
            </a:xfrm>
            <a:prstGeom prst="line">
              <a:avLst/>
            </a:prstGeom>
          </p:spPr>
          <p:style>
            <a:lnRef idx="1">
              <a:schemeClr val="dk1"/>
            </a:lnRef>
            <a:fillRef idx="0">
              <a:schemeClr val="dk1"/>
            </a:fillRef>
            <a:effectRef idx="0">
              <a:schemeClr val="dk1"/>
            </a:effectRef>
            <a:fontRef idx="minor">
              <a:schemeClr val="tx1"/>
            </a:fontRef>
          </p:style>
        </p:cxnSp>
        <p:sp>
          <p:nvSpPr>
            <p:cNvPr id="39" name="正方形/長方形 38"/>
            <p:cNvSpPr/>
            <p:nvPr/>
          </p:nvSpPr>
          <p:spPr>
            <a:xfrm>
              <a:off x="4716008" y="4509120"/>
              <a:ext cx="288040" cy="216024"/>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ctr"/>
              <a:endParaRPr kumimoji="1" lang="ja-JP" altLang="en-US"/>
            </a:p>
          </p:txBody>
        </p:sp>
        <p:sp>
          <p:nvSpPr>
            <p:cNvPr id="46" name="正方形/長方形 45"/>
            <p:cNvSpPr/>
            <p:nvPr/>
          </p:nvSpPr>
          <p:spPr>
            <a:xfrm>
              <a:off x="4499984" y="4941168"/>
              <a:ext cx="288040" cy="216024"/>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ctr"/>
              <a:endParaRPr kumimoji="1" lang="ja-JP" altLang="en-US"/>
            </a:p>
          </p:txBody>
        </p:sp>
        <p:sp>
          <p:nvSpPr>
            <p:cNvPr id="47" name="正方形/長方形 46"/>
            <p:cNvSpPr/>
            <p:nvPr/>
          </p:nvSpPr>
          <p:spPr>
            <a:xfrm>
              <a:off x="4932032" y="4941168"/>
              <a:ext cx="288040" cy="216024"/>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ctr"/>
              <a:endParaRPr kumimoji="1" lang="ja-JP" altLang="en-US"/>
            </a:p>
          </p:txBody>
        </p:sp>
        <p:cxnSp>
          <p:nvCxnSpPr>
            <p:cNvPr id="66" name="直線コネクタ 65"/>
            <p:cNvCxnSpPr>
              <a:stCxn id="46" idx="2"/>
            </p:cNvCxnSpPr>
            <p:nvPr/>
          </p:nvCxnSpPr>
          <p:spPr>
            <a:xfrm flipH="1">
              <a:off x="4427980" y="5157192"/>
              <a:ext cx="216024" cy="288032"/>
            </a:xfrm>
            <a:prstGeom prst="line">
              <a:avLst/>
            </a:prstGeom>
          </p:spPr>
          <p:style>
            <a:lnRef idx="1">
              <a:schemeClr val="dk1"/>
            </a:lnRef>
            <a:fillRef idx="0">
              <a:schemeClr val="dk1"/>
            </a:fillRef>
            <a:effectRef idx="0">
              <a:schemeClr val="dk1"/>
            </a:effectRef>
            <a:fontRef idx="minor">
              <a:schemeClr val="tx1"/>
            </a:fontRef>
          </p:style>
        </p:cxnSp>
        <p:cxnSp>
          <p:nvCxnSpPr>
            <p:cNvPr id="69" name="直線コネクタ 68"/>
            <p:cNvCxnSpPr>
              <a:stCxn id="47" idx="2"/>
            </p:cNvCxnSpPr>
            <p:nvPr/>
          </p:nvCxnSpPr>
          <p:spPr>
            <a:xfrm flipH="1">
              <a:off x="4932040" y="5157192"/>
              <a:ext cx="144012" cy="216024"/>
            </a:xfrm>
            <a:prstGeom prst="line">
              <a:avLst/>
            </a:prstGeom>
          </p:spPr>
          <p:style>
            <a:lnRef idx="1">
              <a:schemeClr val="dk1"/>
            </a:lnRef>
            <a:fillRef idx="0">
              <a:schemeClr val="dk1"/>
            </a:fillRef>
            <a:effectRef idx="0">
              <a:schemeClr val="dk1"/>
            </a:effectRef>
            <a:fontRef idx="minor">
              <a:schemeClr val="tx1"/>
            </a:fontRef>
          </p:style>
        </p:cxnSp>
        <p:cxnSp>
          <p:nvCxnSpPr>
            <p:cNvPr id="71" name="直線コネクタ 70"/>
            <p:cNvCxnSpPr>
              <a:stCxn id="46" idx="2"/>
            </p:cNvCxnSpPr>
            <p:nvPr/>
          </p:nvCxnSpPr>
          <p:spPr>
            <a:xfrm>
              <a:off x="4644004" y="5157192"/>
              <a:ext cx="144020" cy="216024"/>
            </a:xfrm>
            <a:prstGeom prst="line">
              <a:avLst/>
            </a:prstGeom>
          </p:spPr>
          <p:style>
            <a:lnRef idx="1">
              <a:schemeClr val="dk1"/>
            </a:lnRef>
            <a:fillRef idx="0">
              <a:schemeClr val="dk1"/>
            </a:fillRef>
            <a:effectRef idx="0">
              <a:schemeClr val="dk1"/>
            </a:effectRef>
            <a:fontRef idx="minor">
              <a:schemeClr val="tx1"/>
            </a:fontRef>
          </p:style>
        </p:cxnSp>
        <p:cxnSp>
          <p:nvCxnSpPr>
            <p:cNvPr id="77" name="直線コネクタ 76"/>
            <p:cNvCxnSpPr>
              <a:endCxn id="18" idx="0"/>
            </p:cNvCxnSpPr>
            <p:nvPr/>
          </p:nvCxnSpPr>
          <p:spPr>
            <a:xfrm>
              <a:off x="5076052" y="5157192"/>
              <a:ext cx="265876" cy="648072"/>
            </a:xfrm>
            <a:prstGeom prst="line">
              <a:avLst/>
            </a:prstGeom>
          </p:spPr>
          <p:style>
            <a:lnRef idx="1">
              <a:schemeClr val="dk1"/>
            </a:lnRef>
            <a:fillRef idx="0">
              <a:schemeClr val="dk1"/>
            </a:fillRef>
            <a:effectRef idx="0">
              <a:schemeClr val="dk1"/>
            </a:effectRef>
            <a:fontRef idx="minor">
              <a:schemeClr val="tx1"/>
            </a:fontRef>
          </p:style>
        </p:cxnSp>
      </p:grpSp>
      <p:cxnSp>
        <p:nvCxnSpPr>
          <p:cNvPr id="29" name="直線矢印コネクタ 28"/>
          <p:cNvCxnSpPr>
            <a:stCxn id="26" idx="2"/>
            <a:endCxn id="19" idx="2"/>
          </p:cNvCxnSpPr>
          <p:nvPr/>
        </p:nvCxnSpPr>
        <p:spPr>
          <a:xfrm rot="16200000" flipH="1">
            <a:off x="3150842" y="3661993"/>
            <a:ext cx="1243296" cy="4051357"/>
          </a:xfrm>
          <a:prstGeom prst="curvedConnector3">
            <a:avLst>
              <a:gd name="adj1" fmla="val 118387"/>
            </a:avLst>
          </a:prstGeom>
          <a:ln>
            <a:tailEnd type="triangle" w="med" len="lg"/>
          </a:ln>
        </p:spPr>
        <p:style>
          <a:lnRef idx="1">
            <a:schemeClr val="dk1"/>
          </a:lnRef>
          <a:fillRef idx="0">
            <a:schemeClr val="dk1"/>
          </a:fillRef>
          <a:effectRef idx="0">
            <a:schemeClr val="dk1"/>
          </a:effectRef>
          <a:fontRef idx="minor">
            <a:schemeClr val="tx1"/>
          </a:fontRef>
        </p:style>
      </p:cxnSp>
      <p:sp>
        <p:nvSpPr>
          <p:cNvPr id="44" name="正方形/長方形 43"/>
          <p:cNvSpPr/>
          <p:nvPr/>
        </p:nvSpPr>
        <p:spPr>
          <a:xfrm>
            <a:off x="4250357" y="4953169"/>
            <a:ext cx="249635" cy="132015"/>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ctr"/>
            <a:endParaRPr kumimoji="1" lang="ja-JP" altLang="en-US"/>
          </a:p>
        </p:txBody>
      </p:sp>
      <p:sp>
        <p:nvSpPr>
          <p:cNvPr id="48" name="正方形/長方形 47"/>
          <p:cNvSpPr/>
          <p:nvPr/>
        </p:nvSpPr>
        <p:spPr>
          <a:xfrm>
            <a:off x="4250357" y="5169193"/>
            <a:ext cx="249635" cy="132015"/>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ctr"/>
            <a:endParaRPr kumimoji="1" lang="ja-JP" altLang="en-US"/>
          </a:p>
        </p:txBody>
      </p:sp>
      <p:sp>
        <p:nvSpPr>
          <p:cNvPr id="49" name="正方形/長方形 48"/>
          <p:cNvSpPr/>
          <p:nvPr/>
        </p:nvSpPr>
        <p:spPr>
          <a:xfrm>
            <a:off x="4250357" y="5385217"/>
            <a:ext cx="249635" cy="132015"/>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ctr"/>
            <a:endParaRPr kumimoji="1" lang="ja-JP" altLang="en-US"/>
          </a:p>
        </p:txBody>
      </p:sp>
      <p:cxnSp>
        <p:nvCxnSpPr>
          <p:cNvPr id="37" name="直線矢印コネクタ 36"/>
          <p:cNvCxnSpPr>
            <a:stCxn id="44" idx="2"/>
            <a:endCxn id="48" idx="0"/>
          </p:cNvCxnSpPr>
          <p:nvPr/>
        </p:nvCxnSpPr>
        <p:spPr>
          <a:xfrm>
            <a:off x="4375175" y="5085184"/>
            <a:ext cx="0" cy="84009"/>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40" name="直線矢印コネクタ 39"/>
          <p:cNvCxnSpPr>
            <a:stCxn id="48" idx="2"/>
            <a:endCxn id="49" idx="0"/>
          </p:cNvCxnSpPr>
          <p:nvPr/>
        </p:nvCxnSpPr>
        <p:spPr>
          <a:xfrm>
            <a:off x="4375175" y="5301208"/>
            <a:ext cx="0" cy="84009"/>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56" name="正方形/長方形 55"/>
          <p:cNvSpPr/>
          <p:nvPr/>
        </p:nvSpPr>
        <p:spPr>
          <a:xfrm>
            <a:off x="4682405" y="5301208"/>
            <a:ext cx="249635" cy="132015"/>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ctr"/>
            <a:endParaRPr kumimoji="1" lang="ja-JP" altLang="en-US"/>
          </a:p>
        </p:txBody>
      </p:sp>
      <p:grpSp>
        <p:nvGrpSpPr>
          <p:cNvPr id="50" name="図形グループ 49"/>
          <p:cNvGrpSpPr/>
          <p:nvPr/>
        </p:nvGrpSpPr>
        <p:grpSpPr>
          <a:xfrm>
            <a:off x="3347867" y="4797153"/>
            <a:ext cx="686480" cy="588065"/>
            <a:chOff x="4427980" y="4509120"/>
            <a:chExt cx="792092" cy="962288"/>
          </a:xfrm>
        </p:grpSpPr>
        <p:cxnSp>
          <p:nvCxnSpPr>
            <p:cNvPr id="51" name="直線コネクタ 50"/>
            <p:cNvCxnSpPr>
              <a:stCxn id="53" idx="2"/>
              <a:endCxn id="54" idx="0"/>
            </p:cNvCxnSpPr>
            <p:nvPr/>
          </p:nvCxnSpPr>
          <p:spPr>
            <a:xfrm flipH="1">
              <a:off x="4644004" y="4725144"/>
              <a:ext cx="216024" cy="216024"/>
            </a:xfrm>
            <a:prstGeom prst="line">
              <a:avLst/>
            </a:prstGeom>
          </p:spPr>
          <p:style>
            <a:lnRef idx="1">
              <a:schemeClr val="dk1"/>
            </a:lnRef>
            <a:fillRef idx="0">
              <a:schemeClr val="dk1"/>
            </a:fillRef>
            <a:effectRef idx="0">
              <a:schemeClr val="dk1"/>
            </a:effectRef>
            <a:fontRef idx="minor">
              <a:schemeClr val="tx1"/>
            </a:fontRef>
          </p:style>
        </p:cxnSp>
        <p:cxnSp>
          <p:nvCxnSpPr>
            <p:cNvPr id="52" name="直線コネクタ 51"/>
            <p:cNvCxnSpPr>
              <a:stCxn id="53" idx="2"/>
              <a:endCxn id="55" idx="0"/>
            </p:cNvCxnSpPr>
            <p:nvPr/>
          </p:nvCxnSpPr>
          <p:spPr>
            <a:xfrm>
              <a:off x="4860028" y="4725144"/>
              <a:ext cx="216024" cy="216024"/>
            </a:xfrm>
            <a:prstGeom prst="line">
              <a:avLst/>
            </a:prstGeom>
          </p:spPr>
          <p:style>
            <a:lnRef idx="1">
              <a:schemeClr val="dk1"/>
            </a:lnRef>
            <a:fillRef idx="0">
              <a:schemeClr val="dk1"/>
            </a:fillRef>
            <a:effectRef idx="0">
              <a:schemeClr val="dk1"/>
            </a:effectRef>
            <a:fontRef idx="minor">
              <a:schemeClr val="tx1"/>
            </a:fontRef>
          </p:style>
        </p:cxnSp>
        <p:sp>
          <p:nvSpPr>
            <p:cNvPr id="53" name="正方形/長方形 52"/>
            <p:cNvSpPr/>
            <p:nvPr/>
          </p:nvSpPr>
          <p:spPr>
            <a:xfrm>
              <a:off x="4716008" y="4509120"/>
              <a:ext cx="288040" cy="216024"/>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ctr"/>
              <a:endParaRPr kumimoji="1" lang="ja-JP" altLang="en-US"/>
            </a:p>
          </p:txBody>
        </p:sp>
        <p:sp>
          <p:nvSpPr>
            <p:cNvPr id="54" name="正方形/長方形 53"/>
            <p:cNvSpPr/>
            <p:nvPr/>
          </p:nvSpPr>
          <p:spPr>
            <a:xfrm>
              <a:off x="4499984" y="4941168"/>
              <a:ext cx="288040" cy="216024"/>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ctr"/>
              <a:endParaRPr kumimoji="1" lang="ja-JP" altLang="en-US"/>
            </a:p>
          </p:txBody>
        </p:sp>
        <p:sp>
          <p:nvSpPr>
            <p:cNvPr id="55" name="正方形/長方形 54"/>
            <p:cNvSpPr/>
            <p:nvPr/>
          </p:nvSpPr>
          <p:spPr>
            <a:xfrm>
              <a:off x="4932032" y="4941168"/>
              <a:ext cx="288040" cy="216024"/>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ctr"/>
              <a:endParaRPr kumimoji="1" lang="ja-JP" altLang="en-US"/>
            </a:p>
          </p:txBody>
        </p:sp>
        <p:cxnSp>
          <p:nvCxnSpPr>
            <p:cNvPr id="57" name="直線コネクタ 56"/>
            <p:cNvCxnSpPr>
              <a:stCxn id="54" idx="2"/>
            </p:cNvCxnSpPr>
            <p:nvPr/>
          </p:nvCxnSpPr>
          <p:spPr>
            <a:xfrm flipH="1">
              <a:off x="4427980" y="5157192"/>
              <a:ext cx="216024" cy="288032"/>
            </a:xfrm>
            <a:prstGeom prst="line">
              <a:avLst/>
            </a:prstGeom>
          </p:spPr>
          <p:style>
            <a:lnRef idx="1">
              <a:schemeClr val="dk1"/>
            </a:lnRef>
            <a:fillRef idx="0">
              <a:schemeClr val="dk1"/>
            </a:fillRef>
            <a:effectRef idx="0">
              <a:schemeClr val="dk1"/>
            </a:effectRef>
            <a:fontRef idx="minor">
              <a:schemeClr val="tx1"/>
            </a:fontRef>
          </p:style>
        </p:cxnSp>
        <p:cxnSp>
          <p:nvCxnSpPr>
            <p:cNvPr id="59" name="直線コネクタ 58"/>
            <p:cNvCxnSpPr>
              <a:stCxn id="55" idx="2"/>
            </p:cNvCxnSpPr>
            <p:nvPr/>
          </p:nvCxnSpPr>
          <p:spPr>
            <a:xfrm flipH="1">
              <a:off x="4932040" y="5157192"/>
              <a:ext cx="144012" cy="216024"/>
            </a:xfrm>
            <a:prstGeom prst="line">
              <a:avLst/>
            </a:prstGeom>
          </p:spPr>
          <p:style>
            <a:lnRef idx="1">
              <a:schemeClr val="dk1"/>
            </a:lnRef>
            <a:fillRef idx="0">
              <a:schemeClr val="dk1"/>
            </a:fillRef>
            <a:effectRef idx="0">
              <a:schemeClr val="dk1"/>
            </a:effectRef>
            <a:fontRef idx="minor">
              <a:schemeClr val="tx1"/>
            </a:fontRef>
          </p:style>
        </p:cxnSp>
        <p:cxnSp>
          <p:nvCxnSpPr>
            <p:cNvPr id="61" name="直線コネクタ 60"/>
            <p:cNvCxnSpPr>
              <a:stCxn id="54" idx="2"/>
            </p:cNvCxnSpPr>
            <p:nvPr/>
          </p:nvCxnSpPr>
          <p:spPr>
            <a:xfrm>
              <a:off x="4644004" y="5157192"/>
              <a:ext cx="144020" cy="216024"/>
            </a:xfrm>
            <a:prstGeom prst="line">
              <a:avLst/>
            </a:prstGeom>
          </p:spPr>
          <p:style>
            <a:lnRef idx="1">
              <a:schemeClr val="dk1"/>
            </a:lnRef>
            <a:fillRef idx="0">
              <a:schemeClr val="dk1"/>
            </a:fillRef>
            <a:effectRef idx="0">
              <a:schemeClr val="dk1"/>
            </a:effectRef>
            <a:fontRef idx="minor">
              <a:schemeClr val="tx1"/>
            </a:fontRef>
          </p:style>
        </p:cxnSp>
        <p:cxnSp>
          <p:nvCxnSpPr>
            <p:cNvPr id="62" name="直線コネクタ 61"/>
            <p:cNvCxnSpPr>
              <a:endCxn id="63" idx="0"/>
            </p:cNvCxnSpPr>
            <p:nvPr/>
          </p:nvCxnSpPr>
          <p:spPr>
            <a:xfrm>
              <a:off x="5114834" y="5157192"/>
              <a:ext cx="38770" cy="314216"/>
            </a:xfrm>
            <a:prstGeom prst="line">
              <a:avLst/>
            </a:prstGeom>
          </p:spPr>
          <p:style>
            <a:lnRef idx="1">
              <a:schemeClr val="dk1"/>
            </a:lnRef>
            <a:fillRef idx="0">
              <a:schemeClr val="dk1"/>
            </a:fillRef>
            <a:effectRef idx="0">
              <a:schemeClr val="dk1"/>
            </a:effectRef>
            <a:fontRef idx="minor">
              <a:schemeClr val="tx1"/>
            </a:fontRef>
          </p:style>
        </p:cxnSp>
      </p:grpSp>
      <p:sp>
        <p:nvSpPr>
          <p:cNvPr id="63" name="正方形/長方形 62"/>
          <p:cNvSpPr/>
          <p:nvPr/>
        </p:nvSpPr>
        <p:spPr>
          <a:xfrm>
            <a:off x="3851920" y="5385217"/>
            <a:ext cx="249635" cy="132015"/>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ctr"/>
            <a:endParaRPr kumimoji="1" lang="ja-JP" altLang="en-US"/>
          </a:p>
        </p:txBody>
      </p:sp>
      <p:cxnSp>
        <p:nvCxnSpPr>
          <p:cNvPr id="34" name="直線コネクタ 33"/>
          <p:cNvCxnSpPr>
            <a:stCxn id="58" idx="1"/>
            <a:endCxn id="53" idx="0"/>
          </p:cNvCxnSpPr>
          <p:nvPr/>
        </p:nvCxnSpPr>
        <p:spPr>
          <a:xfrm flipH="1">
            <a:off x="3722309" y="4581128"/>
            <a:ext cx="154763" cy="216025"/>
          </a:xfrm>
          <a:prstGeom prst="line">
            <a:avLst/>
          </a:prstGeom>
          <a:ln>
            <a:prstDash val="dash"/>
          </a:ln>
        </p:spPr>
        <p:style>
          <a:lnRef idx="1">
            <a:schemeClr val="dk1"/>
          </a:lnRef>
          <a:fillRef idx="0">
            <a:schemeClr val="dk1"/>
          </a:fillRef>
          <a:effectRef idx="0">
            <a:schemeClr val="dk1"/>
          </a:effectRef>
          <a:fontRef idx="minor">
            <a:schemeClr val="tx1"/>
          </a:fontRef>
        </p:style>
      </p:cxnSp>
      <p:cxnSp>
        <p:nvCxnSpPr>
          <p:cNvPr id="36" name="カギ線コネクタ 35"/>
          <p:cNvCxnSpPr>
            <a:stCxn id="63" idx="3"/>
            <a:endCxn id="44" idx="1"/>
          </p:cNvCxnSpPr>
          <p:nvPr/>
        </p:nvCxnSpPr>
        <p:spPr>
          <a:xfrm flipV="1">
            <a:off x="4101555" y="5019177"/>
            <a:ext cx="148802" cy="432048"/>
          </a:xfrm>
          <a:prstGeom prst="bentConnector3">
            <a:avLst/>
          </a:prstGeom>
          <a:ln>
            <a:tailEnd type="arrow"/>
          </a:ln>
        </p:spPr>
        <p:style>
          <a:lnRef idx="1">
            <a:schemeClr val="dk1"/>
          </a:lnRef>
          <a:fillRef idx="0">
            <a:schemeClr val="dk1"/>
          </a:fillRef>
          <a:effectRef idx="0">
            <a:schemeClr val="dk1"/>
          </a:effectRef>
          <a:fontRef idx="minor">
            <a:schemeClr val="tx1"/>
          </a:fontRef>
        </p:style>
      </p:cxnSp>
      <p:cxnSp>
        <p:nvCxnSpPr>
          <p:cNvPr id="45" name="カギ線コネクタ 44"/>
          <p:cNvCxnSpPr>
            <a:stCxn id="49" idx="3"/>
            <a:endCxn id="39" idx="1"/>
          </p:cNvCxnSpPr>
          <p:nvPr/>
        </p:nvCxnSpPr>
        <p:spPr>
          <a:xfrm flipV="1">
            <a:off x="4499992" y="4863160"/>
            <a:ext cx="465647" cy="588065"/>
          </a:xfrm>
          <a:prstGeom prst="bentConnector3">
            <a:avLst>
              <a:gd name="adj1" fmla="val 20298"/>
            </a:avLst>
          </a:prstGeom>
          <a:ln>
            <a:tailEnd type="arrow"/>
          </a:ln>
        </p:spPr>
        <p:style>
          <a:lnRef idx="1">
            <a:schemeClr val="dk1"/>
          </a:lnRef>
          <a:fillRef idx="0">
            <a:schemeClr val="dk1"/>
          </a:fillRef>
          <a:effectRef idx="0">
            <a:schemeClr val="dk1"/>
          </a:effectRef>
          <a:fontRef idx="minor">
            <a:schemeClr val="tx1"/>
          </a:fontRef>
        </p:style>
      </p:cxnSp>
      <p:sp>
        <p:nvSpPr>
          <p:cNvPr id="3" name="タイトル 2"/>
          <p:cNvSpPr>
            <a:spLocks noGrp="1"/>
          </p:cNvSpPr>
          <p:nvPr>
            <p:ph type="title"/>
          </p:nvPr>
        </p:nvSpPr>
        <p:spPr/>
        <p:txBody>
          <a:bodyPr>
            <a:normAutofit/>
          </a:bodyPr>
          <a:lstStyle/>
          <a:p>
            <a:r>
              <a:rPr kumimoji="1" lang="ja-JP" altLang="en-US"/>
              <a:t>ページキャッシュの解析</a:t>
            </a:r>
          </a:p>
        </p:txBody>
      </p:sp>
      <p:sp>
        <p:nvSpPr>
          <p:cNvPr id="32" name="テキスト ボックス 31"/>
          <p:cNvSpPr txBox="1"/>
          <p:nvPr/>
        </p:nvSpPr>
        <p:spPr>
          <a:xfrm>
            <a:off x="4572000" y="4520153"/>
            <a:ext cx="937276" cy="276999"/>
          </a:xfrm>
          <a:prstGeom prst="rect">
            <a:avLst/>
          </a:prstGeom>
          <a:noFill/>
        </p:spPr>
        <p:txBody>
          <a:bodyPr wrap="none" rtlCol="0">
            <a:spAutoFit/>
          </a:bodyPr>
          <a:lstStyle/>
          <a:p>
            <a:r>
              <a:rPr kumimoji="1" lang="en-US" altLang="ja-JP" sz="1200"/>
              <a:t>radix_tree</a:t>
            </a:r>
            <a:endParaRPr kumimoji="1" lang="ja-JP" altLang="en-US" sz="1200"/>
          </a:p>
        </p:txBody>
      </p:sp>
      <p:sp>
        <p:nvSpPr>
          <p:cNvPr id="64" name="テキスト ボックス 63"/>
          <p:cNvSpPr txBox="1"/>
          <p:nvPr/>
        </p:nvSpPr>
        <p:spPr>
          <a:xfrm>
            <a:off x="3118813" y="5551348"/>
            <a:ext cx="1237163" cy="253916"/>
          </a:xfrm>
          <a:prstGeom prst="rect">
            <a:avLst/>
          </a:prstGeom>
          <a:noFill/>
        </p:spPr>
        <p:txBody>
          <a:bodyPr wrap="none" rtlCol="0">
            <a:spAutoFit/>
          </a:bodyPr>
          <a:lstStyle/>
          <a:p>
            <a:r>
              <a:rPr lang="ja-JP" altLang="en-US" sz="1050"/>
              <a:t>ディレクトリエントリ</a:t>
            </a:r>
            <a:endParaRPr kumimoji="1" lang="ja-JP" altLang="en-US" sz="1050"/>
          </a:p>
        </p:txBody>
      </p:sp>
    </p:spTree>
    <p:extLst>
      <p:ext uri="{BB962C8B-B14F-4D97-AF65-F5344CB8AC3E}">
        <p14:creationId xmlns:p14="http://schemas.microsoft.com/office/powerpoint/2010/main" val="109155461"/>
      </p:ext>
    </p:extLst>
  </p:cSld>
  <p:clrMapOvr>
    <a:masterClrMapping/>
  </p:clrMapOvr>
  <p:timing>
    <p:tnLst>
      <p:par>
        <p:cTn xmlns:p14="http://schemas.microsoft.com/office/powerpoint/2010/mai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TIMING" val="|82.3|0.9|5.5|6.5"/>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ビジネス">
  <a:themeElements>
    <a:clrScheme name="ビジネス">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ビジネス">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ビジネス">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ホワイト">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18818</TotalTime>
  <Words>1433</Words>
  <Application>Microsoft Macintosh PowerPoint</Application>
  <PresentationFormat>画面に合わせる (4:3)</PresentationFormat>
  <Paragraphs>300</Paragraphs>
  <Slides>25</Slides>
  <Notes>23</Notes>
  <HiddenSlides>0</HiddenSlides>
  <MMClips>0</MMClips>
  <ScaleCrop>false</ScaleCrop>
  <HeadingPairs>
    <vt:vector size="4" baseType="variant">
      <vt:variant>
        <vt:lpstr>テーマ</vt:lpstr>
      </vt:variant>
      <vt:variant>
        <vt:i4>1</vt:i4>
      </vt:variant>
      <vt:variant>
        <vt:lpstr>スライド タイトル</vt:lpstr>
      </vt:variant>
      <vt:variant>
        <vt:i4>25</vt:i4>
      </vt:variant>
    </vt:vector>
  </HeadingPairs>
  <TitlesOfParts>
    <vt:vector size="26" baseType="lpstr">
      <vt:lpstr>ビジネス</vt:lpstr>
      <vt:lpstr>ファイルシステムキャッシュを 考慮したIDSオフロード</vt:lpstr>
      <vt:lpstr>侵入検知システム（IDS)</vt:lpstr>
      <vt:lpstr>仮想マシンを用いたIDSのオフロード</vt:lpstr>
      <vt:lpstr>IDSオフロードにおけるディスクの監視</vt:lpstr>
      <vt:lpstr>ページキャッシュを利用した攻撃</vt:lpstr>
      <vt:lpstr>CacheShadowファイルシステム</vt:lpstr>
      <vt:lpstr>統合するファイルシステムキャッシュ</vt:lpstr>
      <vt:lpstr>VMイントロスペクション</vt:lpstr>
      <vt:lpstr>ページキャッシュの解析</vt:lpstr>
      <vt:lpstr>ページキャッシュの判別</vt:lpstr>
      <vt:lpstr>キャッシュとファイルの対応付け</vt:lpstr>
      <vt:lpstr>ページキャッシュとディスクの統合</vt:lpstr>
      <vt:lpstr>その他のキャッシュの解析</vt:lpstr>
      <vt:lpstr>スナップショットの解析・監視</vt:lpstr>
      <vt:lpstr>実装</vt:lpstr>
      <vt:lpstr>実験</vt:lpstr>
      <vt:lpstr>ページキャッシュを利用した攻撃</vt:lpstr>
      <vt:lpstr>ページキャッシュ上のデータの読み込み</vt:lpstr>
      <vt:lpstr>取得できたページキャッシュのページ数</vt:lpstr>
      <vt:lpstr>ぺージキャッシュ情報の解析にかかる時間(1/2)</vt:lpstr>
      <vt:lpstr>ぺージキャッシュ情報の解析にかかる時間(2/2)</vt:lpstr>
      <vt:lpstr>関連研究</vt:lpstr>
      <vt:lpstr>まとめ</vt:lpstr>
      <vt:lpstr>今後の課題(1/2)</vt:lpstr>
      <vt:lpstr>今後の課題(2/2)</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ファイルキャッシュを考慮したIDSのオフロード</dc:title>
  <dc:subject/>
  <dc:creator>tsuchida</dc:creator>
  <cp:keywords/>
  <dc:description/>
  <cp:lastModifiedBy>土田 賢太朗</cp:lastModifiedBy>
  <cp:revision>458</cp:revision>
  <cp:lastPrinted>2012-02-20T07:42:11Z</cp:lastPrinted>
  <dcterms:created xsi:type="dcterms:W3CDTF">2011-08-29T15:36:37Z</dcterms:created>
  <dcterms:modified xsi:type="dcterms:W3CDTF">2012-08-19T09:29:53Z</dcterms:modified>
  <cp:category/>
</cp:coreProperties>
</file>