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notesSlides/notesSlide11.xml" ContentType="application/vnd.openxmlformats-officedocument.presentationml.notesSlide+xml"/>
  <Override PartName="/ppt/charts/chart2.xml" ContentType="application/vnd.openxmlformats-officedocument.drawingml.chart+xml"/>
  <Override PartName="/ppt/notesSlides/notesSlide12.xml" ContentType="application/vnd.openxmlformats-officedocument.presentationml.notesSlide+xml"/>
  <Override PartName="/ppt/charts/chart3.xml" ContentType="application/vnd.openxmlformats-officedocument.drawingml.chart+xml"/>
  <Override PartName="/ppt/notesSlides/notesSlide13.xml" ContentType="application/vnd.openxmlformats-officedocument.presentationml.notesSlide+xml"/>
  <Override PartName="/ppt/charts/chart4.xml" ContentType="application/vnd.openxmlformats-officedocument.drawingml.chart+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257" r:id="rId3"/>
    <p:sldId id="258" r:id="rId4"/>
    <p:sldId id="259" r:id="rId5"/>
    <p:sldId id="260" r:id="rId6"/>
    <p:sldId id="275" r:id="rId7"/>
    <p:sldId id="276" r:id="rId8"/>
    <p:sldId id="263" r:id="rId9"/>
    <p:sldId id="261" r:id="rId10"/>
    <p:sldId id="277" r:id="rId11"/>
    <p:sldId id="267" r:id="rId12"/>
    <p:sldId id="278" r:id="rId13"/>
    <p:sldId id="281" r:id="rId14"/>
    <p:sldId id="268" r:id="rId15"/>
    <p:sldId id="279" r:id="rId16"/>
    <p:sldId id="274" r:id="rId17"/>
    <p:sldId id="271" r:id="rId1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395" autoAdjust="0"/>
  </p:normalViewPr>
  <p:slideViewPr>
    <p:cSldViewPr>
      <p:cViewPr>
        <p:scale>
          <a:sx n="70" d="100"/>
          <a:sy n="70" d="100"/>
        </p:scale>
        <p:origin x="-1386" y="-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___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_____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invertIfNegative val="0"/>
          <c:cat>
            <c:strRef>
              <c:f>Sheet1!$A$2:$A$3</c:f>
              <c:strCache>
                <c:ptCount val="2"/>
                <c:pt idx="0">
                  <c:v>ドメインM</c:v>
                </c:pt>
                <c:pt idx="1">
                  <c:v>管理VM</c:v>
                </c:pt>
              </c:strCache>
            </c:strRef>
          </c:cat>
          <c:val>
            <c:numRef>
              <c:f>Sheet1!$B$2:$B$3</c:f>
              <c:numCache>
                <c:formatCode>General</c:formatCode>
                <c:ptCount val="2"/>
                <c:pt idx="0">
                  <c:v>135</c:v>
                </c:pt>
                <c:pt idx="1">
                  <c:v>203</c:v>
                </c:pt>
              </c:numCache>
            </c:numRef>
          </c:val>
        </c:ser>
        <c:dLbls>
          <c:showLegendKey val="0"/>
          <c:showVal val="0"/>
          <c:showCatName val="0"/>
          <c:showSerName val="0"/>
          <c:showPercent val="0"/>
          <c:showBubbleSize val="0"/>
        </c:dLbls>
        <c:gapWidth val="150"/>
        <c:axId val="53863168"/>
        <c:axId val="53864704"/>
      </c:barChart>
      <c:catAx>
        <c:axId val="53863168"/>
        <c:scaling>
          <c:orientation val="minMax"/>
        </c:scaling>
        <c:delete val="0"/>
        <c:axPos val="b"/>
        <c:majorTickMark val="out"/>
        <c:minorTickMark val="none"/>
        <c:tickLblPos val="nextTo"/>
        <c:crossAx val="53864704"/>
        <c:crosses val="autoZero"/>
        <c:auto val="1"/>
        <c:lblAlgn val="ctr"/>
        <c:lblOffset val="100"/>
        <c:noMultiLvlLbl val="0"/>
      </c:catAx>
      <c:valAx>
        <c:axId val="53864704"/>
        <c:scaling>
          <c:orientation val="minMax"/>
        </c:scaling>
        <c:delete val="0"/>
        <c:axPos val="l"/>
        <c:majorGridlines/>
        <c:title>
          <c:tx>
            <c:rich>
              <a:bodyPr rot="-5400000" vert="horz"/>
              <a:lstStyle/>
              <a:p>
                <a:pPr>
                  <a:defRPr/>
                </a:pPr>
                <a:r>
                  <a:rPr lang="ja-JP" altLang="en-US" dirty="0" smtClean="0"/>
                  <a:t>計算時間（ミリ秒）</a:t>
                </a:r>
                <a:endParaRPr lang="ja-JP" altLang="en-US" dirty="0"/>
              </a:p>
            </c:rich>
          </c:tx>
          <c:layout/>
          <c:overlay val="0"/>
        </c:title>
        <c:numFmt formatCode="General" sourceLinked="1"/>
        <c:majorTickMark val="out"/>
        <c:minorTickMark val="none"/>
        <c:tickLblPos val="nextTo"/>
        <c:crossAx val="53863168"/>
        <c:crosses val="autoZero"/>
        <c:crossBetween val="between"/>
      </c:valAx>
    </c:plotArea>
    <c:plotVisOnly val="1"/>
    <c:dispBlanksAs val="gap"/>
    <c:showDLblsOverMax val="0"/>
  </c:chart>
  <c:spPr>
    <a:solidFill>
      <a:schemeClr val="bg1"/>
    </a:solidFill>
  </c:spPr>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invertIfNegative val="0"/>
          <c:cat>
            <c:strRef>
              <c:f>Sheet1!$A$2:$A$3</c:f>
              <c:strCache>
                <c:ptCount val="2"/>
                <c:pt idx="0">
                  <c:v>ドメインM</c:v>
                </c:pt>
                <c:pt idx="1">
                  <c:v>管理VM</c:v>
                </c:pt>
              </c:strCache>
            </c:strRef>
          </c:cat>
          <c:val>
            <c:numRef>
              <c:f>Sheet1!$B$2:$B$3</c:f>
              <c:numCache>
                <c:formatCode>General</c:formatCode>
                <c:ptCount val="2"/>
                <c:pt idx="0">
                  <c:v>18.899999999999999</c:v>
                </c:pt>
                <c:pt idx="1">
                  <c:v>4.5</c:v>
                </c:pt>
              </c:numCache>
            </c:numRef>
          </c:val>
        </c:ser>
        <c:dLbls>
          <c:showLegendKey val="0"/>
          <c:showVal val="0"/>
          <c:showCatName val="0"/>
          <c:showSerName val="0"/>
          <c:showPercent val="0"/>
          <c:showBubbleSize val="0"/>
        </c:dLbls>
        <c:gapWidth val="150"/>
        <c:axId val="172642688"/>
        <c:axId val="172644224"/>
      </c:barChart>
      <c:catAx>
        <c:axId val="172642688"/>
        <c:scaling>
          <c:orientation val="minMax"/>
        </c:scaling>
        <c:delete val="0"/>
        <c:axPos val="b"/>
        <c:majorTickMark val="out"/>
        <c:minorTickMark val="none"/>
        <c:tickLblPos val="nextTo"/>
        <c:crossAx val="172644224"/>
        <c:crosses val="autoZero"/>
        <c:auto val="1"/>
        <c:lblAlgn val="ctr"/>
        <c:lblOffset val="100"/>
        <c:noMultiLvlLbl val="0"/>
      </c:catAx>
      <c:valAx>
        <c:axId val="172644224"/>
        <c:scaling>
          <c:orientation val="minMax"/>
        </c:scaling>
        <c:delete val="0"/>
        <c:axPos val="l"/>
        <c:majorGridlines/>
        <c:title>
          <c:tx>
            <c:rich>
              <a:bodyPr rot="-5400000" vert="horz"/>
              <a:lstStyle/>
              <a:p>
                <a:pPr>
                  <a:defRPr/>
                </a:pPr>
                <a:r>
                  <a:rPr lang="en-US" altLang="ja-JP" dirty="0" smtClean="0"/>
                  <a:t>Tripwire</a:t>
                </a:r>
                <a:r>
                  <a:rPr lang="ja-JP" altLang="en-US" dirty="0" smtClean="0"/>
                  <a:t>の実行時間（秒）</a:t>
                </a:r>
                <a:endParaRPr lang="ja-JP" altLang="en-US" dirty="0"/>
              </a:p>
            </c:rich>
          </c:tx>
          <c:layout/>
          <c:overlay val="0"/>
        </c:title>
        <c:numFmt formatCode="General" sourceLinked="1"/>
        <c:majorTickMark val="out"/>
        <c:minorTickMark val="none"/>
        <c:tickLblPos val="nextTo"/>
        <c:crossAx val="172642688"/>
        <c:crosses val="autoZero"/>
        <c:crossBetween val="between"/>
      </c:valAx>
    </c:plotArea>
    <c:plotVisOnly val="1"/>
    <c:dispBlanksAs val="gap"/>
    <c:showDLblsOverMax val="0"/>
  </c:chart>
  <c:spPr>
    <a:solidFill>
      <a:prstClr val="white"/>
    </a:solidFill>
  </c:spPr>
  <c:txPr>
    <a:bodyPr/>
    <a:lstStyle/>
    <a:p>
      <a:pPr>
        <a:defRPr sz="18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オフロードなし</c:v>
                </c:pt>
              </c:strCache>
            </c:strRef>
          </c:tx>
          <c:invertIfNegative val="0"/>
          <c:cat>
            <c:numRef>
              <c:f>Sheet1!$A$2:$A$5</c:f>
              <c:numCache>
                <c:formatCode>General</c:formatCode>
                <c:ptCount val="4"/>
                <c:pt idx="0">
                  <c:v>256</c:v>
                </c:pt>
                <c:pt idx="1">
                  <c:v>512</c:v>
                </c:pt>
                <c:pt idx="2">
                  <c:v>768</c:v>
                </c:pt>
                <c:pt idx="3">
                  <c:v>1024</c:v>
                </c:pt>
              </c:numCache>
            </c:numRef>
          </c:cat>
          <c:val>
            <c:numRef>
              <c:f>Sheet1!$B$2:$B$5</c:f>
              <c:numCache>
                <c:formatCode>General</c:formatCode>
                <c:ptCount val="4"/>
                <c:pt idx="0">
                  <c:v>13.3</c:v>
                </c:pt>
                <c:pt idx="1">
                  <c:v>15.4</c:v>
                </c:pt>
                <c:pt idx="2">
                  <c:v>18.100000000000001</c:v>
                </c:pt>
                <c:pt idx="3">
                  <c:v>20.399999999999999</c:v>
                </c:pt>
              </c:numCache>
            </c:numRef>
          </c:val>
        </c:ser>
        <c:ser>
          <c:idx val="1"/>
          <c:order val="1"/>
          <c:tx>
            <c:strRef>
              <c:f>Sheet1!$C$1</c:f>
              <c:strCache>
                <c:ptCount val="1"/>
                <c:pt idx="0">
                  <c:v>オフロードあり</c:v>
                </c:pt>
              </c:strCache>
            </c:strRef>
          </c:tx>
          <c:invertIfNegative val="0"/>
          <c:cat>
            <c:numRef>
              <c:f>Sheet1!$A$2:$A$5</c:f>
              <c:numCache>
                <c:formatCode>General</c:formatCode>
                <c:ptCount val="4"/>
                <c:pt idx="0">
                  <c:v>256</c:v>
                </c:pt>
                <c:pt idx="1">
                  <c:v>512</c:v>
                </c:pt>
                <c:pt idx="2">
                  <c:v>768</c:v>
                </c:pt>
                <c:pt idx="3">
                  <c:v>1024</c:v>
                </c:pt>
              </c:numCache>
            </c:numRef>
          </c:cat>
          <c:val>
            <c:numRef>
              <c:f>Sheet1!$C$2:$C$5</c:f>
              <c:numCache>
                <c:formatCode>General</c:formatCode>
                <c:ptCount val="4"/>
                <c:pt idx="0">
                  <c:v>13.9</c:v>
                </c:pt>
                <c:pt idx="1">
                  <c:v>15.9</c:v>
                </c:pt>
                <c:pt idx="2">
                  <c:v>18.5</c:v>
                </c:pt>
                <c:pt idx="3">
                  <c:v>20.3</c:v>
                </c:pt>
              </c:numCache>
            </c:numRef>
          </c:val>
        </c:ser>
        <c:dLbls>
          <c:showLegendKey val="0"/>
          <c:showVal val="0"/>
          <c:showCatName val="0"/>
          <c:showSerName val="0"/>
          <c:showPercent val="0"/>
          <c:showBubbleSize val="0"/>
        </c:dLbls>
        <c:gapWidth val="150"/>
        <c:axId val="172672128"/>
        <c:axId val="172674048"/>
      </c:barChart>
      <c:catAx>
        <c:axId val="172672128"/>
        <c:scaling>
          <c:orientation val="minMax"/>
        </c:scaling>
        <c:delete val="0"/>
        <c:axPos val="b"/>
        <c:title>
          <c:tx>
            <c:rich>
              <a:bodyPr/>
              <a:lstStyle/>
              <a:p>
                <a:pPr>
                  <a:defRPr/>
                </a:pPr>
                <a:r>
                  <a:rPr lang="ja-JP" altLang="en-US" dirty="0" smtClean="0"/>
                  <a:t>ドメイン</a:t>
                </a:r>
                <a:r>
                  <a:rPr lang="en-US" altLang="ja-JP" dirty="0" smtClean="0"/>
                  <a:t>M</a:t>
                </a:r>
                <a:r>
                  <a:rPr lang="ja-JP" altLang="en-US" dirty="0" smtClean="0"/>
                  <a:t>のメモリサイズ（</a:t>
                </a:r>
                <a:r>
                  <a:rPr lang="en-US" altLang="ja-JP" dirty="0" smtClean="0"/>
                  <a:t>MB</a:t>
                </a:r>
                <a:r>
                  <a:rPr lang="ja-JP" altLang="en-US" dirty="0" smtClean="0"/>
                  <a:t>）</a:t>
                </a:r>
                <a:endParaRPr lang="ja-JP" altLang="en-US" dirty="0"/>
              </a:p>
            </c:rich>
          </c:tx>
          <c:layout/>
          <c:overlay val="0"/>
        </c:title>
        <c:numFmt formatCode="General" sourceLinked="1"/>
        <c:majorTickMark val="out"/>
        <c:minorTickMark val="none"/>
        <c:tickLblPos val="nextTo"/>
        <c:crossAx val="172674048"/>
        <c:crosses val="autoZero"/>
        <c:auto val="1"/>
        <c:lblAlgn val="ctr"/>
        <c:lblOffset val="100"/>
        <c:noMultiLvlLbl val="0"/>
      </c:catAx>
      <c:valAx>
        <c:axId val="172674048"/>
        <c:scaling>
          <c:orientation val="minMax"/>
        </c:scaling>
        <c:delete val="0"/>
        <c:axPos val="l"/>
        <c:majorGridlines/>
        <c:title>
          <c:tx>
            <c:rich>
              <a:bodyPr rot="-5400000" vert="horz"/>
              <a:lstStyle/>
              <a:p>
                <a:pPr>
                  <a:defRPr/>
                </a:pPr>
                <a:r>
                  <a:rPr lang="ja-JP" altLang="en-US" dirty="0" smtClean="0"/>
                  <a:t>マイグレーション時間（秒）</a:t>
                </a:r>
                <a:endParaRPr lang="ja-JP" altLang="en-US" dirty="0"/>
              </a:p>
            </c:rich>
          </c:tx>
          <c:layout/>
          <c:overlay val="0"/>
        </c:title>
        <c:numFmt formatCode="General" sourceLinked="1"/>
        <c:majorTickMark val="out"/>
        <c:minorTickMark val="none"/>
        <c:tickLblPos val="nextTo"/>
        <c:crossAx val="172672128"/>
        <c:crosses val="autoZero"/>
        <c:crossBetween val="between"/>
      </c:valAx>
    </c:plotArea>
    <c:legend>
      <c:legendPos val="t"/>
      <c:layout/>
      <c:overlay val="0"/>
    </c:legend>
    <c:plotVisOnly val="1"/>
    <c:dispBlanksAs val="gap"/>
    <c:showDLblsOverMax val="0"/>
  </c:chart>
  <c:spPr>
    <a:solidFill>
      <a:schemeClr val="bg1"/>
    </a:solidFill>
  </c:spPr>
  <c:txPr>
    <a:bodyPr/>
    <a:lstStyle/>
    <a:p>
      <a:pPr>
        <a:defRPr sz="18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オフロードなし</c:v>
                </c:pt>
              </c:strCache>
            </c:strRef>
          </c:tx>
          <c:invertIfNegative val="0"/>
          <c:cat>
            <c:numRef>
              <c:f>Sheet1!$A$2:$A$5</c:f>
              <c:numCache>
                <c:formatCode>General</c:formatCode>
                <c:ptCount val="4"/>
                <c:pt idx="0">
                  <c:v>256</c:v>
                </c:pt>
                <c:pt idx="1">
                  <c:v>512</c:v>
                </c:pt>
                <c:pt idx="2">
                  <c:v>768</c:v>
                </c:pt>
                <c:pt idx="3">
                  <c:v>1024</c:v>
                </c:pt>
              </c:numCache>
            </c:numRef>
          </c:cat>
          <c:val>
            <c:numRef>
              <c:f>Sheet1!$B$2:$B$5</c:f>
              <c:numCache>
                <c:formatCode>General</c:formatCode>
                <c:ptCount val="4"/>
                <c:pt idx="0">
                  <c:v>747</c:v>
                </c:pt>
                <c:pt idx="1">
                  <c:v>801</c:v>
                </c:pt>
                <c:pt idx="2">
                  <c:v>900</c:v>
                </c:pt>
                <c:pt idx="3">
                  <c:v>893</c:v>
                </c:pt>
              </c:numCache>
            </c:numRef>
          </c:val>
        </c:ser>
        <c:ser>
          <c:idx val="1"/>
          <c:order val="1"/>
          <c:tx>
            <c:strRef>
              <c:f>Sheet1!$C$1</c:f>
              <c:strCache>
                <c:ptCount val="1"/>
                <c:pt idx="0">
                  <c:v>オフロードあり</c:v>
                </c:pt>
              </c:strCache>
            </c:strRef>
          </c:tx>
          <c:invertIfNegative val="0"/>
          <c:cat>
            <c:numRef>
              <c:f>Sheet1!$A$2:$A$5</c:f>
              <c:numCache>
                <c:formatCode>General</c:formatCode>
                <c:ptCount val="4"/>
                <c:pt idx="0">
                  <c:v>256</c:v>
                </c:pt>
                <c:pt idx="1">
                  <c:v>512</c:v>
                </c:pt>
                <c:pt idx="2">
                  <c:v>768</c:v>
                </c:pt>
                <c:pt idx="3">
                  <c:v>1024</c:v>
                </c:pt>
              </c:numCache>
            </c:numRef>
          </c:cat>
          <c:val>
            <c:numRef>
              <c:f>Sheet1!$C$2:$C$5</c:f>
              <c:numCache>
                <c:formatCode>General</c:formatCode>
                <c:ptCount val="4"/>
                <c:pt idx="0">
                  <c:v>786</c:v>
                </c:pt>
                <c:pt idx="1">
                  <c:v>870</c:v>
                </c:pt>
                <c:pt idx="2">
                  <c:v>981</c:v>
                </c:pt>
                <c:pt idx="3">
                  <c:v>1055</c:v>
                </c:pt>
              </c:numCache>
            </c:numRef>
          </c:val>
        </c:ser>
        <c:dLbls>
          <c:showLegendKey val="0"/>
          <c:showVal val="0"/>
          <c:showCatName val="0"/>
          <c:showSerName val="0"/>
          <c:showPercent val="0"/>
          <c:showBubbleSize val="0"/>
        </c:dLbls>
        <c:gapWidth val="150"/>
        <c:axId val="172063360"/>
        <c:axId val="172086016"/>
      </c:barChart>
      <c:catAx>
        <c:axId val="172063360"/>
        <c:scaling>
          <c:orientation val="minMax"/>
        </c:scaling>
        <c:delete val="0"/>
        <c:axPos val="b"/>
        <c:title>
          <c:tx>
            <c:rich>
              <a:bodyPr/>
              <a:lstStyle/>
              <a:p>
                <a:pPr>
                  <a:defRPr/>
                </a:pPr>
                <a:r>
                  <a:rPr lang="ja-JP" altLang="en-US" dirty="0" smtClean="0"/>
                  <a:t>ドメイン</a:t>
                </a:r>
                <a:r>
                  <a:rPr lang="en-US" altLang="ja-JP" dirty="0" smtClean="0"/>
                  <a:t>M</a:t>
                </a:r>
                <a:r>
                  <a:rPr lang="ja-JP" altLang="en-US" dirty="0" smtClean="0"/>
                  <a:t>のメモリサイズ（</a:t>
                </a:r>
                <a:r>
                  <a:rPr lang="en-US" altLang="ja-JP" dirty="0" smtClean="0"/>
                  <a:t>MB</a:t>
                </a:r>
                <a:r>
                  <a:rPr lang="ja-JP" altLang="en-US" dirty="0" smtClean="0"/>
                  <a:t>）</a:t>
                </a:r>
                <a:endParaRPr lang="ja-JP" altLang="en-US" dirty="0"/>
              </a:p>
            </c:rich>
          </c:tx>
          <c:layout/>
          <c:overlay val="0"/>
        </c:title>
        <c:numFmt formatCode="General" sourceLinked="1"/>
        <c:majorTickMark val="out"/>
        <c:minorTickMark val="none"/>
        <c:tickLblPos val="nextTo"/>
        <c:crossAx val="172086016"/>
        <c:crosses val="autoZero"/>
        <c:auto val="1"/>
        <c:lblAlgn val="ctr"/>
        <c:lblOffset val="100"/>
        <c:noMultiLvlLbl val="0"/>
      </c:catAx>
      <c:valAx>
        <c:axId val="172086016"/>
        <c:scaling>
          <c:orientation val="minMax"/>
        </c:scaling>
        <c:delete val="0"/>
        <c:axPos val="l"/>
        <c:majorGridlines/>
        <c:title>
          <c:tx>
            <c:rich>
              <a:bodyPr rot="-5400000" vert="horz"/>
              <a:lstStyle/>
              <a:p>
                <a:pPr>
                  <a:defRPr/>
                </a:pPr>
                <a:r>
                  <a:rPr lang="ja-JP" altLang="en-US" dirty="0" smtClean="0"/>
                  <a:t>ダウンタイム（ミリ秒）</a:t>
                </a:r>
                <a:endParaRPr lang="ja-JP" altLang="en-US" dirty="0"/>
              </a:p>
            </c:rich>
          </c:tx>
          <c:layout/>
          <c:overlay val="0"/>
        </c:title>
        <c:numFmt formatCode="General" sourceLinked="1"/>
        <c:majorTickMark val="out"/>
        <c:minorTickMark val="none"/>
        <c:tickLblPos val="nextTo"/>
        <c:crossAx val="172063360"/>
        <c:crosses val="autoZero"/>
        <c:crossBetween val="between"/>
      </c:valAx>
    </c:plotArea>
    <c:legend>
      <c:legendPos val="t"/>
      <c:layout/>
      <c:overlay val="0"/>
    </c:legend>
    <c:plotVisOnly val="1"/>
    <c:dispBlanksAs val="gap"/>
    <c:showDLblsOverMax val="0"/>
  </c:chart>
  <c:spPr>
    <a:solidFill>
      <a:prstClr val="white"/>
    </a:solidFill>
  </c:spPr>
  <c:txPr>
    <a:bodyPr/>
    <a:lstStyle/>
    <a:p>
      <a:pPr>
        <a:defRPr sz="1800"/>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19DEB4-28DC-4094-A31F-7A396DE92E05}" type="datetimeFigureOut">
              <a:rPr kumimoji="1" lang="ja-JP" altLang="en-US" smtClean="0"/>
              <a:pPr/>
              <a:t>2013/2/8</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BF660B-A7A9-4328-A131-9AF606AA3847}" type="slidenum">
              <a:rPr kumimoji="1" lang="ja-JP" altLang="en-US" smtClean="0"/>
              <a:pPr/>
              <a:t>‹#›</a:t>
            </a:fld>
            <a:endParaRPr kumimoji="1" lang="ja-JP" altLang="en-US"/>
          </a:p>
        </p:txBody>
      </p:sp>
    </p:spTree>
    <p:extLst>
      <p:ext uri="{BB962C8B-B14F-4D97-AF65-F5344CB8AC3E}">
        <p14:creationId xmlns:p14="http://schemas.microsoft.com/office/powerpoint/2010/main" val="38678398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・不正アクセスなどのサーバへの攻撃増加</a:t>
            </a:r>
            <a:endParaRPr kumimoji="1" lang="en-US" altLang="ja-JP" dirty="0" smtClean="0"/>
          </a:p>
          <a:p>
            <a:r>
              <a:rPr kumimoji="1" lang="ja-JP" altLang="en-US" dirty="0" smtClean="0"/>
              <a:t>・</a:t>
            </a:r>
            <a:r>
              <a:rPr kumimoji="1" lang="en-US" altLang="ja-JP" dirty="0" smtClean="0"/>
              <a:t>IDS</a:t>
            </a:r>
            <a:r>
              <a:rPr kumimoji="1" lang="ja-JP" altLang="en-US" dirty="0" smtClean="0"/>
              <a:t>は攻撃者の侵入を検知、管理者へ通知</a:t>
            </a:r>
            <a:endParaRPr kumimoji="1" lang="en-US" altLang="ja-JP" dirty="0" smtClean="0"/>
          </a:p>
          <a:p>
            <a:r>
              <a:rPr kumimoji="1" lang="ja-JP" altLang="en-US" dirty="0" smtClean="0"/>
              <a:t>・攻撃方法が変化</a:t>
            </a:r>
            <a:endParaRPr kumimoji="1" lang="en-US" altLang="ja-JP" dirty="0" smtClean="0"/>
          </a:p>
          <a:p>
            <a:r>
              <a:rPr kumimoji="1" lang="ja-JP" altLang="en-US" dirty="0" smtClean="0"/>
              <a:t>そういう手口も増えてきた</a:t>
            </a:r>
            <a:endParaRPr kumimoji="1" lang="en-US" altLang="ja-JP" dirty="0" smtClean="0"/>
          </a:p>
          <a:p>
            <a:r>
              <a:rPr kumimoji="1" lang="ja-JP" altLang="en-US" dirty="0" smtClean="0"/>
              <a:t>・</a:t>
            </a:r>
            <a:r>
              <a:rPr kumimoji="1" lang="en-US" altLang="ja-JP" dirty="0" smtClean="0"/>
              <a:t>IDS</a:t>
            </a:r>
            <a:r>
              <a:rPr kumimoji="1" lang="ja-JP" altLang="en-US" dirty="0" smtClean="0"/>
              <a:t>を停止後本当の攻撃　被害をおよぼす</a:t>
            </a:r>
            <a:endParaRPr kumimoji="1" lang="en-US" altLang="ja-JP" dirty="0" smtClean="0"/>
          </a:p>
          <a:p>
            <a:endParaRPr kumimoji="1" lang="en-US" altLang="ja-JP" dirty="0" smtClean="0"/>
          </a:p>
          <a:p>
            <a:endParaRPr kumimoji="1" lang="en-US" altLang="ja-JP" dirty="0" smtClean="0"/>
          </a:p>
          <a:p>
            <a:endParaRPr kumimoji="1" lang="en-US" altLang="ja-JP" dirty="0" smtClean="0"/>
          </a:p>
          <a:p>
            <a:r>
              <a:rPr kumimoji="1" lang="ja-JP" altLang="en-US" dirty="0" smtClean="0"/>
              <a:t>図：</a:t>
            </a:r>
            <a:r>
              <a:rPr kumimoji="1" lang="en-US" altLang="ja-JP" dirty="0" smtClean="0"/>
              <a:t>IDS</a:t>
            </a:r>
            <a:r>
              <a:rPr kumimoji="1" lang="ja-JP" altLang="en-US" dirty="0" smtClean="0"/>
              <a:t>の見る先を変える</a:t>
            </a:r>
            <a:endParaRPr kumimoji="1" lang="ja-JP" altLang="en-US" dirty="0"/>
          </a:p>
        </p:txBody>
      </p:sp>
      <p:sp>
        <p:nvSpPr>
          <p:cNvPr id="4" name="スライド番号プレースホルダ 3"/>
          <p:cNvSpPr>
            <a:spLocks noGrp="1"/>
          </p:cNvSpPr>
          <p:nvPr>
            <p:ph type="sldNum" sz="quarter" idx="10"/>
          </p:nvPr>
        </p:nvSpPr>
        <p:spPr/>
        <p:txBody>
          <a:bodyPr/>
          <a:lstStyle/>
          <a:p>
            <a:fld id="{F5BF660B-A7A9-4328-A131-9AF606AA3847}" type="slidenum">
              <a:rPr kumimoji="1" lang="ja-JP" altLang="en-US" smtClean="0"/>
              <a:pPr/>
              <a:t>2</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・従来の監視手法である管理</a:t>
            </a:r>
            <a:r>
              <a:rPr kumimoji="1" lang="en-US" altLang="ja-JP" dirty="0" smtClean="0"/>
              <a:t>VM</a:t>
            </a:r>
            <a:r>
              <a:rPr kumimoji="1" lang="ja-JP" altLang="en-US" dirty="0" smtClean="0"/>
              <a:t>からとドメイン</a:t>
            </a:r>
            <a:r>
              <a:rPr kumimoji="1" lang="en-US" altLang="ja-JP" dirty="0" smtClean="0"/>
              <a:t>M</a:t>
            </a:r>
            <a:r>
              <a:rPr kumimoji="1" lang="ja-JP" altLang="en-US" dirty="0" smtClean="0"/>
              <a:t>からでの監視性能を比較</a:t>
            </a:r>
            <a:endParaRPr kumimoji="1" lang="en-US" altLang="ja-JP" dirty="0" smtClean="0"/>
          </a:p>
          <a:p>
            <a:endParaRPr kumimoji="1" lang="en-US" altLang="ja-JP" dirty="0" smtClean="0"/>
          </a:p>
          <a:p>
            <a:r>
              <a:rPr kumimoji="1" lang="ja-JP" altLang="en-US" dirty="0" smtClean="0"/>
              <a:t>・監視対象</a:t>
            </a:r>
            <a:r>
              <a:rPr kumimoji="1" lang="en-US" altLang="ja-JP" dirty="0" smtClean="0"/>
              <a:t>VM</a:t>
            </a:r>
            <a:r>
              <a:rPr kumimoji="1" lang="ja-JP" altLang="en-US" dirty="0" err="1" smtClean="0"/>
              <a:t>のメ</a:t>
            </a:r>
            <a:r>
              <a:rPr kumimoji="1" lang="ja-JP" altLang="en-US" dirty="0" smtClean="0"/>
              <a:t>モリをマップし、ハッシュ値の計算を行った</a:t>
            </a:r>
            <a:endParaRPr kumimoji="1" lang="en-US" altLang="ja-JP" dirty="0" smtClean="0"/>
          </a:p>
          <a:p>
            <a:r>
              <a:rPr kumimoji="1" lang="ja-JP" altLang="en-US" dirty="0" smtClean="0"/>
              <a:t>ハッシュ値：データの改ざんが行われていないかを確認するために用いる</a:t>
            </a:r>
            <a:endParaRPr kumimoji="1" lang="en-US" altLang="ja-JP" dirty="0" smtClean="0"/>
          </a:p>
          <a:p>
            <a:endParaRPr kumimoji="1" lang="en-US" altLang="ja-JP" dirty="0" smtClean="0"/>
          </a:p>
          <a:p>
            <a:r>
              <a:rPr kumimoji="1" lang="ja-JP" altLang="en-US" dirty="0" smtClean="0"/>
              <a:t>管理</a:t>
            </a:r>
            <a:r>
              <a:rPr kumimoji="1" lang="en-US" altLang="ja-JP" dirty="0" smtClean="0"/>
              <a:t>VM</a:t>
            </a:r>
            <a:r>
              <a:rPr kumimoji="1" lang="ja-JP" altLang="en-US" dirty="0" smtClean="0"/>
              <a:t>：</a:t>
            </a:r>
            <a:r>
              <a:rPr kumimoji="1" lang="en-US" altLang="ja-JP" dirty="0" smtClean="0"/>
              <a:t>203</a:t>
            </a:r>
            <a:r>
              <a:rPr kumimoji="1" lang="ja-JP" altLang="en-US" dirty="0" smtClean="0"/>
              <a:t>ミリ秒　ドメイン</a:t>
            </a:r>
            <a:r>
              <a:rPr kumimoji="1" lang="en-US" altLang="ja-JP" dirty="0" smtClean="0"/>
              <a:t>M</a:t>
            </a:r>
            <a:r>
              <a:rPr kumimoji="1" lang="ja-JP" altLang="en-US" dirty="0" smtClean="0"/>
              <a:t>：</a:t>
            </a:r>
            <a:r>
              <a:rPr kumimoji="1" lang="en-US" altLang="ja-JP" dirty="0" smtClean="0"/>
              <a:t>135</a:t>
            </a:r>
            <a:r>
              <a:rPr kumimoji="1" lang="ja-JP" altLang="en-US" dirty="0" smtClean="0"/>
              <a:t>ミリ秒</a:t>
            </a:r>
            <a:endParaRPr kumimoji="1" lang="en-US" altLang="ja-JP" dirty="0" smtClean="0"/>
          </a:p>
          <a:p>
            <a:endParaRPr kumimoji="1" lang="en-US" altLang="ja-JP" dirty="0" smtClean="0"/>
          </a:p>
          <a:p>
            <a:r>
              <a:rPr kumimoji="1" lang="ja-JP" altLang="en-US" dirty="0" smtClean="0"/>
              <a:t>・</a:t>
            </a:r>
            <a:r>
              <a:rPr kumimoji="1" lang="en-US" altLang="ja-JP" dirty="0" err="1" smtClean="0"/>
              <a:t>vcpu</a:t>
            </a:r>
            <a:r>
              <a:rPr kumimoji="1" lang="ja-JP" altLang="en-US" dirty="0" smtClean="0"/>
              <a:t>数が多いと</a:t>
            </a:r>
            <a:r>
              <a:rPr kumimoji="1" lang="en-US" altLang="ja-JP" dirty="0" err="1" smtClean="0"/>
              <a:t>vcpu</a:t>
            </a:r>
            <a:r>
              <a:rPr kumimoji="1" lang="ja-JP" altLang="en-US" dirty="0" smtClean="0"/>
              <a:t>どうしの同期が必要</a:t>
            </a:r>
            <a:r>
              <a:rPr kumimoji="1" lang="en-US" altLang="ja-JP" dirty="0" smtClean="0"/>
              <a:t>-&gt;</a:t>
            </a:r>
            <a:r>
              <a:rPr kumimoji="1" lang="ja-JP" altLang="en-US" dirty="0" smtClean="0"/>
              <a:t>遅くなる</a:t>
            </a:r>
            <a:endParaRPr kumimoji="1" lang="en-US" altLang="ja-JP" dirty="0" smtClean="0"/>
          </a:p>
          <a:p>
            <a:r>
              <a:rPr kumimoji="1" lang="ja-JP" altLang="en-US" dirty="0" smtClean="0"/>
              <a:t>・管理</a:t>
            </a:r>
            <a:r>
              <a:rPr kumimoji="1" lang="en-US" altLang="ja-JP" dirty="0" smtClean="0"/>
              <a:t>VM</a:t>
            </a:r>
            <a:r>
              <a:rPr kumimoji="1" lang="ja-JP" altLang="en-US" dirty="0" smtClean="0"/>
              <a:t>は多くの</a:t>
            </a:r>
            <a:r>
              <a:rPr kumimoji="1" lang="en-US" altLang="ja-JP" dirty="0" smtClean="0"/>
              <a:t>VM</a:t>
            </a:r>
            <a:r>
              <a:rPr kumimoji="1" lang="ja-JP" altLang="en-US" dirty="0" smtClean="0"/>
              <a:t>からの要求を処理するため容易に</a:t>
            </a:r>
            <a:endParaRPr kumimoji="1" lang="en-US" altLang="ja-JP" dirty="0" smtClean="0"/>
          </a:p>
          <a:p>
            <a:r>
              <a:rPr kumimoji="1" lang="ja-JP" altLang="en-US" dirty="0" smtClean="0"/>
              <a:t>　</a:t>
            </a:r>
            <a:r>
              <a:rPr kumimoji="1" lang="en-US" altLang="ja-JP" dirty="0" err="1" smtClean="0"/>
              <a:t>vcpu</a:t>
            </a:r>
            <a:r>
              <a:rPr kumimoji="1" lang="ja-JP" altLang="en-US" dirty="0" smtClean="0"/>
              <a:t>数を削れない</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r>
              <a:rPr kumimoji="1" lang="ja-JP" altLang="en-US" dirty="0" smtClean="0"/>
              <a:t>どういう監視を行ったか</a:t>
            </a:r>
            <a:endParaRPr kumimoji="1" lang="en-US" altLang="ja-JP" dirty="0" smtClean="0"/>
          </a:p>
          <a:p>
            <a:endParaRPr kumimoji="1" lang="en-US" altLang="ja-JP" dirty="0" smtClean="0"/>
          </a:p>
          <a:p>
            <a:r>
              <a:rPr kumimoji="1" lang="en-US" altLang="ja-JP" dirty="0" smtClean="0"/>
              <a:t>2</a:t>
            </a:r>
            <a:r>
              <a:rPr kumimoji="1" lang="ja-JP" altLang="en-US" dirty="0" smtClean="0"/>
              <a:t>枚に分ける</a:t>
            </a:r>
            <a:endParaRPr kumimoji="1" lang="en-US" altLang="ja-JP" dirty="0" smtClean="0"/>
          </a:p>
          <a:p>
            <a:endParaRPr kumimoji="1" lang="en-US" altLang="ja-JP" dirty="0" smtClean="0"/>
          </a:p>
          <a:p>
            <a:r>
              <a:rPr kumimoji="1" lang="ja-JP" altLang="en-US" dirty="0" smtClean="0"/>
              <a:t>メモリ監視</a:t>
            </a:r>
            <a:endParaRPr kumimoji="1" lang="en-US" altLang="ja-JP" dirty="0" smtClean="0"/>
          </a:p>
          <a:p>
            <a:r>
              <a:rPr kumimoji="1" lang="en-US" altLang="ja-JP" dirty="0" err="1" smtClean="0"/>
              <a:t>domM</a:t>
            </a:r>
            <a:r>
              <a:rPr kumimoji="1" lang="ja-JP" altLang="en-US" dirty="0" smtClean="0"/>
              <a:t>：１</a:t>
            </a:r>
            <a:r>
              <a:rPr kumimoji="1" lang="en-US" altLang="ja-JP" dirty="0" smtClean="0"/>
              <a:t>dom0</a:t>
            </a:r>
            <a:r>
              <a:rPr kumimoji="1" lang="ja-JP" altLang="en-US" dirty="0" smtClean="0"/>
              <a:t>：４のグラフ</a:t>
            </a:r>
            <a:endParaRPr kumimoji="1" lang="en-US" altLang="ja-JP" dirty="0" smtClean="0"/>
          </a:p>
          <a:p>
            <a:r>
              <a:rPr kumimoji="1" lang="ja-JP" altLang="en-US" dirty="0" smtClean="0"/>
              <a:t>実験の図</a:t>
            </a:r>
            <a:endParaRPr kumimoji="1" lang="en-US" altLang="ja-JP" dirty="0" smtClean="0"/>
          </a:p>
          <a:p>
            <a:endParaRPr kumimoji="1" lang="en-US" altLang="ja-JP" dirty="0" smtClean="0"/>
          </a:p>
          <a:p>
            <a:r>
              <a:rPr kumimoji="1" lang="ja-JP" altLang="en-US" dirty="0" err="1" smtClean="0"/>
              <a:t>ー</a:t>
            </a:r>
            <a:r>
              <a:rPr kumimoji="1" lang="ja-JP" altLang="en-US" dirty="0" smtClean="0"/>
              <a:t>ーー</a:t>
            </a:r>
            <a:r>
              <a:rPr kumimoji="1" lang="ja-JP" altLang="en-US" dirty="0" err="1" smtClean="0"/>
              <a:t>ーーーーーー</a:t>
            </a:r>
            <a:r>
              <a:rPr kumimoji="1" lang="ja-JP" altLang="en-US" dirty="0" smtClean="0"/>
              <a:t>ー</a:t>
            </a:r>
            <a:endParaRPr kumimoji="1" lang="en-US" altLang="ja-JP" dirty="0" smtClean="0"/>
          </a:p>
          <a:p>
            <a:endParaRPr kumimoji="1" lang="en-US" altLang="ja-JP" dirty="0" smtClean="0"/>
          </a:p>
          <a:p>
            <a:r>
              <a:rPr kumimoji="1" lang="ja-JP" altLang="en-US" dirty="0" smtClean="0"/>
              <a:t>ネットワーク監視</a:t>
            </a:r>
            <a:endParaRPr kumimoji="1" lang="en-US" altLang="ja-JP" dirty="0" smtClean="0"/>
          </a:p>
          <a:p>
            <a:r>
              <a:rPr kumimoji="1" lang="ja-JP" altLang="en-US" dirty="0" smtClean="0"/>
              <a:t>パケットをたくさん送って</a:t>
            </a:r>
            <a:r>
              <a:rPr kumimoji="1" lang="en-US" altLang="ja-JP" dirty="0" smtClean="0"/>
              <a:t>Snort</a:t>
            </a:r>
            <a:r>
              <a:rPr kumimoji="1" lang="ja-JP" altLang="en-US" dirty="0" smtClean="0"/>
              <a:t>の</a:t>
            </a:r>
            <a:r>
              <a:rPr kumimoji="1" lang="en-US" altLang="ja-JP" dirty="0" smtClean="0"/>
              <a:t>CPU</a:t>
            </a:r>
            <a:r>
              <a:rPr kumimoji="1" lang="ja-JP" altLang="en-US" dirty="0" smtClean="0"/>
              <a:t>使用率をみる</a:t>
            </a:r>
            <a:endParaRPr kumimoji="1" lang="en-US" altLang="ja-JP" dirty="0" smtClean="0"/>
          </a:p>
          <a:p>
            <a:r>
              <a:rPr kumimoji="1" lang="en-US" altLang="ja-JP" dirty="0" err="1" smtClean="0"/>
              <a:t>Xm</a:t>
            </a:r>
            <a:r>
              <a:rPr kumimoji="1" lang="en-US" altLang="ja-JP" dirty="0" smtClean="0"/>
              <a:t> top</a:t>
            </a:r>
            <a:r>
              <a:rPr kumimoji="1" lang="ja-JP" altLang="en-US" dirty="0" smtClean="0"/>
              <a:t>とかで見るといい</a:t>
            </a:r>
            <a:endParaRPr kumimoji="1" lang="en-US" altLang="ja-JP" dirty="0" smtClean="0"/>
          </a:p>
          <a:p>
            <a:endParaRPr kumimoji="1" lang="en-US" altLang="ja-JP" dirty="0" smtClean="0"/>
          </a:p>
          <a:p>
            <a:r>
              <a:rPr kumimoji="1" lang="ja-JP" altLang="en-US" dirty="0" smtClean="0"/>
              <a:t>ストレージ監視</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5BF660B-A7A9-4328-A131-9AF606AA3847}" type="slidenum">
              <a:rPr kumimoji="1" lang="ja-JP" altLang="en-US" smtClean="0"/>
              <a:pPr/>
              <a:t>12</a:t>
            </a:fld>
            <a:endParaRPr kumimoji="1" lang="ja-JP" altLang="en-US"/>
          </a:p>
        </p:txBody>
      </p:sp>
    </p:spTree>
    <p:extLst>
      <p:ext uri="{BB962C8B-B14F-4D97-AF65-F5344CB8AC3E}">
        <p14:creationId xmlns:p14="http://schemas.microsoft.com/office/powerpoint/2010/main" val="33641727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管理</a:t>
            </a:r>
            <a:r>
              <a:rPr kumimoji="1" lang="en-US" altLang="ja-JP" dirty="0" smtClean="0"/>
              <a:t>VM</a:t>
            </a:r>
            <a:r>
              <a:rPr kumimoji="1" lang="ja-JP" altLang="en-US" dirty="0" smtClean="0"/>
              <a:t>：</a:t>
            </a:r>
            <a:r>
              <a:rPr kumimoji="1" lang="en-US" altLang="ja-JP" dirty="0" smtClean="0"/>
              <a:t>4.5</a:t>
            </a:r>
            <a:r>
              <a:rPr kumimoji="1" lang="ja-JP" altLang="en-US" dirty="0" smtClean="0"/>
              <a:t>秒　ドメイン</a:t>
            </a:r>
            <a:r>
              <a:rPr kumimoji="1" lang="en-US" altLang="ja-JP" dirty="0" smtClean="0"/>
              <a:t>M</a:t>
            </a:r>
            <a:r>
              <a:rPr kumimoji="1" lang="ja-JP" altLang="en-US" dirty="0" smtClean="0"/>
              <a:t>：</a:t>
            </a:r>
            <a:r>
              <a:rPr kumimoji="1" lang="en-US" altLang="ja-JP" dirty="0" smtClean="0"/>
              <a:t>18.9</a:t>
            </a:r>
            <a:r>
              <a:rPr kumimoji="1" lang="ja-JP" altLang="en-US" dirty="0" smtClean="0"/>
              <a:t>秒</a:t>
            </a:r>
            <a:endParaRPr kumimoji="1" lang="en-US" altLang="ja-JP" dirty="0" smtClean="0"/>
          </a:p>
          <a:p>
            <a:r>
              <a:rPr kumimoji="1" lang="ja-JP" altLang="en-US" dirty="0" smtClean="0"/>
              <a:t>・ドメイン</a:t>
            </a:r>
            <a:r>
              <a:rPr kumimoji="1" lang="en-US" altLang="ja-JP" dirty="0" smtClean="0"/>
              <a:t>M</a:t>
            </a:r>
            <a:r>
              <a:rPr kumimoji="1" lang="ja-JP" altLang="en-US" dirty="0" smtClean="0"/>
              <a:t>はネットワークが仮想化されている</a:t>
            </a:r>
            <a:endParaRPr kumimoji="1" lang="en-US" altLang="ja-JP" dirty="0" smtClean="0"/>
          </a:p>
          <a:p>
            <a:r>
              <a:rPr kumimoji="1" lang="ja-JP" altLang="en-US" dirty="0" smtClean="0"/>
              <a:t>・ストレージへのアクセスの際に管理</a:t>
            </a:r>
            <a:r>
              <a:rPr kumimoji="1" lang="en-US" altLang="ja-JP" dirty="0" smtClean="0"/>
              <a:t>VM</a:t>
            </a:r>
            <a:r>
              <a:rPr kumimoji="1" lang="ja-JP" altLang="en-US" dirty="0" smtClean="0"/>
              <a:t>を経由</a:t>
            </a:r>
            <a:endParaRPr kumimoji="1" lang="en-US" altLang="ja-JP" dirty="0" smtClean="0"/>
          </a:p>
          <a:p>
            <a:endParaRPr kumimoji="1" lang="en-US" altLang="ja-JP" dirty="0" smtClean="0"/>
          </a:p>
          <a:p>
            <a:r>
              <a:rPr kumimoji="1" lang="ja-JP" altLang="en-US" dirty="0" smtClean="0"/>
              <a:t>・短い時間で終わっている理由</a:t>
            </a:r>
            <a:endParaRPr kumimoji="1" lang="en-US" altLang="ja-JP" dirty="0" smtClean="0"/>
          </a:p>
          <a:p>
            <a:endParaRPr kumimoji="1" lang="en-US" altLang="ja-JP" dirty="0" smtClean="0"/>
          </a:p>
          <a:p>
            <a:r>
              <a:rPr kumimoji="1" lang="ja-JP" altLang="en-US" dirty="0" smtClean="0"/>
              <a:t>・ネットワークは・・・</a:t>
            </a:r>
            <a:endParaRPr kumimoji="1" lang="ja-JP" altLang="en-US" dirty="0"/>
          </a:p>
        </p:txBody>
      </p:sp>
      <p:sp>
        <p:nvSpPr>
          <p:cNvPr id="4" name="スライド番号プレースホルダ 3"/>
          <p:cNvSpPr>
            <a:spLocks noGrp="1"/>
          </p:cNvSpPr>
          <p:nvPr>
            <p:ph type="sldNum" sz="quarter" idx="10"/>
          </p:nvPr>
        </p:nvSpPr>
        <p:spPr/>
        <p:txBody>
          <a:bodyPr/>
          <a:lstStyle/>
          <a:p>
            <a:fld id="{F5BF660B-A7A9-4328-A131-9AF606AA3847}" type="slidenum">
              <a:rPr kumimoji="1" lang="ja-JP" altLang="en-US" smtClean="0"/>
              <a:pPr/>
              <a:t>13</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オフロードせずに独立した～～</a:t>
            </a:r>
            <a:endParaRPr kumimoji="1" lang="en-US" altLang="ja-JP" dirty="0" smtClean="0"/>
          </a:p>
          <a:p>
            <a:endParaRPr kumimoji="1" lang="en-US" altLang="ja-JP" dirty="0" smtClean="0"/>
          </a:p>
          <a:p>
            <a:r>
              <a:rPr kumimoji="1" lang="ja-JP" altLang="en-US" dirty="0" smtClean="0"/>
              <a:t>・監視有りのほうが低速化している</a:t>
            </a:r>
            <a:endParaRPr kumimoji="1" lang="en-US" altLang="ja-JP" dirty="0" smtClean="0"/>
          </a:p>
          <a:p>
            <a:r>
              <a:rPr kumimoji="1" lang="ja-JP" altLang="en-US" dirty="0" smtClean="0"/>
              <a:t>・監視をするとマイグレーションの際に同期をとるため低速化</a:t>
            </a:r>
            <a:endParaRPr kumimoji="1" lang="en-US" altLang="ja-JP" dirty="0" smtClean="0"/>
          </a:p>
          <a:p>
            <a:r>
              <a:rPr kumimoji="1" lang="ja-JP" altLang="en-US" dirty="0" smtClean="0"/>
              <a:t>・ドメイン</a:t>
            </a:r>
            <a:r>
              <a:rPr kumimoji="1" lang="en-US" altLang="ja-JP" dirty="0" smtClean="0"/>
              <a:t>M</a:t>
            </a:r>
            <a:r>
              <a:rPr kumimoji="1" lang="ja-JP" altLang="en-US" dirty="0" smtClean="0"/>
              <a:t>のメモリサイズが小さいほうが</a:t>
            </a:r>
            <a:endParaRPr kumimoji="1" lang="en-US" altLang="ja-JP" dirty="0" smtClean="0"/>
          </a:p>
          <a:p>
            <a:r>
              <a:rPr kumimoji="1" lang="ja-JP" altLang="en-US" dirty="0" smtClean="0"/>
              <a:t>　同期の待ち時間が長くなるためより遅くなる</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r>
              <a:rPr kumimoji="1" lang="ja-JP" altLang="en-US" dirty="0" smtClean="0"/>
              <a:t>同期するから低速化している</a:t>
            </a:r>
            <a:endParaRPr kumimoji="1" lang="en-US" altLang="ja-JP" dirty="0" smtClean="0"/>
          </a:p>
          <a:p>
            <a:r>
              <a:rPr kumimoji="1" lang="ja-JP" altLang="en-US" dirty="0" smtClean="0"/>
              <a:t>メモリサイズ差が大きくなると同期の待ち時間が長くなるから低速化</a:t>
            </a:r>
            <a:endParaRPr kumimoji="1" lang="en-US" altLang="ja-JP" dirty="0" smtClean="0"/>
          </a:p>
          <a:p>
            <a:endParaRPr kumimoji="1" lang="en-US" altLang="ja-JP" dirty="0" smtClean="0"/>
          </a:p>
          <a:p>
            <a:r>
              <a:rPr kumimoji="1" lang="ja-JP" altLang="en-US" dirty="0" smtClean="0"/>
              <a:t>ドメイン</a:t>
            </a:r>
            <a:r>
              <a:rPr kumimoji="1" lang="en-US" altLang="ja-JP" dirty="0" smtClean="0"/>
              <a:t>M</a:t>
            </a:r>
            <a:r>
              <a:rPr kumimoji="1" lang="ja-JP" altLang="en-US" dirty="0" smtClean="0"/>
              <a:t>のメモリサイズが小さいほうが差が開く</a:t>
            </a:r>
            <a:endParaRPr kumimoji="1" lang="ja-JP" altLang="en-US" dirty="0"/>
          </a:p>
        </p:txBody>
      </p:sp>
      <p:sp>
        <p:nvSpPr>
          <p:cNvPr id="4" name="スライド番号プレースホルダー 3"/>
          <p:cNvSpPr>
            <a:spLocks noGrp="1"/>
          </p:cNvSpPr>
          <p:nvPr>
            <p:ph type="sldNum" sz="quarter" idx="10"/>
          </p:nvPr>
        </p:nvSpPr>
        <p:spPr/>
        <p:txBody>
          <a:bodyPr/>
          <a:lstStyle/>
          <a:p>
            <a:fld id="{F5BF660B-A7A9-4328-A131-9AF606AA3847}" type="slidenum">
              <a:rPr kumimoji="1" lang="ja-JP" altLang="en-US" smtClean="0"/>
              <a:pPr/>
              <a:t>14</a:t>
            </a:fld>
            <a:endParaRPr kumimoji="1" lang="ja-JP" altLang="en-US"/>
          </a:p>
        </p:txBody>
      </p:sp>
    </p:spTree>
    <p:extLst>
      <p:ext uri="{BB962C8B-B14F-4D97-AF65-F5344CB8AC3E}">
        <p14:creationId xmlns:p14="http://schemas.microsoft.com/office/powerpoint/2010/main" val="35318003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同期待ち時間　</a:t>
            </a:r>
            <a:r>
              <a:rPr kumimoji="1" lang="en-US" altLang="ja-JP" dirty="0" smtClean="0"/>
              <a:t>256</a:t>
            </a:r>
            <a:r>
              <a:rPr kumimoji="1" lang="ja-JP" altLang="en-US" dirty="0" smtClean="0"/>
              <a:t>：</a:t>
            </a:r>
            <a:r>
              <a:rPr kumimoji="1" lang="en-US" altLang="ja-JP" dirty="0" smtClean="0"/>
              <a:t>39</a:t>
            </a:r>
            <a:r>
              <a:rPr kumimoji="1" lang="ja-JP" altLang="en-US" dirty="0" smtClean="0"/>
              <a:t>ミリ秒　</a:t>
            </a:r>
            <a:r>
              <a:rPr kumimoji="1" lang="en-US" altLang="ja-JP" dirty="0" smtClean="0"/>
              <a:t>512</a:t>
            </a:r>
            <a:r>
              <a:rPr kumimoji="1" lang="ja-JP" altLang="en-US" dirty="0" smtClean="0"/>
              <a:t>：</a:t>
            </a:r>
            <a:r>
              <a:rPr kumimoji="1" lang="en-US" altLang="ja-JP" dirty="0" smtClean="0"/>
              <a:t>69</a:t>
            </a:r>
            <a:r>
              <a:rPr kumimoji="1" lang="ja-JP" altLang="en-US" dirty="0" smtClean="0"/>
              <a:t>ミリ秒　</a:t>
            </a:r>
            <a:r>
              <a:rPr kumimoji="1" lang="en-US" altLang="ja-JP" dirty="0" smtClean="0"/>
              <a:t>768</a:t>
            </a:r>
            <a:r>
              <a:rPr kumimoji="1" lang="ja-JP" altLang="en-US" dirty="0" smtClean="0"/>
              <a:t>：</a:t>
            </a:r>
            <a:r>
              <a:rPr kumimoji="1" lang="en-US" altLang="ja-JP" dirty="0" smtClean="0"/>
              <a:t>81</a:t>
            </a:r>
            <a:r>
              <a:rPr kumimoji="1" lang="ja-JP" altLang="en-US" dirty="0" smtClean="0"/>
              <a:t>ミリ秒　</a:t>
            </a:r>
            <a:r>
              <a:rPr kumimoji="1" lang="en-US" altLang="ja-JP" dirty="0" smtClean="0"/>
              <a:t>1024</a:t>
            </a:r>
            <a:r>
              <a:rPr kumimoji="1" lang="ja-JP" altLang="en-US" dirty="0" smtClean="0"/>
              <a:t>：</a:t>
            </a:r>
            <a:r>
              <a:rPr kumimoji="1" lang="en-US" altLang="ja-JP" dirty="0" smtClean="0"/>
              <a:t>162</a:t>
            </a:r>
            <a:r>
              <a:rPr kumimoji="1" lang="ja-JP" altLang="en-US" dirty="0" smtClean="0"/>
              <a:t>ミリ秒</a:t>
            </a:r>
            <a:endParaRPr kumimoji="1" lang="en-US" altLang="ja-JP" dirty="0" smtClean="0"/>
          </a:p>
          <a:p>
            <a:r>
              <a:rPr kumimoji="1" lang="ja-JP" altLang="en-US" dirty="0" smtClean="0"/>
              <a:t>マイグレーション　無 </a:t>
            </a:r>
            <a:r>
              <a:rPr kumimoji="1" lang="en-US" altLang="ja-JP" dirty="0" smtClean="0"/>
              <a:t>747</a:t>
            </a:r>
            <a:r>
              <a:rPr kumimoji="1" lang="ja-JP" altLang="en-US" dirty="0" smtClean="0"/>
              <a:t>　</a:t>
            </a:r>
            <a:r>
              <a:rPr kumimoji="1" lang="en-US" altLang="ja-JP" dirty="0" smtClean="0"/>
              <a:t>801</a:t>
            </a:r>
            <a:r>
              <a:rPr kumimoji="1" lang="ja-JP" altLang="en-US" dirty="0" smtClean="0"/>
              <a:t>　</a:t>
            </a:r>
            <a:r>
              <a:rPr kumimoji="1" lang="en-US" altLang="ja-JP" dirty="0" smtClean="0"/>
              <a:t>900</a:t>
            </a:r>
            <a:r>
              <a:rPr kumimoji="1" lang="ja-JP" altLang="en-US" dirty="0" smtClean="0"/>
              <a:t>　</a:t>
            </a:r>
            <a:r>
              <a:rPr kumimoji="1" lang="en-US" altLang="ja-JP" dirty="0" smtClean="0"/>
              <a:t>893</a:t>
            </a:r>
          </a:p>
          <a:p>
            <a:r>
              <a:rPr kumimoji="1" lang="ja-JP" altLang="en-US" dirty="0" smtClean="0"/>
              <a:t>　　　　　　　　　　有 </a:t>
            </a:r>
            <a:r>
              <a:rPr kumimoji="1" lang="en-US" altLang="ja-JP" dirty="0" smtClean="0"/>
              <a:t>786</a:t>
            </a:r>
            <a:r>
              <a:rPr kumimoji="1" lang="ja-JP" altLang="en-US" dirty="0" smtClean="0"/>
              <a:t>　</a:t>
            </a:r>
            <a:r>
              <a:rPr kumimoji="1" lang="en-US" altLang="ja-JP" dirty="0" smtClean="0"/>
              <a:t>870</a:t>
            </a:r>
            <a:r>
              <a:rPr kumimoji="1" lang="ja-JP" altLang="en-US" dirty="0" smtClean="0"/>
              <a:t>　</a:t>
            </a:r>
            <a:r>
              <a:rPr kumimoji="1" lang="en-US" altLang="ja-JP" dirty="0" smtClean="0"/>
              <a:t>981</a:t>
            </a:r>
            <a:r>
              <a:rPr kumimoji="1" lang="ja-JP" altLang="en-US" dirty="0" smtClean="0"/>
              <a:t>　</a:t>
            </a:r>
            <a:r>
              <a:rPr kumimoji="1" lang="en-US" altLang="ja-JP" dirty="0" smtClean="0"/>
              <a:t>1055</a:t>
            </a:r>
          </a:p>
          <a:p>
            <a:endParaRPr kumimoji="1" lang="en-US" altLang="ja-JP" dirty="0" smtClean="0"/>
          </a:p>
          <a:p>
            <a:r>
              <a:rPr kumimoji="1" lang="ja-JP" altLang="en-US" b="0" dirty="0" smtClean="0"/>
              <a:t>・ドメイン</a:t>
            </a:r>
            <a:r>
              <a:rPr kumimoji="1" lang="en-US" altLang="ja-JP" b="0" dirty="0" smtClean="0"/>
              <a:t>M</a:t>
            </a:r>
            <a:r>
              <a:rPr kumimoji="1" lang="ja-JP" altLang="en-US" b="0" dirty="0" smtClean="0"/>
              <a:t>のメモリサイズが小さいと</a:t>
            </a:r>
            <a:endParaRPr kumimoji="1" lang="en-US" altLang="ja-JP" b="0" dirty="0" smtClean="0"/>
          </a:p>
          <a:p>
            <a:r>
              <a:rPr kumimoji="1" lang="ja-JP" altLang="en-US" b="0" dirty="0" smtClean="0"/>
              <a:t>同期によるダウンタイムも小さくなる</a:t>
            </a:r>
            <a:endParaRPr kumimoji="1" lang="en-US" altLang="ja-JP" b="0" dirty="0" smtClean="0"/>
          </a:p>
          <a:p>
            <a:endParaRPr kumimoji="1" lang="en-US" altLang="ja-JP" dirty="0" smtClean="0"/>
          </a:p>
          <a:p>
            <a:endParaRPr kumimoji="1" lang="en-US" altLang="ja-JP" dirty="0" smtClean="0"/>
          </a:p>
          <a:p>
            <a:endParaRPr kumimoji="1" lang="en-US" altLang="ja-JP" dirty="0" smtClean="0"/>
          </a:p>
          <a:p>
            <a:r>
              <a:rPr kumimoji="1" lang="ja-JP" altLang="en-US" dirty="0" smtClean="0"/>
              <a:t>実験２と実験</a:t>
            </a:r>
            <a:r>
              <a:rPr kumimoji="1" lang="en-US" altLang="ja-JP" dirty="0" smtClean="0"/>
              <a:t>3</a:t>
            </a:r>
            <a:r>
              <a:rPr kumimoji="1" lang="ja-JP" altLang="en-US" dirty="0" smtClean="0"/>
              <a:t>は似たようなグラフで</a:t>
            </a:r>
            <a:endParaRPr kumimoji="1" lang="en-US" altLang="ja-JP" dirty="0" smtClean="0"/>
          </a:p>
          <a:p>
            <a:r>
              <a:rPr kumimoji="1" lang="ja-JP" altLang="en-US" dirty="0" smtClean="0"/>
              <a:t>監視有り無しで表現する？</a:t>
            </a:r>
            <a:endParaRPr kumimoji="1" lang="ja-JP" altLang="en-US" dirty="0"/>
          </a:p>
        </p:txBody>
      </p:sp>
      <p:sp>
        <p:nvSpPr>
          <p:cNvPr id="4" name="スライド番号プレースホルダー 3"/>
          <p:cNvSpPr>
            <a:spLocks noGrp="1"/>
          </p:cNvSpPr>
          <p:nvPr>
            <p:ph type="sldNum" sz="quarter" idx="10"/>
          </p:nvPr>
        </p:nvSpPr>
        <p:spPr/>
        <p:txBody>
          <a:bodyPr/>
          <a:lstStyle/>
          <a:p>
            <a:fld id="{F5BF660B-A7A9-4328-A131-9AF606AA3847}" type="slidenum">
              <a:rPr kumimoji="1" lang="ja-JP" altLang="en-US" smtClean="0"/>
              <a:pPr/>
              <a:t>15</a:t>
            </a:fld>
            <a:endParaRPr kumimoji="1" lang="ja-JP" altLang="en-US"/>
          </a:p>
        </p:txBody>
      </p:sp>
    </p:spTree>
    <p:extLst>
      <p:ext uri="{BB962C8B-B14F-4D97-AF65-F5344CB8AC3E}">
        <p14:creationId xmlns:p14="http://schemas.microsoft.com/office/powerpoint/2010/main" val="2547059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プロセスマイグレーション</a:t>
            </a:r>
            <a:endParaRPr kumimoji="1" lang="en-US" altLang="ja-JP" dirty="0" smtClean="0"/>
          </a:p>
          <a:p>
            <a:r>
              <a:rPr kumimoji="1" lang="ja-JP" altLang="en-US" dirty="0" smtClean="0"/>
              <a:t>管理</a:t>
            </a:r>
            <a:r>
              <a:rPr kumimoji="1" lang="en-US" altLang="ja-JP" dirty="0" smtClean="0"/>
              <a:t>VM</a:t>
            </a:r>
            <a:r>
              <a:rPr kumimoji="1" lang="ja-JP" altLang="en-US" dirty="0" smtClean="0"/>
              <a:t>にオフロードされた</a:t>
            </a:r>
            <a:r>
              <a:rPr kumimoji="1" lang="en-US" altLang="ja-JP" dirty="0" smtClean="0"/>
              <a:t>IDS</a:t>
            </a:r>
            <a:r>
              <a:rPr kumimoji="1" lang="ja-JP" altLang="en-US" dirty="0" smtClean="0"/>
              <a:t>のみマイグレーションを可能とする</a:t>
            </a:r>
            <a:endParaRPr kumimoji="1" lang="en-US" altLang="ja-JP" dirty="0" smtClean="0"/>
          </a:p>
          <a:p>
            <a:r>
              <a:rPr kumimoji="1" lang="ja-JP" altLang="en-US" dirty="0" smtClean="0"/>
              <a:t>ストレージやネットワークは監視継続できるがメモリの監視継続を行うことができない</a:t>
            </a:r>
            <a:endParaRPr kumimoji="1" lang="en-US" altLang="ja-JP" dirty="0" smtClean="0"/>
          </a:p>
          <a:p>
            <a:endParaRPr kumimoji="1" lang="en-US" altLang="ja-JP" dirty="0" smtClean="0"/>
          </a:p>
          <a:p>
            <a:r>
              <a:rPr kumimoji="1" lang="en-US" altLang="ja-JP" dirty="0" err="1" smtClean="0"/>
              <a:t>Vmware</a:t>
            </a:r>
            <a:r>
              <a:rPr kumimoji="1" lang="en-US" altLang="ja-JP" dirty="0" smtClean="0"/>
              <a:t> </a:t>
            </a:r>
            <a:r>
              <a:rPr kumimoji="1" lang="en-US" altLang="ja-JP" dirty="0" err="1" smtClean="0"/>
              <a:t>vShield</a:t>
            </a:r>
            <a:r>
              <a:rPr kumimoji="1" lang="en-US" altLang="ja-JP" baseline="0" dirty="0" smtClean="0"/>
              <a:t> Endpoint</a:t>
            </a:r>
            <a:endParaRPr kumimoji="1" lang="en-US" altLang="ja-JP" dirty="0" smtClean="0"/>
          </a:p>
          <a:p>
            <a:r>
              <a:rPr kumimoji="1" lang="en-US" altLang="ja-JP" dirty="0" err="1" smtClean="0">
                <a:solidFill>
                  <a:srgbClr val="FF0000"/>
                </a:solidFill>
              </a:rPr>
              <a:t>vShield</a:t>
            </a:r>
            <a:r>
              <a:rPr kumimoji="1" lang="ja-JP" altLang="en-US" dirty="0" smtClean="0">
                <a:solidFill>
                  <a:srgbClr val="FF0000"/>
                </a:solidFill>
              </a:rPr>
              <a:t>では仮想アプライアンス（</a:t>
            </a:r>
            <a:r>
              <a:rPr kumimoji="1" lang="en-US" altLang="ja-JP" dirty="0" smtClean="0">
                <a:solidFill>
                  <a:srgbClr val="FF0000"/>
                </a:solidFill>
              </a:rPr>
              <a:t>VM</a:t>
            </a:r>
            <a:r>
              <a:rPr kumimoji="1" lang="ja-JP" altLang="en-US" dirty="0" smtClean="0">
                <a:solidFill>
                  <a:srgbClr val="FF0000"/>
                </a:solidFill>
              </a:rPr>
              <a:t>）に</a:t>
            </a:r>
            <a:r>
              <a:rPr kumimoji="1" lang="en-US" altLang="ja-JP" dirty="0" smtClean="0">
                <a:solidFill>
                  <a:srgbClr val="FF0000"/>
                </a:solidFill>
              </a:rPr>
              <a:t>IDS</a:t>
            </a:r>
            <a:r>
              <a:rPr kumimoji="1" lang="ja-JP" altLang="en-US" dirty="0" smtClean="0">
                <a:solidFill>
                  <a:srgbClr val="FF0000"/>
                </a:solidFill>
              </a:rPr>
              <a:t>をオフロードできる</a:t>
            </a:r>
            <a:endParaRPr kumimoji="1" lang="en-US" altLang="ja-JP" dirty="0" smtClean="0">
              <a:solidFill>
                <a:srgbClr val="FF0000"/>
              </a:solidFill>
            </a:endParaRPr>
          </a:p>
          <a:p>
            <a:r>
              <a:rPr lang="en-US" altLang="ja-JP" dirty="0" smtClean="0">
                <a:solidFill>
                  <a:srgbClr val="FF0000"/>
                </a:solidFill>
              </a:rPr>
              <a:t>VM</a:t>
            </a:r>
            <a:r>
              <a:rPr lang="ja-JP" altLang="en-US" dirty="0" smtClean="0">
                <a:solidFill>
                  <a:srgbClr val="FF0000"/>
                </a:solidFill>
              </a:rPr>
              <a:t>や</a:t>
            </a:r>
            <a:r>
              <a:rPr lang="en-US" altLang="ja-JP" dirty="0" smtClean="0">
                <a:solidFill>
                  <a:srgbClr val="FF0000"/>
                </a:solidFill>
              </a:rPr>
              <a:t>IDS</a:t>
            </a:r>
            <a:r>
              <a:rPr lang="ja-JP" altLang="en-US" dirty="0" smtClean="0">
                <a:solidFill>
                  <a:srgbClr val="FF0000"/>
                </a:solidFill>
              </a:rPr>
              <a:t>プロセスをマイグレーションするのではなく、</a:t>
            </a:r>
            <a:r>
              <a:rPr lang="en-US" altLang="ja-JP" dirty="0" smtClean="0">
                <a:solidFill>
                  <a:srgbClr val="FF0000"/>
                </a:solidFill>
              </a:rPr>
              <a:t>IDS</a:t>
            </a:r>
            <a:r>
              <a:rPr lang="ja-JP" altLang="en-US" dirty="0" smtClean="0">
                <a:solidFill>
                  <a:srgbClr val="FF0000"/>
                </a:solidFill>
              </a:rPr>
              <a:t>の状態だけマイグレーション</a:t>
            </a:r>
            <a:endParaRPr kumimoji="1" lang="ja-JP" altLang="en-US" dirty="0" smtClean="0">
              <a:solidFill>
                <a:srgbClr val="FF0000"/>
              </a:solidFill>
            </a:endParaRPr>
          </a:p>
          <a:p>
            <a:endParaRPr kumimoji="1" lang="en-US" altLang="ja-JP" dirty="0" smtClean="0"/>
          </a:p>
          <a:p>
            <a:r>
              <a:rPr kumimoji="1" lang="ja-JP" altLang="en-US" dirty="0" smtClean="0"/>
              <a:t>ギャング・ライブマイグレーション</a:t>
            </a:r>
            <a:endParaRPr kumimoji="1" lang="en-US" altLang="ja-JP" dirty="0" smtClean="0"/>
          </a:p>
          <a:p>
            <a:r>
              <a:rPr kumimoji="1" lang="ja-JP" altLang="en-US" dirty="0" smtClean="0"/>
              <a:t>同じメモリ内容を一回の送信で済ませることで複数の</a:t>
            </a:r>
            <a:r>
              <a:rPr kumimoji="1" lang="en-US" altLang="ja-JP" dirty="0" smtClean="0"/>
              <a:t>VM</a:t>
            </a:r>
            <a:r>
              <a:rPr kumimoji="1" lang="ja-JP" altLang="en-US" dirty="0" smtClean="0"/>
              <a:t>のマイグレーションを高速化する</a:t>
            </a:r>
            <a:endParaRPr kumimoji="1" lang="en-US" altLang="ja-JP" dirty="0" smtClean="0"/>
          </a:p>
          <a:p>
            <a:r>
              <a:rPr kumimoji="1" lang="en-US" altLang="ja-JP" dirty="0" smtClean="0"/>
              <a:t>VM</a:t>
            </a:r>
            <a:r>
              <a:rPr kumimoji="1" lang="ja-JP" altLang="en-US" dirty="0" smtClean="0"/>
              <a:t>間の同期はしない</a:t>
            </a:r>
            <a:endParaRPr kumimoji="1" lang="en-US" altLang="ja-JP" dirty="0" smtClean="0"/>
          </a:p>
        </p:txBody>
      </p:sp>
      <p:sp>
        <p:nvSpPr>
          <p:cNvPr id="4" name="スライド番号プレースホルダ 3"/>
          <p:cNvSpPr>
            <a:spLocks noGrp="1"/>
          </p:cNvSpPr>
          <p:nvPr>
            <p:ph type="sldNum" sz="quarter" idx="10"/>
          </p:nvPr>
        </p:nvSpPr>
        <p:spPr/>
        <p:txBody>
          <a:bodyPr/>
          <a:lstStyle/>
          <a:p>
            <a:fld id="{D26402A5-BCC5-464A-B7F2-8822B3B93689}" type="slidenum">
              <a:rPr kumimoji="1" lang="ja-JP" altLang="en-US" smtClean="0"/>
              <a:pPr/>
              <a:t>16</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a:t>
            </a:r>
            <a:r>
              <a:rPr kumimoji="1" lang="en-US" altLang="ja-JP" dirty="0" smtClean="0"/>
              <a:t>IDS</a:t>
            </a:r>
            <a:r>
              <a:rPr kumimoji="1" lang="ja-JP" altLang="en-US" dirty="0" err="1" smtClean="0"/>
              <a:t>への</a:t>
            </a:r>
            <a:r>
              <a:rPr kumimoji="1" lang="ja-JP" altLang="en-US" dirty="0" smtClean="0"/>
              <a:t>攻撃被害を緩和するため</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r>
              <a:rPr kumimoji="1" lang="ja-JP" altLang="en-US" dirty="0" smtClean="0"/>
              <a:t>図：</a:t>
            </a:r>
            <a:r>
              <a:rPr kumimoji="1" lang="en-US" altLang="ja-JP" dirty="0" smtClean="0"/>
              <a:t>IDS</a:t>
            </a:r>
            <a:r>
              <a:rPr kumimoji="1" lang="ja-JP" altLang="en-US" dirty="0" smtClean="0"/>
              <a:t>の見る先を変える　ディスクを見たり</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5BF660B-A7A9-4328-A131-9AF606AA3847}" type="slidenum">
              <a:rPr kumimoji="1" lang="ja-JP" altLang="en-US" smtClean="0"/>
              <a:pPr/>
              <a:t>3</a:t>
            </a:fld>
            <a:endParaRPr kumimoji="1" lang="ja-JP" altLang="en-US"/>
          </a:p>
        </p:txBody>
      </p:sp>
    </p:spTree>
    <p:extLst>
      <p:ext uri="{BB962C8B-B14F-4D97-AF65-F5344CB8AC3E}">
        <p14:creationId xmlns:p14="http://schemas.microsoft.com/office/powerpoint/2010/main" val="3383562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マイグレーション</a:t>
            </a:r>
            <a:r>
              <a:rPr kumimoji="1" lang="en-US" altLang="ja-JP" dirty="0" smtClean="0"/>
              <a:t>-&gt;</a:t>
            </a:r>
            <a:r>
              <a:rPr kumimoji="1" lang="ja-JP" altLang="en-US" dirty="0" smtClean="0"/>
              <a:t>上</a:t>
            </a:r>
            <a:r>
              <a:rPr kumimoji="1" lang="en-US" altLang="ja-JP" dirty="0" smtClean="0"/>
              <a:t>-&gt;</a:t>
            </a:r>
            <a:r>
              <a:rPr kumimoji="1" lang="ja-JP" altLang="en-US" dirty="0" smtClean="0"/>
              <a:t>説明</a:t>
            </a:r>
            <a:endParaRPr kumimoji="1" lang="ja-JP" altLang="en-US" dirty="0"/>
          </a:p>
        </p:txBody>
      </p:sp>
      <p:sp>
        <p:nvSpPr>
          <p:cNvPr id="4" name="スライド番号プレースホルダー 3"/>
          <p:cNvSpPr>
            <a:spLocks noGrp="1"/>
          </p:cNvSpPr>
          <p:nvPr>
            <p:ph type="sldNum" sz="quarter" idx="10"/>
          </p:nvPr>
        </p:nvSpPr>
        <p:spPr/>
        <p:txBody>
          <a:bodyPr/>
          <a:lstStyle/>
          <a:p>
            <a:fld id="{F5BF660B-A7A9-4328-A131-9AF606AA3847}" type="slidenum">
              <a:rPr kumimoji="1" lang="ja-JP" altLang="en-US" smtClean="0"/>
              <a:pPr/>
              <a:t>4</a:t>
            </a:fld>
            <a:endParaRPr kumimoji="1" lang="ja-JP" altLang="en-US"/>
          </a:p>
        </p:txBody>
      </p:sp>
    </p:spTree>
    <p:extLst>
      <p:ext uri="{BB962C8B-B14F-4D97-AF65-F5344CB8AC3E}">
        <p14:creationId xmlns:p14="http://schemas.microsoft.com/office/powerpoint/2010/main" val="1972313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・ドメイン</a:t>
            </a:r>
            <a:r>
              <a:rPr kumimoji="1" lang="en-US" altLang="ja-JP" dirty="0" smtClean="0"/>
              <a:t>M</a:t>
            </a:r>
            <a:r>
              <a:rPr kumimoji="1" lang="ja-JP" altLang="en-US" dirty="0" smtClean="0"/>
              <a:t>は</a:t>
            </a:r>
            <a:r>
              <a:rPr kumimoji="1" lang="en-US" altLang="ja-JP" dirty="0" smtClean="0"/>
              <a:t>IDS</a:t>
            </a:r>
            <a:r>
              <a:rPr kumimoji="1" lang="ja-JP" altLang="en-US" dirty="0" smtClean="0"/>
              <a:t>をオフロードできる</a:t>
            </a:r>
            <a:endParaRPr kumimoji="1" lang="en-US" altLang="ja-JP" dirty="0" smtClean="0"/>
          </a:p>
          <a:p>
            <a:endParaRPr kumimoji="1" lang="en-US" altLang="ja-JP" dirty="0" smtClean="0"/>
          </a:p>
          <a:p>
            <a:endParaRPr kumimoji="1" lang="en-US" altLang="ja-JP" dirty="0" smtClean="0"/>
          </a:p>
          <a:p>
            <a:r>
              <a:rPr kumimoji="1" lang="ja-JP" altLang="en-US" dirty="0" smtClean="0"/>
              <a:t>ドメイン</a:t>
            </a:r>
            <a:r>
              <a:rPr kumimoji="1" lang="en-US" altLang="ja-JP" dirty="0" smtClean="0"/>
              <a:t>M</a:t>
            </a:r>
            <a:r>
              <a:rPr kumimoji="1" lang="ja-JP" altLang="en-US" dirty="0" smtClean="0"/>
              <a:t>はアニメーションを使って出す</a:t>
            </a:r>
            <a:endParaRPr kumimoji="1" lang="en-US" altLang="ja-JP" dirty="0" smtClean="0"/>
          </a:p>
          <a:p>
            <a:r>
              <a:rPr kumimoji="1" lang="ja-JP" altLang="en-US" dirty="0" smtClean="0"/>
              <a:t>管理</a:t>
            </a:r>
            <a:r>
              <a:rPr kumimoji="1" lang="en-US" altLang="ja-JP" dirty="0" smtClean="0"/>
              <a:t>VM</a:t>
            </a:r>
            <a:r>
              <a:rPr kumimoji="1" lang="ja-JP" altLang="en-US" dirty="0" smtClean="0"/>
              <a:t>の色を変える</a:t>
            </a:r>
            <a:endParaRPr kumimoji="1" lang="ja-JP" altLang="en-US" dirty="0"/>
          </a:p>
        </p:txBody>
      </p:sp>
      <p:sp>
        <p:nvSpPr>
          <p:cNvPr id="4" name="スライド番号プレースホルダ 3"/>
          <p:cNvSpPr>
            <a:spLocks noGrp="1"/>
          </p:cNvSpPr>
          <p:nvPr>
            <p:ph type="sldNum" sz="quarter" idx="10"/>
          </p:nvPr>
        </p:nvSpPr>
        <p:spPr/>
        <p:txBody>
          <a:bodyPr/>
          <a:lstStyle/>
          <a:p>
            <a:fld id="{F5BF660B-A7A9-4328-A131-9AF606AA3847}" type="slidenum">
              <a:rPr kumimoji="1" lang="ja-JP" altLang="en-US" smtClean="0"/>
              <a:pPr/>
              <a:t>5</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・マップとはメモリの一部を共有すること</a:t>
            </a:r>
            <a:endParaRPr kumimoji="1" lang="en-US" altLang="ja-JP" dirty="0" smtClean="0"/>
          </a:p>
          <a:p>
            <a:r>
              <a:rPr kumimoji="1" lang="ja-JP" altLang="en-US" dirty="0" smtClean="0"/>
              <a:t>・従来は管理</a:t>
            </a:r>
            <a:r>
              <a:rPr kumimoji="1" lang="en-US" altLang="ja-JP" dirty="0" smtClean="0"/>
              <a:t>VM</a:t>
            </a:r>
            <a:r>
              <a:rPr kumimoji="1" lang="ja-JP" altLang="en-US" dirty="0" smtClean="0"/>
              <a:t>しかマップできなかった</a:t>
            </a:r>
            <a:endParaRPr kumimoji="1" lang="en-US" altLang="ja-JP" dirty="0" smtClean="0"/>
          </a:p>
          <a:p>
            <a:r>
              <a:rPr kumimoji="1" lang="ja-JP" altLang="en-US" dirty="0" smtClean="0"/>
              <a:t>・監視許可を与えるために</a:t>
            </a:r>
            <a:endParaRPr kumimoji="1" lang="en-US" altLang="ja-JP" dirty="0" smtClean="0"/>
          </a:p>
          <a:p>
            <a:r>
              <a:rPr kumimoji="1" lang="ja-JP" altLang="en-US" dirty="0" smtClean="0"/>
              <a:t>　</a:t>
            </a:r>
            <a:r>
              <a:rPr kumimoji="1" lang="en-US" altLang="ja-JP" dirty="0" smtClean="0"/>
              <a:t>OS</a:t>
            </a:r>
            <a:r>
              <a:rPr kumimoji="1" lang="ja-JP" altLang="en-US" dirty="0" smtClean="0"/>
              <a:t>の修正</a:t>
            </a:r>
            <a:r>
              <a:rPr kumimoji="1" lang="en-US" altLang="ja-JP" dirty="0" smtClean="0"/>
              <a:t>-&gt;</a:t>
            </a:r>
            <a:r>
              <a:rPr kumimoji="1" lang="ja-JP" altLang="en-US" dirty="0" smtClean="0"/>
              <a:t>マップするインターフェースを作成</a:t>
            </a:r>
            <a:endParaRPr kumimoji="1" lang="en-US" altLang="ja-JP" dirty="0" smtClean="0"/>
          </a:p>
          <a:p>
            <a:r>
              <a:rPr kumimoji="1" lang="ja-JP" altLang="en-US" dirty="0" smtClean="0"/>
              <a:t>　</a:t>
            </a:r>
            <a:r>
              <a:rPr kumimoji="1" lang="en-US" altLang="ja-JP" dirty="0" smtClean="0"/>
              <a:t>VMM</a:t>
            </a:r>
            <a:r>
              <a:rPr kumimoji="1" lang="ja-JP" altLang="en-US" dirty="0" smtClean="0"/>
              <a:t>の修正</a:t>
            </a:r>
            <a:r>
              <a:rPr kumimoji="1" lang="en-US" altLang="ja-JP" dirty="0" smtClean="0"/>
              <a:t>-&gt;</a:t>
            </a:r>
            <a:r>
              <a:rPr kumimoji="1" lang="ja-JP" altLang="en-US" dirty="0" smtClean="0"/>
              <a:t>ドメイン</a:t>
            </a:r>
            <a:r>
              <a:rPr kumimoji="1" lang="en-US" altLang="ja-JP" dirty="0" smtClean="0"/>
              <a:t>M</a:t>
            </a:r>
            <a:r>
              <a:rPr kumimoji="1" lang="ja-JP" altLang="en-US" dirty="0" err="1" smtClean="0"/>
              <a:t>にも</a:t>
            </a:r>
            <a:r>
              <a:rPr kumimoji="1" lang="ja-JP" altLang="en-US" dirty="0" smtClean="0"/>
              <a:t>マップを許可</a:t>
            </a:r>
            <a:endParaRPr kumimoji="1" lang="en-US" altLang="ja-JP" dirty="0" smtClean="0"/>
          </a:p>
          <a:p>
            <a:r>
              <a:rPr kumimoji="1" lang="ja-JP" altLang="en-US" dirty="0" smtClean="0"/>
              <a:t>・こうすることでメモリマップを可能にし</a:t>
            </a:r>
            <a:endParaRPr kumimoji="1" lang="en-US" altLang="ja-JP" dirty="0" smtClean="0"/>
          </a:p>
          <a:p>
            <a:r>
              <a:rPr kumimoji="1" lang="ja-JP" altLang="en-US" dirty="0" smtClean="0"/>
              <a:t>　</a:t>
            </a:r>
            <a:r>
              <a:rPr kumimoji="1" lang="en-US" altLang="ja-JP" dirty="0" smtClean="0"/>
              <a:t>IDS</a:t>
            </a:r>
            <a:r>
              <a:rPr kumimoji="1" lang="ja-JP" altLang="en-US" dirty="0" smtClean="0"/>
              <a:t>による監視を行える</a:t>
            </a:r>
            <a:endParaRPr kumimoji="1" lang="en-US" altLang="ja-JP" dirty="0" smtClean="0"/>
          </a:p>
          <a:p>
            <a:endParaRPr kumimoji="1" lang="en-US" altLang="ja-JP" dirty="0" smtClean="0"/>
          </a:p>
          <a:p>
            <a:endParaRPr kumimoji="1" lang="en-US" altLang="ja-JP" dirty="0" smtClean="0"/>
          </a:p>
          <a:p>
            <a:endParaRPr kumimoji="1" lang="en-US" altLang="ja-JP" dirty="0" smtClean="0"/>
          </a:p>
          <a:p>
            <a:r>
              <a:rPr kumimoji="1" lang="ja-JP" altLang="en-US" dirty="0" smtClean="0"/>
              <a:t>マップの簡易的な図？</a:t>
            </a:r>
            <a:endParaRPr kumimoji="1" lang="en-US" altLang="ja-JP" dirty="0" smtClean="0"/>
          </a:p>
          <a:p>
            <a:r>
              <a:rPr kumimoji="1" lang="ja-JP" altLang="en-US" dirty="0" smtClean="0"/>
              <a:t>　メモリを共有している感じ</a:t>
            </a:r>
            <a:endParaRPr kumimoji="1" lang="en-US" altLang="ja-JP" dirty="0" smtClean="0"/>
          </a:p>
          <a:p>
            <a:r>
              <a:rPr kumimoji="1" lang="ja-JP" altLang="en-US" dirty="0" smtClean="0"/>
              <a:t>　</a:t>
            </a:r>
            <a:r>
              <a:rPr kumimoji="1" lang="en-US" altLang="ja-JP" dirty="0" smtClean="0"/>
              <a:t>OS</a:t>
            </a:r>
            <a:r>
              <a:rPr kumimoji="1" lang="ja-JP" altLang="en-US" dirty="0" smtClean="0"/>
              <a:t>消して</a:t>
            </a:r>
            <a:r>
              <a:rPr kumimoji="1" lang="en-US" altLang="ja-JP" dirty="0" smtClean="0"/>
              <a:t>IDS</a:t>
            </a:r>
            <a:r>
              <a:rPr kumimoji="1" lang="ja-JP" altLang="en-US" dirty="0" err="1" smtClean="0"/>
              <a:t>がメ</a:t>
            </a:r>
            <a:r>
              <a:rPr kumimoji="1" lang="ja-JP" altLang="en-US" dirty="0" smtClean="0"/>
              <a:t>モリを見ている</a:t>
            </a:r>
            <a:endParaRPr kumimoji="1" lang="en-US" altLang="ja-JP" dirty="0" smtClean="0"/>
          </a:p>
          <a:p>
            <a:endParaRPr kumimoji="1" lang="en-US" altLang="ja-JP" dirty="0" smtClean="0"/>
          </a:p>
          <a:p>
            <a:r>
              <a:rPr kumimoji="1" lang="ja-JP" altLang="en-US" dirty="0" smtClean="0"/>
              <a:t>頭：ドメイン</a:t>
            </a:r>
            <a:r>
              <a:rPr kumimoji="1" lang="en-US" altLang="ja-JP" dirty="0" smtClean="0"/>
              <a:t>M</a:t>
            </a:r>
            <a:r>
              <a:rPr kumimoji="1" lang="ja-JP" altLang="en-US" dirty="0" err="1" smtClean="0"/>
              <a:t>に監</a:t>
            </a:r>
            <a:r>
              <a:rPr kumimoji="1" lang="ja-JP" altLang="en-US" dirty="0" smtClean="0"/>
              <a:t>視対象</a:t>
            </a:r>
            <a:r>
              <a:rPr kumimoji="1" lang="en-US" altLang="ja-JP" dirty="0" smtClean="0"/>
              <a:t>VM</a:t>
            </a:r>
            <a:r>
              <a:rPr kumimoji="1" lang="ja-JP" altLang="en-US" dirty="0" err="1" smtClean="0"/>
              <a:t>のメ</a:t>
            </a:r>
            <a:r>
              <a:rPr kumimoji="1" lang="ja-JP" altLang="en-US" dirty="0" smtClean="0"/>
              <a:t>モリをマップして監視をする</a:t>
            </a:r>
            <a:endParaRPr kumimoji="1" lang="en-US" altLang="ja-JP" dirty="0" smtClean="0"/>
          </a:p>
          <a:p>
            <a:r>
              <a:rPr kumimoji="1" lang="ja-JP" altLang="en-US" dirty="0" smtClean="0"/>
              <a:t>　管理</a:t>
            </a:r>
            <a:r>
              <a:rPr kumimoji="1" lang="en-US" altLang="ja-JP" dirty="0" smtClean="0"/>
              <a:t>VM</a:t>
            </a:r>
            <a:r>
              <a:rPr kumimoji="1" lang="ja-JP" altLang="en-US" dirty="0" smtClean="0"/>
              <a:t>にしかマップできなかった</a:t>
            </a:r>
            <a:endParaRPr kumimoji="1" lang="en-US" altLang="ja-JP" dirty="0" smtClean="0"/>
          </a:p>
          <a:p>
            <a:endParaRPr kumimoji="1" lang="en-US" altLang="ja-JP" dirty="0" smtClean="0"/>
          </a:p>
          <a:p>
            <a:r>
              <a:rPr kumimoji="1" lang="ja-JP" altLang="en-US" dirty="0" smtClean="0"/>
              <a:t>　ドメイン</a:t>
            </a:r>
            <a:r>
              <a:rPr kumimoji="1" lang="en-US" altLang="ja-JP" dirty="0" smtClean="0"/>
              <a:t>M</a:t>
            </a:r>
            <a:r>
              <a:rPr kumimoji="1" lang="ja-JP" altLang="en-US" dirty="0" err="1" smtClean="0"/>
              <a:t>にも</a:t>
            </a:r>
            <a:r>
              <a:rPr kumimoji="1" lang="ja-JP" altLang="en-US" dirty="0" smtClean="0"/>
              <a:t>できるように監視許可を与える</a:t>
            </a:r>
            <a:endParaRPr kumimoji="1" lang="en-US" altLang="ja-JP" dirty="0" smtClean="0"/>
          </a:p>
          <a:p>
            <a:r>
              <a:rPr kumimoji="1" lang="ja-JP" altLang="en-US" dirty="0" smtClean="0"/>
              <a:t>　　ドメイン</a:t>
            </a:r>
            <a:r>
              <a:rPr kumimoji="1" lang="en-US" altLang="ja-JP" dirty="0" err="1" smtClean="0"/>
              <a:t>M</a:t>
            </a:r>
            <a:r>
              <a:rPr kumimoji="1" lang="ja-JP" altLang="en-US" dirty="0" smtClean="0"/>
              <a:t>の</a:t>
            </a:r>
            <a:r>
              <a:rPr kumimoji="1" lang="en-US" altLang="ja-JP" dirty="0" smtClean="0"/>
              <a:t>OS</a:t>
            </a:r>
            <a:r>
              <a:rPr kumimoji="1" lang="ja-JP" altLang="en-US" dirty="0" smtClean="0"/>
              <a:t>の修正</a:t>
            </a:r>
            <a:r>
              <a:rPr kumimoji="1" lang="ja-JP" altLang="en-US" dirty="0" err="1" smtClean="0"/>
              <a:t>ー</a:t>
            </a:r>
            <a:r>
              <a:rPr kumimoji="1" lang="ja-JP" altLang="en-US" dirty="0" smtClean="0"/>
              <a:t>＞メモリをマップするインターフェースを追加</a:t>
            </a:r>
            <a:endParaRPr kumimoji="1" lang="en-US" altLang="ja-JP" dirty="0" smtClean="0"/>
          </a:p>
          <a:p>
            <a:r>
              <a:rPr kumimoji="1" lang="ja-JP" altLang="en-US" dirty="0" smtClean="0"/>
              <a:t>　　</a:t>
            </a:r>
            <a:r>
              <a:rPr kumimoji="1" lang="en-US" altLang="ja-JP" dirty="0" smtClean="0"/>
              <a:t>VMM</a:t>
            </a:r>
            <a:r>
              <a:rPr kumimoji="1" lang="ja-JP" altLang="en-US" dirty="0" smtClean="0"/>
              <a:t>の修正</a:t>
            </a:r>
            <a:r>
              <a:rPr kumimoji="1" lang="ja-JP" altLang="en-US" dirty="0" err="1" smtClean="0"/>
              <a:t>ー</a:t>
            </a:r>
            <a:r>
              <a:rPr kumimoji="1" lang="ja-JP" altLang="en-US" dirty="0" smtClean="0"/>
              <a:t>＞ドメイン</a:t>
            </a:r>
            <a:r>
              <a:rPr kumimoji="1" lang="en-US" altLang="ja-JP" dirty="0" smtClean="0"/>
              <a:t>M</a:t>
            </a:r>
            <a:r>
              <a:rPr kumimoji="1" lang="ja-JP" altLang="en-US" dirty="0" err="1" smtClean="0"/>
              <a:t>にも</a:t>
            </a:r>
            <a:r>
              <a:rPr kumimoji="1" lang="ja-JP" altLang="en-US" dirty="0" smtClean="0"/>
              <a:t>許可</a:t>
            </a:r>
            <a:endParaRPr kumimoji="1" lang="ja-JP" altLang="en-US" dirty="0"/>
          </a:p>
        </p:txBody>
      </p:sp>
      <p:sp>
        <p:nvSpPr>
          <p:cNvPr id="4" name="スライド番号プレースホルダー 3"/>
          <p:cNvSpPr>
            <a:spLocks noGrp="1"/>
          </p:cNvSpPr>
          <p:nvPr>
            <p:ph type="sldNum" sz="quarter" idx="10"/>
          </p:nvPr>
        </p:nvSpPr>
        <p:spPr/>
        <p:txBody>
          <a:bodyPr/>
          <a:lstStyle/>
          <a:p>
            <a:fld id="{F5BF660B-A7A9-4328-A131-9AF606AA3847}" type="slidenum">
              <a:rPr kumimoji="1" lang="ja-JP" altLang="en-US" smtClean="0"/>
              <a:pPr/>
              <a:t>6</a:t>
            </a:fld>
            <a:endParaRPr kumimoji="1" lang="ja-JP" altLang="en-US"/>
          </a:p>
        </p:txBody>
      </p:sp>
    </p:spTree>
    <p:extLst>
      <p:ext uri="{BB962C8B-B14F-4D97-AF65-F5344CB8AC3E}">
        <p14:creationId xmlns:p14="http://schemas.microsoft.com/office/powerpoint/2010/main" val="17754894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a:t>
            </a:r>
            <a:r>
              <a:rPr kumimoji="1" lang="ja-JP" altLang="en-US" dirty="0" smtClean="0"/>
              <a:t>メモリマップしていたならばページテーブルにマップしていた情報を保存する</a:t>
            </a:r>
            <a:endParaRPr kumimoji="1" lang="en-US" altLang="ja-JP" dirty="0" smtClean="0"/>
          </a:p>
          <a:p>
            <a:r>
              <a:rPr kumimoji="1" lang="ja-JP" altLang="en-US" dirty="0" smtClean="0"/>
              <a:t>・保存された情報を基に</a:t>
            </a:r>
            <a:r>
              <a:rPr kumimoji="1" lang="en-US" altLang="ja-JP" dirty="0" smtClean="0"/>
              <a:t>VM</a:t>
            </a:r>
            <a:r>
              <a:rPr kumimoji="1" lang="ja-JP" altLang="en-US" dirty="0" smtClean="0"/>
              <a:t>を復元マップ情報があれば再マップが行われる</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r>
              <a:rPr kumimoji="1" lang="ja-JP" altLang="en-US" dirty="0" smtClean="0"/>
              <a:t>図をメモリを共有しているような図</a:t>
            </a:r>
            <a:endParaRPr kumimoji="1" lang="en-US" altLang="ja-JP" dirty="0" smtClean="0"/>
          </a:p>
          <a:p>
            <a:endParaRPr kumimoji="1" lang="en-US" altLang="ja-JP" dirty="0" smtClean="0"/>
          </a:p>
          <a:p>
            <a:r>
              <a:rPr kumimoji="1" lang="en-US" altLang="ja-JP" dirty="0" smtClean="0"/>
              <a:t>VM</a:t>
            </a:r>
            <a:r>
              <a:rPr kumimoji="1" lang="ja-JP" altLang="en-US" dirty="0" smtClean="0"/>
              <a:t>単位でのマイグレーションしか考えられてなかった</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5BF660B-A7A9-4328-A131-9AF606AA3847}" type="slidenum">
              <a:rPr kumimoji="1" lang="ja-JP" altLang="en-US" smtClean="0"/>
              <a:pPr/>
              <a:t>7</a:t>
            </a:fld>
            <a:endParaRPr kumimoji="1" lang="ja-JP" altLang="en-US"/>
          </a:p>
        </p:txBody>
      </p:sp>
    </p:spTree>
    <p:extLst>
      <p:ext uri="{BB962C8B-B14F-4D97-AF65-F5344CB8AC3E}">
        <p14:creationId xmlns:p14="http://schemas.microsoft.com/office/powerpoint/2010/main" val="846389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ドメイン</a:t>
            </a:r>
            <a:r>
              <a:rPr kumimoji="1" lang="en-US" altLang="ja-JP" dirty="0" smtClean="0"/>
              <a:t>M</a:t>
            </a:r>
            <a:r>
              <a:rPr kumimoji="1" lang="ja-JP" altLang="en-US" dirty="0" smtClean="0"/>
              <a:t>ではなぜ簡単にできないのか？</a:t>
            </a:r>
            <a:endParaRPr kumimoji="1" lang="en-US" altLang="ja-JP" dirty="0" smtClean="0"/>
          </a:p>
          <a:p>
            <a:r>
              <a:rPr kumimoji="1" lang="ja-JP" altLang="en-US" dirty="0" smtClean="0"/>
              <a:t>　ドメイン</a:t>
            </a:r>
            <a:r>
              <a:rPr kumimoji="1" lang="en-US" altLang="ja-JP" dirty="0" smtClean="0"/>
              <a:t>M</a:t>
            </a:r>
            <a:r>
              <a:rPr kumimoji="1" lang="ja-JP" altLang="en-US" dirty="0" err="1" smtClean="0"/>
              <a:t>には監</a:t>
            </a:r>
            <a:r>
              <a:rPr kumimoji="1" lang="ja-JP" altLang="en-US" dirty="0" smtClean="0"/>
              <a:t>視対象</a:t>
            </a:r>
            <a:r>
              <a:rPr kumimoji="1" lang="en-US" altLang="ja-JP" dirty="0" smtClean="0"/>
              <a:t>VM</a:t>
            </a:r>
            <a:r>
              <a:rPr kumimoji="1" lang="ja-JP" altLang="en-US" dirty="0" smtClean="0"/>
              <a:t>のパケットが経由しないため</a:t>
            </a:r>
            <a:endParaRPr kumimoji="1" lang="en-US" altLang="ja-JP" dirty="0" smtClean="0"/>
          </a:p>
          <a:p>
            <a:endParaRPr kumimoji="1" lang="en-US" altLang="ja-JP" dirty="0" smtClean="0"/>
          </a:p>
          <a:p>
            <a:r>
              <a:rPr kumimoji="1" lang="ja-JP" altLang="en-US" dirty="0" smtClean="0"/>
              <a:t>・ポートミラーリング：監視対象</a:t>
            </a:r>
            <a:r>
              <a:rPr kumimoji="1" lang="en-US" altLang="ja-JP" dirty="0" smtClean="0"/>
              <a:t>VM</a:t>
            </a:r>
            <a:r>
              <a:rPr kumimoji="1" lang="ja-JP" altLang="en-US" dirty="0" smtClean="0"/>
              <a:t>に出入りするパケットを</a:t>
            </a:r>
            <a:endParaRPr kumimoji="1" lang="en-US" altLang="ja-JP" dirty="0" smtClean="0"/>
          </a:p>
          <a:p>
            <a:r>
              <a:rPr kumimoji="1" lang="ja-JP" altLang="en-US" dirty="0" smtClean="0"/>
              <a:t>ドメイン</a:t>
            </a:r>
            <a:r>
              <a:rPr kumimoji="1" lang="en-US" altLang="ja-JP" dirty="0" smtClean="0"/>
              <a:t>M</a:t>
            </a:r>
            <a:r>
              <a:rPr kumimoji="1" lang="ja-JP" altLang="en-US" dirty="0" err="1" smtClean="0"/>
              <a:t>にも</a:t>
            </a:r>
            <a:r>
              <a:rPr kumimoji="1" lang="ja-JP" altLang="en-US" dirty="0" smtClean="0"/>
              <a:t>送る</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r>
              <a:rPr kumimoji="1" lang="ja-JP" altLang="en-US" dirty="0" smtClean="0"/>
              <a:t>従来の話をする</a:t>
            </a:r>
            <a:endParaRPr kumimoji="1" lang="en-US" altLang="ja-JP" dirty="0" smtClean="0"/>
          </a:p>
          <a:p>
            <a:r>
              <a:rPr kumimoji="1" lang="ja-JP" altLang="en-US" dirty="0" smtClean="0"/>
              <a:t>　文章中に従来の話</a:t>
            </a:r>
            <a:endParaRPr kumimoji="1" lang="en-US" altLang="ja-JP" dirty="0" smtClean="0"/>
          </a:p>
          <a:p>
            <a:r>
              <a:rPr kumimoji="1" lang="ja-JP" altLang="en-US" dirty="0" smtClean="0"/>
              <a:t>言う：監視用インターフェースを見れば監視対象</a:t>
            </a:r>
            <a:r>
              <a:rPr kumimoji="1" lang="en-US" altLang="ja-JP" dirty="0" smtClean="0"/>
              <a:t>VM</a:t>
            </a:r>
            <a:r>
              <a:rPr kumimoji="1" lang="ja-JP" altLang="en-US" dirty="0" smtClean="0"/>
              <a:t>のパケットを見ることができる</a:t>
            </a:r>
            <a:endParaRPr kumimoji="1" lang="en-US" altLang="ja-JP" dirty="0" smtClean="0"/>
          </a:p>
          <a:p>
            <a:endParaRPr kumimoji="1" lang="en-US" altLang="ja-JP" dirty="0" smtClean="0"/>
          </a:p>
          <a:p>
            <a:r>
              <a:rPr kumimoji="1" lang="ja-JP" altLang="en-US" dirty="0" smtClean="0"/>
              <a:t>図：監視用インターフェースと書く</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5BF660B-A7A9-4328-A131-9AF606AA3847}" type="slidenum">
              <a:rPr kumimoji="1" lang="ja-JP" altLang="en-US" smtClean="0"/>
              <a:pPr/>
              <a:t>8</a:t>
            </a:fld>
            <a:endParaRPr kumimoji="1" lang="ja-JP" altLang="en-US"/>
          </a:p>
        </p:txBody>
      </p:sp>
    </p:spTree>
    <p:extLst>
      <p:ext uri="{BB962C8B-B14F-4D97-AF65-F5344CB8AC3E}">
        <p14:creationId xmlns:p14="http://schemas.microsoft.com/office/powerpoint/2010/main" val="572995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・ファイルサーバ上の監視対象</a:t>
            </a:r>
            <a:r>
              <a:rPr kumimoji="1" lang="en-US" altLang="ja-JP" dirty="0" smtClean="0"/>
              <a:t>VM</a:t>
            </a:r>
            <a:r>
              <a:rPr kumimoji="1" lang="ja-JP" altLang="en-US" dirty="0" smtClean="0"/>
              <a:t>のストレージに</a:t>
            </a:r>
            <a:endParaRPr kumimoji="1" lang="en-US" altLang="ja-JP" dirty="0" smtClean="0"/>
          </a:p>
          <a:p>
            <a:r>
              <a:rPr kumimoji="1" lang="ja-JP" altLang="en-US" dirty="0" smtClean="0"/>
              <a:t>アクセスすることで監視を可能にする</a:t>
            </a:r>
            <a:endParaRPr kumimoji="1" lang="en-US" altLang="ja-JP" dirty="0" smtClean="0"/>
          </a:p>
          <a:p>
            <a:r>
              <a:rPr kumimoji="1" lang="ja-JP" altLang="en-US" dirty="0" smtClean="0"/>
              <a:t>・マイグレーション後もファイルサーバへの接続が</a:t>
            </a:r>
            <a:endParaRPr kumimoji="1" lang="en-US" altLang="ja-JP" dirty="0" smtClean="0"/>
          </a:p>
          <a:p>
            <a:r>
              <a:rPr kumimoji="1" lang="ja-JP" altLang="en-US" dirty="0" smtClean="0"/>
              <a:t>保たれるのでアクセスを継続</a:t>
            </a:r>
            <a:endParaRPr kumimoji="1" lang="ja-JP" altLang="en-US" dirty="0"/>
          </a:p>
        </p:txBody>
      </p:sp>
      <p:sp>
        <p:nvSpPr>
          <p:cNvPr id="4" name="スライド番号プレースホルダー 3"/>
          <p:cNvSpPr>
            <a:spLocks noGrp="1"/>
          </p:cNvSpPr>
          <p:nvPr>
            <p:ph type="sldNum" sz="quarter" idx="10"/>
          </p:nvPr>
        </p:nvSpPr>
        <p:spPr/>
        <p:txBody>
          <a:bodyPr/>
          <a:lstStyle/>
          <a:p>
            <a:fld id="{F5BF660B-A7A9-4328-A131-9AF606AA3847}" type="slidenum">
              <a:rPr kumimoji="1" lang="ja-JP" altLang="en-US" smtClean="0"/>
              <a:pPr/>
              <a:t>9</a:t>
            </a:fld>
            <a:endParaRPr kumimoji="1" lang="ja-JP" altLang="en-US"/>
          </a:p>
        </p:txBody>
      </p:sp>
    </p:spTree>
    <p:extLst>
      <p:ext uri="{BB962C8B-B14F-4D97-AF65-F5344CB8AC3E}">
        <p14:creationId xmlns:p14="http://schemas.microsoft.com/office/powerpoint/2010/main" val="13129628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マイグレーション中に監視が途切れる可能性があるので</a:t>
            </a:r>
            <a:endParaRPr kumimoji="1" lang="en-US" altLang="ja-JP" dirty="0" smtClean="0"/>
          </a:p>
          <a:p>
            <a:endParaRPr kumimoji="1" lang="en-US" altLang="ja-JP" dirty="0" smtClean="0"/>
          </a:p>
          <a:p>
            <a:r>
              <a:rPr kumimoji="1" lang="ja-JP" altLang="en-US" dirty="0" smtClean="0"/>
              <a:t>なぜ</a:t>
            </a:r>
            <a:r>
              <a:rPr kumimoji="1" lang="ja-JP" altLang="en-US" dirty="0" smtClean="0"/>
              <a:t>停止するのかの説明</a:t>
            </a:r>
            <a:endParaRPr kumimoji="1" lang="en-US" altLang="ja-JP" dirty="0" smtClean="0"/>
          </a:p>
          <a:p>
            <a:r>
              <a:rPr kumimoji="1" lang="ja-JP" altLang="en-US" dirty="0" smtClean="0"/>
              <a:t>　メモリを送信して停止しないと送れない</a:t>
            </a:r>
            <a:r>
              <a:rPr kumimoji="1" lang="en-US" altLang="ja-JP" dirty="0" smtClean="0"/>
              <a:t>CPU</a:t>
            </a:r>
            <a:r>
              <a:rPr kumimoji="1" lang="ja-JP" altLang="en-US" dirty="0" smtClean="0"/>
              <a:t>の状態を送る　</a:t>
            </a:r>
            <a:endParaRPr kumimoji="1" lang="en-US" altLang="ja-JP" dirty="0" smtClean="0"/>
          </a:p>
          <a:p>
            <a:endParaRPr kumimoji="1" lang="en-US" altLang="ja-JP" dirty="0" smtClean="0"/>
          </a:p>
          <a:p>
            <a:r>
              <a:rPr kumimoji="1" lang="ja-JP" altLang="en-US" dirty="0" smtClean="0"/>
              <a:t>・稼働中にマイグレーション先にメモリイメージを送信</a:t>
            </a:r>
            <a:endParaRPr kumimoji="1" lang="en-US" altLang="ja-JP" dirty="0" smtClean="0"/>
          </a:p>
          <a:p>
            <a:r>
              <a:rPr kumimoji="1" lang="ja-JP" altLang="en-US" dirty="0" smtClean="0"/>
              <a:t>その後停止して稼働中に遅れない</a:t>
            </a:r>
            <a:r>
              <a:rPr kumimoji="1" lang="en-US" altLang="ja-JP" dirty="0" smtClean="0"/>
              <a:t>CPU</a:t>
            </a:r>
            <a:r>
              <a:rPr kumimoji="1" lang="ja-JP" altLang="en-US" dirty="0" smtClean="0"/>
              <a:t>の状態を送信し</a:t>
            </a:r>
            <a:endParaRPr kumimoji="1" lang="en-US" altLang="ja-JP" dirty="0" smtClean="0"/>
          </a:p>
          <a:p>
            <a:r>
              <a:rPr kumimoji="1" lang="ja-JP" altLang="en-US" dirty="0" smtClean="0"/>
              <a:t>マイグレーション先で再開する</a:t>
            </a:r>
            <a:endParaRPr kumimoji="1" lang="en-US" altLang="ja-JP" dirty="0" smtClean="0"/>
          </a:p>
          <a:p>
            <a:endParaRPr kumimoji="1" lang="en-US" altLang="ja-JP" dirty="0" smtClean="0"/>
          </a:p>
          <a:p>
            <a:r>
              <a:rPr kumimoji="1" lang="ja-JP" altLang="en-US" dirty="0" smtClean="0"/>
              <a:t>時間軸で図を描く</a:t>
            </a:r>
            <a:endParaRPr kumimoji="1" lang="en-US" altLang="ja-JP" dirty="0" smtClean="0"/>
          </a:p>
          <a:p>
            <a:r>
              <a:rPr kumimoji="1" lang="ja-JP" altLang="en-US" dirty="0" smtClean="0"/>
              <a:t>　時間軸</a:t>
            </a:r>
            <a:r>
              <a:rPr kumimoji="1" lang="en-US" altLang="ja-JP" dirty="0" smtClean="0"/>
              <a:t>1</a:t>
            </a:r>
            <a:r>
              <a:rPr kumimoji="1" lang="ja-JP" altLang="en-US" dirty="0" smtClean="0"/>
              <a:t>本</a:t>
            </a:r>
            <a:endParaRPr kumimoji="1" lang="ja-JP" altLang="en-US" dirty="0"/>
          </a:p>
        </p:txBody>
      </p:sp>
      <p:sp>
        <p:nvSpPr>
          <p:cNvPr id="4" name="スライド番号プレースホルダ 3"/>
          <p:cNvSpPr>
            <a:spLocks noGrp="1"/>
          </p:cNvSpPr>
          <p:nvPr>
            <p:ph type="sldNum" sz="quarter" idx="10"/>
          </p:nvPr>
        </p:nvSpPr>
        <p:spPr/>
        <p:txBody>
          <a:bodyPr/>
          <a:lstStyle/>
          <a:p>
            <a:fld id="{F5BF660B-A7A9-4328-A131-9AF606AA3847}" type="slidenum">
              <a:rPr kumimoji="1" lang="ja-JP" altLang="en-US" smtClean="0"/>
              <a:pPr/>
              <a:t>10</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2"/>
      </p:bgRef>
    </p:bg>
    <p:spTree>
      <p:nvGrpSpPr>
        <p:cNvPr id="1" name=""/>
        <p:cNvGrpSpPr/>
        <p:nvPr/>
      </p:nvGrpSpPr>
      <p:grpSpPr>
        <a:xfrm>
          <a:off x="0" y="0"/>
          <a:ext cx="0" cy="0"/>
          <a:chOff x="0" y="0"/>
          <a:chExt cx="0" cy="0"/>
        </a:xfrm>
      </p:grpSpPr>
      <p:sp>
        <p:nvSpPr>
          <p:cNvPr id="7" name="正方形/長方形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2362200" y="4038600"/>
            <a:ext cx="6477000" cy="1828800"/>
          </a:xfrm>
        </p:spPr>
        <p:txBody>
          <a:bodyPr anchor="b"/>
          <a:lstStyle>
            <a:lvl1pPr>
              <a:defRPr cap="all" baseline="0"/>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94F0FF1-E9D7-4BCE-8551-B1182B528DC3}" type="datetimeFigureOut">
              <a:rPr kumimoji="1" lang="ja-JP" altLang="en-US" smtClean="0"/>
              <a:pPr/>
              <a:t>2013/2/8</a:t>
            </a:fld>
            <a:endParaRPr kumimoji="1" lang="ja-JP" altLang="en-US"/>
          </a:p>
        </p:txBody>
      </p:sp>
      <p:sp>
        <p:nvSpPr>
          <p:cNvPr id="17" name="フッター プレースホルダ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kumimoji="1" lang="ja-JP" altLang="en-US"/>
          </a:p>
        </p:txBody>
      </p:sp>
      <p:sp>
        <p:nvSpPr>
          <p:cNvPr id="29" name="スライド番号プレースホルダ 28"/>
          <p:cNvSpPr>
            <a:spLocks noGrp="1"/>
          </p:cNvSpPr>
          <p:nvPr>
            <p:ph type="sldNum" sz="quarter" idx="12"/>
          </p:nvPr>
        </p:nvSpPr>
        <p:spPr>
          <a:xfrm>
            <a:off x="8001000" y="228600"/>
            <a:ext cx="838200" cy="381000"/>
          </a:xfrm>
        </p:spPr>
        <p:txBody>
          <a:bodyPr/>
          <a:lstStyle>
            <a:lvl1pPr>
              <a:defRPr>
                <a:solidFill>
                  <a:schemeClr val="tx2"/>
                </a:solidFill>
              </a:defRPr>
            </a:lvl1pPr>
          </a:lstStyle>
          <a:p>
            <a:fld id="{9D32BA59-70E4-4193-895C-DB4D71C3D5DB}"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294F0FF1-E9D7-4BCE-8551-B1182B528DC3}" type="datetimeFigureOut">
              <a:rPr kumimoji="1" lang="ja-JP" altLang="en-US" smtClean="0"/>
              <a:pPr/>
              <a:t>2013/2/8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D32BA59-70E4-4193-895C-DB4D71C3D5DB}"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bg>
      <p:bgRef idx="1001">
        <a:schemeClr val="bg1"/>
      </p:bgRef>
    </p:bg>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53200" y="609600"/>
            <a:ext cx="2057400" cy="5516563"/>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609600"/>
            <a:ext cx="5562600" cy="5516564"/>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a:xfrm>
            <a:off x="6553200" y="6248402"/>
            <a:ext cx="2209800" cy="365125"/>
          </a:xfrm>
        </p:spPr>
        <p:txBody>
          <a:bodyPr/>
          <a:lstStyle/>
          <a:p>
            <a:fld id="{294F0FF1-E9D7-4BCE-8551-B1182B528DC3}" type="datetimeFigureOut">
              <a:rPr kumimoji="1" lang="ja-JP" altLang="en-US" smtClean="0"/>
              <a:pPr/>
              <a:t>2013/2/8</a:t>
            </a:fld>
            <a:endParaRPr kumimoji="1" lang="ja-JP" altLang="en-US"/>
          </a:p>
        </p:txBody>
      </p:sp>
      <p:sp>
        <p:nvSpPr>
          <p:cNvPr id="5" name="フッター プレースホルダ 4"/>
          <p:cNvSpPr>
            <a:spLocks noGrp="1"/>
          </p:cNvSpPr>
          <p:nvPr>
            <p:ph type="ftr" sz="quarter" idx="11"/>
          </p:nvPr>
        </p:nvSpPr>
        <p:spPr>
          <a:xfrm>
            <a:off x="457201" y="6248207"/>
            <a:ext cx="5573483" cy="365125"/>
          </a:xfrm>
        </p:spPr>
        <p:txBody>
          <a:bodyPr/>
          <a:lstStyle/>
          <a:p>
            <a:endParaRPr kumimoji="1" lang="ja-JP" altLang="en-US"/>
          </a:p>
        </p:txBody>
      </p:sp>
      <p:sp>
        <p:nvSpPr>
          <p:cNvPr id="7" name="正方形/長方形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正方形/長方形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正方形/長方形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rot="5400000">
            <a:off x="5989638" y="144462"/>
            <a:ext cx="533400" cy="244476"/>
          </a:xfrm>
        </p:spPr>
        <p:txBody>
          <a:bodyPr/>
          <a:lstStyle/>
          <a:p>
            <a:fld id="{9D32BA59-70E4-4193-895C-DB4D71C3D5DB}"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12648" y="228600"/>
            <a:ext cx="8153400" cy="990600"/>
          </a:xfrm>
        </p:spPr>
        <p:txBody>
          <a:bodyPr/>
          <a:lstStyle/>
          <a:p>
            <a:r>
              <a:rPr kumimoji="0" lang="ja-JP" altLang="en-US" dirty="0" smtClean="0"/>
              <a:t>マスタ タイトルの書式設定</a:t>
            </a:r>
            <a:endParaRPr kumimoji="0" lang="en-US" dirty="0"/>
          </a:p>
        </p:txBody>
      </p:sp>
      <p:sp>
        <p:nvSpPr>
          <p:cNvPr id="4" name="日付プレースホルダ 3"/>
          <p:cNvSpPr>
            <a:spLocks noGrp="1"/>
          </p:cNvSpPr>
          <p:nvPr>
            <p:ph type="dt" sz="half" idx="10"/>
          </p:nvPr>
        </p:nvSpPr>
        <p:spPr/>
        <p:txBody>
          <a:bodyPr/>
          <a:lstStyle/>
          <a:p>
            <a:fld id="{294F0FF1-E9D7-4BCE-8551-B1182B528DC3}" type="datetimeFigureOut">
              <a:rPr kumimoji="1" lang="ja-JP" altLang="en-US" smtClean="0"/>
              <a:pPr/>
              <a:t>2013/2/8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lvl1pPr>
              <a:defRPr>
                <a:solidFill>
                  <a:srgbClr val="FFFFFF"/>
                </a:solidFill>
              </a:defRPr>
            </a:lvl1pPr>
          </a:lstStyle>
          <a:p>
            <a:fld id="{9D32BA59-70E4-4193-895C-DB4D71C3D5DB}" type="slidenum">
              <a:rPr kumimoji="1" lang="ja-JP" altLang="en-US" smtClean="0"/>
              <a:pPr/>
              <a:t>‹#›</a:t>
            </a:fld>
            <a:endParaRPr kumimoji="1" lang="ja-JP" altLang="en-US"/>
          </a:p>
        </p:txBody>
      </p:sp>
      <p:sp>
        <p:nvSpPr>
          <p:cNvPr id="8" name="コンテンツ プレースホルダ 7"/>
          <p:cNvSpPr>
            <a:spLocks noGrp="1"/>
          </p:cNvSpPr>
          <p:nvPr>
            <p:ph sz="quarter" idx="1"/>
          </p:nvPr>
        </p:nvSpPr>
        <p:spPr>
          <a:xfrm>
            <a:off x="612648" y="1600200"/>
            <a:ext cx="8153400" cy="4495800"/>
          </a:xfrm>
        </p:spPr>
        <p:txBody>
          <a:bodyPr/>
          <a:lstStyle>
            <a:lvl1pPr>
              <a:defRPr sz="2800"/>
            </a:lvl1pPr>
            <a:lvl2pPr marL="533400" indent="-258763">
              <a:defRPr sz="2400"/>
            </a:lvl2pPr>
            <a:lvl3pPr>
              <a:defRPr sz="2200"/>
            </a:lvl3pPr>
            <a:lvl4pPr>
              <a:defRPr sz="2000"/>
            </a:lvl4pPr>
            <a:lvl5pPr>
              <a:defRPr sz="1800"/>
            </a:lvl5pPr>
          </a:lstStyle>
          <a:p>
            <a:pPr lvl="0" eaLnBrk="1" latinLnBrk="0" hangingPunct="1"/>
            <a:r>
              <a:rPr lang="ja-JP" altLang="en-US" dirty="0" smtClean="0"/>
              <a:t>マスタ テキストの書式設定</a:t>
            </a:r>
          </a:p>
          <a:p>
            <a:pPr lvl="1" eaLnBrk="1" latinLnBrk="0" hangingPunct="1"/>
            <a:r>
              <a:rPr lang="ja-JP" altLang="en-US" dirty="0" smtClean="0"/>
              <a:t>第 </a:t>
            </a:r>
            <a:r>
              <a:rPr lang="en-US" altLang="ja-JP" dirty="0" smtClean="0"/>
              <a:t>2 </a:t>
            </a:r>
            <a:r>
              <a:rPr lang="ja-JP" altLang="en-US" dirty="0" smtClean="0"/>
              <a:t>レベル</a:t>
            </a:r>
          </a:p>
          <a:p>
            <a:pPr lvl="2" eaLnBrk="1" latinLnBrk="0" hangingPunct="1"/>
            <a:r>
              <a:rPr lang="ja-JP" altLang="en-US" dirty="0" smtClean="0"/>
              <a:t>第 </a:t>
            </a:r>
            <a:r>
              <a:rPr lang="en-US" altLang="ja-JP" dirty="0" smtClean="0"/>
              <a:t>3 </a:t>
            </a:r>
            <a:r>
              <a:rPr lang="ja-JP" altLang="en-US" dirty="0" smtClean="0"/>
              <a:t>レベル</a:t>
            </a:r>
          </a:p>
          <a:p>
            <a:pPr lvl="3" eaLnBrk="1" latinLnBrk="0" hangingPunct="1"/>
            <a:r>
              <a:rPr lang="ja-JP" altLang="en-US" dirty="0" smtClean="0"/>
              <a:t>第 </a:t>
            </a:r>
            <a:r>
              <a:rPr lang="en-US" altLang="ja-JP" dirty="0" smtClean="0"/>
              <a:t>4 </a:t>
            </a:r>
            <a:r>
              <a:rPr lang="ja-JP" altLang="en-US" dirty="0" smtClean="0"/>
              <a:t>レベル</a:t>
            </a:r>
          </a:p>
          <a:p>
            <a:pPr lvl="4" eaLnBrk="1" latinLnBrk="0" hangingPunct="1"/>
            <a:r>
              <a:rPr lang="ja-JP" altLang="en-US" dirty="0" smtClean="0"/>
              <a:t>第 </a:t>
            </a:r>
            <a:r>
              <a:rPr lang="en-US" altLang="ja-JP" dirty="0" smtClean="0"/>
              <a:t>5 </a:t>
            </a:r>
            <a:r>
              <a:rPr lang="ja-JP" altLang="en-US" dirty="0" smtClean="0"/>
              <a:t>レベル</a:t>
            </a:r>
            <a:endParaRPr kumimoji="0"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7" name="正方形/長方形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ja-JP" altLang="en-US" smtClean="0"/>
              <a:t>マスタ タイトルの書式設定</a:t>
            </a:r>
            <a:endParaRPr kumimoji="0" lang="en-US"/>
          </a:p>
        </p:txBody>
      </p:sp>
      <p:sp>
        <p:nvSpPr>
          <p:cNvPr id="12" name="日付プレースホルダ 11"/>
          <p:cNvSpPr>
            <a:spLocks noGrp="1"/>
          </p:cNvSpPr>
          <p:nvPr>
            <p:ph type="dt" sz="half" idx="10"/>
          </p:nvPr>
        </p:nvSpPr>
        <p:spPr/>
        <p:txBody>
          <a:bodyPr/>
          <a:lstStyle/>
          <a:p>
            <a:fld id="{294F0FF1-E9D7-4BCE-8551-B1182B528DC3}" type="datetimeFigureOut">
              <a:rPr kumimoji="1" lang="ja-JP" altLang="en-US" smtClean="0"/>
              <a:pPr/>
              <a:t>2013/2/8</a:t>
            </a:fld>
            <a:endParaRPr kumimoji="1" lang="ja-JP" altLang="en-US"/>
          </a:p>
        </p:txBody>
      </p:sp>
      <p:sp>
        <p:nvSpPr>
          <p:cNvPr id="13" name="スライド番号プレースホルダ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D32BA59-70E4-4193-895C-DB4D71C3D5DB}" type="slidenum">
              <a:rPr kumimoji="1" lang="ja-JP" altLang="en-US" smtClean="0"/>
              <a:pPr/>
              <a:t>‹#›</a:t>
            </a:fld>
            <a:endParaRPr kumimoji="1" lang="ja-JP" altLang="en-US"/>
          </a:p>
        </p:txBody>
      </p:sp>
      <p:sp>
        <p:nvSpPr>
          <p:cNvPr id="14" name="フッター プレースホルダ 13"/>
          <p:cNvSpPr>
            <a:spLocks noGrp="1"/>
          </p:cNvSpPr>
          <p:nvPr>
            <p:ph type="ftr" sz="quarter" idx="12"/>
          </p:nvPr>
        </p:nvSpPr>
        <p:spPr/>
        <p:txBody>
          <a:bodyPr/>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9" name="コンテンツ プレースホルダ 8"/>
          <p:cNvSpPr>
            <a:spLocks noGrp="1"/>
          </p:cNvSpPr>
          <p:nvPr>
            <p:ph sz="quarter" idx="1"/>
          </p:nvPr>
        </p:nvSpPr>
        <p:spPr>
          <a:xfrm>
            <a:off x="609600" y="1589567"/>
            <a:ext cx="38862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844901" y="1589567"/>
            <a:ext cx="38862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8" name="日付プレースホルダ 7"/>
          <p:cNvSpPr>
            <a:spLocks noGrp="1"/>
          </p:cNvSpPr>
          <p:nvPr>
            <p:ph type="dt" sz="half" idx="15"/>
          </p:nvPr>
        </p:nvSpPr>
        <p:spPr/>
        <p:txBody>
          <a:bodyPr rtlCol="0"/>
          <a:lstStyle/>
          <a:p>
            <a:fld id="{294F0FF1-E9D7-4BCE-8551-B1182B528DC3}" type="datetimeFigureOut">
              <a:rPr kumimoji="1" lang="ja-JP" altLang="en-US" smtClean="0"/>
              <a:pPr/>
              <a:t>2013/2/8</a:t>
            </a:fld>
            <a:endParaRPr kumimoji="1" lang="ja-JP" altLang="en-US"/>
          </a:p>
        </p:txBody>
      </p:sp>
      <p:sp>
        <p:nvSpPr>
          <p:cNvPr id="10" name="スライド番号プレースホルダ 9"/>
          <p:cNvSpPr>
            <a:spLocks noGrp="1"/>
          </p:cNvSpPr>
          <p:nvPr>
            <p:ph type="sldNum" sz="quarter" idx="16"/>
          </p:nvPr>
        </p:nvSpPr>
        <p:spPr/>
        <p:txBody>
          <a:bodyPr rtlCol="0"/>
          <a:lstStyle/>
          <a:p>
            <a:fld id="{9D32BA59-70E4-4193-895C-DB4D71C3D5DB}" type="slidenum">
              <a:rPr kumimoji="1" lang="ja-JP" altLang="en-US" smtClean="0"/>
              <a:pPr/>
              <a:t>‹#›</a:t>
            </a:fld>
            <a:endParaRPr kumimoji="1" lang="ja-JP" altLang="en-US"/>
          </a:p>
        </p:txBody>
      </p:sp>
      <p:sp>
        <p:nvSpPr>
          <p:cNvPr id="12" name="フッター プレースホルダ 11"/>
          <p:cNvSpPr>
            <a:spLocks noGrp="1"/>
          </p:cNvSpPr>
          <p:nvPr>
            <p:ph type="ftr" sz="quarter" idx="17"/>
          </p:nvPr>
        </p:nvSpPr>
        <p:spPr/>
        <p:txBody>
          <a:bodyPr rtlCol="0"/>
          <a:lstStyle/>
          <a:p>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3400" y="273050"/>
            <a:ext cx="8153400" cy="869950"/>
          </a:xfrm>
        </p:spPr>
        <p:txBody>
          <a:bodyPr anchor="ctr"/>
          <a:lstStyle>
            <a:lvl1pPr>
              <a:defRPr/>
            </a:lvl1pPr>
          </a:lstStyle>
          <a:p>
            <a:r>
              <a:rPr kumimoji="0" lang="ja-JP" altLang="en-US" smtClean="0"/>
              <a:t>マスタ タイトルの書式設定</a:t>
            </a:r>
            <a:endParaRPr kumimoji="0" lang="en-US"/>
          </a:p>
        </p:txBody>
      </p:sp>
      <p:sp>
        <p:nvSpPr>
          <p:cNvPr id="11" name="コンテンツ プレースホルダ 10"/>
          <p:cNvSpPr>
            <a:spLocks noGrp="1"/>
          </p:cNvSpPr>
          <p:nvPr>
            <p:ph sz="quarter" idx="2"/>
          </p:nvPr>
        </p:nvSpPr>
        <p:spPr>
          <a:xfrm>
            <a:off x="609600" y="2438400"/>
            <a:ext cx="3886200" cy="35814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800600" y="2438400"/>
            <a:ext cx="3886200" cy="35814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0" name="日付プレースホルダ 9"/>
          <p:cNvSpPr>
            <a:spLocks noGrp="1"/>
          </p:cNvSpPr>
          <p:nvPr>
            <p:ph type="dt" sz="half" idx="15"/>
          </p:nvPr>
        </p:nvSpPr>
        <p:spPr/>
        <p:txBody>
          <a:bodyPr rtlCol="0"/>
          <a:lstStyle/>
          <a:p>
            <a:fld id="{294F0FF1-E9D7-4BCE-8551-B1182B528DC3}" type="datetimeFigureOut">
              <a:rPr kumimoji="1" lang="ja-JP" altLang="en-US" smtClean="0"/>
              <a:pPr/>
              <a:t>2013/2/8</a:t>
            </a:fld>
            <a:endParaRPr kumimoji="1" lang="ja-JP" altLang="en-US"/>
          </a:p>
        </p:txBody>
      </p:sp>
      <p:sp>
        <p:nvSpPr>
          <p:cNvPr id="12" name="スライド番号プレースホルダ 11"/>
          <p:cNvSpPr>
            <a:spLocks noGrp="1"/>
          </p:cNvSpPr>
          <p:nvPr>
            <p:ph type="sldNum" sz="quarter" idx="16"/>
          </p:nvPr>
        </p:nvSpPr>
        <p:spPr/>
        <p:txBody>
          <a:bodyPr rtlCol="0"/>
          <a:lstStyle/>
          <a:p>
            <a:fld id="{9D32BA59-70E4-4193-895C-DB4D71C3D5DB}" type="slidenum">
              <a:rPr kumimoji="1" lang="ja-JP" altLang="en-US" smtClean="0"/>
              <a:pPr/>
              <a:t>‹#›</a:t>
            </a:fld>
            <a:endParaRPr kumimoji="1" lang="ja-JP" altLang="en-US"/>
          </a:p>
        </p:txBody>
      </p:sp>
      <p:sp>
        <p:nvSpPr>
          <p:cNvPr id="14" name="フッター プレースホルダ 13"/>
          <p:cNvSpPr>
            <a:spLocks noGrp="1"/>
          </p:cNvSpPr>
          <p:nvPr>
            <p:ph type="ftr" sz="quarter" idx="17"/>
          </p:nvPr>
        </p:nvSpPr>
        <p:spPr/>
        <p:txBody>
          <a:bodyPr rtlCol="0"/>
          <a:lstStyle/>
          <a:p>
            <a:endParaRPr kumimoji="1" lang="ja-JP" altLang="en-US"/>
          </a:p>
        </p:txBody>
      </p:sp>
      <p:sp>
        <p:nvSpPr>
          <p:cNvPr id="16" name="テキスト プレースホルダ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
        <p:nvSpPr>
          <p:cNvPr id="15" name="テキスト プレースホルダ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294F0FF1-E9D7-4BCE-8551-B1182B528DC3}" type="datetimeFigureOut">
              <a:rPr kumimoji="1" lang="ja-JP" altLang="en-US" smtClean="0"/>
              <a:pPr/>
              <a:t>2013/2/8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lvl1pPr>
              <a:defRPr>
                <a:solidFill>
                  <a:srgbClr val="FFFFFF"/>
                </a:solidFill>
              </a:defRPr>
            </a:lvl1pPr>
          </a:lstStyle>
          <a:p>
            <a:fld id="{9D32BA59-70E4-4193-895C-DB4D71C3D5DB}"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94F0FF1-E9D7-4BCE-8551-B1182B528DC3}" type="datetimeFigureOut">
              <a:rPr kumimoji="1" lang="ja-JP" altLang="en-US" smtClean="0"/>
              <a:pPr/>
              <a:t>2013/2/8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a:xfrm>
            <a:off x="0" y="6248400"/>
            <a:ext cx="533400" cy="381000"/>
          </a:xfrm>
        </p:spPr>
        <p:txBody>
          <a:bodyPr/>
          <a:lstStyle>
            <a:lvl1pPr>
              <a:defRPr>
                <a:solidFill>
                  <a:schemeClr val="tx2"/>
                </a:solidFill>
              </a:defRPr>
            </a:lvl1pPr>
          </a:lstStyle>
          <a:p>
            <a:fld id="{9D32BA59-70E4-4193-895C-DB4D71C3D5DB}"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3050"/>
            <a:ext cx="8077200" cy="869950"/>
          </a:xfrm>
        </p:spPr>
        <p:txBody>
          <a:bodyPr anchor="ctr"/>
          <a:lstStyle>
            <a:lvl1pPr algn="l">
              <a:buNone/>
              <a:defRPr sz="4400" b="0"/>
            </a:lvl1p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294F0FF1-E9D7-4BCE-8551-B1182B528DC3}" type="datetimeFigureOut">
              <a:rPr kumimoji="1" lang="ja-JP" altLang="en-US" smtClean="0"/>
              <a:pPr/>
              <a:t>2013/2/8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rgbClr val="FFFFFF"/>
                </a:solidFill>
              </a:defRPr>
            </a:lvl1pPr>
          </a:lstStyle>
          <a:p>
            <a:fld id="{9D32BA59-70E4-4193-895C-DB4D71C3D5DB}" type="slidenum">
              <a:rPr kumimoji="1" lang="ja-JP" altLang="en-US" smtClean="0"/>
              <a:pPr/>
              <a:t>‹#›</a:t>
            </a:fld>
            <a:endParaRPr kumimoji="1" lang="ja-JP" altLang="en-US"/>
          </a:p>
        </p:txBody>
      </p:sp>
      <p:sp>
        <p:nvSpPr>
          <p:cNvPr id="3" name="テキスト プレースホルダ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9" name="コンテンツ プレースホルダ 8"/>
          <p:cNvSpPr>
            <a:spLocks noGrp="1"/>
          </p:cNvSpPr>
          <p:nvPr>
            <p:ph sz="quarter" idx="1"/>
          </p:nvPr>
        </p:nvSpPr>
        <p:spPr>
          <a:xfrm>
            <a:off x="2362200" y="1752600"/>
            <a:ext cx="6400800" cy="44196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3">
        <a:schemeClr val="bg2"/>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 テキストの書式設定</a:t>
            </a:r>
          </a:p>
        </p:txBody>
      </p:sp>
      <p:sp>
        <p:nvSpPr>
          <p:cNvPr id="8" name="正方形/長方形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ja-JP" altLang="en-US" smtClean="0"/>
              <a:t>マスタ タイトルの書式設定</a:t>
            </a:r>
            <a:endParaRPr kumimoji="0" lang="en-US"/>
          </a:p>
        </p:txBody>
      </p:sp>
      <p:sp>
        <p:nvSpPr>
          <p:cNvPr id="11" name="正方形/長方形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日付プレースホルダ 11"/>
          <p:cNvSpPr>
            <a:spLocks noGrp="1"/>
          </p:cNvSpPr>
          <p:nvPr>
            <p:ph type="dt" sz="half" idx="10"/>
          </p:nvPr>
        </p:nvSpPr>
        <p:spPr>
          <a:xfrm>
            <a:off x="6248400" y="6248400"/>
            <a:ext cx="2667000" cy="365125"/>
          </a:xfrm>
        </p:spPr>
        <p:txBody>
          <a:bodyPr rtlCol="0"/>
          <a:lstStyle/>
          <a:p>
            <a:fld id="{294F0FF1-E9D7-4BCE-8551-B1182B528DC3}" type="datetimeFigureOut">
              <a:rPr kumimoji="1" lang="ja-JP" altLang="en-US" smtClean="0"/>
              <a:pPr/>
              <a:t>2013/2/8</a:t>
            </a:fld>
            <a:endParaRPr kumimoji="1" lang="ja-JP" altLang="en-US"/>
          </a:p>
        </p:txBody>
      </p:sp>
      <p:sp>
        <p:nvSpPr>
          <p:cNvPr id="13" name="スライド番号プレースホルダ 12"/>
          <p:cNvSpPr>
            <a:spLocks noGrp="1"/>
          </p:cNvSpPr>
          <p:nvPr>
            <p:ph type="sldNum" sz="quarter" idx="11"/>
          </p:nvPr>
        </p:nvSpPr>
        <p:spPr>
          <a:xfrm>
            <a:off x="0" y="4667249"/>
            <a:ext cx="1447800" cy="663578"/>
          </a:xfrm>
        </p:spPr>
        <p:txBody>
          <a:bodyPr rtlCol="0"/>
          <a:lstStyle>
            <a:lvl1pPr>
              <a:defRPr sz="2800"/>
            </a:lvl1pPr>
          </a:lstStyle>
          <a:p>
            <a:fld id="{9D32BA59-70E4-4193-895C-DB4D71C3D5DB}" type="slidenum">
              <a:rPr kumimoji="1" lang="ja-JP" altLang="en-US" smtClean="0"/>
              <a:pPr/>
              <a:t>‹#›</a:t>
            </a:fld>
            <a:endParaRPr kumimoji="1" lang="ja-JP" altLang="en-US"/>
          </a:p>
        </p:txBody>
      </p:sp>
      <p:sp>
        <p:nvSpPr>
          <p:cNvPr id="14" name="フッター プレースホルダ 13"/>
          <p:cNvSpPr>
            <a:spLocks noGrp="1"/>
          </p:cNvSpPr>
          <p:nvPr>
            <p:ph type="ftr" sz="quarter" idx="12"/>
          </p:nvPr>
        </p:nvSpPr>
        <p:spPr>
          <a:xfrm>
            <a:off x="1600200" y="6248206"/>
            <a:ext cx="4572000" cy="365125"/>
          </a:xfrm>
        </p:spPr>
        <p:txBody>
          <a:bodyPr rtlCol="0"/>
          <a:lstStyle/>
          <a:p>
            <a:endParaRPr kumimoji="1" lang="ja-JP" altLang="en-US"/>
          </a:p>
        </p:txBody>
      </p:sp>
      <p:sp>
        <p:nvSpPr>
          <p:cNvPr id="3" name="図プレースホルダ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ja-JP" altLang="en-US" smtClean="0"/>
              <a:t>アイコンをクリックして図を追加</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 21"/>
          <p:cNvSpPr>
            <a:spLocks noGrp="1"/>
          </p:cNvSpPr>
          <p:nvPr>
            <p:ph type="title"/>
          </p:nvPr>
        </p:nvSpPr>
        <p:spPr>
          <a:xfrm>
            <a:off x="609600" y="228600"/>
            <a:ext cx="8153400" cy="990600"/>
          </a:xfrm>
          <a:prstGeom prst="rect">
            <a:avLst/>
          </a:prstGeom>
        </p:spPr>
        <p:txBody>
          <a:bodyPr vert="horz" anchor="ctr">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94F0FF1-E9D7-4BCE-8551-B1182B528DC3}" type="datetimeFigureOut">
              <a:rPr kumimoji="1" lang="ja-JP" altLang="en-US" smtClean="0"/>
              <a:pPr/>
              <a:t>2013/2/8</a:t>
            </a:fld>
            <a:endParaRPr kumimoji="1" lang="ja-JP" altLang="en-US"/>
          </a:p>
        </p:txBody>
      </p:sp>
      <p:sp>
        <p:nvSpPr>
          <p:cNvPr id="3" name="フッター プレースホルダ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kumimoji="1" lang="ja-JP" altLang="en-US"/>
          </a:p>
        </p:txBody>
      </p:sp>
      <p:sp>
        <p:nvSpPr>
          <p:cNvPr id="7" name="正方形/長方形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スライド番号プレースホルダ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D32BA59-70E4-4193-895C-DB4D71C3D5DB}"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1"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1"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1"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1"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1"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1"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62272" y="3975503"/>
            <a:ext cx="8026152" cy="1829761"/>
          </a:xfrm>
        </p:spPr>
        <p:txBody>
          <a:bodyPr/>
          <a:lstStyle/>
          <a:p>
            <a:r>
              <a:rPr kumimoji="1" lang="ja-JP" altLang="en-US" dirty="0" smtClean="0"/>
              <a:t>仮想マシンの監視を継続可能なマイグレーション機構</a:t>
            </a:r>
            <a:endParaRPr kumimoji="1" lang="ja-JP" altLang="en-US" dirty="0"/>
          </a:p>
        </p:txBody>
      </p:sp>
      <p:sp>
        <p:nvSpPr>
          <p:cNvPr id="3" name="サブタイトル 2"/>
          <p:cNvSpPr>
            <a:spLocks noGrp="1"/>
          </p:cNvSpPr>
          <p:nvPr>
            <p:ph type="subTitle" idx="1"/>
          </p:nvPr>
        </p:nvSpPr>
        <p:spPr/>
        <p:txBody>
          <a:bodyPr>
            <a:normAutofit fontScale="77500" lnSpcReduction="20000"/>
          </a:bodyPr>
          <a:lstStyle/>
          <a:p>
            <a:r>
              <a:rPr kumimoji="1" lang="ja-JP" altLang="en-US" dirty="0" smtClean="0"/>
              <a:t>　九州工業大学大学院　情報工学府情報創成工学専攻</a:t>
            </a:r>
            <a:endParaRPr kumimoji="1" lang="en-US" altLang="ja-JP" dirty="0" smtClean="0"/>
          </a:p>
          <a:p>
            <a:r>
              <a:rPr kumimoji="1" lang="en-US" altLang="ja-JP" dirty="0" smtClean="0"/>
              <a:t>	</a:t>
            </a:r>
            <a:r>
              <a:rPr kumimoji="1" lang="ja-JP" altLang="en-US" dirty="0" smtClean="0"/>
              <a:t>　　　　　　　　　　　　　　１１６７５００２　宇都宮　寿仁</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5453581" y="5684896"/>
            <a:ext cx="540060" cy="33833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3131840" y="4699992"/>
            <a:ext cx="504056" cy="33833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pPr algn="ctr"/>
            <a:r>
              <a:rPr kumimoji="1" lang="ja-JP" altLang="en-US" dirty="0" smtClean="0"/>
              <a:t>同時マイグレーション</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同期をとりながら</a:t>
            </a:r>
            <a:r>
              <a:rPr lang="ja-JP" altLang="en-US" dirty="0" smtClean="0"/>
              <a:t>ドメイン</a:t>
            </a:r>
            <a:r>
              <a:rPr lang="en-US" altLang="ja-JP" dirty="0" smtClean="0"/>
              <a:t>M</a:t>
            </a:r>
            <a:r>
              <a:rPr lang="ja-JP" altLang="en-US" dirty="0" err="1" smtClean="0"/>
              <a:t>と監</a:t>
            </a:r>
            <a:r>
              <a:rPr lang="ja-JP" altLang="en-US" dirty="0" smtClean="0"/>
              <a:t>視対象</a:t>
            </a:r>
            <a:r>
              <a:rPr lang="en-US" altLang="ja-JP" dirty="0" smtClean="0"/>
              <a:t>VM</a:t>
            </a:r>
            <a:r>
              <a:rPr lang="ja-JP" altLang="en-US" dirty="0" smtClean="0"/>
              <a:t>をマイグレーション</a:t>
            </a:r>
            <a:endParaRPr kumimoji="1" lang="en-US" altLang="ja-JP" dirty="0" smtClean="0"/>
          </a:p>
          <a:p>
            <a:pPr lvl="1"/>
            <a:r>
              <a:rPr lang="ja-JP" altLang="en-US" dirty="0" smtClean="0"/>
              <a:t>マイグレーション中に監視が途切れる可能性</a:t>
            </a:r>
            <a:endParaRPr lang="en-US" altLang="ja-JP" dirty="0" smtClean="0"/>
          </a:p>
          <a:p>
            <a:pPr lvl="2"/>
            <a:r>
              <a:rPr lang="ja-JP" altLang="en-US" dirty="0" smtClean="0"/>
              <a:t>例：監視対象</a:t>
            </a:r>
            <a:r>
              <a:rPr lang="en-US" altLang="ja-JP" dirty="0" smtClean="0"/>
              <a:t>VM</a:t>
            </a:r>
            <a:r>
              <a:rPr lang="ja-JP" altLang="en-US" dirty="0" smtClean="0"/>
              <a:t>のマイグレーションが先に完了した場合</a:t>
            </a:r>
            <a:endParaRPr lang="en-US" altLang="ja-JP" dirty="0" smtClean="0"/>
          </a:p>
          <a:p>
            <a:pPr lvl="1"/>
            <a:r>
              <a:rPr lang="ja-JP" altLang="en-US" dirty="0" smtClean="0"/>
              <a:t>ドメイン</a:t>
            </a:r>
            <a:r>
              <a:rPr lang="en-US" altLang="ja-JP" dirty="0" smtClean="0"/>
              <a:t>M</a:t>
            </a:r>
            <a:r>
              <a:rPr lang="ja-JP" altLang="en-US" dirty="0" err="1" smtClean="0"/>
              <a:t>と監</a:t>
            </a:r>
            <a:r>
              <a:rPr lang="ja-JP" altLang="en-US" dirty="0" smtClean="0"/>
              <a:t>視対象</a:t>
            </a:r>
            <a:r>
              <a:rPr lang="en-US" altLang="ja-JP" dirty="0" smtClean="0"/>
              <a:t>VM</a:t>
            </a:r>
            <a:r>
              <a:rPr lang="ja-JP" altLang="en-US" dirty="0" smtClean="0"/>
              <a:t>が互いに同期をとる</a:t>
            </a:r>
            <a:endParaRPr lang="en-US" altLang="ja-JP" dirty="0"/>
          </a:p>
          <a:p>
            <a:pPr lvl="2"/>
            <a:r>
              <a:rPr lang="ja-JP" altLang="en-US" dirty="0"/>
              <a:t>監視</a:t>
            </a:r>
            <a:r>
              <a:rPr lang="ja-JP" altLang="en-US" dirty="0" smtClean="0"/>
              <a:t>対象</a:t>
            </a:r>
            <a:r>
              <a:rPr lang="en-US" altLang="ja-JP" dirty="0" smtClean="0"/>
              <a:t>VM</a:t>
            </a:r>
            <a:r>
              <a:rPr lang="ja-JP" altLang="en-US" dirty="0" smtClean="0"/>
              <a:t>が停止するまでドメイン</a:t>
            </a:r>
            <a:r>
              <a:rPr lang="en-US" altLang="ja-JP" dirty="0" smtClean="0"/>
              <a:t>M</a:t>
            </a:r>
            <a:r>
              <a:rPr lang="ja-JP" altLang="en-US" dirty="0" smtClean="0"/>
              <a:t>は待つ</a:t>
            </a:r>
            <a:endParaRPr lang="en-US" altLang="ja-JP" dirty="0" smtClean="0"/>
          </a:p>
          <a:p>
            <a:pPr lvl="2"/>
            <a:r>
              <a:rPr lang="ja-JP" altLang="en-US" dirty="0" smtClean="0"/>
              <a:t>ドメイン</a:t>
            </a:r>
            <a:r>
              <a:rPr lang="en-US" altLang="ja-JP" dirty="0" smtClean="0"/>
              <a:t>M</a:t>
            </a:r>
            <a:r>
              <a:rPr lang="ja-JP" altLang="en-US" dirty="0" smtClean="0"/>
              <a:t>が再開されるまで監視対象</a:t>
            </a:r>
            <a:r>
              <a:rPr lang="en-US" altLang="ja-JP" dirty="0" smtClean="0"/>
              <a:t>VM</a:t>
            </a:r>
            <a:r>
              <a:rPr lang="ja-JP" altLang="en-US" dirty="0" smtClean="0"/>
              <a:t>は待つ</a:t>
            </a:r>
            <a:endParaRPr lang="en-US" altLang="ja-JP" dirty="0" smtClean="0"/>
          </a:p>
        </p:txBody>
      </p:sp>
      <p:cxnSp>
        <p:nvCxnSpPr>
          <p:cNvPr id="15" name="直線矢印コネクタ 14"/>
          <p:cNvCxnSpPr/>
          <p:nvPr/>
        </p:nvCxnSpPr>
        <p:spPr>
          <a:xfrm>
            <a:off x="2051720" y="4869160"/>
            <a:ext cx="597666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3131840" y="4653136"/>
            <a:ext cx="0" cy="43204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6012160" y="4653136"/>
            <a:ext cx="0" cy="144016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2051720" y="5877272"/>
            <a:ext cx="597666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3635896" y="4653136"/>
            <a:ext cx="0" cy="144016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5436096" y="5661248"/>
            <a:ext cx="0" cy="43204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a:off x="3131840" y="6093296"/>
            <a:ext cx="936104"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C00000"/>
                </a:solidFill>
              </a:rPr>
              <a:t>停止</a:t>
            </a:r>
            <a:endParaRPr kumimoji="1" lang="ja-JP" altLang="en-US" dirty="0">
              <a:solidFill>
                <a:srgbClr val="C00000"/>
              </a:solidFill>
            </a:endParaRPr>
          </a:p>
        </p:txBody>
      </p:sp>
      <p:sp>
        <p:nvSpPr>
          <p:cNvPr id="36" name="正方形/長方形 35"/>
          <p:cNvSpPr/>
          <p:nvPr/>
        </p:nvSpPr>
        <p:spPr>
          <a:xfrm>
            <a:off x="5508104" y="6093296"/>
            <a:ext cx="936104"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C00000"/>
                </a:solidFill>
              </a:rPr>
              <a:t>再開</a:t>
            </a:r>
            <a:endParaRPr kumimoji="1" lang="ja-JP" altLang="en-US" dirty="0">
              <a:solidFill>
                <a:srgbClr val="C00000"/>
              </a:solidFill>
            </a:endParaRPr>
          </a:p>
        </p:txBody>
      </p:sp>
      <p:sp>
        <p:nvSpPr>
          <p:cNvPr id="39" name="正方形/長方形 38"/>
          <p:cNvSpPr/>
          <p:nvPr/>
        </p:nvSpPr>
        <p:spPr>
          <a:xfrm>
            <a:off x="899592" y="4653136"/>
            <a:ext cx="122413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ドメイン</a:t>
            </a:r>
            <a:r>
              <a:rPr kumimoji="1" lang="en-US" altLang="ja-JP" dirty="0" smtClean="0">
                <a:solidFill>
                  <a:schemeClr val="tx1"/>
                </a:solidFill>
              </a:rPr>
              <a:t>M</a:t>
            </a:r>
            <a:endParaRPr kumimoji="1" lang="ja-JP" altLang="en-US" dirty="0">
              <a:solidFill>
                <a:schemeClr val="tx1"/>
              </a:solidFill>
            </a:endParaRPr>
          </a:p>
        </p:txBody>
      </p:sp>
      <p:sp>
        <p:nvSpPr>
          <p:cNvPr id="40" name="正方形/長方形 39"/>
          <p:cNvSpPr/>
          <p:nvPr/>
        </p:nvSpPr>
        <p:spPr>
          <a:xfrm>
            <a:off x="899592" y="5661248"/>
            <a:ext cx="122413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監視対象</a:t>
            </a:r>
            <a:r>
              <a:rPr kumimoji="1" lang="en-US" altLang="ja-JP" dirty="0" smtClean="0">
                <a:solidFill>
                  <a:schemeClr val="tx1"/>
                </a:solidFill>
              </a:rPr>
              <a:t>VM</a:t>
            </a:r>
            <a:endParaRPr kumimoji="1" lang="ja-JP" altLang="en-US" dirty="0">
              <a:solidFill>
                <a:schemeClr val="tx1"/>
              </a:solidFill>
            </a:endParaRPr>
          </a:p>
        </p:txBody>
      </p:sp>
      <p:sp>
        <p:nvSpPr>
          <p:cNvPr id="16" name="正方形/長方形 15"/>
          <p:cNvSpPr/>
          <p:nvPr/>
        </p:nvSpPr>
        <p:spPr>
          <a:xfrm>
            <a:off x="1763688" y="6093296"/>
            <a:ext cx="172819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メモリ</a:t>
            </a:r>
            <a:endParaRPr kumimoji="1" lang="en-US" altLang="ja-JP" dirty="0" smtClean="0">
              <a:solidFill>
                <a:schemeClr val="tx1"/>
              </a:solidFill>
            </a:endParaRPr>
          </a:p>
          <a:p>
            <a:pPr algn="ctr"/>
            <a:r>
              <a:rPr kumimoji="1" lang="ja-JP" altLang="en-US" dirty="0" smtClean="0">
                <a:solidFill>
                  <a:schemeClr val="tx1"/>
                </a:solidFill>
              </a:rPr>
              <a:t>イメージ</a:t>
            </a:r>
            <a:endParaRPr kumimoji="1" lang="en-US" altLang="ja-JP" dirty="0" smtClean="0">
              <a:solidFill>
                <a:schemeClr val="tx1"/>
              </a:solidFill>
            </a:endParaRPr>
          </a:p>
          <a:p>
            <a:pPr algn="ctr"/>
            <a:r>
              <a:rPr kumimoji="1" lang="ja-JP" altLang="en-US" dirty="0" smtClean="0">
                <a:solidFill>
                  <a:schemeClr val="tx1"/>
                </a:solidFill>
              </a:rPr>
              <a:t>送信</a:t>
            </a:r>
            <a:endParaRPr kumimoji="1" lang="ja-JP" altLang="en-US" dirty="0">
              <a:solidFill>
                <a:schemeClr val="tx1"/>
              </a:solidFill>
            </a:endParaRPr>
          </a:p>
        </p:txBody>
      </p:sp>
      <p:sp>
        <p:nvSpPr>
          <p:cNvPr id="17" name="正方形/長方形 16"/>
          <p:cNvSpPr/>
          <p:nvPr/>
        </p:nvSpPr>
        <p:spPr>
          <a:xfrm>
            <a:off x="3563888" y="6093296"/>
            <a:ext cx="172819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CPU</a:t>
            </a:r>
            <a:r>
              <a:rPr kumimoji="1" lang="ja-JP" altLang="en-US" dirty="0" smtClean="0">
                <a:solidFill>
                  <a:schemeClr val="tx1"/>
                </a:solidFill>
              </a:rPr>
              <a:t>状態</a:t>
            </a:r>
            <a:endParaRPr kumimoji="1" lang="en-US" altLang="ja-JP" dirty="0" smtClean="0">
              <a:solidFill>
                <a:schemeClr val="tx1"/>
              </a:solidFill>
            </a:endParaRPr>
          </a:p>
          <a:p>
            <a:pPr algn="ctr"/>
            <a:r>
              <a:rPr kumimoji="1" lang="ja-JP" altLang="en-US" dirty="0" smtClean="0">
                <a:solidFill>
                  <a:schemeClr val="tx1"/>
                </a:solidFill>
              </a:rPr>
              <a:t>送信</a:t>
            </a:r>
            <a:endParaRPr kumimoji="1" lang="ja-JP" altLang="en-US"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実験</a:t>
            </a:r>
            <a:endParaRPr kumimoji="1" lang="ja-JP" altLang="en-US" dirty="0"/>
          </a:p>
        </p:txBody>
      </p:sp>
      <p:sp>
        <p:nvSpPr>
          <p:cNvPr id="3" name="コンテンツ プレースホルダ 2"/>
          <p:cNvSpPr>
            <a:spLocks noGrp="1"/>
          </p:cNvSpPr>
          <p:nvPr>
            <p:ph sz="quarter" idx="1"/>
          </p:nvPr>
        </p:nvSpPr>
        <p:spPr/>
        <p:txBody>
          <a:bodyPr/>
          <a:lstStyle/>
          <a:p>
            <a:r>
              <a:rPr lang="ja-JP" altLang="en-US" dirty="0" smtClean="0"/>
              <a:t>ドメイン</a:t>
            </a:r>
            <a:r>
              <a:rPr lang="en-US" altLang="ja-JP" dirty="0" smtClean="0"/>
              <a:t>M</a:t>
            </a:r>
            <a:r>
              <a:rPr lang="ja-JP" altLang="en-US" dirty="0" err="1" smtClean="0"/>
              <a:t>の監</a:t>
            </a:r>
            <a:r>
              <a:rPr lang="ja-JP" altLang="en-US" dirty="0" smtClean="0"/>
              <a:t>視性能およびマイグレーション性能を調べた</a:t>
            </a:r>
            <a:endParaRPr lang="en-US" altLang="ja-JP" dirty="0" smtClean="0"/>
          </a:p>
          <a:p>
            <a:pPr lvl="1"/>
            <a:r>
              <a:rPr lang="ja-JP" altLang="en-US" dirty="0" smtClean="0"/>
              <a:t>ドメイン</a:t>
            </a:r>
            <a:r>
              <a:rPr lang="en-US" altLang="ja-JP" dirty="0" smtClean="0"/>
              <a:t>M</a:t>
            </a:r>
            <a:r>
              <a:rPr lang="ja-JP" altLang="en-US" dirty="0" smtClean="0"/>
              <a:t>にオフロードした</a:t>
            </a:r>
            <a:r>
              <a:rPr lang="en-US" altLang="ja-JP" dirty="0" smtClean="0"/>
              <a:t>IDS</a:t>
            </a:r>
            <a:r>
              <a:rPr lang="ja-JP" altLang="en-US" dirty="0" err="1" smtClean="0"/>
              <a:t>の</a:t>
            </a:r>
            <a:r>
              <a:rPr lang="ja-JP" altLang="en-US" dirty="0" err="1"/>
              <a:t>監</a:t>
            </a:r>
            <a:r>
              <a:rPr lang="ja-JP" altLang="en-US" dirty="0"/>
              <a:t>視</a:t>
            </a:r>
            <a:r>
              <a:rPr lang="ja-JP" altLang="en-US" dirty="0" smtClean="0"/>
              <a:t>性能</a:t>
            </a:r>
            <a:endParaRPr lang="en-US" altLang="ja-JP" dirty="0" smtClean="0"/>
          </a:p>
          <a:p>
            <a:pPr lvl="1"/>
            <a:r>
              <a:rPr lang="en-US" altLang="ja-JP" dirty="0" smtClean="0"/>
              <a:t>IDS</a:t>
            </a:r>
            <a:r>
              <a:rPr lang="ja-JP" altLang="en-US" dirty="0" smtClean="0"/>
              <a:t>オフロード時のマイグレーション時間とダウンタイム</a:t>
            </a:r>
            <a:endParaRPr kumimoji="1" lang="en-US" altLang="ja-JP" dirty="0" smtClean="0"/>
          </a:p>
        </p:txBody>
      </p:sp>
      <p:sp>
        <p:nvSpPr>
          <p:cNvPr id="4" name="正方形/長方形 3"/>
          <p:cNvSpPr/>
          <p:nvPr/>
        </p:nvSpPr>
        <p:spPr>
          <a:xfrm>
            <a:off x="251520" y="3789040"/>
            <a:ext cx="4680520" cy="24208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実験機器の詳細</a:t>
            </a:r>
            <a:endParaRPr kumimoji="1" lang="en-US" altLang="ja-JP" dirty="0" smtClean="0">
              <a:solidFill>
                <a:schemeClr val="tx1"/>
              </a:solidFill>
            </a:endParaRPr>
          </a:p>
          <a:p>
            <a:r>
              <a:rPr lang="en-US" altLang="ja-JP" dirty="0" smtClean="0">
                <a:solidFill>
                  <a:schemeClr val="tx1"/>
                </a:solidFill>
              </a:rPr>
              <a:t>   Xen4.0.1 </a:t>
            </a:r>
          </a:p>
          <a:p>
            <a:r>
              <a:rPr kumimoji="1" lang="en-US" altLang="ja-JP" dirty="0" smtClean="0">
                <a:solidFill>
                  <a:schemeClr val="tx1"/>
                </a:solidFill>
              </a:rPr>
              <a:t>   CPU Intel Core 2 Quad 2.83GHz</a:t>
            </a:r>
          </a:p>
          <a:p>
            <a:r>
              <a:rPr lang="ja-JP" altLang="en-US" dirty="0" smtClean="0">
                <a:solidFill>
                  <a:schemeClr val="tx1"/>
                </a:solidFill>
              </a:rPr>
              <a:t>   メモリ </a:t>
            </a:r>
            <a:r>
              <a:rPr lang="en-US" altLang="ja-JP" dirty="0" smtClean="0">
                <a:solidFill>
                  <a:schemeClr val="tx1"/>
                </a:solidFill>
              </a:rPr>
              <a:t>4GB</a:t>
            </a:r>
          </a:p>
          <a:p>
            <a:r>
              <a:rPr lang="ja-JP" altLang="en-US" dirty="0" smtClean="0">
                <a:solidFill>
                  <a:schemeClr val="tx1"/>
                </a:solidFill>
              </a:rPr>
              <a:t>   ネットワーク </a:t>
            </a:r>
            <a:r>
              <a:rPr kumimoji="1" lang="ja-JP" altLang="en-US" dirty="0" smtClean="0">
                <a:solidFill>
                  <a:schemeClr val="tx1"/>
                </a:solidFill>
              </a:rPr>
              <a:t>ギガビットイーサネット</a:t>
            </a:r>
            <a:endParaRPr kumimoji="1" lang="en-US" altLang="ja-JP" dirty="0" smtClean="0">
              <a:solidFill>
                <a:schemeClr val="tx1"/>
              </a:solidFill>
            </a:endParaRPr>
          </a:p>
          <a:p>
            <a:r>
              <a:rPr lang="ja-JP" altLang="en-US" dirty="0" smtClean="0">
                <a:solidFill>
                  <a:schemeClr val="tx1"/>
                </a:solidFill>
              </a:rPr>
              <a:t>管理ＶＭ</a:t>
            </a:r>
            <a:r>
              <a:rPr kumimoji="1" lang="ja-JP" altLang="en-US" dirty="0" smtClean="0">
                <a:solidFill>
                  <a:schemeClr val="tx1"/>
                </a:solidFill>
              </a:rPr>
              <a:t>、サーバＶＭ、ドメイン</a:t>
            </a:r>
            <a:r>
              <a:rPr kumimoji="1" lang="en-US" altLang="ja-JP" dirty="0" smtClean="0">
                <a:solidFill>
                  <a:schemeClr val="tx1"/>
                </a:solidFill>
              </a:rPr>
              <a:t>M</a:t>
            </a:r>
            <a:r>
              <a:rPr kumimoji="1" lang="ja-JP" altLang="en-US" dirty="0" smtClean="0">
                <a:solidFill>
                  <a:schemeClr val="tx1"/>
                </a:solidFill>
              </a:rPr>
              <a:t>について</a:t>
            </a:r>
            <a:endParaRPr kumimoji="1" lang="en-US" altLang="ja-JP" dirty="0" smtClean="0">
              <a:solidFill>
                <a:schemeClr val="tx1"/>
              </a:solidFill>
            </a:endParaRPr>
          </a:p>
          <a:p>
            <a:r>
              <a:rPr kumimoji="1" lang="en-US" altLang="ja-JP" dirty="0" smtClean="0">
                <a:solidFill>
                  <a:schemeClr val="tx1"/>
                </a:solidFill>
              </a:rPr>
              <a:t>   Linux</a:t>
            </a:r>
            <a:r>
              <a:rPr kumimoji="1" lang="ja-JP" altLang="en-US" dirty="0" smtClean="0">
                <a:solidFill>
                  <a:schemeClr val="tx1"/>
                </a:solidFill>
              </a:rPr>
              <a:t>カーネル </a:t>
            </a:r>
            <a:r>
              <a:rPr kumimoji="1" lang="en-US" altLang="ja-JP" dirty="0" smtClean="0">
                <a:solidFill>
                  <a:schemeClr val="tx1"/>
                </a:solidFill>
              </a:rPr>
              <a:t>2.6.32.38</a:t>
            </a:r>
          </a:p>
        </p:txBody>
      </p:sp>
      <p:sp>
        <p:nvSpPr>
          <p:cNvPr id="5" name="正方形/長方形 4"/>
          <p:cNvSpPr/>
          <p:nvPr/>
        </p:nvSpPr>
        <p:spPr>
          <a:xfrm>
            <a:off x="5004048" y="3789040"/>
            <a:ext cx="3923928" cy="24482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smtClean="0">
                <a:solidFill>
                  <a:schemeClr val="tx1"/>
                </a:solidFill>
              </a:rPr>
              <a:t>NFS</a:t>
            </a:r>
            <a:r>
              <a:rPr lang="ja-JP" altLang="en-US" dirty="0" smtClean="0">
                <a:solidFill>
                  <a:schemeClr val="tx1"/>
                </a:solidFill>
              </a:rPr>
              <a:t>サーバ</a:t>
            </a:r>
            <a:endParaRPr lang="en-US" altLang="ja-JP" dirty="0" smtClean="0">
              <a:solidFill>
                <a:schemeClr val="tx1"/>
              </a:solidFill>
            </a:endParaRPr>
          </a:p>
          <a:p>
            <a:r>
              <a:rPr lang="en-US" altLang="ja-JP" dirty="0" smtClean="0">
                <a:solidFill>
                  <a:schemeClr val="tx1"/>
                </a:solidFill>
              </a:rPr>
              <a:t>   CPU Intel Xeon X5640 3.16GHz</a:t>
            </a:r>
          </a:p>
          <a:p>
            <a:r>
              <a:rPr lang="ja-JP" altLang="en-US" dirty="0" smtClean="0">
                <a:solidFill>
                  <a:schemeClr val="tx1"/>
                </a:solidFill>
              </a:rPr>
              <a:t>   メモリ </a:t>
            </a:r>
            <a:r>
              <a:rPr lang="en-US" altLang="ja-JP" dirty="0" smtClean="0">
                <a:solidFill>
                  <a:schemeClr val="tx1"/>
                </a:solidFill>
              </a:rPr>
              <a:t>32GB</a:t>
            </a:r>
          </a:p>
          <a:p>
            <a:r>
              <a:rPr lang="en-US" altLang="ja-JP" dirty="0" smtClean="0">
                <a:solidFill>
                  <a:schemeClr val="tx1"/>
                </a:solidFill>
              </a:rPr>
              <a:t>   SATA16TB RAID5</a:t>
            </a:r>
          </a:p>
          <a:p>
            <a:r>
              <a:rPr lang="ja-JP" altLang="en-US" dirty="0" smtClean="0">
                <a:solidFill>
                  <a:schemeClr val="tx1"/>
                </a:solidFill>
              </a:rPr>
              <a:t>   ネットワーク ギガビットイーサネット</a:t>
            </a:r>
            <a:endParaRPr lang="en-US" altLang="ja-JP" dirty="0" smtClean="0">
              <a:solidFill>
                <a:schemeClr val="tx1"/>
              </a:solidFill>
            </a:endParaRPr>
          </a:p>
          <a:p>
            <a:r>
              <a:rPr lang="en-US" altLang="ja-JP" dirty="0" smtClean="0">
                <a:solidFill>
                  <a:schemeClr val="tx1"/>
                </a:solidFill>
              </a:rPr>
              <a:t>   Open-E OS</a:t>
            </a:r>
            <a:endParaRPr lang="ja-JP" altLang="en-US" dirty="0" smtClean="0">
              <a:solidFill>
                <a:schemeClr val="tx1"/>
              </a:solidFill>
            </a:endParaRPr>
          </a:p>
          <a:p>
            <a:pPr algn="ctr"/>
            <a:endParaRPr kumimoji="1" lang="en-US" altLang="ja-JP" dirty="0" smtClean="0"/>
          </a:p>
          <a:p>
            <a:pPr algn="ct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実験</a:t>
            </a:r>
            <a:r>
              <a:rPr kumimoji="1" lang="en-US" altLang="ja-JP" dirty="0" smtClean="0"/>
              <a:t>1</a:t>
            </a:r>
            <a:r>
              <a:rPr kumimoji="1" lang="ja-JP" altLang="en-US" dirty="0" smtClean="0"/>
              <a:t>：監視性能　（</a:t>
            </a:r>
            <a:r>
              <a:rPr kumimoji="1" lang="en-US" altLang="ja-JP" dirty="0" smtClean="0"/>
              <a:t>1/2</a:t>
            </a:r>
            <a:r>
              <a:rPr kumimoji="1" lang="ja-JP" altLang="en-US" dirty="0" smtClean="0"/>
              <a:t>）</a:t>
            </a:r>
            <a:endParaRPr kumimoji="1" lang="ja-JP" altLang="en-US" dirty="0"/>
          </a:p>
        </p:txBody>
      </p:sp>
      <p:sp>
        <p:nvSpPr>
          <p:cNvPr id="3" name="コンテンツ プレースホルダ 2"/>
          <p:cNvSpPr>
            <a:spLocks noGrp="1"/>
          </p:cNvSpPr>
          <p:nvPr>
            <p:ph sz="quarter" idx="1"/>
          </p:nvPr>
        </p:nvSpPr>
        <p:spPr/>
        <p:txBody>
          <a:bodyPr>
            <a:normAutofit/>
          </a:bodyPr>
          <a:lstStyle/>
          <a:p>
            <a:r>
              <a:rPr lang="ja-JP" altLang="en-US" dirty="0" smtClean="0"/>
              <a:t>ドメイン</a:t>
            </a:r>
            <a:r>
              <a:rPr lang="en-US" altLang="ja-JP" dirty="0" smtClean="0"/>
              <a:t>M</a:t>
            </a:r>
            <a:r>
              <a:rPr lang="ja-JP" altLang="en-US" dirty="0" smtClean="0"/>
              <a:t>からの監視性能を調べた</a:t>
            </a:r>
            <a:endParaRPr lang="en-US" altLang="ja-JP" dirty="0" smtClean="0"/>
          </a:p>
          <a:p>
            <a:pPr lvl="1"/>
            <a:r>
              <a:rPr lang="ja-JP" altLang="en-US" dirty="0"/>
              <a:t>従来</a:t>
            </a:r>
            <a:r>
              <a:rPr lang="ja-JP" altLang="en-US" dirty="0" smtClean="0"/>
              <a:t>の管理</a:t>
            </a:r>
            <a:r>
              <a:rPr lang="en-US" altLang="ja-JP" dirty="0" smtClean="0"/>
              <a:t>VM</a:t>
            </a:r>
            <a:r>
              <a:rPr lang="ja-JP" altLang="en-US" dirty="0" smtClean="0"/>
              <a:t>からの監視性能と比較</a:t>
            </a:r>
            <a:endParaRPr lang="en-US" altLang="ja-JP" dirty="0" smtClean="0"/>
          </a:p>
          <a:p>
            <a:r>
              <a:rPr kumimoji="1" lang="ja-JP" altLang="en-US" dirty="0" smtClean="0"/>
              <a:t>メモリ監視性能</a:t>
            </a:r>
            <a:endParaRPr kumimoji="1" lang="en-US" altLang="ja-JP" dirty="0" smtClean="0"/>
          </a:p>
          <a:p>
            <a:pPr lvl="1"/>
            <a:r>
              <a:rPr lang="ja-JP" altLang="en-US" dirty="0" smtClean="0"/>
              <a:t>監視対象</a:t>
            </a:r>
            <a:r>
              <a:rPr lang="en-US" altLang="ja-JP" dirty="0" smtClean="0"/>
              <a:t>VM</a:t>
            </a:r>
            <a:r>
              <a:rPr lang="ja-JP" altLang="en-US" dirty="0" smtClean="0"/>
              <a:t>の</a:t>
            </a:r>
            <a:r>
              <a:rPr lang="en-US" altLang="ja-JP" dirty="0" smtClean="0"/>
              <a:t>OS</a:t>
            </a:r>
            <a:r>
              <a:rPr lang="ja-JP" altLang="en-US" dirty="0" smtClean="0"/>
              <a:t>カーネルのハッシュ値を計算</a:t>
            </a:r>
            <a:endParaRPr kumimoji="1" lang="en-US" altLang="ja-JP" dirty="0" smtClean="0"/>
          </a:p>
          <a:p>
            <a:pPr lvl="1"/>
            <a:r>
              <a:rPr lang="ja-JP" altLang="en-US" dirty="0" smtClean="0"/>
              <a:t>ドメイン</a:t>
            </a:r>
            <a:r>
              <a:rPr lang="en-US" altLang="ja-JP" dirty="0" smtClean="0"/>
              <a:t>M</a:t>
            </a:r>
            <a:r>
              <a:rPr lang="ja-JP" altLang="en-US" dirty="0" smtClean="0"/>
              <a:t>から実行したほうが</a:t>
            </a:r>
            <a:endParaRPr lang="en-US" altLang="ja-JP" dirty="0" smtClean="0"/>
          </a:p>
          <a:p>
            <a:pPr marL="274637" lvl="1" indent="0">
              <a:buNone/>
            </a:pPr>
            <a:r>
              <a:rPr lang="ja-JP" altLang="en-US" dirty="0"/>
              <a:t>　</a:t>
            </a:r>
            <a:r>
              <a:rPr lang="ja-JP" altLang="en-US" dirty="0" smtClean="0"/>
              <a:t>高速</a:t>
            </a:r>
            <a:endParaRPr lang="en-US" altLang="ja-JP" dirty="0" smtClean="0"/>
          </a:p>
          <a:p>
            <a:pPr lvl="2"/>
            <a:r>
              <a:rPr lang="ja-JP" altLang="en-US" dirty="0" smtClean="0"/>
              <a:t>仮想</a:t>
            </a:r>
            <a:r>
              <a:rPr lang="en-US" altLang="ja-JP" dirty="0" smtClean="0"/>
              <a:t>CPU</a:t>
            </a:r>
            <a:r>
              <a:rPr lang="ja-JP" altLang="en-US" dirty="0" smtClean="0"/>
              <a:t>数が多いと同期の</a:t>
            </a:r>
            <a:endParaRPr lang="en-US" altLang="ja-JP" dirty="0" smtClean="0"/>
          </a:p>
          <a:p>
            <a:pPr marL="685800" lvl="2" indent="0">
              <a:buNone/>
            </a:pPr>
            <a:r>
              <a:rPr lang="ja-JP" altLang="en-US" dirty="0" smtClean="0"/>
              <a:t>　オーバヘッドが大きい</a:t>
            </a:r>
            <a:endParaRPr lang="en-US" altLang="ja-JP" dirty="0" smtClean="0"/>
          </a:p>
          <a:p>
            <a:pPr lvl="2"/>
            <a:r>
              <a:rPr lang="ja-JP" altLang="en-US" dirty="0"/>
              <a:t>管理</a:t>
            </a:r>
            <a:r>
              <a:rPr lang="en-US" altLang="ja-JP" dirty="0"/>
              <a:t>VM</a:t>
            </a:r>
            <a:r>
              <a:rPr lang="ja-JP" altLang="en-US" dirty="0"/>
              <a:t>は多くの仮想</a:t>
            </a:r>
            <a:r>
              <a:rPr lang="en-US" altLang="ja-JP" dirty="0"/>
              <a:t>CPU</a:t>
            </a:r>
            <a:r>
              <a:rPr lang="ja-JP" altLang="en-US" dirty="0"/>
              <a:t>を</a:t>
            </a:r>
            <a:endParaRPr lang="en-US" altLang="ja-JP" dirty="0"/>
          </a:p>
          <a:p>
            <a:pPr marL="685800" lvl="2" indent="0">
              <a:buNone/>
            </a:pPr>
            <a:r>
              <a:rPr lang="ja-JP" altLang="en-US" dirty="0"/>
              <a:t>　必要とする</a:t>
            </a:r>
            <a:endParaRPr lang="en-US" altLang="ja-JP" dirty="0"/>
          </a:p>
          <a:p>
            <a:pPr marL="685800" lvl="2" indent="0">
              <a:buNone/>
            </a:pPr>
            <a:endParaRPr lang="en-US" altLang="ja-JP" dirty="0" smtClean="0"/>
          </a:p>
        </p:txBody>
      </p:sp>
      <p:graphicFrame>
        <p:nvGraphicFramePr>
          <p:cNvPr id="4" name="グラフ 3"/>
          <p:cNvGraphicFramePr/>
          <p:nvPr>
            <p:extLst>
              <p:ext uri="{D42A27DB-BD31-4B8C-83A1-F6EECF244321}">
                <p14:modId xmlns:p14="http://schemas.microsoft.com/office/powerpoint/2010/main" val="1853292041"/>
              </p:ext>
            </p:extLst>
          </p:nvPr>
        </p:nvGraphicFramePr>
        <p:xfrm>
          <a:off x="5148064" y="3501008"/>
          <a:ext cx="3995936" cy="335699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実験</a:t>
            </a:r>
            <a:r>
              <a:rPr lang="en-US" altLang="ja-JP" dirty="0" smtClean="0"/>
              <a:t>1</a:t>
            </a:r>
            <a:r>
              <a:rPr lang="ja-JP" altLang="en-US" dirty="0" smtClean="0"/>
              <a:t>：監視性能　（</a:t>
            </a:r>
            <a:r>
              <a:rPr lang="en-US" altLang="ja-JP" dirty="0" smtClean="0"/>
              <a:t>2/2</a:t>
            </a:r>
            <a:r>
              <a:rPr lang="ja-JP" altLang="en-US" dirty="0" smtClean="0"/>
              <a:t>）</a:t>
            </a:r>
            <a:endParaRPr kumimoji="1" lang="ja-JP" altLang="en-US" dirty="0"/>
          </a:p>
        </p:txBody>
      </p:sp>
      <p:sp>
        <p:nvSpPr>
          <p:cNvPr id="3" name="コンテンツ プレースホルダ 2"/>
          <p:cNvSpPr>
            <a:spLocks noGrp="1"/>
          </p:cNvSpPr>
          <p:nvPr>
            <p:ph sz="quarter" idx="1"/>
          </p:nvPr>
        </p:nvSpPr>
        <p:spPr>
          <a:xfrm>
            <a:off x="612648" y="1600200"/>
            <a:ext cx="8153400" cy="5257800"/>
          </a:xfrm>
        </p:spPr>
        <p:txBody>
          <a:bodyPr>
            <a:normAutofit/>
          </a:bodyPr>
          <a:lstStyle/>
          <a:p>
            <a:r>
              <a:rPr lang="ja-JP" altLang="en-US" dirty="0" smtClean="0"/>
              <a:t>ストレージ監視性能</a:t>
            </a:r>
            <a:endParaRPr lang="en-US" altLang="ja-JP" dirty="0" smtClean="0"/>
          </a:p>
          <a:p>
            <a:pPr lvl="1"/>
            <a:r>
              <a:rPr lang="en-US" altLang="ja-JP" dirty="0" smtClean="0"/>
              <a:t>Tripwire</a:t>
            </a:r>
            <a:r>
              <a:rPr lang="ja-JP" altLang="en-US" dirty="0" smtClean="0"/>
              <a:t>を用いてストレージ全体のファイルをチェック</a:t>
            </a:r>
            <a:endParaRPr lang="en-US" altLang="ja-JP" dirty="0" smtClean="0"/>
          </a:p>
          <a:p>
            <a:pPr lvl="1"/>
            <a:r>
              <a:rPr lang="ja-JP" altLang="en-US" dirty="0" smtClean="0"/>
              <a:t>ドメイン</a:t>
            </a:r>
            <a:r>
              <a:rPr lang="en-US" altLang="ja-JP" dirty="0" smtClean="0"/>
              <a:t>M</a:t>
            </a:r>
            <a:r>
              <a:rPr lang="ja-JP" altLang="en-US" dirty="0" err="1" smtClean="0"/>
              <a:t>での</a:t>
            </a:r>
            <a:r>
              <a:rPr lang="ja-JP" altLang="en-US" dirty="0" smtClean="0"/>
              <a:t>実行は遅い</a:t>
            </a:r>
            <a:endParaRPr lang="en-US" altLang="ja-JP" dirty="0" smtClean="0"/>
          </a:p>
          <a:p>
            <a:pPr lvl="2"/>
            <a:r>
              <a:rPr lang="ja-JP" altLang="en-US" dirty="0" smtClean="0"/>
              <a:t>ネットワークの仮想化</a:t>
            </a:r>
            <a:endParaRPr lang="en-US" altLang="ja-JP" dirty="0" smtClean="0"/>
          </a:p>
          <a:p>
            <a:pPr lvl="2"/>
            <a:endParaRPr lang="en-US" altLang="ja-JP" dirty="0" smtClean="0"/>
          </a:p>
          <a:p>
            <a:r>
              <a:rPr lang="ja-JP" altLang="en-US" dirty="0" smtClean="0"/>
              <a:t>ネットワーク監視性能</a:t>
            </a:r>
            <a:endParaRPr lang="en-US" altLang="ja-JP" dirty="0" smtClean="0"/>
          </a:p>
          <a:p>
            <a:pPr lvl="1"/>
            <a:r>
              <a:rPr lang="en-US" altLang="ja-JP" dirty="0" smtClean="0"/>
              <a:t>Snort</a:t>
            </a:r>
            <a:r>
              <a:rPr lang="ja-JP" altLang="en-US" dirty="0" smtClean="0"/>
              <a:t>を用いて監視</a:t>
            </a:r>
            <a:endParaRPr lang="en-US" altLang="ja-JP" dirty="0" smtClean="0"/>
          </a:p>
          <a:p>
            <a:pPr lvl="1"/>
            <a:r>
              <a:rPr lang="en-US" altLang="ja-JP" dirty="0"/>
              <a:t>CPU</a:t>
            </a:r>
            <a:r>
              <a:rPr lang="ja-JP" altLang="en-US" dirty="0" smtClean="0"/>
              <a:t>使用率に影響は</a:t>
            </a:r>
            <a:r>
              <a:rPr lang="ja-JP" altLang="en-US" dirty="0" err="1" smtClean="0"/>
              <a:t>無し</a:t>
            </a:r>
            <a:endParaRPr lang="en-US" altLang="ja-JP" dirty="0" smtClean="0"/>
          </a:p>
        </p:txBody>
      </p:sp>
      <p:graphicFrame>
        <p:nvGraphicFramePr>
          <p:cNvPr id="4" name="グラフ 3"/>
          <p:cNvGraphicFramePr/>
          <p:nvPr/>
        </p:nvGraphicFramePr>
        <p:xfrm>
          <a:off x="4799856" y="2794000"/>
          <a:ext cx="4344144" cy="4064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実験</a:t>
            </a:r>
            <a:r>
              <a:rPr kumimoji="1" lang="en-US" altLang="ja-JP" dirty="0" smtClean="0"/>
              <a:t>2</a:t>
            </a:r>
            <a:r>
              <a:rPr kumimoji="1" lang="ja-JP" altLang="en-US" dirty="0" smtClean="0"/>
              <a:t>：マイグレーション時間</a:t>
            </a:r>
            <a:endParaRPr kumimoji="1" lang="ja-JP" altLang="en-US" dirty="0"/>
          </a:p>
        </p:txBody>
      </p:sp>
      <p:sp>
        <p:nvSpPr>
          <p:cNvPr id="3" name="コンテンツ プレースホルダ 2"/>
          <p:cNvSpPr>
            <a:spLocks noGrp="1"/>
          </p:cNvSpPr>
          <p:nvPr>
            <p:ph sz="quarter" idx="1"/>
          </p:nvPr>
        </p:nvSpPr>
        <p:spPr/>
        <p:txBody>
          <a:bodyPr/>
          <a:lstStyle/>
          <a:p>
            <a:r>
              <a:rPr kumimoji="1" lang="en-US" altLang="ja-JP" dirty="0" smtClean="0"/>
              <a:t>IDS</a:t>
            </a:r>
            <a:r>
              <a:rPr kumimoji="1" lang="ja-JP" altLang="en-US" dirty="0" smtClean="0"/>
              <a:t>オフロード時のマイグレーション時間を測定</a:t>
            </a:r>
            <a:endParaRPr kumimoji="1" lang="en-US" altLang="ja-JP" dirty="0" smtClean="0"/>
          </a:p>
          <a:p>
            <a:pPr lvl="1"/>
            <a:r>
              <a:rPr kumimoji="1" lang="ja-JP" altLang="en-US" dirty="0" smtClean="0"/>
              <a:t>監視対象</a:t>
            </a:r>
            <a:r>
              <a:rPr kumimoji="1" lang="en-US" altLang="ja-JP" dirty="0" smtClean="0"/>
              <a:t>VM</a:t>
            </a:r>
            <a:r>
              <a:rPr kumimoji="1" lang="ja-JP" altLang="en-US" dirty="0" smtClean="0"/>
              <a:t>のメモリサイズは</a:t>
            </a:r>
            <a:r>
              <a:rPr kumimoji="1" lang="en-US" altLang="ja-JP" dirty="0" smtClean="0"/>
              <a:t>1024MB</a:t>
            </a:r>
            <a:r>
              <a:rPr kumimoji="1" lang="ja-JP" altLang="en-US" dirty="0" smtClean="0"/>
              <a:t>に固定</a:t>
            </a:r>
            <a:endParaRPr kumimoji="1" lang="en-US" altLang="ja-JP" dirty="0" smtClean="0"/>
          </a:p>
          <a:p>
            <a:pPr lvl="1"/>
            <a:r>
              <a:rPr kumimoji="1" lang="ja-JP" altLang="en-US" dirty="0" smtClean="0"/>
              <a:t>独立した</a:t>
            </a:r>
            <a:r>
              <a:rPr kumimoji="1" lang="en-US" altLang="ja-JP" dirty="0" smtClean="0"/>
              <a:t>2</a:t>
            </a:r>
            <a:r>
              <a:rPr kumimoji="1" lang="ja-JP" altLang="en-US" dirty="0" err="1" smtClean="0"/>
              <a:t>つの</a:t>
            </a:r>
            <a:r>
              <a:rPr kumimoji="1" lang="en-US" altLang="ja-JP" dirty="0" smtClean="0"/>
              <a:t>VM</a:t>
            </a:r>
            <a:r>
              <a:rPr kumimoji="1" lang="ja-JP" altLang="en-US" dirty="0" smtClean="0"/>
              <a:t>マイグレーション時間と比較</a:t>
            </a:r>
            <a:endParaRPr kumimoji="1" lang="en-US" altLang="ja-JP" dirty="0" smtClean="0"/>
          </a:p>
          <a:p>
            <a:pPr lvl="1"/>
            <a:endParaRPr lang="en-US" altLang="ja-JP" dirty="0"/>
          </a:p>
          <a:p>
            <a:r>
              <a:rPr kumimoji="1" lang="ja-JP" altLang="en-US" dirty="0" smtClean="0"/>
              <a:t>実験結果</a:t>
            </a:r>
            <a:endParaRPr kumimoji="1" lang="en-US" altLang="ja-JP" dirty="0" smtClean="0"/>
          </a:p>
          <a:p>
            <a:pPr lvl="1"/>
            <a:r>
              <a:rPr kumimoji="1" lang="ja-JP" altLang="en-US" dirty="0" smtClean="0"/>
              <a:t>オフロード時には</a:t>
            </a:r>
            <a:endParaRPr kumimoji="1" lang="en-US" altLang="ja-JP" dirty="0" smtClean="0"/>
          </a:p>
          <a:p>
            <a:pPr marL="274637" lvl="1" indent="0">
              <a:buNone/>
            </a:pPr>
            <a:r>
              <a:rPr lang="ja-JP" altLang="en-US" dirty="0"/>
              <a:t>　</a:t>
            </a:r>
            <a:r>
              <a:rPr lang="ja-JP" altLang="en-US" dirty="0" smtClean="0"/>
              <a:t>わずかに長くなる</a:t>
            </a:r>
            <a:endParaRPr kumimoji="1" lang="en-US" altLang="ja-JP" dirty="0" smtClean="0"/>
          </a:p>
          <a:p>
            <a:pPr lvl="1"/>
            <a:r>
              <a:rPr lang="ja-JP" altLang="en-US" dirty="0" smtClean="0"/>
              <a:t>メモリサイズ差が大きい</a:t>
            </a:r>
            <a:endParaRPr lang="en-US" altLang="ja-JP" dirty="0" smtClean="0"/>
          </a:p>
          <a:p>
            <a:pPr marL="274637" lvl="1" indent="0">
              <a:buNone/>
            </a:pPr>
            <a:r>
              <a:rPr kumimoji="1" lang="ja-JP" altLang="en-US" dirty="0"/>
              <a:t>　</a:t>
            </a:r>
            <a:r>
              <a:rPr kumimoji="1" lang="ja-JP" altLang="en-US" dirty="0" smtClean="0"/>
              <a:t>ほうが差が開く</a:t>
            </a:r>
            <a:endParaRPr kumimoji="1" lang="en-US" altLang="ja-JP" dirty="0" smtClean="0"/>
          </a:p>
        </p:txBody>
      </p:sp>
      <p:graphicFrame>
        <p:nvGraphicFramePr>
          <p:cNvPr id="5" name="グラフ 4"/>
          <p:cNvGraphicFramePr/>
          <p:nvPr>
            <p:extLst>
              <p:ext uri="{D42A27DB-BD31-4B8C-83A1-F6EECF244321}">
                <p14:modId xmlns:p14="http://schemas.microsoft.com/office/powerpoint/2010/main" val="3838412644"/>
              </p:ext>
            </p:extLst>
          </p:nvPr>
        </p:nvGraphicFramePr>
        <p:xfrm>
          <a:off x="4355976" y="3140968"/>
          <a:ext cx="4788024" cy="371703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実験</a:t>
            </a:r>
            <a:r>
              <a:rPr lang="en-US" altLang="ja-JP" dirty="0" smtClean="0"/>
              <a:t>3</a:t>
            </a:r>
            <a:r>
              <a:rPr kumimoji="1" lang="ja-JP" altLang="en-US" dirty="0" smtClean="0"/>
              <a:t>：ダウンタイム</a:t>
            </a:r>
            <a:endParaRPr kumimoji="1" lang="ja-JP" altLang="en-US" dirty="0"/>
          </a:p>
        </p:txBody>
      </p:sp>
      <p:sp>
        <p:nvSpPr>
          <p:cNvPr id="3" name="コンテンツ プレースホルダ 2"/>
          <p:cNvSpPr>
            <a:spLocks noGrp="1"/>
          </p:cNvSpPr>
          <p:nvPr>
            <p:ph sz="quarter" idx="1"/>
          </p:nvPr>
        </p:nvSpPr>
        <p:spPr/>
        <p:txBody>
          <a:bodyPr>
            <a:normAutofit/>
          </a:bodyPr>
          <a:lstStyle/>
          <a:p>
            <a:r>
              <a:rPr kumimoji="1" lang="en-US" altLang="ja-JP" dirty="0" smtClean="0"/>
              <a:t>IDS</a:t>
            </a:r>
            <a:r>
              <a:rPr kumimoji="1" lang="ja-JP" altLang="en-US" dirty="0" smtClean="0"/>
              <a:t>オフロード時のマイグレーションにおける監視対象</a:t>
            </a:r>
            <a:r>
              <a:rPr kumimoji="1" lang="en-US" altLang="ja-JP" dirty="0" smtClean="0"/>
              <a:t>VM</a:t>
            </a:r>
            <a:r>
              <a:rPr kumimoji="1" lang="ja-JP" altLang="en-US" dirty="0" smtClean="0"/>
              <a:t>のダウンタイムを測定</a:t>
            </a:r>
            <a:endParaRPr kumimoji="1" lang="en-US" altLang="ja-JP" dirty="0" smtClean="0"/>
          </a:p>
          <a:p>
            <a:pPr lvl="1"/>
            <a:r>
              <a:rPr lang="ja-JP" altLang="en-US" dirty="0" smtClean="0"/>
              <a:t>監視対象</a:t>
            </a:r>
            <a:r>
              <a:rPr lang="en-US" altLang="ja-JP" dirty="0" smtClean="0"/>
              <a:t>VM</a:t>
            </a:r>
            <a:r>
              <a:rPr lang="ja-JP" altLang="en-US" dirty="0" smtClean="0"/>
              <a:t>のメモリサイズを</a:t>
            </a:r>
            <a:r>
              <a:rPr lang="en-US" altLang="ja-JP" dirty="0" smtClean="0"/>
              <a:t>1024MB</a:t>
            </a:r>
            <a:r>
              <a:rPr lang="ja-JP" altLang="en-US" dirty="0" smtClean="0"/>
              <a:t>に固定</a:t>
            </a:r>
            <a:endParaRPr lang="en-US" altLang="ja-JP" dirty="0" smtClean="0"/>
          </a:p>
          <a:p>
            <a:pPr lvl="1"/>
            <a:endParaRPr kumimoji="1" lang="en-US" altLang="ja-JP" dirty="0" smtClean="0"/>
          </a:p>
          <a:p>
            <a:r>
              <a:rPr lang="ja-JP" altLang="en-US" dirty="0" smtClean="0"/>
              <a:t>実験結果</a:t>
            </a:r>
            <a:endParaRPr lang="en-US" altLang="ja-JP" dirty="0"/>
          </a:p>
          <a:p>
            <a:pPr lvl="1"/>
            <a:r>
              <a:rPr lang="ja-JP" altLang="en-US" dirty="0" smtClean="0"/>
              <a:t>同期のために</a:t>
            </a:r>
            <a:r>
              <a:rPr lang="en-US" altLang="ja-JP" dirty="0" smtClean="0"/>
              <a:t>39ms</a:t>
            </a:r>
            <a:r>
              <a:rPr lang="ja-JP" altLang="en-US" dirty="0" smtClean="0"/>
              <a:t>～</a:t>
            </a:r>
            <a:endParaRPr lang="en-US" altLang="ja-JP" dirty="0" smtClean="0"/>
          </a:p>
          <a:p>
            <a:pPr marL="274637" lvl="1" indent="0">
              <a:buNone/>
            </a:pPr>
            <a:r>
              <a:rPr lang="ja-JP" altLang="en-US" dirty="0"/>
              <a:t>　</a:t>
            </a:r>
            <a:r>
              <a:rPr lang="en-US" altLang="ja-JP" dirty="0" smtClean="0"/>
              <a:t>162ms</a:t>
            </a:r>
            <a:r>
              <a:rPr lang="ja-JP" altLang="en-US" dirty="0" smtClean="0"/>
              <a:t>増加</a:t>
            </a:r>
            <a:endParaRPr lang="en-US" altLang="ja-JP" dirty="0"/>
          </a:p>
          <a:p>
            <a:pPr lvl="1"/>
            <a:r>
              <a:rPr lang="ja-JP" altLang="en-US" dirty="0" smtClean="0"/>
              <a:t>メモリサイズ差が</a:t>
            </a:r>
            <a:endParaRPr lang="en-US" altLang="ja-JP" dirty="0" smtClean="0"/>
          </a:p>
          <a:p>
            <a:pPr marL="274637" lvl="1" indent="0">
              <a:buNone/>
            </a:pPr>
            <a:r>
              <a:rPr lang="ja-JP" altLang="en-US" dirty="0"/>
              <a:t>　</a:t>
            </a:r>
            <a:r>
              <a:rPr lang="ja-JP" altLang="en-US" dirty="0" smtClean="0"/>
              <a:t>小さいほど増加</a:t>
            </a:r>
            <a:endParaRPr lang="en-US" altLang="ja-JP" dirty="0" smtClean="0"/>
          </a:p>
        </p:txBody>
      </p:sp>
      <p:graphicFrame>
        <p:nvGraphicFramePr>
          <p:cNvPr id="4" name="グラフ 3"/>
          <p:cNvGraphicFramePr/>
          <p:nvPr>
            <p:extLst>
              <p:ext uri="{D42A27DB-BD31-4B8C-83A1-F6EECF244321}">
                <p14:modId xmlns:p14="http://schemas.microsoft.com/office/powerpoint/2010/main" val="3958957118"/>
              </p:ext>
            </p:extLst>
          </p:nvPr>
        </p:nvGraphicFramePr>
        <p:xfrm>
          <a:off x="4211960" y="3284984"/>
          <a:ext cx="4932040" cy="357301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関連研究</a:t>
            </a:r>
            <a:endParaRPr kumimoji="1" lang="ja-JP" altLang="en-US" dirty="0"/>
          </a:p>
        </p:txBody>
      </p:sp>
      <p:sp>
        <p:nvSpPr>
          <p:cNvPr id="3" name="コンテンツ プレースホルダ 2"/>
          <p:cNvSpPr>
            <a:spLocks noGrp="1"/>
          </p:cNvSpPr>
          <p:nvPr>
            <p:ph sz="quarter" idx="1"/>
          </p:nvPr>
        </p:nvSpPr>
        <p:spPr>
          <a:xfrm>
            <a:off x="612648" y="1600200"/>
            <a:ext cx="8153400" cy="5257800"/>
          </a:xfrm>
        </p:spPr>
        <p:txBody>
          <a:bodyPr>
            <a:normAutofit/>
          </a:bodyPr>
          <a:lstStyle/>
          <a:p>
            <a:r>
              <a:rPr kumimoji="1" lang="ja-JP" altLang="en-US" dirty="0" smtClean="0"/>
              <a:t>プロセスマイグレーション</a:t>
            </a:r>
            <a:endParaRPr kumimoji="1" lang="en-US" altLang="ja-JP" dirty="0" smtClean="0"/>
          </a:p>
          <a:p>
            <a:pPr lvl="1"/>
            <a:r>
              <a:rPr lang="ja-JP" altLang="en-US" dirty="0" smtClean="0"/>
              <a:t>管理</a:t>
            </a:r>
            <a:r>
              <a:rPr lang="en-US" altLang="ja-JP" dirty="0" smtClean="0"/>
              <a:t>VM</a:t>
            </a:r>
            <a:r>
              <a:rPr lang="ja-JP" altLang="en-US" dirty="0" smtClean="0"/>
              <a:t>にオフロードした</a:t>
            </a:r>
            <a:r>
              <a:rPr lang="en-US" altLang="ja-JP" dirty="0" smtClean="0"/>
              <a:t>IDS</a:t>
            </a:r>
            <a:r>
              <a:rPr lang="ja-JP" altLang="en-US" dirty="0" smtClean="0"/>
              <a:t>のみをマイグレーション可能</a:t>
            </a:r>
            <a:endParaRPr lang="en-US" altLang="ja-JP" dirty="0" smtClean="0"/>
          </a:p>
          <a:p>
            <a:pPr lvl="1"/>
            <a:r>
              <a:rPr kumimoji="1" lang="ja-JP" altLang="en-US" dirty="0" smtClean="0"/>
              <a:t>メモリ監視は継続できない</a:t>
            </a:r>
            <a:endParaRPr kumimoji="1" lang="en-US" altLang="ja-JP" dirty="0" smtClean="0"/>
          </a:p>
          <a:p>
            <a:r>
              <a:rPr lang="en-US" altLang="ja-JP" dirty="0" err="1" smtClean="0"/>
              <a:t>vShield</a:t>
            </a:r>
            <a:r>
              <a:rPr lang="en-US" altLang="ja-JP" dirty="0" smtClean="0"/>
              <a:t> Endpoint[VMware]</a:t>
            </a:r>
          </a:p>
          <a:p>
            <a:pPr lvl="1"/>
            <a:r>
              <a:rPr lang="en-US" altLang="ja-JP" dirty="0" smtClean="0"/>
              <a:t>IDS</a:t>
            </a:r>
            <a:r>
              <a:rPr lang="ja-JP" altLang="en-US" dirty="0" smtClean="0"/>
              <a:t>の状態だけをマイグレーション先に送る</a:t>
            </a:r>
            <a:endParaRPr lang="en-US" altLang="ja-JP" dirty="0" smtClean="0"/>
          </a:p>
          <a:p>
            <a:pPr lvl="1"/>
            <a:r>
              <a:rPr kumimoji="1" lang="en-US" altLang="ja-JP" dirty="0" smtClean="0"/>
              <a:t>IDS</a:t>
            </a:r>
            <a:r>
              <a:rPr kumimoji="1" lang="ja-JP" altLang="en-US" dirty="0" smtClean="0"/>
              <a:t>ごとに対応する必要がある</a:t>
            </a:r>
            <a:endParaRPr kumimoji="1" lang="en-US" altLang="ja-JP" dirty="0" smtClean="0"/>
          </a:p>
          <a:p>
            <a:r>
              <a:rPr lang="ja-JP" altLang="en-US" dirty="0" smtClean="0"/>
              <a:t>ギャング・ライブマイグレーション</a:t>
            </a:r>
            <a:r>
              <a:rPr lang="en-US" altLang="ja-JP" dirty="0" smtClean="0"/>
              <a:t>[Wang et al.’11]</a:t>
            </a:r>
          </a:p>
          <a:p>
            <a:pPr lvl="1"/>
            <a:r>
              <a:rPr lang="ja-JP" altLang="en-US" dirty="0"/>
              <a:t>複数</a:t>
            </a:r>
            <a:r>
              <a:rPr lang="ja-JP" altLang="en-US" dirty="0" smtClean="0"/>
              <a:t>の</a:t>
            </a:r>
            <a:r>
              <a:rPr lang="en-US" altLang="ja-JP" dirty="0" smtClean="0"/>
              <a:t>VM</a:t>
            </a:r>
            <a:r>
              <a:rPr lang="ja-JP" altLang="en-US" dirty="0"/>
              <a:t>の</a:t>
            </a:r>
            <a:r>
              <a:rPr lang="ja-JP" altLang="en-US" dirty="0" smtClean="0"/>
              <a:t>マイグレーション</a:t>
            </a:r>
            <a:r>
              <a:rPr lang="ja-JP" altLang="en-US" dirty="0"/>
              <a:t>を</a:t>
            </a:r>
            <a:r>
              <a:rPr lang="ja-JP" altLang="en-US" dirty="0" smtClean="0"/>
              <a:t>高速化</a:t>
            </a:r>
            <a:endParaRPr lang="en-US" altLang="ja-JP" dirty="0" smtClean="0"/>
          </a:p>
          <a:p>
            <a:pPr lvl="2"/>
            <a:r>
              <a:rPr lang="ja-JP" altLang="en-US" dirty="0" smtClean="0"/>
              <a:t>同じメモリ内容は一回の送信で済ませる</a:t>
            </a:r>
            <a:endParaRPr lang="en-US" altLang="ja-JP" dirty="0"/>
          </a:p>
          <a:p>
            <a:pPr lvl="1"/>
            <a:r>
              <a:rPr lang="en-US" altLang="ja-JP" dirty="0" smtClean="0"/>
              <a:t>VM</a:t>
            </a:r>
            <a:r>
              <a:rPr lang="ja-JP" altLang="en-US" dirty="0" smtClean="0"/>
              <a:t>間の同期はしない</a:t>
            </a:r>
            <a:endParaRPr lang="en-US" altLang="ja-JP" dirty="0" smtClean="0"/>
          </a:p>
          <a:p>
            <a:pPr lvl="1"/>
            <a:endParaRPr kumimoji="1" lang="en-US" altLang="ja-JP" dirty="0" smtClean="0"/>
          </a:p>
          <a:p>
            <a:pPr lvl="1"/>
            <a:endParaRPr kumimoji="1" lang="en-US" altLang="ja-JP"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dirty="0" smtClean="0"/>
              <a:t>まとめ</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マイグレーション可能な</a:t>
            </a:r>
            <a:r>
              <a:rPr kumimoji="1" lang="en-US" altLang="ja-JP" dirty="0" smtClean="0"/>
              <a:t>IDS</a:t>
            </a:r>
            <a:r>
              <a:rPr kumimoji="1" lang="ja-JP" altLang="en-US" dirty="0" smtClean="0"/>
              <a:t>オフロード専用</a:t>
            </a:r>
            <a:r>
              <a:rPr kumimoji="1" lang="en-US" altLang="ja-JP" dirty="0" smtClean="0"/>
              <a:t>VM</a:t>
            </a:r>
            <a:r>
              <a:rPr kumimoji="1" lang="ja-JP" altLang="en-US" dirty="0" smtClean="0"/>
              <a:t>であるドメイン</a:t>
            </a:r>
            <a:r>
              <a:rPr kumimoji="1" lang="en-US" altLang="ja-JP" dirty="0" smtClean="0"/>
              <a:t>M</a:t>
            </a:r>
            <a:r>
              <a:rPr kumimoji="1" lang="ja-JP" altLang="en-US" dirty="0" smtClean="0"/>
              <a:t>を提案</a:t>
            </a:r>
            <a:endParaRPr kumimoji="1" lang="en-US" altLang="ja-JP" dirty="0" smtClean="0"/>
          </a:p>
          <a:p>
            <a:pPr lvl="1"/>
            <a:r>
              <a:rPr lang="ja-JP" altLang="en-US" dirty="0" smtClean="0"/>
              <a:t>ストレージ、ネットワーク、メモリの監視を実現</a:t>
            </a:r>
            <a:endParaRPr lang="en-US" altLang="ja-JP" dirty="0" smtClean="0"/>
          </a:p>
          <a:p>
            <a:pPr lvl="1"/>
            <a:r>
              <a:rPr kumimoji="1" lang="ja-JP" altLang="en-US" dirty="0" smtClean="0"/>
              <a:t>監視を継続したままマイグレーション</a:t>
            </a:r>
            <a:r>
              <a:rPr lang="ja-JP" altLang="en-US" dirty="0"/>
              <a:t>できる</a:t>
            </a:r>
            <a:endParaRPr kumimoji="1" lang="en-US" altLang="ja-JP" dirty="0" smtClean="0"/>
          </a:p>
          <a:p>
            <a:pPr lvl="1"/>
            <a:r>
              <a:rPr lang="ja-JP" altLang="en-US" dirty="0" smtClean="0"/>
              <a:t>同時マイグレーションにより監視の空白期間が生じるのを防ぐ</a:t>
            </a:r>
            <a:endParaRPr kumimoji="1" lang="en-US" altLang="ja-JP" dirty="0"/>
          </a:p>
          <a:p>
            <a:r>
              <a:rPr lang="ja-JP" altLang="en-US" dirty="0" smtClean="0"/>
              <a:t>今後の課題</a:t>
            </a:r>
            <a:endParaRPr lang="en-US" altLang="ja-JP" dirty="0" smtClean="0"/>
          </a:p>
          <a:p>
            <a:pPr lvl="1"/>
            <a:r>
              <a:rPr lang="ja-JP" altLang="en-US" dirty="0" smtClean="0"/>
              <a:t>ドメイン</a:t>
            </a:r>
            <a:r>
              <a:rPr lang="en-US" altLang="ja-JP" dirty="0" smtClean="0"/>
              <a:t>M</a:t>
            </a:r>
            <a:r>
              <a:rPr lang="ja-JP" altLang="en-US" dirty="0" smtClean="0"/>
              <a:t>を用いて管理</a:t>
            </a:r>
            <a:r>
              <a:rPr lang="en-US" altLang="ja-JP" dirty="0" smtClean="0"/>
              <a:t>VM</a:t>
            </a:r>
            <a:r>
              <a:rPr lang="ja-JP" altLang="en-US" dirty="0" smtClean="0"/>
              <a:t>の機能をマイグレーション可能にする</a:t>
            </a:r>
            <a:endParaRPr lang="en-US" altLang="ja-JP" dirty="0" smtClean="0"/>
          </a:p>
          <a:p>
            <a:pPr lvl="2"/>
            <a:r>
              <a:rPr lang="ja-JP" altLang="en-US" dirty="0" smtClean="0"/>
              <a:t>例：</a:t>
            </a:r>
            <a:r>
              <a:rPr lang="en-US" altLang="ja-JP" dirty="0" smtClean="0"/>
              <a:t>VNC</a:t>
            </a:r>
            <a:r>
              <a:rPr lang="ja-JP" altLang="en-US" dirty="0" smtClean="0"/>
              <a:t>サーバ</a:t>
            </a:r>
            <a:endParaRPr lang="en-US" altLang="ja-JP" dirty="0" smtClean="0"/>
          </a:p>
          <a:p>
            <a:pPr lvl="1"/>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侵入検知システム</a:t>
            </a:r>
            <a:r>
              <a:rPr lang="ja-JP" altLang="en-US" dirty="0" smtClean="0"/>
              <a:t>への攻撃</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sz="2800" dirty="0" smtClean="0"/>
              <a:t>侵入検知システム（</a:t>
            </a:r>
            <a:r>
              <a:rPr kumimoji="1" lang="en-US" altLang="ja-JP" sz="2800" dirty="0" smtClean="0"/>
              <a:t>IDS</a:t>
            </a:r>
            <a:r>
              <a:rPr kumimoji="1" lang="ja-JP" altLang="en-US" sz="2800" dirty="0" smtClean="0"/>
              <a:t>）が攻撃者の侵入を検知するために用いられている</a:t>
            </a:r>
            <a:endParaRPr kumimoji="1" lang="en-US" altLang="ja-JP" sz="2800" dirty="0" smtClean="0"/>
          </a:p>
          <a:p>
            <a:pPr lvl="1"/>
            <a:r>
              <a:rPr lang="ja-JP" altLang="en-US" sz="2400" dirty="0" smtClean="0"/>
              <a:t>ストレージ、ネットワーク、メモリ上のデータなどを監視</a:t>
            </a:r>
            <a:endParaRPr lang="en-US" altLang="ja-JP" sz="2400" dirty="0" smtClean="0"/>
          </a:p>
          <a:p>
            <a:pPr lvl="1"/>
            <a:r>
              <a:rPr kumimoji="1" lang="ja-JP" altLang="en-US" sz="2400" dirty="0" smtClean="0"/>
              <a:t>例</a:t>
            </a:r>
            <a:r>
              <a:rPr lang="ja-JP" altLang="en-US" dirty="0" smtClean="0"/>
              <a:t>：</a:t>
            </a:r>
            <a:r>
              <a:rPr lang="en-US" altLang="ja-JP" dirty="0" smtClean="0"/>
              <a:t>Tripwire</a:t>
            </a:r>
          </a:p>
          <a:p>
            <a:pPr lvl="2"/>
            <a:r>
              <a:rPr kumimoji="1" lang="ja-JP" altLang="en-US" sz="2200" dirty="0" smtClean="0"/>
              <a:t>攻撃者に</a:t>
            </a:r>
            <a:r>
              <a:rPr lang="ja-JP" altLang="en-US" dirty="0" smtClean="0"/>
              <a:t>よるファイル</a:t>
            </a:r>
            <a:r>
              <a:rPr lang="ja-JP" altLang="en-US" dirty="0"/>
              <a:t>の</a:t>
            </a:r>
            <a:r>
              <a:rPr lang="ja-JP" altLang="en-US" dirty="0" smtClean="0"/>
              <a:t>改ざんを検出、通知</a:t>
            </a:r>
            <a:endParaRPr kumimoji="1" lang="en-US" altLang="ja-JP" sz="2200" dirty="0" smtClean="0"/>
          </a:p>
          <a:p>
            <a:r>
              <a:rPr lang="en-US" altLang="ja-JP" sz="2800" dirty="0" smtClean="0"/>
              <a:t>IDS</a:t>
            </a:r>
            <a:r>
              <a:rPr lang="ja-JP" altLang="en-US" sz="2800" dirty="0" smtClean="0"/>
              <a:t>が攻撃の最初の</a:t>
            </a:r>
            <a:endParaRPr lang="en-US" altLang="ja-JP" sz="2800" dirty="0" smtClean="0"/>
          </a:p>
          <a:p>
            <a:pPr marL="0" indent="0">
              <a:buNone/>
            </a:pPr>
            <a:r>
              <a:rPr lang="ja-JP" altLang="en-US" dirty="0"/>
              <a:t>　</a:t>
            </a:r>
            <a:r>
              <a:rPr lang="ja-JP" altLang="en-US" sz="2800" dirty="0" smtClean="0"/>
              <a:t>ターゲットとなってきた</a:t>
            </a:r>
            <a:endParaRPr lang="en-US" altLang="ja-JP" sz="2800" dirty="0" smtClean="0"/>
          </a:p>
          <a:p>
            <a:pPr lvl="1"/>
            <a:r>
              <a:rPr lang="en-US" altLang="ja-JP" sz="2400" dirty="0" smtClean="0"/>
              <a:t>IDS</a:t>
            </a:r>
            <a:r>
              <a:rPr lang="ja-JP" altLang="en-US" dirty="0" smtClean="0"/>
              <a:t>を無効化</a:t>
            </a:r>
            <a:endParaRPr lang="en-US" altLang="ja-JP" sz="2400" dirty="0" smtClean="0"/>
          </a:p>
          <a:p>
            <a:pPr lvl="1"/>
            <a:r>
              <a:rPr lang="ja-JP" altLang="en-US" sz="2400" dirty="0" smtClean="0"/>
              <a:t>その後で目的の攻撃を行う</a:t>
            </a:r>
            <a:endParaRPr kumimoji="1" lang="ja-JP" altLang="en-US" sz="2400" dirty="0"/>
          </a:p>
        </p:txBody>
      </p:sp>
      <p:sp>
        <p:nvSpPr>
          <p:cNvPr id="4" name="正方形/長方形 3"/>
          <p:cNvSpPr/>
          <p:nvPr/>
        </p:nvSpPr>
        <p:spPr>
          <a:xfrm>
            <a:off x="5436096" y="4005064"/>
            <a:ext cx="1944216" cy="25922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フローチャート : 磁気ディスク 8"/>
          <p:cNvSpPr/>
          <p:nvPr/>
        </p:nvSpPr>
        <p:spPr>
          <a:xfrm>
            <a:off x="5652120" y="5589240"/>
            <a:ext cx="1080120" cy="1008112"/>
          </a:xfrm>
          <a:prstGeom prst="flowChartMagneticDisk">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3" name="下矢印 12"/>
          <p:cNvSpPr/>
          <p:nvPr/>
        </p:nvSpPr>
        <p:spPr>
          <a:xfrm>
            <a:off x="6012160" y="4941168"/>
            <a:ext cx="484632" cy="978408"/>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楕円 4"/>
          <p:cNvSpPr/>
          <p:nvPr/>
        </p:nvSpPr>
        <p:spPr>
          <a:xfrm>
            <a:off x="5508104" y="4365104"/>
            <a:ext cx="1368152" cy="864096"/>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rPr>
              <a:t>IDS</a:t>
            </a:r>
            <a:endParaRPr kumimoji="1" lang="ja-JP" altLang="en-US" sz="2400" dirty="0">
              <a:solidFill>
                <a:schemeClr val="tx1"/>
              </a:solidFill>
            </a:endParaRPr>
          </a:p>
        </p:txBody>
      </p:sp>
      <p:sp>
        <p:nvSpPr>
          <p:cNvPr id="6" name="正方形/長方形 5"/>
          <p:cNvSpPr/>
          <p:nvPr/>
        </p:nvSpPr>
        <p:spPr>
          <a:xfrm>
            <a:off x="5868144" y="3933056"/>
            <a:ext cx="1008112" cy="4103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ホスト</a:t>
            </a:r>
            <a:endParaRPr kumimoji="1" lang="ja-JP" altLang="en-US" dirty="0">
              <a:solidFill>
                <a:schemeClr val="tx1"/>
              </a:solidFill>
            </a:endParaRPr>
          </a:p>
        </p:txBody>
      </p:sp>
      <p:sp>
        <p:nvSpPr>
          <p:cNvPr id="7" name="左矢印 6"/>
          <p:cNvSpPr/>
          <p:nvPr/>
        </p:nvSpPr>
        <p:spPr>
          <a:xfrm>
            <a:off x="7092280" y="5445224"/>
            <a:ext cx="1152128" cy="484632"/>
          </a:xfrm>
          <a:prstGeom prst="lef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7740352" y="5157192"/>
            <a:ext cx="1008112" cy="4103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攻撃</a:t>
            </a:r>
            <a:endParaRPr kumimoji="1" lang="ja-JP" altLang="en-US" dirty="0">
              <a:solidFill>
                <a:schemeClr val="tx1"/>
              </a:solidFill>
            </a:endParaRPr>
          </a:p>
        </p:txBody>
      </p:sp>
      <p:sp>
        <p:nvSpPr>
          <p:cNvPr id="11" name="乗算記号 10"/>
          <p:cNvSpPr/>
          <p:nvPr/>
        </p:nvSpPr>
        <p:spPr>
          <a:xfrm>
            <a:off x="5436096" y="4077072"/>
            <a:ext cx="1512168" cy="144016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停止</a:t>
            </a:r>
            <a:endParaRPr kumimoji="1" lang="ja-JP" altLang="en-US" dirty="0">
              <a:solidFill>
                <a:schemeClr val="tx1"/>
              </a:solidFill>
            </a:endParaRPr>
          </a:p>
        </p:txBody>
      </p:sp>
      <p:sp>
        <p:nvSpPr>
          <p:cNvPr id="12" name="爆発 1 11"/>
          <p:cNvSpPr/>
          <p:nvPr/>
        </p:nvSpPr>
        <p:spPr>
          <a:xfrm>
            <a:off x="5580112" y="5517232"/>
            <a:ext cx="1346448" cy="1152128"/>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被害</a:t>
            </a:r>
            <a:endParaRPr kumimoji="1" lang="ja-JP" alt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strips(down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strips(downLeft)">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1143000"/>
          </a:xfrm>
        </p:spPr>
        <p:txBody>
          <a:bodyPr/>
          <a:lstStyle/>
          <a:p>
            <a:pPr algn="ctr"/>
            <a:r>
              <a:rPr kumimoji="1" lang="en-US" altLang="ja-JP" dirty="0" smtClean="0"/>
              <a:t>VM</a:t>
            </a:r>
            <a:r>
              <a:rPr kumimoji="1" lang="ja-JP" altLang="en-US" dirty="0" smtClean="0"/>
              <a:t>を用いた</a:t>
            </a:r>
            <a:r>
              <a:rPr kumimoji="1" lang="en-US" altLang="ja-JP" dirty="0" smtClean="0"/>
              <a:t>IDS</a:t>
            </a:r>
            <a:r>
              <a:rPr kumimoji="1" lang="ja-JP" altLang="en-US" dirty="0" smtClean="0"/>
              <a:t>のオフロード</a:t>
            </a:r>
            <a:endParaRPr kumimoji="1" lang="ja-JP" altLang="en-US" dirty="0"/>
          </a:p>
        </p:txBody>
      </p:sp>
      <p:sp>
        <p:nvSpPr>
          <p:cNvPr id="3" name="コンテンツ プレースホルダ 2"/>
          <p:cNvSpPr>
            <a:spLocks noGrp="1"/>
          </p:cNvSpPr>
          <p:nvPr>
            <p:ph sz="quarter" idx="1"/>
          </p:nvPr>
        </p:nvSpPr>
        <p:spPr/>
        <p:txBody>
          <a:bodyPr/>
          <a:lstStyle/>
          <a:p>
            <a:r>
              <a:rPr kumimoji="1" lang="en-US" altLang="ja-JP" sz="2800" dirty="0" smtClean="0"/>
              <a:t>IDS</a:t>
            </a:r>
            <a:r>
              <a:rPr kumimoji="1" lang="ja-JP" altLang="en-US" sz="2800" dirty="0" err="1" smtClean="0"/>
              <a:t>だけを</a:t>
            </a:r>
            <a:r>
              <a:rPr kumimoji="1" lang="ja-JP" altLang="en-US" sz="2800" dirty="0" smtClean="0"/>
              <a:t>別の仮想マシン（</a:t>
            </a:r>
            <a:r>
              <a:rPr kumimoji="1" lang="en-US" altLang="ja-JP" sz="2800" dirty="0" smtClean="0"/>
              <a:t>VM</a:t>
            </a:r>
            <a:r>
              <a:rPr kumimoji="1" lang="ja-JP" altLang="en-US" sz="2800" dirty="0" smtClean="0"/>
              <a:t>）で動かす手法</a:t>
            </a:r>
            <a:endParaRPr lang="en-US" altLang="ja-JP" dirty="0" smtClean="0"/>
          </a:p>
          <a:p>
            <a:pPr lvl="1"/>
            <a:r>
              <a:rPr kumimoji="1" lang="ja-JP" altLang="en-US" dirty="0" smtClean="0"/>
              <a:t>管理</a:t>
            </a:r>
            <a:r>
              <a:rPr kumimoji="1" lang="en-US" altLang="ja-JP" dirty="0" smtClean="0"/>
              <a:t>VM</a:t>
            </a:r>
            <a:r>
              <a:rPr kumimoji="1" lang="ja-JP" altLang="en-US" dirty="0" smtClean="0"/>
              <a:t>で</a:t>
            </a:r>
            <a:r>
              <a:rPr lang="en-US" altLang="ja-JP" dirty="0" smtClean="0"/>
              <a:t>IDS</a:t>
            </a:r>
            <a:r>
              <a:rPr lang="ja-JP" altLang="en-US" dirty="0" err="1" smtClean="0"/>
              <a:t>、</a:t>
            </a:r>
            <a:r>
              <a:rPr lang="ja-JP" altLang="en-US" dirty="0" smtClean="0"/>
              <a:t>監視対象</a:t>
            </a:r>
            <a:r>
              <a:rPr lang="en-US" altLang="ja-JP" dirty="0" smtClean="0"/>
              <a:t>VM</a:t>
            </a:r>
            <a:r>
              <a:rPr lang="ja-JP" altLang="en-US" dirty="0" smtClean="0"/>
              <a:t>でサービスを動かす</a:t>
            </a:r>
            <a:endParaRPr lang="en-US" altLang="ja-JP" dirty="0"/>
          </a:p>
          <a:p>
            <a:pPr lvl="1"/>
            <a:r>
              <a:rPr lang="en-US" altLang="ja-JP" dirty="0" smtClean="0"/>
              <a:t>IDS</a:t>
            </a:r>
            <a:r>
              <a:rPr lang="ja-JP" altLang="en-US" dirty="0" err="1" smtClean="0"/>
              <a:t>は監</a:t>
            </a:r>
            <a:r>
              <a:rPr lang="ja-JP" altLang="en-US" dirty="0" smtClean="0"/>
              <a:t>視対象</a:t>
            </a:r>
            <a:r>
              <a:rPr lang="en-US" altLang="ja-JP" dirty="0" smtClean="0"/>
              <a:t>VM</a:t>
            </a:r>
            <a:r>
              <a:rPr lang="ja-JP" altLang="en-US" dirty="0" smtClean="0"/>
              <a:t>の内部を監視</a:t>
            </a:r>
            <a:endParaRPr lang="en-US" altLang="ja-JP" dirty="0"/>
          </a:p>
          <a:p>
            <a:pPr marL="274637" lvl="1" indent="0">
              <a:buNone/>
            </a:pPr>
            <a:endParaRPr lang="en-US" altLang="ja-JP" dirty="0" smtClean="0"/>
          </a:p>
          <a:p>
            <a:r>
              <a:rPr lang="en-US" altLang="ja-JP" sz="2800" dirty="0" smtClean="0"/>
              <a:t>IDS</a:t>
            </a:r>
            <a:r>
              <a:rPr lang="ja-JP" altLang="en-US" dirty="0"/>
              <a:t>を</a:t>
            </a:r>
            <a:r>
              <a:rPr lang="ja-JP" altLang="en-US" sz="2800" dirty="0" smtClean="0"/>
              <a:t>攻撃から守ることができる</a:t>
            </a:r>
            <a:endParaRPr lang="en-US" altLang="ja-JP" sz="2800" dirty="0" smtClean="0"/>
          </a:p>
          <a:p>
            <a:pPr lvl="1"/>
            <a:r>
              <a:rPr kumimoji="1" lang="ja-JP" altLang="en-US" sz="2400" dirty="0"/>
              <a:t>監視</a:t>
            </a:r>
            <a:r>
              <a:rPr kumimoji="1" lang="ja-JP" altLang="en-US" sz="2400" dirty="0" smtClean="0"/>
              <a:t>対象</a:t>
            </a:r>
            <a:r>
              <a:rPr kumimoji="1" lang="en-US" altLang="ja-JP" sz="2400" dirty="0" smtClean="0"/>
              <a:t>VM</a:t>
            </a:r>
            <a:r>
              <a:rPr kumimoji="1" lang="ja-JP" altLang="en-US" sz="2400" dirty="0" smtClean="0"/>
              <a:t>に侵入されても</a:t>
            </a:r>
            <a:endParaRPr kumimoji="1" lang="en-US" altLang="ja-JP" sz="2400" dirty="0" smtClean="0"/>
          </a:p>
          <a:p>
            <a:pPr lvl="1">
              <a:buNone/>
            </a:pPr>
            <a:r>
              <a:rPr lang="ja-JP" altLang="en-US" dirty="0" smtClean="0"/>
              <a:t>　</a:t>
            </a:r>
            <a:r>
              <a:rPr kumimoji="1" lang="en-US" altLang="ja-JP" sz="2400" dirty="0" smtClean="0"/>
              <a:t>IDS</a:t>
            </a:r>
            <a:r>
              <a:rPr kumimoji="1" lang="ja-JP" altLang="en-US" sz="2400" dirty="0" smtClean="0"/>
              <a:t>に干渉できない</a:t>
            </a:r>
            <a:endParaRPr kumimoji="1" lang="en-US" altLang="ja-JP" sz="2400" dirty="0" smtClean="0"/>
          </a:p>
          <a:p>
            <a:pPr lvl="2"/>
            <a:r>
              <a:rPr lang="en-US" altLang="ja-JP" sz="2000" dirty="0" smtClean="0"/>
              <a:t>VM</a:t>
            </a:r>
            <a:r>
              <a:rPr lang="ja-JP" altLang="en-US" sz="2000" dirty="0" smtClean="0"/>
              <a:t>間は隔離されているため</a:t>
            </a:r>
            <a:endParaRPr kumimoji="1" lang="en-US" altLang="ja-JP" sz="2000" dirty="0" smtClean="0"/>
          </a:p>
          <a:p>
            <a:pPr lvl="1"/>
            <a:r>
              <a:rPr kumimoji="1" lang="ja-JP" altLang="en-US" sz="2400" dirty="0" smtClean="0"/>
              <a:t>管理</a:t>
            </a:r>
            <a:r>
              <a:rPr kumimoji="1" lang="en-US" altLang="ja-JP" sz="2400" dirty="0" smtClean="0"/>
              <a:t>VM</a:t>
            </a:r>
            <a:r>
              <a:rPr kumimoji="1" lang="ja-JP" altLang="en-US" sz="2400" dirty="0" err="1" smtClean="0"/>
              <a:t>への</a:t>
            </a:r>
            <a:r>
              <a:rPr kumimoji="1" lang="ja-JP" altLang="en-US" sz="2400" dirty="0" smtClean="0"/>
              <a:t>侵入は困難</a:t>
            </a:r>
            <a:endParaRPr kumimoji="1" lang="en-US" altLang="ja-JP" sz="2400" dirty="0" smtClean="0"/>
          </a:p>
          <a:p>
            <a:pPr lvl="2"/>
            <a:r>
              <a:rPr lang="ja-JP" altLang="en-US" sz="2000" dirty="0"/>
              <a:t>外部と</a:t>
            </a:r>
            <a:r>
              <a:rPr lang="ja-JP" altLang="en-US" sz="2000" dirty="0" smtClean="0"/>
              <a:t>の通信を制限</a:t>
            </a:r>
            <a:endParaRPr kumimoji="1" lang="ja-JP" altLang="en-US" sz="2000" dirty="0"/>
          </a:p>
        </p:txBody>
      </p:sp>
      <p:sp>
        <p:nvSpPr>
          <p:cNvPr id="4" name="正方形/長方形 3"/>
          <p:cNvSpPr/>
          <p:nvPr/>
        </p:nvSpPr>
        <p:spPr>
          <a:xfrm>
            <a:off x="4860032" y="4221088"/>
            <a:ext cx="3888432" cy="24482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6156176" y="3861048"/>
            <a:ext cx="115212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ホスト</a:t>
            </a:r>
            <a:endParaRPr kumimoji="1" lang="ja-JP" altLang="en-US" dirty="0">
              <a:solidFill>
                <a:schemeClr val="tx1"/>
              </a:solidFill>
            </a:endParaRPr>
          </a:p>
        </p:txBody>
      </p:sp>
      <p:sp>
        <p:nvSpPr>
          <p:cNvPr id="6" name="角丸四角形 5"/>
          <p:cNvSpPr/>
          <p:nvPr/>
        </p:nvSpPr>
        <p:spPr>
          <a:xfrm>
            <a:off x="5004048" y="4437112"/>
            <a:ext cx="1656184" cy="201622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6876256" y="4437112"/>
            <a:ext cx="1656184" cy="2016224"/>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a:p>
        </p:txBody>
      </p:sp>
      <p:sp>
        <p:nvSpPr>
          <p:cNvPr id="18" name="右矢印 17"/>
          <p:cNvSpPr/>
          <p:nvPr/>
        </p:nvSpPr>
        <p:spPr>
          <a:xfrm>
            <a:off x="6156176" y="5373216"/>
            <a:ext cx="978408" cy="48463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5076056" y="5229200"/>
            <a:ext cx="1224136" cy="72008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rPr>
              <a:t>IDS</a:t>
            </a:r>
            <a:endParaRPr kumimoji="1" lang="ja-JP" altLang="en-US" sz="2400" dirty="0">
              <a:solidFill>
                <a:schemeClr val="tx1"/>
              </a:solidFill>
            </a:endParaRPr>
          </a:p>
        </p:txBody>
      </p:sp>
      <p:sp>
        <p:nvSpPr>
          <p:cNvPr id="11" name="正方形/長方形 10"/>
          <p:cNvSpPr/>
          <p:nvPr/>
        </p:nvSpPr>
        <p:spPr>
          <a:xfrm>
            <a:off x="5220072" y="6021288"/>
            <a:ext cx="115212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管理</a:t>
            </a:r>
            <a:r>
              <a:rPr kumimoji="1" lang="en-US" altLang="ja-JP" dirty="0" smtClean="0">
                <a:solidFill>
                  <a:schemeClr val="tx1"/>
                </a:solidFill>
              </a:rPr>
              <a:t>VM</a:t>
            </a:r>
            <a:endParaRPr kumimoji="1" lang="ja-JP" altLang="en-US" dirty="0">
              <a:solidFill>
                <a:schemeClr val="tx1"/>
              </a:solidFill>
            </a:endParaRPr>
          </a:p>
        </p:txBody>
      </p:sp>
      <p:sp>
        <p:nvSpPr>
          <p:cNvPr id="12" name="正方形/長方形 11"/>
          <p:cNvSpPr/>
          <p:nvPr/>
        </p:nvSpPr>
        <p:spPr>
          <a:xfrm>
            <a:off x="7164288" y="5949280"/>
            <a:ext cx="115212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監視対象</a:t>
            </a:r>
            <a:r>
              <a:rPr kumimoji="1" lang="en-US" altLang="ja-JP" dirty="0" smtClean="0">
                <a:solidFill>
                  <a:schemeClr val="tx1"/>
                </a:solidFill>
              </a:rPr>
              <a:t>VM</a:t>
            </a:r>
            <a:endParaRPr kumimoji="1" lang="ja-JP" altLang="en-US" dirty="0">
              <a:solidFill>
                <a:schemeClr val="tx1"/>
              </a:solidFill>
            </a:endParaRPr>
          </a:p>
        </p:txBody>
      </p:sp>
      <p:sp>
        <p:nvSpPr>
          <p:cNvPr id="13" name="円/楕円 12"/>
          <p:cNvSpPr/>
          <p:nvPr/>
        </p:nvSpPr>
        <p:spPr>
          <a:xfrm>
            <a:off x="6948264" y="4509120"/>
            <a:ext cx="1512168" cy="77038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サービス</a:t>
            </a:r>
            <a:endParaRPr kumimoji="1" lang="ja-JP" altLang="en-US" dirty="0">
              <a:solidFill>
                <a:schemeClr val="tx1"/>
              </a:solidFill>
            </a:endParaRPr>
          </a:p>
        </p:txBody>
      </p:sp>
      <p:sp>
        <p:nvSpPr>
          <p:cNvPr id="14" name="左矢印 13"/>
          <p:cNvSpPr/>
          <p:nvPr/>
        </p:nvSpPr>
        <p:spPr>
          <a:xfrm rot="16200000">
            <a:off x="7452320" y="3717032"/>
            <a:ext cx="1008112" cy="720080"/>
          </a:xfrm>
          <a:prstGeom prst="lef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7956376" y="3429000"/>
            <a:ext cx="1008112" cy="4103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攻撃</a:t>
            </a:r>
            <a:endParaRPr kumimoji="1" lang="ja-JP" altLang="en-US" dirty="0">
              <a:solidFill>
                <a:schemeClr val="tx1"/>
              </a:solidFill>
            </a:endParaRPr>
          </a:p>
        </p:txBody>
      </p:sp>
      <p:sp>
        <p:nvSpPr>
          <p:cNvPr id="17" name="フローチャート : 磁気ディスク 16"/>
          <p:cNvSpPr/>
          <p:nvPr/>
        </p:nvSpPr>
        <p:spPr>
          <a:xfrm>
            <a:off x="7092280" y="5301208"/>
            <a:ext cx="914400" cy="612648"/>
          </a:xfrm>
          <a:prstGeom prst="flowChartMagneticDisk">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オフロード時のマイグレーション</a:t>
            </a:r>
            <a:endParaRPr kumimoji="1" lang="ja-JP" altLang="en-US" dirty="0"/>
          </a:p>
        </p:txBody>
      </p:sp>
      <p:sp>
        <p:nvSpPr>
          <p:cNvPr id="3" name="コンテンツ プレースホルダ 2"/>
          <p:cNvSpPr>
            <a:spLocks noGrp="1"/>
          </p:cNvSpPr>
          <p:nvPr>
            <p:ph sz="quarter" idx="1"/>
          </p:nvPr>
        </p:nvSpPr>
        <p:spPr/>
        <p:txBody>
          <a:bodyPr/>
          <a:lstStyle/>
          <a:p>
            <a:r>
              <a:rPr lang="ja-JP" altLang="en-US" dirty="0"/>
              <a:t>監視</a:t>
            </a:r>
            <a:r>
              <a:rPr lang="ja-JP" altLang="en-US" dirty="0" smtClean="0"/>
              <a:t>対象</a:t>
            </a:r>
            <a:r>
              <a:rPr lang="en-US" altLang="ja-JP" dirty="0" smtClean="0"/>
              <a:t>VM</a:t>
            </a:r>
            <a:r>
              <a:rPr lang="ja-JP" altLang="en-US" dirty="0" smtClean="0"/>
              <a:t>をマイグレーションすると監視できなくなる</a:t>
            </a:r>
            <a:endParaRPr lang="en-US" altLang="ja-JP" dirty="0" smtClean="0"/>
          </a:p>
          <a:p>
            <a:pPr lvl="1"/>
            <a:r>
              <a:rPr lang="ja-JP" altLang="en-US" dirty="0" smtClean="0"/>
              <a:t>マイグレーションとは別のホストに</a:t>
            </a:r>
            <a:r>
              <a:rPr lang="en-US" altLang="ja-JP" dirty="0" smtClean="0"/>
              <a:t>VM</a:t>
            </a:r>
            <a:r>
              <a:rPr lang="ja-JP" altLang="en-US" dirty="0" smtClean="0"/>
              <a:t>を移動すること</a:t>
            </a:r>
            <a:endParaRPr lang="en-US" altLang="ja-JP" dirty="0" smtClean="0"/>
          </a:p>
          <a:p>
            <a:pPr lvl="2"/>
            <a:r>
              <a:rPr lang="ja-JP" altLang="en-US" dirty="0" smtClean="0"/>
              <a:t>電力削減、負荷分散が行える</a:t>
            </a:r>
            <a:endParaRPr lang="en-US" altLang="ja-JP" dirty="0" smtClean="0"/>
          </a:p>
          <a:p>
            <a:pPr lvl="2"/>
            <a:r>
              <a:rPr lang="ja-JP" altLang="en-US" dirty="0" smtClean="0"/>
              <a:t>マイグレーション後もサービスが継続できる</a:t>
            </a:r>
            <a:endParaRPr lang="en-US" altLang="ja-JP" dirty="0" smtClean="0"/>
          </a:p>
          <a:p>
            <a:pPr lvl="1"/>
            <a:r>
              <a:rPr lang="ja-JP" altLang="en-US" dirty="0" smtClean="0"/>
              <a:t>管理</a:t>
            </a:r>
            <a:r>
              <a:rPr lang="en-US" altLang="ja-JP" dirty="0" smtClean="0"/>
              <a:t>VM</a:t>
            </a:r>
            <a:r>
              <a:rPr lang="ja-JP" altLang="en-US" dirty="0" smtClean="0"/>
              <a:t>はマイグレーションできない</a:t>
            </a:r>
            <a:endParaRPr lang="en-US" altLang="ja-JP" dirty="0" smtClean="0"/>
          </a:p>
          <a:p>
            <a:pPr lvl="2"/>
            <a:r>
              <a:rPr lang="ja-JP" altLang="en-US" dirty="0" smtClean="0"/>
              <a:t>管理</a:t>
            </a:r>
            <a:r>
              <a:rPr lang="en-US" altLang="ja-JP" dirty="0" smtClean="0"/>
              <a:t>VM</a:t>
            </a:r>
            <a:r>
              <a:rPr lang="ja-JP" altLang="en-US" dirty="0" smtClean="0"/>
              <a:t>はホストのハードウェアに強く依存しているため</a:t>
            </a:r>
            <a:endParaRPr lang="en-US" altLang="ja-JP" dirty="0" smtClean="0"/>
          </a:p>
        </p:txBody>
      </p:sp>
      <p:sp>
        <p:nvSpPr>
          <p:cNvPr id="4" name="正方形/長方形 3"/>
          <p:cNvSpPr/>
          <p:nvPr/>
        </p:nvSpPr>
        <p:spPr>
          <a:xfrm>
            <a:off x="971600" y="4653136"/>
            <a:ext cx="3024336" cy="20882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4788024" y="4653136"/>
            <a:ext cx="3024336" cy="20882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979712" y="4653136"/>
            <a:ext cx="115212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ホスト</a:t>
            </a:r>
            <a:r>
              <a:rPr kumimoji="1" lang="en-US" altLang="ja-JP" dirty="0" smtClean="0">
                <a:solidFill>
                  <a:schemeClr val="tx1"/>
                </a:solidFill>
              </a:rPr>
              <a:t>1</a:t>
            </a:r>
            <a:endParaRPr kumimoji="1" lang="ja-JP" altLang="en-US" dirty="0">
              <a:solidFill>
                <a:schemeClr val="tx1"/>
              </a:solidFill>
            </a:endParaRPr>
          </a:p>
        </p:txBody>
      </p:sp>
      <p:sp>
        <p:nvSpPr>
          <p:cNvPr id="7" name="正方形/長方形 6"/>
          <p:cNvSpPr/>
          <p:nvPr/>
        </p:nvSpPr>
        <p:spPr>
          <a:xfrm>
            <a:off x="5796136" y="4653136"/>
            <a:ext cx="115212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ホスト</a:t>
            </a:r>
            <a:r>
              <a:rPr lang="en-US" altLang="ja-JP" dirty="0" smtClean="0">
                <a:solidFill>
                  <a:schemeClr val="tx1"/>
                </a:solidFill>
              </a:rPr>
              <a:t>2</a:t>
            </a:r>
            <a:endParaRPr kumimoji="1" lang="ja-JP" altLang="en-US" dirty="0">
              <a:solidFill>
                <a:schemeClr val="tx1"/>
              </a:solidFill>
            </a:endParaRPr>
          </a:p>
        </p:txBody>
      </p:sp>
      <p:sp>
        <p:nvSpPr>
          <p:cNvPr id="8" name="角丸四角形 7"/>
          <p:cNvSpPr/>
          <p:nvPr/>
        </p:nvSpPr>
        <p:spPr>
          <a:xfrm>
            <a:off x="1115616" y="5085184"/>
            <a:ext cx="1274440" cy="156247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2555776" y="5085184"/>
            <a:ext cx="1274440" cy="1562472"/>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a:p>
        </p:txBody>
      </p:sp>
      <p:sp>
        <p:nvSpPr>
          <p:cNvPr id="13" name="正方形/長方形 12"/>
          <p:cNvSpPr/>
          <p:nvPr/>
        </p:nvSpPr>
        <p:spPr>
          <a:xfrm>
            <a:off x="1187624" y="6237312"/>
            <a:ext cx="115212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管理</a:t>
            </a:r>
            <a:r>
              <a:rPr kumimoji="1" lang="en-US" altLang="ja-JP" dirty="0" smtClean="0">
                <a:solidFill>
                  <a:schemeClr val="tx1"/>
                </a:solidFill>
              </a:rPr>
              <a:t>VM</a:t>
            </a:r>
            <a:endParaRPr kumimoji="1" lang="ja-JP" altLang="en-US" dirty="0">
              <a:solidFill>
                <a:schemeClr val="tx1"/>
              </a:solidFill>
            </a:endParaRPr>
          </a:p>
        </p:txBody>
      </p:sp>
      <p:sp>
        <p:nvSpPr>
          <p:cNvPr id="15" name="正方形/長方形 14"/>
          <p:cNvSpPr/>
          <p:nvPr/>
        </p:nvSpPr>
        <p:spPr>
          <a:xfrm>
            <a:off x="2627784" y="6165304"/>
            <a:ext cx="115212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監視対象</a:t>
            </a:r>
            <a:r>
              <a:rPr kumimoji="1" lang="en-US" altLang="ja-JP" dirty="0" smtClean="0">
                <a:solidFill>
                  <a:schemeClr val="tx1"/>
                </a:solidFill>
              </a:rPr>
              <a:t>VM</a:t>
            </a:r>
            <a:endParaRPr kumimoji="1" lang="ja-JP" altLang="en-US" dirty="0">
              <a:solidFill>
                <a:schemeClr val="tx1"/>
              </a:solidFill>
            </a:endParaRPr>
          </a:p>
        </p:txBody>
      </p:sp>
      <p:sp>
        <p:nvSpPr>
          <p:cNvPr id="17" name="右矢印 16"/>
          <p:cNvSpPr/>
          <p:nvPr/>
        </p:nvSpPr>
        <p:spPr>
          <a:xfrm>
            <a:off x="2195736" y="5301208"/>
            <a:ext cx="720080" cy="48463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1187624" y="5157192"/>
            <a:ext cx="1152128" cy="72008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rPr>
              <a:t>IDS</a:t>
            </a:r>
            <a:endParaRPr kumimoji="1" lang="ja-JP" altLang="en-US" sz="2400" dirty="0">
              <a:solidFill>
                <a:schemeClr val="tx1"/>
              </a:solidFill>
            </a:endParaRPr>
          </a:p>
        </p:txBody>
      </p:sp>
      <p:sp>
        <p:nvSpPr>
          <p:cNvPr id="10" name="角丸四角形 9"/>
          <p:cNvSpPr/>
          <p:nvPr/>
        </p:nvSpPr>
        <p:spPr>
          <a:xfrm>
            <a:off x="4953744" y="5085184"/>
            <a:ext cx="1274440" cy="156247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5004048" y="6237312"/>
            <a:ext cx="115212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管理</a:t>
            </a:r>
            <a:r>
              <a:rPr kumimoji="1" lang="en-US" altLang="ja-JP" dirty="0" smtClean="0">
                <a:solidFill>
                  <a:schemeClr val="tx1"/>
                </a:solidFill>
              </a:rPr>
              <a:t>VM</a:t>
            </a:r>
            <a:endParaRPr kumimoji="1" lang="ja-JP" alt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 presetClass="path" presetSubtype="0" accel="50000" decel="50000" fill="hold" grpId="0" nodeType="clickEffect">
                                  <p:stCondLst>
                                    <p:cond delay="0"/>
                                  </p:stCondLst>
                                  <p:childTnLst>
                                    <p:animMotion origin="layout" path="M -1.94444E-6 -4.07407E-6 L 0.11215 -0.05324 C 0.13559 -0.06527 0.17084 -0.07199 0.20747 -0.07199 C 0.24931 -0.07199 0.28281 -0.06527 0.30625 -0.05324 L 0.41858 -4.07407E-6 " pathEditMode="relative" rAng="0" ptsTypes="FffFF">
                                      <p:cBhvr>
                                        <p:cTn id="6" dur="2000" fill="hold"/>
                                        <p:tgtEl>
                                          <p:spTgt spid="9"/>
                                        </p:tgtEl>
                                        <p:attrNameLst>
                                          <p:attrName>ppt_x</p:attrName>
                                          <p:attrName>ppt_y</p:attrName>
                                        </p:attrNameLst>
                                      </p:cBhvr>
                                      <p:rCtr x="20900" y="-3600"/>
                                    </p:animMotion>
                                  </p:childTnLst>
                                </p:cTn>
                              </p:par>
                              <p:par>
                                <p:cTn id="7" presetID="44" presetClass="path" presetSubtype="0" accel="50000" decel="50000" fill="hold" grpId="0" nodeType="withEffect">
                                  <p:stCondLst>
                                    <p:cond delay="0"/>
                                  </p:stCondLst>
                                  <p:childTnLst>
                                    <p:animMotion origin="layout" path="M 2.77778E-6 1.85185E-6 L 0.11215 -0.05324 C 0.13559 -0.06528 0.17083 -0.07199 0.20746 -0.07199 C 0.2493 -0.07199 0.28281 -0.06528 0.30625 -0.05324 L 0.41857 1.85185E-6 " pathEditMode="relative" rAng="0" ptsTypes="FffFF">
                                      <p:cBhvr>
                                        <p:cTn id="8" dur="2000" fill="hold"/>
                                        <p:tgtEl>
                                          <p:spTgt spid="15"/>
                                        </p:tgtEl>
                                        <p:attrNameLst>
                                          <p:attrName>ppt_x</p:attrName>
                                          <p:attrName>ppt_y</p:attrName>
                                        </p:attrNameLst>
                                      </p:cBhvr>
                                      <p:rCtr x="20900" y="-36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4716016" y="4293096"/>
            <a:ext cx="3816424" cy="24482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pPr algn="ctr"/>
            <a:r>
              <a:rPr kumimoji="1" lang="ja-JP" altLang="en-US" dirty="0" smtClean="0"/>
              <a:t>提案：ドメイン</a:t>
            </a:r>
            <a:r>
              <a:rPr kumimoji="1" lang="en-US" altLang="ja-JP" dirty="0" smtClean="0"/>
              <a:t>M</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マイグレーション可能な</a:t>
            </a:r>
            <a:r>
              <a:rPr kumimoji="1" lang="en-US" altLang="ja-JP" dirty="0" smtClean="0"/>
              <a:t>IDS</a:t>
            </a:r>
            <a:r>
              <a:rPr kumimoji="1" lang="ja-JP" altLang="en-US" dirty="0" smtClean="0"/>
              <a:t>オフロード専用</a:t>
            </a:r>
            <a:r>
              <a:rPr kumimoji="1" lang="en-US" altLang="ja-JP" dirty="0" smtClean="0"/>
              <a:t>VM</a:t>
            </a:r>
          </a:p>
          <a:p>
            <a:pPr lvl="1"/>
            <a:r>
              <a:rPr lang="ja-JP" altLang="en-US" dirty="0"/>
              <a:t>指定</a:t>
            </a:r>
            <a:r>
              <a:rPr lang="ja-JP" altLang="en-US" dirty="0" smtClean="0"/>
              <a:t>した監視対象</a:t>
            </a:r>
            <a:r>
              <a:rPr lang="en-US" altLang="ja-JP" dirty="0" smtClean="0"/>
              <a:t>VM</a:t>
            </a:r>
            <a:r>
              <a:rPr lang="ja-JP" altLang="en-US" dirty="0" smtClean="0"/>
              <a:t>を監視できる</a:t>
            </a:r>
            <a:endParaRPr lang="en-US" altLang="ja-JP" dirty="0" smtClean="0"/>
          </a:p>
          <a:p>
            <a:pPr lvl="2"/>
            <a:r>
              <a:rPr lang="ja-JP" altLang="en-US" dirty="0" smtClean="0"/>
              <a:t>ストレージ、ネットワーク、メモリを監視可能</a:t>
            </a:r>
            <a:endParaRPr lang="en-US" altLang="ja-JP" dirty="0" smtClean="0"/>
          </a:p>
          <a:p>
            <a:pPr lvl="1"/>
            <a:r>
              <a:rPr kumimoji="1" lang="ja-JP" altLang="en-US" dirty="0" smtClean="0"/>
              <a:t>監視したまま監視対象</a:t>
            </a:r>
            <a:r>
              <a:rPr kumimoji="1" lang="en-US" altLang="ja-JP" dirty="0" smtClean="0"/>
              <a:t>VM</a:t>
            </a:r>
            <a:r>
              <a:rPr kumimoji="1" lang="ja-JP" altLang="en-US" dirty="0" smtClean="0"/>
              <a:t>と同時にマイグレーションできる</a:t>
            </a:r>
            <a:endParaRPr kumimoji="1" lang="en-US" altLang="ja-JP" dirty="0" smtClean="0"/>
          </a:p>
          <a:p>
            <a:pPr lvl="2"/>
            <a:r>
              <a:rPr lang="ja-JP" altLang="en-US" dirty="0" smtClean="0"/>
              <a:t>マイグレーション後も監視を継続</a:t>
            </a:r>
            <a:endParaRPr kumimoji="1" lang="ja-JP" altLang="en-US" dirty="0"/>
          </a:p>
        </p:txBody>
      </p:sp>
      <p:sp>
        <p:nvSpPr>
          <p:cNvPr id="6" name="正方形/長方形 5"/>
          <p:cNvSpPr/>
          <p:nvPr/>
        </p:nvSpPr>
        <p:spPr>
          <a:xfrm>
            <a:off x="539552" y="4293096"/>
            <a:ext cx="3816424" cy="24482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907704" y="4293096"/>
            <a:ext cx="115212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ホスト</a:t>
            </a:r>
            <a:r>
              <a:rPr kumimoji="1" lang="en-US" altLang="ja-JP" dirty="0" smtClean="0">
                <a:solidFill>
                  <a:schemeClr val="tx1"/>
                </a:solidFill>
              </a:rPr>
              <a:t>1</a:t>
            </a:r>
            <a:endParaRPr kumimoji="1" lang="ja-JP" altLang="en-US" dirty="0">
              <a:solidFill>
                <a:schemeClr val="tx1"/>
              </a:solidFill>
            </a:endParaRPr>
          </a:p>
        </p:txBody>
      </p:sp>
      <p:sp>
        <p:nvSpPr>
          <p:cNvPr id="9" name="正方形/長方形 8"/>
          <p:cNvSpPr/>
          <p:nvPr/>
        </p:nvSpPr>
        <p:spPr>
          <a:xfrm>
            <a:off x="6084168" y="4293096"/>
            <a:ext cx="115212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ホスト</a:t>
            </a:r>
            <a:r>
              <a:rPr lang="en-US" altLang="ja-JP" dirty="0" smtClean="0">
                <a:solidFill>
                  <a:schemeClr val="tx1"/>
                </a:solidFill>
              </a:rPr>
              <a:t>2</a:t>
            </a:r>
            <a:endParaRPr kumimoji="1" lang="ja-JP" altLang="en-US" dirty="0">
              <a:solidFill>
                <a:schemeClr val="tx1"/>
              </a:solidFill>
            </a:endParaRPr>
          </a:p>
        </p:txBody>
      </p:sp>
      <p:sp>
        <p:nvSpPr>
          <p:cNvPr id="10" name="角丸四角形 9"/>
          <p:cNvSpPr/>
          <p:nvPr/>
        </p:nvSpPr>
        <p:spPr>
          <a:xfrm>
            <a:off x="611560" y="5085184"/>
            <a:ext cx="1152128" cy="156247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1835696" y="5085184"/>
            <a:ext cx="1152128" cy="1562472"/>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a:p>
        </p:txBody>
      </p:sp>
      <p:sp>
        <p:nvSpPr>
          <p:cNvPr id="14" name="正方形/長方形 13"/>
          <p:cNvSpPr/>
          <p:nvPr/>
        </p:nvSpPr>
        <p:spPr>
          <a:xfrm>
            <a:off x="611560" y="6237312"/>
            <a:ext cx="115212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管理</a:t>
            </a:r>
            <a:r>
              <a:rPr kumimoji="1" lang="en-US" altLang="ja-JP" dirty="0" smtClean="0">
                <a:solidFill>
                  <a:schemeClr val="tx1"/>
                </a:solidFill>
              </a:rPr>
              <a:t>VM</a:t>
            </a:r>
            <a:endParaRPr kumimoji="1" lang="ja-JP" altLang="en-US" dirty="0">
              <a:solidFill>
                <a:schemeClr val="tx1"/>
              </a:solidFill>
            </a:endParaRPr>
          </a:p>
        </p:txBody>
      </p:sp>
      <p:sp>
        <p:nvSpPr>
          <p:cNvPr id="15" name="正方形/長方形 14"/>
          <p:cNvSpPr/>
          <p:nvPr/>
        </p:nvSpPr>
        <p:spPr>
          <a:xfrm>
            <a:off x="1835696" y="6165304"/>
            <a:ext cx="115212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監視対象</a:t>
            </a:r>
            <a:r>
              <a:rPr kumimoji="1" lang="en-US" altLang="ja-JP" dirty="0" smtClean="0">
                <a:solidFill>
                  <a:schemeClr val="tx1"/>
                </a:solidFill>
              </a:rPr>
              <a:t>VM</a:t>
            </a:r>
            <a:endParaRPr kumimoji="1" lang="ja-JP" altLang="en-US" dirty="0">
              <a:solidFill>
                <a:schemeClr val="tx1"/>
              </a:solidFill>
            </a:endParaRPr>
          </a:p>
        </p:txBody>
      </p:sp>
      <p:sp>
        <p:nvSpPr>
          <p:cNvPr id="18" name="角丸四角形 17"/>
          <p:cNvSpPr/>
          <p:nvPr/>
        </p:nvSpPr>
        <p:spPr>
          <a:xfrm>
            <a:off x="3059832" y="5085184"/>
            <a:ext cx="1152128" cy="1562472"/>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19" name="正方形/長方形 18"/>
          <p:cNvSpPr/>
          <p:nvPr/>
        </p:nvSpPr>
        <p:spPr>
          <a:xfrm>
            <a:off x="3059832" y="6165304"/>
            <a:ext cx="115212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ドメイン</a:t>
            </a:r>
            <a:r>
              <a:rPr kumimoji="1" lang="en-US" altLang="ja-JP" dirty="0" smtClean="0">
                <a:solidFill>
                  <a:schemeClr val="tx1"/>
                </a:solidFill>
              </a:rPr>
              <a:t>M</a:t>
            </a:r>
            <a:endParaRPr kumimoji="1" lang="ja-JP" altLang="en-US" dirty="0">
              <a:solidFill>
                <a:schemeClr val="tx1"/>
              </a:solidFill>
            </a:endParaRPr>
          </a:p>
        </p:txBody>
      </p:sp>
      <p:sp>
        <p:nvSpPr>
          <p:cNvPr id="20" name="左矢印 19"/>
          <p:cNvSpPr/>
          <p:nvPr/>
        </p:nvSpPr>
        <p:spPr>
          <a:xfrm>
            <a:off x="2627784" y="5301208"/>
            <a:ext cx="834392" cy="484632"/>
          </a:xfrm>
          <a:prstGeom prst="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3203848" y="5229200"/>
            <a:ext cx="936104" cy="64807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rPr>
              <a:t>IDS</a:t>
            </a:r>
            <a:endParaRPr kumimoji="1" lang="ja-JP" altLang="en-US" sz="24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1"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strips(downLeft)">
                                      <p:cBhvr>
                                        <p:cTn id="7" dur="500"/>
                                        <p:tgtEl>
                                          <p:spTgt spid="18"/>
                                        </p:tgtEl>
                                      </p:cBhvr>
                                    </p:animEffect>
                                  </p:childTnLst>
                                </p:cTn>
                              </p:par>
                              <p:par>
                                <p:cTn id="8" presetID="18" presetClass="entr" presetSubtype="12" fill="hold" grpId="1"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strips(downLeft)">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1"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strips(downLeft)">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1" nodeType="click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strips(downLeft)">
                                      <p:cBhvr>
                                        <p:cTn id="20" dur="500"/>
                                        <p:tgtEl>
                                          <p:spTgt spid="20"/>
                                        </p:tgtEl>
                                      </p:cBhvr>
                                    </p:animEffect>
                                  </p:childTnLst>
                                </p:cTn>
                              </p:par>
                            </p:childTnLst>
                          </p:cTn>
                        </p:par>
                      </p:childTnLst>
                    </p:cTn>
                  </p:par>
                  <p:par>
                    <p:cTn id="21" fill="hold">
                      <p:stCondLst>
                        <p:cond delay="indefinite"/>
                      </p:stCondLst>
                      <p:childTnLst>
                        <p:par>
                          <p:cTn id="22" fill="hold">
                            <p:stCondLst>
                              <p:cond delay="0"/>
                            </p:stCondLst>
                            <p:childTnLst>
                              <p:par>
                                <p:cTn id="23" presetID="44" presetClass="path" presetSubtype="0" accel="50000" decel="50000" fill="hold" grpId="0" nodeType="clickEffect">
                                  <p:stCondLst>
                                    <p:cond delay="0"/>
                                  </p:stCondLst>
                                  <p:childTnLst>
                                    <p:animMotion origin="layout" path="M 4.72222E-6 -2.83996E-6 L 0.12118 -0.05319 C 0.1467 -0.06521 0.18472 -0.07192 0.2243 -0.07192 C 0.26961 -0.07192 0.30572 -0.06521 0.33125 -0.05319 L 0.45277 -2.83996E-6 " pathEditMode="relative" rAng="0" ptsTypes="FffFF">
                                      <p:cBhvr>
                                        <p:cTn id="24" dur="2000" fill="hold"/>
                                        <p:tgtEl>
                                          <p:spTgt spid="11"/>
                                        </p:tgtEl>
                                        <p:attrNameLst>
                                          <p:attrName>ppt_x</p:attrName>
                                          <p:attrName>ppt_y</p:attrName>
                                        </p:attrNameLst>
                                      </p:cBhvr>
                                      <p:rCtr x="22600" y="-3600"/>
                                    </p:animMotion>
                                  </p:childTnLst>
                                </p:cTn>
                              </p:par>
                              <p:par>
                                <p:cTn id="25" presetID="44" presetClass="path" presetSubtype="0" accel="50000" decel="50000" fill="hold" grpId="0" nodeType="withEffect">
                                  <p:stCondLst>
                                    <p:cond delay="0"/>
                                  </p:stCondLst>
                                  <p:childTnLst>
                                    <p:animMotion origin="layout" path="M 4.72222E-6 -2.6087E-6 L 0.12118 -0.05319 C 0.1467 -0.06521 0.18472 -0.07192 0.2243 -0.07192 C 0.26961 -0.07192 0.30572 -0.06521 0.33125 -0.05319 L 0.45277 -2.6087E-6 " pathEditMode="relative" rAng="0" ptsTypes="FffFF">
                                      <p:cBhvr>
                                        <p:cTn id="26" dur="2000" fill="hold"/>
                                        <p:tgtEl>
                                          <p:spTgt spid="15"/>
                                        </p:tgtEl>
                                        <p:attrNameLst>
                                          <p:attrName>ppt_x</p:attrName>
                                          <p:attrName>ppt_y</p:attrName>
                                        </p:attrNameLst>
                                      </p:cBhvr>
                                      <p:rCtr x="22600" y="-3600"/>
                                    </p:animMotion>
                                  </p:childTnLst>
                                </p:cTn>
                              </p:par>
                              <p:par>
                                <p:cTn id="27" presetID="44" presetClass="path" presetSubtype="0" accel="50000" decel="50000" fill="hold" grpId="0" nodeType="withEffect">
                                  <p:stCondLst>
                                    <p:cond delay="0"/>
                                  </p:stCondLst>
                                  <p:childTnLst>
                                    <p:animMotion origin="layout" path="M 5.55556E-7 -2.83996E-6 L 0.12118 -0.05319 C 0.1467 -0.06521 0.18472 -0.07192 0.22431 -0.07192 C 0.26962 -0.07192 0.30573 -0.06521 0.33125 -0.05319 L 0.45278 -2.83996E-6 " pathEditMode="relative" rAng="0" ptsTypes="FffFF">
                                      <p:cBhvr>
                                        <p:cTn id="28" dur="2000" fill="hold"/>
                                        <p:tgtEl>
                                          <p:spTgt spid="18"/>
                                        </p:tgtEl>
                                        <p:attrNameLst>
                                          <p:attrName>ppt_x</p:attrName>
                                          <p:attrName>ppt_y</p:attrName>
                                        </p:attrNameLst>
                                      </p:cBhvr>
                                      <p:rCtr x="22600" y="-3600"/>
                                    </p:animMotion>
                                  </p:childTnLst>
                                </p:cTn>
                              </p:par>
                              <p:par>
                                <p:cTn id="29" presetID="44" presetClass="path" presetSubtype="0" accel="50000" decel="50000" fill="hold" grpId="0" nodeType="withEffect">
                                  <p:stCondLst>
                                    <p:cond delay="0"/>
                                  </p:stCondLst>
                                  <p:childTnLst>
                                    <p:animMotion origin="layout" path="M 5.55556E-7 -2.6087E-6 L 0.12118 -0.05319 C 0.1467 -0.06521 0.18472 -0.07192 0.22431 -0.07192 C 0.26962 -0.07192 0.30573 -0.06521 0.33125 -0.05319 L 0.45278 -2.6087E-6 " pathEditMode="relative" rAng="0" ptsTypes="FffFF">
                                      <p:cBhvr>
                                        <p:cTn id="30" dur="2000" fill="hold"/>
                                        <p:tgtEl>
                                          <p:spTgt spid="19"/>
                                        </p:tgtEl>
                                        <p:attrNameLst>
                                          <p:attrName>ppt_x</p:attrName>
                                          <p:attrName>ppt_y</p:attrName>
                                        </p:attrNameLst>
                                      </p:cBhvr>
                                      <p:rCtr x="22600" y="-3600"/>
                                    </p:animMotion>
                                  </p:childTnLst>
                                </p:cTn>
                              </p:par>
                              <p:par>
                                <p:cTn id="31" presetID="44" presetClass="path" presetSubtype="0" accel="50000" decel="50000" fill="hold" grpId="0" nodeType="withEffect">
                                  <p:stCondLst>
                                    <p:cond delay="0"/>
                                  </p:stCondLst>
                                  <p:childTnLst>
                                    <p:animMotion origin="layout" path="M 3.88889E-6 4.43108E-6 L 0.12118 -0.0532 C 0.1467 -0.06522 0.18472 -0.07193 0.2243 -0.07193 C 0.26961 -0.07193 0.30573 -0.06522 0.33125 -0.0532 L 0.45277 4.43108E-6 " pathEditMode="relative" rAng="0" ptsTypes="FffFF">
                                      <p:cBhvr>
                                        <p:cTn id="32" dur="2000" fill="hold"/>
                                        <p:tgtEl>
                                          <p:spTgt spid="20"/>
                                        </p:tgtEl>
                                        <p:attrNameLst>
                                          <p:attrName>ppt_x</p:attrName>
                                          <p:attrName>ppt_y</p:attrName>
                                        </p:attrNameLst>
                                      </p:cBhvr>
                                      <p:rCtr x="22600" y="-3600"/>
                                    </p:animMotion>
                                  </p:childTnLst>
                                </p:cTn>
                              </p:par>
                              <p:par>
                                <p:cTn id="33" presetID="44" presetClass="path" presetSubtype="0" accel="50000" decel="50000" fill="hold" grpId="0" nodeType="withEffect">
                                  <p:stCondLst>
                                    <p:cond delay="0"/>
                                  </p:stCondLst>
                                  <p:childTnLst>
                                    <p:animMotion origin="layout" path="M -2.5E-6 -3.17299E-6 L 0.12118 -0.05319 C 0.1467 -0.06521 0.18472 -0.07192 0.22431 -0.07192 C 0.26962 -0.07192 0.30573 -0.06521 0.33125 -0.05319 L 0.45278 -3.17299E-6 " pathEditMode="relative" rAng="0" ptsTypes="FffFF">
                                      <p:cBhvr>
                                        <p:cTn id="34" dur="2000" fill="hold"/>
                                        <p:tgtEl>
                                          <p:spTgt spid="16"/>
                                        </p:tgtEl>
                                        <p:attrNameLst>
                                          <p:attrName>ppt_x</p:attrName>
                                          <p:attrName>ppt_y</p:attrName>
                                        </p:attrNameLst>
                                      </p:cBhvr>
                                      <p:rCtr x="22600" y="-36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p:bldP spid="18" grpId="0" animBg="1"/>
      <p:bldP spid="18" grpId="1" animBg="1"/>
      <p:bldP spid="19" grpId="0"/>
      <p:bldP spid="19" grpId="1"/>
      <p:bldP spid="20" grpId="0" animBg="1"/>
      <p:bldP spid="20" grpId="1" animBg="1"/>
      <p:bldP spid="16" grpId="0" animBg="1"/>
      <p:bldP spid="16"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メモリ監視</a:t>
            </a:r>
            <a:endParaRPr kumimoji="1" lang="ja-JP" altLang="en-US" dirty="0"/>
          </a:p>
        </p:txBody>
      </p:sp>
      <p:sp>
        <p:nvSpPr>
          <p:cNvPr id="3" name="コンテンツ プレースホルダ 2"/>
          <p:cNvSpPr>
            <a:spLocks noGrp="1"/>
          </p:cNvSpPr>
          <p:nvPr>
            <p:ph sz="quarter" idx="1"/>
          </p:nvPr>
        </p:nvSpPr>
        <p:spPr/>
        <p:txBody>
          <a:bodyPr>
            <a:normAutofit/>
          </a:bodyPr>
          <a:lstStyle/>
          <a:p>
            <a:r>
              <a:rPr kumimoji="1" lang="ja-JP" altLang="en-US" dirty="0" smtClean="0"/>
              <a:t>ドメイン</a:t>
            </a:r>
            <a:r>
              <a:rPr kumimoji="1" lang="en-US" altLang="ja-JP" dirty="0" smtClean="0"/>
              <a:t>M</a:t>
            </a:r>
            <a:r>
              <a:rPr lang="ja-JP" altLang="en-US" dirty="0" err="1" smtClean="0"/>
              <a:t>に監</a:t>
            </a:r>
            <a:r>
              <a:rPr lang="ja-JP" altLang="en-US" dirty="0" smtClean="0"/>
              <a:t>視対象</a:t>
            </a:r>
            <a:r>
              <a:rPr lang="en-US" altLang="ja-JP" dirty="0" smtClean="0"/>
              <a:t>VM</a:t>
            </a:r>
            <a:r>
              <a:rPr lang="ja-JP" altLang="en-US" dirty="0" err="1" smtClean="0"/>
              <a:t>のメ</a:t>
            </a:r>
            <a:r>
              <a:rPr lang="ja-JP" altLang="en-US" dirty="0" smtClean="0"/>
              <a:t>モリをマップして監視</a:t>
            </a:r>
            <a:endParaRPr lang="en-US" altLang="ja-JP" dirty="0" smtClean="0"/>
          </a:p>
          <a:p>
            <a:pPr lvl="1"/>
            <a:r>
              <a:rPr lang="ja-JP" altLang="en-US" dirty="0" smtClean="0"/>
              <a:t>メモリマップは</a:t>
            </a:r>
            <a:r>
              <a:rPr lang="en-US" altLang="ja-JP" dirty="0" smtClean="0"/>
              <a:t>VM</a:t>
            </a:r>
            <a:r>
              <a:rPr lang="ja-JP" altLang="en-US" dirty="0" smtClean="0"/>
              <a:t>間でメモリを共有するための操作</a:t>
            </a:r>
            <a:endParaRPr lang="en-US" altLang="ja-JP" dirty="0" smtClean="0"/>
          </a:p>
          <a:p>
            <a:pPr lvl="1"/>
            <a:r>
              <a:rPr kumimoji="1" lang="ja-JP" altLang="en-US" dirty="0" smtClean="0"/>
              <a:t>従来は管理</a:t>
            </a:r>
            <a:r>
              <a:rPr kumimoji="1" lang="en-US" altLang="ja-JP" dirty="0" smtClean="0"/>
              <a:t>VM</a:t>
            </a:r>
            <a:r>
              <a:rPr kumimoji="1" lang="ja-JP" altLang="en-US" dirty="0" smtClean="0"/>
              <a:t>しかマップできなかった</a:t>
            </a:r>
            <a:endParaRPr kumimoji="1" lang="en-US" altLang="ja-JP" dirty="0" smtClean="0"/>
          </a:p>
          <a:p>
            <a:pPr lvl="2"/>
            <a:r>
              <a:rPr lang="en-US" altLang="ja-JP" dirty="0" smtClean="0"/>
              <a:t>VM</a:t>
            </a:r>
            <a:r>
              <a:rPr lang="ja-JP" altLang="en-US" dirty="0" smtClean="0"/>
              <a:t>間の隔離を実現するため</a:t>
            </a:r>
            <a:endParaRPr lang="en-US" altLang="ja-JP" dirty="0" smtClean="0"/>
          </a:p>
          <a:p>
            <a:pPr lvl="2"/>
            <a:endParaRPr lang="en-US" altLang="ja-JP" dirty="0" smtClean="0"/>
          </a:p>
          <a:p>
            <a:pPr lvl="1"/>
            <a:r>
              <a:rPr lang="ja-JP" altLang="en-US" dirty="0" smtClean="0"/>
              <a:t>ドメイン</a:t>
            </a:r>
            <a:r>
              <a:rPr lang="en-US" altLang="ja-JP" dirty="0" smtClean="0"/>
              <a:t>M</a:t>
            </a:r>
            <a:r>
              <a:rPr lang="ja-JP" altLang="en-US" dirty="0" err="1" smtClean="0"/>
              <a:t>にも</a:t>
            </a:r>
            <a:r>
              <a:rPr lang="ja-JP" altLang="en-US" dirty="0" smtClean="0"/>
              <a:t>メモリマップの</a:t>
            </a:r>
            <a:endParaRPr lang="en-US" altLang="ja-JP" dirty="0" smtClean="0"/>
          </a:p>
          <a:p>
            <a:pPr lvl="1">
              <a:buNone/>
            </a:pPr>
            <a:r>
              <a:rPr lang="ja-JP" altLang="en-US" dirty="0" smtClean="0"/>
              <a:t>　許可を与える</a:t>
            </a:r>
            <a:endParaRPr lang="en-US" altLang="ja-JP" dirty="0" smtClean="0"/>
          </a:p>
          <a:p>
            <a:pPr lvl="2"/>
            <a:r>
              <a:rPr lang="en-US" altLang="ja-JP" dirty="0" smtClean="0"/>
              <a:t>VMM</a:t>
            </a:r>
            <a:r>
              <a:rPr lang="ja-JP" altLang="en-US" dirty="0" smtClean="0"/>
              <a:t>のアクセス制限を変更</a:t>
            </a:r>
            <a:endParaRPr lang="en-US" altLang="ja-JP" dirty="0" smtClean="0"/>
          </a:p>
          <a:p>
            <a:pPr lvl="2"/>
            <a:r>
              <a:rPr lang="ja-JP" altLang="en-US" dirty="0" smtClean="0"/>
              <a:t>ドメイン</a:t>
            </a:r>
            <a:r>
              <a:rPr lang="en-US" altLang="ja-JP" dirty="0" smtClean="0"/>
              <a:t>M</a:t>
            </a:r>
            <a:r>
              <a:rPr lang="ja-JP" altLang="en-US" dirty="0" smtClean="0"/>
              <a:t>の</a:t>
            </a:r>
            <a:r>
              <a:rPr lang="en-US" altLang="ja-JP" dirty="0" smtClean="0"/>
              <a:t>OS</a:t>
            </a:r>
            <a:r>
              <a:rPr lang="ja-JP" altLang="en-US" dirty="0" smtClean="0"/>
              <a:t>にメモリマップ用</a:t>
            </a:r>
            <a:endParaRPr lang="en-US" altLang="ja-JP" dirty="0" smtClean="0"/>
          </a:p>
          <a:p>
            <a:pPr marL="685800" lvl="2" indent="0">
              <a:buNone/>
            </a:pPr>
            <a:r>
              <a:rPr lang="ja-JP" altLang="en-US" dirty="0"/>
              <a:t>　</a:t>
            </a:r>
            <a:r>
              <a:rPr lang="ja-JP" altLang="en-US" dirty="0" smtClean="0"/>
              <a:t>のインターフェースを追加</a:t>
            </a:r>
          </a:p>
        </p:txBody>
      </p:sp>
      <p:sp>
        <p:nvSpPr>
          <p:cNvPr id="4" name="正方形/長方形 3"/>
          <p:cNvSpPr/>
          <p:nvPr/>
        </p:nvSpPr>
        <p:spPr>
          <a:xfrm>
            <a:off x="5652120" y="5589240"/>
            <a:ext cx="3240360" cy="86409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smtClean="0">
                <a:solidFill>
                  <a:schemeClr val="tx1"/>
                </a:solidFill>
              </a:rPr>
              <a:t>VMM</a:t>
            </a:r>
            <a:endParaRPr kumimoji="1" lang="ja-JP" altLang="en-US" sz="2800" dirty="0">
              <a:solidFill>
                <a:schemeClr val="tx1"/>
              </a:solidFill>
            </a:endParaRPr>
          </a:p>
        </p:txBody>
      </p:sp>
      <p:sp>
        <p:nvSpPr>
          <p:cNvPr id="5" name="角丸四角形 4"/>
          <p:cNvSpPr/>
          <p:nvPr/>
        </p:nvSpPr>
        <p:spPr>
          <a:xfrm>
            <a:off x="5652120" y="3284984"/>
            <a:ext cx="1656184" cy="221773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a:p>
        </p:txBody>
      </p:sp>
      <p:sp>
        <p:nvSpPr>
          <p:cNvPr id="6" name="正方形/長方形 5"/>
          <p:cNvSpPr/>
          <p:nvPr/>
        </p:nvSpPr>
        <p:spPr>
          <a:xfrm>
            <a:off x="5724128" y="5013176"/>
            <a:ext cx="144016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監視対象</a:t>
            </a:r>
            <a:r>
              <a:rPr kumimoji="1" lang="en-US" altLang="ja-JP" dirty="0" smtClean="0">
                <a:solidFill>
                  <a:schemeClr val="tx1"/>
                </a:solidFill>
              </a:rPr>
              <a:t>VM</a:t>
            </a:r>
            <a:endParaRPr kumimoji="1" lang="ja-JP" altLang="en-US" dirty="0">
              <a:solidFill>
                <a:schemeClr val="tx1"/>
              </a:solidFill>
            </a:endParaRPr>
          </a:p>
        </p:txBody>
      </p:sp>
      <p:sp>
        <p:nvSpPr>
          <p:cNvPr id="7" name="角丸四角形 6"/>
          <p:cNvSpPr/>
          <p:nvPr/>
        </p:nvSpPr>
        <p:spPr>
          <a:xfrm>
            <a:off x="7380312" y="3284984"/>
            <a:ext cx="1584176" cy="221773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8" name="正方形/長方形 7"/>
          <p:cNvSpPr/>
          <p:nvPr/>
        </p:nvSpPr>
        <p:spPr>
          <a:xfrm>
            <a:off x="7452320" y="5013176"/>
            <a:ext cx="144016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ドメイン</a:t>
            </a:r>
            <a:r>
              <a:rPr kumimoji="1" lang="en-US" altLang="ja-JP" dirty="0" smtClean="0">
                <a:solidFill>
                  <a:schemeClr val="tx1"/>
                </a:solidFill>
              </a:rPr>
              <a:t>M</a:t>
            </a:r>
            <a:endParaRPr kumimoji="1" lang="ja-JP" altLang="en-US" dirty="0">
              <a:solidFill>
                <a:schemeClr val="tx1"/>
              </a:solidFill>
            </a:endParaRPr>
          </a:p>
        </p:txBody>
      </p:sp>
      <p:sp>
        <p:nvSpPr>
          <p:cNvPr id="14" name="正方形/長方形 13"/>
          <p:cNvSpPr/>
          <p:nvPr/>
        </p:nvSpPr>
        <p:spPr>
          <a:xfrm>
            <a:off x="5868144" y="3501008"/>
            <a:ext cx="1224136" cy="43204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5868144" y="4365104"/>
            <a:ext cx="1224136" cy="432048"/>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5868144" y="3933056"/>
            <a:ext cx="1224136"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左矢印 18"/>
          <p:cNvSpPr/>
          <p:nvPr/>
        </p:nvSpPr>
        <p:spPr>
          <a:xfrm>
            <a:off x="7812360" y="3501008"/>
            <a:ext cx="576064" cy="484632"/>
          </a:xfrm>
          <a:prstGeom prst="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8100392" y="3356992"/>
            <a:ext cx="842392" cy="698376"/>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IDS</a:t>
            </a:r>
            <a:endParaRPr kumimoji="1" lang="ja-JP" alt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5.55556E-7 -1.6763E-6 L 0.09844 -1.6763E-6 " pathEditMode="relative" rAng="0" ptsTypes="AA">
                                      <p:cBhvr>
                                        <p:cTn id="6" dur="2000" fill="hold"/>
                                        <p:tgtEl>
                                          <p:spTgt spid="14"/>
                                        </p:tgtEl>
                                        <p:attrNameLst>
                                          <p:attrName>ppt_x</p:attrName>
                                          <p:attrName>ppt_y</p:attrName>
                                        </p:attrNameLst>
                                      </p:cBhvr>
                                      <p:rCtr x="49" y="0"/>
                                    </p:animMotion>
                                  </p:childTnLst>
                                </p:cTn>
                              </p:par>
                              <p:par>
                                <p:cTn id="7" presetID="63" presetClass="path" presetSubtype="0" accel="50000" decel="50000" fill="hold" grpId="0" nodeType="withEffect">
                                  <p:stCondLst>
                                    <p:cond delay="0"/>
                                  </p:stCondLst>
                                  <p:childTnLst>
                                    <p:animMotion origin="layout" path="M -5.55556E-7 -3.06358E-6 L 0.09844 -3.06358E-6 " pathEditMode="relative" rAng="0" ptsTypes="AA">
                                      <p:cBhvr>
                                        <p:cTn id="8" dur="2000" fill="hold"/>
                                        <p:tgtEl>
                                          <p:spTgt spid="16"/>
                                        </p:tgtEl>
                                        <p:attrNameLst>
                                          <p:attrName>ppt_x</p:attrName>
                                          <p:attrName>ppt_y</p:attrName>
                                        </p:attrNameLst>
                                      </p:cBhvr>
                                      <p:rCtr x="49" y="0"/>
                                    </p:animMotion>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strips(downLeft)">
                                      <p:cBhvr>
                                        <p:cTn id="1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メモリ監視中のマイグレーション</a:t>
            </a:r>
            <a:endParaRPr kumimoji="1" lang="ja-JP" altLang="en-US" dirty="0"/>
          </a:p>
        </p:txBody>
      </p:sp>
      <p:sp>
        <p:nvSpPr>
          <p:cNvPr id="3" name="コンテンツ プレースホルダ 2"/>
          <p:cNvSpPr>
            <a:spLocks noGrp="1"/>
          </p:cNvSpPr>
          <p:nvPr>
            <p:ph sz="quarter" idx="1"/>
          </p:nvPr>
        </p:nvSpPr>
        <p:spPr/>
        <p:txBody>
          <a:bodyPr/>
          <a:lstStyle/>
          <a:p>
            <a:r>
              <a:rPr lang="ja-JP" altLang="en-US" dirty="0" smtClean="0"/>
              <a:t>ドメイン</a:t>
            </a:r>
            <a:r>
              <a:rPr lang="en-US" altLang="ja-JP" dirty="0" smtClean="0"/>
              <a:t>M</a:t>
            </a:r>
            <a:r>
              <a:rPr lang="ja-JP" altLang="en-US" dirty="0" smtClean="0"/>
              <a:t>のメモリマップ状態を保持したままマイグレーション</a:t>
            </a:r>
            <a:endParaRPr lang="en-US" altLang="ja-JP" dirty="0" smtClean="0"/>
          </a:p>
          <a:p>
            <a:pPr lvl="1"/>
            <a:r>
              <a:rPr kumimoji="1" lang="ja-JP" altLang="en-US" dirty="0" smtClean="0"/>
              <a:t>従来</a:t>
            </a:r>
            <a:r>
              <a:rPr lang="ja-JP" altLang="en-US" dirty="0" smtClean="0"/>
              <a:t>は</a:t>
            </a:r>
            <a:r>
              <a:rPr lang="ja-JP" altLang="en-US" dirty="0"/>
              <a:t>他</a:t>
            </a:r>
            <a:r>
              <a:rPr lang="ja-JP" altLang="en-US" dirty="0" smtClean="0"/>
              <a:t>の</a:t>
            </a:r>
            <a:r>
              <a:rPr lang="en-US" altLang="ja-JP" dirty="0" smtClean="0"/>
              <a:t>VM</a:t>
            </a:r>
            <a:r>
              <a:rPr lang="ja-JP" altLang="en-US" dirty="0" err="1" smtClean="0"/>
              <a:t>のメ</a:t>
            </a:r>
            <a:r>
              <a:rPr lang="ja-JP" altLang="en-US" dirty="0" smtClean="0"/>
              <a:t>モリをマップしていることはなかった</a:t>
            </a:r>
            <a:endParaRPr kumimoji="1" lang="en-US" altLang="ja-JP" dirty="0" smtClean="0"/>
          </a:p>
          <a:p>
            <a:pPr lvl="1"/>
            <a:r>
              <a:rPr lang="ja-JP" altLang="en-US" dirty="0" smtClean="0"/>
              <a:t>送信側：ページテーブルにメモリマップ状態を保存</a:t>
            </a:r>
            <a:endParaRPr lang="en-US" altLang="ja-JP" dirty="0" smtClean="0"/>
          </a:p>
          <a:p>
            <a:pPr lvl="1"/>
            <a:r>
              <a:rPr lang="ja-JP" altLang="en-US" dirty="0" smtClean="0"/>
              <a:t>受信側：ページテーブルの情報を基に再度メモリマップ</a:t>
            </a:r>
            <a:endParaRPr kumimoji="1" lang="en-US" altLang="ja-JP" dirty="0" smtClean="0"/>
          </a:p>
        </p:txBody>
      </p:sp>
      <p:sp>
        <p:nvSpPr>
          <p:cNvPr id="4" name="正方形/長方形 3"/>
          <p:cNvSpPr/>
          <p:nvPr/>
        </p:nvSpPr>
        <p:spPr>
          <a:xfrm>
            <a:off x="4716016" y="4293096"/>
            <a:ext cx="3816424" cy="24482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39552" y="4293096"/>
            <a:ext cx="3816424" cy="24482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907704" y="4221088"/>
            <a:ext cx="115212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ホスト</a:t>
            </a:r>
            <a:r>
              <a:rPr kumimoji="1" lang="en-US" altLang="ja-JP" dirty="0" smtClean="0">
                <a:solidFill>
                  <a:schemeClr val="tx1"/>
                </a:solidFill>
              </a:rPr>
              <a:t>1</a:t>
            </a:r>
            <a:endParaRPr kumimoji="1" lang="ja-JP" altLang="en-US" dirty="0">
              <a:solidFill>
                <a:schemeClr val="tx1"/>
              </a:solidFill>
            </a:endParaRPr>
          </a:p>
        </p:txBody>
      </p:sp>
      <p:sp>
        <p:nvSpPr>
          <p:cNvPr id="7" name="正方形/長方形 6"/>
          <p:cNvSpPr/>
          <p:nvPr/>
        </p:nvSpPr>
        <p:spPr>
          <a:xfrm>
            <a:off x="6084168" y="4221088"/>
            <a:ext cx="115212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ホスト</a:t>
            </a:r>
            <a:r>
              <a:rPr lang="en-US" altLang="ja-JP" dirty="0" smtClean="0">
                <a:solidFill>
                  <a:schemeClr val="tx1"/>
                </a:solidFill>
              </a:rPr>
              <a:t>2</a:t>
            </a:r>
            <a:endParaRPr kumimoji="1" lang="ja-JP" altLang="en-US" dirty="0">
              <a:solidFill>
                <a:schemeClr val="tx1"/>
              </a:solidFill>
            </a:endParaRPr>
          </a:p>
        </p:txBody>
      </p:sp>
      <p:sp>
        <p:nvSpPr>
          <p:cNvPr id="9" name="角丸四角形 8"/>
          <p:cNvSpPr/>
          <p:nvPr/>
        </p:nvSpPr>
        <p:spPr>
          <a:xfrm>
            <a:off x="611560" y="4581128"/>
            <a:ext cx="1800200" cy="2088232"/>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a:p>
        </p:txBody>
      </p:sp>
      <p:sp>
        <p:nvSpPr>
          <p:cNvPr id="11" name="正方形/長方形 10"/>
          <p:cNvSpPr/>
          <p:nvPr/>
        </p:nvSpPr>
        <p:spPr>
          <a:xfrm>
            <a:off x="683568" y="6237312"/>
            <a:ext cx="1656184"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監視対象</a:t>
            </a:r>
            <a:r>
              <a:rPr kumimoji="1" lang="en-US" altLang="ja-JP" dirty="0" smtClean="0">
                <a:solidFill>
                  <a:schemeClr val="tx1"/>
                </a:solidFill>
              </a:rPr>
              <a:t>VM</a:t>
            </a:r>
            <a:endParaRPr kumimoji="1" lang="ja-JP" altLang="en-US" dirty="0">
              <a:solidFill>
                <a:schemeClr val="tx1"/>
              </a:solidFill>
            </a:endParaRPr>
          </a:p>
        </p:txBody>
      </p:sp>
      <p:sp>
        <p:nvSpPr>
          <p:cNvPr id="12" name="角丸四角形 11"/>
          <p:cNvSpPr/>
          <p:nvPr/>
        </p:nvSpPr>
        <p:spPr>
          <a:xfrm>
            <a:off x="2483768" y="4581128"/>
            <a:ext cx="1800200" cy="2066528"/>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13" name="正方形/長方形 12"/>
          <p:cNvSpPr/>
          <p:nvPr/>
        </p:nvSpPr>
        <p:spPr>
          <a:xfrm>
            <a:off x="2843808" y="6237312"/>
            <a:ext cx="115212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ドメイン</a:t>
            </a:r>
            <a:r>
              <a:rPr kumimoji="1" lang="en-US" altLang="ja-JP" dirty="0" smtClean="0">
                <a:solidFill>
                  <a:schemeClr val="tx1"/>
                </a:solidFill>
              </a:rPr>
              <a:t>M</a:t>
            </a:r>
            <a:endParaRPr kumimoji="1" lang="ja-JP" altLang="en-US" dirty="0">
              <a:solidFill>
                <a:schemeClr val="tx1"/>
              </a:solidFill>
            </a:endParaRPr>
          </a:p>
        </p:txBody>
      </p:sp>
      <p:sp>
        <p:nvSpPr>
          <p:cNvPr id="18" name="正方形/長方形 17"/>
          <p:cNvSpPr/>
          <p:nvPr/>
        </p:nvSpPr>
        <p:spPr>
          <a:xfrm>
            <a:off x="1763688" y="4725144"/>
            <a:ext cx="1368152" cy="50405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1763688" y="5229200"/>
            <a:ext cx="1368152" cy="50405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827584" y="5733256"/>
            <a:ext cx="1368152" cy="50405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3635896" y="5733256"/>
            <a:ext cx="432048"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3635896" y="4797152"/>
            <a:ext cx="432048"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3635896" y="5373216"/>
            <a:ext cx="432048" cy="3600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3635896" y="4797152"/>
            <a:ext cx="432048" cy="57606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3635896" y="5733256"/>
            <a:ext cx="432048" cy="50405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827584" y="4725144"/>
            <a:ext cx="1368152" cy="50405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827584" y="5229200"/>
            <a:ext cx="1368152" cy="50405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5940152" y="4725144"/>
            <a:ext cx="1368152" cy="50405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5940152" y="5229200"/>
            <a:ext cx="1368152" cy="50405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矢印コネクタ 26"/>
          <p:cNvCxnSpPr>
            <a:endCxn id="18" idx="3"/>
          </p:cNvCxnSpPr>
          <p:nvPr/>
        </p:nvCxnSpPr>
        <p:spPr>
          <a:xfrm flipH="1" flipV="1">
            <a:off x="3131840" y="4977172"/>
            <a:ext cx="720080" cy="10801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endCxn id="22" idx="3"/>
          </p:cNvCxnSpPr>
          <p:nvPr/>
        </p:nvCxnSpPr>
        <p:spPr>
          <a:xfrm flipH="1" flipV="1">
            <a:off x="3131840" y="5481228"/>
            <a:ext cx="720080" cy="46805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flipH="1" flipV="1">
            <a:off x="7308304" y="4977172"/>
            <a:ext cx="720080" cy="10801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flipH="1" flipV="1">
            <a:off x="7308304" y="5481228"/>
            <a:ext cx="720080" cy="46805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strips(downLeft)">
                                      <p:cBhvr>
                                        <p:cTn id="7" dur="500"/>
                                        <p:tgtEl>
                                          <p:spTgt spid="2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strips(downLeft)">
                                      <p:cBhvr>
                                        <p:cTn id="10" dur="500"/>
                                        <p:tgtEl>
                                          <p:spTgt spid="31"/>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hidden"/>
                                      </p:to>
                                    </p:set>
                                  </p:childTnLst>
                                </p:cTn>
                              </p:par>
                              <p:par>
                                <p:cTn id="17" presetID="9" presetClass="entr" presetSubtype="0" fill="hold" grpId="0" nodeType="with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dissolve">
                                      <p:cBhvr>
                                        <p:cTn id="19" dur="500"/>
                                        <p:tgtEl>
                                          <p:spTgt spid="35"/>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dissolve">
                                      <p:cBhvr>
                                        <p:cTn id="22" dur="500"/>
                                        <p:tgtEl>
                                          <p:spTgt spid="36"/>
                                        </p:tgtEl>
                                      </p:cBhvr>
                                    </p:animEffect>
                                  </p:childTnLst>
                                </p:cTn>
                              </p:par>
                              <p:par>
                                <p:cTn id="23" presetID="1" presetClass="exit" presetSubtype="0" fill="hold" nodeType="withEffect">
                                  <p:stCondLst>
                                    <p:cond delay="0"/>
                                  </p:stCondLst>
                                  <p:childTnLst>
                                    <p:set>
                                      <p:cBhvr>
                                        <p:cTn id="24" dur="1" fill="hold">
                                          <p:stCondLst>
                                            <p:cond delay="0"/>
                                          </p:stCondLst>
                                        </p:cTn>
                                        <p:tgtEl>
                                          <p:spTgt spid="27"/>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3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44" presetClass="path" presetSubtype="0" accel="50000" decel="50000" fill="hold" grpId="0" nodeType="clickEffect">
                                  <p:stCondLst>
                                    <p:cond delay="0"/>
                                  </p:stCondLst>
                                  <p:childTnLst>
                                    <p:animMotion origin="layout" path="M 2.22222E-6 1.11111E-6 L 0.12205 -0.05324 C 0.14791 -0.06528 0.18611 -0.07199 0.22604 -0.07199 C 0.2717 -0.07199 0.30816 -0.06528 0.33403 -0.05324 L 0.45677 1.11111E-6 " pathEditMode="relative" rAng="0" ptsTypes="FffFF">
                                      <p:cBhvr>
                                        <p:cTn id="30" dur="2000" fill="hold"/>
                                        <p:tgtEl>
                                          <p:spTgt spid="9"/>
                                        </p:tgtEl>
                                        <p:attrNameLst>
                                          <p:attrName>ppt_x</p:attrName>
                                          <p:attrName>ppt_y</p:attrName>
                                        </p:attrNameLst>
                                      </p:cBhvr>
                                      <p:rCtr x="22800" y="-3600"/>
                                    </p:animMotion>
                                  </p:childTnLst>
                                </p:cTn>
                              </p:par>
                              <p:par>
                                <p:cTn id="31" presetID="44" presetClass="path" presetSubtype="0" accel="50000" decel="50000" fill="hold" grpId="0" nodeType="withEffect">
                                  <p:stCondLst>
                                    <p:cond delay="0"/>
                                  </p:stCondLst>
                                  <p:childTnLst>
                                    <p:animMotion origin="layout" path="M 2.22222E-6 3.7037E-6 L 0.12205 -0.05324 C 0.14791 -0.06528 0.18611 -0.07199 0.22604 -0.07199 C 0.2717 -0.07199 0.30816 -0.06528 0.33403 -0.05324 L 0.45677 3.7037E-6 " pathEditMode="relative" rAng="0" ptsTypes="FffFF">
                                      <p:cBhvr>
                                        <p:cTn id="32" dur="2000" fill="hold"/>
                                        <p:tgtEl>
                                          <p:spTgt spid="11"/>
                                        </p:tgtEl>
                                        <p:attrNameLst>
                                          <p:attrName>ppt_x</p:attrName>
                                          <p:attrName>ppt_y</p:attrName>
                                        </p:attrNameLst>
                                      </p:cBhvr>
                                      <p:rCtr x="22800" y="-3600"/>
                                    </p:animMotion>
                                  </p:childTnLst>
                                </p:cTn>
                              </p:par>
                              <p:par>
                                <p:cTn id="33" presetID="44" presetClass="path" presetSubtype="0" accel="50000" decel="50000" fill="hold" grpId="0" nodeType="withEffect">
                                  <p:stCondLst>
                                    <p:cond delay="0"/>
                                  </p:stCondLst>
                                  <p:childTnLst>
                                    <p:animMotion origin="layout" path="M 1.11111E-6 1.48148E-6 L 0.12205 -0.05324 C 0.14792 -0.06528 0.18611 -0.07199 0.22604 -0.07199 C 0.2717 -0.07199 0.30816 -0.06528 0.33403 -0.05324 L 0.45677 1.48148E-6 " pathEditMode="relative" rAng="0" ptsTypes="FffFF">
                                      <p:cBhvr>
                                        <p:cTn id="34" dur="2000" fill="hold"/>
                                        <p:tgtEl>
                                          <p:spTgt spid="12"/>
                                        </p:tgtEl>
                                        <p:attrNameLst>
                                          <p:attrName>ppt_x</p:attrName>
                                          <p:attrName>ppt_y</p:attrName>
                                        </p:attrNameLst>
                                      </p:cBhvr>
                                      <p:rCtr x="22800" y="-3600"/>
                                    </p:animMotion>
                                  </p:childTnLst>
                                </p:cTn>
                              </p:par>
                              <p:par>
                                <p:cTn id="35" presetID="44" presetClass="path" presetSubtype="0" accel="50000" decel="50000" fill="hold" grpId="0" nodeType="withEffect">
                                  <p:stCondLst>
                                    <p:cond delay="0"/>
                                  </p:stCondLst>
                                  <p:childTnLst>
                                    <p:animMotion origin="layout" path="M 1.66667E-6 3.7037E-6 L 0.12205 -0.05324 C 0.14792 -0.06528 0.18611 -0.07199 0.22604 -0.07199 C 0.2717 -0.07199 0.30816 -0.06528 0.33403 -0.05324 L 0.45677 3.7037E-6 " pathEditMode="relative" rAng="0" ptsTypes="FffFF">
                                      <p:cBhvr>
                                        <p:cTn id="36" dur="2000" fill="hold"/>
                                        <p:tgtEl>
                                          <p:spTgt spid="13"/>
                                        </p:tgtEl>
                                        <p:attrNameLst>
                                          <p:attrName>ppt_x</p:attrName>
                                          <p:attrName>ppt_y</p:attrName>
                                        </p:attrNameLst>
                                      </p:cBhvr>
                                      <p:rCtr x="22800" y="-3600"/>
                                    </p:animMotion>
                                  </p:childTnLst>
                                </p:cTn>
                              </p:par>
                              <p:par>
                                <p:cTn id="37" presetID="44" presetClass="path" presetSubtype="0" accel="50000" decel="50000" fill="hold" grpId="0" nodeType="withEffect">
                                  <p:stCondLst>
                                    <p:cond delay="0"/>
                                  </p:stCondLst>
                                  <p:childTnLst>
                                    <p:animMotion origin="layout" path="M 2.22222E-6 4.81481E-6 L 0.12205 -0.05325 C 0.14791 -0.06528 0.18611 -0.072 0.22604 -0.072 C 0.2717 -0.072 0.30816 -0.06528 0.33403 -0.05325 L 0.45677 4.81481E-6 " pathEditMode="relative" rAng="0" ptsTypes="FffFF">
                                      <p:cBhvr>
                                        <p:cTn id="38" dur="2000" fill="hold"/>
                                        <p:tgtEl>
                                          <p:spTgt spid="23"/>
                                        </p:tgtEl>
                                        <p:attrNameLst>
                                          <p:attrName>ppt_x</p:attrName>
                                          <p:attrName>ppt_y</p:attrName>
                                        </p:attrNameLst>
                                      </p:cBhvr>
                                      <p:rCtr x="22800" y="-3600"/>
                                    </p:animMotion>
                                  </p:childTnLst>
                                </p:cTn>
                              </p:par>
                              <p:par>
                                <p:cTn id="39" presetID="44" presetClass="path" presetSubtype="0" accel="50000" decel="50000" fill="hold" grpId="0" nodeType="withEffect">
                                  <p:stCondLst>
                                    <p:cond delay="0"/>
                                  </p:stCondLst>
                                  <p:childTnLst>
                                    <p:animMotion origin="layout" path="M -5.55556E-7 4.81481E-6 L 0.12205 -0.05325 C 0.14792 -0.06528 0.18611 -0.072 0.22604 -0.072 C 0.2717 -0.072 0.30816 -0.06528 0.33403 -0.05325 L 0.45677 4.81481E-6 " pathEditMode="relative" rAng="0" ptsTypes="FffFF">
                                      <p:cBhvr>
                                        <p:cTn id="40" dur="2000" fill="hold"/>
                                        <p:tgtEl>
                                          <p:spTgt spid="32"/>
                                        </p:tgtEl>
                                        <p:attrNameLst>
                                          <p:attrName>ppt_x</p:attrName>
                                          <p:attrName>ppt_y</p:attrName>
                                        </p:attrNameLst>
                                      </p:cBhvr>
                                      <p:rCtr x="22800" y="-3600"/>
                                    </p:animMotion>
                                  </p:childTnLst>
                                </p:cTn>
                              </p:par>
                              <p:par>
                                <p:cTn id="41" presetID="44" presetClass="path" presetSubtype="0" accel="50000" decel="50000" fill="hold" grpId="0" nodeType="withEffect">
                                  <p:stCondLst>
                                    <p:cond delay="0"/>
                                  </p:stCondLst>
                                  <p:childTnLst>
                                    <p:animMotion origin="layout" path="M -5.55556E-7 -4.44444E-6 L 0.12205 -0.05324 C 0.14792 -0.06527 0.18611 -0.07199 0.22604 -0.07199 C 0.2717 -0.07199 0.30816 -0.06527 0.33403 -0.05324 L 0.45677 -4.44444E-6 " pathEditMode="relative" rAng="0" ptsTypes="FffFF">
                                      <p:cBhvr>
                                        <p:cTn id="42" dur="2000" fill="hold"/>
                                        <p:tgtEl>
                                          <p:spTgt spid="33"/>
                                        </p:tgtEl>
                                        <p:attrNameLst>
                                          <p:attrName>ppt_x</p:attrName>
                                          <p:attrName>ppt_y</p:attrName>
                                        </p:attrNameLst>
                                      </p:cBhvr>
                                      <p:rCtr x="22800" y="-3600"/>
                                    </p:animMotion>
                                  </p:childTnLst>
                                </p:cTn>
                              </p:par>
                              <p:par>
                                <p:cTn id="43" presetID="44" presetClass="path" presetSubtype="0" accel="50000" decel="50000" fill="hold" grpId="0" nodeType="withEffect">
                                  <p:stCondLst>
                                    <p:cond delay="0"/>
                                  </p:stCondLst>
                                  <p:childTnLst>
                                    <p:animMotion origin="layout" path="M -5.55556E-7 -4.07407E-6 L 0.12205 -0.05324 C 0.14792 -0.06527 0.18611 -0.07199 0.22604 -0.07199 C 0.2717 -0.07199 0.30816 -0.06527 0.33403 -0.05324 L 0.45677 -4.07407E-6 " pathEditMode="relative" rAng="0" ptsTypes="FffFF">
                                      <p:cBhvr>
                                        <p:cTn id="44" dur="2000" fill="hold"/>
                                        <p:tgtEl>
                                          <p:spTgt spid="34"/>
                                        </p:tgtEl>
                                        <p:attrNameLst>
                                          <p:attrName>ppt_x</p:attrName>
                                          <p:attrName>ppt_y</p:attrName>
                                        </p:attrNameLst>
                                      </p:cBhvr>
                                      <p:rCtr x="22800" y="-3600"/>
                                    </p:animMotion>
                                  </p:childTnLst>
                                </p:cTn>
                              </p:par>
                              <p:par>
                                <p:cTn id="45" presetID="44" presetClass="path" presetSubtype="0" accel="50000" decel="50000" fill="hold" grpId="1" nodeType="withEffect">
                                  <p:stCondLst>
                                    <p:cond delay="0"/>
                                  </p:stCondLst>
                                  <p:childTnLst>
                                    <p:animMotion origin="layout" path="M -5.55556E-7 -4.44444E-6 L 0.12205 -0.05324 C 0.14792 -0.06527 0.18611 -0.07199 0.22604 -0.07199 C 0.2717 -0.07199 0.30816 -0.06527 0.33403 -0.05324 L 0.45677 -4.44444E-6 " pathEditMode="relative" rAng="0" ptsTypes="FffFF">
                                      <p:cBhvr>
                                        <p:cTn id="46" dur="2000" fill="hold"/>
                                        <p:tgtEl>
                                          <p:spTgt spid="29"/>
                                        </p:tgtEl>
                                        <p:attrNameLst>
                                          <p:attrName>ppt_x</p:attrName>
                                          <p:attrName>ppt_y</p:attrName>
                                        </p:attrNameLst>
                                      </p:cBhvr>
                                      <p:rCtr x="22800" y="-3600"/>
                                    </p:animMotion>
                                  </p:childTnLst>
                                </p:cTn>
                              </p:par>
                              <p:par>
                                <p:cTn id="47" presetID="44" presetClass="path" presetSubtype="0" accel="50000" decel="50000" fill="hold" grpId="1" nodeType="withEffect">
                                  <p:stCondLst>
                                    <p:cond delay="0"/>
                                  </p:stCondLst>
                                  <p:childTnLst>
                                    <p:animMotion origin="layout" path="M -5.55556E-7 -4.07407E-6 L 0.12205 -0.05324 C 0.14792 -0.06527 0.18611 -0.07199 0.22604 -0.07199 C 0.2717 -0.07199 0.30816 -0.06527 0.33403 -0.05324 L 0.45677 -4.07407E-6 " pathEditMode="relative" rAng="0" ptsTypes="FffFF">
                                      <p:cBhvr>
                                        <p:cTn id="48" dur="2000" fill="hold"/>
                                        <p:tgtEl>
                                          <p:spTgt spid="31"/>
                                        </p:tgtEl>
                                        <p:attrNameLst>
                                          <p:attrName>ppt_x</p:attrName>
                                          <p:attrName>ppt_y</p:attrName>
                                        </p:attrNameLst>
                                      </p:cBhvr>
                                      <p:rCtr x="22800" y="-3600"/>
                                    </p:animMotion>
                                  </p:childTnLst>
                                </p:cTn>
                              </p:par>
                              <p:par>
                                <p:cTn id="49" presetID="44" presetClass="path" presetSubtype="0" accel="50000" decel="50000" fill="hold" grpId="1" nodeType="withEffect">
                                  <p:stCondLst>
                                    <p:cond delay="0"/>
                                  </p:stCondLst>
                                  <p:childTnLst>
                                    <p:animMotion origin="layout" path="M 2.22222E-6 -4.44444E-6 L 0.12205 -0.05324 C 0.14791 -0.06527 0.18611 -0.07199 0.22604 -0.07199 C 0.2717 -0.07199 0.30816 -0.06527 0.33403 -0.05324 L 0.45677 -4.44444E-6 " pathEditMode="relative" rAng="0" ptsTypes="FffFF">
                                      <p:cBhvr>
                                        <p:cTn id="50" dur="2000" fill="hold"/>
                                        <p:tgtEl>
                                          <p:spTgt spid="35"/>
                                        </p:tgtEl>
                                        <p:attrNameLst>
                                          <p:attrName>ppt_x</p:attrName>
                                          <p:attrName>ppt_y</p:attrName>
                                        </p:attrNameLst>
                                      </p:cBhvr>
                                      <p:rCtr x="22800" y="-3600"/>
                                    </p:animMotion>
                                  </p:childTnLst>
                                </p:cTn>
                              </p:par>
                              <p:par>
                                <p:cTn id="51" presetID="44" presetClass="path" presetSubtype="0" accel="50000" decel="50000" fill="hold" grpId="1" nodeType="withEffect">
                                  <p:stCondLst>
                                    <p:cond delay="0"/>
                                  </p:stCondLst>
                                  <p:childTnLst>
                                    <p:animMotion origin="layout" path="M 2.22222E-6 -4.07407E-6 L 0.12205 -0.05324 C 0.14791 -0.06527 0.18611 -0.07199 0.22604 -0.07199 C 0.2717 -0.07199 0.30816 -0.06527 0.33403 -0.05324 L 0.45677 -4.07407E-6 " pathEditMode="relative" rAng="0" ptsTypes="FffFF">
                                      <p:cBhvr>
                                        <p:cTn id="52" dur="2000" fill="hold"/>
                                        <p:tgtEl>
                                          <p:spTgt spid="36"/>
                                        </p:tgtEl>
                                        <p:attrNameLst>
                                          <p:attrName>ppt_x</p:attrName>
                                          <p:attrName>ppt_y</p:attrName>
                                        </p:attrNameLst>
                                      </p:cBhvr>
                                      <p:rCtr x="22800" y="-3600"/>
                                    </p:animMotion>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grpId="2" nodeType="clickEffect">
                                  <p:stCondLst>
                                    <p:cond delay="0"/>
                                  </p:stCondLst>
                                  <p:childTnLst>
                                    <p:set>
                                      <p:cBhvr>
                                        <p:cTn id="56" dur="1" fill="hold">
                                          <p:stCondLst>
                                            <p:cond delay="0"/>
                                          </p:stCondLst>
                                        </p:cTn>
                                        <p:tgtEl>
                                          <p:spTgt spid="35"/>
                                        </p:tgtEl>
                                        <p:attrNameLst>
                                          <p:attrName>style.visibility</p:attrName>
                                        </p:attrNameLst>
                                      </p:cBhvr>
                                      <p:to>
                                        <p:strVal val="hidden"/>
                                      </p:to>
                                    </p:set>
                                  </p:childTnLst>
                                </p:cTn>
                              </p:par>
                              <p:par>
                                <p:cTn id="57" presetID="1" presetClass="exit" presetSubtype="0" fill="hold" grpId="2" nodeType="withEffect">
                                  <p:stCondLst>
                                    <p:cond delay="0"/>
                                  </p:stCondLst>
                                  <p:childTnLst>
                                    <p:set>
                                      <p:cBhvr>
                                        <p:cTn id="58" dur="1" fill="hold">
                                          <p:stCondLst>
                                            <p:cond delay="0"/>
                                          </p:stCondLst>
                                        </p:cTn>
                                        <p:tgtEl>
                                          <p:spTgt spid="36"/>
                                        </p:tgtEl>
                                        <p:attrNameLst>
                                          <p:attrName>style.visibility</p:attrName>
                                        </p:attrNameLst>
                                      </p:cBhvr>
                                      <p:to>
                                        <p:strVal val="hidden"/>
                                      </p:to>
                                    </p:set>
                                  </p:childTnLst>
                                </p:cTn>
                              </p:par>
                              <p:par>
                                <p:cTn id="59" presetID="9" presetClass="entr" presetSubtype="0" fill="hold" grpId="0" nodeType="withEffect">
                                  <p:stCondLst>
                                    <p:cond delay="0"/>
                                  </p:stCondLst>
                                  <p:childTnLst>
                                    <p:set>
                                      <p:cBhvr>
                                        <p:cTn id="60" dur="1" fill="hold">
                                          <p:stCondLst>
                                            <p:cond delay="0"/>
                                          </p:stCondLst>
                                        </p:cTn>
                                        <p:tgtEl>
                                          <p:spTgt spid="37"/>
                                        </p:tgtEl>
                                        <p:attrNameLst>
                                          <p:attrName>style.visibility</p:attrName>
                                        </p:attrNameLst>
                                      </p:cBhvr>
                                      <p:to>
                                        <p:strVal val="visible"/>
                                      </p:to>
                                    </p:set>
                                    <p:animEffect transition="in" filter="dissolve">
                                      <p:cBhvr>
                                        <p:cTn id="61" dur="500"/>
                                        <p:tgtEl>
                                          <p:spTgt spid="37"/>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38"/>
                                        </p:tgtEl>
                                        <p:attrNameLst>
                                          <p:attrName>style.visibility</p:attrName>
                                        </p:attrNameLst>
                                      </p:cBhvr>
                                      <p:to>
                                        <p:strVal val="visible"/>
                                      </p:to>
                                    </p:set>
                                    <p:animEffect transition="in" filter="dissolve">
                                      <p:cBhvr>
                                        <p:cTn id="64" dur="500"/>
                                        <p:tgtEl>
                                          <p:spTgt spid="38"/>
                                        </p:tgtEl>
                                      </p:cBhvr>
                                    </p:animEffect>
                                  </p:childTnLst>
                                </p:cTn>
                              </p:par>
                              <p:par>
                                <p:cTn id="65" presetID="18" presetClass="entr" presetSubtype="12" fill="hold" nodeType="withEffect">
                                  <p:stCondLst>
                                    <p:cond delay="0"/>
                                  </p:stCondLst>
                                  <p:childTnLst>
                                    <p:set>
                                      <p:cBhvr>
                                        <p:cTn id="66" dur="1" fill="hold">
                                          <p:stCondLst>
                                            <p:cond delay="0"/>
                                          </p:stCondLst>
                                        </p:cTn>
                                        <p:tgtEl>
                                          <p:spTgt spid="41"/>
                                        </p:tgtEl>
                                        <p:attrNameLst>
                                          <p:attrName>style.visibility</p:attrName>
                                        </p:attrNameLst>
                                      </p:cBhvr>
                                      <p:to>
                                        <p:strVal val="visible"/>
                                      </p:to>
                                    </p:set>
                                    <p:animEffect transition="in" filter="strips(downLeft)">
                                      <p:cBhvr>
                                        <p:cTn id="67" dur="500"/>
                                        <p:tgtEl>
                                          <p:spTgt spid="41"/>
                                        </p:tgtEl>
                                      </p:cBhvr>
                                    </p:animEffect>
                                  </p:childTnLst>
                                </p:cTn>
                              </p:par>
                              <p:par>
                                <p:cTn id="68" presetID="18" presetClass="entr" presetSubtype="12" fill="hold" nodeType="withEffect">
                                  <p:stCondLst>
                                    <p:cond delay="0"/>
                                  </p:stCondLst>
                                  <p:childTnLst>
                                    <p:set>
                                      <p:cBhvr>
                                        <p:cTn id="69" dur="1" fill="hold">
                                          <p:stCondLst>
                                            <p:cond delay="0"/>
                                          </p:stCondLst>
                                        </p:cTn>
                                        <p:tgtEl>
                                          <p:spTgt spid="42"/>
                                        </p:tgtEl>
                                        <p:attrNameLst>
                                          <p:attrName>style.visibility</p:attrName>
                                        </p:attrNameLst>
                                      </p:cBhvr>
                                      <p:to>
                                        <p:strVal val="visible"/>
                                      </p:to>
                                    </p:set>
                                    <p:animEffect transition="in" filter="strips(downLeft)">
                                      <p:cBhvr>
                                        <p:cTn id="70"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P spid="12" grpId="0" animBg="1"/>
      <p:bldP spid="13" grpId="0"/>
      <p:bldP spid="18" grpId="0" animBg="1"/>
      <p:bldP spid="22" grpId="0" animBg="1"/>
      <p:bldP spid="23" grpId="0" animBg="1"/>
      <p:bldP spid="32" grpId="0" animBg="1"/>
      <p:bldP spid="33" grpId="0" animBg="1"/>
      <p:bldP spid="34" grpId="0" animBg="1"/>
      <p:bldP spid="29" grpId="0" animBg="1"/>
      <p:bldP spid="29" grpId="1" animBg="1"/>
      <p:bldP spid="31" grpId="0" animBg="1"/>
      <p:bldP spid="31" grpId="1" animBg="1"/>
      <p:bldP spid="35" grpId="0" animBg="1"/>
      <p:bldP spid="35" grpId="1" animBg="1"/>
      <p:bldP spid="35" grpId="2" animBg="1"/>
      <p:bldP spid="36" grpId="0" animBg="1"/>
      <p:bldP spid="36" grpId="1" animBg="1"/>
      <p:bldP spid="36" grpId="2" animBg="1"/>
      <p:bldP spid="37" grpId="0" animBg="1"/>
      <p:bldP spid="3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8" name="直線矢印コネクタ 37"/>
          <p:cNvCxnSpPr>
            <a:endCxn id="7" idx="2"/>
          </p:cNvCxnSpPr>
          <p:nvPr/>
        </p:nvCxnSpPr>
        <p:spPr>
          <a:xfrm flipV="1">
            <a:off x="6732240" y="6215608"/>
            <a:ext cx="10852" cy="45375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lstStyle/>
          <a:p>
            <a:pPr algn="ctr"/>
            <a:r>
              <a:rPr kumimoji="1" lang="ja-JP" altLang="en-US" dirty="0" smtClean="0"/>
              <a:t>ネットワーク監視</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監視対象</a:t>
            </a:r>
            <a:r>
              <a:rPr kumimoji="1" lang="en-US" altLang="ja-JP" dirty="0" smtClean="0"/>
              <a:t>VM</a:t>
            </a:r>
            <a:r>
              <a:rPr kumimoji="1" lang="ja-JP" altLang="en-US" dirty="0" smtClean="0"/>
              <a:t>のパケットを複製して監視</a:t>
            </a:r>
            <a:endParaRPr kumimoji="1" lang="en-US" altLang="ja-JP" dirty="0" smtClean="0"/>
          </a:p>
          <a:p>
            <a:pPr lvl="1"/>
            <a:r>
              <a:rPr kumimoji="1" lang="ja-JP" altLang="en-US" dirty="0" smtClean="0"/>
              <a:t>各</a:t>
            </a:r>
            <a:r>
              <a:rPr kumimoji="1" lang="en-US" altLang="ja-JP" dirty="0" smtClean="0"/>
              <a:t>VM</a:t>
            </a:r>
            <a:r>
              <a:rPr kumimoji="1" lang="ja-JP" altLang="en-US" dirty="0" smtClean="0"/>
              <a:t>のパケット</a:t>
            </a:r>
            <a:r>
              <a:rPr lang="ja-JP" altLang="en-US" dirty="0" smtClean="0"/>
              <a:t>は管理</a:t>
            </a:r>
            <a:r>
              <a:rPr lang="en-US" altLang="ja-JP" dirty="0" smtClean="0"/>
              <a:t>VM</a:t>
            </a:r>
            <a:r>
              <a:rPr lang="ja-JP" altLang="en-US" dirty="0" smtClean="0"/>
              <a:t>を経由して送られる</a:t>
            </a:r>
            <a:endParaRPr lang="en-US" altLang="ja-JP" dirty="0" smtClean="0"/>
          </a:p>
          <a:p>
            <a:pPr lvl="2"/>
            <a:r>
              <a:rPr lang="ja-JP" altLang="en-US" dirty="0" smtClean="0"/>
              <a:t>管理</a:t>
            </a:r>
            <a:r>
              <a:rPr lang="en-US" altLang="ja-JP" dirty="0" smtClean="0"/>
              <a:t>VM</a:t>
            </a:r>
            <a:r>
              <a:rPr lang="ja-JP" altLang="en-US" dirty="0" smtClean="0"/>
              <a:t>はパケットを容易に監視できた</a:t>
            </a:r>
            <a:endParaRPr lang="en-US" altLang="ja-JP" dirty="0" smtClean="0"/>
          </a:p>
          <a:p>
            <a:pPr lvl="1"/>
            <a:r>
              <a:rPr kumimoji="1" lang="ja-JP" altLang="en-US" dirty="0" smtClean="0"/>
              <a:t>管理</a:t>
            </a:r>
            <a:r>
              <a:rPr kumimoji="1" lang="en-US" altLang="ja-JP" dirty="0" smtClean="0"/>
              <a:t>VM</a:t>
            </a:r>
            <a:r>
              <a:rPr lang="ja-JP" altLang="en-US" dirty="0"/>
              <a:t>で</a:t>
            </a:r>
            <a:r>
              <a:rPr kumimoji="1" lang="ja-JP" altLang="en-US" dirty="0" smtClean="0"/>
              <a:t>ポートミラーリングを行う</a:t>
            </a:r>
            <a:endParaRPr kumimoji="1" lang="en-US" altLang="ja-JP" dirty="0" smtClean="0"/>
          </a:p>
          <a:p>
            <a:pPr lvl="2"/>
            <a:r>
              <a:rPr lang="ja-JP" altLang="en-US" dirty="0" smtClean="0"/>
              <a:t>ドメイン</a:t>
            </a:r>
            <a:r>
              <a:rPr lang="en-US" altLang="ja-JP" dirty="0" smtClean="0"/>
              <a:t>M</a:t>
            </a:r>
            <a:r>
              <a:rPr lang="ja-JP" altLang="en-US" dirty="0" smtClean="0"/>
              <a:t>の監視用インターフェースにパケットを</a:t>
            </a:r>
            <a:r>
              <a:rPr lang="ja-JP" altLang="en-US" dirty="0"/>
              <a:t>複製</a:t>
            </a:r>
            <a:endParaRPr kumimoji="1" lang="en-US" altLang="ja-JP" dirty="0" smtClean="0"/>
          </a:p>
          <a:p>
            <a:pPr lvl="1"/>
            <a:r>
              <a:rPr lang="ja-JP" altLang="en-US" dirty="0" smtClean="0"/>
              <a:t>マイグレーション先で再度ポートミラーリングの設定を</a:t>
            </a:r>
            <a:r>
              <a:rPr lang="ja-JP" altLang="en-US" dirty="0"/>
              <a:t>することで</a:t>
            </a:r>
            <a:r>
              <a:rPr lang="ja-JP" altLang="en-US" dirty="0" smtClean="0"/>
              <a:t>監視を継続</a:t>
            </a:r>
            <a:endParaRPr kumimoji="1" lang="ja-JP" altLang="en-US" dirty="0"/>
          </a:p>
        </p:txBody>
      </p:sp>
      <p:sp>
        <p:nvSpPr>
          <p:cNvPr id="5" name="角丸四角形 4"/>
          <p:cNvSpPr/>
          <p:nvPr/>
        </p:nvSpPr>
        <p:spPr>
          <a:xfrm>
            <a:off x="3369568" y="4653136"/>
            <a:ext cx="1274440" cy="156247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4716016" y="4653136"/>
            <a:ext cx="1274440" cy="1562472"/>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a:p>
        </p:txBody>
      </p:sp>
      <p:sp>
        <p:nvSpPr>
          <p:cNvPr id="7" name="角丸四角形 6"/>
          <p:cNvSpPr/>
          <p:nvPr/>
        </p:nvSpPr>
        <p:spPr>
          <a:xfrm>
            <a:off x="6105872" y="4653136"/>
            <a:ext cx="1274440" cy="1562472"/>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cxnSp>
        <p:nvCxnSpPr>
          <p:cNvPr id="9" name="直線コネクタ 8"/>
          <p:cNvCxnSpPr/>
          <p:nvPr/>
        </p:nvCxnSpPr>
        <p:spPr>
          <a:xfrm>
            <a:off x="3995936" y="6669360"/>
            <a:ext cx="273630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a:stCxn id="5" idx="2"/>
          </p:cNvCxnSpPr>
          <p:nvPr/>
        </p:nvCxnSpPr>
        <p:spPr>
          <a:xfrm flipH="1">
            <a:off x="3999123" y="6215608"/>
            <a:ext cx="7665" cy="45375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a:endCxn id="5" idx="1"/>
          </p:cNvCxnSpPr>
          <p:nvPr/>
        </p:nvCxnSpPr>
        <p:spPr>
          <a:xfrm>
            <a:off x="2339752" y="5434372"/>
            <a:ext cx="102981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a:endCxn id="6" idx="2"/>
          </p:cNvCxnSpPr>
          <p:nvPr/>
        </p:nvCxnSpPr>
        <p:spPr>
          <a:xfrm flipH="1" flipV="1">
            <a:off x="5353236" y="6215608"/>
            <a:ext cx="10852" cy="45375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1619672" y="5229200"/>
            <a:ext cx="432048" cy="432048"/>
          </a:xfrm>
          <a:prstGeom prst="rect">
            <a:avLst/>
          </a:prstGeom>
          <a:gradFill>
            <a:gsLst>
              <a:gs pos="0">
                <a:schemeClr val="accent1"/>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1619672" y="5229200"/>
            <a:ext cx="432048" cy="432048"/>
          </a:xfrm>
          <a:prstGeom prst="rect">
            <a:avLst/>
          </a:prstGeom>
          <a:gradFill>
            <a:gsLst>
              <a:gs pos="0">
                <a:schemeClr val="accent1"/>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3275856" y="4653136"/>
            <a:ext cx="151216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管理</a:t>
            </a:r>
            <a:r>
              <a:rPr kumimoji="1" lang="en-US" altLang="ja-JP" dirty="0" smtClean="0">
                <a:solidFill>
                  <a:schemeClr val="tx1"/>
                </a:solidFill>
              </a:rPr>
              <a:t>VM</a:t>
            </a:r>
            <a:endParaRPr kumimoji="1" lang="ja-JP" altLang="en-US" dirty="0">
              <a:solidFill>
                <a:schemeClr val="tx1"/>
              </a:solidFill>
            </a:endParaRPr>
          </a:p>
        </p:txBody>
      </p:sp>
      <p:sp>
        <p:nvSpPr>
          <p:cNvPr id="43" name="正方形/長方形 42"/>
          <p:cNvSpPr/>
          <p:nvPr/>
        </p:nvSpPr>
        <p:spPr>
          <a:xfrm>
            <a:off x="4644008" y="4725144"/>
            <a:ext cx="151216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監視対象</a:t>
            </a:r>
            <a:endParaRPr kumimoji="1" lang="en-US" altLang="ja-JP" dirty="0" smtClean="0">
              <a:solidFill>
                <a:schemeClr val="tx1"/>
              </a:solidFill>
            </a:endParaRPr>
          </a:p>
          <a:p>
            <a:pPr algn="ctr"/>
            <a:r>
              <a:rPr lang="en-US" altLang="ja-JP" dirty="0" smtClean="0">
                <a:solidFill>
                  <a:schemeClr val="tx1"/>
                </a:solidFill>
              </a:rPr>
              <a:t>VM</a:t>
            </a:r>
            <a:endParaRPr kumimoji="1" lang="ja-JP" altLang="en-US" dirty="0">
              <a:solidFill>
                <a:schemeClr val="tx1"/>
              </a:solidFill>
            </a:endParaRPr>
          </a:p>
        </p:txBody>
      </p:sp>
      <p:sp>
        <p:nvSpPr>
          <p:cNvPr id="44" name="正方形/長方形 43"/>
          <p:cNvSpPr/>
          <p:nvPr/>
        </p:nvSpPr>
        <p:spPr>
          <a:xfrm>
            <a:off x="6012160" y="4653136"/>
            <a:ext cx="151216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ドメイン</a:t>
            </a:r>
            <a:r>
              <a:rPr kumimoji="1" lang="en-US" altLang="ja-JP" dirty="0" smtClean="0">
                <a:solidFill>
                  <a:schemeClr val="tx1"/>
                </a:solidFill>
              </a:rPr>
              <a:t>M</a:t>
            </a:r>
            <a:endParaRPr kumimoji="1" lang="ja-JP" altLang="en-US" dirty="0">
              <a:solidFill>
                <a:schemeClr val="tx1"/>
              </a:solidFill>
            </a:endParaRPr>
          </a:p>
        </p:txBody>
      </p:sp>
      <p:sp>
        <p:nvSpPr>
          <p:cNvPr id="24" name="正方形/長方形 23"/>
          <p:cNvSpPr/>
          <p:nvPr/>
        </p:nvSpPr>
        <p:spPr>
          <a:xfrm>
            <a:off x="6372200" y="6309320"/>
            <a:ext cx="248376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監視用</a:t>
            </a:r>
            <a:endParaRPr kumimoji="1" lang="en-US" altLang="ja-JP" dirty="0" smtClean="0">
              <a:solidFill>
                <a:schemeClr val="tx1"/>
              </a:solidFill>
            </a:endParaRPr>
          </a:p>
          <a:p>
            <a:pPr algn="ctr"/>
            <a:r>
              <a:rPr kumimoji="1" lang="ja-JP" altLang="en-US" dirty="0" smtClean="0">
                <a:solidFill>
                  <a:schemeClr val="tx1"/>
                </a:solidFill>
              </a:rPr>
              <a:t>インターフェース</a:t>
            </a:r>
            <a:endParaRPr kumimoji="1" lang="ja-JP" alt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strips(downLeft)">
                                      <p:cBhvr>
                                        <p:cTn id="7" dur="500"/>
                                        <p:tgtEl>
                                          <p:spTgt spid="3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arn(inVertical)">
                                      <p:cBhvr>
                                        <p:cTn id="10" dur="5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63" presetClass="path" presetSubtype="0" accel="50000" decel="50000" fill="hold" grpId="0" nodeType="clickEffect">
                                  <p:stCondLst>
                                    <p:cond delay="0"/>
                                  </p:stCondLst>
                                  <p:childTnLst>
                                    <p:animMotion origin="layout" path="M -4.44444E-6 3.00648E-6 L 0.23629 3.00648E-6 " pathEditMode="relative" rAng="0" ptsTypes="AA">
                                      <p:cBhvr>
                                        <p:cTn id="14" dur="1500" fill="hold"/>
                                        <p:tgtEl>
                                          <p:spTgt spid="35"/>
                                        </p:tgtEl>
                                        <p:attrNameLst>
                                          <p:attrName>ppt_x</p:attrName>
                                          <p:attrName>ppt_y</p:attrName>
                                        </p:attrNameLst>
                                      </p:cBhvr>
                                      <p:rCtr x="118" y="0"/>
                                    </p:animMotion>
                                  </p:childTnLst>
                                </p:cTn>
                              </p:par>
                              <p:par>
                                <p:cTn id="15" presetID="63" presetClass="path" presetSubtype="0" accel="50000" decel="50000" fill="hold" grpId="0" nodeType="withEffect">
                                  <p:stCondLst>
                                    <p:cond delay="0"/>
                                  </p:stCondLst>
                                  <p:childTnLst>
                                    <p:animMotion origin="layout" path="M -4.44444E-6 3.00648E-6 L 0.23629 3.00648E-6 " pathEditMode="relative" rAng="0" ptsTypes="AA">
                                      <p:cBhvr>
                                        <p:cTn id="16" dur="1500" fill="hold"/>
                                        <p:tgtEl>
                                          <p:spTgt spid="41"/>
                                        </p:tgtEl>
                                        <p:attrNameLst>
                                          <p:attrName>ppt_x</p:attrName>
                                          <p:attrName>ppt_y</p:attrName>
                                        </p:attrNameLst>
                                      </p:cBhvr>
                                      <p:rCtr x="118" y="0"/>
                                    </p:animMotion>
                                  </p:childTnLst>
                                </p:cTn>
                              </p:par>
                            </p:childTnLst>
                          </p:cTn>
                        </p:par>
                        <p:par>
                          <p:cTn id="17" fill="hold">
                            <p:stCondLst>
                              <p:cond delay="1500"/>
                            </p:stCondLst>
                            <p:childTnLst>
                              <p:par>
                                <p:cTn id="18" presetID="42" presetClass="path" presetSubtype="0" accel="50000" decel="50000" fill="hold" grpId="1" nodeType="afterEffect">
                                  <p:stCondLst>
                                    <p:cond delay="0"/>
                                  </p:stCondLst>
                                  <p:childTnLst>
                                    <p:animMotion origin="layout" path="M 0.23629 3.00648E-6 L 0.23629 0.1783 " pathEditMode="relative" rAng="0" ptsTypes="AA">
                                      <p:cBhvr>
                                        <p:cTn id="19" dur="1500" fill="hold"/>
                                        <p:tgtEl>
                                          <p:spTgt spid="41"/>
                                        </p:tgtEl>
                                        <p:attrNameLst>
                                          <p:attrName>ppt_x</p:attrName>
                                          <p:attrName>ppt_y</p:attrName>
                                        </p:attrNameLst>
                                      </p:cBhvr>
                                      <p:rCtr x="0" y="89"/>
                                    </p:animMotion>
                                  </p:childTnLst>
                                </p:cTn>
                              </p:par>
                              <p:par>
                                <p:cTn id="20" presetID="42" presetClass="path" presetSubtype="0" accel="50000" decel="50000" fill="hold" grpId="1" nodeType="withEffect">
                                  <p:stCondLst>
                                    <p:cond delay="500"/>
                                  </p:stCondLst>
                                  <p:childTnLst>
                                    <p:animMotion origin="layout" path="M 0.23629 3.00648E-6 L 0.23629 0.1783 " pathEditMode="relative" rAng="0" ptsTypes="AA">
                                      <p:cBhvr>
                                        <p:cTn id="21" dur="1500" fill="hold"/>
                                        <p:tgtEl>
                                          <p:spTgt spid="35"/>
                                        </p:tgtEl>
                                        <p:attrNameLst>
                                          <p:attrName>ppt_x</p:attrName>
                                          <p:attrName>ppt_y</p:attrName>
                                        </p:attrNameLst>
                                      </p:cBhvr>
                                      <p:rCtr x="0" y="89"/>
                                    </p:animMotion>
                                  </p:childTnLst>
                                </p:cTn>
                              </p:par>
                            </p:childTnLst>
                          </p:cTn>
                        </p:par>
                        <p:par>
                          <p:cTn id="22" fill="hold">
                            <p:stCondLst>
                              <p:cond delay="3500"/>
                            </p:stCondLst>
                            <p:childTnLst>
                              <p:par>
                                <p:cTn id="23" presetID="63" presetClass="path" presetSubtype="0" accel="50000" decel="50000" fill="hold" grpId="2" nodeType="afterEffect">
                                  <p:stCondLst>
                                    <p:cond delay="0"/>
                                  </p:stCondLst>
                                  <p:childTnLst>
                                    <p:animMotion origin="layout" path="M 0.23629 0.17827 L 0.38594 0.17827 " pathEditMode="relative" rAng="0" ptsTypes="AA">
                                      <p:cBhvr>
                                        <p:cTn id="24" dur="1500" fill="hold"/>
                                        <p:tgtEl>
                                          <p:spTgt spid="41"/>
                                        </p:tgtEl>
                                        <p:attrNameLst>
                                          <p:attrName>ppt_x</p:attrName>
                                          <p:attrName>ppt_y</p:attrName>
                                        </p:attrNameLst>
                                      </p:cBhvr>
                                      <p:rCtr x="75" y="0"/>
                                    </p:animMotion>
                                  </p:childTnLst>
                                </p:cTn>
                              </p:par>
                              <p:par>
                                <p:cTn id="25" presetID="63" presetClass="path" presetSubtype="0" accel="50000" decel="50000" fill="hold" grpId="2" nodeType="withEffect">
                                  <p:stCondLst>
                                    <p:cond delay="500"/>
                                  </p:stCondLst>
                                  <p:childTnLst>
                                    <p:animMotion origin="layout" path="M 0.23629 0.17824 L 0.53559 0.17824 " pathEditMode="relative" rAng="0" ptsTypes="AA">
                                      <p:cBhvr>
                                        <p:cTn id="26" dur="1500" fill="hold"/>
                                        <p:tgtEl>
                                          <p:spTgt spid="35"/>
                                        </p:tgtEl>
                                        <p:attrNameLst>
                                          <p:attrName>ppt_x</p:attrName>
                                          <p:attrName>ppt_y</p:attrName>
                                        </p:attrNameLst>
                                      </p:cBhvr>
                                      <p:rCtr x="150" y="0"/>
                                    </p:animMotion>
                                  </p:childTnLst>
                                </p:cTn>
                              </p:par>
                            </p:childTnLst>
                          </p:cTn>
                        </p:par>
                        <p:par>
                          <p:cTn id="27" fill="hold">
                            <p:stCondLst>
                              <p:cond delay="5500"/>
                            </p:stCondLst>
                            <p:childTnLst>
                              <p:par>
                                <p:cTn id="28" presetID="64" presetClass="path" presetSubtype="0" accel="50000" decel="50000" fill="hold" grpId="3" nodeType="afterEffect">
                                  <p:stCondLst>
                                    <p:cond delay="0"/>
                                  </p:stCondLst>
                                  <p:childTnLst>
                                    <p:animMotion origin="layout" path="M 0.38594 0.17827 L 0.38594 -3.58382E-6 " pathEditMode="relative" rAng="0" ptsTypes="AA">
                                      <p:cBhvr>
                                        <p:cTn id="29" dur="1500" fill="hold"/>
                                        <p:tgtEl>
                                          <p:spTgt spid="41"/>
                                        </p:tgtEl>
                                        <p:attrNameLst>
                                          <p:attrName>ppt_x</p:attrName>
                                          <p:attrName>ppt_y</p:attrName>
                                        </p:attrNameLst>
                                      </p:cBhvr>
                                      <p:rCtr x="0" y="-89"/>
                                    </p:animMotion>
                                  </p:childTnLst>
                                </p:cTn>
                              </p:par>
                              <p:par>
                                <p:cTn id="30" presetID="64" presetClass="path" presetSubtype="0" accel="50000" decel="50000" fill="hold" grpId="3" nodeType="withEffect">
                                  <p:stCondLst>
                                    <p:cond delay="500"/>
                                  </p:stCondLst>
                                  <p:childTnLst>
                                    <p:animMotion origin="layout" path="M 0.53559 0.17824 L 0.53559 0.00023 " pathEditMode="relative" rAng="0" ptsTypes="AA">
                                      <p:cBhvr>
                                        <p:cTn id="31" dur="1500" fill="hold"/>
                                        <p:tgtEl>
                                          <p:spTgt spid="35"/>
                                        </p:tgtEl>
                                        <p:attrNameLst>
                                          <p:attrName>ppt_x</p:attrName>
                                          <p:attrName>ppt_y</p:attrName>
                                        </p:attrNameLst>
                                      </p:cBhvr>
                                      <p:rCtr x="0" y="-8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5" grpId="1" animBg="1"/>
      <p:bldP spid="35" grpId="2" animBg="1"/>
      <p:bldP spid="35" grpId="3" animBg="1"/>
      <p:bldP spid="41" grpId="0" animBg="1"/>
      <p:bldP spid="41" grpId="1" animBg="1"/>
      <p:bldP spid="41" grpId="2" animBg="1"/>
      <p:bldP spid="41" grpId="3" animBg="1"/>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511399" y="4339952"/>
            <a:ext cx="2642592" cy="22825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pPr algn="ctr"/>
            <a:r>
              <a:rPr kumimoji="1" lang="ja-JP" altLang="en-US" dirty="0" smtClean="0"/>
              <a:t>ストレージ監視</a:t>
            </a:r>
            <a:endParaRPr kumimoji="1" lang="ja-JP" altLang="en-US" dirty="0"/>
          </a:p>
        </p:txBody>
      </p:sp>
      <p:sp>
        <p:nvSpPr>
          <p:cNvPr id="3" name="コンテンツ プレースホルダ 2"/>
          <p:cNvSpPr>
            <a:spLocks noGrp="1"/>
          </p:cNvSpPr>
          <p:nvPr>
            <p:ph sz="quarter" idx="1"/>
          </p:nvPr>
        </p:nvSpPr>
        <p:spPr/>
        <p:txBody>
          <a:bodyPr/>
          <a:lstStyle/>
          <a:p>
            <a:r>
              <a:rPr lang="ja-JP" altLang="en-US" dirty="0" smtClean="0"/>
              <a:t>ファイルサーバに置かれた監視対象</a:t>
            </a:r>
            <a:r>
              <a:rPr lang="en-US" altLang="ja-JP" dirty="0" smtClean="0"/>
              <a:t>VM</a:t>
            </a:r>
            <a:r>
              <a:rPr lang="ja-JP" altLang="en-US" dirty="0" smtClean="0"/>
              <a:t>のストレージを監視</a:t>
            </a:r>
            <a:endParaRPr lang="en-US" altLang="ja-JP" dirty="0" smtClean="0"/>
          </a:p>
          <a:p>
            <a:pPr lvl="1"/>
            <a:r>
              <a:rPr kumimoji="1" lang="ja-JP" altLang="en-US" dirty="0" smtClean="0"/>
              <a:t>マイグレーションのために監視対象</a:t>
            </a:r>
            <a:r>
              <a:rPr kumimoji="1" lang="en-US" altLang="ja-JP" dirty="0" smtClean="0"/>
              <a:t>VM</a:t>
            </a:r>
            <a:r>
              <a:rPr lang="ja-JP" altLang="en-US" dirty="0" smtClean="0"/>
              <a:t>のストレージはファイルサーバに置く必要がある</a:t>
            </a:r>
            <a:endParaRPr lang="en-US" altLang="ja-JP" dirty="0" smtClean="0"/>
          </a:p>
          <a:p>
            <a:pPr lvl="1"/>
            <a:r>
              <a:rPr lang="ja-JP" altLang="en-US" dirty="0"/>
              <a:t>マイグレーション後もアクセスを継続</a:t>
            </a:r>
            <a:r>
              <a:rPr lang="ja-JP" altLang="en-US" dirty="0" smtClean="0"/>
              <a:t>できる</a:t>
            </a:r>
            <a:endParaRPr lang="en-US" altLang="ja-JP" dirty="0" smtClean="0"/>
          </a:p>
          <a:p>
            <a:pPr lvl="2"/>
            <a:r>
              <a:rPr lang="ja-JP" altLang="en-US" dirty="0" smtClean="0"/>
              <a:t>ファイルサーバへの接続が自動的に保たれる</a:t>
            </a:r>
            <a:endParaRPr lang="en-US" altLang="ja-JP" dirty="0" smtClean="0"/>
          </a:p>
        </p:txBody>
      </p:sp>
      <p:sp>
        <p:nvSpPr>
          <p:cNvPr id="4" name="フローチャート : 磁気ディスク 3"/>
          <p:cNvSpPr/>
          <p:nvPr/>
        </p:nvSpPr>
        <p:spPr>
          <a:xfrm>
            <a:off x="5636418" y="4725144"/>
            <a:ext cx="1671885" cy="1678885"/>
          </a:xfrm>
          <a:prstGeom prst="flowChartMagneticDisk">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solidFill>
                <a:schemeClr val="tx1"/>
              </a:solidFill>
            </a:endParaRPr>
          </a:p>
        </p:txBody>
      </p:sp>
      <p:sp>
        <p:nvSpPr>
          <p:cNvPr id="13" name="曲折矢印 12"/>
          <p:cNvSpPr/>
          <p:nvPr/>
        </p:nvSpPr>
        <p:spPr>
          <a:xfrm>
            <a:off x="2267744" y="4725144"/>
            <a:ext cx="3600400" cy="868680"/>
          </a:xfrm>
          <a:prstGeom prst="bentArrow">
            <a:avLst>
              <a:gd name="adj1" fmla="val 25000"/>
              <a:gd name="adj2" fmla="val 23063"/>
              <a:gd name="adj3" fmla="val 25000"/>
              <a:gd name="adj4" fmla="val 4375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角丸四角形 5"/>
          <p:cNvSpPr/>
          <p:nvPr/>
        </p:nvSpPr>
        <p:spPr>
          <a:xfrm>
            <a:off x="1403648" y="4941168"/>
            <a:ext cx="1656184" cy="1728192"/>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a:p>
        </p:txBody>
      </p:sp>
      <p:sp>
        <p:nvSpPr>
          <p:cNvPr id="7" name="正方形/長方形 6"/>
          <p:cNvSpPr/>
          <p:nvPr/>
        </p:nvSpPr>
        <p:spPr>
          <a:xfrm>
            <a:off x="1403648" y="6237312"/>
            <a:ext cx="1656184"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監視対象</a:t>
            </a:r>
            <a:r>
              <a:rPr kumimoji="1" lang="en-US" altLang="ja-JP" dirty="0" smtClean="0">
                <a:solidFill>
                  <a:schemeClr val="tx1"/>
                </a:solidFill>
              </a:rPr>
              <a:t>VM</a:t>
            </a:r>
            <a:endParaRPr kumimoji="1" lang="ja-JP" altLang="en-US" dirty="0">
              <a:solidFill>
                <a:schemeClr val="tx1"/>
              </a:solidFill>
            </a:endParaRPr>
          </a:p>
        </p:txBody>
      </p:sp>
      <p:sp>
        <p:nvSpPr>
          <p:cNvPr id="11" name="右矢印 10"/>
          <p:cNvSpPr/>
          <p:nvPr/>
        </p:nvSpPr>
        <p:spPr>
          <a:xfrm>
            <a:off x="4644008" y="5877272"/>
            <a:ext cx="978408" cy="48463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3131840" y="4941168"/>
            <a:ext cx="1656184" cy="1728192"/>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10" name="正方形/長方形 9"/>
          <p:cNvSpPr/>
          <p:nvPr/>
        </p:nvSpPr>
        <p:spPr>
          <a:xfrm>
            <a:off x="3419872" y="6237312"/>
            <a:ext cx="115212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ドメイン</a:t>
            </a:r>
            <a:r>
              <a:rPr kumimoji="1" lang="en-US" altLang="ja-JP" dirty="0" smtClean="0">
                <a:solidFill>
                  <a:schemeClr val="tx1"/>
                </a:solidFill>
              </a:rPr>
              <a:t>M</a:t>
            </a:r>
            <a:endParaRPr kumimoji="1" lang="ja-JP" altLang="en-US" dirty="0">
              <a:solidFill>
                <a:schemeClr val="tx1"/>
              </a:solidFill>
            </a:endParaRPr>
          </a:p>
        </p:txBody>
      </p:sp>
      <p:sp>
        <p:nvSpPr>
          <p:cNvPr id="12" name="正方形/長方形 11"/>
          <p:cNvSpPr/>
          <p:nvPr/>
        </p:nvSpPr>
        <p:spPr>
          <a:xfrm>
            <a:off x="4572000" y="5589240"/>
            <a:ext cx="115212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監視</a:t>
            </a:r>
            <a:endParaRPr kumimoji="1" lang="ja-JP" altLang="en-US" dirty="0">
              <a:solidFill>
                <a:schemeClr val="tx1"/>
              </a:solidFill>
            </a:endParaRPr>
          </a:p>
        </p:txBody>
      </p:sp>
      <p:sp>
        <p:nvSpPr>
          <p:cNvPr id="14" name="正方形/長方形 13"/>
          <p:cNvSpPr/>
          <p:nvPr/>
        </p:nvSpPr>
        <p:spPr>
          <a:xfrm>
            <a:off x="4499992" y="4437112"/>
            <a:ext cx="115212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使用</a:t>
            </a:r>
            <a:endParaRPr kumimoji="1" lang="ja-JP" altLang="en-US" dirty="0">
              <a:solidFill>
                <a:schemeClr val="tx1"/>
              </a:solidFill>
            </a:endParaRPr>
          </a:p>
        </p:txBody>
      </p:sp>
      <p:sp>
        <p:nvSpPr>
          <p:cNvPr id="15" name="正方形/長方形 14"/>
          <p:cNvSpPr/>
          <p:nvPr/>
        </p:nvSpPr>
        <p:spPr>
          <a:xfrm>
            <a:off x="5796136" y="4293096"/>
            <a:ext cx="2151969"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ファイルサーバ</a:t>
            </a:r>
            <a:endParaRPr kumimoji="1" lang="ja-JP" altLang="en-US" dirty="0">
              <a:solidFill>
                <a:schemeClr val="tx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デザート">
  <a:themeElements>
    <a:clrScheme name="デザート">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デザート">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デザート">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1542</TotalTime>
  <Words>1391</Words>
  <Application>Microsoft Office PowerPoint</Application>
  <PresentationFormat>画面に合わせる (4:3)</PresentationFormat>
  <Paragraphs>377</Paragraphs>
  <Slides>17</Slides>
  <Notes>14</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デザート</vt:lpstr>
      <vt:lpstr>仮想マシンの監視を継続可能なマイグレーション機構</vt:lpstr>
      <vt:lpstr>侵入検知システムへの攻撃</vt:lpstr>
      <vt:lpstr>VMを用いたIDSのオフロード</vt:lpstr>
      <vt:lpstr>オフロード時のマイグレーション</vt:lpstr>
      <vt:lpstr>提案：ドメインM</vt:lpstr>
      <vt:lpstr>メモリ監視</vt:lpstr>
      <vt:lpstr>メモリ監視中のマイグレーション</vt:lpstr>
      <vt:lpstr>ネットワーク監視</vt:lpstr>
      <vt:lpstr>ストレージ監視</vt:lpstr>
      <vt:lpstr>同時マイグレーション</vt:lpstr>
      <vt:lpstr>実験</vt:lpstr>
      <vt:lpstr>実験1：監視性能　（1/2）</vt:lpstr>
      <vt:lpstr>実験1：監視性能　（2/2）</vt:lpstr>
      <vt:lpstr>実験2：マイグレーション時間</vt:lpstr>
      <vt:lpstr>実験3：ダウンタイム</vt:lpstr>
      <vt:lpstr>関連研究</vt:lpstr>
      <vt:lpstr>まとめ</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仮想マシンの監視を継続可能なマイグレーション機構</dc:title>
  <dc:creator>U_SAN</dc:creator>
  <cp:lastModifiedBy>KSL-U</cp:lastModifiedBy>
  <cp:revision>122</cp:revision>
  <dcterms:created xsi:type="dcterms:W3CDTF">2013-01-31T03:22:24Z</dcterms:created>
  <dcterms:modified xsi:type="dcterms:W3CDTF">2013-02-08T04:48:01Z</dcterms:modified>
</cp:coreProperties>
</file>