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rts/chart1.xml" ContentType="application/vnd.openxmlformats-officedocument.drawingml.chart+xml"/>
  <Override PartName="/ppt/notesSlides/notesSlide11.xml" ContentType="application/vnd.openxmlformats-officedocument.presentationml.notesSlide+xml"/>
  <Override PartName="/ppt/charts/chart2.xml" ContentType="application/vnd.openxmlformats-officedocument.drawingml.chart+xml"/>
  <Override PartName="/ppt/notesSlides/notesSlide12.xml" ContentType="application/vnd.openxmlformats-officedocument.presentationml.notesSlide+xml"/>
  <Override PartName="/ppt/charts/chart3.xml" ContentType="application/vnd.openxmlformats-officedocument.drawingml.chart+xml"/>
  <Override PartName="/ppt/notesSlides/notesSlide13.xml" ContentType="application/vnd.openxmlformats-officedocument.presentationml.notesSlide+xml"/>
  <Override PartName="/ppt/charts/chart4.xml" ContentType="application/vnd.openxmlformats-officedocument.drawingml.chart+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9"/>
  </p:notesMasterIdLst>
  <p:sldIdLst>
    <p:sldId id="256" r:id="rId2"/>
    <p:sldId id="257" r:id="rId3"/>
    <p:sldId id="258" r:id="rId4"/>
    <p:sldId id="259" r:id="rId5"/>
    <p:sldId id="260" r:id="rId6"/>
    <p:sldId id="275" r:id="rId7"/>
    <p:sldId id="276" r:id="rId8"/>
    <p:sldId id="263" r:id="rId9"/>
    <p:sldId id="261" r:id="rId10"/>
    <p:sldId id="277" r:id="rId11"/>
    <p:sldId id="267" r:id="rId12"/>
    <p:sldId id="278" r:id="rId13"/>
    <p:sldId id="281" r:id="rId14"/>
    <p:sldId id="268" r:id="rId15"/>
    <p:sldId id="279" r:id="rId16"/>
    <p:sldId id="274" r:id="rId17"/>
    <p:sldId id="271" r:id="rId18"/>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7395" autoAdjust="0"/>
  </p:normalViewPr>
  <p:slideViewPr>
    <p:cSldViewPr>
      <p:cViewPr>
        <p:scale>
          <a:sx n="70" d="100"/>
          <a:sy n="70" d="100"/>
        </p:scale>
        <p:origin x="-1386" y="-3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______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______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______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______4.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系列 1</c:v>
                </c:pt>
              </c:strCache>
            </c:strRef>
          </c:tx>
          <c:invertIfNegative val="0"/>
          <c:cat>
            <c:strRef>
              <c:f>Sheet1!$A$2:$A$3</c:f>
              <c:strCache>
                <c:ptCount val="2"/>
                <c:pt idx="0">
                  <c:v>ドメインM</c:v>
                </c:pt>
                <c:pt idx="1">
                  <c:v>管理VM</c:v>
                </c:pt>
              </c:strCache>
            </c:strRef>
          </c:cat>
          <c:val>
            <c:numRef>
              <c:f>Sheet1!$B$2:$B$3</c:f>
              <c:numCache>
                <c:formatCode>General</c:formatCode>
                <c:ptCount val="2"/>
                <c:pt idx="0">
                  <c:v>135</c:v>
                </c:pt>
                <c:pt idx="1">
                  <c:v>203</c:v>
                </c:pt>
              </c:numCache>
            </c:numRef>
          </c:val>
        </c:ser>
        <c:dLbls>
          <c:showLegendKey val="0"/>
          <c:showVal val="0"/>
          <c:showCatName val="0"/>
          <c:showSerName val="0"/>
          <c:showPercent val="0"/>
          <c:showBubbleSize val="0"/>
        </c:dLbls>
        <c:gapWidth val="150"/>
        <c:axId val="53863168"/>
        <c:axId val="53864704"/>
      </c:barChart>
      <c:catAx>
        <c:axId val="53863168"/>
        <c:scaling>
          <c:orientation val="minMax"/>
        </c:scaling>
        <c:delete val="0"/>
        <c:axPos val="b"/>
        <c:majorTickMark val="out"/>
        <c:minorTickMark val="none"/>
        <c:tickLblPos val="nextTo"/>
        <c:crossAx val="53864704"/>
        <c:crosses val="autoZero"/>
        <c:auto val="1"/>
        <c:lblAlgn val="ctr"/>
        <c:lblOffset val="100"/>
        <c:noMultiLvlLbl val="0"/>
      </c:catAx>
      <c:valAx>
        <c:axId val="53864704"/>
        <c:scaling>
          <c:orientation val="minMax"/>
        </c:scaling>
        <c:delete val="0"/>
        <c:axPos val="l"/>
        <c:majorGridlines/>
        <c:title>
          <c:tx>
            <c:rich>
              <a:bodyPr rot="-5400000" vert="horz"/>
              <a:lstStyle/>
              <a:p>
                <a:pPr>
                  <a:defRPr/>
                </a:pPr>
                <a:r>
                  <a:rPr lang="ja-JP" altLang="en-US" dirty="0" smtClean="0"/>
                  <a:t>計算時間（ミリ秒）</a:t>
                </a:r>
                <a:endParaRPr lang="ja-JP" altLang="en-US" dirty="0"/>
              </a:p>
            </c:rich>
          </c:tx>
          <c:layout/>
          <c:overlay val="0"/>
        </c:title>
        <c:numFmt formatCode="General" sourceLinked="1"/>
        <c:majorTickMark val="out"/>
        <c:minorTickMark val="none"/>
        <c:tickLblPos val="nextTo"/>
        <c:crossAx val="53863168"/>
        <c:crosses val="autoZero"/>
        <c:crossBetween val="between"/>
      </c:valAx>
    </c:plotArea>
    <c:plotVisOnly val="1"/>
    <c:dispBlanksAs val="gap"/>
    <c:showDLblsOverMax val="0"/>
  </c:chart>
  <c:spPr>
    <a:solidFill>
      <a:schemeClr val="bg1"/>
    </a:solidFill>
  </c:spPr>
  <c:txPr>
    <a:bodyPr/>
    <a:lstStyle/>
    <a:p>
      <a:pPr>
        <a:defRPr sz="1800"/>
      </a:pPr>
      <a:endParaRPr lang="ja-JP"/>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系列 1</c:v>
                </c:pt>
              </c:strCache>
            </c:strRef>
          </c:tx>
          <c:invertIfNegative val="0"/>
          <c:cat>
            <c:strRef>
              <c:f>Sheet1!$A$2:$A$3</c:f>
              <c:strCache>
                <c:ptCount val="2"/>
                <c:pt idx="0">
                  <c:v>ドメインM</c:v>
                </c:pt>
                <c:pt idx="1">
                  <c:v>管理VM</c:v>
                </c:pt>
              </c:strCache>
            </c:strRef>
          </c:cat>
          <c:val>
            <c:numRef>
              <c:f>Sheet1!$B$2:$B$3</c:f>
              <c:numCache>
                <c:formatCode>General</c:formatCode>
                <c:ptCount val="2"/>
                <c:pt idx="0">
                  <c:v>18.899999999999999</c:v>
                </c:pt>
                <c:pt idx="1">
                  <c:v>4.5</c:v>
                </c:pt>
              </c:numCache>
            </c:numRef>
          </c:val>
        </c:ser>
        <c:dLbls>
          <c:showLegendKey val="0"/>
          <c:showVal val="0"/>
          <c:showCatName val="0"/>
          <c:showSerName val="0"/>
          <c:showPercent val="0"/>
          <c:showBubbleSize val="0"/>
        </c:dLbls>
        <c:gapWidth val="150"/>
        <c:axId val="172642688"/>
        <c:axId val="172644224"/>
      </c:barChart>
      <c:catAx>
        <c:axId val="172642688"/>
        <c:scaling>
          <c:orientation val="minMax"/>
        </c:scaling>
        <c:delete val="0"/>
        <c:axPos val="b"/>
        <c:majorTickMark val="out"/>
        <c:minorTickMark val="none"/>
        <c:tickLblPos val="nextTo"/>
        <c:crossAx val="172644224"/>
        <c:crosses val="autoZero"/>
        <c:auto val="1"/>
        <c:lblAlgn val="ctr"/>
        <c:lblOffset val="100"/>
        <c:noMultiLvlLbl val="0"/>
      </c:catAx>
      <c:valAx>
        <c:axId val="172644224"/>
        <c:scaling>
          <c:orientation val="minMax"/>
        </c:scaling>
        <c:delete val="0"/>
        <c:axPos val="l"/>
        <c:majorGridlines/>
        <c:title>
          <c:tx>
            <c:rich>
              <a:bodyPr rot="-5400000" vert="horz"/>
              <a:lstStyle/>
              <a:p>
                <a:pPr>
                  <a:defRPr/>
                </a:pPr>
                <a:r>
                  <a:rPr lang="en-US" altLang="ja-JP" dirty="0" smtClean="0"/>
                  <a:t>Tripwire</a:t>
                </a:r>
                <a:r>
                  <a:rPr lang="ja-JP" altLang="en-US" dirty="0" smtClean="0"/>
                  <a:t>の実行時間（秒）</a:t>
                </a:r>
                <a:endParaRPr lang="ja-JP" altLang="en-US" dirty="0"/>
              </a:p>
            </c:rich>
          </c:tx>
          <c:layout/>
          <c:overlay val="0"/>
        </c:title>
        <c:numFmt formatCode="General" sourceLinked="1"/>
        <c:majorTickMark val="out"/>
        <c:minorTickMark val="none"/>
        <c:tickLblPos val="nextTo"/>
        <c:crossAx val="172642688"/>
        <c:crosses val="autoZero"/>
        <c:crossBetween val="between"/>
      </c:valAx>
    </c:plotArea>
    <c:plotVisOnly val="1"/>
    <c:dispBlanksAs val="gap"/>
    <c:showDLblsOverMax val="0"/>
  </c:chart>
  <c:spPr>
    <a:solidFill>
      <a:prstClr val="white"/>
    </a:solidFill>
  </c:spPr>
  <c:txPr>
    <a:bodyPr/>
    <a:lstStyle/>
    <a:p>
      <a:pPr>
        <a:defRPr sz="1800"/>
      </a:pPr>
      <a:endParaRPr lang="ja-JP"/>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Sheet1!$B$1</c:f>
              <c:strCache>
                <c:ptCount val="1"/>
                <c:pt idx="0">
                  <c:v>オフロードなし</c:v>
                </c:pt>
              </c:strCache>
            </c:strRef>
          </c:tx>
          <c:invertIfNegative val="0"/>
          <c:cat>
            <c:numRef>
              <c:f>Sheet1!$A$2:$A$5</c:f>
              <c:numCache>
                <c:formatCode>General</c:formatCode>
                <c:ptCount val="4"/>
                <c:pt idx="0">
                  <c:v>256</c:v>
                </c:pt>
                <c:pt idx="1">
                  <c:v>512</c:v>
                </c:pt>
                <c:pt idx="2">
                  <c:v>768</c:v>
                </c:pt>
                <c:pt idx="3">
                  <c:v>1024</c:v>
                </c:pt>
              </c:numCache>
            </c:numRef>
          </c:cat>
          <c:val>
            <c:numRef>
              <c:f>Sheet1!$B$2:$B$5</c:f>
              <c:numCache>
                <c:formatCode>General</c:formatCode>
                <c:ptCount val="4"/>
                <c:pt idx="0">
                  <c:v>13.3</c:v>
                </c:pt>
                <c:pt idx="1">
                  <c:v>15.4</c:v>
                </c:pt>
                <c:pt idx="2">
                  <c:v>18.100000000000001</c:v>
                </c:pt>
                <c:pt idx="3">
                  <c:v>20.399999999999999</c:v>
                </c:pt>
              </c:numCache>
            </c:numRef>
          </c:val>
        </c:ser>
        <c:ser>
          <c:idx val="1"/>
          <c:order val="1"/>
          <c:tx>
            <c:strRef>
              <c:f>Sheet1!$C$1</c:f>
              <c:strCache>
                <c:ptCount val="1"/>
                <c:pt idx="0">
                  <c:v>オフロードあり</c:v>
                </c:pt>
              </c:strCache>
            </c:strRef>
          </c:tx>
          <c:invertIfNegative val="0"/>
          <c:cat>
            <c:numRef>
              <c:f>Sheet1!$A$2:$A$5</c:f>
              <c:numCache>
                <c:formatCode>General</c:formatCode>
                <c:ptCount val="4"/>
                <c:pt idx="0">
                  <c:v>256</c:v>
                </c:pt>
                <c:pt idx="1">
                  <c:v>512</c:v>
                </c:pt>
                <c:pt idx="2">
                  <c:v>768</c:v>
                </c:pt>
                <c:pt idx="3">
                  <c:v>1024</c:v>
                </c:pt>
              </c:numCache>
            </c:numRef>
          </c:cat>
          <c:val>
            <c:numRef>
              <c:f>Sheet1!$C$2:$C$5</c:f>
              <c:numCache>
                <c:formatCode>General</c:formatCode>
                <c:ptCount val="4"/>
                <c:pt idx="0">
                  <c:v>13.9</c:v>
                </c:pt>
                <c:pt idx="1">
                  <c:v>15.9</c:v>
                </c:pt>
                <c:pt idx="2">
                  <c:v>18.5</c:v>
                </c:pt>
                <c:pt idx="3">
                  <c:v>20.3</c:v>
                </c:pt>
              </c:numCache>
            </c:numRef>
          </c:val>
        </c:ser>
        <c:dLbls>
          <c:showLegendKey val="0"/>
          <c:showVal val="0"/>
          <c:showCatName val="0"/>
          <c:showSerName val="0"/>
          <c:showPercent val="0"/>
          <c:showBubbleSize val="0"/>
        </c:dLbls>
        <c:gapWidth val="150"/>
        <c:axId val="172672128"/>
        <c:axId val="172674048"/>
      </c:barChart>
      <c:catAx>
        <c:axId val="172672128"/>
        <c:scaling>
          <c:orientation val="minMax"/>
        </c:scaling>
        <c:delete val="0"/>
        <c:axPos val="b"/>
        <c:title>
          <c:tx>
            <c:rich>
              <a:bodyPr/>
              <a:lstStyle/>
              <a:p>
                <a:pPr>
                  <a:defRPr/>
                </a:pPr>
                <a:r>
                  <a:rPr lang="ja-JP" altLang="en-US" dirty="0" smtClean="0"/>
                  <a:t>ドメイン</a:t>
                </a:r>
                <a:r>
                  <a:rPr lang="en-US" altLang="ja-JP" dirty="0" smtClean="0"/>
                  <a:t>M</a:t>
                </a:r>
                <a:r>
                  <a:rPr lang="ja-JP" altLang="en-US" dirty="0" smtClean="0"/>
                  <a:t>のメモリサイズ（</a:t>
                </a:r>
                <a:r>
                  <a:rPr lang="en-US" altLang="ja-JP" dirty="0" smtClean="0"/>
                  <a:t>MB</a:t>
                </a:r>
                <a:r>
                  <a:rPr lang="ja-JP" altLang="en-US" dirty="0" smtClean="0"/>
                  <a:t>）</a:t>
                </a:r>
                <a:endParaRPr lang="ja-JP" altLang="en-US" dirty="0"/>
              </a:p>
            </c:rich>
          </c:tx>
          <c:layout/>
          <c:overlay val="0"/>
        </c:title>
        <c:numFmt formatCode="General" sourceLinked="1"/>
        <c:majorTickMark val="out"/>
        <c:minorTickMark val="none"/>
        <c:tickLblPos val="nextTo"/>
        <c:crossAx val="172674048"/>
        <c:crosses val="autoZero"/>
        <c:auto val="1"/>
        <c:lblAlgn val="ctr"/>
        <c:lblOffset val="100"/>
        <c:noMultiLvlLbl val="0"/>
      </c:catAx>
      <c:valAx>
        <c:axId val="172674048"/>
        <c:scaling>
          <c:orientation val="minMax"/>
        </c:scaling>
        <c:delete val="0"/>
        <c:axPos val="l"/>
        <c:majorGridlines/>
        <c:title>
          <c:tx>
            <c:rich>
              <a:bodyPr rot="-5400000" vert="horz"/>
              <a:lstStyle/>
              <a:p>
                <a:pPr>
                  <a:defRPr/>
                </a:pPr>
                <a:r>
                  <a:rPr lang="ja-JP" altLang="en-US" dirty="0" smtClean="0"/>
                  <a:t>マイグレーション時間（秒）</a:t>
                </a:r>
                <a:endParaRPr lang="ja-JP" altLang="en-US" dirty="0"/>
              </a:p>
            </c:rich>
          </c:tx>
          <c:layout/>
          <c:overlay val="0"/>
        </c:title>
        <c:numFmt formatCode="General" sourceLinked="1"/>
        <c:majorTickMark val="out"/>
        <c:minorTickMark val="none"/>
        <c:tickLblPos val="nextTo"/>
        <c:crossAx val="172672128"/>
        <c:crosses val="autoZero"/>
        <c:crossBetween val="between"/>
      </c:valAx>
    </c:plotArea>
    <c:legend>
      <c:legendPos val="t"/>
      <c:layout/>
      <c:overlay val="0"/>
    </c:legend>
    <c:plotVisOnly val="1"/>
    <c:dispBlanksAs val="gap"/>
    <c:showDLblsOverMax val="0"/>
  </c:chart>
  <c:spPr>
    <a:solidFill>
      <a:schemeClr val="bg1"/>
    </a:solidFill>
  </c:spPr>
  <c:txPr>
    <a:bodyPr/>
    <a:lstStyle/>
    <a:p>
      <a:pPr>
        <a:defRPr sz="1800"/>
      </a:pPr>
      <a:endParaRPr lang="ja-JP"/>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Sheet1!$B$1</c:f>
              <c:strCache>
                <c:ptCount val="1"/>
                <c:pt idx="0">
                  <c:v>オフロードなし</c:v>
                </c:pt>
              </c:strCache>
            </c:strRef>
          </c:tx>
          <c:invertIfNegative val="0"/>
          <c:cat>
            <c:numRef>
              <c:f>Sheet1!$A$2:$A$5</c:f>
              <c:numCache>
                <c:formatCode>General</c:formatCode>
                <c:ptCount val="4"/>
                <c:pt idx="0">
                  <c:v>256</c:v>
                </c:pt>
                <c:pt idx="1">
                  <c:v>512</c:v>
                </c:pt>
                <c:pt idx="2">
                  <c:v>768</c:v>
                </c:pt>
                <c:pt idx="3">
                  <c:v>1024</c:v>
                </c:pt>
              </c:numCache>
            </c:numRef>
          </c:cat>
          <c:val>
            <c:numRef>
              <c:f>Sheet1!$B$2:$B$5</c:f>
              <c:numCache>
                <c:formatCode>General</c:formatCode>
                <c:ptCount val="4"/>
                <c:pt idx="0">
                  <c:v>747</c:v>
                </c:pt>
                <c:pt idx="1">
                  <c:v>801</c:v>
                </c:pt>
                <c:pt idx="2">
                  <c:v>900</c:v>
                </c:pt>
                <c:pt idx="3">
                  <c:v>893</c:v>
                </c:pt>
              </c:numCache>
            </c:numRef>
          </c:val>
        </c:ser>
        <c:ser>
          <c:idx val="1"/>
          <c:order val="1"/>
          <c:tx>
            <c:strRef>
              <c:f>Sheet1!$C$1</c:f>
              <c:strCache>
                <c:ptCount val="1"/>
                <c:pt idx="0">
                  <c:v>オフロードあり</c:v>
                </c:pt>
              </c:strCache>
            </c:strRef>
          </c:tx>
          <c:invertIfNegative val="0"/>
          <c:cat>
            <c:numRef>
              <c:f>Sheet1!$A$2:$A$5</c:f>
              <c:numCache>
                <c:formatCode>General</c:formatCode>
                <c:ptCount val="4"/>
                <c:pt idx="0">
                  <c:v>256</c:v>
                </c:pt>
                <c:pt idx="1">
                  <c:v>512</c:v>
                </c:pt>
                <c:pt idx="2">
                  <c:v>768</c:v>
                </c:pt>
                <c:pt idx="3">
                  <c:v>1024</c:v>
                </c:pt>
              </c:numCache>
            </c:numRef>
          </c:cat>
          <c:val>
            <c:numRef>
              <c:f>Sheet1!$C$2:$C$5</c:f>
              <c:numCache>
                <c:formatCode>General</c:formatCode>
                <c:ptCount val="4"/>
                <c:pt idx="0">
                  <c:v>786</c:v>
                </c:pt>
                <c:pt idx="1">
                  <c:v>870</c:v>
                </c:pt>
                <c:pt idx="2">
                  <c:v>981</c:v>
                </c:pt>
                <c:pt idx="3">
                  <c:v>1055</c:v>
                </c:pt>
              </c:numCache>
            </c:numRef>
          </c:val>
        </c:ser>
        <c:dLbls>
          <c:showLegendKey val="0"/>
          <c:showVal val="0"/>
          <c:showCatName val="0"/>
          <c:showSerName val="0"/>
          <c:showPercent val="0"/>
          <c:showBubbleSize val="0"/>
        </c:dLbls>
        <c:gapWidth val="150"/>
        <c:axId val="172063360"/>
        <c:axId val="172086016"/>
      </c:barChart>
      <c:catAx>
        <c:axId val="172063360"/>
        <c:scaling>
          <c:orientation val="minMax"/>
        </c:scaling>
        <c:delete val="0"/>
        <c:axPos val="b"/>
        <c:title>
          <c:tx>
            <c:rich>
              <a:bodyPr/>
              <a:lstStyle/>
              <a:p>
                <a:pPr>
                  <a:defRPr/>
                </a:pPr>
                <a:r>
                  <a:rPr lang="ja-JP" altLang="en-US" dirty="0" smtClean="0"/>
                  <a:t>ドメイン</a:t>
                </a:r>
                <a:r>
                  <a:rPr lang="en-US" altLang="ja-JP" dirty="0" smtClean="0"/>
                  <a:t>M</a:t>
                </a:r>
                <a:r>
                  <a:rPr lang="ja-JP" altLang="en-US" dirty="0" smtClean="0"/>
                  <a:t>のメモリサイズ（</a:t>
                </a:r>
                <a:r>
                  <a:rPr lang="en-US" altLang="ja-JP" dirty="0" smtClean="0"/>
                  <a:t>MB</a:t>
                </a:r>
                <a:r>
                  <a:rPr lang="ja-JP" altLang="en-US" dirty="0" smtClean="0"/>
                  <a:t>）</a:t>
                </a:r>
                <a:endParaRPr lang="ja-JP" altLang="en-US" dirty="0"/>
              </a:p>
            </c:rich>
          </c:tx>
          <c:layout/>
          <c:overlay val="0"/>
        </c:title>
        <c:numFmt formatCode="General" sourceLinked="1"/>
        <c:majorTickMark val="out"/>
        <c:minorTickMark val="none"/>
        <c:tickLblPos val="nextTo"/>
        <c:crossAx val="172086016"/>
        <c:crosses val="autoZero"/>
        <c:auto val="1"/>
        <c:lblAlgn val="ctr"/>
        <c:lblOffset val="100"/>
        <c:noMultiLvlLbl val="0"/>
      </c:catAx>
      <c:valAx>
        <c:axId val="172086016"/>
        <c:scaling>
          <c:orientation val="minMax"/>
        </c:scaling>
        <c:delete val="0"/>
        <c:axPos val="l"/>
        <c:majorGridlines/>
        <c:title>
          <c:tx>
            <c:rich>
              <a:bodyPr rot="-5400000" vert="horz"/>
              <a:lstStyle/>
              <a:p>
                <a:pPr>
                  <a:defRPr/>
                </a:pPr>
                <a:r>
                  <a:rPr lang="ja-JP" altLang="en-US" dirty="0" smtClean="0"/>
                  <a:t>ダウンタイム（ミリ秒）</a:t>
                </a:r>
                <a:endParaRPr lang="ja-JP" altLang="en-US" dirty="0"/>
              </a:p>
            </c:rich>
          </c:tx>
          <c:layout/>
          <c:overlay val="0"/>
        </c:title>
        <c:numFmt formatCode="General" sourceLinked="1"/>
        <c:majorTickMark val="out"/>
        <c:minorTickMark val="none"/>
        <c:tickLblPos val="nextTo"/>
        <c:crossAx val="172063360"/>
        <c:crosses val="autoZero"/>
        <c:crossBetween val="between"/>
      </c:valAx>
    </c:plotArea>
    <c:legend>
      <c:legendPos val="t"/>
      <c:layout/>
      <c:overlay val="0"/>
    </c:legend>
    <c:plotVisOnly val="1"/>
    <c:dispBlanksAs val="gap"/>
    <c:showDLblsOverMax val="0"/>
  </c:chart>
  <c:spPr>
    <a:solidFill>
      <a:prstClr val="white"/>
    </a:solidFill>
  </c:spPr>
  <c:txPr>
    <a:bodyPr/>
    <a:lstStyle/>
    <a:p>
      <a:pPr>
        <a:defRPr sz="1800"/>
      </a:pPr>
      <a:endParaRPr lang="ja-JP"/>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E19DEB4-28DC-4094-A31F-7A396DE92E05}" type="datetimeFigureOut">
              <a:rPr kumimoji="1" lang="ja-JP" altLang="en-US" smtClean="0"/>
              <a:pPr/>
              <a:t>2013/2/8</a:t>
            </a:fld>
            <a:endParaRPr kumimoji="1" lang="ja-JP" altLang="en-US"/>
          </a:p>
        </p:txBody>
      </p:sp>
      <p:sp>
        <p:nvSpPr>
          <p:cNvPr id="4" name="スライド イメージ プレースホル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5BF660B-A7A9-4328-A131-9AF606AA3847}" type="slidenum">
              <a:rPr kumimoji="1" lang="ja-JP" altLang="en-US" smtClean="0"/>
              <a:pPr/>
              <a:t>‹#›</a:t>
            </a:fld>
            <a:endParaRPr kumimoji="1" lang="ja-JP" altLang="en-US"/>
          </a:p>
        </p:txBody>
      </p:sp>
    </p:spTree>
    <p:extLst>
      <p:ext uri="{BB962C8B-B14F-4D97-AF65-F5344CB8AC3E}">
        <p14:creationId xmlns:p14="http://schemas.microsoft.com/office/powerpoint/2010/main" val="386783980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・不正アクセスなどのサーバへの攻撃増加</a:t>
            </a:r>
            <a:endParaRPr kumimoji="1" lang="en-US" altLang="ja-JP" dirty="0" smtClean="0"/>
          </a:p>
          <a:p>
            <a:r>
              <a:rPr kumimoji="1" lang="ja-JP" altLang="en-US" dirty="0" smtClean="0"/>
              <a:t>・</a:t>
            </a:r>
            <a:r>
              <a:rPr kumimoji="1" lang="en-US" altLang="ja-JP" dirty="0" smtClean="0"/>
              <a:t>IDS</a:t>
            </a:r>
            <a:r>
              <a:rPr kumimoji="1" lang="ja-JP" altLang="en-US" dirty="0" smtClean="0"/>
              <a:t>は攻撃者の侵入を検知、管理者へ通知</a:t>
            </a:r>
            <a:endParaRPr kumimoji="1" lang="en-US" altLang="ja-JP" dirty="0" smtClean="0"/>
          </a:p>
          <a:p>
            <a:r>
              <a:rPr kumimoji="1" lang="ja-JP" altLang="en-US" dirty="0" smtClean="0"/>
              <a:t>・攻撃方法が変化</a:t>
            </a:r>
            <a:endParaRPr kumimoji="1" lang="en-US" altLang="ja-JP" dirty="0" smtClean="0"/>
          </a:p>
          <a:p>
            <a:r>
              <a:rPr kumimoji="1" lang="ja-JP" altLang="en-US" dirty="0" smtClean="0"/>
              <a:t>そういう手口も増えてきた</a:t>
            </a:r>
            <a:endParaRPr kumimoji="1" lang="en-US" altLang="ja-JP" dirty="0" smtClean="0"/>
          </a:p>
          <a:p>
            <a:r>
              <a:rPr kumimoji="1" lang="ja-JP" altLang="en-US" dirty="0" smtClean="0"/>
              <a:t>・</a:t>
            </a:r>
            <a:r>
              <a:rPr kumimoji="1" lang="en-US" altLang="ja-JP" dirty="0" smtClean="0"/>
              <a:t>IDS</a:t>
            </a:r>
            <a:r>
              <a:rPr kumimoji="1" lang="ja-JP" altLang="en-US" dirty="0" smtClean="0"/>
              <a:t>を停止後本当の攻撃　被害をおよぼす</a:t>
            </a:r>
            <a:endParaRPr kumimoji="1" lang="en-US" altLang="ja-JP" dirty="0" smtClean="0"/>
          </a:p>
          <a:p>
            <a:endParaRPr kumimoji="1" lang="en-US" altLang="ja-JP" dirty="0" smtClean="0"/>
          </a:p>
          <a:p>
            <a:endParaRPr kumimoji="1" lang="en-US" altLang="ja-JP" dirty="0" smtClean="0"/>
          </a:p>
          <a:p>
            <a:endParaRPr kumimoji="1" lang="en-US" altLang="ja-JP" dirty="0" smtClean="0"/>
          </a:p>
          <a:p>
            <a:r>
              <a:rPr kumimoji="1" lang="ja-JP" altLang="en-US" dirty="0" smtClean="0"/>
              <a:t>図：</a:t>
            </a:r>
            <a:r>
              <a:rPr kumimoji="1" lang="en-US" altLang="ja-JP" dirty="0" smtClean="0"/>
              <a:t>IDS</a:t>
            </a:r>
            <a:r>
              <a:rPr kumimoji="1" lang="ja-JP" altLang="en-US" dirty="0" smtClean="0"/>
              <a:t>の見る先を変える</a:t>
            </a:r>
            <a:endParaRPr kumimoji="1" lang="ja-JP" altLang="en-US" dirty="0"/>
          </a:p>
        </p:txBody>
      </p:sp>
      <p:sp>
        <p:nvSpPr>
          <p:cNvPr id="4" name="スライド番号プレースホルダ 3"/>
          <p:cNvSpPr>
            <a:spLocks noGrp="1"/>
          </p:cNvSpPr>
          <p:nvPr>
            <p:ph type="sldNum" sz="quarter" idx="10"/>
          </p:nvPr>
        </p:nvSpPr>
        <p:spPr/>
        <p:txBody>
          <a:bodyPr/>
          <a:lstStyle/>
          <a:p>
            <a:fld id="{F5BF660B-A7A9-4328-A131-9AF606AA3847}" type="slidenum">
              <a:rPr kumimoji="1" lang="ja-JP" altLang="en-US" smtClean="0"/>
              <a:pPr/>
              <a:t>2</a:t>
            </a:fld>
            <a:endParaRPr kumimoji="1" lang="ja-JP"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・従来の監視手法である管理</a:t>
            </a:r>
            <a:r>
              <a:rPr kumimoji="1" lang="en-US" altLang="ja-JP" dirty="0" smtClean="0"/>
              <a:t>VM</a:t>
            </a:r>
            <a:r>
              <a:rPr kumimoji="1" lang="ja-JP" altLang="en-US" dirty="0" smtClean="0"/>
              <a:t>からとドメイン</a:t>
            </a:r>
            <a:r>
              <a:rPr kumimoji="1" lang="en-US" altLang="ja-JP" dirty="0" smtClean="0"/>
              <a:t>M</a:t>
            </a:r>
            <a:r>
              <a:rPr kumimoji="1" lang="ja-JP" altLang="en-US" dirty="0" smtClean="0"/>
              <a:t>からでの監視性能を比較</a:t>
            </a:r>
            <a:endParaRPr kumimoji="1" lang="en-US" altLang="ja-JP" dirty="0" smtClean="0"/>
          </a:p>
          <a:p>
            <a:endParaRPr kumimoji="1" lang="en-US" altLang="ja-JP" dirty="0" smtClean="0"/>
          </a:p>
          <a:p>
            <a:r>
              <a:rPr kumimoji="1" lang="ja-JP" altLang="en-US" dirty="0" smtClean="0"/>
              <a:t>・監視対象</a:t>
            </a:r>
            <a:r>
              <a:rPr kumimoji="1" lang="en-US" altLang="ja-JP" dirty="0" smtClean="0"/>
              <a:t>VM</a:t>
            </a:r>
            <a:r>
              <a:rPr kumimoji="1" lang="ja-JP" altLang="en-US" dirty="0" err="1" smtClean="0"/>
              <a:t>のメ</a:t>
            </a:r>
            <a:r>
              <a:rPr kumimoji="1" lang="ja-JP" altLang="en-US" dirty="0" smtClean="0"/>
              <a:t>モリをマップし、ハッシュ値の計算を行った</a:t>
            </a:r>
            <a:endParaRPr kumimoji="1" lang="en-US" altLang="ja-JP" dirty="0" smtClean="0"/>
          </a:p>
          <a:p>
            <a:r>
              <a:rPr kumimoji="1" lang="ja-JP" altLang="en-US" dirty="0" smtClean="0"/>
              <a:t>ハッシュ値：データの改ざんが行われていないかを確認するために用いる</a:t>
            </a:r>
            <a:endParaRPr kumimoji="1" lang="en-US" altLang="ja-JP" dirty="0" smtClean="0"/>
          </a:p>
          <a:p>
            <a:endParaRPr kumimoji="1" lang="en-US" altLang="ja-JP" dirty="0" smtClean="0"/>
          </a:p>
          <a:p>
            <a:r>
              <a:rPr kumimoji="1" lang="ja-JP" altLang="en-US" dirty="0" smtClean="0"/>
              <a:t>管理</a:t>
            </a:r>
            <a:r>
              <a:rPr kumimoji="1" lang="en-US" altLang="ja-JP" dirty="0" smtClean="0"/>
              <a:t>VM</a:t>
            </a:r>
            <a:r>
              <a:rPr kumimoji="1" lang="ja-JP" altLang="en-US" dirty="0" smtClean="0"/>
              <a:t>：</a:t>
            </a:r>
            <a:r>
              <a:rPr kumimoji="1" lang="en-US" altLang="ja-JP" dirty="0" smtClean="0"/>
              <a:t>203</a:t>
            </a:r>
            <a:r>
              <a:rPr kumimoji="1" lang="ja-JP" altLang="en-US" dirty="0" smtClean="0"/>
              <a:t>ミリ秒　ドメイン</a:t>
            </a:r>
            <a:r>
              <a:rPr kumimoji="1" lang="en-US" altLang="ja-JP" dirty="0" smtClean="0"/>
              <a:t>M</a:t>
            </a:r>
            <a:r>
              <a:rPr kumimoji="1" lang="ja-JP" altLang="en-US" dirty="0" smtClean="0"/>
              <a:t>：</a:t>
            </a:r>
            <a:r>
              <a:rPr kumimoji="1" lang="en-US" altLang="ja-JP" dirty="0" smtClean="0"/>
              <a:t>135</a:t>
            </a:r>
            <a:r>
              <a:rPr kumimoji="1" lang="ja-JP" altLang="en-US" dirty="0" smtClean="0"/>
              <a:t>ミリ秒</a:t>
            </a:r>
            <a:endParaRPr kumimoji="1" lang="en-US" altLang="ja-JP" dirty="0" smtClean="0"/>
          </a:p>
          <a:p>
            <a:endParaRPr kumimoji="1" lang="en-US" altLang="ja-JP" dirty="0" smtClean="0"/>
          </a:p>
          <a:p>
            <a:r>
              <a:rPr kumimoji="1" lang="ja-JP" altLang="en-US" dirty="0" smtClean="0"/>
              <a:t>・</a:t>
            </a:r>
            <a:r>
              <a:rPr kumimoji="1" lang="en-US" altLang="ja-JP" dirty="0" err="1" smtClean="0"/>
              <a:t>vcpu</a:t>
            </a:r>
            <a:r>
              <a:rPr kumimoji="1" lang="ja-JP" altLang="en-US" dirty="0" smtClean="0"/>
              <a:t>数が多いと</a:t>
            </a:r>
            <a:r>
              <a:rPr kumimoji="1" lang="en-US" altLang="ja-JP" dirty="0" err="1" smtClean="0"/>
              <a:t>vcpu</a:t>
            </a:r>
            <a:r>
              <a:rPr kumimoji="1" lang="ja-JP" altLang="en-US" dirty="0" smtClean="0"/>
              <a:t>どうしの同期が必要</a:t>
            </a:r>
            <a:r>
              <a:rPr kumimoji="1" lang="en-US" altLang="ja-JP" dirty="0" smtClean="0"/>
              <a:t>-&gt;</a:t>
            </a:r>
            <a:r>
              <a:rPr kumimoji="1" lang="ja-JP" altLang="en-US" dirty="0" smtClean="0"/>
              <a:t>遅くなる</a:t>
            </a:r>
            <a:endParaRPr kumimoji="1" lang="en-US" altLang="ja-JP" dirty="0" smtClean="0"/>
          </a:p>
          <a:p>
            <a:r>
              <a:rPr kumimoji="1" lang="ja-JP" altLang="en-US" dirty="0" smtClean="0"/>
              <a:t>・管理</a:t>
            </a:r>
            <a:r>
              <a:rPr kumimoji="1" lang="en-US" altLang="ja-JP" dirty="0" smtClean="0"/>
              <a:t>VM</a:t>
            </a:r>
            <a:r>
              <a:rPr kumimoji="1" lang="ja-JP" altLang="en-US" dirty="0" smtClean="0"/>
              <a:t>は多くの</a:t>
            </a:r>
            <a:r>
              <a:rPr kumimoji="1" lang="en-US" altLang="ja-JP" dirty="0" smtClean="0"/>
              <a:t>VM</a:t>
            </a:r>
            <a:r>
              <a:rPr kumimoji="1" lang="ja-JP" altLang="en-US" dirty="0" smtClean="0"/>
              <a:t>からの要求を処理するため容易に</a:t>
            </a:r>
            <a:endParaRPr kumimoji="1" lang="en-US" altLang="ja-JP" dirty="0" smtClean="0"/>
          </a:p>
          <a:p>
            <a:r>
              <a:rPr kumimoji="1" lang="ja-JP" altLang="en-US" dirty="0" smtClean="0"/>
              <a:t>　</a:t>
            </a:r>
            <a:r>
              <a:rPr kumimoji="1" lang="en-US" altLang="ja-JP" dirty="0" err="1" smtClean="0"/>
              <a:t>vcpu</a:t>
            </a:r>
            <a:r>
              <a:rPr kumimoji="1" lang="ja-JP" altLang="en-US" dirty="0" smtClean="0"/>
              <a:t>数を削れない</a:t>
            </a:r>
            <a:endParaRPr kumimoji="1" lang="en-US" altLang="ja-JP" dirty="0" smtClean="0"/>
          </a:p>
          <a:p>
            <a:endParaRPr kumimoji="1" lang="en-US" altLang="ja-JP" dirty="0" smtClean="0"/>
          </a:p>
          <a:p>
            <a:endParaRPr kumimoji="1" lang="en-US" altLang="ja-JP" dirty="0" smtClean="0"/>
          </a:p>
          <a:p>
            <a:endParaRPr kumimoji="1" lang="en-US" altLang="ja-JP" dirty="0" smtClean="0"/>
          </a:p>
          <a:p>
            <a:endParaRPr kumimoji="1" lang="en-US" altLang="ja-JP" dirty="0" smtClean="0"/>
          </a:p>
          <a:p>
            <a:endParaRPr kumimoji="1" lang="en-US" altLang="ja-JP" dirty="0" smtClean="0"/>
          </a:p>
          <a:p>
            <a:endParaRPr kumimoji="1" lang="en-US" altLang="ja-JP" dirty="0" smtClean="0"/>
          </a:p>
          <a:p>
            <a:endParaRPr kumimoji="1" lang="en-US" altLang="ja-JP" dirty="0" smtClean="0"/>
          </a:p>
          <a:p>
            <a:endParaRPr kumimoji="1" lang="en-US" altLang="ja-JP" dirty="0" smtClean="0"/>
          </a:p>
          <a:p>
            <a:r>
              <a:rPr kumimoji="1" lang="ja-JP" altLang="en-US" dirty="0" smtClean="0"/>
              <a:t>どういう監視を行ったか</a:t>
            </a:r>
            <a:endParaRPr kumimoji="1" lang="en-US" altLang="ja-JP" dirty="0" smtClean="0"/>
          </a:p>
          <a:p>
            <a:endParaRPr kumimoji="1" lang="en-US" altLang="ja-JP" dirty="0" smtClean="0"/>
          </a:p>
          <a:p>
            <a:r>
              <a:rPr kumimoji="1" lang="en-US" altLang="ja-JP" dirty="0" smtClean="0"/>
              <a:t>2</a:t>
            </a:r>
            <a:r>
              <a:rPr kumimoji="1" lang="ja-JP" altLang="en-US" dirty="0" smtClean="0"/>
              <a:t>枚に分ける</a:t>
            </a:r>
            <a:endParaRPr kumimoji="1" lang="en-US" altLang="ja-JP" dirty="0" smtClean="0"/>
          </a:p>
          <a:p>
            <a:endParaRPr kumimoji="1" lang="en-US" altLang="ja-JP" dirty="0" smtClean="0"/>
          </a:p>
          <a:p>
            <a:r>
              <a:rPr kumimoji="1" lang="ja-JP" altLang="en-US" dirty="0" smtClean="0"/>
              <a:t>メモリ監視</a:t>
            </a:r>
            <a:endParaRPr kumimoji="1" lang="en-US" altLang="ja-JP" dirty="0" smtClean="0"/>
          </a:p>
          <a:p>
            <a:r>
              <a:rPr kumimoji="1" lang="en-US" altLang="ja-JP" dirty="0" err="1" smtClean="0"/>
              <a:t>domM</a:t>
            </a:r>
            <a:r>
              <a:rPr kumimoji="1" lang="ja-JP" altLang="en-US" dirty="0" smtClean="0"/>
              <a:t>：１</a:t>
            </a:r>
            <a:r>
              <a:rPr kumimoji="1" lang="en-US" altLang="ja-JP" dirty="0" smtClean="0"/>
              <a:t>dom0</a:t>
            </a:r>
            <a:r>
              <a:rPr kumimoji="1" lang="ja-JP" altLang="en-US" dirty="0" smtClean="0"/>
              <a:t>：４のグラフ</a:t>
            </a:r>
            <a:endParaRPr kumimoji="1" lang="en-US" altLang="ja-JP" dirty="0" smtClean="0"/>
          </a:p>
          <a:p>
            <a:r>
              <a:rPr kumimoji="1" lang="ja-JP" altLang="en-US" dirty="0" smtClean="0"/>
              <a:t>実験の図</a:t>
            </a:r>
            <a:endParaRPr kumimoji="1" lang="en-US" altLang="ja-JP" dirty="0" smtClean="0"/>
          </a:p>
          <a:p>
            <a:endParaRPr kumimoji="1" lang="en-US" altLang="ja-JP" dirty="0" smtClean="0"/>
          </a:p>
          <a:p>
            <a:r>
              <a:rPr kumimoji="1" lang="ja-JP" altLang="en-US" dirty="0" err="1" smtClean="0"/>
              <a:t>ー</a:t>
            </a:r>
            <a:r>
              <a:rPr kumimoji="1" lang="ja-JP" altLang="en-US" dirty="0" smtClean="0"/>
              <a:t>ーー</a:t>
            </a:r>
            <a:r>
              <a:rPr kumimoji="1" lang="ja-JP" altLang="en-US" dirty="0" err="1" smtClean="0"/>
              <a:t>ーーーーーー</a:t>
            </a:r>
            <a:r>
              <a:rPr kumimoji="1" lang="ja-JP" altLang="en-US" dirty="0" smtClean="0"/>
              <a:t>ー</a:t>
            </a:r>
            <a:endParaRPr kumimoji="1" lang="en-US" altLang="ja-JP" dirty="0" smtClean="0"/>
          </a:p>
          <a:p>
            <a:endParaRPr kumimoji="1" lang="en-US" altLang="ja-JP" dirty="0" smtClean="0"/>
          </a:p>
          <a:p>
            <a:r>
              <a:rPr kumimoji="1" lang="ja-JP" altLang="en-US" dirty="0" smtClean="0"/>
              <a:t>ネットワーク監視</a:t>
            </a:r>
            <a:endParaRPr kumimoji="1" lang="en-US" altLang="ja-JP" dirty="0" smtClean="0"/>
          </a:p>
          <a:p>
            <a:r>
              <a:rPr kumimoji="1" lang="ja-JP" altLang="en-US" dirty="0" smtClean="0"/>
              <a:t>パケットをたくさん送って</a:t>
            </a:r>
            <a:r>
              <a:rPr kumimoji="1" lang="en-US" altLang="ja-JP" dirty="0" smtClean="0"/>
              <a:t>Snort</a:t>
            </a:r>
            <a:r>
              <a:rPr kumimoji="1" lang="ja-JP" altLang="en-US" dirty="0" smtClean="0"/>
              <a:t>の</a:t>
            </a:r>
            <a:r>
              <a:rPr kumimoji="1" lang="en-US" altLang="ja-JP" dirty="0" smtClean="0"/>
              <a:t>CPU</a:t>
            </a:r>
            <a:r>
              <a:rPr kumimoji="1" lang="ja-JP" altLang="en-US" dirty="0" smtClean="0"/>
              <a:t>使用率をみる</a:t>
            </a:r>
            <a:endParaRPr kumimoji="1" lang="en-US" altLang="ja-JP" dirty="0" smtClean="0"/>
          </a:p>
          <a:p>
            <a:r>
              <a:rPr kumimoji="1" lang="en-US" altLang="ja-JP" dirty="0" err="1" smtClean="0"/>
              <a:t>Xm</a:t>
            </a:r>
            <a:r>
              <a:rPr kumimoji="1" lang="en-US" altLang="ja-JP" dirty="0" smtClean="0"/>
              <a:t> top</a:t>
            </a:r>
            <a:r>
              <a:rPr kumimoji="1" lang="ja-JP" altLang="en-US" dirty="0" smtClean="0"/>
              <a:t>とかで見るといい</a:t>
            </a:r>
            <a:endParaRPr kumimoji="1" lang="en-US" altLang="ja-JP" dirty="0" smtClean="0"/>
          </a:p>
          <a:p>
            <a:endParaRPr kumimoji="1" lang="en-US" altLang="ja-JP" dirty="0" smtClean="0"/>
          </a:p>
          <a:p>
            <a:r>
              <a:rPr kumimoji="1" lang="ja-JP" altLang="en-US" dirty="0" smtClean="0"/>
              <a:t>ストレージ監視</a:t>
            </a:r>
            <a:endParaRPr kumimoji="1" lang="en-US" altLang="ja-JP"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F5BF660B-A7A9-4328-A131-9AF606AA3847}" type="slidenum">
              <a:rPr kumimoji="1" lang="ja-JP" altLang="en-US" smtClean="0"/>
              <a:pPr/>
              <a:t>12</a:t>
            </a:fld>
            <a:endParaRPr kumimoji="1" lang="ja-JP" altLang="en-US"/>
          </a:p>
        </p:txBody>
      </p:sp>
    </p:spTree>
    <p:extLst>
      <p:ext uri="{BB962C8B-B14F-4D97-AF65-F5344CB8AC3E}">
        <p14:creationId xmlns:p14="http://schemas.microsoft.com/office/powerpoint/2010/main" val="336417270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管理</a:t>
            </a:r>
            <a:r>
              <a:rPr kumimoji="1" lang="en-US" altLang="ja-JP" dirty="0" smtClean="0"/>
              <a:t>VM</a:t>
            </a:r>
            <a:r>
              <a:rPr kumimoji="1" lang="ja-JP" altLang="en-US" dirty="0" smtClean="0"/>
              <a:t>：</a:t>
            </a:r>
            <a:r>
              <a:rPr kumimoji="1" lang="en-US" altLang="ja-JP" dirty="0" smtClean="0"/>
              <a:t>4.5</a:t>
            </a:r>
            <a:r>
              <a:rPr kumimoji="1" lang="ja-JP" altLang="en-US" dirty="0" smtClean="0"/>
              <a:t>秒　ドメイン</a:t>
            </a:r>
            <a:r>
              <a:rPr kumimoji="1" lang="en-US" altLang="ja-JP" dirty="0" smtClean="0"/>
              <a:t>M</a:t>
            </a:r>
            <a:r>
              <a:rPr kumimoji="1" lang="ja-JP" altLang="en-US" dirty="0" smtClean="0"/>
              <a:t>：</a:t>
            </a:r>
            <a:r>
              <a:rPr kumimoji="1" lang="en-US" altLang="ja-JP" dirty="0" smtClean="0"/>
              <a:t>18.9</a:t>
            </a:r>
            <a:r>
              <a:rPr kumimoji="1" lang="ja-JP" altLang="en-US" dirty="0" smtClean="0"/>
              <a:t>秒</a:t>
            </a:r>
            <a:endParaRPr kumimoji="1" lang="en-US" altLang="ja-JP" dirty="0" smtClean="0"/>
          </a:p>
          <a:p>
            <a:r>
              <a:rPr kumimoji="1" lang="ja-JP" altLang="en-US" dirty="0" smtClean="0"/>
              <a:t>・ドメイン</a:t>
            </a:r>
            <a:r>
              <a:rPr kumimoji="1" lang="en-US" altLang="ja-JP" dirty="0" smtClean="0"/>
              <a:t>M</a:t>
            </a:r>
            <a:r>
              <a:rPr kumimoji="1" lang="ja-JP" altLang="en-US" dirty="0" smtClean="0"/>
              <a:t>はネットワークが仮想化されている</a:t>
            </a:r>
            <a:endParaRPr kumimoji="1" lang="en-US" altLang="ja-JP" dirty="0" smtClean="0"/>
          </a:p>
          <a:p>
            <a:r>
              <a:rPr kumimoji="1" lang="ja-JP" altLang="en-US" dirty="0" smtClean="0"/>
              <a:t>・ストレージへのアクセスの際に管理</a:t>
            </a:r>
            <a:r>
              <a:rPr kumimoji="1" lang="en-US" altLang="ja-JP" dirty="0" smtClean="0"/>
              <a:t>VM</a:t>
            </a:r>
            <a:r>
              <a:rPr kumimoji="1" lang="ja-JP" altLang="en-US" dirty="0" smtClean="0"/>
              <a:t>を経由</a:t>
            </a:r>
            <a:endParaRPr kumimoji="1" lang="en-US" altLang="ja-JP" dirty="0" smtClean="0"/>
          </a:p>
          <a:p>
            <a:endParaRPr kumimoji="1" lang="en-US" altLang="ja-JP" dirty="0" smtClean="0"/>
          </a:p>
          <a:p>
            <a:r>
              <a:rPr kumimoji="1" lang="ja-JP" altLang="en-US" dirty="0" smtClean="0"/>
              <a:t>・短い時間で終わっている理由</a:t>
            </a:r>
            <a:endParaRPr kumimoji="1" lang="en-US" altLang="ja-JP" dirty="0" smtClean="0"/>
          </a:p>
          <a:p>
            <a:endParaRPr kumimoji="1" lang="en-US" altLang="ja-JP" dirty="0" smtClean="0"/>
          </a:p>
          <a:p>
            <a:r>
              <a:rPr kumimoji="1" lang="ja-JP" altLang="en-US" dirty="0" smtClean="0"/>
              <a:t>・ネットワークは・・・</a:t>
            </a:r>
            <a:endParaRPr kumimoji="1" lang="ja-JP" altLang="en-US" dirty="0"/>
          </a:p>
        </p:txBody>
      </p:sp>
      <p:sp>
        <p:nvSpPr>
          <p:cNvPr id="4" name="スライド番号プレースホルダ 3"/>
          <p:cNvSpPr>
            <a:spLocks noGrp="1"/>
          </p:cNvSpPr>
          <p:nvPr>
            <p:ph type="sldNum" sz="quarter" idx="10"/>
          </p:nvPr>
        </p:nvSpPr>
        <p:spPr/>
        <p:txBody>
          <a:bodyPr/>
          <a:lstStyle/>
          <a:p>
            <a:fld id="{F5BF660B-A7A9-4328-A131-9AF606AA3847}" type="slidenum">
              <a:rPr kumimoji="1" lang="ja-JP" altLang="en-US" smtClean="0"/>
              <a:pPr/>
              <a:t>13</a:t>
            </a:fld>
            <a:endParaRPr kumimoji="1" lang="ja-JP"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オフロードせずに独立した～～</a:t>
            </a:r>
            <a:endParaRPr kumimoji="1" lang="en-US" altLang="ja-JP" dirty="0" smtClean="0"/>
          </a:p>
          <a:p>
            <a:endParaRPr kumimoji="1" lang="en-US" altLang="ja-JP" dirty="0" smtClean="0"/>
          </a:p>
          <a:p>
            <a:r>
              <a:rPr kumimoji="1" lang="ja-JP" altLang="en-US" dirty="0" smtClean="0"/>
              <a:t>・監視有りのほうが低速化している</a:t>
            </a:r>
            <a:endParaRPr kumimoji="1" lang="en-US" altLang="ja-JP" dirty="0" smtClean="0"/>
          </a:p>
          <a:p>
            <a:r>
              <a:rPr kumimoji="1" lang="ja-JP" altLang="en-US" dirty="0" smtClean="0"/>
              <a:t>・監視をするとマイグレーションの際に同期をとるため低速化</a:t>
            </a:r>
            <a:endParaRPr kumimoji="1" lang="en-US" altLang="ja-JP" dirty="0" smtClean="0"/>
          </a:p>
          <a:p>
            <a:r>
              <a:rPr kumimoji="1" lang="ja-JP" altLang="en-US" dirty="0" smtClean="0"/>
              <a:t>・ドメイン</a:t>
            </a:r>
            <a:r>
              <a:rPr kumimoji="1" lang="en-US" altLang="ja-JP" dirty="0" smtClean="0"/>
              <a:t>M</a:t>
            </a:r>
            <a:r>
              <a:rPr kumimoji="1" lang="ja-JP" altLang="en-US" dirty="0" smtClean="0"/>
              <a:t>のメモリサイズが小さいほうが</a:t>
            </a:r>
            <a:endParaRPr kumimoji="1" lang="en-US" altLang="ja-JP" dirty="0" smtClean="0"/>
          </a:p>
          <a:p>
            <a:r>
              <a:rPr kumimoji="1" lang="ja-JP" altLang="en-US" dirty="0" smtClean="0"/>
              <a:t>　同期の待ち時間が長くなるためより遅くなる</a:t>
            </a:r>
            <a:endParaRPr kumimoji="1" lang="en-US" altLang="ja-JP" dirty="0" smtClean="0"/>
          </a:p>
          <a:p>
            <a:endParaRPr kumimoji="1" lang="en-US" altLang="ja-JP" dirty="0" smtClean="0"/>
          </a:p>
          <a:p>
            <a:endParaRPr kumimoji="1" lang="en-US" altLang="ja-JP" dirty="0" smtClean="0"/>
          </a:p>
          <a:p>
            <a:endParaRPr kumimoji="1" lang="en-US" altLang="ja-JP" dirty="0" smtClean="0"/>
          </a:p>
          <a:p>
            <a:endParaRPr kumimoji="1" lang="en-US" altLang="ja-JP" dirty="0" smtClean="0"/>
          </a:p>
          <a:p>
            <a:endParaRPr kumimoji="1" lang="en-US" altLang="ja-JP" dirty="0" smtClean="0"/>
          </a:p>
          <a:p>
            <a:r>
              <a:rPr kumimoji="1" lang="ja-JP" altLang="en-US" dirty="0" smtClean="0"/>
              <a:t>同期するから低速化している</a:t>
            </a:r>
            <a:endParaRPr kumimoji="1" lang="en-US" altLang="ja-JP" dirty="0" smtClean="0"/>
          </a:p>
          <a:p>
            <a:r>
              <a:rPr kumimoji="1" lang="ja-JP" altLang="en-US" dirty="0" smtClean="0"/>
              <a:t>メモリサイズ差が大きくなると同期の待ち時間が長くなるから低速化</a:t>
            </a:r>
            <a:endParaRPr kumimoji="1" lang="en-US" altLang="ja-JP" dirty="0" smtClean="0"/>
          </a:p>
          <a:p>
            <a:endParaRPr kumimoji="1" lang="en-US" altLang="ja-JP" dirty="0" smtClean="0"/>
          </a:p>
          <a:p>
            <a:r>
              <a:rPr kumimoji="1" lang="ja-JP" altLang="en-US" dirty="0" smtClean="0"/>
              <a:t>ドメイン</a:t>
            </a:r>
            <a:r>
              <a:rPr kumimoji="1" lang="en-US" altLang="ja-JP" dirty="0" smtClean="0"/>
              <a:t>M</a:t>
            </a:r>
            <a:r>
              <a:rPr kumimoji="1" lang="ja-JP" altLang="en-US" dirty="0" smtClean="0"/>
              <a:t>のメモリサイズが小さいほうが差が開く</a:t>
            </a:r>
            <a:endParaRPr kumimoji="1" lang="ja-JP" altLang="en-US" dirty="0"/>
          </a:p>
        </p:txBody>
      </p:sp>
      <p:sp>
        <p:nvSpPr>
          <p:cNvPr id="4" name="スライド番号プレースホルダー 3"/>
          <p:cNvSpPr>
            <a:spLocks noGrp="1"/>
          </p:cNvSpPr>
          <p:nvPr>
            <p:ph type="sldNum" sz="quarter" idx="10"/>
          </p:nvPr>
        </p:nvSpPr>
        <p:spPr/>
        <p:txBody>
          <a:bodyPr/>
          <a:lstStyle/>
          <a:p>
            <a:fld id="{F5BF660B-A7A9-4328-A131-9AF606AA3847}" type="slidenum">
              <a:rPr kumimoji="1" lang="ja-JP" altLang="en-US" smtClean="0"/>
              <a:pPr/>
              <a:t>14</a:t>
            </a:fld>
            <a:endParaRPr kumimoji="1" lang="ja-JP" altLang="en-US"/>
          </a:p>
        </p:txBody>
      </p:sp>
    </p:spTree>
    <p:extLst>
      <p:ext uri="{BB962C8B-B14F-4D97-AF65-F5344CB8AC3E}">
        <p14:creationId xmlns:p14="http://schemas.microsoft.com/office/powerpoint/2010/main" val="353180033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同期待ち時間　</a:t>
            </a:r>
            <a:r>
              <a:rPr kumimoji="1" lang="en-US" altLang="ja-JP" dirty="0" smtClean="0"/>
              <a:t>256</a:t>
            </a:r>
            <a:r>
              <a:rPr kumimoji="1" lang="ja-JP" altLang="en-US" dirty="0" smtClean="0"/>
              <a:t>：</a:t>
            </a:r>
            <a:r>
              <a:rPr kumimoji="1" lang="en-US" altLang="ja-JP" dirty="0" smtClean="0"/>
              <a:t>39</a:t>
            </a:r>
            <a:r>
              <a:rPr kumimoji="1" lang="ja-JP" altLang="en-US" dirty="0" smtClean="0"/>
              <a:t>ミリ秒　</a:t>
            </a:r>
            <a:r>
              <a:rPr kumimoji="1" lang="en-US" altLang="ja-JP" dirty="0" smtClean="0"/>
              <a:t>512</a:t>
            </a:r>
            <a:r>
              <a:rPr kumimoji="1" lang="ja-JP" altLang="en-US" dirty="0" smtClean="0"/>
              <a:t>：</a:t>
            </a:r>
            <a:r>
              <a:rPr kumimoji="1" lang="en-US" altLang="ja-JP" dirty="0" smtClean="0"/>
              <a:t>69</a:t>
            </a:r>
            <a:r>
              <a:rPr kumimoji="1" lang="ja-JP" altLang="en-US" dirty="0" smtClean="0"/>
              <a:t>ミリ秒　</a:t>
            </a:r>
            <a:r>
              <a:rPr kumimoji="1" lang="en-US" altLang="ja-JP" dirty="0" smtClean="0"/>
              <a:t>768</a:t>
            </a:r>
            <a:r>
              <a:rPr kumimoji="1" lang="ja-JP" altLang="en-US" dirty="0" smtClean="0"/>
              <a:t>：</a:t>
            </a:r>
            <a:r>
              <a:rPr kumimoji="1" lang="en-US" altLang="ja-JP" dirty="0" smtClean="0"/>
              <a:t>81</a:t>
            </a:r>
            <a:r>
              <a:rPr kumimoji="1" lang="ja-JP" altLang="en-US" dirty="0" smtClean="0"/>
              <a:t>ミリ秒　</a:t>
            </a:r>
            <a:r>
              <a:rPr kumimoji="1" lang="en-US" altLang="ja-JP" dirty="0" smtClean="0"/>
              <a:t>1024</a:t>
            </a:r>
            <a:r>
              <a:rPr kumimoji="1" lang="ja-JP" altLang="en-US" dirty="0" smtClean="0"/>
              <a:t>：</a:t>
            </a:r>
            <a:r>
              <a:rPr kumimoji="1" lang="en-US" altLang="ja-JP" dirty="0" smtClean="0"/>
              <a:t>162</a:t>
            </a:r>
            <a:r>
              <a:rPr kumimoji="1" lang="ja-JP" altLang="en-US" dirty="0" smtClean="0"/>
              <a:t>ミリ秒</a:t>
            </a:r>
            <a:endParaRPr kumimoji="1" lang="en-US" altLang="ja-JP" dirty="0" smtClean="0"/>
          </a:p>
          <a:p>
            <a:r>
              <a:rPr kumimoji="1" lang="ja-JP" altLang="en-US" dirty="0" smtClean="0"/>
              <a:t>マイグレーション　無 </a:t>
            </a:r>
            <a:r>
              <a:rPr kumimoji="1" lang="en-US" altLang="ja-JP" dirty="0" smtClean="0"/>
              <a:t>747</a:t>
            </a:r>
            <a:r>
              <a:rPr kumimoji="1" lang="ja-JP" altLang="en-US" dirty="0" smtClean="0"/>
              <a:t>　</a:t>
            </a:r>
            <a:r>
              <a:rPr kumimoji="1" lang="en-US" altLang="ja-JP" dirty="0" smtClean="0"/>
              <a:t>801</a:t>
            </a:r>
            <a:r>
              <a:rPr kumimoji="1" lang="ja-JP" altLang="en-US" dirty="0" smtClean="0"/>
              <a:t>　</a:t>
            </a:r>
            <a:r>
              <a:rPr kumimoji="1" lang="en-US" altLang="ja-JP" dirty="0" smtClean="0"/>
              <a:t>900</a:t>
            </a:r>
            <a:r>
              <a:rPr kumimoji="1" lang="ja-JP" altLang="en-US" dirty="0" smtClean="0"/>
              <a:t>　</a:t>
            </a:r>
            <a:r>
              <a:rPr kumimoji="1" lang="en-US" altLang="ja-JP" dirty="0" smtClean="0"/>
              <a:t>893</a:t>
            </a:r>
          </a:p>
          <a:p>
            <a:r>
              <a:rPr kumimoji="1" lang="ja-JP" altLang="en-US" dirty="0" smtClean="0"/>
              <a:t>　　　　　　　　　　有 </a:t>
            </a:r>
            <a:r>
              <a:rPr kumimoji="1" lang="en-US" altLang="ja-JP" dirty="0" smtClean="0"/>
              <a:t>786</a:t>
            </a:r>
            <a:r>
              <a:rPr kumimoji="1" lang="ja-JP" altLang="en-US" dirty="0" smtClean="0"/>
              <a:t>　</a:t>
            </a:r>
            <a:r>
              <a:rPr kumimoji="1" lang="en-US" altLang="ja-JP" dirty="0" smtClean="0"/>
              <a:t>870</a:t>
            </a:r>
            <a:r>
              <a:rPr kumimoji="1" lang="ja-JP" altLang="en-US" dirty="0" smtClean="0"/>
              <a:t>　</a:t>
            </a:r>
            <a:r>
              <a:rPr kumimoji="1" lang="en-US" altLang="ja-JP" dirty="0" smtClean="0"/>
              <a:t>981</a:t>
            </a:r>
            <a:r>
              <a:rPr kumimoji="1" lang="ja-JP" altLang="en-US" dirty="0" smtClean="0"/>
              <a:t>　</a:t>
            </a:r>
            <a:r>
              <a:rPr kumimoji="1" lang="en-US" altLang="ja-JP" dirty="0" smtClean="0"/>
              <a:t>1055</a:t>
            </a:r>
          </a:p>
          <a:p>
            <a:endParaRPr kumimoji="1" lang="en-US" altLang="ja-JP" dirty="0" smtClean="0"/>
          </a:p>
          <a:p>
            <a:r>
              <a:rPr kumimoji="1" lang="ja-JP" altLang="en-US" b="0" dirty="0" smtClean="0"/>
              <a:t>・ドメイン</a:t>
            </a:r>
            <a:r>
              <a:rPr kumimoji="1" lang="en-US" altLang="ja-JP" b="0" dirty="0" smtClean="0"/>
              <a:t>M</a:t>
            </a:r>
            <a:r>
              <a:rPr kumimoji="1" lang="ja-JP" altLang="en-US" b="0" dirty="0" smtClean="0"/>
              <a:t>のメモリサイズが小さいと</a:t>
            </a:r>
            <a:endParaRPr kumimoji="1" lang="en-US" altLang="ja-JP" b="0" dirty="0" smtClean="0"/>
          </a:p>
          <a:p>
            <a:r>
              <a:rPr kumimoji="1" lang="ja-JP" altLang="en-US" b="0" dirty="0" smtClean="0"/>
              <a:t>同期によるダウンタイムも小さくなる</a:t>
            </a:r>
            <a:endParaRPr kumimoji="1" lang="en-US" altLang="ja-JP" b="0" dirty="0" smtClean="0"/>
          </a:p>
          <a:p>
            <a:endParaRPr kumimoji="1" lang="en-US" altLang="ja-JP" dirty="0" smtClean="0"/>
          </a:p>
          <a:p>
            <a:endParaRPr kumimoji="1" lang="en-US" altLang="ja-JP" dirty="0" smtClean="0"/>
          </a:p>
          <a:p>
            <a:endParaRPr kumimoji="1" lang="en-US" altLang="ja-JP" dirty="0" smtClean="0"/>
          </a:p>
          <a:p>
            <a:r>
              <a:rPr kumimoji="1" lang="ja-JP" altLang="en-US" dirty="0" smtClean="0"/>
              <a:t>実験２と実験</a:t>
            </a:r>
            <a:r>
              <a:rPr kumimoji="1" lang="en-US" altLang="ja-JP" dirty="0" smtClean="0"/>
              <a:t>3</a:t>
            </a:r>
            <a:r>
              <a:rPr kumimoji="1" lang="ja-JP" altLang="en-US" dirty="0" smtClean="0"/>
              <a:t>は似たようなグラフで</a:t>
            </a:r>
            <a:endParaRPr kumimoji="1" lang="en-US" altLang="ja-JP" dirty="0" smtClean="0"/>
          </a:p>
          <a:p>
            <a:r>
              <a:rPr kumimoji="1" lang="ja-JP" altLang="en-US" dirty="0" smtClean="0"/>
              <a:t>監視有り無しで表現する？</a:t>
            </a:r>
            <a:endParaRPr kumimoji="1" lang="ja-JP" altLang="en-US" dirty="0"/>
          </a:p>
        </p:txBody>
      </p:sp>
      <p:sp>
        <p:nvSpPr>
          <p:cNvPr id="4" name="スライド番号プレースホルダー 3"/>
          <p:cNvSpPr>
            <a:spLocks noGrp="1"/>
          </p:cNvSpPr>
          <p:nvPr>
            <p:ph type="sldNum" sz="quarter" idx="10"/>
          </p:nvPr>
        </p:nvSpPr>
        <p:spPr/>
        <p:txBody>
          <a:bodyPr/>
          <a:lstStyle/>
          <a:p>
            <a:fld id="{F5BF660B-A7A9-4328-A131-9AF606AA3847}" type="slidenum">
              <a:rPr kumimoji="1" lang="ja-JP" altLang="en-US" smtClean="0"/>
              <a:pPr/>
              <a:t>15</a:t>
            </a:fld>
            <a:endParaRPr kumimoji="1" lang="ja-JP" altLang="en-US"/>
          </a:p>
        </p:txBody>
      </p:sp>
    </p:spTree>
    <p:extLst>
      <p:ext uri="{BB962C8B-B14F-4D97-AF65-F5344CB8AC3E}">
        <p14:creationId xmlns:p14="http://schemas.microsoft.com/office/powerpoint/2010/main" val="254705930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プロセスマイグレーション</a:t>
            </a:r>
            <a:endParaRPr kumimoji="1" lang="en-US" altLang="ja-JP" dirty="0" smtClean="0"/>
          </a:p>
          <a:p>
            <a:r>
              <a:rPr kumimoji="1" lang="ja-JP" altLang="en-US" dirty="0" smtClean="0"/>
              <a:t>管理</a:t>
            </a:r>
            <a:r>
              <a:rPr kumimoji="1" lang="en-US" altLang="ja-JP" dirty="0" smtClean="0"/>
              <a:t>VM</a:t>
            </a:r>
            <a:r>
              <a:rPr kumimoji="1" lang="ja-JP" altLang="en-US" dirty="0" smtClean="0"/>
              <a:t>にオフロードされた</a:t>
            </a:r>
            <a:r>
              <a:rPr kumimoji="1" lang="en-US" altLang="ja-JP" dirty="0" smtClean="0"/>
              <a:t>IDS</a:t>
            </a:r>
            <a:r>
              <a:rPr kumimoji="1" lang="ja-JP" altLang="en-US" dirty="0" smtClean="0"/>
              <a:t>のみマイグレーションを可能とする</a:t>
            </a:r>
            <a:endParaRPr kumimoji="1" lang="en-US" altLang="ja-JP" dirty="0" smtClean="0"/>
          </a:p>
          <a:p>
            <a:r>
              <a:rPr kumimoji="1" lang="ja-JP" altLang="en-US" dirty="0" smtClean="0"/>
              <a:t>ストレージやネットワークは監視継続できるがメモリの監視継続を行うことができない</a:t>
            </a:r>
            <a:endParaRPr kumimoji="1" lang="en-US" altLang="ja-JP" dirty="0" smtClean="0"/>
          </a:p>
          <a:p>
            <a:endParaRPr kumimoji="1" lang="en-US" altLang="ja-JP" dirty="0" smtClean="0"/>
          </a:p>
          <a:p>
            <a:r>
              <a:rPr kumimoji="1" lang="en-US" altLang="ja-JP" dirty="0" err="1" smtClean="0"/>
              <a:t>Vmware</a:t>
            </a:r>
            <a:r>
              <a:rPr kumimoji="1" lang="en-US" altLang="ja-JP" dirty="0" smtClean="0"/>
              <a:t> </a:t>
            </a:r>
            <a:r>
              <a:rPr kumimoji="1" lang="en-US" altLang="ja-JP" dirty="0" err="1" smtClean="0"/>
              <a:t>vShield</a:t>
            </a:r>
            <a:r>
              <a:rPr kumimoji="1" lang="en-US" altLang="ja-JP" baseline="0" dirty="0" smtClean="0"/>
              <a:t> Endpoint</a:t>
            </a:r>
            <a:endParaRPr kumimoji="1" lang="en-US" altLang="ja-JP" dirty="0" smtClean="0"/>
          </a:p>
          <a:p>
            <a:r>
              <a:rPr kumimoji="1" lang="en-US" altLang="ja-JP" dirty="0" err="1" smtClean="0">
                <a:solidFill>
                  <a:srgbClr val="FF0000"/>
                </a:solidFill>
              </a:rPr>
              <a:t>vShield</a:t>
            </a:r>
            <a:r>
              <a:rPr kumimoji="1" lang="ja-JP" altLang="en-US" dirty="0" smtClean="0">
                <a:solidFill>
                  <a:srgbClr val="FF0000"/>
                </a:solidFill>
              </a:rPr>
              <a:t>では仮想アプライアンス（</a:t>
            </a:r>
            <a:r>
              <a:rPr kumimoji="1" lang="en-US" altLang="ja-JP" dirty="0" smtClean="0">
                <a:solidFill>
                  <a:srgbClr val="FF0000"/>
                </a:solidFill>
              </a:rPr>
              <a:t>VM</a:t>
            </a:r>
            <a:r>
              <a:rPr kumimoji="1" lang="ja-JP" altLang="en-US" dirty="0" smtClean="0">
                <a:solidFill>
                  <a:srgbClr val="FF0000"/>
                </a:solidFill>
              </a:rPr>
              <a:t>）に</a:t>
            </a:r>
            <a:r>
              <a:rPr kumimoji="1" lang="en-US" altLang="ja-JP" dirty="0" smtClean="0">
                <a:solidFill>
                  <a:srgbClr val="FF0000"/>
                </a:solidFill>
              </a:rPr>
              <a:t>IDS</a:t>
            </a:r>
            <a:r>
              <a:rPr kumimoji="1" lang="ja-JP" altLang="en-US" dirty="0" smtClean="0">
                <a:solidFill>
                  <a:srgbClr val="FF0000"/>
                </a:solidFill>
              </a:rPr>
              <a:t>をオフロードできる</a:t>
            </a:r>
            <a:endParaRPr kumimoji="1" lang="en-US" altLang="ja-JP" dirty="0" smtClean="0">
              <a:solidFill>
                <a:srgbClr val="FF0000"/>
              </a:solidFill>
            </a:endParaRPr>
          </a:p>
          <a:p>
            <a:r>
              <a:rPr lang="en-US" altLang="ja-JP" dirty="0" smtClean="0">
                <a:solidFill>
                  <a:srgbClr val="FF0000"/>
                </a:solidFill>
              </a:rPr>
              <a:t>VM</a:t>
            </a:r>
            <a:r>
              <a:rPr lang="ja-JP" altLang="en-US" dirty="0" smtClean="0">
                <a:solidFill>
                  <a:srgbClr val="FF0000"/>
                </a:solidFill>
              </a:rPr>
              <a:t>や</a:t>
            </a:r>
            <a:r>
              <a:rPr lang="en-US" altLang="ja-JP" dirty="0" smtClean="0">
                <a:solidFill>
                  <a:srgbClr val="FF0000"/>
                </a:solidFill>
              </a:rPr>
              <a:t>IDS</a:t>
            </a:r>
            <a:r>
              <a:rPr lang="ja-JP" altLang="en-US" dirty="0" smtClean="0">
                <a:solidFill>
                  <a:srgbClr val="FF0000"/>
                </a:solidFill>
              </a:rPr>
              <a:t>プロセスをマイグレーションするのではなく、</a:t>
            </a:r>
            <a:r>
              <a:rPr lang="en-US" altLang="ja-JP" dirty="0" smtClean="0">
                <a:solidFill>
                  <a:srgbClr val="FF0000"/>
                </a:solidFill>
              </a:rPr>
              <a:t>IDS</a:t>
            </a:r>
            <a:r>
              <a:rPr lang="ja-JP" altLang="en-US" dirty="0" smtClean="0">
                <a:solidFill>
                  <a:srgbClr val="FF0000"/>
                </a:solidFill>
              </a:rPr>
              <a:t>の状態だけマイグレーション</a:t>
            </a:r>
            <a:endParaRPr kumimoji="1" lang="ja-JP" altLang="en-US" dirty="0" smtClean="0">
              <a:solidFill>
                <a:srgbClr val="FF0000"/>
              </a:solidFill>
            </a:endParaRPr>
          </a:p>
          <a:p>
            <a:endParaRPr kumimoji="1" lang="en-US" altLang="ja-JP" dirty="0" smtClean="0"/>
          </a:p>
          <a:p>
            <a:r>
              <a:rPr kumimoji="1" lang="ja-JP" altLang="en-US" dirty="0" smtClean="0"/>
              <a:t>ギャング・ライブマイグレーション</a:t>
            </a:r>
            <a:endParaRPr kumimoji="1" lang="en-US" altLang="ja-JP" dirty="0" smtClean="0"/>
          </a:p>
          <a:p>
            <a:r>
              <a:rPr kumimoji="1" lang="ja-JP" altLang="en-US" dirty="0" smtClean="0"/>
              <a:t>同じメモリ内容を一回の送信で済ませることで複数の</a:t>
            </a:r>
            <a:r>
              <a:rPr kumimoji="1" lang="en-US" altLang="ja-JP" dirty="0" smtClean="0"/>
              <a:t>VM</a:t>
            </a:r>
            <a:r>
              <a:rPr kumimoji="1" lang="ja-JP" altLang="en-US" dirty="0" smtClean="0"/>
              <a:t>のマイグレーションを高速化する</a:t>
            </a:r>
            <a:endParaRPr kumimoji="1" lang="en-US" altLang="ja-JP" dirty="0" smtClean="0"/>
          </a:p>
          <a:p>
            <a:r>
              <a:rPr kumimoji="1" lang="en-US" altLang="ja-JP" dirty="0" smtClean="0"/>
              <a:t>VM</a:t>
            </a:r>
            <a:r>
              <a:rPr kumimoji="1" lang="ja-JP" altLang="en-US" dirty="0" smtClean="0"/>
              <a:t>間の同期はしない</a:t>
            </a:r>
            <a:endParaRPr kumimoji="1" lang="en-US" altLang="ja-JP" dirty="0" smtClean="0"/>
          </a:p>
        </p:txBody>
      </p:sp>
      <p:sp>
        <p:nvSpPr>
          <p:cNvPr id="4" name="スライド番号プレースホルダ 3"/>
          <p:cNvSpPr>
            <a:spLocks noGrp="1"/>
          </p:cNvSpPr>
          <p:nvPr>
            <p:ph type="sldNum" sz="quarter" idx="10"/>
          </p:nvPr>
        </p:nvSpPr>
        <p:spPr/>
        <p:txBody>
          <a:bodyPr/>
          <a:lstStyle/>
          <a:p>
            <a:fld id="{D26402A5-BCC5-464A-B7F2-8822B3B93689}" type="slidenum">
              <a:rPr kumimoji="1" lang="ja-JP" altLang="en-US" smtClean="0"/>
              <a:pPr/>
              <a:t>16</a:t>
            </a:fld>
            <a:endParaRPr kumimoji="1" lang="ja-JP"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a:t>
            </a:r>
            <a:r>
              <a:rPr kumimoji="1" lang="en-US" altLang="ja-JP" dirty="0" smtClean="0"/>
              <a:t>IDS</a:t>
            </a:r>
            <a:r>
              <a:rPr kumimoji="1" lang="ja-JP" altLang="en-US" dirty="0" err="1" smtClean="0"/>
              <a:t>への</a:t>
            </a:r>
            <a:r>
              <a:rPr kumimoji="1" lang="ja-JP" altLang="en-US" dirty="0" smtClean="0"/>
              <a:t>攻撃被害を緩和するため</a:t>
            </a:r>
            <a:endParaRPr kumimoji="1" lang="en-US" altLang="ja-JP" dirty="0" smtClean="0"/>
          </a:p>
          <a:p>
            <a:endParaRPr kumimoji="1" lang="en-US" altLang="ja-JP" dirty="0" smtClean="0"/>
          </a:p>
          <a:p>
            <a:endParaRPr kumimoji="1" lang="en-US" altLang="ja-JP" dirty="0" smtClean="0"/>
          </a:p>
          <a:p>
            <a:endParaRPr kumimoji="1" lang="en-US" altLang="ja-JP" dirty="0" smtClean="0"/>
          </a:p>
          <a:p>
            <a:endParaRPr kumimoji="1" lang="en-US" altLang="ja-JP" dirty="0" smtClean="0"/>
          </a:p>
          <a:p>
            <a:r>
              <a:rPr kumimoji="1" lang="ja-JP" altLang="en-US" dirty="0" smtClean="0"/>
              <a:t>図：</a:t>
            </a:r>
            <a:r>
              <a:rPr kumimoji="1" lang="en-US" altLang="ja-JP" dirty="0" smtClean="0"/>
              <a:t>IDS</a:t>
            </a:r>
            <a:r>
              <a:rPr kumimoji="1" lang="ja-JP" altLang="en-US" dirty="0" smtClean="0"/>
              <a:t>の見る先を変える　ディスクを見たり</a:t>
            </a:r>
            <a:endParaRPr kumimoji="1" lang="en-US" altLang="ja-JP"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F5BF660B-A7A9-4328-A131-9AF606AA3847}" type="slidenum">
              <a:rPr kumimoji="1" lang="ja-JP" altLang="en-US" smtClean="0"/>
              <a:pPr/>
              <a:t>3</a:t>
            </a:fld>
            <a:endParaRPr kumimoji="1" lang="ja-JP" altLang="en-US"/>
          </a:p>
        </p:txBody>
      </p:sp>
    </p:spTree>
    <p:extLst>
      <p:ext uri="{BB962C8B-B14F-4D97-AF65-F5344CB8AC3E}">
        <p14:creationId xmlns:p14="http://schemas.microsoft.com/office/powerpoint/2010/main" val="33835625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マイグレーション</a:t>
            </a:r>
            <a:r>
              <a:rPr kumimoji="1" lang="en-US" altLang="ja-JP" dirty="0" smtClean="0"/>
              <a:t>-&gt;</a:t>
            </a:r>
            <a:r>
              <a:rPr kumimoji="1" lang="ja-JP" altLang="en-US" dirty="0" smtClean="0"/>
              <a:t>上</a:t>
            </a:r>
            <a:r>
              <a:rPr kumimoji="1" lang="en-US" altLang="ja-JP" dirty="0" smtClean="0"/>
              <a:t>-&gt;</a:t>
            </a:r>
            <a:r>
              <a:rPr kumimoji="1" lang="ja-JP" altLang="en-US" dirty="0" smtClean="0"/>
              <a:t>説明</a:t>
            </a:r>
            <a:endParaRPr kumimoji="1" lang="ja-JP" altLang="en-US" dirty="0"/>
          </a:p>
        </p:txBody>
      </p:sp>
      <p:sp>
        <p:nvSpPr>
          <p:cNvPr id="4" name="スライド番号プレースホルダー 3"/>
          <p:cNvSpPr>
            <a:spLocks noGrp="1"/>
          </p:cNvSpPr>
          <p:nvPr>
            <p:ph type="sldNum" sz="quarter" idx="10"/>
          </p:nvPr>
        </p:nvSpPr>
        <p:spPr/>
        <p:txBody>
          <a:bodyPr/>
          <a:lstStyle/>
          <a:p>
            <a:fld id="{F5BF660B-A7A9-4328-A131-9AF606AA3847}" type="slidenum">
              <a:rPr kumimoji="1" lang="ja-JP" altLang="en-US" smtClean="0"/>
              <a:pPr/>
              <a:t>4</a:t>
            </a:fld>
            <a:endParaRPr kumimoji="1" lang="ja-JP" altLang="en-US"/>
          </a:p>
        </p:txBody>
      </p:sp>
    </p:spTree>
    <p:extLst>
      <p:ext uri="{BB962C8B-B14F-4D97-AF65-F5344CB8AC3E}">
        <p14:creationId xmlns:p14="http://schemas.microsoft.com/office/powerpoint/2010/main" val="19723132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・ドメイン</a:t>
            </a:r>
            <a:r>
              <a:rPr kumimoji="1" lang="en-US" altLang="ja-JP" dirty="0" smtClean="0"/>
              <a:t>M</a:t>
            </a:r>
            <a:r>
              <a:rPr kumimoji="1" lang="ja-JP" altLang="en-US" dirty="0" smtClean="0"/>
              <a:t>は</a:t>
            </a:r>
            <a:r>
              <a:rPr kumimoji="1" lang="en-US" altLang="ja-JP" dirty="0" smtClean="0"/>
              <a:t>IDS</a:t>
            </a:r>
            <a:r>
              <a:rPr kumimoji="1" lang="ja-JP" altLang="en-US" dirty="0" smtClean="0"/>
              <a:t>をオフロードできる</a:t>
            </a:r>
            <a:endParaRPr kumimoji="1" lang="en-US" altLang="ja-JP" dirty="0" smtClean="0"/>
          </a:p>
          <a:p>
            <a:endParaRPr kumimoji="1" lang="en-US" altLang="ja-JP" dirty="0" smtClean="0"/>
          </a:p>
          <a:p>
            <a:endParaRPr kumimoji="1" lang="en-US" altLang="ja-JP" dirty="0" smtClean="0"/>
          </a:p>
          <a:p>
            <a:r>
              <a:rPr kumimoji="1" lang="ja-JP" altLang="en-US" dirty="0" smtClean="0"/>
              <a:t>ドメイン</a:t>
            </a:r>
            <a:r>
              <a:rPr kumimoji="1" lang="en-US" altLang="ja-JP" dirty="0" smtClean="0"/>
              <a:t>M</a:t>
            </a:r>
            <a:r>
              <a:rPr kumimoji="1" lang="ja-JP" altLang="en-US" dirty="0" smtClean="0"/>
              <a:t>はアニメーションを使って出す</a:t>
            </a:r>
            <a:endParaRPr kumimoji="1" lang="en-US" altLang="ja-JP" dirty="0" smtClean="0"/>
          </a:p>
          <a:p>
            <a:r>
              <a:rPr kumimoji="1" lang="ja-JP" altLang="en-US" dirty="0" smtClean="0"/>
              <a:t>管理</a:t>
            </a:r>
            <a:r>
              <a:rPr kumimoji="1" lang="en-US" altLang="ja-JP" dirty="0" smtClean="0"/>
              <a:t>VM</a:t>
            </a:r>
            <a:r>
              <a:rPr kumimoji="1" lang="ja-JP" altLang="en-US" dirty="0" smtClean="0"/>
              <a:t>の色を変える</a:t>
            </a:r>
            <a:endParaRPr kumimoji="1" lang="ja-JP" altLang="en-US" dirty="0"/>
          </a:p>
        </p:txBody>
      </p:sp>
      <p:sp>
        <p:nvSpPr>
          <p:cNvPr id="4" name="スライド番号プレースホルダ 3"/>
          <p:cNvSpPr>
            <a:spLocks noGrp="1"/>
          </p:cNvSpPr>
          <p:nvPr>
            <p:ph type="sldNum" sz="quarter" idx="10"/>
          </p:nvPr>
        </p:nvSpPr>
        <p:spPr/>
        <p:txBody>
          <a:bodyPr/>
          <a:lstStyle/>
          <a:p>
            <a:fld id="{F5BF660B-A7A9-4328-A131-9AF606AA3847}" type="slidenum">
              <a:rPr kumimoji="1" lang="ja-JP" altLang="en-US" smtClean="0"/>
              <a:pPr/>
              <a:t>5</a:t>
            </a:fld>
            <a:endParaRPr kumimoji="1" lang="ja-JP"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・マップとはメモリの一部を共有すること</a:t>
            </a:r>
            <a:endParaRPr kumimoji="1" lang="en-US" altLang="ja-JP" dirty="0" smtClean="0"/>
          </a:p>
          <a:p>
            <a:r>
              <a:rPr kumimoji="1" lang="ja-JP" altLang="en-US" dirty="0" smtClean="0"/>
              <a:t>・従来は管理</a:t>
            </a:r>
            <a:r>
              <a:rPr kumimoji="1" lang="en-US" altLang="ja-JP" dirty="0" smtClean="0"/>
              <a:t>VM</a:t>
            </a:r>
            <a:r>
              <a:rPr kumimoji="1" lang="ja-JP" altLang="en-US" dirty="0" smtClean="0"/>
              <a:t>しかマップできなかった</a:t>
            </a:r>
            <a:endParaRPr kumimoji="1" lang="en-US" altLang="ja-JP" dirty="0" smtClean="0"/>
          </a:p>
          <a:p>
            <a:r>
              <a:rPr kumimoji="1" lang="ja-JP" altLang="en-US" dirty="0" smtClean="0"/>
              <a:t>・監視許可を与えるために</a:t>
            </a:r>
            <a:endParaRPr kumimoji="1" lang="en-US" altLang="ja-JP" dirty="0" smtClean="0"/>
          </a:p>
          <a:p>
            <a:r>
              <a:rPr kumimoji="1" lang="ja-JP" altLang="en-US" dirty="0" smtClean="0"/>
              <a:t>　</a:t>
            </a:r>
            <a:r>
              <a:rPr kumimoji="1" lang="en-US" altLang="ja-JP" dirty="0" smtClean="0"/>
              <a:t>OS</a:t>
            </a:r>
            <a:r>
              <a:rPr kumimoji="1" lang="ja-JP" altLang="en-US" dirty="0" smtClean="0"/>
              <a:t>の修正</a:t>
            </a:r>
            <a:r>
              <a:rPr kumimoji="1" lang="en-US" altLang="ja-JP" dirty="0" smtClean="0"/>
              <a:t>-&gt;</a:t>
            </a:r>
            <a:r>
              <a:rPr kumimoji="1" lang="ja-JP" altLang="en-US" dirty="0" smtClean="0"/>
              <a:t>マップするインターフェースを作成</a:t>
            </a:r>
            <a:endParaRPr kumimoji="1" lang="en-US" altLang="ja-JP" dirty="0" smtClean="0"/>
          </a:p>
          <a:p>
            <a:r>
              <a:rPr kumimoji="1" lang="ja-JP" altLang="en-US" dirty="0" smtClean="0"/>
              <a:t>　</a:t>
            </a:r>
            <a:r>
              <a:rPr kumimoji="1" lang="en-US" altLang="ja-JP" dirty="0" smtClean="0"/>
              <a:t>VMM</a:t>
            </a:r>
            <a:r>
              <a:rPr kumimoji="1" lang="ja-JP" altLang="en-US" dirty="0" smtClean="0"/>
              <a:t>の修正</a:t>
            </a:r>
            <a:r>
              <a:rPr kumimoji="1" lang="en-US" altLang="ja-JP" dirty="0" smtClean="0"/>
              <a:t>-&gt;</a:t>
            </a:r>
            <a:r>
              <a:rPr kumimoji="1" lang="ja-JP" altLang="en-US" dirty="0" smtClean="0"/>
              <a:t>ドメイン</a:t>
            </a:r>
            <a:r>
              <a:rPr kumimoji="1" lang="en-US" altLang="ja-JP" dirty="0" smtClean="0"/>
              <a:t>M</a:t>
            </a:r>
            <a:r>
              <a:rPr kumimoji="1" lang="ja-JP" altLang="en-US" dirty="0" err="1" smtClean="0"/>
              <a:t>にも</a:t>
            </a:r>
            <a:r>
              <a:rPr kumimoji="1" lang="ja-JP" altLang="en-US" dirty="0" smtClean="0"/>
              <a:t>マップを許可</a:t>
            </a:r>
            <a:endParaRPr kumimoji="1" lang="en-US" altLang="ja-JP" dirty="0" smtClean="0"/>
          </a:p>
          <a:p>
            <a:r>
              <a:rPr kumimoji="1" lang="ja-JP" altLang="en-US" dirty="0" smtClean="0"/>
              <a:t>・こうすることでメモリマップを可能にし</a:t>
            </a:r>
            <a:endParaRPr kumimoji="1" lang="en-US" altLang="ja-JP" dirty="0" smtClean="0"/>
          </a:p>
          <a:p>
            <a:r>
              <a:rPr kumimoji="1" lang="ja-JP" altLang="en-US" dirty="0" smtClean="0"/>
              <a:t>　</a:t>
            </a:r>
            <a:r>
              <a:rPr kumimoji="1" lang="en-US" altLang="ja-JP" dirty="0" smtClean="0"/>
              <a:t>IDS</a:t>
            </a:r>
            <a:r>
              <a:rPr kumimoji="1" lang="ja-JP" altLang="en-US" dirty="0" smtClean="0"/>
              <a:t>による監視を行える</a:t>
            </a:r>
            <a:endParaRPr kumimoji="1" lang="en-US" altLang="ja-JP" dirty="0" smtClean="0"/>
          </a:p>
          <a:p>
            <a:endParaRPr kumimoji="1" lang="en-US" altLang="ja-JP" dirty="0" smtClean="0"/>
          </a:p>
          <a:p>
            <a:endParaRPr kumimoji="1" lang="en-US" altLang="ja-JP" dirty="0" smtClean="0"/>
          </a:p>
          <a:p>
            <a:endParaRPr kumimoji="1" lang="en-US" altLang="ja-JP" dirty="0" smtClean="0"/>
          </a:p>
          <a:p>
            <a:r>
              <a:rPr kumimoji="1" lang="ja-JP" altLang="en-US" dirty="0" smtClean="0"/>
              <a:t>マップの簡易的な図？</a:t>
            </a:r>
            <a:endParaRPr kumimoji="1" lang="en-US" altLang="ja-JP" dirty="0" smtClean="0"/>
          </a:p>
          <a:p>
            <a:r>
              <a:rPr kumimoji="1" lang="ja-JP" altLang="en-US" dirty="0" smtClean="0"/>
              <a:t>　メモリを共有している感じ</a:t>
            </a:r>
            <a:endParaRPr kumimoji="1" lang="en-US" altLang="ja-JP" dirty="0" smtClean="0"/>
          </a:p>
          <a:p>
            <a:r>
              <a:rPr kumimoji="1" lang="ja-JP" altLang="en-US" dirty="0" smtClean="0"/>
              <a:t>　</a:t>
            </a:r>
            <a:r>
              <a:rPr kumimoji="1" lang="en-US" altLang="ja-JP" dirty="0" smtClean="0"/>
              <a:t>OS</a:t>
            </a:r>
            <a:r>
              <a:rPr kumimoji="1" lang="ja-JP" altLang="en-US" dirty="0" smtClean="0"/>
              <a:t>消して</a:t>
            </a:r>
            <a:r>
              <a:rPr kumimoji="1" lang="en-US" altLang="ja-JP" dirty="0" smtClean="0"/>
              <a:t>IDS</a:t>
            </a:r>
            <a:r>
              <a:rPr kumimoji="1" lang="ja-JP" altLang="en-US" dirty="0" err="1" smtClean="0"/>
              <a:t>がメ</a:t>
            </a:r>
            <a:r>
              <a:rPr kumimoji="1" lang="ja-JP" altLang="en-US" dirty="0" smtClean="0"/>
              <a:t>モリを見ている</a:t>
            </a:r>
            <a:endParaRPr kumimoji="1" lang="en-US" altLang="ja-JP" dirty="0" smtClean="0"/>
          </a:p>
          <a:p>
            <a:endParaRPr kumimoji="1" lang="en-US" altLang="ja-JP" dirty="0" smtClean="0"/>
          </a:p>
          <a:p>
            <a:r>
              <a:rPr kumimoji="1" lang="ja-JP" altLang="en-US" dirty="0" smtClean="0"/>
              <a:t>頭：ドメイン</a:t>
            </a:r>
            <a:r>
              <a:rPr kumimoji="1" lang="en-US" altLang="ja-JP" dirty="0" smtClean="0"/>
              <a:t>M</a:t>
            </a:r>
            <a:r>
              <a:rPr kumimoji="1" lang="ja-JP" altLang="en-US" dirty="0" err="1" smtClean="0"/>
              <a:t>に監</a:t>
            </a:r>
            <a:r>
              <a:rPr kumimoji="1" lang="ja-JP" altLang="en-US" dirty="0" smtClean="0"/>
              <a:t>視対象</a:t>
            </a:r>
            <a:r>
              <a:rPr kumimoji="1" lang="en-US" altLang="ja-JP" dirty="0" smtClean="0"/>
              <a:t>VM</a:t>
            </a:r>
            <a:r>
              <a:rPr kumimoji="1" lang="ja-JP" altLang="en-US" dirty="0" err="1" smtClean="0"/>
              <a:t>のメ</a:t>
            </a:r>
            <a:r>
              <a:rPr kumimoji="1" lang="ja-JP" altLang="en-US" dirty="0" smtClean="0"/>
              <a:t>モリをマップして監視をする</a:t>
            </a:r>
            <a:endParaRPr kumimoji="1" lang="en-US" altLang="ja-JP" dirty="0" smtClean="0"/>
          </a:p>
          <a:p>
            <a:r>
              <a:rPr kumimoji="1" lang="ja-JP" altLang="en-US" dirty="0" smtClean="0"/>
              <a:t>　管理</a:t>
            </a:r>
            <a:r>
              <a:rPr kumimoji="1" lang="en-US" altLang="ja-JP" dirty="0" smtClean="0"/>
              <a:t>VM</a:t>
            </a:r>
            <a:r>
              <a:rPr kumimoji="1" lang="ja-JP" altLang="en-US" dirty="0" smtClean="0"/>
              <a:t>にしかマップできなかった</a:t>
            </a:r>
            <a:endParaRPr kumimoji="1" lang="en-US" altLang="ja-JP" dirty="0" smtClean="0"/>
          </a:p>
          <a:p>
            <a:endParaRPr kumimoji="1" lang="en-US" altLang="ja-JP" dirty="0" smtClean="0"/>
          </a:p>
          <a:p>
            <a:r>
              <a:rPr kumimoji="1" lang="ja-JP" altLang="en-US" dirty="0" smtClean="0"/>
              <a:t>　ドメイン</a:t>
            </a:r>
            <a:r>
              <a:rPr kumimoji="1" lang="en-US" altLang="ja-JP" dirty="0" smtClean="0"/>
              <a:t>M</a:t>
            </a:r>
            <a:r>
              <a:rPr kumimoji="1" lang="ja-JP" altLang="en-US" dirty="0" err="1" smtClean="0"/>
              <a:t>にも</a:t>
            </a:r>
            <a:r>
              <a:rPr kumimoji="1" lang="ja-JP" altLang="en-US" dirty="0" smtClean="0"/>
              <a:t>できるように監視許可を与える</a:t>
            </a:r>
            <a:endParaRPr kumimoji="1" lang="en-US" altLang="ja-JP" dirty="0" smtClean="0"/>
          </a:p>
          <a:p>
            <a:r>
              <a:rPr kumimoji="1" lang="ja-JP" altLang="en-US" dirty="0" smtClean="0"/>
              <a:t>　　ドメイン</a:t>
            </a:r>
            <a:r>
              <a:rPr kumimoji="1" lang="en-US" altLang="ja-JP" dirty="0" err="1" smtClean="0"/>
              <a:t>M</a:t>
            </a:r>
            <a:r>
              <a:rPr kumimoji="1" lang="ja-JP" altLang="en-US" dirty="0" smtClean="0"/>
              <a:t>の</a:t>
            </a:r>
            <a:r>
              <a:rPr kumimoji="1" lang="en-US" altLang="ja-JP" dirty="0" smtClean="0"/>
              <a:t>OS</a:t>
            </a:r>
            <a:r>
              <a:rPr kumimoji="1" lang="ja-JP" altLang="en-US" dirty="0" smtClean="0"/>
              <a:t>の修正</a:t>
            </a:r>
            <a:r>
              <a:rPr kumimoji="1" lang="ja-JP" altLang="en-US" dirty="0" err="1" smtClean="0"/>
              <a:t>ー</a:t>
            </a:r>
            <a:r>
              <a:rPr kumimoji="1" lang="ja-JP" altLang="en-US" dirty="0" smtClean="0"/>
              <a:t>＞メモリをマップするインターフェースを追加</a:t>
            </a:r>
            <a:endParaRPr kumimoji="1" lang="en-US" altLang="ja-JP" dirty="0" smtClean="0"/>
          </a:p>
          <a:p>
            <a:r>
              <a:rPr kumimoji="1" lang="ja-JP" altLang="en-US" dirty="0" smtClean="0"/>
              <a:t>　　</a:t>
            </a:r>
            <a:r>
              <a:rPr kumimoji="1" lang="en-US" altLang="ja-JP" dirty="0" smtClean="0"/>
              <a:t>VMM</a:t>
            </a:r>
            <a:r>
              <a:rPr kumimoji="1" lang="ja-JP" altLang="en-US" dirty="0" smtClean="0"/>
              <a:t>の修正</a:t>
            </a:r>
            <a:r>
              <a:rPr kumimoji="1" lang="ja-JP" altLang="en-US" dirty="0" err="1" smtClean="0"/>
              <a:t>ー</a:t>
            </a:r>
            <a:r>
              <a:rPr kumimoji="1" lang="ja-JP" altLang="en-US" dirty="0" smtClean="0"/>
              <a:t>＞ドメイン</a:t>
            </a:r>
            <a:r>
              <a:rPr kumimoji="1" lang="en-US" altLang="ja-JP" dirty="0" smtClean="0"/>
              <a:t>M</a:t>
            </a:r>
            <a:r>
              <a:rPr kumimoji="1" lang="ja-JP" altLang="en-US" dirty="0" err="1" smtClean="0"/>
              <a:t>にも</a:t>
            </a:r>
            <a:r>
              <a:rPr kumimoji="1" lang="ja-JP" altLang="en-US" dirty="0" smtClean="0"/>
              <a:t>許可</a:t>
            </a:r>
            <a:endParaRPr kumimoji="1" lang="ja-JP" altLang="en-US" dirty="0"/>
          </a:p>
        </p:txBody>
      </p:sp>
      <p:sp>
        <p:nvSpPr>
          <p:cNvPr id="4" name="スライド番号プレースホルダー 3"/>
          <p:cNvSpPr>
            <a:spLocks noGrp="1"/>
          </p:cNvSpPr>
          <p:nvPr>
            <p:ph type="sldNum" sz="quarter" idx="10"/>
          </p:nvPr>
        </p:nvSpPr>
        <p:spPr/>
        <p:txBody>
          <a:bodyPr/>
          <a:lstStyle/>
          <a:p>
            <a:fld id="{F5BF660B-A7A9-4328-A131-9AF606AA3847}" type="slidenum">
              <a:rPr kumimoji="1" lang="ja-JP" altLang="en-US" smtClean="0"/>
              <a:pPr/>
              <a:t>6</a:t>
            </a:fld>
            <a:endParaRPr kumimoji="1" lang="ja-JP" altLang="en-US"/>
          </a:p>
        </p:txBody>
      </p:sp>
    </p:spTree>
    <p:extLst>
      <p:ext uri="{BB962C8B-B14F-4D97-AF65-F5344CB8AC3E}">
        <p14:creationId xmlns:p14="http://schemas.microsoft.com/office/powerpoint/2010/main" val="17754894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a:t>
            </a:r>
            <a:r>
              <a:rPr kumimoji="1" lang="ja-JP" altLang="en-US" dirty="0" smtClean="0"/>
              <a:t>メモリマップしていたならばページテーブルにマップしていた情報を保存する</a:t>
            </a:r>
            <a:endParaRPr kumimoji="1" lang="en-US" altLang="ja-JP" dirty="0" smtClean="0"/>
          </a:p>
          <a:p>
            <a:r>
              <a:rPr kumimoji="1" lang="ja-JP" altLang="en-US" dirty="0" smtClean="0"/>
              <a:t>・保存された情報を基に</a:t>
            </a:r>
            <a:r>
              <a:rPr kumimoji="1" lang="en-US" altLang="ja-JP" dirty="0" smtClean="0"/>
              <a:t>VM</a:t>
            </a:r>
            <a:r>
              <a:rPr kumimoji="1" lang="ja-JP" altLang="en-US" dirty="0" smtClean="0"/>
              <a:t>を復元マップ情報があれば再マップが行われる</a:t>
            </a:r>
            <a:endParaRPr kumimoji="1" lang="en-US" altLang="ja-JP" dirty="0" smtClean="0"/>
          </a:p>
          <a:p>
            <a:endParaRPr kumimoji="1" lang="en-US" altLang="ja-JP" dirty="0" smtClean="0"/>
          </a:p>
          <a:p>
            <a:endParaRPr kumimoji="1" lang="en-US" altLang="ja-JP" dirty="0" smtClean="0"/>
          </a:p>
          <a:p>
            <a:endParaRPr kumimoji="1" lang="en-US" altLang="ja-JP" dirty="0" smtClean="0"/>
          </a:p>
          <a:p>
            <a:endParaRPr kumimoji="1" lang="en-US" altLang="ja-JP" dirty="0" smtClean="0"/>
          </a:p>
          <a:p>
            <a:endParaRPr kumimoji="1" lang="en-US" altLang="ja-JP" dirty="0" smtClean="0"/>
          </a:p>
          <a:p>
            <a:endParaRPr kumimoji="1" lang="en-US" altLang="ja-JP" dirty="0" smtClean="0"/>
          </a:p>
          <a:p>
            <a:endParaRPr kumimoji="1" lang="en-US" altLang="ja-JP" dirty="0" smtClean="0"/>
          </a:p>
          <a:p>
            <a:r>
              <a:rPr kumimoji="1" lang="ja-JP" altLang="en-US" dirty="0" smtClean="0"/>
              <a:t>図をメモリを共有しているような図</a:t>
            </a:r>
            <a:endParaRPr kumimoji="1" lang="en-US" altLang="ja-JP" dirty="0" smtClean="0"/>
          </a:p>
          <a:p>
            <a:endParaRPr kumimoji="1" lang="en-US" altLang="ja-JP" dirty="0" smtClean="0"/>
          </a:p>
          <a:p>
            <a:r>
              <a:rPr kumimoji="1" lang="en-US" altLang="ja-JP" dirty="0" smtClean="0"/>
              <a:t>VM</a:t>
            </a:r>
            <a:r>
              <a:rPr kumimoji="1" lang="ja-JP" altLang="en-US" dirty="0" smtClean="0"/>
              <a:t>単位でのマイグレーションしか考えられてなかった</a:t>
            </a:r>
            <a:endParaRPr kumimoji="1" lang="en-US" altLang="ja-JP"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F5BF660B-A7A9-4328-A131-9AF606AA3847}" type="slidenum">
              <a:rPr kumimoji="1" lang="ja-JP" altLang="en-US" smtClean="0"/>
              <a:pPr/>
              <a:t>7</a:t>
            </a:fld>
            <a:endParaRPr kumimoji="1" lang="ja-JP" altLang="en-US"/>
          </a:p>
        </p:txBody>
      </p:sp>
    </p:spTree>
    <p:extLst>
      <p:ext uri="{BB962C8B-B14F-4D97-AF65-F5344CB8AC3E}">
        <p14:creationId xmlns:p14="http://schemas.microsoft.com/office/powerpoint/2010/main" val="84638973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ドメイン</a:t>
            </a:r>
            <a:r>
              <a:rPr kumimoji="1" lang="en-US" altLang="ja-JP" dirty="0" smtClean="0"/>
              <a:t>M</a:t>
            </a:r>
            <a:r>
              <a:rPr kumimoji="1" lang="ja-JP" altLang="en-US" dirty="0" smtClean="0"/>
              <a:t>ではなぜ簡単にできないのか？</a:t>
            </a:r>
            <a:endParaRPr kumimoji="1" lang="en-US" altLang="ja-JP" dirty="0" smtClean="0"/>
          </a:p>
          <a:p>
            <a:r>
              <a:rPr kumimoji="1" lang="ja-JP" altLang="en-US" dirty="0" smtClean="0"/>
              <a:t>　ドメイン</a:t>
            </a:r>
            <a:r>
              <a:rPr kumimoji="1" lang="en-US" altLang="ja-JP" dirty="0" smtClean="0"/>
              <a:t>M</a:t>
            </a:r>
            <a:r>
              <a:rPr kumimoji="1" lang="ja-JP" altLang="en-US" dirty="0" err="1" smtClean="0"/>
              <a:t>には監</a:t>
            </a:r>
            <a:r>
              <a:rPr kumimoji="1" lang="ja-JP" altLang="en-US" dirty="0" smtClean="0"/>
              <a:t>視対象</a:t>
            </a:r>
            <a:r>
              <a:rPr kumimoji="1" lang="en-US" altLang="ja-JP" dirty="0" smtClean="0"/>
              <a:t>VM</a:t>
            </a:r>
            <a:r>
              <a:rPr kumimoji="1" lang="ja-JP" altLang="en-US" dirty="0" smtClean="0"/>
              <a:t>のパケットが経由しないため</a:t>
            </a:r>
            <a:endParaRPr kumimoji="1" lang="en-US" altLang="ja-JP" dirty="0" smtClean="0"/>
          </a:p>
          <a:p>
            <a:endParaRPr kumimoji="1" lang="en-US" altLang="ja-JP" dirty="0" smtClean="0"/>
          </a:p>
          <a:p>
            <a:r>
              <a:rPr kumimoji="1" lang="ja-JP" altLang="en-US" dirty="0" smtClean="0"/>
              <a:t>・ポートミラーリング：監視対象</a:t>
            </a:r>
            <a:r>
              <a:rPr kumimoji="1" lang="en-US" altLang="ja-JP" dirty="0" smtClean="0"/>
              <a:t>VM</a:t>
            </a:r>
            <a:r>
              <a:rPr kumimoji="1" lang="ja-JP" altLang="en-US" dirty="0" smtClean="0"/>
              <a:t>に出入りするパケットを</a:t>
            </a:r>
            <a:endParaRPr kumimoji="1" lang="en-US" altLang="ja-JP" dirty="0" smtClean="0"/>
          </a:p>
          <a:p>
            <a:r>
              <a:rPr kumimoji="1" lang="ja-JP" altLang="en-US" dirty="0" smtClean="0"/>
              <a:t>ドメイン</a:t>
            </a:r>
            <a:r>
              <a:rPr kumimoji="1" lang="en-US" altLang="ja-JP" dirty="0" smtClean="0"/>
              <a:t>M</a:t>
            </a:r>
            <a:r>
              <a:rPr kumimoji="1" lang="ja-JP" altLang="en-US" dirty="0" err="1" smtClean="0"/>
              <a:t>にも</a:t>
            </a:r>
            <a:r>
              <a:rPr kumimoji="1" lang="ja-JP" altLang="en-US" dirty="0" smtClean="0"/>
              <a:t>送る</a:t>
            </a:r>
            <a:endParaRPr kumimoji="1" lang="en-US" altLang="ja-JP" dirty="0" smtClean="0"/>
          </a:p>
          <a:p>
            <a:endParaRPr kumimoji="1" lang="en-US" altLang="ja-JP" dirty="0" smtClean="0"/>
          </a:p>
          <a:p>
            <a:endParaRPr kumimoji="1" lang="en-US" altLang="ja-JP" dirty="0" smtClean="0"/>
          </a:p>
          <a:p>
            <a:endParaRPr kumimoji="1" lang="en-US" altLang="ja-JP" dirty="0" smtClean="0"/>
          </a:p>
          <a:p>
            <a:endParaRPr kumimoji="1" lang="en-US" altLang="ja-JP" dirty="0" smtClean="0"/>
          </a:p>
          <a:p>
            <a:endParaRPr kumimoji="1" lang="en-US" altLang="ja-JP" dirty="0" smtClean="0"/>
          </a:p>
          <a:p>
            <a:r>
              <a:rPr kumimoji="1" lang="ja-JP" altLang="en-US" dirty="0" smtClean="0"/>
              <a:t>従来の話をする</a:t>
            </a:r>
            <a:endParaRPr kumimoji="1" lang="en-US" altLang="ja-JP" dirty="0" smtClean="0"/>
          </a:p>
          <a:p>
            <a:r>
              <a:rPr kumimoji="1" lang="ja-JP" altLang="en-US" dirty="0" smtClean="0"/>
              <a:t>　文章中に従来の話</a:t>
            </a:r>
            <a:endParaRPr kumimoji="1" lang="en-US" altLang="ja-JP" dirty="0" smtClean="0"/>
          </a:p>
          <a:p>
            <a:r>
              <a:rPr kumimoji="1" lang="ja-JP" altLang="en-US" dirty="0" smtClean="0"/>
              <a:t>言う：監視用インターフェースを見れば監視対象</a:t>
            </a:r>
            <a:r>
              <a:rPr kumimoji="1" lang="en-US" altLang="ja-JP" dirty="0" smtClean="0"/>
              <a:t>VM</a:t>
            </a:r>
            <a:r>
              <a:rPr kumimoji="1" lang="ja-JP" altLang="en-US" dirty="0" smtClean="0"/>
              <a:t>のパケットを見ることができる</a:t>
            </a:r>
            <a:endParaRPr kumimoji="1" lang="en-US" altLang="ja-JP" dirty="0" smtClean="0"/>
          </a:p>
          <a:p>
            <a:endParaRPr kumimoji="1" lang="en-US" altLang="ja-JP" dirty="0" smtClean="0"/>
          </a:p>
          <a:p>
            <a:r>
              <a:rPr kumimoji="1" lang="ja-JP" altLang="en-US" dirty="0" smtClean="0"/>
              <a:t>図：監視用インターフェースと書く</a:t>
            </a:r>
            <a:endParaRPr kumimoji="1" lang="en-US" altLang="ja-JP" dirty="0" smtClean="0"/>
          </a:p>
          <a:p>
            <a:endParaRPr kumimoji="1" lang="en-US" altLang="ja-JP"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F5BF660B-A7A9-4328-A131-9AF606AA3847}" type="slidenum">
              <a:rPr kumimoji="1" lang="ja-JP" altLang="en-US" smtClean="0"/>
              <a:pPr/>
              <a:t>8</a:t>
            </a:fld>
            <a:endParaRPr kumimoji="1" lang="ja-JP" altLang="en-US"/>
          </a:p>
        </p:txBody>
      </p:sp>
    </p:spTree>
    <p:extLst>
      <p:ext uri="{BB962C8B-B14F-4D97-AF65-F5344CB8AC3E}">
        <p14:creationId xmlns:p14="http://schemas.microsoft.com/office/powerpoint/2010/main" val="5729959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・ファイルサーバ上の監視対象</a:t>
            </a:r>
            <a:r>
              <a:rPr kumimoji="1" lang="en-US" altLang="ja-JP" dirty="0" smtClean="0"/>
              <a:t>VM</a:t>
            </a:r>
            <a:r>
              <a:rPr kumimoji="1" lang="ja-JP" altLang="en-US" dirty="0" smtClean="0"/>
              <a:t>のストレージに</a:t>
            </a:r>
            <a:endParaRPr kumimoji="1" lang="en-US" altLang="ja-JP" dirty="0" smtClean="0"/>
          </a:p>
          <a:p>
            <a:r>
              <a:rPr kumimoji="1" lang="ja-JP" altLang="en-US" dirty="0" smtClean="0"/>
              <a:t>アクセスすることで監視を可能にする</a:t>
            </a:r>
            <a:endParaRPr kumimoji="1" lang="en-US" altLang="ja-JP" dirty="0" smtClean="0"/>
          </a:p>
          <a:p>
            <a:r>
              <a:rPr kumimoji="1" lang="ja-JP" altLang="en-US" dirty="0" smtClean="0"/>
              <a:t>・マイグレーション後もファイルサーバへの接続が</a:t>
            </a:r>
            <a:endParaRPr kumimoji="1" lang="en-US" altLang="ja-JP" dirty="0" smtClean="0"/>
          </a:p>
          <a:p>
            <a:r>
              <a:rPr kumimoji="1" lang="ja-JP" altLang="en-US" dirty="0" smtClean="0"/>
              <a:t>保たれるのでアクセスを継続</a:t>
            </a:r>
            <a:endParaRPr kumimoji="1" lang="ja-JP" altLang="en-US" dirty="0"/>
          </a:p>
        </p:txBody>
      </p:sp>
      <p:sp>
        <p:nvSpPr>
          <p:cNvPr id="4" name="スライド番号プレースホルダー 3"/>
          <p:cNvSpPr>
            <a:spLocks noGrp="1"/>
          </p:cNvSpPr>
          <p:nvPr>
            <p:ph type="sldNum" sz="quarter" idx="10"/>
          </p:nvPr>
        </p:nvSpPr>
        <p:spPr/>
        <p:txBody>
          <a:bodyPr/>
          <a:lstStyle/>
          <a:p>
            <a:fld id="{F5BF660B-A7A9-4328-A131-9AF606AA3847}" type="slidenum">
              <a:rPr kumimoji="1" lang="ja-JP" altLang="en-US" smtClean="0"/>
              <a:pPr/>
              <a:t>9</a:t>
            </a:fld>
            <a:endParaRPr kumimoji="1" lang="ja-JP" altLang="en-US"/>
          </a:p>
        </p:txBody>
      </p:sp>
    </p:spTree>
    <p:extLst>
      <p:ext uri="{BB962C8B-B14F-4D97-AF65-F5344CB8AC3E}">
        <p14:creationId xmlns:p14="http://schemas.microsoft.com/office/powerpoint/2010/main" val="131296283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マイグレーション中に監視が途切れる可能性があるので</a:t>
            </a:r>
            <a:endParaRPr kumimoji="1" lang="en-US" altLang="ja-JP" dirty="0" smtClean="0"/>
          </a:p>
          <a:p>
            <a:endParaRPr kumimoji="1" lang="en-US" altLang="ja-JP" dirty="0" smtClean="0"/>
          </a:p>
          <a:p>
            <a:r>
              <a:rPr kumimoji="1" lang="ja-JP" altLang="en-US" dirty="0" smtClean="0"/>
              <a:t>なぜ</a:t>
            </a:r>
            <a:r>
              <a:rPr kumimoji="1" lang="ja-JP" altLang="en-US" dirty="0" smtClean="0"/>
              <a:t>停止するのかの説明</a:t>
            </a:r>
            <a:endParaRPr kumimoji="1" lang="en-US" altLang="ja-JP" dirty="0" smtClean="0"/>
          </a:p>
          <a:p>
            <a:r>
              <a:rPr kumimoji="1" lang="ja-JP" altLang="en-US" dirty="0" smtClean="0"/>
              <a:t>　メモリを送信して停止しないと送れない</a:t>
            </a:r>
            <a:r>
              <a:rPr kumimoji="1" lang="en-US" altLang="ja-JP" dirty="0" smtClean="0"/>
              <a:t>CPU</a:t>
            </a:r>
            <a:r>
              <a:rPr kumimoji="1" lang="ja-JP" altLang="en-US" dirty="0" smtClean="0"/>
              <a:t>の状態を送る　</a:t>
            </a:r>
            <a:endParaRPr kumimoji="1" lang="en-US" altLang="ja-JP" dirty="0" smtClean="0"/>
          </a:p>
          <a:p>
            <a:endParaRPr kumimoji="1" lang="en-US" altLang="ja-JP" dirty="0" smtClean="0"/>
          </a:p>
          <a:p>
            <a:r>
              <a:rPr kumimoji="1" lang="ja-JP" altLang="en-US" dirty="0" smtClean="0"/>
              <a:t>・稼働中にマイグレーション先にメモリイメージを送信</a:t>
            </a:r>
            <a:endParaRPr kumimoji="1" lang="en-US" altLang="ja-JP" dirty="0" smtClean="0"/>
          </a:p>
          <a:p>
            <a:r>
              <a:rPr kumimoji="1" lang="ja-JP" altLang="en-US" dirty="0" smtClean="0"/>
              <a:t>その後停止して稼働中に遅れない</a:t>
            </a:r>
            <a:r>
              <a:rPr kumimoji="1" lang="en-US" altLang="ja-JP" dirty="0" smtClean="0"/>
              <a:t>CPU</a:t>
            </a:r>
            <a:r>
              <a:rPr kumimoji="1" lang="ja-JP" altLang="en-US" dirty="0" smtClean="0"/>
              <a:t>の状態を送信し</a:t>
            </a:r>
            <a:endParaRPr kumimoji="1" lang="en-US" altLang="ja-JP" dirty="0" smtClean="0"/>
          </a:p>
          <a:p>
            <a:r>
              <a:rPr kumimoji="1" lang="ja-JP" altLang="en-US" dirty="0" smtClean="0"/>
              <a:t>マイグレーション先で再開する</a:t>
            </a:r>
            <a:endParaRPr kumimoji="1" lang="en-US" altLang="ja-JP" dirty="0" smtClean="0"/>
          </a:p>
          <a:p>
            <a:endParaRPr kumimoji="1" lang="en-US" altLang="ja-JP" dirty="0" smtClean="0"/>
          </a:p>
          <a:p>
            <a:r>
              <a:rPr kumimoji="1" lang="ja-JP" altLang="en-US" dirty="0" smtClean="0"/>
              <a:t>時間軸で図を描く</a:t>
            </a:r>
            <a:endParaRPr kumimoji="1" lang="en-US" altLang="ja-JP" dirty="0" smtClean="0"/>
          </a:p>
          <a:p>
            <a:r>
              <a:rPr kumimoji="1" lang="ja-JP" altLang="en-US" dirty="0" smtClean="0"/>
              <a:t>　時間軸</a:t>
            </a:r>
            <a:r>
              <a:rPr kumimoji="1" lang="en-US" altLang="ja-JP" dirty="0" smtClean="0"/>
              <a:t>1</a:t>
            </a:r>
            <a:r>
              <a:rPr kumimoji="1" lang="ja-JP" altLang="en-US" dirty="0" smtClean="0"/>
              <a:t>本</a:t>
            </a:r>
            <a:endParaRPr kumimoji="1" lang="ja-JP" altLang="en-US" dirty="0"/>
          </a:p>
        </p:txBody>
      </p:sp>
      <p:sp>
        <p:nvSpPr>
          <p:cNvPr id="4" name="スライド番号プレースホルダ 3"/>
          <p:cNvSpPr>
            <a:spLocks noGrp="1"/>
          </p:cNvSpPr>
          <p:nvPr>
            <p:ph type="sldNum" sz="quarter" idx="10"/>
          </p:nvPr>
        </p:nvSpPr>
        <p:spPr/>
        <p:txBody>
          <a:bodyPr/>
          <a:lstStyle/>
          <a:p>
            <a:fld id="{F5BF660B-A7A9-4328-A131-9AF606AA3847}" type="slidenum">
              <a:rPr kumimoji="1" lang="ja-JP" altLang="en-US" smtClean="0"/>
              <a:pPr/>
              <a:t>10</a:t>
            </a:fld>
            <a:endParaRPr kumimoji="1" lang="ja-JP"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bg>
      <p:bgRef idx="1001">
        <a:schemeClr val="bg2"/>
      </p:bgRef>
    </p:bg>
    <p:spTree>
      <p:nvGrpSpPr>
        <p:cNvPr id="1" name=""/>
        <p:cNvGrpSpPr/>
        <p:nvPr/>
      </p:nvGrpSpPr>
      <p:grpSpPr>
        <a:xfrm>
          <a:off x="0" y="0"/>
          <a:ext cx="0" cy="0"/>
          <a:chOff x="0" y="0"/>
          <a:chExt cx="0" cy="0"/>
        </a:xfrm>
      </p:grpSpPr>
      <p:sp>
        <p:nvSpPr>
          <p:cNvPr id="7" name="正方形/長方形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正方形/長方形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正方形/長方形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タイトル 7"/>
          <p:cNvSpPr>
            <a:spLocks noGrp="1"/>
          </p:cNvSpPr>
          <p:nvPr>
            <p:ph type="ctrTitle"/>
          </p:nvPr>
        </p:nvSpPr>
        <p:spPr>
          <a:xfrm>
            <a:off x="2362200" y="4038600"/>
            <a:ext cx="6477000" cy="1828800"/>
          </a:xfrm>
        </p:spPr>
        <p:txBody>
          <a:bodyPr anchor="b"/>
          <a:lstStyle>
            <a:lvl1pPr>
              <a:defRPr cap="all" baseline="0"/>
            </a:lvl1pPr>
          </a:lstStyle>
          <a:p>
            <a:r>
              <a:rPr kumimoji="0" lang="ja-JP" altLang="en-US" smtClean="0"/>
              <a:t>マスタ タイトルの書式設定</a:t>
            </a:r>
            <a:endParaRPr kumimoji="0" lang="en-US"/>
          </a:p>
        </p:txBody>
      </p:sp>
      <p:sp>
        <p:nvSpPr>
          <p:cNvPr id="9" name="サブタイトル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ja-JP" altLang="en-US" smtClean="0"/>
              <a:t>マスタ サブタイトルの書式設定</a:t>
            </a:r>
            <a:endParaRPr kumimoji="0" lang="en-US"/>
          </a:p>
        </p:txBody>
      </p:sp>
      <p:sp>
        <p:nvSpPr>
          <p:cNvPr id="28" name="日付プレースホルダ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294F0FF1-E9D7-4BCE-8551-B1182B528DC3}" type="datetimeFigureOut">
              <a:rPr kumimoji="1" lang="ja-JP" altLang="en-US" smtClean="0"/>
              <a:pPr/>
              <a:t>2013/2/8</a:t>
            </a:fld>
            <a:endParaRPr kumimoji="1" lang="ja-JP" altLang="en-US"/>
          </a:p>
        </p:txBody>
      </p:sp>
      <p:sp>
        <p:nvSpPr>
          <p:cNvPr id="17" name="フッター プレースホルダ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kumimoji="1" lang="ja-JP" altLang="en-US"/>
          </a:p>
        </p:txBody>
      </p:sp>
      <p:sp>
        <p:nvSpPr>
          <p:cNvPr id="29" name="スライド番号プレースホルダ 28"/>
          <p:cNvSpPr>
            <a:spLocks noGrp="1"/>
          </p:cNvSpPr>
          <p:nvPr>
            <p:ph type="sldNum" sz="quarter" idx="12"/>
          </p:nvPr>
        </p:nvSpPr>
        <p:spPr>
          <a:xfrm>
            <a:off x="8001000" y="228600"/>
            <a:ext cx="838200" cy="381000"/>
          </a:xfrm>
        </p:spPr>
        <p:txBody>
          <a:bodyPr/>
          <a:lstStyle>
            <a:lvl1pPr>
              <a:defRPr>
                <a:solidFill>
                  <a:schemeClr val="tx2"/>
                </a:solidFill>
              </a:defRPr>
            </a:lvl1pPr>
          </a:lstStyle>
          <a:p>
            <a:fld id="{9D32BA59-70E4-4193-895C-DB4D71C3D5DB}" type="slidenum">
              <a:rPr kumimoji="1" lang="ja-JP" altLang="en-US" smtClean="0"/>
              <a:pPr/>
              <a:t>‹#›</a:t>
            </a:fld>
            <a:endParaRPr kumimoji="1" lang="ja-JP"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 タイトルの書式設定</a:t>
            </a:r>
            <a:endParaRPr kumimoji="0" lang="en-US"/>
          </a:p>
        </p:txBody>
      </p:sp>
      <p:sp>
        <p:nvSpPr>
          <p:cNvPr id="3" name="縦書きテキスト プレースホルダ 2"/>
          <p:cNvSpPr>
            <a:spLocks noGrp="1"/>
          </p:cNvSpPr>
          <p:nvPr>
            <p:ph type="body" orient="vert" idx="1"/>
          </p:nvPr>
        </p:nvSpPr>
        <p:spPr/>
        <p:txBody>
          <a:bodyPr vert="eaVer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 3"/>
          <p:cNvSpPr>
            <a:spLocks noGrp="1"/>
          </p:cNvSpPr>
          <p:nvPr>
            <p:ph type="dt" sz="half" idx="10"/>
          </p:nvPr>
        </p:nvSpPr>
        <p:spPr/>
        <p:txBody>
          <a:bodyPr/>
          <a:lstStyle/>
          <a:p>
            <a:fld id="{294F0FF1-E9D7-4BCE-8551-B1182B528DC3}" type="datetimeFigureOut">
              <a:rPr kumimoji="1" lang="ja-JP" altLang="en-US" smtClean="0"/>
              <a:pPr/>
              <a:t>2013/2/8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9D32BA59-70E4-4193-895C-DB4D71C3D5DB}"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縦書きタイトルと縦書きテキスト">
    <p:bg>
      <p:bgRef idx="1001">
        <a:schemeClr val="bg1"/>
      </p:bgRef>
    </p:bg>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53200" y="609600"/>
            <a:ext cx="2057400" cy="5516563"/>
          </a:xfrm>
        </p:spPr>
        <p:txBody>
          <a:bodyPr vert="eaVert"/>
          <a:lstStyle/>
          <a:p>
            <a:r>
              <a:rPr kumimoji="0" lang="ja-JP" altLang="en-US" smtClean="0"/>
              <a:t>マスタ タイトルの書式設定</a:t>
            </a:r>
            <a:endParaRPr kumimoji="0" lang="en-US"/>
          </a:p>
        </p:txBody>
      </p:sp>
      <p:sp>
        <p:nvSpPr>
          <p:cNvPr id="3" name="縦書きテキスト プレースホルダ 2"/>
          <p:cNvSpPr>
            <a:spLocks noGrp="1"/>
          </p:cNvSpPr>
          <p:nvPr>
            <p:ph type="body" orient="vert" idx="1"/>
          </p:nvPr>
        </p:nvSpPr>
        <p:spPr>
          <a:xfrm>
            <a:off x="457200" y="609600"/>
            <a:ext cx="5562600" cy="5516564"/>
          </a:xfrm>
        </p:spPr>
        <p:txBody>
          <a:bodyPr vert="eaVer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 3"/>
          <p:cNvSpPr>
            <a:spLocks noGrp="1"/>
          </p:cNvSpPr>
          <p:nvPr>
            <p:ph type="dt" sz="half" idx="10"/>
          </p:nvPr>
        </p:nvSpPr>
        <p:spPr>
          <a:xfrm>
            <a:off x="6553200" y="6248402"/>
            <a:ext cx="2209800" cy="365125"/>
          </a:xfrm>
        </p:spPr>
        <p:txBody>
          <a:bodyPr/>
          <a:lstStyle/>
          <a:p>
            <a:fld id="{294F0FF1-E9D7-4BCE-8551-B1182B528DC3}" type="datetimeFigureOut">
              <a:rPr kumimoji="1" lang="ja-JP" altLang="en-US" smtClean="0"/>
              <a:pPr/>
              <a:t>2013/2/8</a:t>
            </a:fld>
            <a:endParaRPr kumimoji="1" lang="ja-JP" altLang="en-US"/>
          </a:p>
        </p:txBody>
      </p:sp>
      <p:sp>
        <p:nvSpPr>
          <p:cNvPr id="5" name="フッター プレースホルダ 4"/>
          <p:cNvSpPr>
            <a:spLocks noGrp="1"/>
          </p:cNvSpPr>
          <p:nvPr>
            <p:ph type="ftr" sz="quarter" idx="11"/>
          </p:nvPr>
        </p:nvSpPr>
        <p:spPr>
          <a:xfrm>
            <a:off x="457201" y="6248207"/>
            <a:ext cx="5573483" cy="365125"/>
          </a:xfrm>
        </p:spPr>
        <p:txBody>
          <a:bodyPr/>
          <a:lstStyle/>
          <a:p>
            <a:endParaRPr kumimoji="1" lang="ja-JP" altLang="en-US"/>
          </a:p>
        </p:txBody>
      </p:sp>
      <p:sp>
        <p:nvSpPr>
          <p:cNvPr id="7" name="正方形/長方形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正方形/長方形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正方形/長方形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スライド番号プレースホルダ 5"/>
          <p:cNvSpPr>
            <a:spLocks noGrp="1"/>
          </p:cNvSpPr>
          <p:nvPr>
            <p:ph type="sldNum" sz="quarter" idx="12"/>
          </p:nvPr>
        </p:nvSpPr>
        <p:spPr>
          <a:xfrm rot="5400000">
            <a:off x="5989638" y="144462"/>
            <a:ext cx="533400" cy="244476"/>
          </a:xfrm>
        </p:spPr>
        <p:txBody>
          <a:bodyPr/>
          <a:lstStyle/>
          <a:p>
            <a:fld id="{9D32BA59-70E4-4193-895C-DB4D71C3D5DB}" type="slidenum">
              <a:rPr kumimoji="1" lang="ja-JP" altLang="en-US" smtClean="0"/>
              <a:pPr/>
              <a:t>‹#›</a:t>
            </a:fld>
            <a:endParaRPr kumimoji="1" lang="ja-JP"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12648" y="228600"/>
            <a:ext cx="8153400" cy="990600"/>
          </a:xfrm>
        </p:spPr>
        <p:txBody>
          <a:bodyPr/>
          <a:lstStyle/>
          <a:p>
            <a:r>
              <a:rPr kumimoji="0" lang="ja-JP" altLang="en-US" dirty="0" smtClean="0"/>
              <a:t>マスタ タイトルの書式設定</a:t>
            </a:r>
            <a:endParaRPr kumimoji="0" lang="en-US" dirty="0"/>
          </a:p>
        </p:txBody>
      </p:sp>
      <p:sp>
        <p:nvSpPr>
          <p:cNvPr id="4" name="日付プレースホルダ 3"/>
          <p:cNvSpPr>
            <a:spLocks noGrp="1"/>
          </p:cNvSpPr>
          <p:nvPr>
            <p:ph type="dt" sz="half" idx="10"/>
          </p:nvPr>
        </p:nvSpPr>
        <p:spPr/>
        <p:txBody>
          <a:bodyPr/>
          <a:lstStyle/>
          <a:p>
            <a:fld id="{294F0FF1-E9D7-4BCE-8551-B1182B528DC3}" type="datetimeFigureOut">
              <a:rPr kumimoji="1" lang="ja-JP" altLang="en-US" smtClean="0"/>
              <a:pPr/>
              <a:t>2013/2/8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lvl1pPr>
              <a:defRPr>
                <a:solidFill>
                  <a:srgbClr val="FFFFFF"/>
                </a:solidFill>
              </a:defRPr>
            </a:lvl1pPr>
          </a:lstStyle>
          <a:p>
            <a:fld id="{9D32BA59-70E4-4193-895C-DB4D71C3D5DB}" type="slidenum">
              <a:rPr kumimoji="1" lang="ja-JP" altLang="en-US" smtClean="0"/>
              <a:pPr/>
              <a:t>‹#›</a:t>
            </a:fld>
            <a:endParaRPr kumimoji="1" lang="ja-JP" altLang="en-US"/>
          </a:p>
        </p:txBody>
      </p:sp>
      <p:sp>
        <p:nvSpPr>
          <p:cNvPr id="8" name="コンテンツ プレースホルダ 7"/>
          <p:cNvSpPr>
            <a:spLocks noGrp="1"/>
          </p:cNvSpPr>
          <p:nvPr>
            <p:ph sz="quarter" idx="1"/>
          </p:nvPr>
        </p:nvSpPr>
        <p:spPr>
          <a:xfrm>
            <a:off x="612648" y="1600200"/>
            <a:ext cx="8153400" cy="4495800"/>
          </a:xfrm>
        </p:spPr>
        <p:txBody>
          <a:bodyPr/>
          <a:lstStyle>
            <a:lvl1pPr>
              <a:defRPr sz="2800"/>
            </a:lvl1pPr>
            <a:lvl2pPr marL="533400" indent="-258763">
              <a:defRPr sz="2400"/>
            </a:lvl2pPr>
            <a:lvl3pPr>
              <a:defRPr sz="2200"/>
            </a:lvl3pPr>
            <a:lvl4pPr>
              <a:defRPr sz="2000"/>
            </a:lvl4pPr>
            <a:lvl5pPr>
              <a:defRPr sz="1800"/>
            </a:lvl5pPr>
          </a:lstStyle>
          <a:p>
            <a:pPr lvl="0" eaLnBrk="1" latinLnBrk="0" hangingPunct="1"/>
            <a:r>
              <a:rPr lang="ja-JP" altLang="en-US" dirty="0" smtClean="0"/>
              <a:t>マスタ テキストの書式設定</a:t>
            </a:r>
          </a:p>
          <a:p>
            <a:pPr lvl="1" eaLnBrk="1" latinLnBrk="0" hangingPunct="1"/>
            <a:r>
              <a:rPr lang="ja-JP" altLang="en-US" dirty="0" smtClean="0"/>
              <a:t>第 </a:t>
            </a:r>
            <a:r>
              <a:rPr lang="en-US" altLang="ja-JP" dirty="0" smtClean="0"/>
              <a:t>2 </a:t>
            </a:r>
            <a:r>
              <a:rPr lang="ja-JP" altLang="en-US" dirty="0" smtClean="0"/>
              <a:t>レベル</a:t>
            </a:r>
          </a:p>
          <a:p>
            <a:pPr lvl="2" eaLnBrk="1" latinLnBrk="0" hangingPunct="1"/>
            <a:r>
              <a:rPr lang="ja-JP" altLang="en-US" dirty="0" smtClean="0"/>
              <a:t>第 </a:t>
            </a:r>
            <a:r>
              <a:rPr lang="en-US" altLang="ja-JP" dirty="0" smtClean="0"/>
              <a:t>3 </a:t>
            </a:r>
            <a:r>
              <a:rPr lang="ja-JP" altLang="en-US" dirty="0" smtClean="0"/>
              <a:t>レベル</a:t>
            </a:r>
          </a:p>
          <a:p>
            <a:pPr lvl="3" eaLnBrk="1" latinLnBrk="0" hangingPunct="1"/>
            <a:r>
              <a:rPr lang="ja-JP" altLang="en-US" dirty="0" smtClean="0"/>
              <a:t>第 </a:t>
            </a:r>
            <a:r>
              <a:rPr lang="en-US" altLang="ja-JP" dirty="0" smtClean="0"/>
              <a:t>4 </a:t>
            </a:r>
            <a:r>
              <a:rPr lang="ja-JP" altLang="en-US" dirty="0" smtClean="0"/>
              <a:t>レベル</a:t>
            </a:r>
          </a:p>
          <a:p>
            <a:pPr lvl="4" eaLnBrk="1" latinLnBrk="0" hangingPunct="1"/>
            <a:r>
              <a:rPr lang="ja-JP" altLang="en-US" dirty="0" smtClean="0"/>
              <a:t>第 </a:t>
            </a:r>
            <a:r>
              <a:rPr lang="en-US" altLang="ja-JP" dirty="0" smtClean="0"/>
              <a:t>5 </a:t>
            </a:r>
            <a:r>
              <a:rPr lang="ja-JP" altLang="en-US" dirty="0" smtClean="0"/>
              <a:t>レベル</a:t>
            </a:r>
            <a:endParaRPr kumimoji="0"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bg>
      <p:bgRef idx="1003">
        <a:schemeClr val="bg1"/>
      </p:bgRef>
    </p:bg>
    <p:spTree>
      <p:nvGrpSpPr>
        <p:cNvPr id="1" name=""/>
        <p:cNvGrpSpPr/>
        <p:nvPr/>
      </p:nvGrpSpPr>
      <p:grpSpPr>
        <a:xfrm>
          <a:off x="0" y="0"/>
          <a:ext cx="0" cy="0"/>
          <a:chOff x="0" y="0"/>
          <a:chExt cx="0" cy="0"/>
        </a:xfrm>
      </p:grpSpPr>
      <p:sp>
        <p:nvSpPr>
          <p:cNvPr id="3" name="テキスト プレースホルダ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ja-JP" altLang="en-US" smtClean="0"/>
              <a:t>マスタ テキストの書式設定</a:t>
            </a:r>
          </a:p>
        </p:txBody>
      </p:sp>
      <p:sp>
        <p:nvSpPr>
          <p:cNvPr id="7" name="正方形/長方形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正方形/長方形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正方形/長方形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タイトル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ja-JP" altLang="en-US" smtClean="0"/>
              <a:t>マスタ タイトルの書式設定</a:t>
            </a:r>
            <a:endParaRPr kumimoji="0" lang="en-US"/>
          </a:p>
        </p:txBody>
      </p:sp>
      <p:sp>
        <p:nvSpPr>
          <p:cNvPr id="12" name="日付プレースホルダ 11"/>
          <p:cNvSpPr>
            <a:spLocks noGrp="1"/>
          </p:cNvSpPr>
          <p:nvPr>
            <p:ph type="dt" sz="half" idx="10"/>
          </p:nvPr>
        </p:nvSpPr>
        <p:spPr/>
        <p:txBody>
          <a:bodyPr/>
          <a:lstStyle/>
          <a:p>
            <a:fld id="{294F0FF1-E9D7-4BCE-8551-B1182B528DC3}" type="datetimeFigureOut">
              <a:rPr kumimoji="1" lang="ja-JP" altLang="en-US" smtClean="0"/>
              <a:pPr/>
              <a:t>2013/2/8</a:t>
            </a:fld>
            <a:endParaRPr kumimoji="1" lang="ja-JP" altLang="en-US"/>
          </a:p>
        </p:txBody>
      </p:sp>
      <p:sp>
        <p:nvSpPr>
          <p:cNvPr id="13" name="スライド番号プレースホルダ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9D32BA59-70E4-4193-895C-DB4D71C3D5DB}" type="slidenum">
              <a:rPr kumimoji="1" lang="ja-JP" altLang="en-US" smtClean="0"/>
              <a:pPr/>
              <a:t>‹#›</a:t>
            </a:fld>
            <a:endParaRPr kumimoji="1" lang="ja-JP" altLang="en-US"/>
          </a:p>
        </p:txBody>
      </p:sp>
      <p:sp>
        <p:nvSpPr>
          <p:cNvPr id="14" name="フッター プレースホルダ 13"/>
          <p:cNvSpPr>
            <a:spLocks noGrp="1"/>
          </p:cNvSpPr>
          <p:nvPr>
            <p:ph type="ftr" sz="quarter" idx="12"/>
          </p:nvPr>
        </p:nvSpPr>
        <p:spPr/>
        <p:txBody>
          <a:bodyPr/>
          <a:lstStyle/>
          <a:p>
            <a:endParaRPr kumimoji="1" lang="ja-JP"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 タイトルの書式設定</a:t>
            </a:r>
            <a:endParaRPr kumimoji="0" lang="en-US"/>
          </a:p>
        </p:txBody>
      </p:sp>
      <p:sp>
        <p:nvSpPr>
          <p:cNvPr id="9" name="コンテンツ プレースホルダ 8"/>
          <p:cNvSpPr>
            <a:spLocks noGrp="1"/>
          </p:cNvSpPr>
          <p:nvPr>
            <p:ph sz="quarter" idx="1"/>
          </p:nvPr>
        </p:nvSpPr>
        <p:spPr>
          <a:xfrm>
            <a:off x="609600" y="1589567"/>
            <a:ext cx="3886200" cy="4572000"/>
          </a:xfrm>
        </p:spPr>
        <p:txBody>
          <a:body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11" name="コンテンツ プレースホルダ 10"/>
          <p:cNvSpPr>
            <a:spLocks noGrp="1"/>
          </p:cNvSpPr>
          <p:nvPr>
            <p:ph sz="quarter" idx="2"/>
          </p:nvPr>
        </p:nvSpPr>
        <p:spPr>
          <a:xfrm>
            <a:off x="4844901" y="1589567"/>
            <a:ext cx="3886200" cy="4572000"/>
          </a:xfrm>
        </p:spPr>
        <p:txBody>
          <a:body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8" name="日付プレースホルダ 7"/>
          <p:cNvSpPr>
            <a:spLocks noGrp="1"/>
          </p:cNvSpPr>
          <p:nvPr>
            <p:ph type="dt" sz="half" idx="15"/>
          </p:nvPr>
        </p:nvSpPr>
        <p:spPr/>
        <p:txBody>
          <a:bodyPr rtlCol="0"/>
          <a:lstStyle/>
          <a:p>
            <a:fld id="{294F0FF1-E9D7-4BCE-8551-B1182B528DC3}" type="datetimeFigureOut">
              <a:rPr kumimoji="1" lang="ja-JP" altLang="en-US" smtClean="0"/>
              <a:pPr/>
              <a:t>2013/2/8</a:t>
            </a:fld>
            <a:endParaRPr kumimoji="1" lang="ja-JP" altLang="en-US"/>
          </a:p>
        </p:txBody>
      </p:sp>
      <p:sp>
        <p:nvSpPr>
          <p:cNvPr id="10" name="スライド番号プレースホルダ 9"/>
          <p:cNvSpPr>
            <a:spLocks noGrp="1"/>
          </p:cNvSpPr>
          <p:nvPr>
            <p:ph type="sldNum" sz="quarter" idx="16"/>
          </p:nvPr>
        </p:nvSpPr>
        <p:spPr/>
        <p:txBody>
          <a:bodyPr rtlCol="0"/>
          <a:lstStyle/>
          <a:p>
            <a:fld id="{9D32BA59-70E4-4193-895C-DB4D71C3D5DB}" type="slidenum">
              <a:rPr kumimoji="1" lang="ja-JP" altLang="en-US" smtClean="0"/>
              <a:pPr/>
              <a:t>‹#›</a:t>
            </a:fld>
            <a:endParaRPr kumimoji="1" lang="ja-JP" altLang="en-US"/>
          </a:p>
        </p:txBody>
      </p:sp>
      <p:sp>
        <p:nvSpPr>
          <p:cNvPr id="12" name="フッター プレースホルダ 11"/>
          <p:cNvSpPr>
            <a:spLocks noGrp="1"/>
          </p:cNvSpPr>
          <p:nvPr>
            <p:ph type="ftr" sz="quarter" idx="17"/>
          </p:nvPr>
        </p:nvSpPr>
        <p:spPr/>
        <p:txBody>
          <a:bodyPr rtlCol="0"/>
          <a:lstStyle/>
          <a:p>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533400" y="273050"/>
            <a:ext cx="8153400" cy="869950"/>
          </a:xfrm>
        </p:spPr>
        <p:txBody>
          <a:bodyPr anchor="ctr"/>
          <a:lstStyle>
            <a:lvl1pPr>
              <a:defRPr/>
            </a:lvl1pPr>
          </a:lstStyle>
          <a:p>
            <a:r>
              <a:rPr kumimoji="0" lang="ja-JP" altLang="en-US" smtClean="0"/>
              <a:t>マスタ タイトルの書式設定</a:t>
            </a:r>
            <a:endParaRPr kumimoji="0" lang="en-US"/>
          </a:p>
        </p:txBody>
      </p:sp>
      <p:sp>
        <p:nvSpPr>
          <p:cNvPr id="11" name="コンテンツ プレースホルダ 10"/>
          <p:cNvSpPr>
            <a:spLocks noGrp="1"/>
          </p:cNvSpPr>
          <p:nvPr>
            <p:ph sz="quarter" idx="2"/>
          </p:nvPr>
        </p:nvSpPr>
        <p:spPr>
          <a:xfrm>
            <a:off x="609600" y="2438400"/>
            <a:ext cx="3886200" cy="3581400"/>
          </a:xfrm>
        </p:spPr>
        <p:txBody>
          <a:body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13" name="コンテンツ プレースホルダ 12"/>
          <p:cNvSpPr>
            <a:spLocks noGrp="1"/>
          </p:cNvSpPr>
          <p:nvPr>
            <p:ph sz="quarter" idx="4"/>
          </p:nvPr>
        </p:nvSpPr>
        <p:spPr>
          <a:xfrm>
            <a:off x="4800600" y="2438400"/>
            <a:ext cx="3886200" cy="3581400"/>
          </a:xfrm>
        </p:spPr>
        <p:txBody>
          <a:body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10" name="日付プレースホルダ 9"/>
          <p:cNvSpPr>
            <a:spLocks noGrp="1"/>
          </p:cNvSpPr>
          <p:nvPr>
            <p:ph type="dt" sz="half" idx="15"/>
          </p:nvPr>
        </p:nvSpPr>
        <p:spPr/>
        <p:txBody>
          <a:bodyPr rtlCol="0"/>
          <a:lstStyle/>
          <a:p>
            <a:fld id="{294F0FF1-E9D7-4BCE-8551-B1182B528DC3}" type="datetimeFigureOut">
              <a:rPr kumimoji="1" lang="ja-JP" altLang="en-US" smtClean="0"/>
              <a:pPr/>
              <a:t>2013/2/8</a:t>
            </a:fld>
            <a:endParaRPr kumimoji="1" lang="ja-JP" altLang="en-US"/>
          </a:p>
        </p:txBody>
      </p:sp>
      <p:sp>
        <p:nvSpPr>
          <p:cNvPr id="12" name="スライド番号プレースホルダ 11"/>
          <p:cNvSpPr>
            <a:spLocks noGrp="1"/>
          </p:cNvSpPr>
          <p:nvPr>
            <p:ph type="sldNum" sz="quarter" idx="16"/>
          </p:nvPr>
        </p:nvSpPr>
        <p:spPr/>
        <p:txBody>
          <a:bodyPr rtlCol="0"/>
          <a:lstStyle/>
          <a:p>
            <a:fld id="{9D32BA59-70E4-4193-895C-DB4D71C3D5DB}" type="slidenum">
              <a:rPr kumimoji="1" lang="ja-JP" altLang="en-US" smtClean="0"/>
              <a:pPr/>
              <a:t>‹#›</a:t>
            </a:fld>
            <a:endParaRPr kumimoji="1" lang="ja-JP" altLang="en-US"/>
          </a:p>
        </p:txBody>
      </p:sp>
      <p:sp>
        <p:nvSpPr>
          <p:cNvPr id="14" name="フッター プレースホルダ 13"/>
          <p:cNvSpPr>
            <a:spLocks noGrp="1"/>
          </p:cNvSpPr>
          <p:nvPr>
            <p:ph type="ftr" sz="quarter" idx="17"/>
          </p:nvPr>
        </p:nvSpPr>
        <p:spPr/>
        <p:txBody>
          <a:bodyPr rtlCol="0"/>
          <a:lstStyle/>
          <a:p>
            <a:endParaRPr kumimoji="1" lang="ja-JP" altLang="en-US"/>
          </a:p>
        </p:txBody>
      </p:sp>
      <p:sp>
        <p:nvSpPr>
          <p:cNvPr id="16" name="テキスト プレースホルダ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ja-JP" altLang="en-US" smtClean="0"/>
              <a:t>マスタ テキストの書式設定</a:t>
            </a:r>
          </a:p>
        </p:txBody>
      </p:sp>
      <p:sp>
        <p:nvSpPr>
          <p:cNvPr id="15" name="テキスト プレースホルダ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ja-JP" altLang="en-US" smtClean="0"/>
              <a:t>マスタ テキストの書式設定</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 タイトルの書式設定</a:t>
            </a:r>
            <a:endParaRPr kumimoji="0" lang="en-US"/>
          </a:p>
        </p:txBody>
      </p:sp>
      <p:sp>
        <p:nvSpPr>
          <p:cNvPr id="3" name="日付プレースホルダ 2"/>
          <p:cNvSpPr>
            <a:spLocks noGrp="1"/>
          </p:cNvSpPr>
          <p:nvPr>
            <p:ph type="dt" sz="half" idx="10"/>
          </p:nvPr>
        </p:nvSpPr>
        <p:spPr/>
        <p:txBody>
          <a:bodyPr/>
          <a:lstStyle/>
          <a:p>
            <a:fld id="{294F0FF1-E9D7-4BCE-8551-B1182B528DC3}" type="datetimeFigureOut">
              <a:rPr kumimoji="1" lang="ja-JP" altLang="en-US" smtClean="0"/>
              <a:pPr/>
              <a:t>2013/2/8</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lvl1pPr>
              <a:defRPr>
                <a:solidFill>
                  <a:srgbClr val="FFFFFF"/>
                </a:solidFill>
              </a:defRPr>
            </a:lvl1pPr>
          </a:lstStyle>
          <a:p>
            <a:fld id="{9D32BA59-70E4-4193-895C-DB4D71C3D5DB}"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294F0FF1-E9D7-4BCE-8551-B1182B528DC3}" type="datetimeFigureOut">
              <a:rPr kumimoji="1" lang="ja-JP" altLang="en-US" smtClean="0"/>
              <a:pPr/>
              <a:t>2013/2/8</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a:xfrm>
            <a:off x="0" y="6248400"/>
            <a:ext cx="533400" cy="381000"/>
          </a:xfrm>
        </p:spPr>
        <p:txBody>
          <a:bodyPr/>
          <a:lstStyle>
            <a:lvl1pPr>
              <a:defRPr>
                <a:solidFill>
                  <a:schemeClr val="tx2"/>
                </a:solidFill>
              </a:defRPr>
            </a:lvl1pPr>
          </a:lstStyle>
          <a:p>
            <a:fld id="{9D32BA59-70E4-4193-895C-DB4D71C3D5DB}"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09600" y="273050"/>
            <a:ext cx="8077200" cy="869950"/>
          </a:xfrm>
        </p:spPr>
        <p:txBody>
          <a:bodyPr anchor="ctr"/>
          <a:lstStyle>
            <a:lvl1pPr algn="l">
              <a:buNone/>
              <a:defRPr sz="4400" b="0"/>
            </a:lvl1pPr>
          </a:lstStyle>
          <a:p>
            <a:r>
              <a:rPr kumimoji="0" lang="ja-JP" altLang="en-US" smtClean="0"/>
              <a:t>マスタ タイトルの書式設定</a:t>
            </a:r>
            <a:endParaRPr kumimoji="0" lang="en-US"/>
          </a:p>
        </p:txBody>
      </p:sp>
      <p:sp>
        <p:nvSpPr>
          <p:cNvPr id="5" name="日付プレースホルダ 4"/>
          <p:cNvSpPr>
            <a:spLocks noGrp="1"/>
          </p:cNvSpPr>
          <p:nvPr>
            <p:ph type="dt" sz="half" idx="10"/>
          </p:nvPr>
        </p:nvSpPr>
        <p:spPr/>
        <p:txBody>
          <a:bodyPr/>
          <a:lstStyle/>
          <a:p>
            <a:fld id="{294F0FF1-E9D7-4BCE-8551-B1182B528DC3}" type="datetimeFigureOut">
              <a:rPr kumimoji="1" lang="ja-JP" altLang="en-US" smtClean="0"/>
              <a:pPr/>
              <a:t>2013/2/8</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lvl1pPr>
              <a:defRPr>
                <a:solidFill>
                  <a:srgbClr val="FFFFFF"/>
                </a:solidFill>
              </a:defRPr>
            </a:lvl1pPr>
          </a:lstStyle>
          <a:p>
            <a:fld id="{9D32BA59-70E4-4193-895C-DB4D71C3D5DB}" type="slidenum">
              <a:rPr kumimoji="1" lang="ja-JP" altLang="en-US" smtClean="0"/>
              <a:pPr/>
              <a:t>‹#›</a:t>
            </a:fld>
            <a:endParaRPr kumimoji="1" lang="ja-JP" altLang="en-US"/>
          </a:p>
        </p:txBody>
      </p:sp>
      <p:sp>
        <p:nvSpPr>
          <p:cNvPr id="3" name="テキスト プレースホルダ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ja-JP" altLang="en-US" smtClean="0"/>
              <a:t>マスタ テキストの書式設定</a:t>
            </a:r>
          </a:p>
        </p:txBody>
      </p:sp>
      <p:sp>
        <p:nvSpPr>
          <p:cNvPr id="9" name="コンテンツ プレースホルダ 8"/>
          <p:cNvSpPr>
            <a:spLocks noGrp="1"/>
          </p:cNvSpPr>
          <p:nvPr>
            <p:ph sz="quarter" idx="1"/>
          </p:nvPr>
        </p:nvSpPr>
        <p:spPr>
          <a:xfrm>
            <a:off x="2362200" y="1752600"/>
            <a:ext cx="6400800" cy="4419600"/>
          </a:xfrm>
        </p:spPr>
        <p:txBody>
          <a:body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bg>
      <p:bgRef idx="1003">
        <a:schemeClr val="bg2"/>
      </p:bgRef>
    </p:bg>
    <p:spTree>
      <p:nvGrpSpPr>
        <p:cNvPr id="1" name=""/>
        <p:cNvGrpSpPr/>
        <p:nvPr/>
      </p:nvGrpSpPr>
      <p:grpSpPr>
        <a:xfrm>
          <a:off x="0" y="0"/>
          <a:ext cx="0" cy="0"/>
          <a:chOff x="0" y="0"/>
          <a:chExt cx="0" cy="0"/>
        </a:xfrm>
      </p:grpSpPr>
      <p:sp>
        <p:nvSpPr>
          <p:cNvPr id="4" name="テキスト プレースホルダ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ja-JP" altLang="en-US" smtClean="0"/>
              <a:t>マスタ テキストの書式設定</a:t>
            </a:r>
          </a:p>
        </p:txBody>
      </p:sp>
      <p:sp>
        <p:nvSpPr>
          <p:cNvPr id="8" name="正方形/長方形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正方形/長方形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正方形/長方形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タイトル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ja-JP" altLang="en-US" smtClean="0"/>
              <a:t>マスタ タイトルの書式設定</a:t>
            </a:r>
            <a:endParaRPr kumimoji="0" lang="en-US"/>
          </a:p>
        </p:txBody>
      </p:sp>
      <p:sp>
        <p:nvSpPr>
          <p:cNvPr id="11" name="正方形/長方形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日付プレースホルダ 11"/>
          <p:cNvSpPr>
            <a:spLocks noGrp="1"/>
          </p:cNvSpPr>
          <p:nvPr>
            <p:ph type="dt" sz="half" idx="10"/>
          </p:nvPr>
        </p:nvSpPr>
        <p:spPr>
          <a:xfrm>
            <a:off x="6248400" y="6248400"/>
            <a:ext cx="2667000" cy="365125"/>
          </a:xfrm>
        </p:spPr>
        <p:txBody>
          <a:bodyPr rtlCol="0"/>
          <a:lstStyle/>
          <a:p>
            <a:fld id="{294F0FF1-E9D7-4BCE-8551-B1182B528DC3}" type="datetimeFigureOut">
              <a:rPr kumimoji="1" lang="ja-JP" altLang="en-US" smtClean="0"/>
              <a:pPr/>
              <a:t>2013/2/8</a:t>
            </a:fld>
            <a:endParaRPr kumimoji="1" lang="ja-JP" altLang="en-US"/>
          </a:p>
        </p:txBody>
      </p:sp>
      <p:sp>
        <p:nvSpPr>
          <p:cNvPr id="13" name="スライド番号プレースホルダ 12"/>
          <p:cNvSpPr>
            <a:spLocks noGrp="1"/>
          </p:cNvSpPr>
          <p:nvPr>
            <p:ph type="sldNum" sz="quarter" idx="11"/>
          </p:nvPr>
        </p:nvSpPr>
        <p:spPr>
          <a:xfrm>
            <a:off x="0" y="4667249"/>
            <a:ext cx="1447800" cy="663578"/>
          </a:xfrm>
        </p:spPr>
        <p:txBody>
          <a:bodyPr rtlCol="0"/>
          <a:lstStyle>
            <a:lvl1pPr>
              <a:defRPr sz="2800"/>
            </a:lvl1pPr>
          </a:lstStyle>
          <a:p>
            <a:fld id="{9D32BA59-70E4-4193-895C-DB4D71C3D5DB}" type="slidenum">
              <a:rPr kumimoji="1" lang="ja-JP" altLang="en-US" smtClean="0"/>
              <a:pPr/>
              <a:t>‹#›</a:t>
            </a:fld>
            <a:endParaRPr kumimoji="1" lang="ja-JP" altLang="en-US"/>
          </a:p>
        </p:txBody>
      </p:sp>
      <p:sp>
        <p:nvSpPr>
          <p:cNvPr id="14" name="フッター プレースホルダ 13"/>
          <p:cNvSpPr>
            <a:spLocks noGrp="1"/>
          </p:cNvSpPr>
          <p:nvPr>
            <p:ph type="ftr" sz="quarter" idx="12"/>
          </p:nvPr>
        </p:nvSpPr>
        <p:spPr>
          <a:xfrm>
            <a:off x="1600200" y="6248206"/>
            <a:ext cx="4572000" cy="365125"/>
          </a:xfrm>
        </p:spPr>
        <p:txBody>
          <a:bodyPr rtlCol="0"/>
          <a:lstStyle/>
          <a:p>
            <a:endParaRPr kumimoji="1" lang="ja-JP" altLang="en-US"/>
          </a:p>
        </p:txBody>
      </p:sp>
      <p:sp>
        <p:nvSpPr>
          <p:cNvPr id="3" name="図プレースホルダ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ja-JP" altLang="en-US" smtClean="0"/>
              <a:t>アイコンをクリックして図を追加</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タイトル プレースホルダ 21"/>
          <p:cNvSpPr>
            <a:spLocks noGrp="1"/>
          </p:cNvSpPr>
          <p:nvPr>
            <p:ph type="title"/>
          </p:nvPr>
        </p:nvSpPr>
        <p:spPr>
          <a:xfrm>
            <a:off x="609600" y="228600"/>
            <a:ext cx="8153400" cy="990600"/>
          </a:xfrm>
          <a:prstGeom prst="rect">
            <a:avLst/>
          </a:prstGeom>
        </p:spPr>
        <p:txBody>
          <a:bodyPr vert="horz" anchor="ctr">
            <a:normAutofit/>
          </a:bodyPr>
          <a:lstStyle/>
          <a:p>
            <a:r>
              <a:rPr kumimoji="0" lang="ja-JP" altLang="en-US" smtClean="0"/>
              <a:t>マスタ タイトルの書式設定</a:t>
            </a:r>
            <a:endParaRPr kumimoji="0" lang="en-US"/>
          </a:p>
        </p:txBody>
      </p:sp>
      <p:sp>
        <p:nvSpPr>
          <p:cNvPr id="13" name="テキスト プレースホルダ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ja-JP" altLang="en-US" smtClean="0"/>
              <a:t>マスタ テキストの書式設定</a:t>
            </a:r>
          </a:p>
          <a:p>
            <a:pPr lvl="1" eaLnBrk="1" latinLnBrk="0" hangingPunct="1"/>
            <a:r>
              <a:rPr kumimoji="0" lang="ja-JP" altLang="en-US" smtClean="0"/>
              <a:t>第 </a:t>
            </a:r>
            <a:r>
              <a:rPr kumimoji="0" lang="en-US" altLang="ja-JP" smtClean="0"/>
              <a:t>2 </a:t>
            </a:r>
            <a:r>
              <a:rPr kumimoji="0" lang="ja-JP" altLang="en-US" smtClean="0"/>
              <a:t>レベル</a:t>
            </a:r>
          </a:p>
          <a:p>
            <a:pPr lvl="2" eaLnBrk="1" latinLnBrk="0" hangingPunct="1"/>
            <a:r>
              <a:rPr kumimoji="0" lang="ja-JP" altLang="en-US" smtClean="0"/>
              <a:t>第 </a:t>
            </a:r>
            <a:r>
              <a:rPr kumimoji="0" lang="en-US" altLang="ja-JP" smtClean="0"/>
              <a:t>3 </a:t>
            </a:r>
            <a:r>
              <a:rPr kumimoji="0" lang="ja-JP" altLang="en-US" smtClean="0"/>
              <a:t>レベル</a:t>
            </a:r>
          </a:p>
          <a:p>
            <a:pPr lvl="3" eaLnBrk="1" latinLnBrk="0" hangingPunct="1"/>
            <a:r>
              <a:rPr kumimoji="0" lang="ja-JP" altLang="en-US" smtClean="0"/>
              <a:t>第 </a:t>
            </a:r>
            <a:r>
              <a:rPr kumimoji="0" lang="en-US" altLang="ja-JP" smtClean="0"/>
              <a:t>4 </a:t>
            </a:r>
            <a:r>
              <a:rPr kumimoji="0" lang="ja-JP" altLang="en-US" smtClean="0"/>
              <a:t>レベル</a:t>
            </a:r>
          </a:p>
          <a:p>
            <a:pPr lvl="4" eaLnBrk="1" latinLnBrk="0" hangingPunct="1"/>
            <a:r>
              <a:rPr kumimoji="0" lang="ja-JP" altLang="en-US" smtClean="0"/>
              <a:t>第 </a:t>
            </a:r>
            <a:r>
              <a:rPr kumimoji="0" lang="en-US" altLang="ja-JP" smtClean="0"/>
              <a:t>5 </a:t>
            </a:r>
            <a:r>
              <a:rPr kumimoji="0" lang="ja-JP" altLang="en-US" smtClean="0"/>
              <a:t>レベル</a:t>
            </a:r>
            <a:endParaRPr kumimoji="0" lang="en-US"/>
          </a:p>
        </p:txBody>
      </p:sp>
      <p:sp>
        <p:nvSpPr>
          <p:cNvPr id="14" name="日付プレースホルダ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294F0FF1-E9D7-4BCE-8551-B1182B528DC3}" type="datetimeFigureOut">
              <a:rPr kumimoji="1" lang="ja-JP" altLang="en-US" smtClean="0"/>
              <a:pPr/>
              <a:t>2013/2/8</a:t>
            </a:fld>
            <a:endParaRPr kumimoji="1" lang="ja-JP" altLang="en-US"/>
          </a:p>
        </p:txBody>
      </p:sp>
      <p:sp>
        <p:nvSpPr>
          <p:cNvPr id="3" name="フッター プレースホルダ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kumimoji="1" lang="ja-JP" altLang="en-US"/>
          </a:p>
        </p:txBody>
      </p:sp>
      <p:sp>
        <p:nvSpPr>
          <p:cNvPr id="7" name="正方形/長方形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正方形/長方形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正方形/長方形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スライド番号プレースホルダ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9D32BA59-70E4-4193-895C-DB4D71C3D5DB}"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1"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1"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1"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1"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1"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1"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1"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1"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1"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1" sz="1800" kern="1200" baseline="0">
          <a:solidFill>
            <a:schemeClr val="tx1"/>
          </a:solidFill>
          <a:latin typeface="+mn-lt"/>
          <a:ea typeface="+mn-ea"/>
          <a:cs typeface="+mn-cs"/>
        </a:defRPr>
      </a:lvl9pPr>
    </p:bodyStyle>
    <p:otherStyle>
      <a:lvl1pPr marL="0" algn="l" rtl="0" eaLnBrk="1" latinLnBrk="0" hangingPunct="1">
        <a:defRPr kumimoji="1" kern="1200">
          <a:solidFill>
            <a:schemeClr val="tx1"/>
          </a:solidFill>
          <a:latin typeface="+mn-lt"/>
          <a:ea typeface="+mn-ea"/>
          <a:cs typeface="+mn-cs"/>
        </a:defRPr>
      </a:lvl1pPr>
      <a:lvl2pPr marL="457200" algn="l" rtl="0" eaLnBrk="1" latinLnBrk="0" hangingPunct="1">
        <a:defRPr kumimoji="1" kern="1200">
          <a:solidFill>
            <a:schemeClr val="tx1"/>
          </a:solidFill>
          <a:latin typeface="+mn-lt"/>
          <a:ea typeface="+mn-ea"/>
          <a:cs typeface="+mn-cs"/>
        </a:defRPr>
      </a:lvl2pPr>
      <a:lvl3pPr marL="914400" algn="l" rtl="0" eaLnBrk="1" latinLnBrk="0" hangingPunct="1">
        <a:defRPr kumimoji="1" kern="1200">
          <a:solidFill>
            <a:schemeClr val="tx1"/>
          </a:solidFill>
          <a:latin typeface="+mn-lt"/>
          <a:ea typeface="+mn-ea"/>
          <a:cs typeface="+mn-cs"/>
        </a:defRPr>
      </a:lvl3pPr>
      <a:lvl4pPr marL="1371600" algn="l" rtl="0" eaLnBrk="1" latinLnBrk="0" hangingPunct="1">
        <a:defRPr kumimoji="1" kern="1200">
          <a:solidFill>
            <a:schemeClr val="tx1"/>
          </a:solidFill>
          <a:latin typeface="+mn-lt"/>
          <a:ea typeface="+mn-ea"/>
          <a:cs typeface="+mn-cs"/>
        </a:defRPr>
      </a:lvl4pPr>
      <a:lvl5pPr marL="1828800" algn="l" rtl="0" eaLnBrk="1" latinLnBrk="0" hangingPunct="1">
        <a:defRPr kumimoji="1" kern="1200">
          <a:solidFill>
            <a:schemeClr val="tx1"/>
          </a:solidFill>
          <a:latin typeface="+mn-lt"/>
          <a:ea typeface="+mn-ea"/>
          <a:cs typeface="+mn-cs"/>
        </a:defRPr>
      </a:lvl5pPr>
      <a:lvl6pPr marL="2286000" algn="l" rtl="0" eaLnBrk="1" latinLnBrk="0" hangingPunct="1">
        <a:defRPr kumimoji="1" kern="1200">
          <a:solidFill>
            <a:schemeClr val="tx1"/>
          </a:solidFill>
          <a:latin typeface="+mn-lt"/>
          <a:ea typeface="+mn-ea"/>
          <a:cs typeface="+mn-cs"/>
        </a:defRPr>
      </a:lvl6pPr>
      <a:lvl7pPr marL="2743200" algn="l" rtl="0" eaLnBrk="1" latinLnBrk="0" hangingPunct="1">
        <a:defRPr kumimoji="1" kern="1200">
          <a:solidFill>
            <a:schemeClr val="tx1"/>
          </a:solidFill>
          <a:latin typeface="+mn-lt"/>
          <a:ea typeface="+mn-ea"/>
          <a:cs typeface="+mn-cs"/>
        </a:defRPr>
      </a:lvl7pPr>
      <a:lvl8pPr marL="3200400" algn="l" rtl="0" eaLnBrk="1" latinLnBrk="0" hangingPunct="1">
        <a:defRPr kumimoji="1" kern="1200">
          <a:solidFill>
            <a:schemeClr val="tx1"/>
          </a:solidFill>
          <a:latin typeface="+mn-lt"/>
          <a:ea typeface="+mn-ea"/>
          <a:cs typeface="+mn-cs"/>
        </a:defRPr>
      </a:lvl8pPr>
      <a:lvl9pPr marL="3657600" algn="l" rtl="0" eaLnBrk="1" latinLnBrk="0" hangingPunct="1">
        <a:defRPr kumimoji="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362272" y="3975503"/>
            <a:ext cx="8026152" cy="1829761"/>
          </a:xfrm>
        </p:spPr>
        <p:txBody>
          <a:bodyPr/>
          <a:lstStyle/>
          <a:p>
            <a:r>
              <a:rPr kumimoji="1" lang="ja-JP" altLang="en-US" dirty="0" smtClean="0"/>
              <a:t>仮想マシンの監視を継続可能なマイグレーション機構</a:t>
            </a:r>
            <a:endParaRPr kumimoji="1" lang="ja-JP" altLang="en-US" dirty="0"/>
          </a:p>
        </p:txBody>
      </p:sp>
      <p:sp>
        <p:nvSpPr>
          <p:cNvPr id="3" name="サブタイトル 2"/>
          <p:cNvSpPr>
            <a:spLocks noGrp="1"/>
          </p:cNvSpPr>
          <p:nvPr>
            <p:ph type="subTitle" idx="1"/>
          </p:nvPr>
        </p:nvSpPr>
        <p:spPr/>
        <p:txBody>
          <a:bodyPr>
            <a:normAutofit fontScale="77500" lnSpcReduction="20000"/>
          </a:bodyPr>
          <a:lstStyle/>
          <a:p>
            <a:r>
              <a:rPr kumimoji="1" lang="ja-JP" altLang="en-US" dirty="0" smtClean="0"/>
              <a:t>　九州工業大学大学院　情報工学府情報創成工学専攻</a:t>
            </a:r>
            <a:endParaRPr kumimoji="1" lang="en-US" altLang="ja-JP" dirty="0" smtClean="0"/>
          </a:p>
          <a:p>
            <a:r>
              <a:rPr kumimoji="1" lang="en-US" altLang="ja-JP" dirty="0" smtClean="0"/>
              <a:t>	</a:t>
            </a:r>
            <a:r>
              <a:rPr kumimoji="1" lang="ja-JP" altLang="en-US" dirty="0" smtClean="0"/>
              <a:t>　　　　　　　　　　　　　　１１６７５００２　宇都宮　寿仁</a:t>
            </a:r>
            <a:endParaRPr kumimoji="1" lang="ja-JP" alt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正方形/長方形 22"/>
          <p:cNvSpPr/>
          <p:nvPr/>
        </p:nvSpPr>
        <p:spPr>
          <a:xfrm>
            <a:off x="5453581" y="5684896"/>
            <a:ext cx="540060" cy="338336"/>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正方形/長方形 4"/>
          <p:cNvSpPr/>
          <p:nvPr/>
        </p:nvSpPr>
        <p:spPr>
          <a:xfrm>
            <a:off x="3131840" y="4699992"/>
            <a:ext cx="504056" cy="338336"/>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p:cNvSpPr>
            <a:spLocks noGrp="1"/>
          </p:cNvSpPr>
          <p:nvPr>
            <p:ph type="title"/>
          </p:nvPr>
        </p:nvSpPr>
        <p:spPr/>
        <p:txBody>
          <a:bodyPr/>
          <a:lstStyle/>
          <a:p>
            <a:pPr algn="ctr"/>
            <a:r>
              <a:rPr kumimoji="1" lang="ja-JP" altLang="en-US" dirty="0" smtClean="0"/>
              <a:t>同時マイグレーション</a:t>
            </a:r>
            <a:endParaRPr kumimoji="1" lang="ja-JP" altLang="en-US" dirty="0"/>
          </a:p>
        </p:txBody>
      </p:sp>
      <p:sp>
        <p:nvSpPr>
          <p:cNvPr id="3" name="コンテンツ プレースホルダ 2"/>
          <p:cNvSpPr>
            <a:spLocks noGrp="1"/>
          </p:cNvSpPr>
          <p:nvPr>
            <p:ph sz="quarter" idx="1"/>
          </p:nvPr>
        </p:nvSpPr>
        <p:spPr/>
        <p:txBody>
          <a:bodyPr/>
          <a:lstStyle/>
          <a:p>
            <a:r>
              <a:rPr kumimoji="1" lang="ja-JP" altLang="en-US" dirty="0" smtClean="0"/>
              <a:t>同期をとりながら</a:t>
            </a:r>
            <a:r>
              <a:rPr lang="ja-JP" altLang="en-US" dirty="0" smtClean="0"/>
              <a:t>ドメイン</a:t>
            </a:r>
            <a:r>
              <a:rPr lang="en-US" altLang="ja-JP" dirty="0" smtClean="0"/>
              <a:t>M</a:t>
            </a:r>
            <a:r>
              <a:rPr lang="ja-JP" altLang="en-US" dirty="0" err="1" smtClean="0"/>
              <a:t>と監</a:t>
            </a:r>
            <a:r>
              <a:rPr lang="ja-JP" altLang="en-US" dirty="0" smtClean="0"/>
              <a:t>視対象</a:t>
            </a:r>
            <a:r>
              <a:rPr lang="en-US" altLang="ja-JP" dirty="0" smtClean="0"/>
              <a:t>VM</a:t>
            </a:r>
            <a:r>
              <a:rPr lang="ja-JP" altLang="en-US" dirty="0" smtClean="0"/>
              <a:t>をマイグレーション</a:t>
            </a:r>
            <a:endParaRPr kumimoji="1" lang="en-US" altLang="ja-JP" dirty="0" smtClean="0"/>
          </a:p>
          <a:p>
            <a:pPr lvl="1"/>
            <a:r>
              <a:rPr lang="ja-JP" altLang="en-US" dirty="0" smtClean="0"/>
              <a:t>マイグレーション中に監視が途切れる可能性</a:t>
            </a:r>
            <a:endParaRPr lang="en-US" altLang="ja-JP" dirty="0" smtClean="0"/>
          </a:p>
          <a:p>
            <a:pPr lvl="2"/>
            <a:r>
              <a:rPr lang="ja-JP" altLang="en-US" dirty="0" smtClean="0"/>
              <a:t>例：監視対象</a:t>
            </a:r>
            <a:r>
              <a:rPr lang="en-US" altLang="ja-JP" dirty="0" smtClean="0"/>
              <a:t>VM</a:t>
            </a:r>
            <a:r>
              <a:rPr lang="ja-JP" altLang="en-US" dirty="0" smtClean="0"/>
              <a:t>のマイグレーションが先に完了した場合</a:t>
            </a:r>
            <a:endParaRPr lang="en-US" altLang="ja-JP" dirty="0" smtClean="0"/>
          </a:p>
          <a:p>
            <a:pPr lvl="1"/>
            <a:r>
              <a:rPr lang="ja-JP" altLang="en-US" dirty="0" smtClean="0"/>
              <a:t>ドメイン</a:t>
            </a:r>
            <a:r>
              <a:rPr lang="en-US" altLang="ja-JP" dirty="0" smtClean="0"/>
              <a:t>M</a:t>
            </a:r>
            <a:r>
              <a:rPr lang="ja-JP" altLang="en-US" dirty="0" err="1" smtClean="0"/>
              <a:t>と監</a:t>
            </a:r>
            <a:r>
              <a:rPr lang="ja-JP" altLang="en-US" dirty="0" smtClean="0"/>
              <a:t>視対象</a:t>
            </a:r>
            <a:r>
              <a:rPr lang="en-US" altLang="ja-JP" dirty="0" smtClean="0"/>
              <a:t>VM</a:t>
            </a:r>
            <a:r>
              <a:rPr lang="ja-JP" altLang="en-US" dirty="0" smtClean="0"/>
              <a:t>が互いに同期をとる</a:t>
            </a:r>
            <a:endParaRPr lang="en-US" altLang="ja-JP" dirty="0"/>
          </a:p>
          <a:p>
            <a:pPr lvl="2"/>
            <a:r>
              <a:rPr lang="ja-JP" altLang="en-US" dirty="0"/>
              <a:t>監視</a:t>
            </a:r>
            <a:r>
              <a:rPr lang="ja-JP" altLang="en-US" dirty="0" smtClean="0"/>
              <a:t>対象</a:t>
            </a:r>
            <a:r>
              <a:rPr lang="en-US" altLang="ja-JP" dirty="0" smtClean="0"/>
              <a:t>VM</a:t>
            </a:r>
            <a:r>
              <a:rPr lang="ja-JP" altLang="en-US" dirty="0" smtClean="0"/>
              <a:t>が停止するまでドメイン</a:t>
            </a:r>
            <a:r>
              <a:rPr lang="en-US" altLang="ja-JP" dirty="0" smtClean="0"/>
              <a:t>M</a:t>
            </a:r>
            <a:r>
              <a:rPr lang="ja-JP" altLang="en-US" dirty="0" smtClean="0"/>
              <a:t>は待つ</a:t>
            </a:r>
            <a:endParaRPr lang="en-US" altLang="ja-JP" dirty="0" smtClean="0"/>
          </a:p>
          <a:p>
            <a:pPr lvl="2"/>
            <a:r>
              <a:rPr lang="ja-JP" altLang="en-US" dirty="0" smtClean="0"/>
              <a:t>ドメイン</a:t>
            </a:r>
            <a:r>
              <a:rPr lang="en-US" altLang="ja-JP" dirty="0" smtClean="0"/>
              <a:t>M</a:t>
            </a:r>
            <a:r>
              <a:rPr lang="ja-JP" altLang="en-US" dirty="0" smtClean="0"/>
              <a:t>が再開されるまで監視対象</a:t>
            </a:r>
            <a:r>
              <a:rPr lang="en-US" altLang="ja-JP" dirty="0" smtClean="0"/>
              <a:t>VM</a:t>
            </a:r>
            <a:r>
              <a:rPr lang="ja-JP" altLang="en-US" dirty="0" smtClean="0"/>
              <a:t>は待つ</a:t>
            </a:r>
            <a:endParaRPr lang="en-US" altLang="ja-JP" dirty="0" smtClean="0"/>
          </a:p>
        </p:txBody>
      </p:sp>
      <p:cxnSp>
        <p:nvCxnSpPr>
          <p:cNvPr id="15" name="直線矢印コネクタ 14"/>
          <p:cNvCxnSpPr/>
          <p:nvPr/>
        </p:nvCxnSpPr>
        <p:spPr>
          <a:xfrm>
            <a:off x="2051720" y="4869160"/>
            <a:ext cx="5976664"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9" name="直線コネクタ 18"/>
          <p:cNvCxnSpPr/>
          <p:nvPr/>
        </p:nvCxnSpPr>
        <p:spPr>
          <a:xfrm>
            <a:off x="3131840" y="4653136"/>
            <a:ext cx="0" cy="432048"/>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直線コネクタ 27"/>
          <p:cNvCxnSpPr/>
          <p:nvPr/>
        </p:nvCxnSpPr>
        <p:spPr>
          <a:xfrm>
            <a:off x="6012160" y="4653136"/>
            <a:ext cx="0" cy="144016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直線矢印コネクタ 28"/>
          <p:cNvCxnSpPr/>
          <p:nvPr/>
        </p:nvCxnSpPr>
        <p:spPr>
          <a:xfrm>
            <a:off x="2051720" y="5877272"/>
            <a:ext cx="5976664"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0" name="直線コネクタ 29"/>
          <p:cNvCxnSpPr/>
          <p:nvPr/>
        </p:nvCxnSpPr>
        <p:spPr>
          <a:xfrm>
            <a:off x="3635896" y="4653136"/>
            <a:ext cx="0" cy="144016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直線コネクタ 32"/>
          <p:cNvCxnSpPr/>
          <p:nvPr/>
        </p:nvCxnSpPr>
        <p:spPr>
          <a:xfrm>
            <a:off x="5436096" y="5661248"/>
            <a:ext cx="0" cy="432048"/>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34" name="正方形/長方形 33"/>
          <p:cNvSpPr/>
          <p:nvPr/>
        </p:nvSpPr>
        <p:spPr>
          <a:xfrm>
            <a:off x="3131840" y="6093296"/>
            <a:ext cx="936104" cy="5040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rgbClr val="C00000"/>
                </a:solidFill>
              </a:rPr>
              <a:t>停止</a:t>
            </a:r>
            <a:endParaRPr kumimoji="1" lang="ja-JP" altLang="en-US" dirty="0">
              <a:solidFill>
                <a:srgbClr val="C00000"/>
              </a:solidFill>
            </a:endParaRPr>
          </a:p>
        </p:txBody>
      </p:sp>
      <p:sp>
        <p:nvSpPr>
          <p:cNvPr id="36" name="正方形/長方形 35"/>
          <p:cNvSpPr/>
          <p:nvPr/>
        </p:nvSpPr>
        <p:spPr>
          <a:xfrm>
            <a:off x="5508104" y="6093296"/>
            <a:ext cx="936104" cy="5040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solidFill>
                  <a:srgbClr val="C00000"/>
                </a:solidFill>
              </a:rPr>
              <a:t>再開</a:t>
            </a:r>
            <a:endParaRPr kumimoji="1" lang="ja-JP" altLang="en-US" dirty="0">
              <a:solidFill>
                <a:srgbClr val="C00000"/>
              </a:solidFill>
            </a:endParaRPr>
          </a:p>
        </p:txBody>
      </p:sp>
      <p:sp>
        <p:nvSpPr>
          <p:cNvPr id="39" name="正方形/長方形 38"/>
          <p:cNvSpPr/>
          <p:nvPr/>
        </p:nvSpPr>
        <p:spPr>
          <a:xfrm>
            <a:off x="899592" y="4653136"/>
            <a:ext cx="1224136" cy="5040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ドメイン</a:t>
            </a:r>
            <a:r>
              <a:rPr kumimoji="1" lang="en-US" altLang="ja-JP" dirty="0" smtClean="0">
                <a:solidFill>
                  <a:schemeClr val="tx1"/>
                </a:solidFill>
              </a:rPr>
              <a:t>M</a:t>
            </a:r>
            <a:endParaRPr kumimoji="1" lang="ja-JP" altLang="en-US" dirty="0">
              <a:solidFill>
                <a:schemeClr val="tx1"/>
              </a:solidFill>
            </a:endParaRPr>
          </a:p>
        </p:txBody>
      </p:sp>
      <p:sp>
        <p:nvSpPr>
          <p:cNvPr id="40" name="正方形/長方形 39"/>
          <p:cNvSpPr/>
          <p:nvPr/>
        </p:nvSpPr>
        <p:spPr>
          <a:xfrm>
            <a:off x="899592" y="5661248"/>
            <a:ext cx="1224136" cy="5040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監視対象</a:t>
            </a:r>
            <a:r>
              <a:rPr kumimoji="1" lang="en-US" altLang="ja-JP" dirty="0" smtClean="0">
                <a:solidFill>
                  <a:schemeClr val="tx1"/>
                </a:solidFill>
              </a:rPr>
              <a:t>VM</a:t>
            </a:r>
            <a:endParaRPr kumimoji="1" lang="ja-JP" altLang="en-US" dirty="0">
              <a:solidFill>
                <a:schemeClr val="tx1"/>
              </a:solidFill>
            </a:endParaRPr>
          </a:p>
        </p:txBody>
      </p:sp>
      <p:sp>
        <p:nvSpPr>
          <p:cNvPr id="16" name="正方形/長方形 15"/>
          <p:cNvSpPr/>
          <p:nvPr/>
        </p:nvSpPr>
        <p:spPr>
          <a:xfrm>
            <a:off x="1763688" y="6093296"/>
            <a:ext cx="1728192" cy="5040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メモリ</a:t>
            </a:r>
            <a:endParaRPr kumimoji="1" lang="en-US" altLang="ja-JP" dirty="0" smtClean="0">
              <a:solidFill>
                <a:schemeClr val="tx1"/>
              </a:solidFill>
            </a:endParaRPr>
          </a:p>
          <a:p>
            <a:pPr algn="ctr"/>
            <a:r>
              <a:rPr kumimoji="1" lang="ja-JP" altLang="en-US" dirty="0" smtClean="0">
                <a:solidFill>
                  <a:schemeClr val="tx1"/>
                </a:solidFill>
              </a:rPr>
              <a:t>イメージ</a:t>
            </a:r>
            <a:endParaRPr kumimoji="1" lang="en-US" altLang="ja-JP" dirty="0" smtClean="0">
              <a:solidFill>
                <a:schemeClr val="tx1"/>
              </a:solidFill>
            </a:endParaRPr>
          </a:p>
          <a:p>
            <a:pPr algn="ctr"/>
            <a:r>
              <a:rPr kumimoji="1" lang="ja-JP" altLang="en-US" dirty="0" smtClean="0">
                <a:solidFill>
                  <a:schemeClr val="tx1"/>
                </a:solidFill>
              </a:rPr>
              <a:t>送信</a:t>
            </a:r>
            <a:endParaRPr kumimoji="1" lang="ja-JP" altLang="en-US" dirty="0">
              <a:solidFill>
                <a:schemeClr val="tx1"/>
              </a:solidFill>
            </a:endParaRPr>
          </a:p>
        </p:txBody>
      </p:sp>
      <p:sp>
        <p:nvSpPr>
          <p:cNvPr id="17" name="正方形/長方形 16"/>
          <p:cNvSpPr/>
          <p:nvPr/>
        </p:nvSpPr>
        <p:spPr>
          <a:xfrm>
            <a:off x="3563888" y="6093296"/>
            <a:ext cx="1728192" cy="5040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chemeClr val="tx1"/>
                </a:solidFill>
              </a:rPr>
              <a:t>CPU</a:t>
            </a:r>
            <a:r>
              <a:rPr kumimoji="1" lang="ja-JP" altLang="en-US" dirty="0" smtClean="0">
                <a:solidFill>
                  <a:schemeClr val="tx1"/>
                </a:solidFill>
              </a:rPr>
              <a:t>状態</a:t>
            </a:r>
            <a:endParaRPr kumimoji="1" lang="en-US" altLang="ja-JP" dirty="0" smtClean="0">
              <a:solidFill>
                <a:schemeClr val="tx1"/>
              </a:solidFill>
            </a:endParaRPr>
          </a:p>
          <a:p>
            <a:pPr algn="ctr"/>
            <a:r>
              <a:rPr kumimoji="1" lang="ja-JP" altLang="en-US" dirty="0" smtClean="0">
                <a:solidFill>
                  <a:schemeClr val="tx1"/>
                </a:solidFill>
              </a:rPr>
              <a:t>送信</a:t>
            </a:r>
            <a:endParaRPr kumimoji="1" lang="ja-JP" altLang="en-US" dirty="0">
              <a:solidFill>
                <a:schemeClr val="tx1"/>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ctr"/>
            <a:r>
              <a:rPr kumimoji="1" lang="ja-JP" altLang="en-US" dirty="0" smtClean="0"/>
              <a:t>実験</a:t>
            </a:r>
            <a:endParaRPr kumimoji="1" lang="ja-JP" altLang="en-US" dirty="0"/>
          </a:p>
        </p:txBody>
      </p:sp>
      <p:sp>
        <p:nvSpPr>
          <p:cNvPr id="3" name="コンテンツ プレースホルダ 2"/>
          <p:cNvSpPr>
            <a:spLocks noGrp="1"/>
          </p:cNvSpPr>
          <p:nvPr>
            <p:ph sz="quarter" idx="1"/>
          </p:nvPr>
        </p:nvSpPr>
        <p:spPr/>
        <p:txBody>
          <a:bodyPr/>
          <a:lstStyle/>
          <a:p>
            <a:r>
              <a:rPr lang="ja-JP" altLang="en-US" dirty="0" smtClean="0"/>
              <a:t>ドメイン</a:t>
            </a:r>
            <a:r>
              <a:rPr lang="en-US" altLang="ja-JP" dirty="0" smtClean="0"/>
              <a:t>M</a:t>
            </a:r>
            <a:r>
              <a:rPr lang="ja-JP" altLang="en-US" dirty="0" err="1" smtClean="0"/>
              <a:t>の監</a:t>
            </a:r>
            <a:r>
              <a:rPr lang="ja-JP" altLang="en-US" dirty="0" smtClean="0"/>
              <a:t>視性能およびマイグレーション性能を調べた</a:t>
            </a:r>
            <a:endParaRPr lang="en-US" altLang="ja-JP" dirty="0" smtClean="0"/>
          </a:p>
          <a:p>
            <a:pPr lvl="1"/>
            <a:r>
              <a:rPr lang="ja-JP" altLang="en-US" dirty="0" smtClean="0"/>
              <a:t>ドメイン</a:t>
            </a:r>
            <a:r>
              <a:rPr lang="en-US" altLang="ja-JP" dirty="0" smtClean="0"/>
              <a:t>M</a:t>
            </a:r>
            <a:r>
              <a:rPr lang="ja-JP" altLang="en-US" dirty="0" smtClean="0"/>
              <a:t>にオフロードした</a:t>
            </a:r>
            <a:r>
              <a:rPr lang="en-US" altLang="ja-JP" dirty="0" smtClean="0"/>
              <a:t>IDS</a:t>
            </a:r>
            <a:r>
              <a:rPr lang="ja-JP" altLang="en-US" dirty="0" err="1" smtClean="0"/>
              <a:t>の</a:t>
            </a:r>
            <a:r>
              <a:rPr lang="ja-JP" altLang="en-US" dirty="0" err="1"/>
              <a:t>監</a:t>
            </a:r>
            <a:r>
              <a:rPr lang="ja-JP" altLang="en-US" dirty="0"/>
              <a:t>視</a:t>
            </a:r>
            <a:r>
              <a:rPr lang="ja-JP" altLang="en-US" dirty="0" smtClean="0"/>
              <a:t>性能</a:t>
            </a:r>
            <a:endParaRPr lang="en-US" altLang="ja-JP" dirty="0" smtClean="0"/>
          </a:p>
          <a:p>
            <a:pPr lvl="1"/>
            <a:r>
              <a:rPr lang="en-US" altLang="ja-JP" dirty="0" smtClean="0"/>
              <a:t>IDS</a:t>
            </a:r>
            <a:r>
              <a:rPr lang="ja-JP" altLang="en-US" dirty="0" smtClean="0"/>
              <a:t>オフロード時のマイグレーション時間とダウンタイム</a:t>
            </a:r>
            <a:endParaRPr kumimoji="1" lang="en-US" altLang="ja-JP" dirty="0" smtClean="0"/>
          </a:p>
        </p:txBody>
      </p:sp>
      <p:sp>
        <p:nvSpPr>
          <p:cNvPr id="4" name="正方形/長方形 3"/>
          <p:cNvSpPr/>
          <p:nvPr/>
        </p:nvSpPr>
        <p:spPr>
          <a:xfrm>
            <a:off x="251520" y="3789040"/>
            <a:ext cx="4680520" cy="242088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dirty="0" smtClean="0">
                <a:solidFill>
                  <a:schemeClr val="tx1"/>
                </a:solidFill>
              </a:rPr>
              <a:t>実験機器の詳細</a:t>
            </a:r>
            <a:endParaRPr kumimoji="1" lang="en-US" altLang="ja-JP" dirty="0" smtClean="0">
              <a:solidFill>
                <a:schemeClr val="tx1"/>
              </a:solidFill>
            </a:endParaRPr>
          </a:p>
          <a:p>
            <a:r>
              <a:rPr lang="en-US" altLang="ja-JP" dirty="0" smtClean="0">
                <a:solidFill>
                  <a:schemeClr val="tx1"/>
                </a:solidFill>
              </a:rPr>
              <a:t>   Xen4.0.1 </a:t>
            </a:r>
          </a:p>
          <a:p>
            <a:r>
              <a:rPr kumimoji="1" lang="en-US" altLang="ja-JP" dirty="0" smtClean="0">
                <a:solidFill>
                  <a:schemeClr val="tx1"/>
                </a:solidFill>
              </a:rPr>
              <a:t>   CPU Intel Core 2 Quad 2.83GHz</a:t>
            </a:r>
          </a:p>
          <a:p>
            <a:r>
              <a:rPr lang="ja-JP" altLang="en-US" dirty="0" smtClean="0">
                <a:solidFill>
                  <a:schemeClr val="tx1"/>
                </a:solidFill>
              </a:rPr>
              <a:t>   メモリ </a:t>
            </a:r>
            <a:r>
              <a:rPr lang="en-US" altLang="ja-JP" dirty="0" smtClean="0">
                <a:solidFill>
                  <a:schemeClr val="tx1"/>
                </a:solidFill>
              </a:rPr>
              <a:t>4GB</a:t>
            </a:r>
          </a:p>
          <a:p>
            <a:r>
              <a:rPr lang="ja-JP" altLang="en-US" dirty="0" smtClean="0">
                <a:solidFill>
                  <a:schemeClr val="tx1"/>
                </a:solidFill>
              </a:rPr>
              <a:t>   ネットワーク </a:t>
            </a:r>
            <a:r>
              <a:rPr kumimoji="1" lang="ja-JP" altLang="en-US" dirty="0" smtClean="0">
                <a:solidFill>
                  <a:schemeClr val="tx1"/>
                </a:solidFill>
              </a:rPr>
              <a:t>ギガビットイーサネット</a:t>
            </a:r>
            <a:endParaRPr kumimoji="1" lang="en-US" altLang="ja-JP" dirty="0" smtClean="0">
              <a:solidFill>
                <a:schemeClr val="tx1"/>
              </a:solidFill>
            </a:endParaRPr>
          </a:p>
          <a:p>
            <a:r>
              <a:rPr lang="ja-JP" altLang="en-US" dirty="0" smtClean="0">
                <a:solidFill>
                  <a:schemeClr val="tx1"/>
                </a:solidFill>
              </a:rPr>
              <a:t>管理ＶＭ</a:t>
            </a:r>
            <a:r>
              <a:rPr kumimoji="1" lang="ja-JP" altLang="en-US" dirty="0" smtClean="0">
                <a:solidFill>
                  <a:schemeClr val="tx1"/>
                </a:solidFill>
              </a:rPr>
              <a:t>、サーバＶＭ、ドメイン</a:t>
            </a:r>
            <a:r>
              <a:rPr kumimoji="1" lang="en-US" altLang="ja-JP" dirty="0" smtClean="0">
                <a:solidFill>
                  <a:schemeClr val="tx1"/>
                </a:solidFill>
              </a:rPr>
              <a:t>M</a:t>
            </a:r>
            <a:r>
              <a:rPr kumimoji="1" lang="ja-JP" altLang="en-US" dirty="0" smtClean="0">
                <a:solidFill>
                  <a:schemeClr val="tx1"/>
                </a:solidFill>
              </a:rPr>
              <a:t>について</a:t>
            </a:r>
            <a:endParaRPr kumimoji="1" lang="en-US" altLang="ja-JP" dirty="0" smtClean="0">
              <a:solidFill>
                <a:schemeClr val="tx1"/>
              </a:solidFill>
            </a:endParaRPr>
          </a:p>
          <a:p>
            <a:r>
              <a:rPr kumimoji="1" lang="en-US" altLang="ja-JP" dirty="0" smtClean="0">
                <a:solidFill>
                  <a:schemeClr val="tx1"/>
                </a:solidFill>
              </a:rPr>
              <a:t>   Linux</a:t>
            </a:r>
            <a:r>
              <a:rPr kumimoji="1" lang="ja-JP" altLang="en-US" dirty="0" smtClean="0">
                <a:solidFill>
                  <a:schemeClr val="tx1"/>
                </a:solidFill>
              </a:rPr>
              <a:t>カーネル </a:t>
            </a:r>
            <a:r>
              <a:rPr kumimoji="1" lang="en-US" altLang="ja-JP" dirty="0" smtClean="0">
                <a:solidFill>
                  <a:schemeClr val="tx1"/>
                </a:solidFill>
              </a:rPr>
              <a:t>2.6.32.38</a:t>
            </a:r>
          </a:p>
        </p:txBody>
      </p:sp>
      <p:sp>
        <p:nvSpPr>
          <p:cNvPr id="5" name="正方形/長方形 4"/>
          <p:cNvSpPr/>
          <p:nvPr/>
        </p:nvSpPr>
        <p:spPr>
          <a:xfrm>
            <a:off x="5004048" y="3789040"/>
            <a:ext cx="3923928" cy="244827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dirty="0" smtClean="0">
                <a:solidFill>
                  <a:schemeClr val="tx1"/>
                </a:solidFill>
              </a:rPr>
              <a:t>NFS</a:t>
            </a:r>
            <a:r>
              <a:rPr lang="ja-JP" altLang="en-US" dirty="0" smtClean="0">
                <a:solidFill>
                  <a:schemeClr val="tx1"/>
                </a:solidFill>
              </a:rPr>
              <a:t>サーバ</a:t>
            </a:r>
            <a:endParaRPr lang="en-US" altLang="ja-JP" dirty="0" smtClean="0">
              <a:solidFill>
                <a:schemeClr val="tx1"/>
              </a:solidFill>
            </a:endParaRPr>
          </a:p>
          <a:p>
            <a:r>
              <a:rPr lang="en-US" altLang="ja-JP" dirty="0" smtClean="0">
                <a:solidFill>
                  <a:schemeClr val="tx1"/>
                </a:solidFill>
              </a:rPr>
              <a:t>   CPU Intel Xeon X5640 3.16GHz</a:t>
            </a:r>
          </a:p>
          <a:p>
            <a:r>
              <a:rPr lang="ja-JP" altLang="en-US" dirty="0" smtClean="0">
                <a:solidFill>
                  <a:schemeClr val="tx1"/>
                </a:solidFill>
              </a:rPr>
              <a:t>   メモリ </a:t>
            </a:r>
            <a:r>
              <a:rPr lang="en-US" altLang="ja-JP" dirty="0" smtClean="0">
                <a:solidFill>
                  <a:schemeClr val="tx1"/>
                </a:solidFill>
              </a:rPr>
              <a:t>32GB</a:t>
            </a:r>
          </a:p>
          <a:p>
            <a:r>
              <a:rPr lang="en-US" altLang="ja-JP" dirty="0" smtClean="0">
                <a:solidFill>
                  <a:schemeClr val="tx1"/>
                </a:solidFill>
              </a:rPr>
              <a:t>   SATA16TB RAID5</a:t>
            </a:r>
          </a:p>
          <a:p>
            <a:r>
              <a:rPr lang="ja-JP" altLang="en-US" dirty="0" smtClean="0">
                <a:solidFill>
                  <a:schemeClr val="tx1"/>
                </a:solidFill>
              </a:rPr>
              <a:t>   ネットワーク ギガビットイーサネット</a:t>
            </a:r>
            <a:endParaRPr lang="en-US" altLang="ja-JP" dirty="0" smtClean="0">
              <a:solidFill>
                <a:schemeClr val="tx1"/>
              </a:solidFill>
            </a:endParaRPr>
          </a:p>
          <a:p>
            <a:r>
              <a:rPr lang="en-US" altLang="ja-JP" dirty="0" smtClean="0">
                <a:solidFill>
                  <a:schemeClr val="tx1"/>
                </a:solidFill>
              </a:rPr>
              <a:t>   Open-E OS</a:t>
            </a:r>
            <a:endParaRPr lang="ja-JP" altLang="en-US" dirty="0" smtClean="0">
              <a:solidFill>
                <a:schemeClr val="tx1"/>
              </a:solidFill>
            </a:endParaRPr>
          </a:p>
          <a:p>
            <a:pPr algn="ctr"/>
            <a:endParaRPr kumimoji="1" lang="en-US" altLang="ja-JP" dirty="0" smtClean="0"/>
          </a:p>
          <a:p>
            <a:pPr algn="ctr"/>
            <a:endParaRPr kumimoji="1" lang="ja-JP" alt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ctr"/>
            <a:r>
              <a:rPr kumimoji="1" lang="ja-JP" altLang="en-US" dirty="0" smtClean="0"/>
              <a:t>実験</a:t>
            </a:r>
            <a:r>
              <a:rPr kumimoji="1" lang="en-US" altLang="ja-JP" dirty="0" smtClean="0"/>
              <a:t>1</a:t>
            </a:r>
            <a:r>
              <a:rPr kumimoji="1" lang="ja-JP" altLang="en-US" dirty="0" smtClean="0"/>
              <a:t>：監視性能　（</a:t>
            </a:r>
            <a:r>
              <a:rPr kumimoji="1" lang="en-US" altLang="ja-JP" dirty="0" smtClean="0"/>
              <a:t>1/2</a:t>
            </a:r>
            <a:r>
              <a:rPr kumimoji="1" lang="ja-JP" altLang="en-US" dirty="0" smtClean="0"/>
              <a:t>）</a:t>
            </a:r>
            <a:endParaRPr kumimoji="1" lang="ja-JP" altLang="en-US" dirty="0"/>
          </a:p>
        </p:txBody>
      </p:sp>
      <p:sp>
        <p:nvSpPr>
          <p:cNvPr id="3" name="コンテンツ プレースホルダ 2"/>
          <p:cNvSpPr>
            <a:spLocks noGrp="1"/>
          </p:cNvSpPr>
          <p:nvPr>
            <p:ph sz="quarter" idx="1"/>
          </p:nvPr>
        </p:nvSpPr>
        <p:spPr/>
        <p:txBody>
          <a:bodyPr>
            <a:normAutofit/>
          </a:bodyPr>
          <a:lstStyle/>
          <a:p>
            <a:r>
              <a:rPr lang="ja-JP" altLang="en-US" dirty="0" smtClean="0"/>
              <a:t>ドメイン</a:t>
            </a:r>
            <a:r>
              <a:rPr lang="en-US" altLang="ja-JP" dirty="0" smtClean="0"/>
              <a:t>M</a:t>
            </a:r>
            <a:r>
              <a:rPr lang="ja-JP" altLang="en-US" dirty="0" smtClean="0"/>
              <a:t>からの監視性能を調べた</a:t>
            </a:r>
            <a:endParaRPr lang="en-US" altLang="ja-JP" dirty="0" smtClean="0"/>
          </a:p>
          <a:p>
            <a:pPr lvl="1"/>
            <a:r>
              <a:rPr lang="ja-JP" altLang="en-US" dirty="0"/>
              <a:t>従来</a:t>
            </a:r>
            <a:r>
              <a:rPr lang="ja-JP" altLang="en-US" dirty="0" smtClean="0"/>
              <a:t>の管理</a:t>
            </a:r>
            <a:r>
              <a:rPr lang="en-US" altLang="ja-JP" dirty="0" smtClean="0"/>
              <a:t>VM</a:t>
            </a:r>
            <a:r>
              <a:rPr lang="ja-JP" altLang="en-US" dirty="0" smtClean="0"/>
              <a:t>からの監視性能と比較</a:t>
            </a:r>
            <a:endParaRPr lang="en-US" altLang="ja-JP" dirty="0" smtClean="0"/>
          </a:p>
          <a:p>
            <a:r>
              <a:rPr kumimoji="1" lang="ja-JP" altLang="en-US" dirty="0" smtClean="0"/>
              <a:t>メモリ監視性能</a:t>
            </a:r>
            <a:endParaRPr kumimoji="1" lang="en-US" altLang="ja-JP" dirty="0" smtClean="0"/>
          </a:p>
          <a:p>
            <a:pPr lvl="1"/>
            <a:r>
              <a:rPr lang="ja-JP" altLang="en-US" dirty="0" smtClean="0"/>
              <a:t>監視対象</a:t>
            </a:r>
            <a:r>
              <a:rPr lang="en-US" altLang="ja-JP" dirty="0" smtClean="0"/>
              <a:t>VM</a:t>
            </a:r>
            <a:r>
              <a:rPr lang="ja-JP" altLang="en-US" dirty="0" smtClean="0"/>
              <a:t>の</a:t>
            </a:r>
            <a:r>
              <a:rPr lang="en-US" altLang="ja-JP" dirty="0" smtClean="0"/>
              <a:t>OS</a:t>
            </a:r>
            <a:r>
              <a:rPr lang="ja-JP" altLang="en-US" dirty="0" smtClean="0"/>
              <a:t>カーネルのハッシュ値を計算</a:t>
            </a:r>
            <a:endParaRPr kumimoji="1" lang="en-US" altLang="ja-JP" dirty="0" smtClean="0"/>
          </a:p>
          <a:p>
            <a:pPr lvl="1"/>
            <a:r>
              <a:rPr lang="ja-JP" altLang="en-US" dirty="0" smtClean="0"/>
              <a:t>ドメイン</a:t>
            </a:r>
            <a:r>
              <a:rPr lang="en-US" altLang="ja-JP" dirty="0" smtClean="0"/>
              <a:t>M</a:t>
            </a:r>
            <a:r>
              <a:rPr lang="ja-JP" altLang="en-US" dirty="0" smtClean="0"/>
              <a:t>から実行したほうが</a:t>
            </a:r>
            <a:endParaRPr lang="en-US" altLang="ja-JP" dirty="0" smtClean="0"/>
          </a:p>
          <a:p>
            <a:pPr marL="274637" lvl="1" indent="0">
              <a:buNone/>
            </a:pPr>
            <a:r>
              <a:rPr lang="ja-JP" altLang="en-US" dirty="0"/>
              <a:t>　</a:t>
            </a:r>
            <a:r>
              <a:rPr lang="ja-JP" altLang="en-US" dirty="0" smtClean="0"/>
              <a:t>高速</a:t>
            </a:r>
            <a:endParaRPr lang="en-US" altLang="ja-JP" dirty="0" smtClean="0"/>
          </a:p>
          <a:p>
            <a:pPr lvl="2"/>
            <a:r>
              <a:rPr lang="ja-JP" altLang="en-US" dirty="0" smtClean="0"/>
              <a:t>仮想</a:t>
            </a:r>
            <a:r>
              <a:rPr lang="en-US" altLang="ja-JP" dirty="0" smtClean="0"/>
              <a:t>CPU</a:t>
            </a:r>
            <a:r>
              <a:rPr lang="ja-JP" altLang="en-US" dirty="0" smtClean="0"/>
              <a:t>数が多いと同期の</a:t>
            </a:r>
            <a:endParaRPr lang="en-US" altLang="ja-JP" dirty="0" smtClean="0"/>
          </a:p>
          <a:p>
            <a:pPr marL="685800" lvl="2" indent="0">
              <a:buNone/>
            </a:pPr>
            <a:r>
              <a:rPr lang="ja-JP" altLang="en-US" dirty="0" smtClean="0"/>
              <a:t>　オーバヘッドが大きい</a:t>
            </a:r>
            <a:endParaRPr lang="en-US" altLang="ja-JP" dirty="0" smtClean="0"/>
          </a:p>
          <a:p>
            <a:pPr lvl="2"/>
            <a:r>
              <a:rPr lang="ja-JP" altLang="en-US" dirty="0"/>
              <a:t>管理</a:t>
            </a:r>
            <a:r>
              <a:rPr lang="en-US" altLang="ja-JP" dirty="0"/>
              <a:t>VM</a:t>
            </a:r>
            <a:r>
              <a:rPr lang="ja-JP" altLang="en-US" dirty="0"/>
              <a:t>は多くの仮想</a:t>
            </a:r>
            <a:r>
              <a:rPr lang="en-US" altLang="ja-JP" dirty="0"/>
              <a:t>CPU</a:t>
            </a:r>
            <a:r>
              <a:rPr lang="ja-JP" altLang="en-US" dirty="0"/>
              <a:t>を</a:t>
            </a:r>
            <a:endParaRPr lang="en-US" altLang="ja-JP" dirty="0"/>
          </a:p>
          <a:p>
            <a:pPr marL="685800" lvl="2" indent="0">
              <a:buNone/>
            </a:pPr>
            <a:r>
              <a:rPr lang="ja-JP" altLang="en-US" dirty="0"/>
              <a:t>　必要とする</a:t>
            </a:r>
            <a:endParaRPr lang="en-US" altLang="ja-JP" dirty="0"/>
          </a:p>
          <a:p>
            <a:pPr marL="685800" lvl="2" indent="0">
              <a:buNone/>
            </a:pPr>
            <a:endParaRPr lang="en-US" altLang="ja-JP" dirty="0" smtClean="0"/>
          </a:p>
        </p:txBody>
      </p:sp>
      <p:graphicFrame>
        <p:nvGraphicFramePr>
          <p:cNvPr id="4" name="グラフ 3"/>
          <p:cNvGraphicFramePr/>
          <p:nvPr>
            <p:extLst>
              <p:ext uri="{D42A27DB-BD31-4B8C-83A1-F6EECF244321}">
                <p14:modId xmlns:p14="http://schemas.microsoft.com/office/powerpoint/2010/main" val="1853292041"/>
              </p:ext>
            </p:extLst>
          </p:nvPr>
        </p:nvGraphicFramePr>
        <p:xfrm>
          <a:off x="5148064" y="3501008"/>
          <a:ext cx="3995936" cy="3356992"/>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ctr"/>
            <a:r>
              <a:rPr kumimoji="1" lang="ja-JP" altLang="en-US" dirty="0" smtClean="0"/>
              <a:t>実験</a:t>
            </a:r>
            <a:r>
              <a:rPr lang="en-US" altLang="ja-JP" dirty="0" smtClean="0"/>
              <a:t>1</a:t>
            </a:r>
            <a:r>
              <a:rPr lang="ja-JP" altLang="en-US" dirty="0" smtClean="0"/>
              <a:t>：監視性能　（</a:t>
            </a:r>
            <a:r>
              <a:rPr lang="en-US" altLang="ja-JP" dirty="0" smtClean="0"/>
              <a:t>2/2</a:t>
            </a:r>
            <a:r>
              <a:rPr lang="ja-JP" altLang="en-US" dirty="0" smtClean="0"/>
              <a:t>）</a:t>
            </a:r>
            <a:endParaRPr kumimoji="1" lang="ja-JP" altLang="en-US" dirty="0"/>
          </a:p>
        </p:txBody>
      </p:sp>
      <p:sp>
        <p:nvSpPr>
          <p:cNvPr id="3" name="コンテンツ プレースホルダ 2"/>
          <p:cNvSpPr>
            <a:spLocks noGrp="1"/>
          </p:cNvSpPr>
          <p:nvPr>
            <p:ph sz="quarter" idx="1"/>
          </p:nvPr>
        </p:nvSpPr>
        <p:spPr>
          <a:xfrm>
            <a:off x="612648" y="1600200"/>
            <a:ext cx="8153400" cy="5257800"/>
          </a:xfrm>
        </p:spPr>
        <p:txBody>
          <a:bodyPr>
            <a:normAutofit/>
          </a:bodyPr>
          <a:lstStyle/>
          <a:p>
            <a:r>
              <a:rPr lang="ja-JP" altLang="en-US" dirty="0" smtClean="0"/>
              <a:t>ストレージ監視性能</a:t>
            </a:r>
            <a:endParaRPr lang="en-US" altLang="ja-JP" dirty="0" smtClean="0"/>
          </a:p>
          <a:p>
            <a:pPr lvl="1"/>
            <a:r>
              <a:rPr lang="en-US" altLang="ja-JP" dirty="0" smtClean="0"/>
              <a:t>Tripwire</a:t>
            </a:r>
            <a:r>
              <a:rPr lang="ja-JP" altLang="en-US" dirty="0" smtClean="0"/>
              <a:t>を用いてストレージ全体のファイルをチェック</a:t>
            </a:r>
            <a:endParaRPr lang="en-US" altLang="ja-JP" dirty="0" smtClean="0"/>
          </a:p>
          <a:p>
            <a:pPr lvl="1"/>
            <a:r>
              <a:rPr lang="ja-JP" altLang="en-US" dirty="0" smtClean="0"/>
              <a:t>ドメイン</a:t>
            </a:r>
            <a:r>
              <a:rPr lang="en-US" altLang="ja-JP" dirty="0" smtClean="0"/>
              <a:t>M</a:t>
            </a:r>
            <a:r>
              <a:rPr lang="ja-JP" altLang="en-US" dirty="0" err="1" smtClean="0"/>
              <a:t>での</a:t>
            </a:r>
            <a:r>
              <a:rPr lang="ja-JP" altLang="en-US" dirty="0" smtClean="0"/>
              <a:t>実行は遅い</a:t>
            </a:r>
            <a:endParaRPr lang="en-US" altLang="ja-JP" dirty="0" smtClean="0"/>
          </a:p>
          <a:p>
            <a:pPr lvl="2"/>
            <a:r>
              <a:rPr lang="ja-JP" altLang="en-US" dirty="0" smtClean="0"/>
              <a:t>ネットワークの仮想化</a:t>
            </a:r>
            <a:endParaRPr lang="en-US" altLang="ja-JP" dirty="0" smtClean="0"/>
          </a:p>
          <a:p>
            <a:pPr lvl="2"/>
            <a:endParaRPr lang="en-US" altLang="ja-JP" dirty="0" smtClean="0"/>
          </a:p>
          <a:p>
            <a:r>
              <a:rPr lang="ja-JP" altLang="en-US" dirty="0" smtClean="0"/>
              <a:t>ネットワーク監視性能</a:t>
            </a:r>
            <a:endParaRPr lang="en-US" altLang="ja-JP" dirty="0" smtClean="0"/>
          </a:p>
          <a:p>
            <a:pPr lvl="1"/>
            <a:r>
              <a:rPr lang="en-US" altLang="ja-JP" dirty="0" smtClean="0"/>
              <a:t>Snort</a:t>
            </a:r>
            <a:r>
              <a:rPr lang="ja-JP" altLang="en-US" dirty="0" smtClean="0"/>
              <a:t>を用いて監視</a:t>
            </a:r>
            <a:endParaRPr lang="en-US" altLang="ja-JP" dirty="0" smtClean="0"/>
          </a:p>
          <a:p>
            <a:pPr lvl="1"/>
            <a:r>
              <a:rPr lang="en-US" altLang="ja-JP" dirty="0"/>
              <a:t>CPU</a:t>
            </a:r>
            <a:r>
              <a:rPr lang="ja-JP" altLang="en-US" dirty="0" smtClean="0"/>
              <a:t>使用率に影響は</a:t>
            </a:r>
            <a:r>
              <a:rPr lang="ja-JP" altLang="en-US" dirty="0" err="1" smtClean="0"/>
              <a:t>無し</a:t>
            </a:r>
            <a:endParaRPr lang="en-US" altLang="ja-JP" dirty="0" smtClean="0"/>
          </a:p>
        </p:txBody>
      </p:sp>
      <p:graphicFrame>
        <p:nvGraphicFramePr>
          <p:cNvPr id="4" name="グラフ 3"/>
          <p:cNvGraphicFramePr/>
          <p:nvPr/>
        </p:nvGraphicFramePr>
        <p:xfrm>
          <a:off x="4799856" y="2794000"/>
          <a:ext cx="4344144" cy="40640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ctr"/>
            <a:r>
              <a:rPr kumimoji="1" lang="ja-JP" altLang="en-US" dirty="0" smtClean="0"/>
              <a:t>実験</a:t>
            </a:r>
            <a:r>
              <a:rPr kumimoji="1" lang="en-US" altLang="ja-JP" dirty="0" smtClean="0"/>
              <a:t>2</a:t>
            </a:r>
            <a:r>
              <a:rPr kumimoji="1" lang="ja-JP" altLang="en-US" dirty="0" smtClean="0"/>
              <a:t>：マイグレーション時間</a:t>
            </a:r>
            <a:endParaRPr kumimoji="1" lang="ja-JP" altLang="en-US" dirty="0"/>
          </a:p>
        </p:txBody>
      </p:sp>
      <p:sp>
        <p:nvSpPr>
          <p:cNvPr id="3" name="コンテンツ プレースホルダ 2"/>
          <p:cNvSpPr>
            <a:spLocks noGrp="1"/>
          </p:cNvSpPr>
          <p:nvPr>
            <p:ph sz="quarter" idx="1"/>
          </p:nvPr>
        </p:nvSpPr>
        <p:spPr/>
        <p:txBody>
          <a:bodyPr/>
          <a:lstStyle/>
          <a:p>
            <a:r>
              <a:rPr kumimoji="1" lang="en-US" altLang="ja-JP" dirty="0" smtClean="0"/>
              <a:t>IDS</a:t>
            </a:r>
            <a:r>
              <a:rPr kumimoji="1" lang="ja-JP" altLang="en-US" dirty="0" smtClean="0"/>
              <a:t>オフロード時のマイグレーション時間を測定</a:t>
            </a:r>
            <a:endParaRPr kumimoji="1" lang="en-US" altLang="ja-JP" dirty="0" smtClean="0"/>
          </a:p>
          <a:p>
            <a:pPr lvl="1"/>
            <a:r>
              <a:rPr kumimoji="1" lang="ja-JP" altLang="en-US" dirty="0" smtClean="0"/>
              <a:t>監視対象</a:t>
            </a:r>
            <a:r>
              <a:rPr kumimoji="1" lang="en-US" altLang="ja-JP" dirty="0" smtClean="0"/>
              <a:t>VM</a:t>
            </a:r>
            <a:r>
              <a:rPr kumimoji="1" lang="ja-JP" altLang="en-US" dirty="0" smtClean="0"/>
              <a:t>のメモリサイズは</a:t>
            </a:r>
            <a:r>
              <a:rPr kumimoji="1" lang="en-US" altLang="ja-JP" dirty="0" smtClean="0"/>
              <a:t>1024MB</a:t>
            </a:r>
            <a:r>
              <a:rPr kumimoji="1" lang="ja-JP" altLang="en-US" dirty="0" smtClean="0"/>
              <a:t>に固定</a:t>
            </a:r>
            <a:endParaRPr kumimoji="1" lang="en-US" altLang="ja-JP" dirty="0" smtClean="0"/>
          </a:p>
          <a:p>
            <a:pPr lvl="1"/>
            <a:r>
              <a:rPr kumimoji="1" lang="ja-JP" altLang="en-US" dirty="0" smtClean="0"/>
              <a:t>独立した</a:t>
            </a:r>
            <a:r>
              <a:rPr kumimoji="1" lang="en-US" altLang="ja-JP" dirty="0" smtClean="0"/>
              <a:t>2</a:t>
            </a:r>
            <a:r>
              <a:rPr kumimoji="1" lang="ja-JP" altLang="en-US" dirty="0" err="1" smtClean="0"/>
              <a:t>つの</a:t>
            </a:r>
            <a:r>
              <a:rPr kumimoji="1" lang="en-US" altLang="ja-JP" dirty="0" smtClean="0"/>
              <a:t>VM</a:t>
            </a:r>
            <a:r>
              <a:rPr kumimoji="1" lang="ja-JP" altLang="en-US" dirty="0" smtClean="0"/>
              <a:t>マイグレーション時間と比較</a:t>
            </a:r>
            <a:endParaRPr kumimoji="1" lang="en-US" altLang="ja-JP" dirty="0" smtClean="0"/>
          </a:p>
          <a:p>
            <a:pPr lvl="1"/>
            <a:endParaRPr lang="en-US" altLang="ja-JP" dirty="0"/>
          </a:p>
          <a:p>
            <a:r>
              <a:rPr kumimoji="1" lang="ja-JP" altLang="en-US" dirty="0" smtClean="0"/>
              <a:t>実験結果</a:t>
            </a:r>
            <a:endParaRPr kumimoji="1" lang="en-US" altLang="ja-JP" dirty="0" smtClean="0"/>
          </a:p>
          <a:p>
            <a:pPr lvl="1"/>
            <a:r>
              <a:rPr kumimoji="1" lang="ja-JP" altLang="en-US" dirty="0" smtClean="0"/>
              <a:t>オフロード時には</a:t>
            </a:r>
            <a:endParaRPr kumimoji="1" lang="en-US" altLang="ja-JP" dirty="0" smtClean="0"/>
          </a:p>
          <a:p>
            <a:pPr marL="274637" lvl="1" indent="0">
              <a:buNone/>
            </a:pPr>
            <a:r>
              <a:rPr lang="ja-JP" altLang="en-US" dirty="0"/>
              <a:t>　</a:t>
            </a:r>
            <a:r>
              <a:rPr lang="ja-JP" altLang="en-US" dirty="0" smtClean="0"/>
              <a:t>わずかに長くなる</a:t>
            </a:r>
            <a:endParaRPr kumimoji="1" lang="en-US" altLang="ja-JP" dirty="0" smtClean="0"/>
          </a:p>
          <a:p>
            <a:pPr lvl="1"/>
            <a:r>
              <a:rPr lang="ja-JP" altLang="en-US" dirty="0" smtClean="0"/>
              <a:t>メモリサイズ差が大きい</a:t>
            </a:r>
            <a:endParaRPr lang="en-US" altLang="ja-JP" dirty="0" smtClean="0"/>
          </a:p>
          <a:p>
            <a:pPr marL="274637" lvl="1" indent="0">
              <a:buNone/>
            </a:pPr>
            <a:r>
              <a:rPr kumimoji="1" lang="ja-JP" altLang="en-US" dirty="0"/>
              <a:t>　</a:t>
            </a:r>
            <a:r>
              <a:rPr kumimoji="1" lang="ja-JP" altLang="en-US" dirty="0" smtClean="0"/>
              <a:t>ほうが差が開く</a:t>
            </a:r>
            <a:endParaRPr kumimoji="1" lang="en-US" altLang="ja-JP" dirty="0" smtClean="0"/>
          </a:p>
        </p:txBody>
      </p:sp>
      <p:graphicFrame>
        <p:nvGraphicFramePr>
          <p:cNvPr id="5" name="グラフ 4"/>
          <p:cNvGraphicFramePr/>
          <p:nvPr>
            <p:extLst>
              <p:ext uri="{D42A27DB-BD31-4B8C-83A1-F6EECF244321}">
                <p14:modId xmlns:p14="http://schemas.microsoft.com/office/powerpoint/2010/main" val="3838412644"/>
              </p:ext>
            </p:extLst>
          </p:nvPr>
        </p:nvGraphicFramePr>
        <p:xfrm>
          <a:off x="4355976" y="3140968"/>
          <a:ext cx="4788024" cy="3717032"/>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ctr"/>
            <a:r>
              <a:rPr kumimoji="1" lang="ja-JP" altLang="en-US" dirty="0" smtClean="0"/>
              <a:t>実験</a:t>
            </a:r>
            <a:r>
              <a:rPr lang="en-US" altLang="ja-JP" dirty="0" smtClean="0"/>
              <a:t>3</a:t>
            </a:r>
            <a:r>
              <a:rPr kumimoji="1" lang="ja-JP" altLang="en-US" dirty="0" smtClean="0"/>
              <a:t>：ダウンタイム</a:t>
            </a:r>
            <a:endParaRPr kumimoji="1" lang="ja-JP" altLang="en-US" dirty="0"/>
          </a:p>
        </p:txBody>
      </p:sp>
      <p:sp>
        <p:nvSpPr>
          <p:cNvPr id="3" name="コンテンツ プレースホルダ 2"/>
          <p:cNvSpPr>
            <a:spLocks noGrp="1"/>
          </p:cNvSpPr>
          <p:nvPr>
            <p:ph sz="quarter" idx="1"/>
          </p:nvPr>
        </p:nvSpPr>
        <p:spPr/>
        <p:txBody>
          <a:bodyPr>
            <a:normAutofit/>
          </a:bodyPr>
          <a:lstStyle/>
          <a:p>
            <a:r>
              <a:rPr kumimoji="1" lang="en-US" altLang="ja-JP" dirty="0" smtClean="0"/>
              <a:t>IDS</a:t>
            </a:r>
            <a:r>
              <a:rPr kumimoji="1" lang="ja-JP" altLang="en-US" dirty="0" smtClean="0"/>
              <a:t>オフロード時のマイグレーションにおける監視対象</a:t>
            </a:r>
            <a:r>
              <a:rPr kumimoji="1" lang="en-US" altLang="ja-JP" dirty="0" smtClean="0"/>
              <a:t>VM</a:t>
            </a:r>
            <a:r>
              <a:rPr kumimoji="1" lang="ja-JP" altLang="en-US" dirty="0" smtClean="0"/>
              <a:t>のダウンタイムを測定</a:t>
            </a:r>
            <a:endParaRPr kumimoji="1" lang="en-US" altLang="ja-JP" dirty="0" smtClean="0"/>
          </a:p>
          <a:p>
            <a:pPr lvl="1"/>
            <a:r>
              <a:rPr lang="ja-JP" altLang="en-US" dirty="0" smtClean="0"/>
              <a:t>監視対象</a:t>
            </a:r>
            <a:r>
              <a:rPr lang="en-US" altLang="ja-JP" dirty="0" smtClean="0"/>
              <a:t>VM</a:t>
            </a:r>
            <a:r>
              <a:rPr lang="ja-JP" altLang="en-US" dirty="0" smtClean="0"/>
              <a:t>のメモリサイズを</a:t>
            </a:r>
            <a:r>
              <a:rPr lang="en-US" altLang="ja-JP" dirty="0" smtClean="0"/>
              <a:t>1024MB</a:t>
            </a:r>
            <a:r>
              <a:rPr lang="ja-JP" altLang="en-US" dirty="0" smtClean="0"/>
              <a:t>に固定</a:t>
            </a:r>
            <a:endParaRPr lang="en-US" altLang="ja-JP" dirty="0" smtClean="0"/>
          </a:p>
          <a:p>
            <a:pPr lvl="1"/>
            <a:endParaRPr kumimoji="1" lang="en-US" altLang="ja-JP" dirty="0" smtClean="0"/>
          </a:p>
          <a:p>
            <a:r>
              <a:rPr lang="ja-JP" altLang="en-US" dirty="0" smtClean="0"/>
              <a:t>実験結果</a:t>
            </a:r>
            <a:endParaRPr lang="en-US" altLang="ja-JP" dirty="0"/>
          </a:p>
          <a:p>
            <a:pPr lvl="1"/>
            <a:r>
              <a:rPr lang="ja-JP" altLang="en-US" dirty="0" smtClean="0"/>
              <a:t>同期のために</a:t>
            </a:r>
            <a:r>
              <a:rPr lang="en-US" altLang="ja-JP" dirty="0" smtClean="0"/>
              <a:t>39ms</a:t>
            </a:r>
            <a:r>
              <a:rPr lang="ja-JP" altLang="en-US" dirty="0" smtClean="0"/>
              <a:t>～</a:t>
            </a:r>
            <a:endParaRPr lang="en-US" altLang="ja-JP" dirty="0" smtClean="0"/>
          </a:p>
          <a:p>
            <a:pPr marL="274637" lvl="1" indent="0">
              <a:buNone/>
            </a:pPr>
            <a:r>
              <a:rPr lang="ja-JP" altLang="en-US" dirty="0"/>
              <a:t>　</a:t>
            </a:r>
            <a:r>
              <a:rPr lang="en-US" altLang="ja-JP" dirty="0" smtClean="0"/>
              <a:t>162ms</a:t>
            </a:r>
            <a:r>
              <a:rPr lang="ja-JP" altLang="en-US" dirty="0" smtClean="0"/>
              <a:t>増加</a:t>
            </a:r>
            <a:endParaRPr lang="en-US" altLang="ja-JP" dirty="0"/>
          </a:p>
          <a:p>
            <a:pPr lvl="1"/>
            <a:r>
              <a:rPr lang="ja-JP" altLang="en-US" dirty="0" smtClean="0"/>
              <a:t>メモリサイズ差が</a:t>
            </a:r>
            <a:endParaRPr lang="en-US" altLang="ja-JP" dirty="0" smtClean="0"/>
          </a:p>
          <a:p>
            <a:pPr marL="274637" lvl="1" indent="0">
              <a:buNone/>
            </a:pPr>
            <a:r>
              <a:rPr lang="ja-JP" altLang="en-US" dirty="0"/>
              <a:t>　</a:t>
            </a:r>
            <a:r>
              <a:rPr lang="ja-JP" altLang="en-US" dirty="0" smtClean="0"/>
              <a:t>小さいほど増加</a:t>
            </a:r>
            <a:endParaRPr lang="en-US" altLang="ja-JP" dirty="0" smtClean="0"/>
          </a:p>
        </p:txBody>
      </p:sp>
      <p:graphicFrame>
        <p:nvGraphicFramePr>
          <p:cNvPr id="4" name="グラフ 3"/>
          <p:cNvGraphicFramePr/>
          <p:nvPr>
            <p:extLst>
              <p:ext uri="{D42A27DB-BD31-4B8C-83A1-F6EECF244321}">
                <p14:modId xmlns:p14="http://schemas.microsoft.com/office/powerpoint/2010/main" val="3958957118"/>
              </p:ext>
            </p:extLst>
          </p:nvPr>
        </p:nvGraphicFramePr>
        <p:xfrm>
          <a:off x="4211960" y="3284984"/>
          <a:ext cx="4932040" cy="3573016"/>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ctr"/>
            <a:r>
              <a:rPr kumimoji="1" lang="ja-JP" altLang="en-US" dirty="0" smtClean="0"/>
              <a:t>関連研究</a:t>
            </a:r>
            <a:endParaRPr kumimoji="1" lang="ja-JP" altLang="en-US" dirty="0"/>
          </a:p>
        </p:txBody>
      </p:sp>
      <p:sp>
        <p:nvSpPr>
          <p:cNvPr id="3" name="コンテンツ プレースホルダ 2"/>
          <p:cNvSpPr>
            <a:spLocks noGrp="1"/>
          </p:cNvSpPr>
          <p:nvPr>
            <p:ph sz="quarter" idx="1"/>
          </p:nvPr>
        </p:nvSpPr>
        <p:spPr>
          <a:xfrm>
            <a:off x="612648" y="1600200"/>
            <a:ext cx="8153400" cy="5257800"/>
          </a:xfrm>
        </p:spPr>
        <p:txBody>
          <a:bodyPr>
            <a:normAutofit/>
          </a:bodyPr>
          <a:lstStyle/>
          <a:p>
            <a:r>
              <a:rPr kumimoji="1" lang="ja-JP" altLang="en-US" dirty="0" smtClean="0"/>
              <a:t>プロセスマイグレーション</a:t>
            </a:r>
            <a:endParaRPr kumimoji="1" lang="en-US" altLang="ja-JP" dirty="0" smtClean="0"/>
          </a:p>
          <a:p>
            <a:pPr lvl="1"/>
            <a:r>
              <a:rPr lang="ja-JP" altLang="en-US" dirty="0" smtClean="0"/>
              <a:t>管理</a:t>
            </a:r>
            <a:r>
              <a:rPr lang="en-US" altLang="ja-JP" dirty="0" smtClean="0"/>
              <a:t>VM</a:t>
            </a:r>
            <a:r>
              <a:rPr lang="ja-JP" altLang="en-US" dirty="0" smtClean="0"/>
              <a:t>にオフロードした</a:t>
            </a:r>
            <a:r>
              <a:rPr lang="en-US" altLang="ja-JP" dirty="0" smtClean="0"/>
              <a:t>IDS</a:t>
            </a:r>
            <a:r>
              <a:rPr lang="ja-JP" altLang="en-US" dirty="0" smtClean="0"/>
              <a:t>のみをマイグレーション可能</a:t>
            </a:r>
            <a:endParaRPr lang="en-US" altLang="ja-JP" dirty="0" smtClean="0"/>
          </a:p>
          <a:p>
            <a:pPr lvl="1"/>
            <a:r>
              <a:rPr kumimoji="1" lang="ja-JP" altLang="en-US" dirty="0" smtClean="0"/>
              <a:t>メモリ監視は継続できない</a:t>
            </a:r>
            <a:endParaRPr kumimoji="1" lang="en-US" altLang="ja-JP" dirty="0" smtClean="0"/>
          </a:p>
          <a:p>
            <a:r>
              <a:rPr lang="en-US" altLang="ja-JP" dirty="0" err="1" smtClean="0"/>
              <a:t>vShield</a:t>
            </a:r>
            <a:r>
              <a:rPr lang="en-US" altLang="ja-JP" dirty="0" smtClean="0"/>
              <a:t> Endpoint[VMware]</a:t>
            </a:r>
          </a:p>
          <a:p>
            <a:pPr lvl="1"/>
            <a:r>
              <a:rPr lang="en-US" altLang="ja-JP" dirty="0" smtClean="0"/>
              <a:t>IDS</a:t>
            </a:r>
            <a:r>
              <a:rPr lang="ja-JP" altLang="en-US" dirty="0" smtClean="0"/>
              <a:t>の状態だけをマイグレーション先に送る</a:t>
            </a:r>
            <a:endParaRPr lang="en-US" altLang="ja-JP" dirty="0" smtClean="0"/>
          </a:p>
          <a:p>
            <a:pPr lvl="1"/>
            <a:r>
              <a:rPr kumimoji="1" lang="en-US" altLang="ja-JP" dirty="0" smtClean="0"/>
              <a:t>IDS</a:t>
            </a:r>
            <a:r>
              <a:rPr kumimoji="1" lang="ja-JP" altLang="en-US" dirty="0" smtClean="0"/>
              <a:t>ごとに対応する必要がある</a:t>
            </a:r>
            <a:endParaRPr kumimoji="1" lang="en-US" altLang="ja-JP" dirty="0" smtClean="0"/>
          </a:p>
          <a:p>
            <a:r>
              <a:rPr lang="ja-JP" altLang="en-US" dirty="0" smtClean="0"/>
              <a:t>ギャング・ライブマイグレーション</a:t>
            </a:r>
            <a:r>
              <a:rPr lang="en-US" altLang="ja-JP" dirty="0" smtClean="0"/>
              <a:t>[Wang et al.’11]</a:t>
            </a:r>
          </a:p>
          <a:p>
            <a:pPr lvl="1"/>
            <a:r>
              <a:rPr lang="ja-JP" altLang="en-US" dirty="0"/>
              <a:t>複数</a:t>
            </a:r>
            <a:r>
              <a:rPr lang="ja-JP" altLang="en-US" dirty="0" smtClean="0"/>
              <a:t>の</a:t>
            </a:r>
            <a:r>
              <a:rPr lang="en-US" altLang="ja-JP" dirty="0" smtClean="0"/>
              <a:t>VM</a:t>
            </a:r>
            <a:r>
              <a:rPr lang="ja-JP" altLang="en-US" dirty="0"/>
              <a:t>の</a:t>
            </a:r>
            <a:r>
              <a:rPr lang="ja-JP" altLang="en-US" dirty="0" smtClean="0"/>
              <a:t>マイグレーション</a:t>
            </a:r>
            <a:r>
              <a:rPr lang="ja-JP" altLang="en-US" dirty="0"/>
              <a:t>を</a:t>
            </a:r>
            <a:r>
              <a:rPr lang="ja-JP" altLang="en-US" dirty="0" smtClean="0"/>
              <a:t>高速化</a:t>
            </a:r>
            <a:endParaRPr lang="en-US" altLang="ja-JP" dirty="0" smtClean="0"/>
          </a:p>
          <a:p>
            <a:pPr lvl="2"/>
            <a:r>
              <a:rPr lang="ja-JP" altLang="en-US" dirty="0" smtClean="0"/>
              <a:t>同じメモリ内容は一回の送信で済ませる</a:t>
            </a:r>
            <a:endParaRPr lang="en-US" altLang="ja-JP" dirty="0"/>
          </a:p>
          <a:p>
            <a:pPr lvl="1"/>
            <a:r>
              <a:rPr lang="en-US" altLang="ja-JP" dirty="0" smtClean="0"/>
              <a:t>VM</a:t>
            </a:r>
            <a:r>
              <a:rPr lang="ja-JP" altLang="en-US" dirty="0" smtClean="0"/>
              <a:t>間の同期はしない</a:t>
            </a:r>
            <a:endParaRPr lang="en-US" altLang="ja-JP" dirty="0" smtClean="0"/>
          </a:p>
          <a:p>
            <a:pPr lvl="1"/>
            <a:endParaRPr kumimoji="1" lang="en-US" altLang="ja-JP" dirty="0" smtClean="0"/>
          </a:p>
          <a:p>
            <a:pPr lvl="1"/>
            <a:endParaRPr kumimoji="1" lang="en-US" altLang="ja-JP" dirty="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pPr algn="ctr"/>
            <a:r>
              <a:rPr kumimoji="1" lang="ja-JP" altLang="en-US" dirty="0" smtClean="0"/>
              <a:t>まとめ</a:t>
            </a:r>
            <a:endParaRPr kumimoji="1" lang="ja-JP" altLang="en-US" dirty="0"/>
          </a:p>
        </p:txBody>
      </p:sp>
      <p:sp>
        <p:nvSpPr>
          <p:cNvPr id="3" name="コンテンツ プレースホルダ 2"/>
          <p:cNvSpPr>
            <a:spLocks noGrp="1"/>
          </p:cNvSpPr>
          <p:nvPr>
            <p:ph sz="quarter" idx="1"/>
          </p:nvPr>
        </p:nvSpPr>
        <p:spPr/>
        <p:txBody>
          <a:bodyPr/>
          <a:lstStyle/>
          <a:p>
            <a:r>
              <a:rPr kumimoji="1" lang="ja-JP" altLang="en-US" dirty="0" smtClean="0"/>
              <a:t>マイグレーション可能な</a:t>
            </a:r>
            <a:r>
              <a:rPr kumimoji="1" lang="en-US" altLang="ja-JP" dirty="0" smtClean="0"/>
              <a:t>IDS</a:t>
            </a:r>
            <a:r>
              <a:rPr kumimoji="1" lang="ja-JP" altLang="en-US" dirty="0" smtClean="0"/>
              <a:t>オフロード専用</a:t>
            </a:r>
            <a:r>
              <a:rPr kumimoji="1" lang="en-US" altLang="ja-JP" dirty="0" smtClean="0"/>
              <a:t>VM</a:t>
            </a:r>
            <a:r>
              <a:rPr kumimoji="1" lang="ja-JP" altLang="en-US" dirty="0" smtClean="0"/>
              <a:t>であるドメイン</a:t>
            </a:r>
            <a:r>
              <a:rPr kumimoji="1" lang="en-US" altLang="ja-JP" dirty="0" smtClean="0"/>
              <a:t>M</a:t>
            </a:r>
            <a:r>
              <a:rPr kumimoji="1" lang="ja-JP" altLang="en-US" dirty="0" smtClean="0"/>
              <a:t>を提案</a:t>
            </a:r>
            <a:endParaRPr kumimoji="1" lang="en-US" altLang="ja-JP" dirty="0" smtClean="0"/>
          </a:p>
          <a:p>
            <a:pPr lvl="1"/>
            <a:r>
              <a:rPr lang="ja-JP" altLang="en-US" dirty="0" smtClean="0"/>
              <a:t>ストレージ、ネットワーク、メモリの監視を実現</a:t>
            </a:r>
            <a:endParaRPr lang="en-US" altLang="ja-JP" dirty="0" smtClean="0"/>
          </a:p>
          <a:p>
            <a:pPr lvl="1"/>
            <a:r>
              <a:rPr kumimoji="1" lang="ja-JP" altLang="en-US" dirty="0" smtClean="0"/>
              <a:t>監視を継続したままマイグレーション</a:t>
            </a:r>
            <a:r>
              <a:rPr lang="ja-JP" altLang="en-US" dirty="0"/>
              <a:t>できる</a:t>
            </a:r>
            <a:endParaRPr kumimoji="1" lang="en-US" altLang="ja-JP" dirty="0" smtClean="0"/>
          </a:p>
          <a:p>
            <a:pPr lvl="1"/>
            <a:r>
              <a:rPr lang="ja-JP" altLang="en-US" dirty="0" smtClean="0"/>
              <a:t>同時マイグレーションにより監視の空白期間が生じるのを防ぐ</a:t>
            </a:r>
            <a:endParaRPr kumimoji="1" lang="en-US" altLang="ja-JP" dirty="0"/>
          </a:p>
          <a:p>
            <a:r>
              <a:rPr lang="ja-JP" altLang="en-US" dirty="0" smtClean="0"/>
              <a:t>今後の課題</a:t>
            </a:r>
            <a:endParaRPr lang="en-US" altLang="ja-JP" dirty="0" smtClean="0"/>
          </a:p>
          <a:p>
            <a:pPr lvl="1"/>
            <a:r>
              <a:rPr lang="ja-JP" altLang="en-US" dirty="0" smtClean="0"/>
              <a:t>ドメイン</a:t>
            </a:r>
            <a:r>
              <a:rPr lang="en-US" altLang="ja-JP" dirty="0" smtClean="0"/>
              <a:t>M</a:t>
            </a:r>
            <a:r>
              <a:rPr lang="ja-JP" altLang="en-US" dirty="0" smtClean="0"/>
              <a:t>を用いて管理</a:t>
            </a:r>
            <a:r>
              <a:rPr lang="en-US" altLang="ja-JP" dirty="0" smtClean="0"/>
              <a:t>VM</a:t>
            </a:r>
            <a:r>
              <a:rPr lang="ja-JP" altLang="en-US" dirty="0" smtClean="0"/>
              <a:t>の機能をマイグレーション可能にする</a:t>
            </a:r>
            <a:endParaRPr lang="en-US" altLang="ja-JP" dirty="0" smtClean="0"/>
          </a:p>
          <a:p>
            <a:pPr lvl="2"/>
            <a:r>
              <a:rPr lang="ja-JP" altLang="en-US" dirty="0" smtClean="0"/>
              <a:t>例：</a:t>
            </a:r>
            <a:r>
              <a:rPr lang="en-US" altLang="ja-JP" dirty="0" smtClean="0"/>
              <a:t>VNC</a:t>
            </a:r>
            <a:r>
              <a:rPr lang="ja-JP" altLang="en-US" dirty="0" smtClean="0"/>
              <a:t>サーバ</a:t>
            </a:r>
            <a:endParaRPr lang="en-US" altLang="ja-JP" dirty="0" smtClean="0"/>
          </a:p>
          <a:p>
            <a:pPr lvl="1"/>
            <a:endParaRPr kumimoji="1" lang="ja-JP" alt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ctr"/>
            <a:r>
              <a:rPr kumimoji="1" lang="ja-JP" altLang="en-US" dirty="0" smtClean="0"/>
              <a:t>侵入検知システム</a:t>
            </a:r>
            <a:r>
              <a:rPr lang="ja-JP" altLang="en-US" dirty="0" smtClean="0"/>
              <a:t>への攻撃</a:t>
            </a:r>
            <a:endParaRPr kumimoji="1" lang="ja-JP" altLang="en-US" dirty="0"/>
          </a:p>
        </p:txBody>
      </p:sp>
      <p:sp>
        <p:nvSpPr>
          <p:cNvPr id="3" name="コンテンツ プレースホルダ 2"/>
          <p:cNvSpPr>
            <a:spLocks noGrp="1"/>
          </p:cNvSpPr>
          <p:nvPr>
            <p:ph sz="quarter" idx="1"/>
          </p:nvPr>
        </p:nvSpPr>
        <p:spPr/>
        <p:txBody>
          <a:bodyPr/>
          <a:lstStyle/>
          <a:p>
            <a:r>
              <a:rPr kumimoji="1" lang="ja-JP" altLang="en-US" sz="2800" dirty="0" smtClean="0"/>
              <a:t>侵入検知システム（</a:t>
            </a:r>
            <a:r>
              <a:rPr kumimoji="1" lang="en-US" altLang="ja-JP" sz="2800" dirty="0" smtClean="0"/>
              <a:t>IDS</a:t>
            </a:r>
            <a:r>
              <a:rPr kumimoji="1" lang="ja-JP" altLang="en-US" sz="2800" dirty="0" smtClean="0"/>
              <a:t>）が攻撃者の侵入を検知するために用いられている</a:t>
            </a:r>
            <a:endParaRPr kumimoji="1" lang="en-US" altLang="ja-JP" sz="2800" dirty="0" smtClean="0"/>
          </a:p>
          <a:p>
            <a:pPr lvl="1"/>
            <a:r>
              <a:rPr lang="ja-JP" altLang="en-US" sz="2400" dirty="0" smtClean="0"/>
              <a:t>ストレージ、ネットワーク、メモリ上のデータなどを監視</a:t>
            </a:r>
            <a:endParaRPr lang="en-US" altLang="ja-JP" sz="2400" dirty="0" smtClean="0"/>
          </a:p>
          <a:p>
            <a:pPr lvl="1"/>
            <a:r>
              <a:rPr kumimoji="1" lang="ja-JP" altLang="en-US" sz="2400" dirty="0" smtClean="0"/>
              <a:t>例</a:t>
            </a:r>
            <a:r>
              <a:rPr lang="ja-JP" altLang="en-US" dirty="0" smtClean="0"/>
              <a:t>：</a:t>
            </a:r>
            <a:r>
              <a:rPr lang="en-US" altLang="ja-JP" dirty="0" smtClean="0"/>
              <a:t>Tripwire</a:t>
            </a:r>
          </a:p>
          <a:p>
            <a:pPr lvl="2"/>
            <a:r>
              <a:rPr kumimoji="1" lang="ja-JP" altLang="en-US" sz="2200" dirty="0" smtClean="0"/>
              <a:t>攻撃者に</a:t>
            </a:r>
            <a:r>
              <a:rPr lang="ja-JP" altLang="en-US" dirty="0" smtClean="0"/>
              <a:t>よるファイル</a:t>
            </a:r>
            <a:r>
              <a:rPr lang="ja-JP" altLang="en-US" dirty="0"/>
              <a:t>の</a:t>
            </a:r>
            <a:r>
              <a:rPr lang="ja-JP" altLang="en-US" dirty="0" smtClean="0"/>
              <a:t>改ざんを検出、通知</a:t>
            </a:r>
            <a:endParaRPr kumimoji="1" lang="en-US" altLang="ja-JP" sz="2200" dirty="0" smtClean="0"/>
          </a:p>
          <a:p>
            <a:r>
              <a:rPr lang="en-US" altLang="ja-JP" sz="2800" dirty="0" smtClean="0"/>
              <a:t>IDS</a:t>
            </a:r>
            <a:r>
              <a:rPr lang="ja-JP" altLang="en-US" sz="2800" dirty="0" smtClean="0"/>
              <a:t>が攻撃の最初の</a:t>
            </a:r>
            <a:endParaRPr lang="en-US" altLang="ja-JP" sz="2800" dirty="0" smtClean="0"/>
          </a:p>
          <a:p>
            <a:pPr marL="0" indent="0">
              <a:buNone/>
            </a:pPr>
            <a:r>
              <a:rPr lang="ja-JP" altLang="en-US" dirty="0"/>
              <a:t>　</a:t>
            </a:r>
            <a:r>
              <a:rPr lang="ja-JP" altLang="en-US" sz="2800" dirty="0" smtClean="0"/>
              <a:t>ターゲットとなってきた</a:t>
            </a:r>
            <a:endParaRPr lang="en-US" altLang="ja-JP" sz="2800" dirty="0" smtClean="0"/>
          </a:p>
          <a:p>
            <a:pPr lvl="1"/>
            <a:r>
              <a:rPr lang="en-US" altLang="ja-JP" sz="2400" dirty="0" smtClean="0"/>
              <a:t>IDS</a:t>
            </a:r>
            <a:r>
              <a:rPr lang="ja-JP" altLang="en-US" dirty="0" smtClean="0"/>
              <a:t>を無効化</a:t>
            </a:r>
            <a:endParaRPr lang="en-US" altLang="ja-JP" sz="2400" dirty="0" smtClean="0"/>
          </a:p>
          <a:p>
            <a:pPr lvl="1"/>
            <a:r>
              <a:rPr lang="ja-JP" altLang="en-US" sz="2400" dirty="0" smtClean="0"/>
              <a:t>その後で目的の攻撃を行う</a:t>
            </a:r>
            <a:endParaRPr kumimoji="1" lang="ja-JP" altLang="en-US" sz="2400" dirty="0"/>
          </a:p>
        </p:txBody>
      </p:sp>
      <p:sp>
        <p:nvSpPr>
          <p:cNvPr id="4" name="正方形/長方形 3"/>
          <p:cNvSpPr/>
          <p:nvPr/>
        </p:nvSpPr>
        <p:spPr>
          <a:xfrm>
            <a:off x="5436096" y="4005064"/>
            <a:ext cx="1944216" cy="259228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フローチャート : 磁気ディスク 8"/>
          <p:cNvSpPr/>
          <p:nvPr/>
        </p:nvSpPr>
        <p:spPr>
          <a:xfrm>
            <a:off x="5652120" y="5589240"/>
            <a:ext cx="1080120" cy="1008112"/>
          </a:xfrm>
          <a:prstGeom prst="flowChartMagneticDisk">
            <a:avLst/>
          </a:prstGeom>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p>
        </p:txBody>
      </p:sp>
      <p:sp>
        <p:nvSpPr>
          <p:cNvPr id="13" name="下矢印 12"/>
          <p:cNvSpPr/>
          <p:nvPr/>
        </p:nvSpPr>
        <p:spPr>
          <a:xfrm>
            <a:off x="6012160" y="4941168"/>
            <a:ext cx="484632" cy="978408"/>
          </a:xfrm>
          <a:prstGeom prst="downArrow">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円/楕円 4"/>
          <p:cNvSpPr/>
          <p:nvPr/>
        </p:nvSpPr>
        <p:spPr>
          <a:xfrm>
            <a:off x="5508104" y="4365104"/>
            <a:ext cx="1368152" cy="864096"/>
          </a:xfrm>
          <a:prstGeom prst="ellips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400" dirty="0" smtClean="0">
                <a:solidFill>
                  <a:schemeClr val="tx1"/>
                </a:solidFill>
              </a:rPr>
              <a:t>IDS</a:t>
            </a:r>
            <a:endParaRPr kumimoji="1" lang="ja-JP" altLang="en-US" sz="2400" dirty="0">
              <a:solidFill>
                <a:schemeClr val="tx1"/>
              </a:solidFill>
            </a:endParaRPr>
          </a:p>
        </p:txBody>
      </p:sp>
      <p:sp>
        <p:nvSpPr>
          <p:cNvPr id="6" name="正方形/長方形 5"/>
          <p:cNvSpPr/>
          <p:nvPr/>
        </p:nvSpPr>
        <p:spPr>
          <a:xfrm>
            <a:off x="5868144" y="3933056"/>
            <a:ext cx="1008112" cy="41034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ホスト</a:t>
            </a:r>
            <a:endParaRPr kumimoji="1" lang="ja-JP" altLang="en-US" dirty="0">
              <a:solidFill>
                <a:schemeClr val="tx1"/>
              </a:solidFill>
            </a:endParaRPr>
          </a:p>
        </p:txBody>
      </p:sp>
      <p:sp>
        <p:nvSpPr>
          <p:cNvPr id="7" name="左矢印 6"/>
          <p:cNvSpPr/>
          <p:nvPr/>
        </p:nvSpPr>
        <p:spPr>
          <a:xfrm>
            <a:off x="7092280" y="5445224"/>
            <a:ext cx="1152128" cy="484632"/>
          </a:xfrm>
          <a:prstGeom prst="leftArrow">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正方形/長方形 9"/>
          <p:cNvSpPr/>
          <p:nvPr/>
        </p:nvSpPr>
        <p:spPr>
          <a:xfrm>
            <a:off x="7740352" y="5157192"/>
            <a:ext cx="1008112" cy="41034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攻撃</a:t>
            </a:r>
            <a:endParaRPr kumimoji="1" lang="ja-JP" altLang="en-US" dirty="0">
              <a:solidFill>
                <a:schemeClr val="tx1"/>
              </a:solidFill>
            </a:endParaRPr>
          </a:p>
        </p:txBody>
      </p:sp>
      <p:sp>
        <p:nvSpPr>
          <p:cNvPr id="11" name="乗算記号 10"/>
          <p:cNvSpPr/>
          <p:nvPr/>
        </p:nvSpPr>
        <p:spPr>
          <a:xfrm>
            <a:off x="5436096" y="4077072"/>
            <a:ext cx="1512168" cy="1440160"/>
          </a:xfrm>
          <a:prstGeom prst="mathMultiply">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停止</a:t>
            </a:r>
            <a:endParaRPr kumimoji="1" lang="ja-JP" altLang="en-US" dirty="0">
              <a:solidFill>
                <a:schemeClr val="tx1"/>
              </a:solidFill>
            </a:endParaRPr>
          </a:p>
        </p:txBody>
      </p:sp>
      <p:sp>
        <p:nvSpPr>
          <p:cNvPr id="12" name="爆発 1 11"/>
          <p:cNvSpPr/>
          <p:nvPr/>
        </p:nvSpPr>
        <p:spPr>
          <a:xfrm>
            <a:off x="5580112" y="5517232"/>
            <a:ext cx="1346448" cy="1152128"/>
          </a:xfrm>
          <a:prstGeom prst="irregularSeal1">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被害</a:t>
            </a:r>
            <a:endParaRPr kumimoji="1" lang="ja-JP" altLang="en-US"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strips(downLeft)">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strips(downLeft)">
                                      <p:cBhvr>
                                        <p:cTn id="12"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60648"/>
            <a:ext cx="8229600" cy="1143000"/>
          </a:xfrm>
        </p:spPr>
        <p:txBody>
          <a:bodyPr/>
          <a:lstStyle/>
          <a:p>
            <a:pPr algn="ctr"/>
            <a:r>
              <a:rPr kumimoji="1" lang="en-US" altLang="ja-JP" dirty="0" smtClean="0"/>
              <a:t>VM</a:t>
            </a:r>
            <a:r>
              <a:rPr kumimoji="1" lang="ja-JP" altLang="en-US" dirty="0" smtClean="0"/>
              <a:t>を用いた</a:t>
            </a:r>
            <a:r>
              <a:rPr kumimoji="1" lang="en-US" altLang="ja-JP" dirty="0" smtClean="0"/>
              <a:t>IDS</a:t>
            </a:r>
            <a:r>
              <a:rPr kumimoji="1" lang="ja-JP" altLang="en-US" dirty="0" smtClean="0"/>
              <a:t>のオフロード</a:t>
            </a:r>
            <a:endParaRPr kumimoji="1" lang="ja-JP" altLang="en-US" dirty="0"/>
          </a:p>
        </p:txBody>
      </p:sp>
      <p:sp>
        <p:nvSpPr>
          <p:cNvPr id="3" name="コンテンツ プレースホルダ 2"/>
          <p:cNvSpPr>
            <a:spLocks noGrp="1"/>
          </p:cNvSpPr>
          <p:nvPr>
            <p:ph sz="quarter" idx="1"/>
          </p:nvPr>
        </p:nvSpPr>
        <p:spPr/>
        <p:txBody>
          <a:bodyPr/>
          <a:lstStyle/>
          <a:p>
            <a:r>
              <a:rPr kumimoji="1" lang="en-US" altLang="ja-JP" sz="2800" dirty="0" smtClean="0"/>
              <a:t>IDS</a:t>
            </a:r>
            <a:r>
              <a:rPr kumimoji="1" lang="ja-JP" altLang="en-US" sz="2800" dirty="0" err="1" smtClean="0"/>
              <a:t>だけを</a:t>
            </a:r>
            <a:r>
              <a:rPr kumimoji="1" lang="ja-JP" altLang="en-US" sz="2800" dirty="0" smtClean="0"/>
              <a:t>別の仮想マシン（</a:t>
            </a:r>
            <a:r>
              <a:rPr kumimoji="1" lang="en-US" altLang="ja-JP" sz="2800" dirty="0" smtClean="0"/>
              <a:t>VM</a:t>
            </a:r>
            <a:r>
              <a:rPr kumimoji="1" lang="ja-JP" altLang="en-US" sz="2800" dirty="0" smtClean="0"/>
              <a:t>）で動かす手法</a:t>
            </a:r>
            <a:endParaRPr lang="en-US" altLang="ja-JP" dirty="0" smtClean="0"/>
          </a:p>
          <a:p>
            <a:pPr lvl="1"/>
            <a:r>
              <a:rPr kumimoji="1" lang="ja-JP" altLang="en-US" dirty="0" smtClean="0"/>
              <a:t>管理</a:t>
            </a:r>
            <a:r>
              <a:rPr kumimoji="1" lang="en-US" altLang="ja-JP" dirty="0" smtClean="0"/>
              <a:t>VM</a:t>
            </a:r>
            <a:r>
              <a:rPr kumimoji="1" lang="ja-JP" altLang="en-US" dirty="0" smtClean="0"/>
              <a:t>で</a:t>
            </a:r>
            <a:r>
              <a:rPr lang="en-US" altLang="ja-JP" dirty="0" smtClean="0"/>
              <a:t>IDS</a:t>
            </a:r>
            <a:r>
              <a:rPr lang="ja-JP" altLang="en-US" dirty="0" err="1" smtClean="0"/>
              <a:t>、</a:t>
            </a:r>
            <a:r>
              <a:rPr lang="ja-JP" altLang="en-US" dirty="0" smtClean="0"/>
              <a:t>監視対象</a:t>
            </a:r>
            <a:r>
              <a:rPr lang="en-US" altLang="ja-JP" dirty="0" smtClean="0"/>
              <a:t>VM</a:t>
            </a:r>
            <a:r>
              <a:rPr lang="ja-JP" altLang="en-US" dirty="0" smtClean="0"/>
              <a:t>でサービスを動かす</a:t>
            </a:r>
            <a:endParaRPr lang="en-US" altLang="ja-JP" dirty="0"/>
          </a:p>
          <a:p>
            <a:pPr lvl="1"/>
            <a:r>
              <a:rPr lang="en-US" altLang="ja-JP" dirty="0" smtClean="0"/>
              <a:t>IDS</a:t>
            </a:r>
            <a:r>
              <a:rPr lang="ja-JP" altLang="en-US" dirty="0" err="1" smtClean="0"/>
              <a:t>は監</a:t>
            </a:r>
            <a:r>
              <a:rPr lang="ja-JP" altLang="en-US" dirty="0" smtClean="0"/>
              <a:t>視対象</a:t>
            </a:r>
            <a:r>
              <a:rPr lang="en-US" altLang="ja-JP" dirty="0" smtClean="0"/>
              <a:t>VM</a:t>
            </a:r>
            <a:r>
              <a:rPr lang="ja-JP" altLang="en-US" dirty="0" smtClean="0"/>
              <a:t>の内部を監視</a:t>
            </a:r>
            <a:endParaRPr lang="en-US" altLang="ja-JP" dirty="0"/>
          </a:p>
          <a:p>
            <a:pPr marL="274637" lvl="1" indent="0">
              <a:buNone/>
            </a:pPr>
            <a:endParaRPr lang="en-US" altLang="ja-JP" dirty="0" smtClean="0"/>
          </a:p>
          <a:p>
            <a:r>
              <a:rPr lang="en-US" altLang="ja-JP" sz="2800" dirty="0" smtClean="0"/>
              <a:t>IDS</a:t>
            </a:r>
            <a:r>
              <a:rPr lang="ja-JP" altLang="en-US" dirty="0"/>
              <a:t>を</a:t>
            </a:r>
            <a:r>
              <a:rPr lang="ja-JP" altLang="en-US" sz="2800" dirty="0" smtClean="0"/>
              <a:t>攻撃から守ることができる</a:t>
            </a:r>
            <a:endParaRPr lang="en-US" altLang="ja-JP" sz="2800" dirty="0" smtClean="0"/>
          </a:p>
          <a:p>
            <a:pPr lvl="1"/>
            <a:r>
              <a:rPr kumimoji="1" lang="ja-JP" altLang="en-US" sz="2400" dirty="0"/>
              <a:t>監視</a:t>
            </a:r>
            <a:r>
              <a:rPr kumimoji="1" lang="ja-JP" altLang="en-US" sz="2400" dirty="0" smtClean="0"/>
              <a:t>対象</a:t>
            </a:r>
            <a:r>
              <a:rPr kumimoji="1" lang="en-US" altLang="ja-JP" sz="2400" dirty="0" smtClean="0"/>
              <a:t>VM</a:t>
            </a:r>
            <a:r>
              <a:rPr kumimoji="1" lang="ja-JP" altLang="en-US" sz="2400" dirty="0" smtClean="0"/>
              <a:t>に侵入されても</a:t>
            </a:r>
            <a:endParaRPr kumimoji="1" lang="en-US" altLang="ja-JP" sz="2400" dirty="0" smtClean="0"/>
          </a:p>
          <a:p>
            <a:pPr lvl="1">
              <a:buNone/>
            </a:pPr>
            <a:r>
              <a:rPr lang="ja-JP" altLang="en-US" dirty="0" smtClean="0"/>
              <a:t>　</a:t>
            </a:r>
            <a:r>
              <a:rPr kumimoji="1" lang="en-US" altLang="ja-JP" sz="2400" dirty="0" smtClean="0"/>
              <a:t>IDS</a:t>
            </a:r>
            <a:r>
              <a:rPr kumimoji="1" lang="ja-JP" altLang="en-US" sz="2400" dirty="0" smtClean="0"/>
              <a:t>に干渉できない</a:t>
            </a:r>
            <a:endParaRPr kumimoji="1" lang="en-US" altLang="ja-JP" sz="2400" dirty="0" smtClean="0"/>
          </a:p>
          <a:p>
            <a:pPr lvl="2"/>
            <a:r>
              <a:rPr lang="en-US" altLang="ja-JP" sz="2000" dirty="0" smtClean="0"/>
              <a:t>VM</a:t>
            </a:r>
            <a:r>
              <a:rPr lang="ja-JP" altLang="en-US" sz="2000" dirty="0" smtClean="0"/>
              <a:t>間は隔離されているため</a:t>
            </a:r>
            <a:endParaRPr kumimoji="1" lang="en-US" altLang="ja-JP" sz="2000" dirty="0" smtClean="0"/>
          </a:p>
          <a:p>
            <a:pPr lvl="1"/>
            <a:r>
              <a:rPr kumimoji="1" lang="ja-JP" altLang="en-US" sz="2400" dirty="0" smtClean="0"/>
              <a:t>管理</a:t>
            </a:r>
            <a:r>
              <a:rPr kumimoji="1" lang="en-US" altLang="ja-JP" sz="2400" dirty="0" smtClean="0"/>
              <a:t>VM</a:t>
            </a:r>
            <a:r>
              <a:rPr kumimoji="1" lang="ja-JP" altLang="en-US" sz="2400" dirty="0" err="1" smtClean="0"/>
              <a:t>への</a:t>
            </a:r>
            <a:r>
              <a:rPr kumimoji="1" lang="ja-JP" altLang="en-US" sz="2400" dirty="0" smtClean="0"/>
              <a:t>侵入は困難</a:t>
            </a:r>
            <a:endParaRPr kumimoji="1" lang="en-US" altLang="ja-JP" sz="2400" dirty="0" smtClean="0"/>
          </a:p>
          <a:p>
            <a:pPr lvl="2"/>
            <a:r>
              <a:rPr lang="ja-JP" altLang="en-US" sz="2000" dirty="0"/>
              <a:t>外部と</a:t>
            </a:r>
            <a:r>
              <a:rPr lang="ja-JP" altLang="en-US" sz="2000" dirty="0" smtClean="0"/>
              <a:t>の通信を制限</a:t>
            </a:r>
            <a:endParaRPr kumimoji="1" lang="ja-JP" altLang="en-US" sz="2000" dirty="0"/>
          </a:p>
        </p:txBody>
      </p:sp>
      <p:sp>
        <p:nvSpPr>
          <p:cNvPr id="4" name="正方形/長方形 3"/>
          <p:cNvSpPr/>
          <p:nvPr/>
        </p:nvSpPr>
        <p:spPr>
          <a:xfrm>
            <a:off x="4860032" y="4221088"/>
            <a:ext cx="3888432" cy="244827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正方形/長方形 4"/>
          <p:cNvSpPr/>
          <p:nvPr/>
        </p:nvSpPr>
        <p:spPr>
          <a:xfrm>
            <a:off x="6156176" y="3861048"/>
            <a:ext cx="1152128" cy="5040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ホスト</a:t>
            </a:r>
            <a:endParaRPr kumimoji="1" lang="ja-JP" altLang="en-US" dirty="0">
              <a:solidFill>
                <a:schemeClr val="tx1"/>
              </a:solidFill>
            </a:endParaRPr>
          </a:p>
        </p:txBody>
      </p:sp>
      <p:sp>
        <p:nvSpPr>
          <p:cNvPr id="6" name="角丸四角形 5"/>
          <p:cNvSpPr/>
          <p:nvPr/>
        </p:nvSpPr>
        <p:spPr>
          <a:xfrm>
            <a:off x="5004048" y="4437112"/>
            <a:ext cx="1656184" cy="2016224"/>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endParaRPr kumimoji="1" lang="ja-JP" altLang="en-US"/>
          </a:p>
        </p:txBody>
      </p:sp>
      <p:sp>
        <p:nvSpPr>
          <p:cNvPr id="9" name="角丸四角形 8"/>
          <p:cNvSpPr/>
          <p:nvPr/>
        </p:nvSpPr>
        <p:spPr>
          <a:xfrm>
            <a:off x="6876256" y="4437112"/>
            <a:ext cx="1656184" cy="2016224"/>
          </a:xfrm>
          <a:prstGeom prst="round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kumimoji="1" lang="ja-JP" altLang="en-US"/>
          </a:p>
        </p:txBody>
      </p:sp>
      <p:sp>
        <p:nvSpPr>
          <p:cNvPr id="18" name="右矢印 17"/>
          <p:cNvSpPr/>
          <p:nvPr/>
        </p:nvSpPr>
        <p:spPr>
          <a:xfrm>
            <a:off x="6156176" y="5373216"/>
            <a:ext cx="978408" cy="484632"/>
          </a:xfrm>
          <a:prstGeom prst="rightArrow">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円/楕円 9"/>
          <p:cNvSpPr/>
          <p:nvPr/>
        </p:nvSpPr>
        <p:spPr>
          <a:xfrm>
            <a:off x="5076056" y="5229200"/>
            <a:ext cx="1224136" cy="720080"/>
          </a:xfrm>
          <a:prstGeom prst="ellips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400" dirty="0" smtClean="0">
                <a:solidFill>
                  <a:schemeClr val="tx1"/>
                </a:solidFill>
              </a:rPr>
              <a:t>IDS</a:t>
            </a:r>
            <a:endParaRPr kumimoji="1" lang="ja-JP" altLang="en-US" sz="2400" dirty="0">
              <a:solidFill>
                <a:schemeClr val="tx1"/>
              </a:solidFill>
            </a:endParaRPr>
          </a:p>
        </p:txBody>
      </p:sp>
      <p:sp>
        <p:nvSpPr>
          <p:cNvPr id="11" name="正方形/長方形 10"/>
          <p:cNvSpPr/>
          <p:nvPr/>
        </p:nvSpPr>
        <p:spPr>
          <a:xfrm>
            <a:off x="5220072" y="6021288"/>
            <a:ext cx="1152128" cy="5040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管理</a:t>
            </a:r>
            <a:r>
              <a:rPr kumimoji="1" lang="en-US" altLang="ja-JP" dirty="0" smtClean="0">
                <a:solidFill>
                  <a:schemeClr val="tx1"/>
                </a:solidFill>
              </a:rPr>
              <a:t>VM</a:t>
            </a:r>
            <a:endParaRPr kumimoji="1" lang="ja-JP" altLang="en-US" dirty="0">
              <a:solidFill>
                <a:schemeClr val="tx1"/>
              </a:solidFill>
            </a:endParaRPr>
          </a:p>
        </p:txBody>
      </p:sp>
      <p:sp>
        <p:nvSpPr>
          <p:cNvPr id="12" name="正方形/長方形 11"/>
          <p:cNvSpPr/>
          <p:nvPr/>
        </p:nvSpPr>
        <p:spPr>
          <a:xfrm>
            <a:off x="7164288" y="5949280"/>
            <a:ext cx="1152128" cy="5040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監視対象</a:t>
            </a:r>
            <a:r>
              <a:rPr kumimoji="1" lang="en-US" altLang="ja-JP" dirty="0" smtClean="0">
                <a:solidFill>
                  <a:schemeClr val="tx1"/>
                </a:solidFill>
              </a:rPr>
              <a:t>VM</a:t>
            </a:r>
            <a:endParaRPr kumimoji="1" lang="ja-JP" altLang="en-US" dirty="0">
              <a:solidFill>
                <a:schemeClr val="tx1"/>
              </a:solidFill>
            </a:endParaRPr>
          </a:p>
        </p:txBody>
      </p:sp>
      <p:sp>
        <p:nvSpPr>
          <p:cNvPr id="13" name="円/楕円 12"/>
          <p:cNvSpPr/>
          <p:nvPr/>
        </p:nvSpPr>
        <p:spPr>
          <a:xfrm>
            <a:off x="6948264" y="4509120"/>
            <a:ext cx="1512168" cy="770384"/>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サービス</a:t>
            </a:r>
            <a:endParaRPr kumimoji="1" lang="ja-JP" altLang="en-US" dirty="0">
              <a:solidFill>
                <a:schemeClr val="tx1"/>
              </a:solidFill>
            </a:endParaRPr>
          </a:p>
        </p:txBody>
      </p:sp>
      <p:sp>
        <p:nvSpPr>
          <p:cNvPr id="14" name="左矢印 13"/>
          <p:cNvSpPr/>
          <p:nvPr/>
        </p:nvSpPr>
        <p:spPr>
          <a:xfrm rot="16200000">
            <a:off x="7452320" y="3717032"/>
            <a:ext cx="1008112" cy="720080"/>
          </a:xfrm>
          <a:prstGeom prst="leftArrow">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正方形/長方形 14"/>
          <p:cNvSpPr/>
          <p:nvPr/>
        </p:nvSpPr>
        <p:spPr>
          <a:xfrm>
            <a:off x="7956376" y="3429000"/>
            <a:ext cx="1008112" cy="41034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攻撃</a:t>
            </a:r>
            <a:endParaRPr kumimoji="1" lang="ja-JP" altLang="en-US" dirty="0">
              <a:solidFill>
                <a:schemeClr val="tx1"/>
              </a:solidFill>
            </a:endParaRPr>
          </a:p>
        </p:txBody>
      </p:sp>
      <p:sp>
        <p:nvSpPr>
          <p:cNvPr id="17" name="フローチャート : 磁気ディスク 16"/>
          <p:cNvSpPr/>
          <p:nvPr/>
        </p:nvSpPr>
        <p:spPr>
          <a:xfrm>
            <a:off x="7092280" y="5301208"/>
            <a:ext cx="914400" cy="612648"/>
          </a:xfrm>
          <a:prstGeom prst="flowChartMagneticDisk">
            <a:avLst/>
          </a:prstGeom>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ctr"/>
            <a:r>
              <a:rPr kumimoji="1" lang="ja-JP" altLang="en-US" dirty="0" smtClean="0"/>
              <a:t>オフロード時のマイグレーション</a:t>
            </a:r>
            <a:endParaRPr kumimoji="1" lang="ja-JP" altLang="en-US" dirty="0"/>
          </a:p>
        </p:txBody>
      </p:sp>
      <p:sp>
        <p:nvSpPr>
          <p:cNvPr id="3" name="コンテンツ プレースホルダ 2"/>
          <p:cNvSpPr>
            <a:spLocks noGrp="1"/>
          </p:cNvSpPr>
          <p:nvPr>
            <p:ph sz="quarter" idx="1"/>
          </p:nvPr>
        </p:nvSpPr>
        <p:spPr/>
        <p:txBody>
          <a:bodyPr/>
          <a:lstStyle/>
          <a:p>
            <a:r>
              <a:rPr lang="ja-JP" altLang="en-US" dirty="0"/>
              <a:t>監視</a:t>
            </a:r>
            <a:r>
              <a:rPr lang="ja-JP" altLang="en-US" dirty="0" smtClean="0"/>
              <a:t>対象</a:t>
            </a:r>
            <a:r>
              <a:rPr lang="en-US" altLang="ja-JP" dirty="0" smtClean="0"/>
              <a:t>VM</a:t>
            </a:r>
            <a:r>
              <a:rPr lang="ja-JP" altLang="en-US" dirty="0" smtClean="0"/>
              <a:t>をマイグレーションすると監視できなくなる</a:t>
            </a:r>
            <a:endParaRPr lang="en-US" altLang="ja-JP" dirty="0" smtClean="0"/>
          </a:p>
          <a:p>
            <a:pPr lvl="1"/>
            <a:r>
              <a:rPr lang="ja-JP" altLang="en-US" dirty="0" smtClean="0"/>
              <a:t>マイグレーションとは別のホストに</a:t>
            </a:r>
            <a:r>
              <a:rPr lang="en-US" altLang="ja-JP" dirty="0" smtClean="0"/>
              <a:t>VM</a:t>
            </a:r>
            <a:r>
              <a:rPr lang="ja-JP" altLang="en-US" dirty="0" smtClean="0"/>
              <a:t>を移動すること</a:t>
            </a:r>
            <a:endParaRPr lang="en-US" altLang="ja-JP" dirty="0" smtClean="0"/>
          </a:p>
          <a:p>
            <a:pPr lvl="2"/>
            <a:r>
              <a:rPr lang="ja-JP" altLang="en-US" dirty="0" smtClean="0"/>
              <a:t>電力削減、負荷分散が行える</a:t>
            </a:r>
            <a:endParaRPr lang="en-US" altLang="ja-JP" dirty="0" smtClean="0"/>
          </a:p>
          <a:p>
            <a:pPr lvl="2"/>
            <a:r>
              <a:rPr lang="ja-JP" altLang="en-US" dirty="0" smtClean="0"/>
              <a:t>マイグレーション後もサービスが継続できる</a:t>
            </a:r>
            <a:endParaRPr lang="en-US" altLang="ja-JP" dirty="0" smtClean="0"/>
          </a:p>
          <a:p>
            <a:pPr lvl="1"/>
            <a:r>
              <a:rPr lang="ja-JP" altLang="en-US" dirty="0" smtClean="0"/>
              <a:t>管理</a:t>
            </a:r>
            <a:r>
              <a:rPr lang="en-US" altLang="ja-JP" dirty="0" smtClean="0"/>
              <a:t>VM</a:t>
            </a:r>
            <a:r>
              <a:rPr lang="ja-JP" altLang="en-US" dirty="0" smtClean="0"/>
              <a:t>はマイグレーションできない</a:t>
            </a:r>
            <a:endParaRPr lang="en-US" altLang="ja-JP" dirty="0" smtClean="0"/>
          </a:p>
          <a:p>
            <a:pPr lvl="2"/>
            <a:r>
              <a:rPr lang="ja-JP" altLang="en-US" dirty="0" smtClean="0"/>
              <a:t>管理</a:t>
            </a:r>
            <a:r>
              <a:rPr lang="en-US" altLang="ja-JP" dirty="0" smtClean="0"/>
              <a:t>VM</a:t>
            </a:r>
            <a:r>
              <a:rPr lang="ja-JP" altLang="en-US" dirty="0" smtClean="0"/>
              <a:t>はホストのハードウェアに強く依存しているため</a:t>
            </a:r>
            <a:endParaRPr lang="en-US" altLang="ja-JP" dirty="0" smtClean="0"/>
          </a:p>
        </p:txBody>
      </p:sp>
      <p:sp>
        <p:nvSpPr>
          <p:cNvPr id="4" name="正方形/長方形 3"/>
          <p:cNvSpPr/>
          <p:nvPr/>
        </p:nvSpPr>
        <p:spPr>
          <a:xfrm>
            <a:off x="971600" y="4653136"/>
            <a:ext cx="3024336" cy="208823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正方形/長方形 4"/>
          <p:cNvSpPr/>
          <p:nvPr/>
        </p:nvSpPr>
        <p:spPr>
          <a:xfrm>
            <a:off x="4788024" y="4653136"/>
            <a:ext cx="3024336" cy="208823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正方形/長方形 5"/>
          <p:cNvSpPr/>
          <p:nvPr/>
        </p:nvSpPr>
        <p:spPr>
          <a:xfrm>
            <a:off x="1979712" y="4653136"/>
            <a:ext cx="1152128" cy="5040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ホスト</a:t>
            </a:r>
            <a:r>
              <a:rPr kumimoji="1" lang="en-US" altLang="ja-JP" dirty="0" smtClean="0">
                <a:solidFill>
                  <a:schemeClr val="tx1"/>
                </a:solidFill>
              </a:rPr>
              <a:t>1</a:t>
            </a:r>
            <a:endParaRPr kumimoji="1" lang="ja-JP" altLang="en-US" dirty="0">
              <a:solidFill>
                <a:schemeClr val="tx1"/>
              </a:solidFill>
            </a:endParaRPr>
          </a:p>
        </p:txBody>
      </p:sp>
      <p:sp>
        <p:nvSpPr>
          <p:cNvPr id="7" name="正方形/長方形 6"/>
          <p:cNvSpPr/>
          <p:nvPr/>
        </p:nvSpPr>
        <p:spPr>
          <a:xfrm>
            <a:off x="5796136" y="4653136"/>
            <a:ext cx="1152128" cy="5040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ホスト</a:t>
            </a:r>
            <a:r>
              <a:rPr lang="en-US" altLang="ja-JP" dirty="0" smtClean="0">
                <a:solidFill>
                  <a:schemeClr val="tx1"/>
                </a:solidFill>
              </a:rPr>
              <a:t>2</a:t>
            </a:r>
            <a:endParaRPr kumimoji="1" lang="ja-JP" altLang="en-US" dirty="0">
              <a:solidFill>
                <a:schemeClr val="tx1"/>
              </a:solidFill>
            </a:endParaRPr>
          </a:p>
        </p:txBody>
      </p:sp>
      <p:sp>
        <p:nvSpPr>
          <p:cNvPr id="8" name="角丸四角形 7"/>
          <p:cNvSpPr/>
          <p:nvPr/>
        </p:nvSpPr>
        <p:spPr>
          <a:xfrm>
            <a:off x="1115616" y="5085184"/>
            <a:ext cx="1274440" cy="1562472"/>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endParaRPr kumimoji="1" lang="ja-JP" altLang="en-US"/>
          </a:p>
        </p:txBody>
      </p:sp>
      <p:sp>
        <p:nvSpPr>
          <p:cNvPr id="9" name="角丸四角形 8"/>
          <p:cNvSpPr/>
          <p:nvPr/>
        </p:nvSpPr>
        <p:spPr>
          <a:xfrm>
            <a:off x="2555776" y="5085184"/>
            <a:ext cx="1274440" cy="1562472"/>
          </a:xfrm>
          <a:prstGeom prst="round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kumimoji="1" lang="ja-JP" altLang="en-US"/>
          </a:p>
        </p:txBody>
      </p:sp>
      <p:sp>
        <p:nvSpPr>
          <p:cNvPr id="13" name="正方形/長方形 12"/>
          <p:cNvSpPr/>
          <p:nvPr/>
        </p:nvSpPr>
        <p:spPr>
          <a:xfrm>
            <a:off x="1187624" y="6237312"/>
            <a:ext cx="1152128" cy="5040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管理</a:t>
            </a:r>
            <a:r>
              <a:rPr kumimoji="1" lang="en-US" altLang="ja-JP" dirty="0" smtClean="0">
                <a:solidFill>
                  <a:schemeClr val="tx1"/>
                </a:solidFill>
              </a:rPr>
              <a:t>VM</a:t>
            </a:r>
            <a:endParaRPr kumimoji="1" lang="ja-JP" altLang="en-US" dirty="0">
              <a:solidFill>
                <a:schemeClr val="tx1"/>
              </a:solidFill>
            </a:endParaRPr>
          </a:p>
        </p:txBody>
      </p:sp>
      <p:sp>
        <p:nvSpPr>
          <p:cNvPr id="15" name="正方形/長方形 14"/>
          <p:cNvSpPr/>
          <p:nvPr/>
        </p:nvSpPr>
        <p:spPr>
          <a:xfrm>
            <a:off x="2627784" y="6165304"/>
            <a:ext cx="1152128" cy="5040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監視対象</a:t>
            </a:r>
            <a:r>
              <a:rPr kumimoji="1" lang="en-US" altLang="ja-JP" dirty="0" smtClean="0">
                <a:solidFill>
                  <a:schemeClr val="tx1"/>
                </a:solidFill>
              </a:rPr>
              <a:t>VM</a:t>
            </a:r>
            <a:endParaRPr kumimoji="1" lang="ja-JP" altLang="en-US" dirty="0">
              <a:solidFill>
                <a:schemeClr val="tx1"/>
              </a:solidFill>
            </a:endParaRPr>
          </a:p>
        </p:txBody>
      </p:sp>
      <p:sp>
        <p:nvSpPr>
          <p:cNvPr id="17" name="右矢印 16"/>
          <p:cNvSpPr/>
          <p:nvPr/>
        </p:nvSpPr>
        <p:spPr>
          <a:xfrm>
            <a:off x="2195736" y="5301208"/>
            <a:ext cx="720080" cy="484632"/>
          </a:xfrm>
          <a:prstGeom prst="rightArrow">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円/楕円 15"/>
          <p:cNvSpPr/>
          <p:nvPr/>
        </p:nvSpPr>
        <p:spPr>
          <a:xfrm>
            <a:off x="1187624" y="5157192"/>
            <a:ext cx="1152128" cy="720080"/>
          </a:xfrm>
          <a:prstGeom prst="ellips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400" dirty="0" smtClean="0">
                <a:solidFill>
                  <a:schemeClr val="tx1"/>
                </a:solidFill>
              </a:rPr>
              <a:t>IDS</a:t>
            </a:r>
            <a:endParaRPr kumimoji="1" lang="ja-JP" altLang="en-US" sz="2400" dirty="0">
              <a:solidFill>
                <a:schemeClr val="tx1"/>
              </a:solidFill>
            </a:endParaRPr>
          </a:p>
        </p:txBody>
      </p:sp>
      <p:sp>
        <p:nvSpPr>
          <p:cNvPr id="10" name="角丸四角形 9"/>
          <p:cNvSpPr/>
          <p:nvPr/>
        </p:nvSpPr>
        <p:spPr>
          <a:xfrm>
            <a:off x="4953744" y="5085184"/>
            <a:ext cx="1274440" cy="1562472"/>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endParaRPr kumimoji="1" lang="ja-JP" altLang="en-US"/>
          </a:p>
        </p:txBody>
      </p:sp>
      <p:sp>
        <p:nvSpPr>
          <p:cNvPr id="12" name="正方形/長方形 11"/>
          <p:cNvSpPr/>
          <p:nvPr/>
        </p:nvSpPr>
        <p:spPr>
          <a:xfrm>
            <a:off x="5004048" y="6237312"/>
            <a:ext cx="1152128" cy="5040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管理</a:t>
            </a:r>
            <a:r>
              <a:rPr kumimoji="1" lang="en-US" altLang="ja-JP" dirty="0" smtClean="0">
                <a:solidFill>
                  <a:schemeClr val="tx1"/>
                </a:solidFill>
              </a:rPr>
              <a:t>VM</a:t>
            </a:r>
            <a:endParaRPr kumimoji="1" lang="ja-JP" altLang="en-US"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4" presetClass="path" presetSubtype="0" accel="50000" decel="50000" fill="hold" grpId="0" nodeType="clickEffect">
                                  <p:stCondLst>
                                    <p:cond delay="0"/>
                                  </p:stCondLst>
                                  <p:childTnLst>
                                    <p:animMotion origin="layout" path="M -1.94444E-6 -4.07407E-6 L 0.11215 -0.05324 C 0.13559 -0.06527 0.17084 -0.07199 0.20747 -0.07199 C 0.24931 -0.07199 0.28281 -0.06527 0.30625 -0.05324 L 0.41858 -4.07407E-6 " pathEditMode="relative" rAng="0" ptsTypes="FffFF">
                                      <p:cBhvr>
                                        <p:cTn id="6" dur="2000" fill="hold"/>
                                        <p:tgtEl>
                                          <p:spTgt spid="9"/>
                                        </p:tgtEl>
                                        <p:attrNameLst>
                                          <p:attrName>ppt_x</p:attrName>
                                          <p:attrName>ppt_y</p:attrName>
                                        </p:attrNameLst>
                                      </p:cBhvr>
                                      <p:rCtr x="20900" y="-3600"/>
                                    </p:animMotion>
                                  </p:childTnLst>
                                </p:cTn>
                              </p:par>
                              <p:par>
                                <p:cTn id="7" presetID="44" presetClass="path" presetSubtype="0" accel="50000" decel="50000" fill="hold" grpId="0" nodeType="withEffect">
                                  <p:stCondLst>
                                    <p:cond delay="0"/>
                                  </p:stCondLst>
                                  <p:childTnLst>
                                    <p:animMotion origin="layout" path="M 2.77778E-6 1.85185E-6 L 0.11215 -0.05324 C 0.13559 -0.06528 0.17083 -0.07199 0.20746 -0.07199 C 0.2493 -0.07199 0.28281 -0.06528 0.30625 -0.05324 L 0.41857 1.85185E-6 " pathEditMode="relative" rAng="0" ptsTypes="FffFF">
                                      <p:cBhvr>
                                        <p:cTn id="8" dur="2000" fill="hold"/>
                                        <p:tgtEl>
                                          <p:spTgt spid="15"/>
                                        </p:tgtEl>
                                        <p:attrNameLst>
                                          <p:attrName>ppt_x</p:attrName>
                                          <p:attrName>ppt_y</p:attrName>
                                        </p:attrNameLst>
                                      </p:cBhvr>
                                      <p:rCtr x="20900" y="-360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正方形/長方形 16"/>
          <p:cNvSpPr/>
          <p:nvPr/>
        </p:nvSpPr>
        <p:spPr>
          <a:xfrm>
            <a:off x="4716016" y="4293096"/>
            <a:ext cx="3816424" cy="244827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p:cNvSpPr>
            <a:spLocks noGrp="1"/>
          </p:cNvSpPr>
          <p:nvPr>
            <p:ph type="title"/>
          </p:nvPr>
        </p:nvSpPr>
        <p:spPr/>
        <p:txBody>
          <a:bodyPr/>
          <a:lstStyle/>
          <a:p>
            <a:pPr algn="ctr"/>
            <a:r>
              <a:rPr kumimoji="1" lang="ja-JP" altLang="en-US" dirty="0" smtClean="0"/>
              <a:t>提案：ドメイン</a:t>
            </a:r>
            <a:r>
              <a:rPr kumimoji="1" lang="en-US" altLang="ja-JP" dirty="0" smtClean="0"/>
              <a:t>M</a:t>
            </a:r>
            <a:endParaRPr kumimoji="1" lang="ja-JP" altLang="en-US" dirty="0"/>
          </a:p>
        </p:txBody>
      </p:sp>
      <p:sp>
        <p:nvSpPr>
          <p:cNvPr id="3" name="コンテンツ プレースホルダ 2"/>
          <p:cNvSpPr>
            <a:spLocks noGrp="1"/>
          </p:cNvSpPr>
          <p:nvPr>
            <p:ph sz="quarter" idx="1"/>
          </p:nvPr>
        </p:nvSpPr>
        <p:spPr/>
        <p:txBody>
          <a:bodyPr/>
          <a:lstStyle/>
          <a:p>
            <a:r>
              <a:rPr kumimoji="1" lang="ja-JP" altLang="en-US" dirty="0" smtClean="0"/>
              <a:t>マイグレーション可能な</a:t>
            </a:r>
            <a:r>
              <a:rPr kumimoji="1" lang="en-US" altLang="ja-JP" dirty="0" smtClean="0"/>
              <a:t>IDS</a:t>
            </a:r>
            <a:r>
              <a:rPr kumimoji="1" lang="ja-JP" altLang="en-US" dirty="0" smtClean="0"/>
              <a:t>オフロード専用</a:t>
            </a:r>
            <a:r>
              <a:rPr kumimoji="1" lang="en-US" altLang="ja-JP" dirty="0" smtClean="0"/>
              <a:t>VM</a:t>
            </a:r>
          </a:p>
          <a:p>
            <a:pPr lvl="1"/>
            <a:r>
              <a:rPr lang="ja-JP" altLang="en-US" dirty="0"/>
              <a:t>指定</a:t>
            </a:r>
            <a:r>
              <a:rPr lang="ja-JP" altLang="en-US" dirty="0" smtClean="0"/>
              <a:t>した監視対象</a:t>
            </a:r>
            <a:r>
              <a:rPr lang="en-US" altLang="ja-JP" dirty="0" smtClean="0"/>
              <a:t>VM</a:t>
            </a:r>
            <a:r>
              <a:rPr lang="ja-JP" altLang="en-US" dirty="0" smtClean="0"/>
              <a:t>を監視できる</a:t>
            </a:r>
            <a:endParaRPr lang="en-US" altLang="ja-JP" dirty="0" smtClean="0"/>
          </a:p>
          <a:p>
            <a:pPr lvl="2"/>
            <a:r>
              <a:rPr lang="ja-JP" altLang="en-US" dirty="0" smtClean="0"/>
              <a:t>ストレージ、ネットワーク、メモリを監視可能</a:t>
            </a:r>
            <a:endParaRPr lang="en-US" altLang="ja-JP" dirty="0" smtClean="0"/>
          </a:p>
          <a:p>
            <a:pPr lvl="1"/>
            <a:r>
              <a:rPr kumimoji="1" lang="ja-JP" altLang="en-US" dirty="0" smtClean="0"/>
              <a:t>監視したまま監視対象</a:t>
            </a:r>
            <a:r>
              <a:rPr kumimoji="1" lang="en-US" altLang="ja-JP" dirty="0" smtClean="0"/>
              <a:t>VM</a:t>
            </a:r>
            <a:r>
              <a:rPr kumimoji="1" lang="ja-JP" altLang="en-US" dirty="0" smtClean="0"/>
              <a:t>と同時にマイグレーションできる</a:t>
            </a:r>
            <a:endParaRPr kumimoji="1" lang="en-US" altLang="ja-JP" dirty="0" smtClean="0"/>
          </a:p>
          <a:p>
            <a:pPr lvl="2"/>
            <a:r>
              <a:rPr lang="ja-JP" altLang="en-US" dirty="0" smtClean="0"/>
              <a:t>マイグレーション後も監視を継続</a:t>
            </a:r>
            <a:endParaRPr kumimoji="1" lang="ja-JP" altLang="en-US" dirty="0"/>
          </a:p>
        </p:txBody>
      </p:sp>
      <p:sp>
        <p:nvSpPr>
          <p:cNvPr id="6" name="正方形/長方形 5"/>
          <p:cNvSpPr/>
          <p:nvPr/>
        </p:nvSpPr>
        <p:spPr>
          <a:xfrm>
            <a:off x="539552" y="4293096"/>
            <a:ext cx="3816424" cy="244827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正方形/長方形 7"/>
          <p:cNvSpPr/>
          <p:nvPr/>
        </p:nvSpPr>
        <p:spPr>
          <a:xfrm>
            <a:off x="1907704" y="4293096"/>
            <a:ext cx="1152128" cy="5040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ホスト</a:t>
            </a:r>
            <a:r>
              <a:rPr kumimoji="1" lang="en-US" altLang="ja-JP" dirty="0" smtClean="0">
                <a:solidFill>
                  <a:schemeClr val="tx1"/>
                </a:solidFill>
              </a:rPr>
              <a:t>1</a:t>
            </a:r>
            <a:endParaRPr kumimoji="1" lang="ja-JP" altLang="en-US" dirty="0">
              <a:solidFill>
                <a:schemeClr val="tx1"/>
              </a:solidFill>
            </a:endParaRPr>
          </a:p>
        </p:txBody>
      </p:sp>
      <p:sp>
        <p:nvSpPr>
          <p:cNvPr id="9" name="正方形/長方形 8"/>
          <p:cNvSpPr/>
          <p:nvPr/>
        </p:nvSpPr>
        <p:spPr>
          <a:xfrm>
            <a:off x="6084168" y="4293096"/>
            <a:ext cx="1152128" cy="5040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ホスト</a:t>
            </a:r>
            <a:r>
              <a:rPr lang="en-US" altLang="ja-JP" dirty="0" smtClean="0">
                <a:solidFill>
                  <a:schemeClr val="tx1"/>
                </a:solidFill>
              </a:rPr>
              <a:t>2</a:t>
            </a:r>
            <a:endParaRPr kumimoji="1" lang="ja-JP" altLang="en-US" dirty="0">
              <a:solidFill>
                <a:schemeClr val="tx1"/>
              </a:solidFill>
            </a:endParaRPr>
          </a:p>
        </p:txBody>
      </p:sp>
      <p:sp>
        <p:nvSpPr>
          <p:cNvPr id="10" name="角丸四角形 9"/>
          <p:cNvSpPr/>
          <p:nvPr/>
        </p:nvSpPr>
        <p:spPr>
          <a:xfrm>
            <a:off x="611560" y="5085184"/>
            <a:ext cx="1152128" cy="1562472"/>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endParaRPr kumimoji="1" lang="ja-JP" altLang="en-US"/>
          </a:p>
        </p:txBody>
      </p:sp>
      <p:sp>
        <p:nvSpPr>
          <p:cNvPr id="11" name="角丸四角形 10"/>
          <p:cNvSpPr/>
          <p:nvPr/>
        </p:nvSpPr>
        <p:spPr>
          <a:xfrm>
            <a:off x="1835696" y="5085184"/>
            <a:ext cx="1152128" cy="1562472"/>
          </a:xfrm>
          <a:prstGeom prst="round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kumimoji="1" lang="ja-JP" altLang="en-US"/>
          </a:p>
        </p:txBody>
      </p:sp>
      <p:sp>
        <p:nvSpPr>
          <p:cNvPr id="14" name="正方形/長方形 13"/>
          <p:cNvSpPr/>
          <p:nvPr/>
        </p:nvSpPr>
        <p:spPr>
          <a:xfrm>
            <a:off x="611560" y="6237312"/>
            <a:ext cx="1152128" cy="5040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管理</a:t>
            </a:r>
            <a:r>
              <a:rPr kumimoji="1" lang="en-US" altLang="ja-JP" dirty="0" smtClean="0">
                <a:solidFill>
                  <a:schemeClr val="tx1"/>
                </a:solidFill>
              </a:rPr>
              <a:t>VM</a:t>
            </a:r>
            <a:endParaRPr kumimoji="1" lang="ja-JP" altLang="en-US" dirty="0">
              <a:solidFill>
                <a:schemeClr val="tx1"/>
              </a:solidFill>
            </a:endParaRPr>
          </a:p>
        </p:txBody>
      </p:sp>
      <p:sp>
        <p:nvSpPr>
          <p:cNvPr id="15" name="正方形/長方形 14"/>
          <p:cNvSpPr/>
          <p:nvPr/>
        </p:nvSpPr>
        <p:spPr>
          <a:xfrm>
            <a:off x="1835696" y="6165304"/>
            <a:ext cx="1152128" cy="5040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監視対象</a:t>
            </a:r>
            <a:r>
              <a:rPr kumimoji="1" lang="en-US" altLang="ja-JP" dirty="0" smtClean="0">
                <a:solidFill>
                  <a:schemeClr val="tx1"/>
                </a:solidFill>
              </a:rPr>
              <a:t>VM</a:t>
            </a:r>
            <a:endParaRPr kumimoji="1" lang="ja-JP" altLang="en-US" dirty="0">
              <a:solidFill>
                <a:schemeClr val="tx1"/>
              </a:solidFill>
            </a:endParaRPr>
          </a:p>
        </p:txBody>
      </p:sp>
      <p:sp>
        <p:nvSpPr>
          <p:cNvPr id="18" name="角丸四角形 17"/>
          <p:cNvSpPr/>
          <p:nvPr/>
        </p:nvSpPr>
        <p:spPr>
          <a:xfrm>
            <a:off x="3059832" y="5085184"/>
            <a:ext cx="1152128" cy="1562472"/>
          </a:xfrm>
          <a:prstGeom prst="round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kumimoji="1" lang="ja-JP" altLang="en-US"/>
          </a:p>
        </p:txBody>
      </p:sp>
      <p:sp>
        <p:nvSpPr>
          <p:cNvPr id="19" name="正方形/長方形 18"/>
          <p:cNvSpPr/>
          <p:nvPr/>
        </p:nvSpPr>
        <p:spPr>
          <a:xfrm>
            <a:off x="3059832" y="6165304"/>
            <a:ext cx="1152128" cy="5040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ドメイン</a:t>
            </a:r>
            <a:r>
              <a:rPr kumimoji="1" lang="en-US" altLang="ja-JP" dirty="0" smtClean="0">
                <a:solidFill>
                  <a:schemeClr val="tx1"/>
                </a:solidFill>
              </a:rPr>
              <a:t>M</a:t>
            </a:r>
            <a:endParaRPr kumimoji="1" lang="ja-JP" altLang="en-US" dirty="0">
              <a:solidFill>
                <a:schemeClr val="tx1"/>
              </a:solidFill>
            </a:endParaRPr>
          </a:p>
        </p:txBody>
      </p:sp>
      <p:sp>
        <p:nvSpPr>
          <p:cNvPr id="20" name="左矢印 19"/>
          <p:cNvSpPr/>
          <p:nvPr/>
        </p:nvSpPr>
        <p:spPr>
          <a:xfrm>
            <a:off x="2627784" y="5301208"/>
            <a:ext cx="834392" cy="484632"/>
          </a:xfrm>
          <a:prstGeom prst="leftArrow">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円/楕円 15"/>
          <p:cNvSpPr/>
          <p:nvPr/>
        </p:nvSpPr>
        <p:spPr>
          <a:xfrm>
            <a:off x="3203848" y="5229200"/>
            <a:ext cx="936104" cy="648072"/>
          </a:xfrm>
          <a:prstGeom prst="ellips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400" dirty="0" smtClean="0">
                <a:solidFill>
                  <a:schemeClr val="tx1"/>
                </a:solidFill>
              </a:rPr>
              <a:t>IDS</a:t>
            </a:r>
            <a:endParaRPr kumimoji="1" lang="ja-JP" altLang="en-US" sz="2400"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1"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strips(downLeft)">
                                      <p:cBhvr>
                                        <p:cTn id="7" dur="500"/>
                                        <p:tgtEl>
                                          <p:spTgt spid="18"/>
                                        </p:tgtEl>
                                      </p:cBhvr>
                                    </p:animEffect>
                                  </p:childTnLst>
                                </p:cTn>
                              </p:par>
                              <p:par>
                                <p:cTn id="8" presetID="18" presetClass="entr" presetSubtype="12" fill="hold" grpId="1" nodeType="withEffect">
                                  <p:stCondLst>
                                    <p:cond delay="0"/>
                                  </p:stCondLst>
                                  <p:childTnLst>
                                    <p:set>
                                      <p:cBhvr>
                                        <p:cTn id="9" dur="1" fill="hold">
                                          <p:stCondLst>
                                            <p:cond delay="0"/>
                                          </p:stCondLst>
                                        </p:cTn>
                                        <p:tgtEl>
                                          <p:spTgt spid="19"/>
                                        </p:tgtEl>
                                        <p:attrNameLst>
                                          <p:attrName>style.visibility</p:attrName>
                                        </p:attrNameLst>
                                      </p:cBhvr>
                                      <p:to>
                                        <p:strVal val="visible"/>
                                      </p:to>
                                    </p:set>
                                    <p:animEffect transition="in" filter="strips(downLeft)">
                                      <p:cBhvr>
                                        <p:cTn id="10" dur="500"/>
                                        <p:tgtEl>
                                          <p:spTgt spid="19"/>
                                        </p:tgtEl>
                                      </p:cBhvr>
                                    </p:animEffect>
                                  </p:childTnLst>
                                </p:cTn>
                              </p:par>
                            </p:childTnLst>
                          </p:cTn>
                        </p:par>
                      </p:childTnLst>
                    </p:cTn>
                  </p:par>
                  <p:par>
                    <p:cTn id="11" fill="hold">
                      <p:stCondLst>
                        <p:cond delay="indefinite"/>
                      </p:stCondLst>
                      <p:childTnLst>
                        <p:par>
                          <p:cTn id="12" fill="hold">
                            <p:stCondLst>
                              <p:cond delay="0"/>
                            </p:stCondLst>
                            <p:childTnLst>
                              <p:par>
                                <p:cTn id="13" presetID="18" presetClass="entr" presetSubtype="12" fill="hold" grpId="1" nodeType="clickEffect">
                                  <p:stCondLst>
                                    <p:cond delay="0"/>
                                  </p:stCondLst>
                                  <p:childTnLst>
                                    <p:set>
                                      <p:cBhvr>
                                        <p:cTn id="14" dur="1" fill="hold">
                                          <p:stCondLst>
                                            <p:cond delay="0"/>
                                          </p:stCondLst>
                                        </p:cTn>
                                        <p:tgtEl>
                                          <p:spTgt spid="16"/>
                                        </p:tgtEl>
                                        <p:attrNameLst>
                                          <p:attrName>style.visibility</p:attrName>
                                        </p:attrNameLst>
                                      </p:cBhvr>
                                      <p:to>
                                        <p:strVal val="visible"/>
                                      </p:to>
                                    </p:set>
                                    <p:animEffect transition="in" filter="strips(downLeft)">
                                      <p:cBhvr>
                                        <p:cTn id="15" dur="500"/>
                                        <p:tgtEl>
                                          <p:spTgt spid="16"/>
                                        </p:tgtEl>
                                      </p:cBhvr>
                                    </p:animEffect>
                                  </p:childTnLst>
                                </p:cTn>
                              </p:par>
                            </p:childTnLst>
                          </p:cTn>
                        </p:par>
                      </p:childTnLst>
                    </p:cTn>
                  </p:par>
                  <p:par>
                    <p:cTn id="16" fill="hold">
                      <p:stCondLst>
                        <p:cond delay="indefinite"/>
                      </p:stCondLst>
                      <p:childTnLst>
                        <p:par>
                          <p:cTn id="17" fill="hold">
                            <p:stCondLst>
                              <p:cond delay="0"/>
                            </p:stCondLst>
                            <p:childTnLst>
                              <p:par>
                                <p:cTn id="18" presetID="18" presetClass="entr" presetSubtype="12" fill="hold" grpId="1" nodeType="clickEffect">
                                  <p:stCondLst>
                                    <p:cond delay="0"/>
                                  </p:stCondLst>
                                  <p:childTnLst>
                                    <p:set>
                                      <p:cBhvr>
                                        <p:cTn id="19" dur="1" fill="hold">
                                          <p:stCondLst>
                                            <p:cond delay="0"/>
                                          </p:stCondLst>
                                        </p:cTn>
                                        <p:tgtEl>
                                          <p:spTgt spid="20"/>
                                        </p:tgtEl>
                                        <p:attrNameLst>
                                          <p:attrName>style.visibility</p:attrName>
                                        </p:attrNameLst>
                                      </p:cBhvr>
                                      <p:to>
                                        <p:strVal val="visible"/>
                                      </p:to>
                                    </p:set>
                                    <p:animEffect transition="in" filter="strips(downLeft)">
                                      <p:cBhvr>
                                        <p:cTn id="20" dur="500"/>
                                        <p:tgtEl>
                                          <p:spTgt spid="20"/>
                                        </p:tgtEl>
                                      </p:cBhvr>
                                    </p:animEffect>
                                  </p:childTnLst>
                                </p:cTn>
                              </p:par>
                            </p:childTnLst>
                          </p:cTn>
                        </p:par>
                      </p:childTnLst>
                    </p:cTn>
                  </p:par>
                  <p:par>
                    <p:cTn id="21" fill="hold">
                      <p:stCondLst>
                        <p:cond delay="indefinite"/>
                      </p:stCondLst>
                      <p:childTnLst>
                        <p:par>
                          <p:cTn id="22" fill="hold">
                            <p:stCondLst>
                              <p:cond delay="0"/>
                            </p:stCondLst>
                            <p:childTnLst>
                              <p:par>
                                <p:cTn id="23" presetID="44" presetClass="path" presetSubtype="0" accel="50000" decel="50000" fill="hold" grpId="0" nodeType="clickEffect">
                                  <p:stCondLst>
                                    <p:cond delay="0"/>
                                  </p:stCondLst>
                                  <p:childTnLst>
                                    <p:animMotion origin="layout" path="M 4.72222E-6 -2.83996E-6 L 0.12118 -0.05319 C 0.1467 -0.06521 0.18472 -0.07192 0.2243 -0.07192 C 0.26961 -0.07192 0.30572 -0.06521 0.33125 -0.05319 L 0.45277 -2.83996E-6 " pathEditMode="relative" rAng="0" ptsTypes="FffFF">
                                      <p:cBhvr>
                                        <p:cTn id="24" dur="2000" fill="hold"/>
                                        <p:tgtEl>
                                          <p:spTgt spid="11"/>
                                        </p:tgtEl>
                                        <p:attrNameLst>
                                          <p:attrName>ppt_x</p:attrName>
                                          <p:attrName>ppt_y</p:attrName>
                                        </p:attrNameLst>
                                      </p:cBhvr>
                                      <p:rCtr x="22600" y="-3600"/>
                                    </p:animMotion>
                                  </p:childTnLst>
                                </p:cTn>
                              </p:par>
                              <p:par>
                                <p:cTn id="25" presetID="44" presetClass="path" presetSubtype="0" accel="50000" decel="50000" fill="hold" grpId="0" nodeType="withEffect">
                                  <p:stCondLst>
                                    <p:cond delay="0"/>
                                  </p:stCondLst>
                                  <p:childTnLst>
                                    <p:animMotion origin="layout" path="M 4.72222E-6 -2.6087E-6 L 0.12118 -0.05319 C 0.1467 -0.06521 0.18472 -0.07192 0.2243 -0.07192 C 0.26961 -0.07192 0.30572 -0.06521 0.33125 -0.05319 L 0.45277 -2.6087E-6 " pathEditMode="relative" rAng="0" ptsTypes="FffFF">
                                      <p:cBhvr>
                                        <p:cTn id="26" dur="2000" fill="hold"/>
                                        <p:tgtEl>
                                          <p:spTgt spid="15"/>
                                        </p:tgtEl>
                                        <p:attrNameLst>
                                          <p:attrName>ppt_x</p:attrName>
                                          <p:attrName>ppt_y</p:attrName>
                                        </p:attrNameLst>
                                      </p:cBhvr>
                                      <p:rCtr x="22600" y="-3600"/>
                                    </p:animMotion>
                                  </p:childTnLst>
                                </p:cTn>
                              </p:par>
                              <p:par>
                                <p:cTn id="27" presetID="44" presetClass="path" presetSubtype="0" accel="50000" decel="50000" fill="hold" grpId="0" nodeType="withEffect">
                                  <p:stCondLst>
                                    <p:cond delay="0"/>
                                  </p:stCondLst>
                                  <p:childTnLst>
                                    <p:animMotion origin="layout" path="M 5.55556E-7 -2.83996E-6 L 0.12118 -0.05319 C 0.1467 -0.06521 0.18472 -0.07192 0.22431 -0.07192 C 0.26962 -0.07192 0.30573 -0.06521 0.33125 -0.05319 L 0.45278 -2.83996E-6 " pathEditMode="relative" rAng="0" ptsTypes="FffFF">
                                      <p:cBhvr>
                                        <p:cTn id="28" dur="2000" fill="hold"/>
                                        <p:tgtEl>
                                          <p:spTgt spid="18"/>
                                        </p:tgtEl>
                                        <p:attrNameLst>
                                          <p:attrName>ppt_x</p:attrName>
                                          <p:attrName>ppt_y</p:attrName>
                                        </p:attrNameLst>
                                      </p:cBhvr>
                                      <p:rCtr x="22600" y="-3600"/>
                                    </p:animMotion>
                                  </p:childTnLst>
                                </p:cTn>
                              </p:par>
                              <p:par>
                                <p:cTn id="29" presetID="44" presetClass="path" presetSubtype="0" accel="50000" decel="50000" fill="hold" grpId="0" nodeType="withEffect">
                                  <p:stCondLst>
                                    <p:cond delay="0"/>
                                  </p:stCondLst>
                                  <p:childTnLst>
                                    <p:animMotion origin="layout" path="M 5.55556E-7 -2.6087E-6 L 0.12118 -0.05319 C 0.1467 -0.06521 0.18472 -0.07192 0.22431 -0.07192 C 0.26962 -0.07192 0.30573 -0.06521 0.33125 -0.05319 L 0.45278 -2.6087E-6 " pathEditMode="relative" rAng="0" ptsTypes="FffFF">
                                      <p:cBhvr>
                                        <p:cTn id="30" dur="2000" fill="hold"/>
                                        <p:tgtEl>
                                          <p:spTgt spid="19"/>
                                        </p:tgtEl>
                                        <p:attrNameLst>
                                          <p:attrName>ppt_x</p:attrName>
                                          <p:attrName>ppt_y</p:attrName>
                                        </p:attrNameLst>
                                      </p:cBhvr>
                                      <p:rCtr x="22600" y="-3600"/>
                                    </p:animMotion>
                                  </p:childTnLst>
                                </p:cTn>
                              </p:par>
                              <p:par>
                                <p:cTn id="31" presetID="44" presetClass="path" presetSubtype="0" accel="50000" decel="50000" fill="hold" grpId="0" nodeType="withEffect">
                                  <p:stCondLst>
                                    <p:cond delay="0"/>
                                  </p:stCondLst>
                                  <p:childTnLst>
                                    <p:animMotion origin="layout" path="M 3.88889E-6 4.43108E-6 L 0.12118 -0.0532 C 0.1467 -0.06522 0.18472 -0.07193 0.2243 -0.07193 C 0.26961 -0.07193 0.30573 -0.06522 0.33125 -0.0532 L 0.45277 4.43108E-6 " pathEditMode="relative" rAng="0" ptsTypes="FffFF">
                                      <p:cBhvr>
                                        <p:cTn id="32" dur="2000" fill="hold"/>
                                        <p:tgtEl>
                                          <p:spTgt spid="20"/>
                                        </p:tgtEl>
                                        <p:attrNameLst>
                                          <p:attrName>ppt_x</p:attrName>
                                          <p:attrName>ppt_y</p:attrName>
                                        </p:attrNameLst>
                                      </p:cBhvr>
                                      <p:rCtr x="22600" y="-3600"/>
                                    </p:animMotion>
                                  </p:childTnLst>
                                </p:cTn>
                              </p:par>
                              <p:par>
                                <p:cTn id="33" presetID="44" presetClass="path" presetSubtype="0" accel="50000" decel="50000" fill="hold" grpId="0" nodeType="withEffect">
                                  <p:stCondLst>
                                    <p:cond delay="0"/>
                                  </p:stCondLst>
                                  <p:childTnLst>
                                    <p:animMotion origin="layout" path="M -2.5E-6 -3.17299E-6 L 0.12118 -0.05319 C 0.1467 -0.06521 0.18472 -0.07192 0.22431 -0.07192 C 0.26962 -0.07192 0.30573 -0.06521 0.33125 -0.05319 L 0.45278 -3.17299E-6 " pathEditMode="relative" rAng="0" ptsTypes="FffFF">
                                      <p:cBhvr>
                                        <p:cTn id="34" dur="2000" fill="hold"/>
                                        <p:tgtEl>
                                          <p:spTgt spid="16"/>
                                        </p:tgtEl>
                                        <p:attrNameLst>
                                          <p:attrName>ppt_x</p:attrName>
                                          <p:attrName>ppt_y</p:attrName>
                                        </p:attrNameLst>
                                      </p:cBhvr>
                                      <p:rCtr x="22600" y="-360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5" grpId="0"/>
      <p:bldP spid="18" grpId="0" animBg="1"/>
      <p:bldP spid="18" grpId="1" animBg="1"/>
      <p:bldP spid="19" grpId="0"/>
      <p:bldP spid="19" grpId="1"/>
      <p:bldP spid="20" grpId="0" animBg="1"/>
      <p:bldP spid="20" grpId="1" animBg="1"/>
      <p:bldP spid="16" grpId="0" animBg="1"/>
      <p:bldP spid="16" grpId="1"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ctr"/>
            <a:r>
              <a:rPr kumimoji="1" lang="ja-JP" altLang="en-US" dirty="0" smtClean="0"/>
              <a:t>メモリ監視</a:t>
            </a:r>
            <a:endParaRPr kumimoji="1" lang="ja-JP" altLang="en-US" dirty="0"/>
          </a:p>
        </p:txBody>
      </p:sp>
      <p:sp>
        <p:nvSpPr>
          <p:cNvPr id="3" name="コンテンツ プレースホルダ 2"/>
          <p:cNvSpPr>
            <a:spLocks noGrp="1"/>
          </p:cNvSpPr>
          <p:nvPr>
            <p:ph sz="quarter" idx="1"/>
          </p:nvPr>
        </p:nvSpPr>
        <p:spPr/>
        <p:txBody>
          <a:bodyPr>
            <a:normAutofit/>
          </a:bodyPr>
          <a:lstStyle/>
          <a:p>
            <a:r>
              <a:rPr kumimoji="1" lang="ja-JP" altLang="en-US" dirty="0" smtClean="0"/>
              <a:t>ドメイン</a:t>
            </a:r>
            <a:r>
              <a:rPr kumimoji="1" lang="en-US" altLang="ja-JP" dirty="0" smtClean="0"/>
              <a:t>M</a:t>
            </a:r>
            <a:r>
              <a:rPr lang="ja-JP" altLang="en-US" dirty="0" err="1" smtClean="0"/>
              <a:t>に監</a:t>
            </a:r>
            <a:r>
              <a:rPr lang="ja-JP" altLang="en-US" dirty="0" smtClean="0"/>
              <a:t>視対象</a:t>
            </a:r>
            <a:r>
              <a:rPr lang="en-US" altLang="ja-JP" dirty="0" smtClean="0"/>
              <a:t>VM</a:t>
            </a:r>
            <a:r>
              <a:rPr lang="ja-JP" altLang="en-US" dirty="0" err="1" smtClean="0"/>
              <a:t>のメ</a:t>
            </a:r>
            <a:r>
              <a:rPr lang="ja-JP" altLang="en-US" dirty="0" smtClean="0"/>
              <a:t>モリをマップして監視</a:t>
            </a:r>
            <a:endParaRPr lang="en-US" altLang="ja-JP" dirty="0" smtClean="0"/>
          </a:p>
          <a:p>
            <a:pPr lvl="1"/>
            <a:r>
              <a:rPr lang="ja-JP" altLang="en-US" dirty="0" smtClean="0"/>
              <a:t>メモリマップは</a:t>
            </a:r>
            <a:r>
              <a:rPr lang="en-US" altLang="ja-JP" dirty="0" smtClean="0"/>
              <a:t>VM</a:t>
            </a:r>
            <a:r>
              <a:rPr lang="ja-JP" altLang="en-US" dirty="0" smtClean="0"/>
              <a:t>間でメモリを共有するための操作</a:t>
            </a:r>
            <a:endParaRPr lang="en-US" altLang="ja-JP" dirty="0" smtClean="0"/>
          </a:p>
          <a:p>
            <a:pPr lvl="1"/>
            <a:r>
              <a:rPr kumimoji="1" lang="ja-JP" altLang="en-US" dirty="0" smtClean="0"/>
              <a:t>従来は管理</a:t>
            </a:r>
            <a:r>
              <a:rPr kumimoji="1" lang="en-US" altLang="ja-JP" dirty="0" smtClean="0"/>
              <a:t>VM</a:t>
            </a:r>
            <a:r>
              <a:rPr kumimoji="1" lang="ja-JP" altLang="en-US" dirty="0" smtClean="0"/>
              <a:t>しかマップできなかった</a:t>
            </a:r>
            <a:endParaRPr kumimoji="1" lang="en-US" altLang="ja-JP" dirty="0" smtClean="0"/>
          </a:p>
          <a:p>
            <a:pPr lvl="2"/>
            <a:r>
              <a:rPr lang="en-US" altLang="ja-JP" dirty="0" smtClean="0"/>
              <a:t>VM</a:t>
            </a:r>
            <a:r>
              <a:rPr lang="ja-JP" altLang="en-US" dirty="0" smtClean="0"/>
              <a:t>間の隔離を実現するため</a:t>
            </a:r>
            <a:endParaRPr lang="en-US" altLang="ja-JP" dirty="0" smtClean="0"/>
          </a:p>
          <a:p>
            <a:pPr lvl="2"/>
            <a:endParaRPr lang="en-US" altLang="ja-JP" dirty="0" smtClean="0"/>
          </a:p>
          <a:p>
            <a:pPr lvl="1"/>
            <a:r>
              <a:rPr lang="ja-JP" altLang="en-US" dirty="0" smtClean="0"/>
              <a:t>ドメイン</a:t>
            </a:r>
            <a:r>
              <a:rPr lang="en-US" altLang="ja-JP" dirty="0" smtClean="0"/>
              <a:t>M</a:t>
            </a:r>
            <a:r>
              <a:rPr lang="ja-JP" altLang="en-US" dirty="0" err="1" smtClean="0"/>
              <a:t>にも</a:t>
            </a:r>
            <a:r>
              <a:rPr lang="ja-JP" altLang="en-US" dirty="0" smtClean="0"/>
              <a:t>メモリマップの</a:t>
            </a:r>
            <a:endParaRPr lang="en-US" altLang="ja-JP" dirty="0" smtClean="0"/>
          </a:p>
          <a:p>
            <a:pPr lvl="1">
              <a:buNone/>
            </a:pPr>
            <a:r>
              <a:rPr lang="ja-JP" altLang="en-US" dirty="0" smtClean="0"/>
              <a:t>　許可を与える</a:t>
            </a:r>
            <a:endParaRPr lang="en-US" altLang="ja-JP" dirty="0" smtClean="0"/>
          </a:p>
          <a:p>
            <a:pPr lvl="2"/>
            <a:r>
              <a:rPr lang="en-US" altLang="ja-JP" dirty="0" smtClean="0"/>
              <a:t>VMM</a:t>
            </a:r>
            <a:r>
              <a:rPr lang="ja-JP" altLang="en-US" dirty="0" smtClean="0"/>
              <a:t>のアクセス制限を変更</a:t>
            </a:r>
            <a:endParaRPr lang="en-US" altLang="ja-JP" dirty="0" smtClean="0"/>
          </a:p>
          <a:p>
            <a:pPr lvl="2"/>
            <a:r>
              <a:rPr lang="ja-JP" altLang="en-US" dirty="0" smtClean="0"/>
              <a:t>ドメイン</a:t>
            </a:r>
            <a:r>
              <a:rPr lang="en-US" altLang="ja-JP" dirty="0" smtClean="0"/>
              <a:t>M</a:t>
            </a:r>
            <a:r>
              <a:rPr lang="ja-JP" altLang="en-US" dirty="0" smtClean="0"/>
              <a:t>の</a:t>
            </a:r>
            <a:r>
              <a:rPr lang="en-US" altLang="ja-JP" dirty="0" smtClean="0"/>
              <a:t>OS</a:t>
            </a:r>
            <a:r>
              <a:rPr lang="ja-JP" altLang="en-US" dirty="0" smtClean="0"/>
              <a:t>にメモリマップ用</a:t>
            </a:r>
            <a:endParaRPr lang="en-US" altLang="ja-JP" dirty="0" smtClean="0"/>
          </a:p>
          <a:p>
            <a:pPr marL="685800" lvl="2" indent="0">
              <a:buNone/>
            </a:pPr>
            <a:r>
              <a:rPr lang="ja-JP" altLang="en-US" dirty="0"/>
              <a:t>　</a:t>
            </a:r>
            <a:r>
              <a:rPr lang="ja-JP" altLang="en-US" dirty="0" smtClean="0"/>
              <a:t>のインターフェースを追加</a:t>
            </a:r>
          </a:p>
        </p:txBody>
      </p:sp>
      <p:sp>
        <p:nvSpPr>
          <p:cNvPr id="4" name="正方形/長方形 3"/>
          <p:cNvSpPr/>
          <p:nvPr/>
        </p:nvSpPr>
        <p:spPr>
          <a:xfrm>
            <a:off x="5652120" y="5589240"/>
            <a:ext cx="3240360" cy="864096"/>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800" dirty="0" smtClean="0">
                <a:solidFill>
                  <a:schemeClr val="tx1"/>
                </a:solidFill>
              </a:rPr>
              <a:t>VMM</a:t>
            </a:r>
            <a:endParaRPr kumimoji="1" lang="ja-JP" altLang="en-US" sz="2800" dirty="0">
              <a:solidFill>
                <a:schemeClr val="tx1"/>
              </a:solidFill>
            </a:endParaRPr>
          </a:p>
        </p:txBody>
      </p:sp>
      <p:sp>
        <p:nvSpPr>
          <p:cNvPr id="5" name="角丸四角形 4"/>
          <p:cNvSpPr/>
          <p:nvPr/>
        </p:nvSpPr>
        <p:spPr>
          <a:xfrm>
            <a:off x="5652120" y="3284984"/>
            <a:ext cx="1656184" cy="2217730"/>
          </a:xfrm>
          <a:prstGeom prst="round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kumimoji="1" lang="ja-JP" altLang="en-US"/>
          </a:p>
        </p:txBody>
      </p:sp>
      <p:sp>
        <p:nvSpPr>
          <p:cNvPr id="6" name="正方形/長方形 5"/>
          <p:cNvSpPr/>
          <p:nvPr/>
        </p:nvSpPr>
        <p:spPr>
          <a:xfrm>
            <a:off x="5724128" y="5013176"/>
            <a:ext cx="1440160" cy="57606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監視対象</a:t>
            </a:r>
            <a:r>
              <a:rPr kumimoji="1" lang="en-US" altLang="ja-JP" dirty="0" smtClean="0">
                <a:solidFill>
                  <a:schemeClr val="tx1"/>
                </a:solidFill>
              </a:rPr>
              <a:t>VM</a:t>
            </a:r>
            <a:endParaRPr kumimoji="1" lang="ja-JP" altLang="en-US" dirty="0">
              <a:solidFill>
                <a:schemeClr val="tx1"/>
              </a:solidFill>
            </a:endParaRPr>
          </a:p>
        </p:txBody>
      </p:sp>
      <p:sp>
        <p:nvSpPr>
          <p:cNvPr id="7" name="角丸四角形 6"/>
          <p:cNvSpPr/>
          <p:nvPr/>
        </p:nvSpPr>
        <p:spPr>
          <a:xfrm>
            <a:off x="7380312" y="3284984"/>
            <a:ext cx="1584176" cy="2217730"/>
          </a:xfrm>
          <a:prstGeom prst="round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kumimoji="1" lang="ja-JP" altLang="en-US"/>
          </a:p>
        </p:txBody>
      </p:sp>
      <p:sp>
        <p:nvSpPr>
          <p:cNvPr id="8" name="正方形/長方形 7"/>
          <p:cNvSpPr/>
          <p:nvPr/>
        </p:nvSpPr>
        <p:spPr>
          <a:xfrm>
            <a:off x="7452320" y="5013176"/>
            <a:ext cx="1440160" cy="57606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ドメイン</a:t>
            </a:r>
            <a:r>
              <a:rPr kumimoji="1" lang="en-US" altLang="ja-JP" dirty="0" smtClean="0">
                <a:solidFill>
                  <a:schemeClr val="tx1"/>
                </a:solidFill>
              </a:rPr>
              <a:t>M</a:t>
            </a:r>
            <a:endParaRPr kumimoji="1" lang="ja-JP" altLang="en-US" dirty="0">
              <a:solidFill>
                <a:schemeClr val="tx1"/>
              </a:solidFill>
            </a:endParaRPr>
          </a:p>
        </p:txBody>
      </p:sp>
      <p:sp>
        <p:nvSpPr>
          <p:cNvPr id="14" name="正方形/長方形 13"/>
          <p:cNvSpPr/>
          <p:nvPr/>
        </p:nvSpPr>
        <p:spPr>
          <a:xfrm>
            <a:off x="5868144" y="3501008"/>
            <a:ext cx="1224136" cy="432048"/>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正方形/長方形 14"/>
          <p:cNvSpPr/>
          <p:nvPr/>
        </p:nvSpPr>
        <p:spPr>
          <a:xfrm>
            <a:off x="5868144" y="4365104"/>
            <a:ext cx="1224136" cy="432048"/>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正方形/長方形 15"/>
          <p:cNvSpPr/>
          <p:nvPr/>
        </p:nvSpPr>
        <p:spPr>
          <a:xfrm>
            <a:off x="5868144" y="3933056"/>
            <a:ext cx="1224136" cy="432048"/>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左矢印 18"/>
          <p:cNvSpPr/>
          <p:nvPr/>
        </p:nvSpPr>
        <p:spPr>
          <a:xfrm>
            <a:off x="7812360" y="3501008"/>
            <a:ext cx="576064" cy="484632"/>
          </a:xfrm>
          <a:prstGeom prst="leftArrow">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円/楕円 17"/>
          <p:cNvSpPr/>
          <p:nvPr/>
        </p:nvSpPr>
        <p:spPr>
          <a:xfrm>
            <a:off x="8100392" y="3356992"/>
            <a:ext cx="842392" cy="698376"/>
          </a:xfrm>
          <a:prstGeom prst="ellips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chemeClr val="tx1"/>
                </a:solidFill>
              </a:rPr>
              <a:t>IDS</a:t>
            </a:r>
            <a:endParaRPr kumimoji="1" lang="ja-JP" altLang="en-US"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3" presetClass="path" presetSubtype="0" accel="50000" decel="50000" fill="hold" grpId="0" nodeType="clickEffect">
                                  <p:stCondLst>
                                    <p:cond delay="0"/>
                                  </p:stCondLst>
                                  <p:childTnLst>
                                    <p:animMotion origin="layout" path="M -5.55556E-7 -1.6763E-6 L 0.09844 -1.6763E-6 " pathEditMode="relative" rAng="0" ptsTypes="AA">
                                      <p:cBhvr>
                                        <p:cTn id="6" dur="2000" fill="hold"/>
                                        <p:tgtEl>
                                          <p:spTgt spid="14"/>
                                        </p:tgtEl>
                                        <p:attrNameLst>
                                          <p:attrName>ppt_x</p:attrName>
                                          <p:attrName>ppt_y</p:attrName>
                                        </p:attrNameLst>
                                      </p:cBhvr>
                                      <p:rCtr x="49" y="0"/>
                                    </p:animMotion>
                                  </p:childTnLst>
                                </p:cTn>
                              </p:par>
                              <p:par>
                                <p:cTn id="7" presetID="63" presetClass="path" presetSubtype="0" accel="50000" decel="50000" fill="hold" grpId="0" nodeType="withEffect">
                                  <p:stCondLst>
                                    <p:cond delay="0"/>
                                  </p:stCondLst>
                                  <p:childTnLst>
                                    <p:animMotion origin="layout" path="M -5.55556E-7 -3.06358E-6 L 0.09844 -3.06358E-6 " pathEditMode="relative" rAng="0" ptsTypes="AA">
                                      <p:cBhvr>
                                        <p:cTn id="8" dur="2000" fill="hold"/>
                                        <p:tgtEl>
                                          <p:spTgt spid="16"/>
                                        </p:tgtEl>
                                        <p:attrNameLst>
                                          <p:attrName>ppt_x</p:attrName>
                                          <p:attrName>ppt_y</p:attrName>
                                        </p:attrNameLst>
                                      </p:cBhvr>
                                      <p:rCtr x="49" y="0"/>
                                    </p:animMotion>
                                  </p:childTnLst>
                                </p:cTn>
                              </p:par>
                            </p:childTnLst>
                          </p:cTn>
                        </p:par>
                      </p:childTnLst>
                    </p:cTn>
                  </p:par>
                  <p:par>
                    <p:cTn id="9" fill="hold">
                      <p:stCondLst>
                        <p:cond delay="indefinite"/>
                      </p:stCondLst>
                      <p:childTnLst>
                        <p:par>
                          <p:cTn id="10" fill="hold">
                            <p:stCondLst>
                              <p:cond delay="0"/>
                            </p:stCondLst>
                            <p:childTnLst>
                              <p:par>
                                <p:cTn id="11" presetID="18" presetClass="entr" presetSubtype="12" fill="hold" grpId="0" nodeType="clickEffect">
                                  <p:stCondLst>
                                    <p:cond delay="0"/>
                                  </p:stCondLst>
                                  <p:childTnLst>
                                    <p:set>
                                      <p:cBhvr>
                                        <p:cTn id="12" dur="1" fill="hold">
                                          <p:stCondLst>
                                            <p:cond delay="0"/>
                                          </p:stCondLst>
                                        </p:cTn>
                                        <p:tgtEl>
                                          <p:spTgt spid="19"/>
                                        </p:tgtEl>
                                        <p:attrNameLst>
                                          <p:attrName>style.visibility</p:attrName>
                                        </p:attrNameLst>
                                      </p:cBhvr>
                                      <p:to>
                                        <p:strVal val="visible"/>
                                      </p:to>
                                    </p:set>
                                    <p:animEffect transition="in" filter="strips(downLeft)">
                                      <p:cBhvr>
                                        <p:cTn id="13"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6" grpId="0" animBg="1"/>
      <p:bldP spid="19"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ctr"/>
            <a:r>
              <a:rPr kumimoji="1" lang="ja-JP" altLang="en-US" dirty="0" smtClean="0"/>
              <a:t>メモリ監視中のマイグレーション</a:t>
            </a:r>
            <a:endParaRPr kumimoji="1" lang="ja-JP" altLang="en-US" dirty="0"/>
          </a:p>
        </p:txBody>
      </p:sp>
      <p:sp>
        <p:nvSpPr>
          <p:cNvPr id="3" name="コンテンツ プレースホルダ 2"/>
          <p:cNvSpPr>
            <a:spLocks noGrp="1"/>
          </p:cNvSpPr>
          <p:nvPr>
            <p:ph sz="quarter" idx="1"/>
          </p:nvPr>
        </p:nvSpPr>
        <p:spPr/>
        <p:txBody>
          <a:bodyPr/>
          <a:lstStyle/>
          <a:p>
            <a:r>
              <a:rPr lang="ja-JP" altLang="en-US" dirty="0" smtClean="0"/>
              <a:t>ドメイン</a:t>
            </a:r>
            <a:r>
              <a:rPr lang="en-US" altLang="ja-JP" dirty="0" smtClean="0"/>
              <a:t>M</a:t>
            </a:r>
            <a:r>
              <a:rPr lang="ja-JP" altLang="en-US" dirty="0" smtClean="0"/>
              <a:t>のメモリマップ状態を保持したままマイグレーション</a:t>
            </a:r>
            <a:endParaRPr lang="en-US" altLang="ja-JP" dirty="0" smtClean="0"/>
          </a:p>
          <a:p>
            <a:pPr lvl="1"/>
            <a:r>
              <a:rPr kumimoji="1" lang="ja-JP" altLang="en-US" dirty="0" smtClean="0"/>
              <a:t>従来</a:t>
            </a:r>
            <a:r>
              <a:rPr lang="ja-JP" altLang="en-US" dirty="0" smtClean="0"/>
              <a:t>は</a:t>
            </a:r>
            <a:r>
              <a:rPr lang="ja-JP" altLang="en-US" dirty="0"/>
              <a:t>他</a:t>
            </a:r>
            <a:r>
              <a:rPr lang="ja-JP" altLang="en-US" dirty="0" smtClean="0"/>
              <a:t>の</a:t>
            </a:r>
            <a:r>
              <a:rPr lang="en-US" altLang="ja-JP" dirty="0" smtClean="0"/>
              <a:t>VM</a:t>
            </a:r>
            <a:r>
              <a:rPr lang="ja-JP" altLang="en-US" dirty="0" err="1" smtClean="0"/>
              <a:t>のメ</a:t>
            </a:r>
            <a:r>
              <a:rPr lang="ja-JP" altLang="en-US" dirty="0" smtClean="0"/>
              <a:t>モリをマップしていることはなかった</a:t>
            </a:r>
            <a:endParaRPr kumimoji="1" lang="en-US" altLang="ja-JP" dirty="0" smtClean="0"/>
          </a:p>
          <a:p>
            <a:pPr lvl="1"/>
            <a:r>
              <a:rPr lang="ja-JP" altLang="en-US" dirty="0" smtClean="0"/>
              <a:t>送信側：ページテーブルにメモリマップ状態を保存</a:t>
            </a:r>
            <a:endParaRPr lang="en-US" altLang="ja-JP" dirty="0" smtClean="0"/>
          </a:p>
          <a:p>
            <a:pPr lvl="1"/>
            <a:r>
              <a:rPr lang="ja-JP" altLang="en-US" dirty="0" smtClean="0"/>
              <a:t>受信側：ページテーブルの情報を基に再度メモリマップ</a:t>
            </a:r>
            <a:endParaRPr kumimoji="1" lang="en-US" altLang="ja-JP" dirty="0" smtClean="0"/>
          </a:p>
        </p:txBody>
      </p:sp>
      <p:sp>
        <p:nvSpPr>
          <p:cNvPr id="4" name="正方形/長方形 3"/>
          <p:cNvSpPr/>
          <p:nvPr/>
        </p:nvSpPr>
        <p:spPr>
          <a:xfrm>
            <a:off x="4716016" y="4293096"/>
            <a:ext cx="3816424" cy="244827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正方形/長方形 4"/>
          <p:cNvSpPr/>
          <p:nvPr/>
        </p:nvSpPr>
        <p:spPr>
          <a:xfrm>
            <a:off x="539552" y="4293096"/>
            <a:ext cx="3816424" cy="244827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正方形/長方形 5"/>
          <p:cNvSpPr/>
          <p:nvPr/>
        </p:nvSpPr>
        <p:spPr>
          <a:xfrm>
            <a:off x="1907704" y="4221088"/>
            <a:ext cx="1152128" cy="5040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ホスト</a:t>
            </a:r>
            <a:r>
              <a:rPr kumimoji="1" lang="en-US" altLang="ja-JP" dirty="0" smtClean="0">
                <a:solidFill>
                  <a:schemeClr val="tx1"/>
                </a:solidFill>
              </a:rPr>
              <a:t>1</a:t>
            </a:r>
            <a:endParaRPr kumimoji="1" lang="ja-JP" altLang="en-US" dirty="0">
              <a:solidFill>
                <a:schemeClr val="tx1"/>
              </a:solidFill>
            </a:endParaRPr>
          </a:p>
        </p:txBody>
      </p:sp>
      <p:sp>
        <p:nvSpPr>
          <p:cNvPr id="7" name="正方形/長方形 6"/>
          <p:cNvSpPr/>
          <p:nvPr/>
        </p:nvSpPr>
        <p:spPr>
          <a:xfrm>
            <a:off x="6084168" y="4221088"/>
            <a:ext cx="1152128" cy="5040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ホスト</a:t>
            </a:r>
            <a:r>
              <a:rPr lang="en-US" altLang="ja-JP" dirty="0" smtClean="0">
                <a:solidFill>
                  <a:schemeClr val="tx1"/>
                </a:solidFill>
              </a:rPr>
              <a:t>2</a:t>
            </a:r>
            <a:endParaRPr kumimoji="1" lang="ja-JP" altLang="en-US" dirty="0">
              <a:solidFill>
                <a:schemeClr val="tx1"/>
              </a:solidFill>
            </a:endParaRPr>
          </a:p>
        </p:txBody>
      </p:sp>
      <p:sp>
        <p:nvSpPr>
          <p:cNvPr id="9" name="角丸四角形 8"/>
          <p:cNvSpPr/>
          <p:nvPr/>
        </p:nvSpPr>
        <p:spPr>
          <a:xfrm>
            <a:off x="611560" y="4581128"/>
            <a:ext cx="1800200" cy="2088232"/>
          </a:xfrm>
          <a:prstGeom prst="round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kumimoji="1" lang="ja-JP" altLang="en-US"/>
          </a:p>
        </p:txBody>
      </p:sp>
      <p:sp>
        <p:nvSpPr>
          <p:cNvPr id="11" name="正方形/長方形 10"/>
          <p:cNvSpPr/>
          <p:nvPr/>
        </p:nvSpPr>
        <p:spPr>
          <a:xfrm>
            <a:off x="683568" y="6237312"/>
            <a:ext cx="1656184" cy="5040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監視対象</a:t>
            </a:r>
            <a:r>
              <a:rPr kumimoji="1" lang="en-US" altLang="ja-JP" dirty="0" smtClean="0">
                <a:solidFill>
                  <a:schemeClr val="tx1"/>
                </a:solidFill>
              </a:rPr>
              <a:t>VM</a:t>
            </a:r>
            <a:endParaRPr kumimoji="1" lang="ja-JP" altLang="en-US" dirty="0">
              <a:solidFill>
                <a:schemeClr val="tx1"/>
              </a:solidFill>
            </a:endParaRPr>
          </a:p>
        </p:txBody>
      </p:sp>
      <p:sp>
        <p:nvSpPr>
          <p:cNvPr id="12" name="角丸四角形 11"/>
          <p:cNvSpPr/>
          <p:nvPr/>
        </p:nvSpPr>
        <p:spPr>
          <a:xfrm>
            <a:off x="2483768" y="4581128"/>
            <a:ext cx="1800200" cy="2066528"/>
          </a:xfrm>
          <a:prstGeom prst="round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kumimoji="1" lang="ja-JP" altLang="en-US"/>
          </a:p>
        </p:txBody>
      </p:sp>
      <p:sp>
        <p:nvSpPr>
          <p:cNvPr id="13" name="正方形/長方形 12"/>
          <p:cNvSpPr/>
          <p:nvPr/>
        </p:nvSpPr>
        <p:spPr>
          <a:xfrm>
            <a:off x="2843808" y="6237312"/>
            <a:ext cx="1152128" cy="5040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ドメイン</a:t>
            </a:r>
            <a:r>
              <a:rPr kumimoji="1" lang="en-US" altLang="ja-JP" dirty="0" smtClean="0">
                <a:solidFill>
                  <a:schemeClr val="tx1"/>
                </a:solidFill>
              </a:rPr>
              <a:t>M</a:t>
            </a:r>
            <a:endParaRPr kumimoji="1" lang="ja-JP" altLang="en-US" dirty="0">
              <a:solidFill>
                <a:schemeClr val="tx1"/>
              </a:solidFill>
            </a:endParaRPr>
          </a:p>
        </p:txBody>
      </p:sp>
      <p:sp>
        <p:nvSpPr>
          <p:cNvPr id="18" name="正方形/長方形 17"/>
          <p:cNvSpPr/>
          <p:nvPr/>
        </p:nvSpPr>
        <p:spPr>
          <a:xfrm>
            <a:off x="1763688" y="4725144"/>
            <a:ext cx="1368152" cy="504056"/>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正方形/長方形 21"/>
          <p:cNvSpPr/>
          <p:nvPr/>
        </p:nvSpPr>
        <p:spPr>
          <a:xfrm>
            <a:off x="1763688" y="5229200"/>
            <a:ext cx="1368152" cy="504056"/>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正方形/長方形 22"/>
          <p:cNvSpPr/>
          <p:nvPr/>
        </p:nvSpPr>
        <p:spPr>
          <a:xfrm>
            <a:off x="827584" y="5733256"/>
            <a:ext cx="1368152" cy="504056"/>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 name="正方形/長方形 31"/>
          <p:cNvSpPr/>
          <p:nvPr/>
        </p:nvSpPr>
        <p:spPr>
          <a:xfrm>
            <a:off x="3635896" y="5733256"/>
            <a:ext cx="432048" cy="50405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正方形/長方形 32"/>
          <p:cNvSpPr/>
          <p:nvPr/>
        </p:nvSpPr>
        <p:spPr>
          <a:xfrm>
            <a:off x="3635896" y="4797152"/>
            <a:ext cx="432048" cy="57606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4" name="正方形/長方形 33"/>
          <p:cNvSpPr/>
          <p:nvPr/>
        </p:nvSpPr>
        <p:spPr>
          <a:xfrm>
            <a:off x="3635896" y="5373216"/>
            <a:ext cx="432048" cy="36004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 name="正方形/長方形 28"/>
          <p:cNvSpPr/>
          <p:nvPr/>
        </p:nvSpPr>
        <p:spPr>
          <a:xfrm>
            <a:off x="3635896" y="4797152"/>
            <a:ext cx="432048" cy="576064"/>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 name="正方形/長方形 30"/>
          <p:cNvSpPr/>
          <p:nvPr/>
        </p:nvSpPr>
        <p:spPr>
          <a:xfrm>
            <a:off x="3635896" y="5733256"/>
            <a:ext cx="432048" cy="504056"/>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 name="正方形/長方形 34"/>
          <p:cNvSpPr/>
          <p:nvPr/>
        </p:nvSpPr>
        <p:spPr>
          <a:xfrm>
            <a:off x="827584" y="4725144"/>
            <a:ext cx="1368152" cy="504056"/>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6" name="正方形/長方形 35"/>
          <p:cNvSpPr/>
          <p:nvPr/>
        </p:nvSpPr>
        <p:spPr>
          <a:xfrm>
            <a:off x="827584" y="5229200"/>
            <a:ext cx="1368152" cy="504056"/>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 name="正方形/長方形 36"/>
          <p:cNvSpPr/>
          <p:nvPr/>
        </p:nvSpPr>
        <p:spPr>
          <a:xfrm>
            <a:off x="5940152" y="4725144"/>
            <a:ext cx="1368152" cy="504056"/>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8" name="正方形/長方形 37"/>
          <p:cNvSpPr/>
          <p:nvPr/>
        </p:nvSpPr>
        <p:spPr>
          <a:xfrm>
            <a:off x="5940152" y="5229200"/>
            <a:ext cx="1368152" cy="504056"/>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7" name="直線矢印コネクタ 26"/>
          <p:cNvCxnSpPr>
            <a:endCxn id="18" idx="3"/>
          </p:cNvCxnSpPr>
          <p:nvPr/>
        </p:nvCxnSpPr>
        <p:spPr>
          <a:xfrm flipH="1" flipV="1">
            <a:off x="3131840" y="4977172"/>
            <a:ext cx="720080" cy="108012"/>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0" name="直線矢印コネクタ 29"/>
          <p:cNvCxnSpPr>
            <a:endCxn id="22" idx="3"/>
          </p:cNvCxnSpPr>
          <p:nvPr/>
        </p:nvCxnSpPr>
        <p:spPr>
          <a:xfrm flipH="1" flipV="1">
            <a:off x="3131840" y="5481228"/>
            <a:ext cx="720080" cy="468052"/>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1" name="直線矢印コネクタ 40"/>
          <p:cNvCxnSpPr/>
          <p:nvPr/>
        </p:nvCxnSpPr>
        <p:spPr>
          <a:xfrm flipH="1" flipV="1">
            <a:off x="7308304" y="4977172"/>
            <a:ext cx="720080" cy="108012"/>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2" name="直線矢印コネクタ 41"/>
          <p:cNvCxnSpPr/>
          <p:nvPr/>
        </p:nvCxnSpPr>
        <p:spPr>
          <a:xfrm flipH="1" flipV="1">
            <a:off x="7308304" y="5481228"/>
            <a:ext cx="720080" cy="468052"/>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29"/>
                                        </p:tgtEl>
                                        <p:attrNameLst>
                                          <p:attrName>style.visibility</p:attrName>
                                        </p:attrNameLst>
                                      </p:cBhvr>
                                      <p:to>
                                        <p:strVal val="visible"/>
                                      </p:to>
                                    </p:set>
                                    <p:animEffect transition="in" filter="strips(downLeft)">
                                      <p:cBhvr>
                                        <p:cTn id="7" dur="500"/>
                                        <p:tgtEl>
                                          <p:spTgt spid="29"/>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31"/>
                                        </p:tgtEl>
                                        <p:attrNameLst>
                                          <p:attrName>style.visibility</p:attrName>
                                        </p:attrNameLst>
                                      </p:cBhvr>
                                      <p:to>
                                        <p:strVal val="visible"/>
                                      </p:to>
                                    </p:set>
                                    <p:animEffect transition="in" filter="strips(downLeft)">
                                      <p:cBhvr>
                                        <p:cTn id="10" dur="500"/>
                                        <p:tgtEl>
                                          <p:spTgt spid="31"/>
                                        </p:tgtEl>
                                      </p:cBhvr>
                                    </p:animEffec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0" nodeType="clickEffect">
                                  <p:stCondLst>
                                    <p:cond delay="0"/>
                                  </p:stCondLst>
                                  <p:childTnLst>
                                    <p:set>
                                      <p:cBhvr>
                                        <p:cTn id="14" dur="1" fill="hold">
                                          <p:stCondLst>
                                            <p:cond delay="0"/>
                                          </p:stCondLst>
                                        </p:cTn>
                                        <p:tgtEl>
                                          <p:spTgt spid="18"/>
                                        </p:tgtEl>
                                        <p:attrNameLst>
                                          <p:attrName>style.visibility</p:attrName>
                                        </p:attrNameLst>
                                      </p:cBhvr>
                                      <p:to>
                                        <p:strVal val="hidden"/>
                                      </p:to>
                                    </p:set>
                                  </p:childTnLst>
                                </p:cTn>
                              </p:par>
                              <p:par>
                                <p:cTn id="15" presetID="1" presetClass="exit" presetSubtype="0" fill="hold" grpId="0" nodeType="withEffect">
                                  <p:stCondLst>
                                    <p:cond delay="0"/>
                                  </p:stCondLst>
                                  <p:childTnLst>
                                    <p:set>
                                      <p:cBhvr>
                                        <p:cTn id="16" dur="1" fill="hold">
                                          <p:stCondLst>
                                            <p:cond delay="0"/>
                                          </p:stCondLst>
                                        </p:cTn>
                                        <p:tgtEl>
                                          <p:spTgt spid="22"/>
                                        </p:tgtEl>
                                        <p:attrNameLst>
                                          <p:attrName>style.visibility</p:attrName>
                                        </p:attrNameLst>
                                      </p:cBhvr>
                                      <p:to>
                                        <p:strVal val="hidden"/>
                                      </p:to>
                                    </p:set>
                                  </p:childTnLst>
                                </p:cTn>
                              </p:par>
                              <p:par>
                                <p:cTn id="17" presetID="9" presetClass="entr" presetSubtype="0" fill="hold" grpId="0" nodeType="withEffect">
                                  <p:stCondLst>
                                    <p:cond delay="0"/>
                                  </p:stCondLst>
                                  <p:childTnLst>
                                    <p:set>
                                      <p:cBhvr>
                                        <p:cTn id="18" dur="1" fill="hold">
                                          <p:stCondLst>
                                            <p:cond delay="0"/>
                                          </p:stCondLst>
                                        </p:cTn>
                                        <p:tgtEl>
                                          <p:spTgt spid="35"/>
                                        </p:tgtEl>
                                        <p:attrNameLst>
                                          <p:attrName>style.visibility</p:attrName>
                                        </p:attrNameLst>
                                      </p:cBhvr>
                                      <p:to>
                                        <p:strVal val="visible"/>
                                      </p:to>
                                    </p:set>
                                    <p:animEffect transition="in" filter="dissolve">
                                      <p:cBhvr>
                                        <p:cTn id="19" dur="500"/>
                                        <p:tgtEl>
                                          <p:spTgt spid="35"/>
                                        </p:tgtEl>
                                      </p:cBhvr>
                                    </p:animEffect>
                                  </p:childTnLst>
                                </p:cTn>
                              </p:par>
                              <p:par>
                                <p:cTn id="20" presetID="9" presetClass="entr" presetSubtype="0" fill="hold" grpId="0" nodeType="withEffect">
                                  <p:stCondLst>
                                    <p:cond delay="0"/>
                                  </p:stCondLst>
                                  <p:childTnLst>
                                    <p:set>
                                      <p:cBhvr>
                                        <p:cTn id="21" dur="1" fill="hold">
                                          <p:stCondLst>
                                            <p:cond delay="0"/>
                                          </p:stCondLst>
                                        </p:cTn>
                                        <p:tgtEl>
                                          <p:spTgt spid="36"/>
                                        </p:tgtEl>
                                        <p:attrNameLst>
                                          <p:attrName>style.visibility</p:attrName>
                                        </p:attrNameLst>
                                      </p:cBhvr>
                                      <p:to>
                                        <p:strVal val="visible"/>
                                      </p:to>
                                    </p:set>
                                    <p:animEffect transition="in" filter="dissolve">
                                      <p:cBhvr>
                                        <p:cTn id="22" dur="500"/>
                                        <p:tgtEl>
                                          <p:spTgt spid="36"/>
                                        </p:tgtEl>
                                      </p:cBhvr>
                                    </p:animEffect>
                                  </p:childTnLst>
                                </p:cTn>
                              </p:par>
                              <p:par>
                                <p:cTn id="23" presetID="1" presetClass="exit" presetSubtype="0" fill="hold" nodeType="withEffect">
                                  <p:stCondLst>
                                    <p:cond delay="0"/>
                                  </p:stCondLst>
                                  <p:childTnLst>
                                    <p:set>
                                      <p:cBhvr>
                                        <p:cTn id="24" dur="1" fill="hold">
                                          <p:stCondLst>
                                            <p:cond delay="0"/>
                                          </p:stCondLst>
                                        </p:cTn>
                                        <p:tgtEl>
                                          <p:spTgt spid="27"/>
                                        </p:tgtEl>
                                        <p:attrNameLst>
                                          <p:attrName>style.visibility</p:attrName>
                                        </p:attrNameLst>
                                      </p:cBhvr>
                                      <p:to>
                                        <p:strVal val="hidden"/>
                                      </p:to>
                                    </p:set>
                                  </p:childTnLst>
                                </p:cTn>
                              </p:par>
                              <p:par>
                                <p:cTn id="25" presetID="1" presetClass="exit" presetSubtype="0" fill="hold" nodeType="withEffect">
                                  <p:stCondLst>
                                    <p:cond delay="0"/>
                                  </p:stCondLst>
                                  <p:childTnLst>
                                    <p:set>
                                      <p:cBhvr>
                                        <p:cTn id="26" dur="1" fill="hold">
                                          <p:stCondLst>
                                            <p:cond delay="0"/>
                                          </p:stCondLst>
                                        </p:cTn>
                                        <p:tgtEl>
                                          <p:spTgt spid="30"/>
                                        </p:tgtEl>
                                        <p:attrNameLst>
                                          <p:attrName>style.visibility</p:attrName>
                                        </p:attrNameLst>
                                      </p:cBhvr>
                                      <p:to>
                                        <p:strVal val="hidden"/>
                                      </p:to>
                                    </p:set>
                                  </p:childTnLst>
                                </p:cTn>
                              </p:par>
                            </p:childTnLst>
                          </p:cTn>
                        </p:par>
                      </p:childTnLst>
                    </p:cTn>
                  </p:par>
                  <p:par>
                    <p:cTn id="27" fill="hold">
                      <p:stCondLst>
                        <p:cond delay="indefinite"/>
                      </p:stCondLst>
                      <p:childTnLst>
                        <p:par>
                          <p:cTn id="28" fill="hold">
                            <p:stCondLst>
                              <p:cond delay="0"/>
                            </p:stCondLst>
                            <p:childTnLst>
                              <p:par>
                                <p:cTn id="29" presetID="44" presetClass="path" presetSubtype="0" accel="50000" decel="50000" fill="hold" grpId="0" nodeType="clickEffect">
                                  <p:stCondLst>
                                    <p:cond delay="0"/>
                                  </p:stCondLst>
                                  <p:childTnLst>
                                    <p:animMotion origin="layout" path="M 2.22222E-6 1.11111E-6 L 0.12205 -0.05324 C 0.14791 -0.06528 0.18611 -0.07199 0.22604 -0.07199 C 0.2717 -0.07199 0.30816 -0.06528 0.33403 -0.05324 L 0.45677 1.11111E-6 " pathEditMode="relative" rAng="0" ptsTypes="FffFF">
                                      <p:cBhvr>
                                        <p:cTn id="30" dur="2000" fill="hold"/>
                                        <p:tgtEl>
                                          <p:spTgt spid="9"/>
                                        </p:tgtEl>
                                        <p:attrNameLst>
                                          <p:attrName>ppt_x</p:attrName>
                                          <p:attrName>ppt_y</p:attrName>
                                        </p:attrNameLst>
                                      </p:cBhvr>
                                      <p:rCtr x="22800" y="-3600"/>
                                    </p:animMotion>
                                  </p:childTnLst>
                                </p:cTn>
                              </p:par>
                              <p:par>
                                <p:cTn id="31" presetID="44" presetClass="path" presetSubtype="0" accel="50000" decel="50000" fill="hold" grpId="0" nodeType="withEffect">
                                  <p:stCondLst>
                                    <p:cond delay="0"/>
                                  </p:stCondLst>
                                  <p:childTnLst>
                                    <p:animMotion origin="layout" path="M 2.22222E-6 3.7037E-6 L 0.12205 -0.05324 C 0.14791 -0.06528 0.18611 -0.07199 0.22604 -0.07199 C 0.2717 -0.07199 0.30816 -0.06528 0.33403 -0.05324 L 0.45677 3.7037E-6 " pathEditMode="relative" rAng="0" ptsTypes="FffFF">
                                      <p:cBhvr>
                                        <p:cTn id="32" dur="2000" fill="hold"/>
                                        <p:tgtEl>
                                          <p:spTgt spid="11"/>
                                        </p:tgtEl>
                                        <p:attrNameLst>
                                          <p:attrName>ppt_x</p:attrName>
                                          <p:attrName>ppt_y</p:attrName>
                                        </p:attrNameLst>
                                      </p:cBhvr>
                                      <p:rCtr x="22800" y="-3600"/>
                                    </p:animMotion>
                                  </p:childTnLst>
                                </p:cTn>
                              </p:par>
                              <p:par>
                                <p:cTn id="33" presetID="44" presetClass="path" presetSubtype="0" accel="50000" decel="50000" fill="hold" grpId="0" nodeType="withEffect">
                                  <p:stCondLst>
                                    <p:cond delay="0"/>
                                  </p:stCondLst>
                                  <p:childTnLst>
                                    <p:animMotion origin="layout" path="M 1.11111E-6 1.48148E-6 L 0.12205 -0.05324 C 0.14792 -0.06528 0.18611 -0.07199 0.22604 -0.07199 C 0.2717 -0.07199 0.30816 -0.06528 0.33403 -0.05324 L 0.45677 1.48148E-6 " pathEditMode="relative" rAng="0" ptsTypes="FffFF">
                                      <p:cBhvr>
                                        <p:cTn id="34" dur="2000" fill="hold"/>
                                        <p:tgtEl>
                                          <p:spTgt spid="12"/>
                                        </p:tgtEl>
                                        <p:attrNameLst>
                                          <p:attrName>ppt_x</p:attrName>
                                          <p:attrName>ppt_y</p:attrName>
                                        </p:attrNameLst>
                                      </p:cBhvr>
                                      <p:rCtr x="22800" y="-3600"/>
                                    </p:animMotion>
                                  </p:childTnLst>
                                </p:cTn>
                              </p:par>
                              <p:par>
                                <p:cTn id="35" presetID="44" presetClass="path" presetSubtype="0" accel="50000" decel="50000" fill="hold" grpId="0" nodeType="withEffect">
                                  <p:stCondLst>
                                    <p:cond delay="0"/>
                                  </p:stCondLst>
                                  <p:childTnLst>
                                    <p:animMotion origin="layout" path="M 1.66667E-6 3.7037E-6 L 0.12205 -0.05324 C 0.14792 -0.06528 0.18611 -0.07199 0.22604 -0.07199 C 0.2717 -0.07199 0.30816 -0.06528 0.33403 -0.05324 L 0.45677 3.7037E-6 " pathEditMode="relative" rAng="0" ptsTypes="FffFF">
                                      <p:cBhvr>
                                        <p:cTn id="36" dur="2000" fill="hold"/>
                                        <p:tgtEl>
                                          <p:spTgt spid="13"/>
                                        </p:tgtEl>
                                        <p:attrNameLst>
                                          <p:attrName>ppt_x</p:attrName>
                                          <p:attrName>ppt_y</p:attrName>
                                        </p:attrNameLst>
                                      </p:cBhvr>
                                      <p:rCtr x="22800" y="-3600"/>
                                    </p:animMotion>
                                  </p:childTnLst>
                                </p:cTn>
                              </p:par>
                              <p:par>
                                <p:cTn id="37" presetID="44" presetClass="path" presetSubtype="0" accel="50000" decel="50000" fill="hold" grpId="0" nodeType="withEffect">
                                  <p:stCondLst>
                                    <p:cond delay="0"/>
                                  </p:stCondLst>
                                  <p:childTnLst>
                                    <p:animMotion origin="layout" path="M 2.22222E-6 4.81481E-6 L 0.12205 -0.05325 C 0.14791 -0.06528 0.18611 -0.072 0.22604 -0.072 C 0.2717 -0.072 0.30816 -0.06528 0.33403 -0.05325 L 0.45677 4.81481E-6 " pathEditMode="relative" rAng="0" ptsTypes="FffFF">
                                      <p:cBhvr>
                                        <p:cTn id="38" dur="2000" fill="hold"/>
                                        <p:tgtEl>
                                          <p:spTgt spid="23"/>
                                        </p:tgtEl>
                                        <p:attrNameLst>
                                          <p:attrName>ppt_x</p:attrName>
                                          <p:attrName>ppt_y</p:attrName>
                                        </p:attrNameLst>
                                      </p:cBhvr>
                                      <p:rCtr x="22800" y="-3600"/>
                                    </p:animMotion>
                                  </p:childTnLst>
                                </p:cTn>
                              </p:par>
                              <p:par>
                                <p:cTn id="39" presetID="44" presetClass="path" presetSubtype="0" accel="50000" decel="50000" fill="hold" grpId="0" nodeType="withEffect">
                                  <p:stCondLst>
                                    <p:cond delay="0"/>
                                  </p:stCondLst>
                                  <p:childTnLst>
                                    <p:animMotion origin="layout" path="M -5.55556E-7 4.81481E-6 L 0.12205 -0.05325 C 0.14792 -0.06528 0.18611 -0.072 0.22604 -0.072 C 0.2717 -0.072 0.30816 -0.06528 0.33403 -0.05325 L 0.45677 4.81481E-6 " pathEditMode="relative" rAng="0" ptsTypes="FffFF">
                                      <p:cBhvr>
                                        <p:cTn id="40" dur="2000" fill="hold"/>
                                        <p:tgtEl>
                                          <p:spTgt spid="32"/>
                                        </p:tgtEl>
                                        <p:attrNameLst>
                                          <p:attrName>ppt_x</p:attrName>
                                          <p:attrName>ppt_y</p:attrName>
                                        </p:attrNameLst>
                                      </p:cBhvr>
                                      <p:rCtr x="22800" y="-3600"/>
                                    </p:animMotion>
                                  </p:childTnLst>
                                </p:cTn>
                              </p:par>
                              <p:par>
                                <p:cTn id="41" presetID="44" presetClass="path" presetSubtype="0" accel="50000" decel="50000" fill="hold" grpId="0" nodeType="withEffect">
                                  <p:stCondLst>
                                    <p:cond delay="0"/>
                                  </p:stCondLst>
                                  <p:childTnLst>
                                    <p:animMotion origin="layout" path="M -5.55556E-7 -4.44444E-6 L 0.12205 -0.05324 C 0.14792 -0.06527 0.18611 -0.07199 0.22604 -0.07199 C 0.2717 -0.07199 0.30816 -0.06527 0.33403 -0.05324 L 0.45677 -4.44444E-6 " pathEditMode="relative" rAng="0" ptsTypes="FffFF">
                                      <p:cBhvr>
                                        <p:cTn id="42" dur="2000" fill="hold"/>
                                        <p:tgtEl>
                                          <p:spTgt spid="33"/>
                                        </p:tgtEl>
                                        <p:attrNameLst>
                                          <p:attrName>ppt_x</p:attrName>
                                          <p:attrName>ppt_y</p:attrName>
                                        </p:attrNameLst>
                                      </p:cBhvr>
                                      <p:rCtr x="22800" y="-3600"/>
                                    </p:animMotion>
                                  </p:childTnLst>
                                </p:cTn>
                              </p:par>
                              <p:par>
                                <p:cTn id="43" presetID="44" presetClass="path" presetSubtype="0" accel="50000" decel="50000" fill="hold" grpId="0" nodeType="withEffect">
                                  <p:stCondLst>
                                    <p:cond delay="0"/>
                                  </p:stCondLst>
                                  <p:childTnLst>
                                    <p:animMotion origin="layout" path="M -5.55556E-7 -4.07407E-6 L 0.12205 -0.05324 C 0.14792 -0.06527 0.18611 -0.07199 0.22604 -0.07199 C 0.2717 -0.07199 0.30816 -0.06527 0.33403 -0.05324 L 0.45677 -4.07407E-6 " pathEditMode="relative" rAng="0" ptsTypes="FffFF">
                                      <p:cBhvr>
                                        <p:cTn id="44" dur="2000" fill="hold"/>
                                        <p:tgtEl>
                                          <p:spTgt spid="34"/>
                                        </p:tgtEl>
                                        <p:attrNameLst>
                                          <p:attrName>ppt_x</p:attrName>
                                          <p:attrName>ppt_y</p:attrName>
                                        </p:attrNameLst>
                                      </p:cBhvr>
                                      <p:rCtr x="22800" y="-3600"/>
                                    </p:animMotion>
                                  </p:childTnLst>
                                </p:cTn>
                              </p:par>
                              <p:par>
                                <p:cTn id="45" presetID="44" presetClass="path" presetSubtype="0" accel="50000" decel="50000" fill="hold" grpId="1" nodeType="withEffect">
                                  <p:stCondLst>
                                    <p:cond delay="0"/>
                                  </p:stCondLst>
                                  <p:childTnLst>
                                    <p:animMotion origin="layout" path="M -5.55556E-7 -4.44444E-6 L 0.12205 -0.05324 C 0.14792 -0.06527 0.18611 -0.07199 0.22604 -0.07199 C 0.2717 -0.07199 0.30816 -0.06527 0.33403 -0.05324 L 0.45677 -4.44444E-6 " pathEditMode="relative" rAng="0" ptsTypes="FffFF">
                                      <p:cBhvr>
                                        <p:cTn id="46" dur="2000" fill="hold"/>
                                        <p:tgtEl>
                                          <p:spTgt spid="29"/>
                                        </p:tgtEl>
                                        <p:attrNameLst>
                                          <p:attrName>ppt_x</p:attrName>
                                          <p:attrName>ppt_y</p:attrName>
                                        </p:attrNameLst>
                                      </p:cBhvr>
                                      <p:rCtr x="22800" y="-3600"/>
                                    </p:animMotion>
                                  </p:childTnLst>
                                </p:cTn>
                              </p:par>
                              <p:par>
                                <p:cTn id="47" presetID="44" presetClass="path" presetSubtype="0" accel="50000" decel="50000" fill="hold" grpId="1" nodeType="withEffect">
                                  <p:stCondLst>
                                    <p:cond delay="0"/>
                                  </p:stCondLst>
                                  <p:childTnLst>
                                    <p:animMotion origin="layout" path="M -5.55556E-7 -4.07407E-6 L 0.12205 -0.05324 C 0.14792 -0.06527 0.18611 -0.07199 0.22604 -0.07199 C 0.2717 -0.07199 0.30816 -0.06527 0.33403 -0.05324 L 0.45677 -4.07407E-6 " pathEditMode="relative" rAng="0" ptsTypes="FffFF">
                                      <p:cBhvr>
                                        <p:cTn id="48" dur="2000" fill="hold"/>
                                        <p:tgtEl>
                                          <p:spTgt spid="31"/>
                                        </p:tgtEl>
                                        <p:attrNameLst>
                                          <p:attrName>ppt_x</p:attrName>
                                          <p:attrName>ppt_y</p:attrName>
                                        </p:attrNameLst>
                                      </p:cBhvr>
                                      <p:rCtr x="22800" y="-3600"/>
                                    </p:animMotion>
                                  </p:childTnLst>
                                </p:cTn>
                              </p:par>
                              <p:par>
                                <p:cTn id="49" presetID="44" presetClass="path" presetSubtype="0" accel="50000" decel="50000" fill="hold" grpId="1" nodeType="withEffect">
                                  <p:stCondLst>
                                    <p:cond delay="0"/>
                                  </p:stCondLst>
                                  <p:childTnLst>
                                    <p:animMotion origin="layout" path="M 2.22222E-6 -4.44444E-6 L 0.12205 -0.05324 C 0.14791 -0.06527 0.18611 -0.07199 0.22604 -0.07199 C 0.2717 -0.07199 0.30816 -0.06527 0.33403 -0.05324 L 0.45677 -4.44444E-6 " pathEditMode="relative" rAng="0" ptsTypes="FffFF">
                                      <p:cBhvr>
                                        <p:cTn id="50" dur="2000" fill="hold"/>
                                        <p:tgtEl>
                                          <p:spTgt spid="35"/>
                                        </p:tgtEl>
                                        <p:attrNameLst>
                                          <p:attrName>ppt_x</p:attrName>
                                          <p:attrName>ppt_y</p:attrName>
                                        </p:attrNameLst>
                                      </p:cBhvr>
                                      <p:rCtr x="22800" y="-3600"/>
                                    </p:animMotion>
                                  </p:childTnLst>
                                </p:cTn>
                              </p:par>
                              <p:par>
                                <p:cTn id="51" presetID="44" presetClass="path" presetSubtype="0" accel="50000" decel="50000" fill="hold" grpId="1" nodeType="withEffect">
                                  <p:stCondLst>
                                    <p:cond delay="0"/>
                                  </p:stCondLst>
                                  <p:childTnLst>
                                    <p:animMotion origin="layout" path="M 2.22222E-6 -4.07407E-6 L 0.12205 -0.05324 C 0.14791 -0.06527 0.18611 -0.07199 0.22604 -0.07199 C 0.2717 -0.07199 0.30816 -0.06527 0.33403 -0.05324 L 0.45677 -4.07407E-6 " pathEditMode="relative" rAng="0" ptsTypes="FffFF">
                                      <p:cBhvr>
                                        <p:cTn id="52" dur="2000" fill="hold"/>
                                        <p:tgtEl>
                                          <p:spTgt spid="36"/>
                                        </p:tgtEl>
                                        <p:attrNameLst>
                                          <p:attrName>ppt_x</p:attrName>
                                          <p:attrName>ppt_y</p:attrName>
                                        </p:attrNameLst>
                                      </p:cBhvr>
                                      <p:rCtr x="22800" y="-3600"/>
                                    </p:animMotion>
                                  </p:childTnLst>
                                </p:cTn>
                              </p:par>
                            </p:childTnLst>
                          </p:cTn>
                        </p:par>
                      </p:childTnLst>
                    </p:cTn>
                  </p:par>
                  <p:par>
                    <p:cTn id="53" fill="hold">
                      <p:stCondLst>
                        <p:cond delay="indefinite"/>
                      </p:stCondLst>
                      <p:childTnLst>
                        <p:par>
                          <p:cTn id="54" fill="hold">
                            <p:stCondLst>
                              <p:cond delay="0"/>
                            </p:stCondLst>
                            <p:childTnLst>
                              <p:par>
                                <p:cTn id="55" presetID="1" presetClass="exit" presetSubtype="0" fill="hold" grpId="2" nodeType="clickEffect">
                                  <p:stCondLst>
                                    <p:cond delay="0"/>
                                  </p:stCondLst>
                                  <p:childTnLst>
                                    <p:set>
                                      <p:cBhvr>
                                        <p:cTn id="56" dur="1" fill="hold">
                                          <p:stCondLst>
                                            <p:cond delay="0"/>
                                          </p:stCondLst>
                                        </p:cTn>
                                        <p:tgtEl>
                                          <p:spTgt spid="35"/>
                                        </p:tgtEl>
                                        <p:attrNameLst>
                                          <p:attrName>style.visibility</p:attrName>
                                        </p:attrNameLst>
                                      </p:cBhvr>
                                      <p:to>
                                        <p:strVal val="hidden"/>
                                      </p:to>
                                    </p:set>
                                  </p:childTnLst>
                                </p:cTn>
                              </p:par>
                              <p:par>
                                <p:cTn id="57" presetID="1" presetClass="exit" presetSubtype="0" fill="hold" grpId="2" nodeType="withEffect">
                                  <p:stCondLst>
                                    <p:cond delay="0"/>
                                  </p:stCondLst>
                                  <p:childTnLst>
                                    <p:set>
                                      <p:cBhvr>
                                        <p:cTn id="58" dur="1" fill="hold">
                                          <p:stCondLst>
                                            <p:cond delay="0"/>
                                          </p:stCondLst>
                                        </p:cTn>
                                        <p:tgtEl>
                                          <p:spTgt spid="36"/>
                                        </p:tgtEl>
                                        <p:attrNameLst>
                                          <p:attrName>style.visibility</p:attrName>
                                        </p:attrNameLst>
                                      </p:cBhvr>
                                      <p:to>
                                        <p:strVal val="hidden"/>
                                      </p:to>
                                    </p:set>
                                  </p:childTnLst>
                                </p:cTn>
                              </p:par>
                              <p:par>
                                <p:cTn id="59" presetID="9" presetClass="entr" presetSubtype="0" fill="hold" grpId="0" nodeType="withEffect">
                                  <p:stCondLst>
                                    <p:cond delay="0"/>
                                  </p:stCondLst>
                                  <p:childTnLst>
                                    <p:set>
                                      <p:cBhvr>
                                        <p:cTn id="60" dur="1" fill="hold">
                                          <p:stCondLst>
                                            <p:cond delay="0"/>
                                          </p:stCondLst>
                                        </p:cTn>
                                        <p:tgtEl>
                                          <p:spTgt spid="37"/>
                                        </p:tgtEl>
                                        <p:attrNameLst>
                                          <p:attrName>style.visibility</p:attrName>
                                        </p:attrNameLst>
                                      </p:cBhvr>
                                      <p:to>
                                        <p:strVal val="visible"/>
                                      </p:to>
                                    </p:set>
                                    <p:animEffect transition="in" filter="dissolve">
                                      <p:cBhvr>
                                        <p:cTn id="61" dur="500"/>
                                        <p:tgtEl>
                                          <p:spTgt spid="37"/>
                                        </p:tgtEl>
                                      </p:cBhvr>
                                    </p:animEffect>
                                  </p:childTnLst>
                                </p:cTn>
                              </p:par>
                              <p:par>
                                <p:cTn id="62" presetID="9" presetClass="entr" presetSubtype="0" fill="hold" grpId="0" nodeType="withEffect">
                                  <p:stCondLst>
                                    <p:cond delay="0"/>
                                  </p:stCondLst>
                                  <p:childTnLst>
                                    <p:set>
                                      <p:cBhvr>
                                        <p:cTn id="63" dur="1" fill="hold">
                                          <p:stCondLst>
                                            <p:cond delay="0"/>
                                          </p:stCondLst>
                                        </p:cTn>
                                        <p:tgtEl>
                                          <p:spTgt spid="38"/>
                                        </p:tgtEl>
                                        <p:attrNameLst>
                                          <p:attrName>style.visibility</p:attrName>
                                        </p:attrNameLst>
                                      </p:cBhvr>
                                      <p:to>
                                        <p:strVal val="visible"/>
                                      </p:to>
                                    </p:set>
                                    <p:animEffect transition="in" filter="dissolve">
                                      <p:cBhvr>
                                        <p:cTn id="64" dur="500"/>
                                        <p:tgtEl>
                                          <p:spTgt spid="38"/>
                                        </p:tgtEl>
                                      </p:cBhvr>
                                    </p:animEffect>
                                  </p:childTnLst>
                                </p:cTn>
                              </p:par>
                              <p:par>
                                <p:cTn id="65" presetID="18" presetClass="entr" presetSubtype="12" fill="hold" nodeType="withEffect">
                                  <p:stCondLst>
                                    <p:cond delay="0"/>
                                  </p:stCondLst>
                                  <p:childTnLst>
                                    <p:set>
                                      <p:cBhvr>
                                        <p:cTn id="66" dur="1" fill="hold">
                                          <p:stCondLst>
                                            <p:cond delay="0"/>
                                          </p:stCondLst>
                                        </p:cTn>
                                        <p:tgtEl>
                                          <p:spTgt spid="41"/>
                                        </p:tgtEl>
                                        <p:attrNameLst>
                                          <p:attrName>style.visibility</p:attrName>
                                        </p:attrNameLst>
                                      </p:cBhvr>
                                      <p:to>
                                        <p:strVal val="visible"/>
                                      </p:to>
                                    </p:set>
                                    <p:animEffect transition="in" filter="strips(downLeft)">
                                      <p:cBhvr>
                                        <p:cTn id="67" dur="500"/>
                                        <p:tgtEl>
                                          <p:spTgt spid="41"/>
                                        </p:tgtEl>
                                      </p:cBhvr>
                                    </p:animEffect>
                                  </p:childTnLst>
                                </p:cTn>
                              </p:par>
                              <p:par>
                                <p:cTn id="68" presetID="18" presetClass="entr" presetSubtype="12" fill="hold" nodeType="withEffect">
                                  <p:stCondLst>
                                    <p:cond delay="0"/>
                                  </p:stCondLst>
                                  <p:childTnLst>
                                    <p:set>
                                      <p:cBhvr>
                                        <p:cTn id="69" dur="1" fill="hold">
                                          <p:stCondLst>
                                            <p:cond delay="0"/>
                                          </p:stCondLst>
                                        </p:cTn>
                                        <p:tgtEl>
                                          <p:spTgt spid="42"/>
                                        </p:tgtEl>
                                        <p:attrNameLst>
                                          <p:attrName>style.visibility</p:attrName>
                                        </p:attrNameLst>
                                      </p:cBhvr>
                                      <p:to>
                                        <p:strVal val="visible"/>
                                      </p:to>
                                    </p:set>
                                    <p:animEffect transition="in" filter="strips(downLeft)">
                                      <p:cBhvr>
                                        <p:cTn id="70" dur="500"/>
                                        <p:tgtEl>
                                          <p:spTgt spid="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1" grpId="0"/>
      <p:bldP spid="12" grpId="0" animBg="1"/>
      <p:bldP spid="13" grpId="0"/>
      <p:bldP spid="18" grpId="0" animBg="1"/>
      <p:bldP spid="22" grpId="0" animBg="1"/>
      <p:bldP spid="23" grpId="0" animBg="1"/>
      <p:bldP spid="32" grpId="0" animBg="1"/>
      <p:bldP spid="33" grpId="0" animBg="1"/>
      <p:bldP spid="34" grpId="0" animBg="1"/>
      <p:bldP spid="29" grpId="0" animBg="1"/>
      <p:bldP spid="29" grpId="1" animBg="1"/>
      <p:bldP spid="31" grpId="0" animBg="1"/>
      <p:bldP spid="31" grpId="1" animBg="1"/>
      <p:bldP spid="35" grpId="0" animBg="1"/>
      <p:bldP spid="35" grpId="1" animBg="1"/>
      <p:bldP spid="35" grpId="2" animBg="1"/>
      <p:bldP spid="36" grpId="0" animBg="1"/>
      <p:bldP spid="36" grpId="1" animBg="1"/>
      <p:bldP spid="36" grpId="2" animBg="1"/>
      <p:bldP spid="37" grpId="0" animBg="1"/>
      <p:bldP spid="38"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8" name="直線矢印コネクタ 37"/>
          <p:cNvCxnSpPr>
            <a:endCxn id="7" idx="2"/>
          </p:cNvCxnSpPr>
          <p:nvPr/>
        </p:nvCxnSpPr>
        <p:spPr>
          <a:xfrm flipV="1">
            <a:off x="6732240" y="6215608"/>
            <a:ext cx="10852" cy="453752"/>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 name="タイトル 1"/>
          <p:cNvSpPr>
            <a:spLocks noGrp="1"/>
          </p:cNvSpPr>
          <p:nvPr>
            <p:ph type="title"/>
          </p:nvPr>
        </p:nvSpPr>
        <p:spPr/>
        <p:txBody>
          <a:bodyPr/>
          <a:lstStyle/>
          <a:p>
            <a:pPr algn="ctr"/>
            <a:r>
              <a:rPr kumimoji="1" lang="ja-JP" altLang="en-US" dirty="0" smtClean="0"/>
              <a:t>ネットワーク監視</a:t>
            </a:r>
            <a:endParaRPr kumimoji="1" lang="ja-JP" altLang="en-US" dirty="0"/>
          </a:p>
        </p:txBody>
      </p:sp>
      <p:sp>
        <p:nvSpPr>
          <p:cNvPr id="3" name="コンテンツ プレースホルダ 2"/>
          <p:cNvSpPr>
            <a:spLocks noGrp="1"/>
          </p:cNvSpPr>
          <p:nvPr>
            <p:ph sz="quarter" idx="1"/>
          </p:nvPr>
        </p:nvSpPr>
        <p:spPr/>
        <p:txBody>
          <a:bodyPr/>
          <a:lstStyle/>
          <a:p>
            <a:r>
              <a:rPr kumimoji="1" lang="ja-JP" altLang="en-US" dirty="0" smtClean="0"/>
              <a:t>監視対象</a:t>
            </a:r>
            <a:r>
              <a:rPr kumimoji="1" lang="en-US" altLang="ja-JP" dirty="0" smtClean="0"/>
              <a:t>VM</a:t>
            </a:r>
            <a:r>
              <a:rPr kumimoji="1" lang="ja-JP" altLang="en-US" dirty="0" smtClean="0"/>
              <a:t>のパケットを複製して監視</a:t>
            </a:r>
            <a:endParaRPr kumimoji="1" lang="en-US" altLang="ja-JP" dirty="0" smtClean="0"/>
          </a:p>
          <a:p>
            <a:pPr lvl="1"/>
            <a:r>
              <a:rPr kumimoji="1" lang="ja-JP" altLang="en-US" dirty="0" smtClean="0"/>
              <a:t>各</a:t>
            </a:r>
            <a:r>
              <a:rPr kumimoji="1" lang="en-US" altLang="ja-JP" dirty="0" smtClean="0"/>
              <a:t>VM</a:t>
            </a:r>
            <a:r>
              <a:rPr kumimoji="1" lang="ja-JP" altLang="en-US" dirty="0" smtClean="0"/>
              <a:t>のパケット</a:t>
            </a:r>
            <a:r>
              <a:rPr lang="ja-JP" altLang="en-US" dirty="0" smtClean="0"/>
              <a:t>は管理</a:t>
            </a:r>
            <a:r>
              <a:rPr lang="en-US" altLang="ja-JP" dirty="0" smtClean="0"/>
              <a:t>VM</a:t>
            </a:r>
            <a:r>
              <a:rPr lang="ja-JP" altLang="en-US" dirty="0" smtClean="0"/>
              <a:t>を経由して送られる</a:t>
            </a:r>
            <a:endParaRPr lang="en-US" altLang="ja-JP" dirty="0" smtClean="0"/>
          </a:p>
          <a:p>
            <a:pPr lvl="2"/>
            <a:r>
              <a:rPr lang="ja-JP" altLang="en-US" dirty="0" smtClean="0"/>
              <a:t>管理</a:t>
            </a:r>
            <a:r>
              <a:rPr lang="en-US" altLang="ja-JP" dirty="0" smtClean="0"/>
              <a:t>VM</a:t>
            </a:r>
            <a:r>
              <a:rPr lang="ja-JP" altLang="en-US" dirty="0" smtClean="0"/>
              <a:t>はパケットを容易に監視できた</a:t>
            </a:r>
            <a:endParaRPr lang="en-US" altLang="ja-JP" dirty="0" smtClean="0"/>
          </a:p>
          <a:p>
            <a:pPr lvl="1"/>
            <a:r>
              <a:rPr kumimoji="1" lang="ja-JP" altLang="en-US" dirty="0" smtClean="0"/>
              <a:t>管理</a:t>
            </a:r>
            <a:r>
              <a:rPr kumimoji="1" lang="en-US" altLang="ja-JP" dirty="0" smtClean="0"/>
              <a:t>VM</a:t>
            </a:r>
            <a:r>
              <a:rPr lang="ja-JP" altLang="en-US" dirty="0"/>
              <a:t>で</a:t>
            </a:r>
            <a:r>
              <a:rPr kumimoji="1" lang="ja-JP" altLang="en-US" dirty="0" smtClean="0"/>
              <a:t>ポートミラーリングを行う</a:t>
            </a:r>
            <a:endParaRPr kumimoji="1" lang="en-US" altLang="ja-JP" dirty="0" smtClean="0"/>
          </a:p>
          <a:p>
            <a:pPr lvl="2"/>
            <a:r>
              <a:rPr lang="ja-JP" altLang="en-US" dirty="0" smtClean="0"/>
              <a:t>ドメイン</a:t>
            </a:r>
            <a:r>
              <a:rPr lang="en-US" altLang="ja-JP" dirty="0" smtClean="0"/>
              <a:t>M</a:t>
            </a:r>
            <a:r>
              <a:rPr lang="ja-JP" altLang="en-US" dirty="0" smtClean="0"/>
              <a:t>の監視用インターフェースにパケットを</a:t>
            </a:r>
            <a:r>
              <a:rPr lang="ja-JP" altLang="en-US" dirty="0"/>
              <a:t>複製</a:t>
            </a:r>
            <a:endParaRPr kumimoji="1" lang="en-US" altLang="ja-JP" dirty="0" smtClean="0"/>
          </a:p>
          <a:p>
            <a:pPr lvl="1"/>
            <a:r>
              <a:rPr lang="ja-JP" altLang="en-US" dirty="0" smtClean="0"/>
              <a:t>マイグレーション先で再度ポートミラーリングの設定を</a:t>
            </a:r>
            <a:r>
              <a:rPr lang="ja-JP" altLang="en-US" dirty="0"/>
              <a:t>することで</a:t>
            </a:r>
            <a:r>
              <a:rPr lang="ja-JP" altLang="en-US" dirty="0" smtClean="0"/>
              <a:t>監視を継続</a:t>
            </a:r>
            <a:endParaRPr kumimoji="1" lang="ja-JP" altLang="en-US" dirty="0"/>
          </a:p>
        </p:txBody>
      </p:sp>
      <p:sp>
        <p:nvSpPr>
          <p:cNvPr id="5" name="角丸四角形 4"/>
          <p:cNvSpPr/>
          <p:nvPr/>
        </p:nvSpPr>
        <p:spPr>
          <a:xfrm>
            <a:off x="3369568" y="4653136"/>
            <a:ext cx="1274440" cy="1562472"/>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endParaRPr kumimoji="1" lang="ja-JP" altLang="en-US"/>
          </a:p>
        </p:txBody>
      </p:sp>
      <p:sp>
        <p:nvSpPr>
          <p:cNvPr id="6" name="角丸四角形 5"/>
          <p:cNvSpPr/>
          <p:nvPr/>
        </p:nvSpPr>
        <p:spPr>
          <a:xfrm>
            <a:off x="4716016" y="4653136"/>
            <a:ext cx="1274440" cy="1562472"/>
          </a:xfrm>
          <a:prstGeom prst="round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kumimoji="1" lang="ja-JP" altLang="en-US"/>
          </a:p>
        </p:txBody>
      </p:sp>
      <p:sp>
        <p:nvSpPr>
          <p:cNvPr id="7" name="角丸四角形 6"/>
          <p:cNvSpPr/>
          <p:nvPr/>
        </p:nvSpPr>
        <p:spPr>
          <a:xfrm>
            <a:off x="6105872" y="4653136"/>
            <a:ext cx="1274440" cy="1562472"/>
          </a:xfrm>
          <a:prstGeom prst="round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kumimoji="1" lang="ja-JP" altLang="en-US"/>
          </a:p>
        </p:txBody>
      </p:sp>
      <p:cxnSp>
        <p:nvCxnSpPr>
          <p:cNvPr id="9" name="直線コネクタ 8"/>
          <p:cNvCxnSpPr/>
          <p:nvPr/>
        </p:nvCxnSpPr>
        <p:spPr>
          <a:xfrm>
            <a:off x="3995936" y="6669360"/>
            <a:ext cx="2736304"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直線コネクタ 9"/>
          <p:cNvCxnSpPr>
            <a:stCxn id="5" idx="2"/>
          </p:cNvCxnSpPr>
          <p:nvPr/>
        </p:nvCxnSpPr>
        <p:spPr>
          <a:xfrm flipH="1">
            <a:off x="3999123" y="6215608"/>
            <a:ext cx="7665" cy="453752"/>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直線コネクタ 15"/>
          <p:cNvCxnSpPr>
            <a:endCxn id="5" idx="1"/>
          </p:cNvCxnSpPr>
          <p:nvPr/>
        </p:nvCxnSpPr>
        <p:spPr>
          <a:xfrm>
            <a:off x="2339752" y="5434372"/>
            <a:ext cx="1029816"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 name="直線矢印コネクタ 33"/>
          <p:cNvCxnSpPr>
            <a:endCxn id="6" idx="2"/>
          </p:cNvCxnSpPr>
          <p:nvPr/>
        </p:nvCxnSpPr>
        <p:spPr>
          <a:xfrm flipH="1" flipV="1">
            <a:off x="5353236" y="6215608"/>
            <a:ext cx="10852" cy="453752"/>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5" name="正方形/長方形 34"/>
          <p:cNvSpPr/>
          <p:nvPr/>
        </p:nvSpPr>
        <p:spPr>
          <a:xfrm>
            <a:off x="1619672" y="5229200"/>
            <a:ext cx="432048" cy="432048"/>
          </a:xfrm>
          <a:prstGeom prst="rect">
            <a:avLst/>
          </a:prstGeom>
          <a:gradFill>
            <a:gsLst>
              <a:gs pos="0">
                <a:schemeClr val="accent1"/>
              </a:gs>
              <a:gs pos="50000">
                <a:schemeClr val="accent1">
                  <a:tint val="44500"/>
                  <a:satMod val="160000"/>
                </a:schemeClr>
              </a:gs>
              <a:gs pos="100000">
                <a:schemeClr val="accent1">
                  <a:tint val="23500"/>
                  <a:satMod val="160000"/>
                </a:schemeClr>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1" name="正方形/長方形 40"/>
          <p:cNvSpPr/>
          <p:nvPr/>
        </p:nvSpPr>
        <p:spPr>
          <a:xfrm>
            <a:off x="1619672" y="5229200"/>
            <a:ext cx="432048" cy="432048"/>
          </a:xfrm>
          <a:prstGeom prst="rect">
            <a:avLst/>
          </a:prstGeom>
          <a:gradFill>
            <a:gsLst>
              <a:gs pos="0">
                <a:schemeClr val="accent1"/>
              </a:gs>
              <a:gs pos="50000">
                <a:schemeClr val="accent1">
                  <a:tint val="44500"/>
                  <a:satMod val="160000"/>
                </a:schemeClr>
              </a:gs>
              <a:gs pos="100000">
                <a:schemeClr val="accent1">
                  <a:tint val="23500"/>
                  <a:satMod val="160000"/>
                </a:schemeClr>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2" name="正方形/長方形 41"/>
          <p:cNvSpPr/>
          <p:nvPr/>
        </p:nvSpPr>
        <p:spPr>
          <a:xfrm>
            <a:off x="3275856" y="4653136"/>
            <a:ext cx="1512168"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管理</a:t>
            </a:r>
            <a:r>
              <a:rPr kumimoji="1" lang="en-US" altLang="ja-JP" dirty="0" smtClean="0">
                <a:solidFill>
                  <a:schemeClr val="tx1"/>
                </a:solidFill>
              </a:rPr>
              <a:t>VM</a:t>
            </a:r>
            <a:endParaRPr kumimoji="1" lang="ja-JP" altLang="en-US" dirty="0">
              <a:solidFill>
                <a:schemeClr val="tx1"/>
              </a:solidFill>
            </a:endParaRPr>
          </a:p>
        </p:txBody>
      </p:sp>
      <p:sp>
        <p:nvSpPr>
          <p:cNvPr id="43" name="正方形/長方形 42"/>
          <p:cNvSpPr/>
          <p:nvPr/>
        </p:nvSpPr>
        <p:spPr>
          <a:xfrm>
            <a:off x="4644008" y="4725144"/>
            <a:ext cx="1512168"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監視対象</a:t>
            </a:r>
            <a:endParaRPr kumimoji="1" lang="en-US" altLang="ja-JP" dirty="0" smtClean="0">
              <a:solidFill>
                <a:schemeClr val="tx1"/>
              </a:solidFill>
            </a:endParaRPr>
          </a:p>
          <a:p>
            <a:pPr algn="ctr"/>
            <a:r>
              <a:rPr lang="en-US" altLang="ja-JP" dirty="0" smtClean="0">
                <a:solidFill>
                  <a:schemeClr val="tx1"/>
                </a:solidFill>
              </a:rPr>
              <a:t>VM</a:t>
            </a:r>
            <a:endParaRPr kumimoji="1" lang="ja-JP" altLang="en-US" dirty="0">
              <a:solidFill>
                <a:schemeClr val="tx1"/>
              </a:solidFill>
            </a:endParaRPr>
          </a:p>
        </p:txBody>
      </p:sp>
      <p:sp>
        <p:nvSpPr>
          <p:cNvPr id="44" name="正方形/長方形 43"/>
          <p:cNvSpPr/>
          <p:nvPr/>
        </p:nvSpPr>
        <p:spPr>
          <a:xfrm>
            <a:off x="6012160" y="4653136"/>
            <a:ext cx="1512168"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ドメイン</a:t>
            </a:r>
            <a:r>
              <a:rPr kumimoji="1" lang="en-US" altLang="ja-JP" dirty="0" smtClean="0">
                <a:solidFill>
                  <a:schemeClr val="tx1"/>
                </a:solidFill>
              </a:rPr>
              <a:t>M</a:t>
            </a:r>
            <a:endParaRPr kumimoji="1" lang="ja-JP" altLang="en-US" dirty="0">
              <a:solidFill>
                <a:schemeClr val="tx1"/>
              </a:solidFill>
            </a:endParaRPr>
          </a:p>
        </p:txBody>
      </p:sp>
      <p:sp>
        <p:nvSpPr>
          <p:cNvPr id="24" name="正方形/長方形 23"/>
          <p:cNvSpPr/>
          <p:nvPr/>
        </p:nvSpPr>
        <p:spPr>
          <a:xfrm>
            <a:off x="6372200" y="6309320"/>
            <a:ext cx="2483768"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監視用</a:t>
            </a:r>
            <a:endParaRPr kumimoji="1" lang="en-US" altLang="ja-JP" dirty="0" smtClean="0">
              <a:solidFill>
                <a:schemeClr val="tx1"/>
              </a:solidFill>
            </a:endParaRPr>
          </a:p>
          <a:p>
            <a:pPr algn="ctr"/>
            <a:r>
              <a:rPr kumimoji="1" lang="ja-JP" altLang="en-US" dirty="0" smtClean="0">
                <a:solidFill>
                  <a:schemeClr val="tx1"/>
                </a:solidFill>
              </a:rPr>
              <a:t>インターフェース</a:t>
            </a:r>
            <a:endParaRPr kumimoji="1" lang="ja-JP" altLang="en-US"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nodeType="clickEffect">
                                  <p:stCondLst>
                                    <p:cond delay="0"/>
                                  </p:stCondLst>
                                  <p:childTnLst>
                                    <p:set>
                                      <p:cBhvr>
                                        <p:cTn id="6" dur="1" fill="hold">
                                          <p:stCondLst>
                                            <p:cond delay="0"/>
                                          </p:stCondLst>
                                        </p:cTn>
                                        <p:tgtEl>
                                          <p:spTgt spid="38"/>
                                        </p:tgtEl>
                                        <p:attrNameLst>
                                          <p:attrName>style.visibility</p:attrName>
                                        </p:attrNameLst>
                                      </p:cBhvr>
                                      <p:to>
                                        <p:strVal val="visible"/>
                                      </p:to>
                                    </p:set>
                                    <p:animEffect transition="in" filter="strips(downLeft)">
                                      <p:cBhvr>
                                        <p:cTn id="7" dur="500"/>
                                        <p:tgtEl>
                                          <p:spTgt spid="38"/>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24"/>
                                        </p:tgtEl>
                                        <p:attrNameLst>
                                          <p:attrName>style.visibility</p:attrName>
                                        </p:attrNameLst>
                                      </p:cBhvr>
                                      <p:to>
                                        <p:strVal val="visible"/>
                                      </p:to>
                                    </p:set>
                                    <p:animEffect transition="in" filter="barn(inVertical)">
                                      <p:cBhvr>
                                        <p:cTn id="10" dur="500"/>
                                        <p:tgtEl>
                                          <p:spTgt spid="24"/>
                                        </p:tgtEl>
                                      </p:cBhvr>
                                    </p:animEffect>
                                  </p:childTnLst>
                                </p:cTn>
                              </p:par>
                            </p:childTnLst>
                          </p:cTn>
                        </p:par>
                      </p:childTnLst>
                    </p:cTn>
                  </p:par>
                  <p:par>
                    <p:cTn id="11" fill="hold">
                      <p:stCondLst>
                        <p:cond delay="indefinite"/>
                      </p:stCondLst>
                      <p:childTnLst>
                        <p:par>
                          <p:cTn id="12" fill="hold">
                            <p:stCondLst>
                              <p:cond delay="0"/>
                            </p:stCondLst>
                            <p:childTnLst>
                              <p:par>
                                <p:cTn id="13" presetID="63" presetClass="path" presetSubtype="0" accel="50000" decel="50000" fill="hold" grpId="0" nodeType="clickEffect">
                                  <p:stCondLst>
                                    <p:cond delay="0"/>
                                  </p:stCondLst>
                                  <p:childTnLst>
                                    <p:animMotion origin="layout" path="M -4.44444E-6 3.00648E-6 L 0.23629 3.00648E-6 " pathEditMode="relative" rAng="0" ptsTypes="AA">
                                      <p:cBhvr>
                                        <p:cTn id="14" dur="1500" fill="hold"/>
                                        <p:tgtEl>
                                          <p:spTgt spid="35"/>
                                        </p:tgtEl>
                                        <p:attrNameLst>
                                          <p:attrName>ppt_x</p:attrName>
                                          <p:attrName>ppt_y</p:attrName>
                                        </p:attrNameLst>
                                      </p:cBhvr>
                                      <p:rCtr x="118" y="0"/>
                                    </p:animMotion>
                                  </p:childTnLst>
                                </p:cTn>
                              </p:par>
                              <p:par>
                                <p:cTn id="15" presetID="63" presetClass="path" presetSubtype="0" accel="50000" decel="50000" fill="hold" grpId="0" nodeType="withEffect">
                                  <p:stCondLst>
                                    <p:cond delay="0"/>
                                  </p:stCondLst>
                                  <p:childTnLst>
                                    <p:animMotion origin="layout" path="M -4.44444E-6 3.00648E-6 L 0.23629 3.00648E-6 " pathEditMode="relative" rAng="0" ptsTypes="AA">
                                      <p:cBhvr>
                                        <p:cTn id="16" dur="1500" fill="hold"/>
                                        <p:tgtEl>
                                          <p:spTgt spid="41"/>
                                        </p:tgtEl>
                                        <p:attrNameLst>
                                          <p:attrName>ppt_x</p:attrName>
                                          <p:attrName>ppt_y</p:attrName>
                                        </p:attrNameLst>
                                      </p:cBhvr>
                                      <p:rCtr x="118" y="0"/>
                                    </p:animMotion>
                                  </p:childTnLst>
                                </p:cTn>
                              </p:par>
                            </p:childTnLst>
                          </p:cTn>
                        </p:par>
                        <p:par>
                          <p:cTn id="17" fill="hold">
                            <p:stCondLst>
                              <p:cond delay="1500"/>
                            </p:stCondLst>
                            <p:childTnLst>
                              <p:par>
                                <p:cTn id="18" presetID="42" presetClass="path" presetSubtype="0" accel="50000" decel="50000" fill="hold" grpId="1" nodeType="afterEffect">
                                  <p:stCondLst>
                                    <p:cond delay="0"/>
                                  </p:stCondLst>
                                  <p:childTnLst>
                                    <p:animMotion origin="layout" path="M 0.23629 3.00648E-6 L 0.23629 0.1783 " pathEditMode="relative" rAng="0" ptsTypes="AA">
                                      <p:cBhvr>
                                        <p:cTn id="19" dur="1500" fill="hold"/>
                                        <p:tgtEl>
                                          <p:spTgt spid="41"/>
                                        </p:tgtEl>
                                        <p:attrNameLst>
                                          <p:attrName>ppt_x</p:attrName>
                                          <p:attrName>ppt_y</p:attrName>
                                        </p:attrNameLst>
                                      </p:cBhvr>
                                      <p:rCtr x="0" y="89"/>
                                    </p:animMotion>
                                  </p:childTnLst>
                                </p:cTn>
                              </p:par>
                              <p:par>
                                <p:cTn id="20" presetID="42" presetClass="path" presetSubtype="0" accel="50000" decel="50000" fill="hold" grpId="1" nodeType="withEffect">
                                  <p:stCondLst>
                                    <p:cond delay="500"/>
                                  </p:stCondLst>
                                  <p:childTnLst>
                                    <p:animMotion origin="layout" path="M 0.23629 3.00648E-6 L 0.23629 0.1783 " pathEditMode="relative" rAng="0" ptsTypes="AA">
                                      <p:cBhvr>
                                        <p:cTn id="21" dur="1500" fill="hold"/>
                                        <p:tgtEl>
                                          <p:spTgt spid="35"/>
                                        </p:tgtEl>
                                        <p:attrNameLst>
                                          <p:attrName>ppt_x</p:attrName>
                                          <p:attrName>ppt_y</p:attrName>
                                        </p:attrNameLst>
                                      </p:cBhvr>
                                      <p:rCtr x="0" y="89"/>
                                    </p:animMotion>
                                  </p:childTnLst>
                                </p:cTn>
                              </p:par>
                            </p:childTnLst>
                          </p:cTn>
                        </p:par>
                        <p:par>
                          <p:cTn id="22" fill="hold">
                            <p:stCondLst>
                              <p:cond delay="3500"/>
                            </p:stCondLst>
                            <p:childTnLst>
                              <p:par>
                                <p:cTn id="23" presetID="63" presetClass="path" presetSubtype="0" accel="50000" decel="50000" fill="hold" grpId="2" nodeType="afterEffect">
                                  <p:stCondLst>
                                    <p:cond delay="0"/>
                                  </p:stCondLst>
                                  <p:childTnLst>
                                    <p:animMotion origin="layout" path="M 0.23629 0.17827 L 0.38594 0.17827 " pathEditMode="relative" rAng="0" ptsTypes="AA">
                                      <p:cBhvr>
                                        <p:cTn id="24" dur="1500" fill="hold"/>
                                        <p:tgtEl>
                                          <p:spTgt spid="41"/>
                                        </p:tgtEl>
                                        <p:attrNameLst>
                                          <p:attrName>ppt_x</p:attrName>
                                          <p:attrName>ppt_y</p:attrName>
                                        </p:attrNameLst>
                                      </p:cBhvr>
                                      <p:rCtr x="75" y="0"/>
                                    </p:animMotion>
                                  </p:childTnLst>
                                </p:cTn>
                              </p:par>
                              <p:par>
                                <p:cTn id="25" presetID="63" presetClass="path" presetSubtype="0" accel="50000" decel="50000" fill="hold" grpId="2" nodeType="withEffect">
                                  <p:stCondLst>
                                    <p:cond delay="500"/>
                                  </p:stCondLst>
                                  <p:childTnLst>
                                    <p:animMotion origin="layout" path="M 0.23629 0.17824 L 0.53559 0.17824 " pathEditMode="relative" rAng="0" ptsTypes="AA">
                                      <p:cBhvr>
                                        <p:cTn id="26" dur="1500" fill="hold"/>
                                        <p:tgtEl>
                                          <p:spTgt spid="35"/>
                                        </p:tgtEl>
                                        <p:attrNameLst>
                                          <p:attrName>ppt_x</p:attrName>
                                          <p:attrName>ppt_y</p:attrName>
                                        </p:attrNameLst>
                                      </p:cBhvr>
                                      <p:rCtr x="150" y="0"/>
                                    </p:animMotion>
                                  </p:childTnLst>
                                </p:cTn>
                              </p:par>
                            </p:childTnLst>
                          </p:cTn>
                        </p:par>
                        <p:par>
                          <p:cTn id="27" fill="hold">
                            <p:stCondLst>
                              <p:cond delay="5500"/>
                            </p:stCondLst>
                            <p:childTnLst>
                              <p:par>
                                <p:cTn id="28" presetID="64" presetClass="path" presetSubtype="0" accel="50000" decel="50000" fill="hold" grpId="3" nodeType="afterEffect">
                                  <p:stCondLst>
                                    <p:cond delay="0"/>
                                  </p:stCondLst>
                                  <p:childTnLst>
                                    <p:animMotion origin="layout" path="M 0.38594 0.17827 L 0.38594 -3.58382E-6 " pathEditMode="relative" rAng="0" ptsTypes="AA">
                                      <p:cBhvr>
                                        <p:cTn id="29" dur="1500" fill="hold"/>
                                        <p:tgtEl>
                                          <p:spTgt spid="41"/>
                                        </p:tgtEl>
                                        <p:attrNameLst>
                                          <p:attrName>ppt_x</p:attrName>
                                          <p:attrName>ppt_y</p:attrName>
                                        </p:attrNameLst>
                                      </p:cBhvr>
                                      <p:rCtr x="0" y="-89"/>
                                    </p:animMotion>
                                  </p:childTnLst>
                                </p:cTn>
                              </p:par>
                              <p:par>
                                <p:cTn id="30" presetID="64" presetClass="path" presetSubtype="0" accel="50000" decel="50000" fill="hold" grpId="3" nodeType="withEffect">
                                  <p:stCondLst>
                                    <p:cond delay="500"/>
                                  </p:stCondLst>
                                  <p:childTnLst>
                                    <p:animMotion origin="layout" path="M 0.53559 0.17824 L 0.53559 0.00023 " pathEditMode="relative" rAng="0" ptsTypes="AA">
                                      <p:cBhvr>
                                        <p:cTn id="31" dur="1500" fill="hold"/>
                                        <p:tgtEl>
                                          <p:spTgt spid="35"/>
                                        </p:tgtEl>
                                        <p:attrNameLst>
                                          <p:attrName>ppt_x</p:attrName>
                                          <p:attrName>ppt_y</p:attrName>
                                        </p:attrNameLst>
                                      </p:cBhvr>
                                      <p:rCtr x="0" y="-89"/>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animBg="1"/>
      <p:bldP spid="35" grpId="1" animBg="1"/>
      <p:bldP spid="35" grpId="2" animBg="1"/>
      <p:bldP spid="35" grpId="3" animBg="1"/>
      <p:bldP spid="41" grpId="0" animBg="1"/>
      <p:bldP spid="41" grpId="1" animBg="1"/>
      <p:bldP spid="41" grpId="2" animBg="1"/>
      <p:bldP spid="41" grpId="3" animBg="1"/>
      <p:bldP spid="2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5511399" y="4339952"/>
            <a:ext cx="2642592" cy="22825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p:cNvSpPr>
            <a:spLocks noGrp="1"/>
          </p:cNvSpPr>
          <p:nvPr>
            <p:ph type="title"/>
          </p:nvPr>
        </p:nvSpPr>
        <p:spPr/>
        <p:txBody>
          <a:bodyPr/>
          <a:lstStyle/>
          <a:p>
            <a:pPr algn="ctr"/>
            <a:r>
              <a:rPr kumimoji="1" lang="ja-JP" altLang="en-US" dirty="0" smtClean="0"/>
              <a:t>ストレージ監視</a:t>
            </a:r>
            <a:endParaRPr kumimoji="1" lang="ja-JP" altLang="en-US" dirty="0"/>
          </a:p>
        </p:txBody>
      </p:sp>
      <p:sp>
        <p:nvSpPr>
          <p:cNvPr id="3" name="コンテンツ プレースホルダ 2"/>
          <p:cNvSpPr>
            <a:spLocks noGrp="1"/>
          </p:cNvSpPr>
          <p:nvPr>
            <p:ph sz="quarter" idx="1"/>
          </p:nvPr>
        </p:nvSpPr>
        <p:spPr/>
        <p:txBody>
          <a:bodyPr/>
          <a:lstStyle/>
          <a:p>
            <a:r>
              <a:rPr lang="ja-JP" altLang="en-US" dirty="0" smtClean="0"/>
              <a:t>ファイルサーバに置かれた監視対象</a:t>
            </a:r>
            <a:r>
              <a:rPr lang="en-US" altLang="ja-JP" dirty="0" smtClean="0"/>
              <a:t>VM</a:t>
            </a:r>
            <a:r>
              <a:rPr lang="ja-JP" altLang="en-US" dirty="0" smtClean="0"/>
              <a:t>のストレージを監視</a:t>
            </a:r>
            <a:endParaRPr lang="en-US" altLang="ja-JP" dirty="0" smtClean="0"/>
          </a:p>
          <a:p>
            <a:pPr lvl="1"/>
            <a:r>
              <a:rPr kumimoji="1" lang="ja-JP" altLang="en-US" dirty="0" smtClean="0"/>
              <a:t>マイグレーションのために監視対象</a:t>
            </a:r>
            <a:r>
              <a:rPr kumimoji="1" lang="en-US" altLang="ja-JP" dirty="0" smtClean="0"/>
              <a:t>VM</a:t>
            </a:r>
            <a:r>
              <a:rPr lang="ja-JP" altLang="en-US" dirty="0" smtClean="0"/>
              <a:t>のストレージはファイルサーバに置く必要がある</a:t>
            </a:r>
            <a:endParaRPr lang="en-US" altLang="ja-JP" dirty="0" smtClean="0"/>
          </a:p>
          <a:p>
            <a:pPr lvl="1"/>
            <a:r>
              <a:rPr lang="ja-JP" altLang="en-US" dirty="0"/>
              <a:t>マイグレーション後もアクセスを継続</a:t>
            </a:r>
            <a:r>
              <a:rPr lang="ja-JP" altLang="en-US" dirty="0" smtClean="0"/>
              <a:t>できる</a:t>
            </a:r>
            <a:endParaRPr lang="en-US" altLang="ja-JP" dirty="0" smtClean="0"/>
          </a:p>
          <a:p>
            <a:pPr lvl="2"/>
            <a:r>
              <a:rPr lang="ja-JP" altLang="en-US" dirty="0" smtClean="0"/>
              <a:t>ファイルサーバへの接続が自動的に保たれる</a:t>
            </a:r>
            <a:endParaRPr lang="en-US" altLang="ja-JP" dirty="0" smtClean="0"/>
          </a:p>
        </p:txBody>
      </p:sp>
      <p:sp>
        <p:nvSpPr>
          <p:cNvPr id="4" name="フローチャート : 磁気ディスク 3"/>
          <p:cNvSpPr/>
          <p:nvPr/>
        </p:nvSpPr>
        <p:spPr>
          <a:xfrm>
            <a:off x="5636418" y="4725144"/>
            <a:ext cx="1671885" cy="1678885"/>
          </a:xfrm>
          <a:prstGeom prst="flowChartMagneticDisk">
            <a:avLst/>
          </a:prstGeom>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dirty="0">
              <a:solidFill>
                <a:schemeClr val="tx1"/>
              </a:solidFill>
            </a:endParaRPr>
          </a:p>
        </p:txBody>
      </p:sp>
      <p:sp>
        <p:nvSpPr>
          <p:cNvPr id="13" name="曲折矢印 12"/>
          <p:cNvSpPr/>
          <p:nvPr/>
        </p:nvSpPr>
        <p:spPr>
          <a:xfrm>
            <a:off x="2267744" y="4725144"/>
            <a:ext cx="3600400" cy="868680"/>
          </a:xfrm>
          <a:prstGeom prst="bentArrow">
            <a:avLst>
              <a:gd name="adj1" fmla="val 25000"/>
              <a:gd name="adj2" fmla="val 23063"/>
              <a:gd name="adj3" fmla="val 25000"/>
              <a:gd name="adj4" fmla="val 43750"/>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6" name="角丸四角形 5"/>
          <p:cNvSpPr/>
          <p:nvPr/>
        </p:nvSpPr>
        <p:spPr>
          <a:xfrm>
            <a:off x="1403648" y="4941168"/>
            <a:ext cx="1656184" cy="1728192"/>
          </a:xfrm>
          <a:prstGeom prst="round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kumimoji="1" lang="ja-JP" altLang="en-US"/>
          </a:p>
        </p:txBody>
      </p:sp>
      <p:sp>
        <p:nvSpPr>
          <p:cNvPr id="7" name="正方形/長方形 6"/>
          <p:cNvSpPr/>
          <p:nvPr/>
        </p:nvSpPr>
        <p:spPr>
          <a:xfrm>
            <a:off x="1403648" y="6237312"/>
            <a:ext cx="1656184" cy="5040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監視対象</a:t>
            </a:r>
            <a:r>
              <a:rPr kumimoji="1" lang="en-US" altLang="ja-JP" dirty="0" smtClean="0">
                <a:solidFill>
                  <a:schemeClr val="tx1"/>
                </a:solidFill>
              </a:rPr>
              <a:t>VM</a:t>
            </a:r>
            <a:endParaRPr kumimoji="1" lang="ja-JP" altLang="en-US" dirty="0">
              <a:solidFill>
                <a:schemeClr val="tx1"/>
              </a:solidFill>
            </a:endParaRPr>
          </a:p>
        </p:txBody>
      </p:sp>
      <p:sp>
        <p:nvSpPr>
          <p:cNvPr id="11" name="右矢印 10"/>
          <p:cNvSpPr/>
          <p:nvPr/>
        </p:nvSpPr>
        <p:spPr>
          <a:xfrm>
            <a:off x="4644008" y="5877272"/>
            <a:ext cx="978408" cy="484632"/>
          </a:xfrm>
          <a:prstGeom prst="rightArrow">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角丸四角形 8"/>
          <p:cNvSpPr/>
          <p:nvPr/>
        </p:nvSpPr>
        <p:spPr>
          <a:xfrm>
            <a:off x="3131840" y="4941168"/>
            <a:ext cx="1656184" cy="1728192"/>
          </a:xfrm>
          <a:prstGeom prst="round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kumimoji="1" lang="ja-JP" altLang="en-US"/>
          </a:p>
        </p:txBody>
      </p:sp>
      <p:sp>
        <p:nvSpPr>
          <p:cNvPr id="10" name="正方形/長方形 9"/>
          <p:cNvSpPr/>
          <p:nvPr/>
        </p:nvSpPr>
        <p:spPr>
          <a:xfrm>
            <a:off x="3419872" y="6237312"/>
            <a:ext cx="1152128" cy="5040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ドメイン</a:t>
            </a:r>
            <a:r>
              <a:rPr kumimoji="1" lang="en-US" altLang="ja-JP" dirty="0" smtClean="0">
                <a:solidFill>
                  <a:schemeClr val="tx1"/>
                </a:solidFill>
              </a:rPr>
              <a:t>M</a:t>
            </a:r>
            <a:endParaRPr kumimoji="1" lang="ja-JP" altLang="en-US" dirty="0">
              <a:solidFill>
                <a:schemeClr val="tx1"/>
              </a:solidFill>
            </a:endParaRPr>
          </a:p>
        </p:txBody>
      </p:sp>
      <p:sp>
        <p:nvSpPr>
          <p:cNvPr id="12" name="正方形/長方形 11"/>
          <p:cNvSpPr/>
          <p:nvPr/>
        </p:nvSpPr>
        <p:spPr>
          <a:xfrm>
            <a:off x="4572000" y="5589240"/>
            <a:ext cx="1152128" cy="5040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監視</a:t>
            </a:r>
            <a:endParaRPr kumimoji="1" lang="ja-JP" altLang="en-US" dirty="0">
              <a:solidFill>
                <a:schemeClr val="tx1"/>
              </a:solidFill>
            </a:endParaRPr>
          </a:p>
        </p:txBody>
      </p:sp>
      <p:sp>
        <p:nvSpPr>
          <p:cNvPr id="14" name="正方形/長方形 13"/>
          <p:cNvSpPr/>
          <p:nvPr/>
        </p:nvSpPr>
        <p:spPr>
          <a:xfrm>
            <a:off x="4499992" y="4437112"/>
            <a:ext cx="1152128" cy="5040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使用</a:t>
            </a:r>
            <a:endParaRPr kumimoji="1" lang="ja-JP" altLang="en-US" dirty="0">
              <a:solidFill>
                <a:schemeClr val="tx1"/>
              </a:solidFill>
            </a:endParaRPr>
          </a:p>
        </p:txBody>
      </p:sp>
      <p:sp>
        <p:nvSpPr>
          <p:cNvPr id="15" name="正方形/長方形 14"/>
          <p:cNvSpPr/>
          <p:nvPr/>
        </p:nvSpPr>
        <p:spPr>
          <a:xfrm>
            <a:off x="5796136" y="4293096"/>
            <a:ext cx="2151969" cy="5040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solidFill>
                  <a:schemeClr val="tx1"/>
                </a:solidFill>
              </a:rPr>
              <a:t>ファイルサーバ</a:t>
            </a:r>
            <a:endParaRPr kumimoji="1" lang="ja-JP" altLang="en-US" dirty="0">
              <a:solidFill>
                <a:schemeClr val="tx1"/>
              </a:solidFill>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デザート">
  <a:themeElements>
    <a:clrScheme name="デザート">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デザート">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デザート">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1542</TotalTime>
  <Words>1391</Words>
  <Application>Microsoft Office PowerPoint</Application>
  <PresentationFormat>画面に合わせる (4:3)</PresentationFormat>
  <Paragraphs>377</Paragraphs>
  <Slides>17</Slides>
  <Notes>14</Notes>
  <HiddenSlides>0</HiddenSlides>
  <MMClips>0</MMClips>
  <ScaleCrop>false</ScaleCrop>
  <HeadingPairs>
    <vt:vector size="4" baseType="variant">
      <vt:variant>
        <vt:lpstr>テーマ</vt:lpstr>
      </vt:variant>
      <vt:variant>
        <vt:i4>1</vt:i4>
      </vt:variant>
      <vt:variant>
        <vt:lpstr>スライド タイトル</vt:lpstr>
      </vt:variant>
      <vt:variant>
        <vt:i4>17</vt:i4>
      </vt:variant>
    </vt:vector>
  </HeadingPairs>
  <TitlesOfParts>
    <vt:vector size="18" baseType="lpstr">
      <vt:lpstr>デザート</vt:lpstr>
      <vt:lpstr>仮想マシンの監視を継続可能なマイグレーション機構</vt:lpstr>
      <vt:lpstr>侵入検知システムへの攻撃</vt:lpstr>
      <vt:lpstr>VMを用いたIDSのオフロード</vt:lpstr>
      <vt:lpstr>オフロード時のマイグレーション</vt:lpstr>
      <vt:lpstr>提案：ドメインM</vt:lpstr>
      <vt:lpstr>メモリ監視</vt:lpstr>
      <vt:lpstr>メモリ監視中のマイグレーション</vt:lpstr>
      <vt:lpstr>ネットワーク監視</vt:lpstr>
      <vt:lpstr>ストレージ監視</vt:lpstr>
      <vt:lpstr>同時マイグレーション</vt:lpstr>
      <vt:lpstr>実験</vt:lpstr>
      <vt:lpstr>実験1：監視性能　（1/2）</vt:lpstr>
      <vt:lpstr>実験1：監視性能　（2/2）</vt:lpstr>
      <vt:lpstr>実験2：マイグレーション時間</vt:lpstr>
      <vt:lpstr>実験3：ダウンタイム</vt:lpstr>
      <vt:lpstr>関連研究</vt:lpstr>
      <vt:lpstr>まとめ</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仮想マシンの監視を継続可能なマイグレーション機構</dc:title>
  <dc:creator>U_SAN</dc:creator>
  <cp:lastModifiedBy>KSL-U</cp:lastModifiedBy>
  <cp:revision>122</cp:revision>
  <dcterms:created xsi:type="dcterms:W3CDTF">2013-01-31T03:22:24Z</dcterms:created>
  <dcterms:modified xsi:type="dcterms:W3CDTF">2013-02-08T04:48:01Z</dcterms:modified>
</cp:coreProperties>
</file>