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77" r:id="rId3"/>
    <p:sldId id="303" r:id="rId4"/>
    <p:sldId id="304" r:id="rId5"/>
    <p:sldId id="305" r:id="rId6"/>
    <p:sldId id="306" r:id="rId7"/>
    <p:sldId id="337" r:id="rId8"/>
    <p:sldId id="307" r:id="rId9"/>
    <p:sldId id="332" r:id="rId10"/>
    <p:sldId id="308" r:id="rId11"/>
    <p:sldId id="331" r:id="rId12"/>
    <p:sldId id="312" r:id="rId13"/>
    <p:sldId id="333" r:id="rId14"/>
    <p:sldId id="314" r:id="rId15"/>
    <p:sldId id="334" r:id="rId16"/>
    <p:sldId id="313" r:id="rId17"/>
    <p:sldId id="338" r:id="rId18"/>
    <p:sldId id="317" r:id="rId19"/>
    <p:sldId id="318" r:id="rId20"/>
    <p:sldId id="319" r:id="rId21"/>
    <p:sldId id="320" r:id="rId22"/>
    <p:sldId id="335" r:id="rId23"/>
    <p:sldId id="322" r:id="rId24"/>
    <p:sldId id="328" r:id="rId25"/>
    <p:sldId id="323" r:id="rId26"/>
    <p:sldId id="324" r:id="rId27"/>
    <p:sldId id="342" r:id="rId28"/>
    <p:sldId id="341" r:id="rId29"/>
    <p:sldId id="309" r:id="rId30"/>
    <p:sldId id="339" r:id="rId31"/>
    <p:sldId id="336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67629" autoAdjust="0"/>
  </p:normalViewPr>
  <p:slideViewPr>
    <p:cSldViewPr snapToGrid="0" snapToObjects="1">
      <p:cViewPr varScale="1">
        <p:scale>
          <a:sx n="82" d="100"/>
          <a:sy n="82" d="100"/>
        </p:scale>
        <p:origin x="-1928" y="-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9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4"/>
    </p:cViewPr>
  </p:sorterViewPr>
  <p:notesViewPr>
    <p:cSldViewPr snapToGrid="0" snapToObjects="1">
      <p:cViewPr>
        <p:scale>
          <a:sx n="130" d="100"/>
          <a:sy n="130" d="100"/>
        </p:scale>
        <p:origin x="-840" y="20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gawa:Dropbox:lab:M2:ACS:ex-acs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66468250933"/>
          <c:y val="0.344233502395266"/>
          <c:w val="0.515862632298213"/>
          <c:h val="0.598761119598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HVM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31.24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HVM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109336"/>
        <c:axId val="-2087590328"/>
      </c:barChart>
      <c:catAx>
        <c:axId val="-2143109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87590328"/>
        <c:crossesAt val="0.0"/>
        <c:auto val="1"/>
        <c:lblAlgn val="ctr"/>
        <c:lblOffset val="100"/>
        <c:noMultiLvlLbl val="0"/>
      </c:catAx>
      <c:valAx>
        <c:axId val="-2087590328"/>
        <c:scaling>
          <c:orientation val="minMax"/>
          <c:max val="40.0"/>
          <c:min val="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43109336"/>
        <c:crosses val="autoZero"/>
        <c:crossBetween val="between"/>
        <c:majorUnit val="5.0"/>
        <c:minorUnit val="0.1"/>
      </c:valAx>
    </c:plotArea>
    <c:legend>
      <c:legendPos val="r"/>
      <c:layout>
        <c:manualLayout>
          <c:xMode val="edge"/>
          <c:yMode val="edge"/>
          <c:x val="0.163945723434466"/>
          <c:y val="0.240017839348229"/>
          <c:w val="0.491389627393888"/>
          <c:h val="0.0961278299072756"/>
        </c:manualLayout>
      </c:layout>
      <c:overlay val="1"/>
      <c:txPr>
        <a:bodyPr/>
        <a:lstStyle/>
        <a:p>
          <a:pPr>
            <a:defRPr sz="18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クライアント</a:t>
            </a:r>
            <a:endParaRPr lang="en-US" altLang="ja-JP" dirty="0"/>
          </a:p>
        </c:rich>
      </c:tx>
      <c:layout>
        <c:manualLayout>
          <c:xMode val="edge"/>
          <c:yMode val="edge"/>
          <c:x val="0.280374478925428"/>
          <c:y val="0.048505387936725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client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3.0</c:v>
                </c:pt>
                <c:pt idx="1">
                  <c:v>11.0</c:v>
                </c:pt>
                <c:pt idx="2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786648"/>
        <c:axId val="-2147119240"/>
      </c:barChart>
      <c:catAx>
        <c:axId val="-2142786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ahoma"/>
              </a:defRPr>
            </a:pPr>
            <a:endParaRPr lang="ja-JP"/>
          </a:p>
        </c:txPr>
        <c:crossAx val="-2147119240"/>
        <c:crosses val="autoZero"/>
        <c:auto val="1"/>
        <c:lblAlgn val="ctr"/>
        <c:lblOffset val="100"/>
        <c:noMultiLvlLbl val="0"/>
      </c:catAx>
      <c:valAx>
        <c:axId val="-2147119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ahoma"/>
              </a:defRPr>
            </a:pPr>
            <a:endParaRPr lang="ja-JP"/>
          </a:p>
        </c:txPr>
        <c:crossAx val="-2142786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サーバ</a:t>
            </a:r>
            <a:r>
              <a:rPr lang="en-US" altLang="ja-JP" dirty="0" smtClean="0"/>
              <a:t> </a:t>
            </a:r>
            <a:endParaRPr lang="en-US" altLang="ja-JP" dirty="0"/>
          </a:p>
        </c:rich>
      </c:tx>
      <c:layout>
        <c:manualLayout>
          <c:xMode val="edge"/>
          <c:yMode val="edge"/>
          <c:x val="0.33548915894126"/>
          <c:y val="0.051014426387714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server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12.7</c:v>
                </c:pt>
                <c:pt idx="1">
                  <c:v>25.4</c:v>
                </c:pt>
                <c:pt idx="2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416728"/>
        <c:axId val="-2117930696"/>
      </c:barChart>
      <c:catAx>
        <c:axId val="-211641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7930696"/>
        <c:crosses val="autoZero"/>
        <c:auto val="1"/>
        <c:lblAlgn val="ctr"/>
        <c:lblOffset val="100"/>
        <c:noMultiLvlLbl val="0"/>
      </c:catAx>
      <c:valAx>
        <c:axId val="-2117930696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416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ahoma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42.6</c:v>
                </c:pt>
                <c:pt idx="1">
                  <c:v>49.7</c:v>
                </c:pt>
                <c:pt idx="2">
                  <c:v>74.7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59.0</c:v>
                </c:pt>
                <c:pt idx="1">
                  <c:v>86.8</c:v>
                </c:pt>
                <c:pt idx="2">
                  <c:v>132.0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367176"/>
        <c:axId val="-2102861928"/>
      </c:barChart>
      <c:catAx>
        <c:axId val="-2103367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/>
              </a:defRPr>
            </a:pPr>
            <a:endParaRPr lang="ja-JP"/>
          </a:p>
        </c:txPr>
        <c:crossAx val="-2102861928"/>
        <c:crosses val="autoZero"/>
        <c:auto val="1"/>
        <c:lblAlgn val="ctr"/>
        <c:lblOffset val="100"/>
        <c:noMultiLvlLbl val="0"/>
      </c:catAx>
      <c:valAx>
        <c:axId val="-2102861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ヒラギノ丸ゴ Pro W4"/>
                <a:ea typeface="ヒラギノ丸ゴ Pro W4"/>
              </a:defRPr>
            </a:pPr>
            <a:endParaRPr lang="ja-JP"/>
          </a:p>
        </c:txPr>
        <c:crossAx val="-2103367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060472780098"/>
          <c:y val="0.0835801219941309"/>
          <c:w val="0.349935048586494"/>
          <c:h val="0.161688242084664"/>
        </c:manualLayout>
      </c:layout>
      <c:overlay val="1"/>
      <c:txPr>
        <a:bodyPr/>
        <a:lstStyle/>
        <a:p>
          <a:pPr>
            <a:defRPr sz="20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クライアント</c:v>
                </c:pt>
                <c:pt idx="1">
                  <c:v>サーバ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5.7</c:v>
                </c:pt>
                <c:pt idx="1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クライアント</c:v>
                </c:pt>
                <c:pt idx="1">
                  <c:v>サーバ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12.0</c:v>
                </c:pt>
                <c:pt idx="1">
                  <c:v>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88776"/>
        <c:axId val="-2103572504"/>
      </c:barChart>
      <c:catAx>
        <c:axId val="-210348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-2103572504"/>
        <c:crosses val="autoZero"/>
        <c:auto val="1"/>
        <c:lblAlgn val="ctr"/>
        <c:lblOffset val="100"/>
        <c:noMultiLvlLbl val="0"/>
      </c:catAx>
      <c:valAx>
        <c:axId val="-2103572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ahoma"/>
              </a:defRPr>
            </a:pPr>
            <a:endParaRPr lang="ja-JP"/>
          </a:p>
        </c:txPr>
        <c:crossAx val="-2103488776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138080216535433"/>
          <c:y val="0.125332431102362"/>
          <c:w val="0.2077531167979"/>
          <c:h val="0.199335137795276"/>
        </c:manualLayout>
      </c:layout>
      <c:overlay val="1"/>
      <c:txPr>
        <a:bodyPr/>
        <a:lstStyle/>
        <a:p>
          <a:pPr>
            <a:defRPr sz="20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1.86</c:v>
                </c:pt>
                <c:pt idx="1">
                  <c:v>2.43</c:v>
                </c:pt>
                <c:pt idx="2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3.94</c:v>
                </c:pt>
                <c:pt idx="1">
                  <c:v>6.51</c:v>
                </c:pt>
                <c:pt idx="2">
                  <c:v>12.27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358056"/>
        <c:axId val="-2146703704"/>
      </c:barChart>
      <c:catAx>
        <c:axId val="-2143358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6703704"/>
        <c:crosses val="autoZero"/>
        <c:auto val="1"/>
        <c:lblAlgn val="ctr"/>
        <c:lblOffset val="100"/>
        <c:noMultiLvlLbl val="0"/>
      </c:catAx>
      <c:valAx>
        <c:axId val="-2146703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43358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839712748099"/>
          <c:y val="0.170673720472441"/>
          <c:w val="0.187213418635171"/>
          <c:h val="0.184392716535433"/>
        </c:manualLayout>
      </c:layout>
      <c:overlay val="1"/>
      <c:txPr>
        <a:bodyPr/>
        <a:lstStyle/>
        <a:p>
          <a:pPr>
            <a:defRPr sz="20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'SHADOW_LOCK CPU SCREEN'!$J$36</c:f>
              <c:strCache>
                <c:ptCount val="1"/>
                <c:pt idx="0">
                  <c:v>ユーザVM</c:v>
                </c:pt>
              </c:strCache>
            </c:strRef>
          </c:tx>
          <c:invertIfNegative val="0"/>
          <c:cat>
            <c:multiLvlStrRef>
              <c:f>'SHADOW_LOCK CPU SCREEN'!$H$37:$I$44</c:f>
              <c:multiLvlStrCache>
                <c:ptCount val="8"/>
                <c:lvl>
                  <c:pt idx="0">
                    <c:v>original</c:v>
                  </c:pt>
                  <c:pt idx="1">
                    <c:v>FBCrypt</c:v>
                  </c:pt>
                  <c:pt idx="3">
                    <c:v>original</c:v>
                  </c:pt>
                  <c:pt idx="4">
                    <c:v>FBCrypt</c:v>
                  </c:pt>
                  <c:pt idx="6">
                    <c:v>original</c:v>
                  </c:pt>
                  <c:pt idx="7">
                    <c:v>FBCrypt</c:v>
                  </c:pt>
                </c:lvl>
                <c:lvl>
                  <c:pt idx="0">
                    <c:v>200x150</c:v>
                  </c:pt>
                  <c:pt idx="3">
                    <c:v>400x300</c:v>
                  </c:pt>
                  <c:pt idx="6">
                    <c:v>800x600</c:v>
                  </c:pt>
                </c:lvl>
              </c:multiLvlStrCache>
            </c:multiLvlStrRef>
          </c:cat>
          <c:val>
            <c:numRef>
              <c:f>'SHADOW_LOCK CPU SCREEN'!$J$37:$J$44</c:f>
              <c:numCache>
                <c:formatCode>General</c:formatCode>
                <c:ptCount val="8"/>
                <c:pt idx="0">
                  <c:v>3.15</c:v>
                </c:pt>
                <c:pt idx="1">
                  <c:v>3.35</c:v>
                </c:pt>
                <c:pt idx="3">
                  <c:v>4.34</c:v>
                </c:pt>
                <c:pt idx="4">
                  <c:v>4.689999999999999</c:v>
                </c:pt>
                <c:pt idx="6">
                  <c:v>10.66</c:v>
                </c:pt>
                <c:pt idx="7">
                  <c:v>10.95</c:v>
                </c:pt>
              </c:numCache>
            </c:numRef>
          </c:val>
        </c:ser>
        <c:ser>
          <c:idx val="1"/>
          <c:order val="1"/>
          <c:tx>
            <c:strRef>
              <c:f>'SHADOW_LOCK CPU SCREEN'!$K$36</c:f>
              <c:strCache>
                <c:ptCount val="1"/>
                <c:pt idx="0">
                  <c:v>管理VM</c:v>
                </c:pt>
              </c:strCache>
            </c:strRef>
          </c:tx>
          <c:invertIfNegative val="0"/>
          <c:cat>
            <c:multiLvlStrRef>
              <c:f>'SHADOW_LOCK CPU SCREEN'!$H$37:$I$44</c:f>
              <c:multiLvlStrCache>
                <c:ptCount val="8"/>
                <c:lvl>
                  <c:pt idx="0">
                    <c:v>original</c:v>
                  </c:pt>
                  <c:pt idx="1">
                    <c:v>FBCrypt</c:v>
                  </c:pt>
                  <c:pt idx="3">
                    <c:v>original</c:v>
                  </c:pt>
                  <c:pt idx="4">
                    <c:v>FBCrypt</c:v>
                  </c:pt>
                  <c:pt idx="6">
                    <c:v>original</c:v>
                  </c:pt>
                  <c:pt idx="7">
                    <c:v>FBCrypt</c:v>
                  </c:pt>
                </c:lvl>
                <c:lvl>
                  <c:pt idx="0">
                    <c:v>200x150</c:v>
                  </c:pt>
                  <c:pt idx="3">
                    <c:v>400x300</c:v>
                  </c:pt>
                  <c:pt idx="6">
                    <c:v>800x600</c:v>
                  </c:pt>
                </c:lvl>
              </c:multiLvlStrCache>
            </c:multiLvlStrRef>
          </c:cat>
          <c:val>
            <c:numRef>
              <c:f>'SHADOW_LOCK CPU SCREEN'!$K$37:$K$44</c:f>
              <c:numCache>
                <c:formatCode>General</c:formatCode>
                <c:ptCount val="8"/>
                <c:pt idx="0">
                  <c:v>1.88</c:v>
                </c:pt>
                <c:pt idx="1">
                  <c:v>8.37</c:v>
                </c:pt>
                <c:pt idx="3">
                  <c:v>3.56</c:v>
                </c:pt>
                <c:pt idx="4">
                  <c:v>16.32</c:v>
                </c:pt>
                <c:pt idx="6">
                  <c:v>9.96</c:v>
                </c:pt>
                <c:pt idx="7">
                  <c:v>35.19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17979896"/>
        <c:axId val="-2118098008"/>
      </c:barChart>
      <c:catAx>
        <c:axId val="-2117979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2118098008"/>
        <c:crosses val="autoZero"/>
        <c:auto val="1"/>
        <c:lblAlgn val="ctr"/>
        <c:lblOffset val="100"/>
        <c:noMultiLvlLbl val="0"/>
      </c:catAx>
      <c:valAx>
        <c:axId val="-2118098008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179798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ja-JP"/>
          </a:p>
        </c:txPr>
      </c:legendEntry>
      <c:layout>
        <c:manualLayout>
          <c:xMode val="edge"/>
          <c:yMode val="edge"/>
          <c:x val="0.0752438282775084"/>
          <c:y val="0.0937803076473783"/>
          <c:w val="0.202858323668443"/>
          <c:h val="0.21927552133684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000">
          <a:latin typeface="ヒラギノ丸ゴ Pro W4"/>
          <a:ea typeface="ヒラギノ丸ゴ Pro W4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サーバ側</a:t>
            </a:r>
            <a:r>
              <a:rPr lang="en-US" altLang="ja-JP" dirty="0" smtClean="0"/>
              <a:t> </a:t>
            </a:r>
            <a:endParaRPr lang="en-US" altLang="ja-JP" dirty="0"/>
          </a:p>
        </c:rich>
      </c:tx>
      <c:layout>
        <c:manualLayout>
          <c:xMode val="edge"/>
          <c:yMode val="edge"/>
          <c:x val="0.335489201576606"/>
          <c:y val="0.076521639581571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server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12.7</c:v>
                </c:pt>
                <c:pt idx="1">
                  <c:v>25.4</c:v>
                </c:pt>
                <c:pt idx="2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357144"/>
        <c:axId val="-2119858328"/>
      </c:barChart>
      <c:catAx>
        <c:axId val="-21193571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858328"/>
        <c:crosses val="autoZero"/>
        <c:auto val="1"/>
        <c:lblAlgn val="ctr"/>
        <c:lblOffset val="100"/>
        <c:noMultiLvlLbl val="0"/>
      </c:catAx>
      <c:valAx>
        <c:axId val="-2119858328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357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ahoma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13/02/07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8158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13/02/07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559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81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24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02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02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42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60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60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990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5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426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5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9083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5510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68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805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788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9995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7328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9048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788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623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68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2. </a:t>
            </a:r>
            <a:r>
              <a:rPr kumimoji="1" lang="ja-JP" altLang="en-US" dirty="0" smtClean="0"/>
              <a:t>一方で</a:t>
            </a:r>
            <a:r>
              <a:rPr kumimoji="1" lang="en-US" altLang="ja-JP" dirty="0" err="1" smtClean="0"/>
              <a:t>IaaS</a:t>
            </a:r>
            <a:r>
              <a:rPr kumimoji="1" lang="ja-JP" altLang="en-US" dirty="0" smtClean="0"/>
              <a:t>においては、ユーザ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に障害が起こった時に備えた別の管理方法として帯域外リモート管理が提供されています。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帯域外リモート管理とは管理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というユーザ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の起動や停止などを行える特別な特権を持った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を経由して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の管理を行う方式です。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[click]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帯域外リモート管理では管理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がユーザ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のデバイスに直接アクセスします。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帯域外リモート管理を使用する例として、ユーザ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内でファイアウォール設定ミスやサーバプログラムの不具合が起きた時が挙げられます。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このような時にユーザ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を直接管理できなくなったとしても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帯域外リモート管理なら、それらの不具合を修正しユーザ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の管理を継続することが可能です。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07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946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1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1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67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67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414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1066800" y="4648201"/>
            <a:ext cx="76200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620000" cy="2562225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59BE-272D-2D46-B938-B4FDBB990BA6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C157-0870-7740-B29C-6DBB90B89D11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D008-3E4B-B44F-98AE-D52FAFC3F40B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0A8-6057-8E46-9F0A-32A495E27ED6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27B-5660-F74D-97AA-F1F4699C7219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0CF4-E430-5D4F-BC1C-824FD44DCFD4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B001-A04D-FD40-B179-EC807EC343D5}" type="datetime1">
              <a:rPr lang="ja-JP" altLang="en-US" smtClean="0"/>
              <a:t>13/02/07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2999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あちうえお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3F7CEF2-2FD7-374B-875C-76507FF82F65}" type="datetime1">
              <a:rPr lang="ja-JP" altLang="en-US" smtClean="0"/>
              <a:t>13/02/07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925867" y="1524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9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>
        <a:buNone/>
        <a:defRPr sz="3600">
          <a:solidFill>
            <a:schemeClr val="tx1">
              <a:alpha val="100000"/>
            </a:schemeClr>
          </a:solidFill>
          <a:latin typeface="+mj-ea"/>
          <a:ea typeface="+mj-ea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000">
        <a:lnSpc>
          <a:spcPct val="110000"/>
        </a:lnSpc>
        <a:spcBef>
          <a:spcPts val="1200"/>
        </a:spcBef>
        <a:buClr>
          <a:schemeClr val="accent1"/>
        </a:buClr>
        <a:buSzPct val="66000"/>
        <a:buFont typeface="Wingdings" charset="2"/>
        <a:buChar char="n"/>
        <a:defRPr sz="2800">
          <a:latin typeface="+mn-ea"/>
          <a:ea typeface="+mn-ea"/>
        </a:defRPr>
      </a:lvl1pPr>
      <a:lvl2pPr marL="561600" indent="-285750">
        <a:lnSpc>
          <a:spcPct val="110000"/>
        </a:lnSpc>
        <a:buClr>
          <a:schemeClr val="accent2"/>
        </a:buClr>
        <a:buSzPct val="66000"/>
        <a:buFont typeface="Wingdings" charset="2"/>
        <a:buChar char="n"/>
        <a:defRPr sz="2400">
          <a:latin typeface="+mn-ea"/>
          <a:ea typeface="+mn-ea"/>
        </a:defRPr>
      </a:lvl2pPr>
      <a:lvl3pPr marL="820800" indent="-228600">
        <a:lnSpc>
          <a:spcPct val="110000"/>
        </a:lnSpc>
        <a:buClr>
          <a:schemeClr val="accent3"/>
        </a:buClr>
        <a:buSzPct val="66000"/>
        <a:buFont typeface="Wingdings" charset="2"/>
        <a:buChar char="n"/>
        <a:defRPr sz="2200">
          <a:latin typeface="+mn-ea"/>
          <a:ea typeface="+mn-ea"/>
        </a:defRPr>
      </a:lvl3pPr>
      <a:lvl4pPr marL="1242000" indent="-228600">
        <a:lnSpc>
          <a:spcPct val="110000"/>
        </a:lnSpc>
        <a:buClr>
          <a:schemeClr val="accent4"/>
        </a:buClr>
        <a:buSzPct val="66000"/>
        <a:buFont typeface="Wingdings" charset="2"/>
        <a:buChar char="n"/>
        <a:defRPr sz="2000">
          <a:latin typeface="+mn-ea"/>
          <a:ea typeface="+mn-ea"/>
        </a:defRPr>
      </a:lvl4pPr>
      <a:lvl5pPr marL="1591200" indent="-228600">
        <a:lnSpc>
          <a:spcPct val="110000"/>
        </a:lnSpc>
        <a:buSzPct val="66000"/>
        <a:buFont typeface="Wingdings" charset="2"/>
        <a:buChar char="n"/>
        <a:defRPr sz="2000">
          <a:latin typeface="+mn-ea"/>
          <a:ea typeface="+mn-ea"/>
        </a:defRPr>
      </a:lvl5pPr>
      <a:lvl6pPr marL="2514600" indent="-228600">
        <a:buChar char="•"/>
        <a:defRPr sz="2000"/>
      </a:lvl6pPr>
      <a:lvl7pPr marL="2971800" indent="-228600">
        <a:buChar char="•"/>
        <a:defRPr sz="2000"/>
      </a:lvl7pPr>
      <a:lvl8pPr marL="3429000" indent="-228600">
        <a:buChar char="•"/>
        <a:defRPr sz="2000"/>
      </a:lvl8pPr>
      <a:lvl9pPr marL="3886200" indent="-228600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>
                <a:latin typeface="+mn-ea"/>
                <a:ea typeface="+mn-ea"/>
              </a:rPr>
              <a:t>九州工業大学院</a:t>
            </a:r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ja-JP" altLang="en-US" dirty="0" smtClean="0"/>
              <a:t>情報工学府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情報創成工学専攻</a:t>
            </a:r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en-US" altLang="ja-JP" dirty="0" smtClean="0"/>
              <a:t>11675003</a:t>
            </a:r>
            <a:r>
              <a:rPr kumimoji="1" lang="en-US" altLang="ja-JP" dirty="0" smtClean="0">
                <a:latin typeface="+mn-ea"/>
                <a:ea typeface="+mn-ea"/>
              </a:rPr>
              <a:t> </a:t>
            </a:r>
            <a:r>
              <a:rPr kumimoji="1" lang="ja-JP" altLang="en-US" dirty="0" smtClean="0">
                <a:latin typeface="+mn-ea"/>
                <a:ea typeface="+mn-ea"/>
              </a:rPr>
              <a:t>江川友寿</a:t>
            </a:r>
            <a:endParaRPr kumimoji="1" lang="en-US" altLang="ja-JP" dirty="0" smtClean="0">
              <a:latin typeface="+mn-ea"/>
              <a:ea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417915" cy="2562225"/>
          </a:xfrm>
        </p:spPr>
        <p:txBody>
          <a:bodyPr/>
          <a:lstStyle/>
          <a:p>
            <a:r>
              <a:rPr lang="es-UY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>IaaS</a:t>
            </a: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クラウドにおける</a:t>
            </a:r>
            <a: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セキュアな帯域外リモート管理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262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0"/>
    </mc:Choice>
    <mc:Fallback xmlns="">
      <p:transition xmlns:p14="http://schemas.microsoft.com/office/powerpoint/2010/main" spd="slow" advTm="109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/>
              <a:t>FBCrypt</a:t>
            </a:r>
            <a:r>
              <a:rPr kumimoji="1" lang="ja-JP" altLang="en-US" dirty="0"/>
              <a:t>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つの仮想化方式に対応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準仮想化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Linux</a:t>
            </a:r>
            <a:r>
              <a:rPr kumimoji="1" lang="ja-JP" altLang="en-US" dirty="0"/>
              <a:t>は標準で対応</a:t>
            </a:r>
            <a:endParaRPr kumimoji="1" lang="en-US" altLang="ja-JP" dirty="0"/>
          </a:p>
          <a:p>
            <a:pPr lvl="1"/>
            <a:r>
              <a:rPr kumimoji="1" lang="ja-JP" altLang="en-US" dirty="0">
                <a:solidFill>
                  <a:srgbClr val="0000FF"/>
                </a:solidFill>
              </a:rPr>
              <a:t>完全</a:t>
            </a:r>
            <a:r>
              <a:rPr kumimoji="1" lang="ja-JP" altLang="en-US" dirty="0" smtClean="0">
                <a:solidFill>
                  <a:srgbClr val="0000FF"/>
                </a:solidFill>
              </a:rPr>
              <a:t>仮想化</a:t>
            </a:r>
            <a:endParaRPr kumimoji="1" lang="en-US" altLang="ja-JP" dirty="0">
              <a:solidFill>
                <a:srgbClr val="0000FF"/>
              </a:solidFill>
            </a:endParaRPr>
          </a:p>
          <a:p>
            <a:pPr lvl="2"/>
            <a:r>
              <a:rPr kumimoji="1" lang="en-US" altLang="ja-JP" dirty="0"/>
              <a:t>Windows </a:t>
            </a:r>
            <a:r>
              <a:rPr kumimoji="1" lang="ja-JP" altLang="en-US" dirty="0"/>
              <a:t>など商用</a:t>
            </a:r>
            <a:r>
              <a:rPr kumimoji="1" lang="en-US" altLang="ja-JP" dirty="0"/>
              <a:t>OS</a:t>
            </a:r>
            <a:r>
              <a:rPr kumimoji="1" lang="ja-JP" altLang="en-US" dirty="0"/>
              <a:t>にも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対応する仮想化方式</a:t>
            </a:r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49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53280" cy="4602163"/>
          </a:xfrm>
        </p:spPr>
        <p:txBody>
          <a:bodyPr/>
          <a:lstStyle/>
          <a:p>
            <a:r>
              <a:rPr lang="en-US" altLang="ja-JP" dirty="0"/>
              <a:t>VNC</a:t>
            </a:r>
            <a:r>
              <a:rPr lang="ja-JP" altLang="en-US" dirty="0"/>
              <a:t>クライアントが暗号化し、</a:t>
            </a:r>
            <a:r>
              <a:rPr lang="en-US" altLang="ja-JP" dirty="0"/>
              <a:t>VMM</a:t>
            </a:r>
            <a:r>
              <a:rPr lang="ja-JP" altLang="en-US" dirty="0"/>
              <a:t>が</a:t>
            </a:r>
            <a:r>
              <a:rPr lang="ja-JP" altLang="en-US" dirty="0" smtClean="0"/>
              <a:t>復号化</a:t>
            </a:r>
            <a:endParaRPr lang="en-US" altLang="ja-JP" dirty="0" smtClean="0"/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入力を読み出す</a:t>
            </a:r>
            <a:r>
              <a:rPr lang="en-US" altLang="ja-JP" dirty="0">
                <a:solidFill>
                  <a:schemeClr val="tx1"/>
                </a:solidFill>
              </a:rPr>
              <a:t>I/O</a:t>
            </a:r>
            <a:r>
              <a:rPr lang="ja-JP" altLang="en-US" dirty="0">
                <a:solidFill>
                  <a:schemeClr val="tx1"/>
                </a:solidFill>
              </a:rPr>
              <a:t>命令を</a:t>
            </a:r>
            <a:r>
              <a:rPr lang="en-US" altLang="ja-JP" dirty="0">
                <a:solidFill>
                  <a:schemeClr val="tx1"/>
                </a:solidFill>
              </a:rPr>
              <a:t>VMM</a:t>
            </a:r>
            <a:r>
              <a:rPr lang="ja-JP" altLang="en-US" dirty="0">
                <a:solidFill>
                  <a:schemeClr val="tx1"/>
                </a:solidFill>
              </a:rPr>
              <a:t>がエミュレーション</a:t>
            </a:r>
            <a:endParaRPr lang="en-US" altLang="ja-JP" dirty="0">
              <a:solidFill>
                <a:schemeClr val="tx1"/>
              </a:solidFill>
            </a:endParaRPr>
          </a:p>
          <a:p>
            <a:pPr lvl="2"/>
            <a:r>
              <a:rPr lang="ja-JP" altLang="en-US" dirty="0">
                <a:solidFill>
                  <a:schemeClr val="tx1"/>
                </a:solidFill>
              </a:rPr>
              <a:t>キーボード・キューに格納された入力を返す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入力をレジスタに格納する直前で</a:t>
            </a:r>
            <a:r>
              <a:rPr lang="ja-JP" altLang="en-US" dirty="0" smtClean="0">
                <a:solidFill>
                  <a:schemeClr val="tx1"/>
                </a:solidFill>
              </a:rPr>
              <a:t>復号化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キーボード入力の暗号化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1439" y="4857248"/>
            <a:ext cx="491967" cy="56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893979" y="5966642"/>
            <a:ext cx="4308679" cy="7047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813747" y="3680157"/>
            <a:ext cx="1909033" cy="2034011"/>
            <a:chOff x="4415567" y="3985789"/>
            <a:chExt cx="1909033" cy="2034011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4415567" y="3985789"/>
              <a:ext cx="1909033" cy="2034011"/>
              <a:chOff x="4415567" y="3985789"/>
              <a:chExt cx="1909033" cy="2034011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4495800" y="4324343"/>
                <a:ext cx="1828800" cy="16954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415567" y="3985789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8" name="角丸四角形 7"/>
            <p:cNvSpPr/>
            <p:nvPr/>
          </p:nvSpPr>
          <p:spPr>
            <a:xfrm>
              <a:off x="4724400" y="4419601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1149030" y="4113964"/>
            <a:ext cx="1490328" cy="668140"/>
            <a:chOff x="1466494" y="3847384"/>
            <a:chExt cx="1490328" cy="538157"/>
          </a:xfrm>
        </p:grpSpPr>
        <p:sp>
          <p:nvSpPr>
            <p:cNvPr id="12" name="角丸四角形 11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6545390" y="3680157"/>
            <a:ext cx="1657268" cy="2034011"/>
            <a:chOff x="6324600" y="3985789"/>
            <a:chExt cx="1657268" cy="2034011"/>
          </a:xfrm>
        </p:grpSpPr>
        <p:sp>
          <p:nvSpPr>
            <p:cNvPr id="23" name="正方形/長方形 22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26" name="カギ線コネクタ 25"/>
          <p:cNvCxnSpPr>
            <a:stCxn id="17" idx="2"/>
            <a:endCxn id="54" idx="2"/>
          </p:cNvCxnSpPr>
          <p:nvPr/>
        </p:nvCxnSpPr>
        <p:spPr>
          <a:xfrm rot="5400000" flipH="1" flipV="1">
            <a:off x="5632342" y="3692328"/>
            <a:ext cx="560208" cy="2890047"/>
          </a:xfrm>
          <a:prstGeom prst="bentConnector3">
            <a:avLst>
              <a:gd name="adj1" fmla="val -1869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54" idx="1"/>
            <a:endCxn id="109" idx="2"/>
          </p:cNvCxnSpPr>
          <p:nvPr/>
        </p:nvCxnSpPr>
        <p:spPr>
          <a:xfrm rot="10800000" flipV="1">
            <a:off x="4834896" y="4524052"/>
            <a:ext cx="1856616" cy="1124908"/>
          </a:xfrm>
          <a:prstGeom prst="bentConnector4">
            <a:avLst>
              <a:gd name="adj1" fmla="val -25116"/>
              <a:gd name="adj2" fmla="val 138551"/>
            </a:avLst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2639357" y="4360227"/>
            <a:ext cx="1483222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6691512" y="4190856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055802" y="5280619"/>
            <a:ext cx="111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/>
                <a:cs typeface="Tahoma"/>
              </a:rPr>
              <a:t>I/O</a:t>
            </a:r>
            <a:r>
              <a:rPr kumimoji="1" lang="ja-JP" altLang="en-US" sz="2000" dirty="0" smtClean="0"/>
              <a:t>命令</a:t>
            </a:r>
            <a:endParaRPr kumimoji="1" lang="ja-JP" altLang="en-US" sz="20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488983" y="6332883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84" name="直線矢印コネクタ 83"/>
          <p:cNvCxnSpPr>
            <a:endCxn id="54" idx="1"/>
          </p:cNvCxnSpPr>
          <p:nvPr/>
        </p:nvCxnSpPr>
        <p:spPr>
          <a:xfrm>
            <a:off x="5494180" y="4524052"/>
            <a:ext cx="1197332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5494180" y="4113964"/>
            <a:ext cx="13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割込み</a:t>
            </a:r>
            <a:endParaRPr kumimoji="1" lang="ja-JP" altLang="en-US" sz="2000" dirty="0"/>
          </a:p>
        </p:txBody>
      </p:sp>
      <p:grpSp>
        <p:nvGrpSpPr>
          <p:cNvPr id="113" name="図形グループ 112"/>
          <p:cNvGrpSpPr/>
          <p:nvPr/>
        </p:nvGrpSpPr>
        <p:grpSpPr>
          <a:xfrm>
            <a:off x="4157935" y="4801443"/>
            <a:ext cx="1336244" cy="847517"/>
            <a:chOff x="2634002" y="3343339"/>
            <a:chExt cx="1336244" cy="847517"/>
          </a:xfrm>
        </p:grpSpPr>
        <p:grpSp>
          <p:nvGrpSpPr>
            <p:cNvPr id="106" name="図形グループ 105"/>
            <p:cNvGrpSpPr/>
            <p:nvPr/>
          </p:nvGrpSpPr>
          <p:grpSpPr>
            <a:xfrm>
              <a:off x="2634002" y="3343339"/>
              <a:ext cx="1336244" cy="847517"/>
              <a:chOff x="4173322" y="4688096"/>
              <a:chExt cx="1336244" cy="847517"/>
            </a:xfrm>
          </p:grpSpPr>
          <p:grpSp>
            <p:nvGrpSpPr>
              <p:cNvPr id="107" name="図形グループ 106"/>
              <p:cNvGrpSpPr/>
              <p:nvPr/>
            </p:nvGrpSpPr>
            <p:grpSpPr>
              <a:xfrm>
                <a:off x="4191000" y="4712132"/>
                <a:ext cx="1318566" cy="823481"/>
                <a:chOff x="2256967" y="5772314"/>
                <a:chExt cx="1318566" cy="823481"/>
              </a:xfrm>
            </p:grpSpPr>
            <p:sp>
              <p:nvSpPr>
                <p:cNvPr id="109" name="正方形/長方形 108"/>
                <p:cNvSpPr/>
                <p:nvPr/>
              </p:nvSpPr>
              <p:spPr>
                <a:xfrm>
                  <a:off x="2256967" y="5772314"/>
                  <a:ext cx="1318566" cy="823481"/>
                </a:xfrm>
                <a:prstGeom prst="rect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sp>
              <p:nvSpPr>
                <p:cNvPr id="110" name="正方形/長方形 109"/>
                <p:cNvSpPr/>
                <p:nvPr/>
              </p:nvSpPr>
              <p:spPr>
                <a:xfrm>
                  <a:off x="2328056" y="6068330"/>
                  <a:ext cx="410448" cy="410448"/>
                </a:xfrm>
                <a:prstGeom prst="rect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P</a:t>
                  </a:r>
                  <a:endParaRPr kumimoji="1" lang="ja-JP" altLang="en-US" dirty="0"/>
                </a:p>
              </p:txBody>
            </p:sp>
          </p:grpSp>
          <p:sp>
            <p:nvSpPr>
              <p:cNvPr id="108" name="テキスト ボックス 107"/>
              <p:cNvSpPr txBox="1"/>
              <p:nvPr/>
            </p:nvSpPr>
            <p:spPr>
              <a:xfrm>
                <a:off x="4173322" y="4688096"/>
                <a:ext cx="13185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Tahoma"/>
                    <a:cs typeface="Tahoma"/>
                  </a:rPr>
                  <a:t>キュー</a:t>
                </a:r>
                <a:endParaRPr kumimoji="1" lang="ja-JP" altLang="en-US" dirty="0"/>
              </a:p>
            </p:txBody>
          </p:sp>
        </p:grpSp>
        <p:sp>
          <p:nvSpPr>
            <p:cNvPr id="111" name="正方形/長方形 110"/>
            <p:cNvSpPr/>
            <p:nvPr/>
          </p:nvSpPr>
          <p:spPr>
            <a:xfrm>
              <a:off x="3096899" y="3663391"/>
              <a:ext cx="410448" cy="4104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A</a:t>
              </a:r>
              <a:endParaRPr kumimoji="1" lang="ja-JP" altLang="en-US" dirty="0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507347" y="3663391"/>
              <a:ext cx="410448" cy="4104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S</a:t>
              </a:r>
              <a:endParaRPr kumimoji="1" lang="ja-JP" altLang="en-US" dirty="0"/>
            </a:p>
          </p:txBody>
        </p:sp>
      </p:grpSp>
      <p:sp>
        <p:nvSpPr>
          <p:cNvPr id="118" name="テキスト ボックス 117"/>
          <p:cNvSpPr txBox="1"/>
          <p:nvPr/>
        </p:nvSpPr>
        <p:spPr>
          <a:xfrm>
            <a:off x="3259667" y="6126163"/>
            <a:ext cx="120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読み出し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10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6" grpId="1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正方形/長方形 90"/>
          <p:cNvSpPr/>
          <p:nvPr/>
        </p:nvSpPr>
        <p:spPr>
          <a:xfrm>
            <a:off x="4165184" y="5216856"/>
            <a:ext cx="491967" cy="1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53280" cy="4602163"/>
          </a:xfrm>
        </p:spPr>
        <p:txBody>
          <a:bodyPr/>
          <a:lstStyle/>
          <a:p>
            <a:r>
              <a:rPr lang="en-US" altLang="ja-JP" dirty="0"/>
              <a:t>VNC</a:t>
            </a:r>
            <a:r>
              <a:rPr lang="ja-JP" altLang="en-US" dirty="0"/>
              <a:t>クライアントが暗号化し、</a:t>
            </a:r>
            <a:r>
              <a:rPr lang="en-US" altLang="ja-JP" dirty="0"/>
              <a:t>VMM</a:t>
            </a:r>
            <a:r>
              <a:rPr lang="ja-JP" altLang="en-US" dirty="0"/>
              <a:t>が復号化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入力を読み出す</a:t>
            </a:r>
            <a:r>
              <a:rPr lang="en-US" altLang="ja-JP" dirty="0">
                <a:solidFill>
                  <a:schemeClr val="tx1"/>
                </a:solidFill>
              </a:rPr>
              <a:t>I/O</a:t>
            </a:r>
            <a:r>
              <a:rPr lang="ja-JP" altLang="en-US" dirty="0">
                <a:solidFill>
                  <a:schemeClr val="tx1"/>
                </a:solidFill>
              </a:rPr>
              <a:t>命令を</a:t>
            </a:r>
            <a:r>
              <a:rPr lang="en-US" altLang="ja-JP" dirty="0">
                <a:solidFill>
                  <a:schemeClr val="tx1"/>
                </a:solidFill>
              </a:rPr>
              <a:t>VMM</a:t>
            </a:r>
            <a:r>
              <a:rPr lang="ja-JP" altLang="en-US" dirty="0">
                <a:solidFill>
                  <a:schemeClr val="tx1"/>
                </a:solidFill>
              </a:rPr>
              <a:t>がエミュレーション</a:t>
            </a:r>
            <a:endParaRPr lang="en-US" altLang="ja-JP" dirty="0">
              <a:solidFill>
                <a:schemeClr val="tx1"/>
              </a:solidFill>
            </a:endParaRPr>
          </a:p>
          <a:p>
            <a:pPr lvl="2"/>
            <a:r>
              <a:rPr lang="ja-JP" altLang="en-US" dirty="0">
                <a:solidFill>
                  <a:schemeClr val="tx1"/>
                </a:solidFill>
              </a:rPr>
              <a:t>キーボード・キューに格納された入力を返す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入力をレジスタに格納する直前で</a:t>
            </a:r>
            <a:r>
              <a:rPr lang="ja-JP" altLang="en-US" dirty="0" smtClean="0">
                <a:solidFill>
                  <a:schemeClr val="tx1"/>
                </a:solidFill>
              </a:rPr>
              <a:t>復号化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キーボード入力の暗号化</a:t>
            </a:r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3893979" y="5630447"/>
            <a:ext cx="4308679" cy="9914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3" name="図形グループ 92"/>
          <p:cNvGrpSpPr/>
          <p:nvPr/>
        </p:nvGrpSpPr>
        <p:grpSpPr>
          <a:xfrm>
            <a:off x="3813747" y="3391552"/>
            <a:ext cx="1909033" cy="2034011"/>
            <a:chOff x="4415567" y="3985789"/>
            <a:chExt cx="1909033" cy="2034011"/>
          </a:xfrm>
        </p:grpSpPr>
        <p:grpSp>
          <p:nvGrpSpPr>
            <p:cNvPr id="94" name="図形グループ 93"/>
            <p:cNvGrpSpPr/>
            <p:nvPr/>
          </p:nvGrpSpPr>
          <p:grpSpPr>
            <a:xfrm>
              <a:off x="4415567" y="3985789"/>
              <a:ext cx="1909033" cy="2034011"/>
              <a:chOff x="4415567" y="3985789"/>
              <a:chExt cx="1909033" cy="2034011"/>
            </a:xfrm>
          </p:grpSpPr>
          <p:sp>
            <p:nvSpPr>
              <p:cNvPr id="96" name="正方形/長方形 95"/>
              <p:cNvSpPr/>
              <p:nvPr/>
            </p:nvSpPr>
            <p:spPr>
              <a:xfrm>
                <a:off x="4495800" y="4324343"/>
                <a:ext cx="1828800" cy="16954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4415567" y="3985789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95" name="角丸四角形 94"/>
            <p:cNvSpPr/>
            <p:nvPr/>
          </p:nvSpPr>
          <p:spPr>
            <a:xfrm>
              <a:off x="4724400" y="4419601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98" name="図形グループ 97"/>
          <p:cNvGrpSpPr/>
          <p:nvPr/>
        </p:nvGrpSpPr>
        <p:grpSpPr>
          <a:xfrm>
            <a:off x="1149030" y="3825359"/>
            <a:ext cx="1490328" cy="1303492"/>
            <a:chOff x="1466494" y="3847384"/>
            <a:chExt cx="1490328" cy="538157"/>
          </a:xfrm>
        </p:grpSpPr>
        <p:sp>
          <p:nvSpPr>
            <p:cNvPr id="99" name="角丸四角形 98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1" name="図形グループ 100"/>
          <p:cNvGrpSpPr/>
          <p:nvPr/>
        </p:nvGrpSpPr>
        <p:grpSpPr>
          <a:xfrm>
            <a:off x="6545390" y="3391552"/>
            <a:ext cx="1657268" cy="2034011"/>
            <a:chOff x="6324600" y="3985789"/>
            <a:chExt cx="1657268" cy="2034011"/>
          </a:xfrm>
        </p:grpSpPr>
        <p:sp>
          <p:nvSpPr>
            <p:cNvPr id="102" name="正方形/長方形 101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105" name="カギ線コネクタ 104"/>
          <p:cNvCxnSpPr>
            <a:stCxn id="107" idx="1"/>
            <a:endCxn id="113" idx="2"/>
          </p:cNvCxnSpPr>
          <p:nvPr/>
        </p:nvCxnSpPr>
        <p:spPr>
          <a:xfrm rot="10800000" flipV="1">
            <a:off x="4834898" y="4235446"/>
            <a:ext cx="1856615" cy="1156677"/>
          </a:xfrm>
          <a:prstGeom prst="bentConnector4">
            <a:avLst>
              <a:gd name="adj1" fmla="val -24759"/>
              <a:gd name="adj2" fmla="val 140924"/>
            </a:avLst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2639357" y="4071622"/>
            <a:ext cx="1483222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6691512" y="3902251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055802" y="4992014"/>
            <a:ext cx="111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/>
                <a:cs typeface="Tahoma"/>
              </a:rPr>
              <a:t>I/O</a:t>
            </a:r>
            <a:r>
              <a:rPr kumimoji="1" lang="ja-JP" altLang="en-US" sz="2000" dirty="0" smtClean="0"/>
              <a:t>命令</a:t>
            </a:r>
            <a:endParaRPr kumimoji="1" lang="ja-JP" altLang="en-US" sz="20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488983" y="6283325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110" name="図形グループ 109"/>
          <p:cNvGrpSpPr/>
          <p:nvPr/>
        </p:nvGrpSpPr>
        <p:grpSpPr>
          <a:xfrm>
            <a:off x="4157936" y="4544607"/>
            <a:ext cx="1336244" cy="847517"/>
            <a:chOff x="4173322" y="4688096"/>
            <a:chExt cx="1336244" cy="847517"/>
          </a:xfrm>
        </p:grpSpPr>
        <p:grpSp>
          <p:nvGrpSpPr>
            <p:cNvPr id="111" name="図形グループ 110"/>
            <p:cNvGrpSpPr/>
            <p:nvPr/>
          </p:nvGrpSpPr>
          <p:grpSpPr>
            <a:xfrm>
              <a:off x="4191000" y="4712132"/>
              <a:ext cx="1318566" cy="823481"/>
              <a:chOff x="2256967" y="5772314"/>
              <a:chExt cx="1318566" cy="823481"/>
            </a:xfrm>
          </p:grpSpPr>
          <p:sp>
            <p:nvSpPr>
              <p:cNvPr id="113" name="正方形/長方形 112"/>
              <p:cNvSpPr/>
              <p:nvPr/>
            </p:nvSpPr>
            <p:spPr>
              <a:xfrm>
                <a:off x="2256967" y="5772314"/>
                <a:ext cx="1318566" cy="82348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2328056" y="6068330"/>
                <a:ext cx="410448" cy="4104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？</a:t>
                </a:r>
                <a:endParaRPr kumimoji="1" lang="ja-JP" altLang="en-US" dirty="0"/>
              </a:p>
            </p:txBody>
          </p:sp>
        </p:grpSp>
        <p:sp>
          <p:nvSpPr>
            <p:cNvPr id="112" name="テキスト ボックス 111"/>
            <p:cNvSpPr txBox="1"/>
            <p:nvPr/>
          </p:nvSpPr>
          <p:spPr>
            <a:xfrm>
              <a:off x="4173322" y="4688096"/>
              <a:ext cx="1318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Tahoma"/>
                  <a:cs typeface="Tahoma"/>
                </a:rPr>
                <a:t>キュー</a:t>
              </a:r>
              <a:endParaRPr kumimoji="1" lang="ja-JP" altLang="en-US" dirty="0"/>
            </a:p>
          </p:txBody>
        </p:sp>
      </p:grpSp>
      <p:cxnSp>
        <p:nvCxnSpPr>
          <p:cNvPr id="120" name="直線矢印コネクタ 119"/>
          <p:cNvCxnSpPr>
            <a:endCxn id="107" idx="1"/>
          </p:cNvCxnSpPr>
          <p:nvPr/>
        </p:nvCxnSpPr>
        <p:spPr>
          <a:xfrm>
            <a:off x="5494180" y="4225469"/>
            <a:ext cx="1197332" cy="9978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5494180" y="3825359"/>
            <a:ext cx="13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割込み</a:t>
            </a:r>
            <a:endParaRPr kumimoji="1" lang="ja-JP" altLang="en-US" sz="2000" dirty="0"/>
          </a:p>
        </p:txBody>
      </p:sp>
      <p:sp>
        <p:nvSpPr>
          <p:cNvPr id="122" name="角丸四角形 121"/>
          <p:cNvSpPr/>
          <p:nvPr/>
        </p:nvSpPr>
        <p:spPr>
          <a:xfrm>
            <a:off x="1358936" y="4410136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23" name="角丸四角形 122"/>
          <p:cNvSpPr/>
          <p:nvPr/>
        </p:nvSpPr>
        <p:spPr>
          <a:xfrm>
            <a:off x="5600004" y="6047654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126" name="カギ線コネクタ 125"/>
          <p:cNvCxnSpPr>
            <a:stCxn id="91" idx="2"/>
            <a:endCxn id="123" idx="1"/>
          </p:cNvCxnSpPr>
          <p:nvPr/>
        </p:nvCxnSpPr>
        <p:spPr>
          <a:xfrm rot="16200000" flipH="1">
            <a:off x="4559565" y="5243727"/>
            <a:ext cx="892043" cy="1188836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カギ線コネクタ 132"/>
          <p:cNvCxnSpPr>
            <a:stCxn id="123" idx="3"/>
          </p:cNvCxnSpPr>
          <p:nvPr/>
        </p:nvCxnSpPr>
        <p:spPr>
          <a:xfrm flipV="1">
            <a:off x="6691512" y="4568643"/>
            <a:ext cx="797471" cy="1715524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4620833" y="4864659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136" name="正方形/長方形 135"/>
          <p:cNvSpPr/>
          <p:nvPr/>
        </p:nvSpPr>
        <p:spPr>
          <a:xfrm>
            <a:off x="5031281" y="4864659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67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32548" cy="4602163"/>
          </a:xfrm>
        </p:spPr>
        <p:txBody>
          <a:bodyPr/>
          <a:lstStyle/>
          <a:p>
            <a:r>
              <a:rPr kumimoji="1" lang="ja-JP" altLang="en-US" dirty="0" smtClean="0"/>
              <a:t>ストリーム暗号方式</a:t>
            </a:r>
            <a:r>
              <a:rPr kumimoji="1" lang="en-US" altLang="ja-JP" dirty="0" smtClean="0"/>
              <a:t>(AES-CTR)</a:t>
            </a:r>
            <a:r>
              <a:rPr kumimoji="1" lang="ja-JP" altLang="en-US" dirty="0" smtClean="0"/>
              <a:t>を使用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同じキー入力でも異なる暗号結果を得られる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リプレイ攻撃を防ぐことができる</a:t>
            </a: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VMM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で入力の完全性もチェック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/>
              <a:t>キーボード入力情報にハッシュ値</a:t>
            </a:r>
            <a:r>
              <a:rPr kumimoji="1" lang="en-US" altLang="ja-JP" dirty="0" smtClean="0"/>
              <a:t>(MAC)</a:t>
            </a:r>
            <a:r>
              <a:rPr kumimoji="1" lang="ja-JP" altLang="en-US" dirty="0" smtClean="0"/>
              <a:t>を付加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攻撃者は不正な入力をユーザ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に送ることができない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199" y="359465"/>
            <a:ext cx="8432549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キーボード入力の機密性と完全性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165184" y="5412508"/>
            <a:ext cx="491967" cy="1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893979" y="5899496"/>
            <a:ext cx="4308679" cy="6952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3813747" y="4349091"/>
            <a:ext cx="1909033" cy="1391696"/>
            <a:chOff x="4415567" y="4409122"/>
            <a:chExt cx="1909033" cy="1391696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4415567" y="4409122"/>
              <a:ext cx="1909033" cy="1391696"/>
              <a:chOff x="4415567" y="4409122"/>
              <a:chExt cx="1909033" cy="1391696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95800" y="4743016"/>
                <a:ext cx="1828800" cy="105780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415567" y="4409122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45" name="角丸四角形 44"/>
            <p:cNvSpPr/>
            <p:nvPr/>
          </p:nvSpPr>
          <p:spPr>
            <a:xfrm>
              <a:off x="4767004" y="4882396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6545390" y="4349091"/>
            <a:ext cx="1657268" cy="1391697"/>
            <a:chOff x="6324600" y="4409122"/>
            <a:chExt cx="1657268" cy="1391697"/>
          </a:xfrm>
        </p:grpSpPr>
        <p:sp>
          <p:nvSpPr>
            <p:cNvPr id="61" name="正方形/長方形 60"/>
            <p:cNvSpPr/>
            <p:nvPr/>
          </p:nvSpPr>
          <p:spPr>
            <a:xfrm>
              <a:off x="6324600" y="4743017"/>
              <a:ext cx="1657268" cy="105780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324600" y="4409122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70" name="直線矢印コネクタ 69"/>
          <p:cNvCxnSpPr>
            <a:endCxn id="45" idx="1"/>
          </p:cNvCxnSpPr>
          <p:nvPr/>
        </p:nvCxnSpPr>
        <p:spPr>
          <a:xfrm>
            <a:off x="2639357" y="5097436"/>
            <a:ext cx="1525827" cy="17315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6691512" y="4822365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488983" y="6256154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149029" y="4596004"/>
            <a:ext cx="1490328" cy="1303492"/>
            <a:chOff x="1149029" y="4334322"/>
            <a:chExt cx="1490328" cy="1303492"/>
          </a:xfrm>
        </p:grpSpPr>
        <p:grpSp>
          <p:nvGrpSpPr>
            <p:cNvPr id="49" name="図形グループ 48"/>
            <p:cNvGrpSpPr/>
            <p:nvPr/>
          </p:nvGrpSpPr>
          <p:grpSpPr>
            <a:xfrm>
              <a:off x="1149029" y="4334322"/>
              <a:ext cx="1490328" cy="1303492"/>
              <a:chOff x="1466494" y="3847384"/>
              <a:chExt cx="1490328" cy="538157"/>
            </a:xfrm>
          </p:grpSpPr>
          <p:sp>
            <p:nvSpPr>
              <p:cNvPr id="50" name="角丸四角形 49"/>
              <p:cNvSpPr/>
              <p:nvPr/>
            </p:nvSpPr>
            <p:spPr>
              <a:xfrm>
                <a:off x="1466494" y="3847384"/>
                <a:ext cx="1490327" cy="53815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466496" y="3847384"/>
                <a:ext cx="1490326" cy="471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83" name="角丸四角形 82"/>
            <p:cNvSpPr/>
            <p:nvPr/>
          </p:nvSpPr>
          <p:spPr>
            <a:xfrm>
              <a:off x="1358935" y="4919099"/>
              <a:ext cx="1091508" cy="473025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89" name="カギ線コネクタ 88"/>
          <p:cNvCxnSpPr>
            <a:stCxn id="94" idx="3"/>
            <a:endCxn id="71" idx="2"/>
          </p:cNvCxnSpPr>
          <p:nvPr/>
        </p:nvCxnSpPr>
        <p:spPr>
          <a:xfrm flipV="1">
            <a:off x="6998377" y="5488757"/>
            <a:ext cx="359093" cy="768239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角丸四角形 90"/>
          <p:cNvSpPr/>
          <p:nvPr/>
        </p:nvSpPr>
        <p:spPr>
          <a:xfrm>
            <a:off x="4318330" y="6034088"/>
            <a:ext cx="1065307" cy="445815"/>
          </a:xfrm>
          <a:prstGeom prst="roundRect">
            <a:avLst/>
          </a:prstGeom>
          <a:solidFill>
            <a:srgbClr val="0000FF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完全性チェック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933070" y="6034088"/>
            <a:ext cx="1065307" cy="445815"/>
          </a:xfrm>
          <a:prstGeom prst="roundRect">
            <a:avLst/>
          </a:prstGeom>
          <a:solidFill>
            <a:srgbClr val="0000FF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復号化</a:t>
            </a:r>
            <a:endParaRPr kumimoji="1" lang="ja-JP" altLang="en-US" sz="2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cxnSp>
        <p:nvCxnSpPr>
          <p:cNvPr id="21" name="直線矢印コネクタ 20"/>
          <p:cNvCxnSpPr>
            <a:stCxn id="45" idx="2"/>
            <a:endCxn id="91" idx="0"/>
          </p:cNvCxnSpPr>
          <p:nvPr/>
        </p:nvCxnSpPr>
        <p:spPr>
          <a:xfrm>
            <a:off x="4850984" y="5407137"/>
            <a:ext cx="0" cy="626951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91" idx="3"/>
            <a:endCxn id="94" idx="1"/>
          </p:cNvCxnSpPr>
          <p:nvPr/>
        </p:nvCxnSpPr>
        <p:spPr>
          <a:xfrm>
            <a:off x="5383637" y="6256996"/>
            <a:ext cx="549433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VMM</a:t>
            </a:r>
            <a:r>
              <a:rPr kumimoji="1" lang="ja-JP" altLang="en-US" dirty="0"/>
              <a:t>が管理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用に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を複製し、暗号化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VNC</a:t>
            </a:r>
            <a:r>
              <a:rPr kumimoji="1" lang="ja-JP" altLang="en-US" dirty="0"/>
              <a:t>サーバは暗号化された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の更新領域をクライアントに送る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クライアントが復号化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VMM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間の同期を</a:t>
            </a:r>
            <a:r>
              <a:rPr kumimoji="1" lang="ja-JP" altLang="en-US" dirty="0" smtClean="0"/>
              <a:t>とる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VRAM</a:t>
            </a:r>
            <a:r>
              <a:rPr kumimoji="1" lang="ja-JP" altLang="en-US" dirty="0" smtClean="0"/>
              <a:t>の複製・暗号化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3962399" y="6126163"/>
            <a:ext cx="4108459" cy="5809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VMM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63" name="図形グループ 62"/>
          <p:cNvGrpSpPr/>
          <p:nvPr/>
        </p:nvGrpSpPr>
        <p:grpSpPr>
          <a:xfrm>
            <a:off x="3882167" y="3949396"/>
            <a:ext cx="1909033" cy="1898179"/>
            <a:chOff x="4415567" y="3985789"/>
            <a:chExt cx="1909033" cy="1898179"/>
          </a:xfrm>
        </p:grpSpPr>
        <p:sp>
          <p:nvSpPr>
            <p:cNvPr id="65" name="正方形/長方形 64"/>
            <p:cNvSpPr/>
            <p:nvPr/>
          </p:nvSpPr>
          <p:spPr>
            <a:xfrm>
              <a:off x="4495800" y="4324344"/>
              <a:ext cx="1828800" cy="155962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64" name="角丸四角形 63"/>
          <p:cNvSpPr/>
          <p:nvPr/>
        </p:nvSpPr>
        <p:spPr>
          <a:xfrm>
            <a:off x="4191000" y="4461450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67" name="図形グループ 66"/>
          <p:cNvGrpSpPr/>
          <p:nvPr/>
        </p:nvGrpSpPr>
        <p:grpSpPr>
          <a:xfrm>
            <a:off x="1112501" y="4384107"/>
            <a:ext cx="1490328" cy="1112918"/>
            <a:chOff x="1466494" y="3847384"/>
            <a:chExt cx="1490328" cy="471011"/>
          </a:xfrm>
        </p:grpSpPr>
        <p:sp>
          <p:nvSpPr>
            <p:cNvPr id="68" name="角丸四角形 67"/>
            <p:cNvSpPr/>
            <p:nvPr/>
          </p:nvSpPr>
          <p:spPr>
            <a:xfrm>
              <a:off x="1466494" y="3847384"/>
              <a:ext cx="1490327" cy="2516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70" name="図形グループ 69"/>
          <p:cNvGrpSpPr/>
          <p:nvPr/>
        </p:nvGrpSpPr>
        <p:grpSpPr>
          <a:xfrm>
            <a:off x="6413591" y="3961773"/>
            <a:ext cx="1657268" cy="1885803"/>
            <a:chOff x="6324600" y="3985789"/>
            <a:chExt cx="1657268" cy="1885803"/>
          </a:xfrm>
        </p:grpSpPr>
        <p:sp>
          <p:nvSpPr>
            <p:cNvPr id="71" name="正方形/長方形 70"/>
            <p:cNvSpPr/>
            <p:nvPr/>
          </p:nvSpPr>
          <p:spPr>
            <a:xfrm>
              <a:off x="6324600" y="4324344"/>
              <a:ext cx="1657268" cy="15472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6676513" y="4466675"/>
            <a:ext cx="1224269" cy="512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6818458" y="5334969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8" name="カギ線コネクタ 7"/>
          <p:cNvCxnSpPr>
            <a:stCxn id="24" idx="1"/>
            <a:endCxn id="64" idx="2"/>
          </p:cNvCxnSpPr>
          <p:nvPr/>
        </p:nvCxnSpPr>
        <p:spPr>
          <a:xfrm rot="10800000">
            <a:off x="4876800" y="4871535"/>
            <a:ext cx="1941658" cy="653934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4" idx="1"/>
          </p:cNvCxnSpPr>
          <p:nvPr/>
        </p:nvCxnSpPr>
        <p:spPr>
          <a:xfrm flipH="1">
            <a:off x="2602828" y="4666493"/>
            <a:ext cx="1588172" cy="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>
            <a:stCxn id="84" idx="2"/>
            <a:endCxn id="24" idx="0"/>
          </p:cNvCxnSpPr>
          <p:nvPr/>
        </p:nvCxnSpPr>
        <p:spPr>
          <a:xfrm flipH="1">
            <a:off x="7275658" y="4978779"/>
            <a:ext cx="12990" cy="35619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が管理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用に</a:t>
            </a:r>
            <a:r>
              <a:rPr kumimoji="1" lang="en-US" altLang="ja-JP" dirty="0" smtClean="0"/>
              <a:t>VRAM</a:t>
            </a:r>
            <a:r>
              <a:rPr kumimoji="1" lang="ja-JP" altLang="en-US" dirty="0" smtClean="0"/>
              <a:t>を複製し、暗号化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VNC</a:t>
            </a:r>
            <a:r>
              <a:rPr kumimoji="1" lang="ja-JP" altLang="en-US" dirty="0"/>
              <a:t>サーバは暗号化された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の更新領域をクライアントに送る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クライアントが復号化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VMM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間の同期を</a:t>
            </a:r>
            <a:r>
              <a:rPr kumimoji="1" lang="ja-JP" altLang="en-US" dirty="0" smtClean="0"/>
              <a:t>とる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VRAM</a:t>
            </a:r>
            <a:r>
              <a:rPr kumimoji="1" lang="ja-JP" altLang="en-US" dirty="0" smtClean="0"/>
              <a:t>の複製・暗号化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3962399" y="5975721"/>
            <a:ext cx="4108459" cy="731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3882167" y="3789310"/>
            <a:ext cx="1909033" cy="2034011"/>
            <a:chOff x="4415567" y="3985789"/>
            <a:chExt cx="1909033" cy="2034011"/>
          </a:xfrm>
        </p:grpSpPr>
        <p:sp>
          <p:nvSpPr>
            <p:cNvPr id="65" name="正方形/長方形 64"/>
            <p:cNvSpPr/>
            <p:nvPr/>
          </p:nvSpPr>
          <p:spPr>
            <a:xfrm>
              <a:off x="4495800" y="4324343"/>
              <a:ext cx="1828800" cy="16954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95" name="カギ線コネクタ 94"/>
          <p:cNvCxnSpPr>
            <a:stCxn id="26" idx="0"/>
          </p:cNvCxnSpPr>
          <p:nvPr/>
        </p:nvCxnSpPr>
        <p:spPr>
          <a:xfrm rot="16200000" flipV="1">
            <a:off x="3476399" y="3713286"/>
            <a:ext cx="631781" cy="2169023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角丸四角形 63"/>
          <p:cNvSpPr/>
          <p:nvPr/>
        </p:nvSpPr>
        <p:spPr>
          <a:xfrm>
            <a:off x="4191000" y="4276863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67" name="図形グループ 66"/>
          <p:cNvGrpSpPr/>
          <p:nvPr/>
        </p:nvGrpSpPr>
        <p:grpSpPr>
          <a:xfrm>
            <a:off x="1217450" y="4223116"/>
            <a:ext cx="1490328" cy="1271572"/>
            <a:chOff x="1466494" y="3847384"/>
            <a:chExt cx="1490328" cy="538157"/>
          </a:xfrm>
        </p:grpSpPr>
        <p:sp>
          <p:nvSpPr>
            <p:cNvPr id="68" name="角丸四角形 67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70" name="図形グループ 69"/>
          <p:cNvGrpSpPr/>
          <p:nvPr/>
        </p:nvGrpSpPr>
        <p:grpSpPr>
          <a:xfrm>
            <a:off x="6413591" y="3789310"/>
            <a:ext cx="1657268" cy="2034011"/>
            <a:chOff x="6324600" y="3985789"/>
            <a:chExt cx="1657268" cy="2034011"/>
          </a:xfrm>
        </p:grpSpPr>
        <p:sp>
          <p:nvSpPr>
            <p:cNvPr id="71" name="正方形/長方形 70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6676513" y="4300010"/>
            <a:ext cx="1224269" cy="5771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57183" y="6362676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93" name="カギ線コネクタ 92"/>
          <p:cNvCxnSpPr>
            <a:stCxn id="89" idx="1"/>
            <a:endCxn id="26" idx="2"/>
          </p:cNvCxnSpPr>
          <p:nvPr/>
        </p:nvCxnSpPr>
        <p:spPr>
          <a:xfrm rot="10800000">
            <a:off x="4876800" y="5494688"/>
            <a:ext cx="685800" cy="867988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419600" y="5113688"/>
            <a:ext cx="914400" cy="38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1427356" y="4877175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5562600" y="6126163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91" name="カギ線コネクタ 90"/>
          <p:cNvCxnSpPr>
            <a:stCxn id="24" idx="2"/>
            <a:endCxn id="89" idx="3"/>
          </p:cNvCxnSpPr>
          <p:nvPr/>
        </p:nvCxnSpPr>
        <p:spPr>
          <a:xfrm rot="5400000">
            <a:off x="6530889" y="5617907"/>
            <a:ext cx="867988" cy="621550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6818458" y="5113688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6" name="直線矢印コネクタ 5"/>
          <p:cNvCxnSpPr>
            <a:stCxn id="84" idx="2"/>
            <a:endCxn id="24" idx="0"/>
          </p:cNvCxnSpPr>
          <p:nvPr/>
        </p:nvCxnSpPr>
        <p:spPr>
          <a:xfrm flipH="1">
            <a:off x="7275658" y="4877175"/>
            <a:ext cx="12990" cy="23651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同期するタイミングの最適化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クライアントからの画面更新要求を受け取った時のみ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r>
              <a:rPr kumimoji="1" lang="ja-JP" altLang="en-US" dirty="0" smtClean="0">
                <a:solidFill>
                  <a:srgbClr val="000000"/>
                </a:solidFill>
              </a:rPr>
              <a:t>同期する領域の最小化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更新された領域のみ</a:t>
            </a:r>
            <a:r>
              <a:rPr kumimoji="1" lang="en-US" altLang="ja-JP" dirty="0" smtClean="0">
                <a:solidFill>
                  <a:srgbClr val="000000"/>
                </a:solidFill>
              </a:rPr>
              <a:t> (</a:t>
            </a:r>
            <a:r>
              <a:rPr kumimoji="1" lang="ja-JP" altLang="en-US" dirty="0" smtClean="0">
                <a:solidFill>
                  <a:srgbClr val="000000"/>
                </a:solidFill>
              </a:rPr>
              <a:t>メモリページ単位</a:t>
            </a:r>
            <a:r>
              <a:rPr kumimoji="1" lang="en-US" altLang="ja-JP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kumimoji="1" lang="en-US" altLang="ja-JP" dirty="0" smtClean="0">
                <a:solidFill>
                  <a:srgbClr val="000000"/>
                </a:solidFill>
              </a:rPr>
              <a:t>VMM</a:t>
            </a:r>
            <a:r>
              <a:rPr kumimoji="1" lang="ja-JP" altLang="en-US" dirty="0" smtClean="0">
                <a:solidFill>
                  <a:srgbClr val="000000"/>
                </a:solidFill>
              </a:rPr>
              <a:t>内のダーティビットマップで管理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r>
              <a:rPr kumimoji="1" lang="ja-JP" altLang="en-US" dirty="0">
                <a:solidFill>
                  <a:srgbClr val="000000"/>
                </a:solidFill>
              </a:rPr>
              <a:t>の効率的な</a:t>
            </a:r>
            <a:r>
              <a:rPr kumimoji="1" lang="ja-JP" altLang="en-US" dirty="0" smtClean="0">
                <a:solidFill>
                  <a:srgbClr val="000000"/>
                </a:solidFill>
              </a:rPr>
              <a:t>同期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62399" y="5975721"/>
            <a:ext cx="4108459" cy="731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3882167" y="3789310"/>
            <a:ext cx="1909033" cy="2034011"/>
            <a:chOff x="4415567" y="3985789"/>
            <a:chExt cx="1909033" cy="2034011"/>
          </a:xfrm>
        </p:grpSpPr>
        <p:sp>
          <p:nvSpPr>
            <p:cNvPr id="36" name="正方形/長方形 35"/>
            <p:cNvSpPr/>
            <p:nvPr/>
          </p:nvSpPr>
          <p:spPr>
            <a:xfrm>
              <a:off x="4495800" y="4324343"/>
              <a:ext cx="1828800" cy="16954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40" name="カギ線コネクタ 39"/>
          <p:cNvCxnSpPr>
            <a:stCxn id="55" idx="0"/>
          </p:cNvCxnSpPr>
          <p:nvPr/>
        </p:nvCxnSpPr>
        <p:spPr>
          <a:xfrm rot="16200000" flipV="1">
            <a:off x="3590698" y="3752720"/>
            <a:ext cx="631782" cy="2397622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4190999" y="4430596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42" name="図形グループ 41"/>
          <p:cNvGrpSpPr/>
          <p:nvPr/>
        </p:nvGrpSpPr>
        <p:grpSpPr>
          <a:xfrm>
            <a:off x="1217450" y="4223116"/>
            <a:ext cx="1490328" cy="1271572"/>
            <a:chOff x="1466494" y="3847384"/>
            <a:chExt cx="1490328" cy="538157"/>
          </a:xfrm>
        </p:grpSpPr>
        <p:sp>
          <p:nvSpPr>
            <p:cNvPr id="43" name="角丸四角形 42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6413591" y="3789310"/>
            <a:ext cx="1657268" cy="2034011"/>
            <a:chOff x="6324600" y="3985789"/>
            <a:chExt cx="1657268" cy="2034011"/>
          </a:xfrm>
        </p:grpSpPr>
        <p:sp>
          <p:nvSpPr>
            <p:cNvPr id="49" name="正方形/長方形 48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6676513" y="4300010"/>
            <a:ext cx="1224269" cy="5771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357183" y="6362676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831448" y="5295790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54" name="カギ線コネクタ 53"/>
          <p:cNvCxnSpPr>
            <a:stCxn id="57" idx="1"/>
            <a:endCxn id="55" idx="2"/>
          </p:cNvCxnSpPr>
          <p:nvPr/>
        </p:nvCxnSpPr>
        <p:spPr>
          <a:xfrm rot="10800000">
            <a:off x="5105400" y="5648422"/>
            <a:ext cx="457200" cy="714254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4648200" y="5267422"/>
            <a:ext cx="914400" cy="38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427356" y="4877175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5562600" y="6126163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同期</a:t>
            </a:r>
            <a:r>
              <a:rPr kumimoji="1" lang="en-US" altLang="ja-JP" sz="1600" dirty="0" smtClean="0">
                <a:latin typeface="+mn-ea"/>
              </a:rPr>
              <a:t>&amp;</a:t>
            </a:r>
          </a:p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58" name="カギ線コネクタ 57"/>
          <p:cNvCxnSpPr>
            <a:stCxn id="53" idx="2"/>
            <a:endCxn id="57" idx="3"/>
          </p:cNvCxnSpPr>
          <p:nvPr/>
        </p:nvCxnSpPr>
        <p:spPr>
          <a:xfrm rot="5400000">
            <a:off x="6628435" y="5702463"/>
            <a:ext cx="685886" cy="634540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メモ 5"/>
          <p:cNvSpPr/>
          <p:nvPr/>
        </p:nvSpPr>
        <p:spPr>
          <a:xfrm>
            <a:off x="4191000" y="6126163"/>
            <a:ext cx="366213" cy="334963"/>
          </a:xfrm>
          <a:prstGeom prst="foldedCorner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341393" y="6008734"/>
            <a:ext cx="195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ダーティ</a:t>
            </a:r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2000" dirty="0" smtClean="0">
                <a:latin typeface="+mn-ea"/>
              </a:rPr>
              <a:t>ビットマップ</a:t>
            </a:r>
            <a:endParaRPr kumimoji="1" lang="ja-JP" altLang="en-US" sz="2000" dirty="0">
              <a:latin typeface="+mn-ea"/>
            </a:endParaRPr>
          </a:p>
        </p:txBody>
      </p:sp>
      <p:cxnSp>
        <p:nvCxnSpPr>
          <p:cNvPr id="20" name="直線矢印コネクタ 19"/>
          <p:cNvCxnSpPr>
            <a:stCxn id="6" idx="0"/>
          </p:cNvCxnSpPr>
          <p:nvPr/>
        </p:nvCxnSpPr>
        <p:spPr>
          <a:xfrm flipV="1">
            <a:off x="4374107" y="4840681"/>
            <a:ext cx="0" cy="1285482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091139" y="5336034"/>
            <a:ext cx="12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更新領域</a:t>
            </a:r>
            <a:endParaRPr kumimoji="1" lang="en-US" altLang="ja-JP" sz="2000" dirty="0" smtClean="0">
              <a:latin typeface="+mn-ea"/>
            </a:endParaRPr>
          </a:p>
        </p:txBody>
      </p:sp>
      <p:cxnSp>
        <p:nvCxnSpPr>
          <p:cNvPr id="5" name="曲線コネクタ 4"/>
          <p:cNvCxnSpPr>
            <a:stCxn id="44" idx="0"/>
            <a:endCxn id="41" idx="0"/>
          </p:cNvCxnSpPr>
          <p:nvPr/>
        </p:nvCxnSpPr>
        <p:spPr>
          <a:xfrm rot="16200000" flipH="1">
            <a:off x="3315967" y="2869764"/>
            <a:ext cx="207480" cy="2914184"/>
          </a:xfrm>
          <a:prstGeom prst="curvedConnector3">
            <a:avLst>
              <a:gd name="adj1" fmla="val -110179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51" idx="2"/>
            <a:endCxn id="53" idx="0"/>
          </p:cNvCxnSpPr>
          <p:nvPr/>
        </p:nvCxnSpPr>
        <p:spPr>
          <a:xfrm>
            <a:off x="7288648" y="4877175"/>
            <a:ext cx="0" cy="4186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634399" y="4023061"/>
            <a:ext cx="139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画面要求</a:t>
            </a:r>
            <a:endParaRPr kumimoji="1"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68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 animBg="1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FBCrypt</a:t>
            </a:r>
            <a:r>
              <a:rPr kumimoji="1" lang="ja-JP" altLang="en-US" dirty="0" smtClean="0"/>
              <a:t>で情報漏洩を防げることを確認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性能比較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オーバヘッド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レスポンスタイム・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2645"/>
              </p:ext>
            </p:extLst>
          </p:nvPr>
        </p:nvGraphicFramePr>
        <p:xfrm>
          <a:off x="609600" y="3989929"/>
          <a:ext cx="4606547" cy="2640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234"/>
                <a:gridCol w="2517313"/>
              </a:tblGrid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CPU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Intel Core2Quad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Q9550 2.83GHz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メモリ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4GB (</a:t>
                      </a:r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ゲスト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512MB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NIC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Gigabit Ethernet</a:t>
                      </a: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VMM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Xen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 4.1.1</a:t>
                      </a:r>
                    </a:p>
                  </a:txBody>
                  <a:tcPr/>
                </a:tc>
              </a:tr>
              <a:tr h="422939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管理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VM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Linux 3.1.1</a:t>
                      </a:r>
                    </a:p>
                  </a:txBody>
                  <a:tcPr/>
                </a:tc>
              </a:tr>
              <a:tr h="422939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ユーザ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VM (HVM)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Linux 2.6.38.8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98832"/>
              </p:ext>
            </p:extLst>
          </p:nvPr>
        </p:nvGraphicFramePr>
        <p:xfrm>
          <a:off x="5362315" y="3970819"/>
          <a:ext cx="35052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2209800"/>
              </a:tblGrid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CPU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Intel Core2Quad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Q9550 2.83GHz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メモリ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4GB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NIC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Gigabit Ethernet</a:t>
                      </a:r>
                    </a:p>
                  </a:txBody>
                  <a:tcPr/>
                </a:tc>
              </a:tr>
              <a:tr h="41915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Linux 2.6.38.8</a:t>
                      </a: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VNC</a:t>
                      </a:r>
                      <a:r>
                        <a:rPr kumimoji="1" lang="ja-JP" altLang="en-US" baseline="0" dirty="0" smtClean="0">
                          <a:latin typeface="+mn-ea"/>
                          <a:ea typeface="+mn-ea"/>
                        </a:rPr>
                        <a:t>クライアント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Tight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VNC Java Viewer 2.0.95</a:t>
                      </a:r>
                      <a:endParaRPr kumimoji="1" lang="en-US" altLang="ja-JP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09600" y="3608929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サーバ</a:t>
            </a:r>
            <a:r>
              <a:rPr kumimoji="1" lang="en-US" altLang="ja-JP" sz="2000" dirty="0" smtClean="0">
                <a:latin typeface="+mn-ea"/>
              </a:rPr>
              <a:t>PC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2315" y="358981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クライアント</a:t>
            </a:r>
            <a:r>
              <a:rPr kumimoji="1" lang="en-US" altLang="ja-JP" sz="2000" dirty="0" smtClean="0">
                <a:latin typeface="+mn-ea"/>
              </a:rPr>
              <a:t>PC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0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VNC</a:t>
            </a:r>
            <a:r>
              <a:rPr kumimoji="1" lang="ja-JP" altLang="en-US" dirty="0" smtClean="0"/>
              <a:t>サーバを改ざん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キーロガー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スクリーンキャプチャ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デモ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情報漏洩防止の確認</a:t>
            </a:r>
            <a:endParaRPr kumimoji="1" lang="ja-JP" altLang="en-US" dirty="0"/>
          </a:p>
        </p:txBody>
      </p:sp>
      <p:sp>
        <p:nvSpPr>
          <p:cNvPr id="26" name="雲 25"/>
          <p:cNvSpPr/>
          <p:nvPr/>
        </p:nvSpPr>
        <p:spPr>
          <a:xfrm>
            <a:off x="3352800" y="3810000"/>
            <a:ext cx="5257800" cy="3048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1360059621_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8" y="5342087"/>
            <a:ext cx="889000" cy="889000"/>
          </a:xfrm>
          <a:prstGeom prst="rect">
            <a:avLst/>
          </a:prstGeom>
        </p:spPr>
      </p:pic>
      <p:grpSp>
        <p:nvGrpSpPr>
          <p:cNvPr id="29" name="図形グループ 28"/>
          <p:cNvGrpSpPr/>
          <p:nvPr/>
        </p:nvGrpSpPr>
        <p:grpSpPr>
          <a:xfrm>
            <a:off x="4038600" y="4145578"/>
            <a:ext cx="1828800" cy="2407622"/>
            <a:chOff x="4038600" y="4145578"/>
            <a:chExt cx="1828800" cy="2407622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4038600" y="4145578"/>
              <a:ext cx="1828800" cy="2407622"/>
              <a:chOff x="4495800" y="4755178"/>
              <a:chExt cx="1828800" cy="240762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495800" y="4755178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32" name="角丸四角形 31"/>
            <p:cNvSpPr/>
            <p:nvPr/>
          </p:nvSpPr>
          <p:spPr>
            <a:xfrm>
              <a:off x="4267200" y="45720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267200" y="4572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サーバ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877898" y="4326523"/>
            <a:ext cx="1689100" cy="1974138"/>
            <a:chOff x="877898" y="4326523"/>
            <a:chExt cx="1689100" cy="1974138"/>
          </a:xfrm>
        </p:grpSpPr>
        <p:sp>
          <p:nvSpPr>
            <p:cNvPr id="37" name="角丸四角形 36"/>
            <p:cNvSpPr/>
            <p:nvPr/>
          </p:nvSpPr>
          <p:spPr>
            <a:xfrm>
              <a:off x="877898" y="4648200"/>
              <a:ext cx="16891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 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クライアント</a:t>
              </a:r>
              <a:endParaRPr kumimoji="1" lang="ja-JP" altLang="en-US" dirty="0">
                <a:latin typeface="+mn-ea"/>
              </a:endParaRPr>
            </a:p>
          </p:txBody>
        </p:sp>
        <p:pic>
          <p:nvPicPr>
            <p:cNvPr id="38" name="図 37" descr="1360059674_PortableComp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89" y="5310061"/>
              <a:ext cx="990600" cy="990600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877898" y="4326523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4575936" y="5021561"/>
            <a:ext cx="734668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盗聴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41" name="図形グループ 40"/>
          <p:cNvGrpSpPr/>
          <p:nvPr/>
        </p:nvGrpSpPr>
        <p:grpSpPr>
          <a:xfrm>
            <a:off x="6248400" y="4145578"/>
            <a:ext cx="1676400" cy="2407622"/>
            <a:chOff x="6248400" y="4145578"/>
            <a:chExt cx="1676400" cy="2407622"/>
          </a:xfrm>
        </p:grpSpPr>
        <p:sp>
          <p:nvSpPr>
            <p:cNvPr id="42" name="正方形/長方形 41"/>
            <p:cNvSpPr/>
            <p:nvPr/>
          </p:nvSpPr>
          <p:spPr>
            <a:xfrm>
              <a:off x="6248400" y="4495800"/>
              <a:ext cx="1676400" cy="2057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48400" y="41455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  <p:pic>
          <p:nvPicPr>
            <p:cNvPr id="44" name="図 43" descr="1360060223_full_scree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767" y="4532822"/>
              <a:ext cx="724978" cy="724978"/>
            </a:xfrm>
            <a:prstGeom prst="rect">
              <a:avLst/>
            </a:prstGeom>
          </p:spPr>
        </p:pic>
      </p:grpSp>
      <p:pic>
        <p:nvPicPr>
          <p:cNvPr id="45" name="図 44" descr="point-query-user-icone-6173-12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112" y="5630863"/>
            <a:ext cx="797211" cy="792688"/>
          </a:xfrm>
          <a:prstGeom prst="rect">
            <a:avLst/>
          </a:prstGeom>
        </p:spPr>
      </p:pic>
      <p:cxnSp>
        <p:nvCxnSpPr>
          <p:cNvPr id="46" name="直線矢印コネクタ 45"/>
          <p:cNvCxnSpPr/>
          <p:nvPr/>
        </p:nvCxnSpPr>
        <p:spPr>
          <a:xfrm flipH="1">
            <a:off x="5644343" y="4820291"/>
            <a:ext cx="1092424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40" idx="2"/>
          </p:cNvCxnSpPr>
          <p:nvPr/>
        </p:nvCxnSpPr>
        <p:spPr>
          <a:xfrm>
            <a:off x="4943270" y="5402561"/>
            <a:ext cx="0" cy="723602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図 49" descr="1360059930_keybo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2" y="4927220"/>
            <a:ext cx="829733" cy="829733"/>
          </a:xfrm>
          <a:prstGeom prst="rect">
            <a:avLst/>
          </a:prstGeom>
        </p:spPr>
      </p:pic>
      <p:cxnSp>
        <p:nvCxnSpPr>
          <p:cNvPr id="51" name="直線矢印コネクタ 50"/>
          <p:cNvCxnSpPr/>
          <p:nvPr/>
        </p:nvCxnSpPr>
        <p:spPr>
          <a:xfrm>
            <a:off x="5625548" y="5310061"/>
            <a:ext cx="1097967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>
            <a:stCxn id="37" idx="3"/>
          </p:cNvCxnSpPr>
          <p:nvPr/>
        </p:nvCxnSpPr>
        <p:spPr>
          <a:xfrm flipV="1">
            <a:off x="2566998" y="4910554"/>
            <a:ext cx="1700202" cy="42446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キーボード入力送信時のクライアントとサーバのオーバヘッドを測定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クライアント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794μs</a:t>
            </a:r>
          </a:p>
          <a:p>
            <a:pPr lvl="2"/>
            <a:r>
              <a:rPr kumimoji="1" lang="ja-JP" altLang="en-US" dirty="0" smtClean="0"/>
              <a:t>暗号処理とハッシュ値の計算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オーバヘッドの大部分はハッシュ値の送信時間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サーバ：</a:t>
            </a:r>
            <a:r>
              <a:rPr kumimoji="1" lang="en-US" altLang="ja-JP" dirty="0" smtClean="0">
                <a:solidFill>
                  <a:srgbClr val="FF0000"/>
                </a:solidFill>
              </a:rPr>
              <a:t>15μs</a:t>
            </a:r>
          </a:p>
          <a:p>
            <a:pPr lvl="2"/>
            <a:r>
              <a:rPr kumimoji="1" lang="ja-JP" altLang="en-US" dirty="0" smtClean="0"/>
              <a:t>完全性チェック、復号処理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キーボード入力のオーバヘッド</a:t>
            </a:r>
            <a:endParaRPr kumimoji="1" lang="ja-JP" altLang="en-US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4011792" y="4561648"/>
            <a:ext cx="4845422" cy="2066146"/>
            <a:chOff x="3856354" y="4407183"/>
            <a:chExt cx="4845422" cy="2066146"/>
          </a:xfrm>
        </p:grpSpPr>
        <p:grpSp>
          <p:nvGrpSpPr>
            <p:cNvPr id="76" name="図形グループ 75"/>
            <p:cNvGrpSpPr/>
            <p:nvPr/>
          </p:nvGrpSpPr>
          <p:grpSpPr>
            <a:xfrm>
              <a:off x="3856354" y="4407183"/>
              <a:ext cx="4845422" cy="2066146"/>
              <a:chOff x="4164139" y="4655329"/>
              <a:chExt cx="4845422" cy="2066146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6146065" y="5959475"/>
                <a:ext cx="2712710" cy="762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" name="図形グループ 32"/>
              <p:cNvGrpSpPr/>
              <p:nvPr/>
            </p:nvGrpSpPr>
            <p:grpSpPr>
              <a:xfrm>
                <a:off x="5855865" y="4655329"/>
                <a:ext cx="1909033" cy="1151746"/>
                <a:chOff x="4586600" y="4563254"/>
                <a:chExt cx="1909033" cy="1151746"/>
              </a:xfrm>
            </p:grpSpPr>
            <p:grpSp>
              <p:nvGrpSpPr>
                <p:cNvPr id="34" name="図形グループ 33"/>
                <p:cNvGrpSpPr/>
                <p:nvPr/>
              </p:nvGrpSpPr>
              <p:grpSpPr>
                <a:xfrm>
                  <a:off x="4586600" y="4563254"/>
                  <a:ext cx="1909033" cy="1151746"/>
                  <a:chOff x="4586600" y="4563254"/>
                  <a:chExt cx="1909033" cy="1151746"/>
                </a:xfrm>
              </p:grpSpPr>
              <p:sp>
                <p:nvSpPr>
                  <p:cNvPr id="36" name="正方形/長方形 35"/>
                  <p:cNvSpPr/>
                  <p:nvPr/>
                </p:nvSpPr>
                <p:spPr>
                  <a:xfrm>
                    <a:off x="4876800" y="4876800"/>
                    <a:ext cx="1339496" cy="8382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4586600" y="4563254"/>
                    <a:ext cx="19090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400" dirty="0" smtClean="0">
                        <a:latin typeface="+mn-ea"/>
                      </a:rPr>
                      <a:t>管理</a:t>
                    </a:r>
                    <a:r>
                      <a:rPr kumimoji="1" lang="en-US" altLang="ja-JP" sz="1400" dirty="0" smtClean="0">
                        <a:latin typeface="+mn-ea"/>
                      </a:rPr>
                      <a:t>VM</a:t>
                    </a:r>
                    <a:endParaRPr kumimoji="1" lang="ja-JP" altLang="en-US" sz="1400" dirty="0">
                      <a:latin typeface="+mn-ea"/>
                    </a:endParaRPr>
                  </a:p>
                </p:txBody>
              </p:sp>
            </p:grpSp>
            <p:sp>
              <p:nvSpPr>
                <p:cNvPr id="35" name="角丸四角形 34"/>
                <p:cNvSpPr/>
                <p:nvPr/>
              </p:nvSpPr>
              <p:spPr>
                <a:xfrm>
                  <a:off x="5079157" y="5017532"/>
                  <a:ext cx="1006625" cy="4572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 smtClean="0">
                      <a:latin typeface="+mn-ea"/>
                    </a:rPr>
                    <a:t>VNC</a:t>
                  </a:r>
                </a:p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サーバ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cxnSp>
            <p:nvCxnSpPr>
              <p:cNvPr id="38" name="直線矢印コネクタ 37"/>
              <p:cNvCxnSpPr>
                <a:endCxn id="35" idx="1"/>
              </p:cNvCxnSpPr>
              <p:nvPr/>
            </p:nvCxnSpPr>
            <p:spPr>
              <a:xfrm>
                <a:off x="5472122" y="5338207"/>
                <a:ext cx="876300" cy="0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>
                <a:stCxn id="35" idx="2"/>
                <a:endCxn id="53" idx="0"/>
              </p:cNvCxnSpPr>
              <p:nvPr/>
            </p:nvCxnSpPr>
            <p:spPr>
              <a:xfrm>
                <a:off x="6851735" y="5566807"/>
                <a:ext cx="0" cy="559356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角丸四角形 39"/>
              <p:cNvSpPr/>
              <p:nvPr/>
            </p:nvSpPr>
            <p:spPr>
              <a:xfrm>
                <a:off x="4164139" y="4983029"/>
                <a:ext cx="1520693" cy="100357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164139" y="4983029"/>
                <a:ext cx="15206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42" name="角丸四角形 41"/>
              <p:cNvSpPr/>
              <p:nvPr/>
            </p:nvSpPr>
            <p:spPr>
              <a:xfrm>
                <a:off x="4408054" y="5552217"/>
                <a:ext cx="1064067" cy="3810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暗号化</a:t>
                </a:r>
                <a:endParaRPr kumimoji="1" lang="ja-JP" altLang="en-US" sz="1600" dirty="0">
                  <a:latin typeface="+mn-ea"/>
                </a:endParaRPr>
              </a:p>
            </p:txBody>
          </p:sp>
          <p:grpSp>
            <p:nvGrpSpPr>
              <p:cNvPr id="44" name="図形グループ 43"/>
              <p:cNvGrpSpPr/>
              <p:nvPr/>
            </p:nvGrpSpPr>
            <p:grpSpPr>
              <a:xfrm>
                <a:off x="7485561" y="4655329"/>
                <a:ext cx="1524000" cy="1151746"/>
                <a:chOff x="6342561" y="4563254"/>
                <a:chExt cx="1524000" cy="1151746"/>
              </a:xfrm>
            </p:grpSpPr>
            <p:sp>
              <p:nvSpPr>
                <p:cNvPr id="51" name="正方形/長方形 50"/>
                <p:cNvSpPr/>
                <p:nvPr/>
              </p:nvSpPr>
              <p:spPr>
                <a:xfrm>
                  <a:off x="6466460" y="4876800"/>
                  <a:ext cx="1249314" cy="8382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342561" y="4563254"/>
                  <a:ext cx="1524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ユーザ</a:t>
                  </a:r>
                  <a:r>
                    <a:rPr kumimoji="1" lang="en-US" altLang="ja-JP" sz="1400" dirty="0" smtClean="0">
                      <a:latin typeface="+mn-ea"/>
                    </a:rPr>
                    <a:t>VM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53" name="角丸四角形 52"/>
              <p:cNvSpPr/>
              <p:nvPr/>
            </p:nvSpPr>
            <p:spPr>
              <a:xfrm>
                <a:off x="6318335" y="6126163"/>
                <a:ext cx="1066800" cy="5334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完全性チェック</a:t>
                </a:r>
                <a:endParaRPr kumimoji="1" lang="en-US" altLang="ja-JP" sz="1600" dirty="0" smtClean="0">
                  <a:latin typeface="+mn-ea"/>
                </a:endParaRPr>
              </a:p>
            </p:txBody>
          </p:sp>
          <p:cxnSp>
            <p:nvCxnSpPr>
              <p:cNvPr id="54" name="カギ線コネクタ 53"/>
              <p:cNvCxnSpPr>
                <a:stCxn id="53" idx="3"/>
                <a:endCxn id="56" idx="2"/>
              </p:cNvCxnSpPr>
              <p:nvPr/>
            </p:nvCxnSpPr>
            <p:spPr>
              <a:xfrm flipV="1">
                <a:off x="7385135" y="5588283"/>
                <a:ext cx="837870" cy="804580"/>
              </a:xfrm>
              <a:prstGeom prst="bentConnector2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角丸四角形 54"/>
              <p:cNvSpPr/>
              <p:nvPr/>
            </p:nvSpPr>
            <p:spPr>
              <a:xfrm>
                <a:off x="7485561" y="6126163"/>
                <a:ext cx="1216215" cy="533400"/>
              </a:xfrm>
              <a:prstGeom prst="roundRect">
                <a:avLst/>
              </a:prstGeom>
              <a:solidFill>
                <a:srgbClr val="0000FF"/>
              </a:solidFill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復号化</a:t>
                </a:r>
                <a:endParaRPr kumimoji="1" lang="ja-JP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6" name="正方形/長方形 55"/>
            <p:cNvSpPr/>
            <p:nvPr/>
          </p:nvSpPr>
          <p:spPr>
            <a:xfrm>
              <a:off x="7362512" y="4806737"/>
              <a:ext cx="1105416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3427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キーボード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ドライバ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78" name="円/楕円 77"/>
          <p:cNvSpPr/>
          <p:nvPr/>
        </p:nvSpPr>
        <p:spPr>
          <a:xfrm>
            <a:off x="3872753" y="4862384"/>
            <a:ext cx="1752709" cy="1092756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791447" y="4505862"/>
            <a:ext cx="191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A81DB6"/>
                </a:solidFill>
                <a:latin typeface="+mn-ea"/>
              </a:rPr>
              <a:t>クライアント側</a:t>
            </a:r>
            <a:endParaRPr kumimoji="1" lang="ja-JP" altLang="en-US" dirty="0">
              <a:solidFill>
                <a:srgbClr val="A81DB6"/>
              </a:solidFill>
              <a:latin typeface="+mn-ea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993718" y="4203190"/>
            <a:ext cx="271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A81DB6"/>
                </a:solidFill>
                <a:latin typeface="+mn-ea"/>
              </a:rPr>
              <a:t>サーバ側</a:t>
            </a:r>
            <a:endParaRPr kumimoji="1" lang="ja-JP" altLang="en-US" dirty="0">
              <a:solidFill>
                <a:srgbClr val="A81DB6"/>
              </a:solidFill>
              <a:latin typeface="+mn-ea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782891" y="4557977"/>
            <a:ext cx="3207471" cy="2303694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6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229601" cy="4602163"/>
          </a:xfrm>
        </p:spPr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Infrastructure as a Service</a:t>
            </a:r>
            <a:r>
              <a:rPr kumimoji="1" lang="ja-JP" altLang="en-US" dirty="0" smtClean="0">
                <a:latin typeface="+mn-ea"/>
                <a:ea typeface="+mn-ea"/>
              </a:rPr>
              <a:t>（</a:t>
            </a:r>
            <a:r>
              <a:rPr kumimoji="1" lang="en-US" altLang="ja-JP" dirty="0" err="1" smtClean="0">
                <a:latin typeface="+mn-ea"/>
                <a:ea typeface="+mn-ea"/>
              </a:rPr>
              <a:t>IaaS</a:t>
            </a:r>
            <a:r>
              <a:rPr kumimoji="1" lang="ja-JP" altLang="en-US" dirty="0" smtClean="0">
                <a:latin typeface="+mn-ea"/>
                <a:ea typeface="+mn-ea"/>
              </a:rPr>
              <a:t>）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仮想マシン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/>
              <a:t>）</a:t>
            </a:r>
            <a:r>
              <a:rPr kumimoji="1" lang="ja-JP" altLang="en-US" dirty="0" smtClean="0">
                <a:latin typeface="+mn-ea"/>
                <a:ea typeface="+mn-ea"/>
              </a:rPr>
              <a:t>をネットワーク経由で提供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ハードウェアの導入・管理・維持コストを削減</a:t>
            </a:r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のリモート管理</a:t>
            </a:r>
            <a:endParaRPr kumimoji="1" lang="en-US" altLang="ja-JP" dirty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ユーザは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内のサーバに</a:t>
            </a:r>
            <a:r>
              <a:rPr kumimoji="1" lang="en-US" altLang="ja-JP" dirty="0" smtClean="0">
                <a:latin typeface="+mn-ea"/>
                <a:ea typeface="+mn-ea"/>
              </a:rPr>
              <a:t>VNC</a:t>
            </a:r>
            <a:r>
              <a:rPr kumimoji="1" lang="ja-JP" altLang="en-US" dirty="0" smtClean="0">
                <a:latin typeface="+mn-ea"/>
                <a:ea typeface="+mn-ea"/>
              </a:rPr>
              <a:t>や</a:t>
            </a:r>
            <a:r>
              <a:rPr kumimoji="1" lang="en-US" altLang="ja-JP" dirty="0" smtClean="0">
                <a:latin typeface="+mn-ea"/>
                <a:ea typeface="+mn-ea"/>
              </a:rPr>
              <a:t>SSH</a:t>
            </a:r>
            <a:r>
              <a:rPr kumimoji="1" lang="ja-JP" altLang="en-US" dirty="0" smtClean="0">
                <a:latin typeface="+mn-ea"/>
                <a:ea typeface="+mn-ea"/>
              </a:rPr>
              <a:t>で接続して管理</a:t>
            </a:r>
            <a:endParaRPr kumimoji="1" lang="en-US" altLang="ja-JP" dirty="0"/>
          </a:p>
          <a:p>
            <a:pPr lvl="2"/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err="1" smtClean="0">
                <a:latin typeface="+mj-ea"/>
                <a:ea typeface="+mj-ea"/>
              </a:rPr>
              <a:t>IaaS</a:t>
            </a:r>
            <a:r>
              <a:rPr kumimoji="1" lang="ja-JP" altLang="en-US" sz="3600" dirty="0" smtClean="0">
                <a:latin typeface="+mj-ea"/>
                <a:ea typeface="+mj-ea"/>
              </a:rPr>
              <a:t>における</a:t>
            </a:r>
            <a:r>
              <a:rPr kumimoji="1" lang="en-US" altLang="ja-JP" sz="3600" dirty="0" smtClean="0">
                <a:latin typeface="+mj-ea"/>
                <a:ea typeface="+mj-ea"/>
              </a:rPr>
              <a:t>VM</a:t>
            </a:r>
            <a:r>
              <a:rPr kumimoji="1" lang="ja-JP" altLang="en-US" sz="3600" dirty="0" smtClean="0">
                <a:latin typeface="+mj-ea"/>
                <a:ea typeface="+mj-ea"/>
              </a:rPr>
              <a:t>のリモート管理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9297" y="4522307"/>
            <a:ext cx="163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ユーザ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5" name="雲 24"/>
          <p:cNvSpPr/>
          <p:nvPr/>
        </p:nvSpPr>
        <p:spPr>
          <a:xfrm>
            <a:off x="3835400" y="4218781"/>
            <a:ext cx="4343400" cy="234156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92154" y="438318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latin typeface="+mn-ea"/>
              </a:rPr>
              <a:t>IaaS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141781" y="511291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59600" y="511291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5849517"/>
            <a:ext cx="533400" cy="69482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5849516"/>
            <a:ext cx="533400" cy="69482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54" y="5849516"/>
            <a:ext cx="526472" cy="68580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4445000" y="4579517"/>
            <a:ext cx="13716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角丸四角形 33"/>
          <p:cNvSpPr/>
          <p:nvPr/>
        </p:nvSpPr>
        <p:spPr>
          <a:xfrm>
            <a:off x="4673600" y="4960517"/>
            <a:ext cx="990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 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サーバ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45000" y="45795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ユーザ</a:t>
            </a:r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984250" y="4940794"/>
            <a:ext cx="16891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 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クライアント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923463" y="5013681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6807200" y="494146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045200" y="5013681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10976" y="492241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" name="図 3" descr="1360059621_Us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02" y="5570117"/>
            <a:ext cx="889000" cy="889000"/>
          </a:xfrm>
          <a:prstGeom prst="rect">
            <a:avLst/>
          </a:prstGeom>
        </p:spPr>
      </p:pic>
      <p:pic>
        <p:nvPicPr>
          <p:cNvPr id="6" name="図 5" descr="1360059674_PortableComp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72" y="5544716"/>
            <a:ext cx="990600" cy="990600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36" idx="3"/>
            <a:endCxn id="34" idx="1"/>
          </p:cNvCxnSpPr>
          <p:nvPr/>
        </p:nvCxnSpPr>
        <p:spPr>
          <a:xfrm>
            <a:off x="2673350" y="5245594"/>
            <a:ext cx="2000250" cy="19723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キーボード入力を行ってから、画面に文字が表示されるまでの時間を</a:t>
            </a:r>
            <a:r>
              <a:rPr kumimoji="1" lang="ja-JP" altLang="en-US" dirty="0" smtClean="0">
                <a:solidFill>
                  <a:srgbClr val="000000"/>
                </a:solidFill>
              </a:rPr>
              <a:t>測定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/>
              <a:t>レスポンスタイムの増加：</a:t>
            </a:r>
            <a:r>
              <a:rPr kumimoji="1" lang="en-US" altLang="ja-JP" dirty="0" smtClean="0"/>
              <a:t>2ms</a:t>
            </a:r>
            <a:r>
              <a:rPr kumimoji="1" lang="ja-JP" altLang="en-US" dirty="0" smtClean="0"/>
              <a:t>程度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キーボード入力のレスポンスタイム</a:t>
            </a:r>
            <a:endParaRPr kumimoji="1" lang="ja-JP" altLang="en-US" dirty="0"/>
          </a:p>
        </p:txBody>
      </p:sp>
      <p:graphicFrame>
        <p:nvGraphicFramePr>
          <p:cNvPr id="66" name="グラフ 65"/>
          <p:cNvGraphicFramePr/>
          <p:nvPr>
            <p:extLst>
              <p:ext uri="{D42A27DB-BD31-4B8C-83A1-F6EECF244321}">
                <p14:modId xmlns:p14="http://schemas.microsoft.com/office/powerpoint/2010/main" val="2739869787"/>
              </p:ext>
            </p:extLst>
          </p:nvPr>
        </p:nvGraphicFramePr>
        <p:xfrm>
          <a:off x="-170388" y="2713768"/>
          <a:ext cx="6006128" cy="362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テキスト ボックス 66"/>
          <p:cNvSpPr txBox="1"/>
          <p:nvPr/>
        </p:nvSpPr>
        <p:spPr>
          <a:xfrm>
            <a:off x="93784" y="3463210"/>
            <a:ext cx="72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[</a:t>
            </a:r>
            <a:r>
              <a:rPr kumimoji="1" lang="en-US" altLang="ja-JP" sz="1600" dirty="0" err="1">
                <a:latin typeface="+mn-ea"/>
              </a:rPr>
              <a:t>m</a:t>
            </a:r>
            <a:r>
              <a:rPr kumimoji="1" lang="en-US" altLang="ja-JP" sz="1600" dirty="0" err="1" smtClean="0">
                <a:latin typeface="+mn-ea"/>
              </a:rPr>
              <a:t>s</a:t>
            </a:r>
            <a:r>
              <a:rPr kumimoji="1" lang="en-US" altLang="ja-JP" sz="1600" dirty="0" smtClean="0">
                <a:latin typeface="+mn-ea"/>
              </a:rPr>
              <a:t>]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467556" y="4007520"/>
            <a:ext cx="87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31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342444" y="3921512"/>
            <a:ext cx="88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33</a:t>
            </a:r>
            <a:endParaRPr kumimoji="1" lang="ja-JP" altLang="en-US" sz="2000" dirty="0">
              <a:latin typeface="+mn-ea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4214045" y="4008076"/>
            <a:ext cx="4845422" cy="2066146"/>
            <a:chOff x="3856354" y="4407183"/>
            <a:chExt cx="4845422" cy="2066146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3856354" y="4407183"/>
              <a:ext cx="4845422" cy="2066146"/>
              <a:chOff x="4164139" y="4655329"/>
              <a:chExt cx="4845422" cy="2066146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6146065" y="5959475"/>
                <a:ext cx="2712710" cy="762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図形グループ 43"/>
              <p:cNvGrpSpPr/>
              <p:nvPr/>
            </p:nvGrpSpPr>
            <p:grpSpPr>
              <a:xfrm>
                <a:off x="5855865" y="4655329"/>
                <a:ext cx="1909033" cy="1151746"/>
                <a:chOff x="4586600" y="4563254"/>
                <a:chExt cx="1909033" cy="1151746"/>
              </a:xfrm>
            </p:grpSpPr>
            <p:grpSp>
              <p:nvGrpSpPr>
                <p:cNvPr id="73" name="図形グループ 72"/>
                <p:cNvGrpSpPr/>
                <p:nvPr/>
              </p:nvGrpSpPr>
              <p:grpSpPr>
                <a:xfrm>
                  <a:off x="4586600" y="4563254"/>
                  <a:ext cx="1909033" cy="1151746"/>
                  <a:chOff x="4586600" y="4563254"/>
                  <a:chExt cx="1909033" cy="1151746"/>
                </a:xfrm>
              </p:grpSpPr>
              <p:sp>
                <p:nvSpPr>
                  <p:cNvPr id="75" name="正方形/長方形 74"/>
                  <p:cNvSpPr/>
                  <p:nvPr/>
                </p:nvSpPr>
                <p:spPr>
                  <a:xfrm>
                    <a:off x="4876800" y="4876800"/>
                    <a:ext cx="1339496" cy="8382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テキスト ボックス 75"/>
                  <p:cNvSpPr txBox="1"/>
                  <p:nvPr/>
                </p:nvSpPr>
                <p:spPr>
                  <a:xfrm>
                    <a:off x="4586600" y="4563254"/>
                    <a:ext cx="19090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400" dirty="0" smtClean="0">
                        <a:latin typeface="+mn-ea"/>
                      </a:rPr>
                      <a:t>管理</a:t>
                    </a:r>
                    <a:r>
                      <a:rPr kumimoji="1" lang="en-US" altLang="ja-JP" sz="1400" dirty="0" smtClean="0">
                        <a:latin typeface="+mn-ea"/>
                      </a:rPr>
                      <a:t>VM</a:t>
                    </a:r>
                    <a:endParaRPr kumimoji="1" lang="ja-JP" altLang="en-US" sz="1400" dirty="0">
                      <a:latin typeface="+mn-ea"/>
                    </a:endParaRPr>
                  </a:p>
                </p:txBody>
              </p:sp>
            </p:grpSp>
            <p:sp>
              <p:nvSpPr>
                <p:cNvPr id="74" name="角丸四角形 73"/>
                <p:cNvSpPr/>
                <p:nvPr/>
              </p:nvSpPr>
              <p:spPr>
                <a:xfrm>
                  <a:off x="5079157" y="5017532"/>
                  <a:ext cx="1006625" cy="4572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 smtClean="0">
                      <a:latin typeface="+mn-ea"/>
                    </a:rPr>
                    <a:t>VNC</a:t>
                  </a:r>
                </a:p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サーバ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cxnSp>
            <p:nvCxnSpPr>
              <p:cNvPr id="49" name="直線矢印コネクタ 48"/>
              <p:cNvCxnSpPr>
                <a:endCxn id="74" idx="1"/>
              </p:cNvCxnSpPr>
              <p:nvPr/>
            </p:nvCxnSpPr>
            <p:spPr>
              <a:xfrm>
                <a:off x="5472122" y="5338207"/>
                <a:ext cx="876300" cy="0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>
                <a:stCxn id="74" idx="2"/>
                <a:endCxn id="62" idx="0"/>
              </p:cNvCxnSpPr>
              <p:nvPr/>
            </p:nvCxnSpPr>
            <p:spPr>
              <a:xfrm>
                <a:off x="6851735" y="5566807"/>
                <a:ext cx="0" cy="559356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角丸四角形 50"/>
              <p:cNvSpPr/>
              <p:nvPr/>
            </p:nvSpPr>
            <p:spPr>
              <a:xfrm>
                <a:off x="4164139" y="4983029"/>
                <a:ext cx="1520693" cy="100357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4164139" y="4983029"/>
                <a:ext cx="15206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>
              <a:xfrm>
                <a:off x="4408054" y="5552217"/>
                <a:ext cx="1064067" cy="3810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暗号化</a:t>
                </a:r>
                <a:endParaRPr kumimoji="1" lang="ja-JP" altLang="en-US" sz="1600" dirty="0">
                  <a:latin typeface="+mn-ea"/>
                </a:endParaRPr>
              </a:p>
            </p:txBody>
          </p:sp>
          <p:grpSp>
            <p:nvGrpSpPr>
              <p:cNvPr id="54" name="図形グループ 53"/>
              <p:cNvGrpSpPr/>
              <p:nvPr/>
            </p:nvGrpSpPr>
            <p:grpSpPr>
              <a:xfrm>
                <a:off x="7485561" y="4655329"/>
                <a:ext cx="1524000" cy="1151746"/>
                <a:chOff x="6342561" y="4563254"/>
                <a:chExt cx="1524000" cy="1151746"/>
              </a:xfrm>
            </p:grpSpPr>
            <p:sp>
              <p:nvSpPr>
                <p:cNvPr id="65" name="正方形/長方形 64"/>
                <p:cNvSpPr/>
                <p:nvPr/>
              </p:nvSpPr>
              <p:spPr>
                <a:xfrm>
                  <a:off x="6466460" y="4876800"/>
                  <a:ext cx="1249314" cy="8382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6342561" y="4563254"/>
                  <a:ext cx="1524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ユーザ</a:t>
                  </a:r>
                  <a:r>
                    <a:rPr kumimoji="1" lang="en-US" altLang="ja-JP" sz="1400" dirty="0" smtClean="0">
                      <a:latin typeface="+mn-ea"/>
                    </a:rPr>
                    <a:t>VM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62" name="角丸四角形 61"/>
              <p:cNvSpPr/>
              <p:nvPr/>
            </p:nvSpPr>
            <p:spPr>
              <a:xfrm>
                <a:off x="6318335" y="6126163"/>
                <a:ext cx="1066800" cy="5334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完全性チェック</a:t>
                </a:r>
                <a:endParaRPr kumimoji="1" lang="en-US" altLang="ja-JP" sz="1600" dirty="0" smtClean="0">
                  <a:latin typeface="+mn-ea"/>
                </a:endParaRPr>
              </a:p>
            </p:txBody>
          </p:sp>
          <p:cxnSp>
            <p:nvCxnSpPr>
              <p:cNvPr id="63" name="カギ線コネクタ 62"/>
              <p:cNvCxnSpPr>
                <a:stCxn id="62" idx="3"/>
                <a:endCxn id="34" idx="2"/>
              </p:cNvCxnSpPr>
              <p:nvPr/>
            </p:nvCxnSpPr>
            <p:spPr>
              <a:xfrm flipV="1">
                <a:off x="7385135" y="5588283"/>
                <a:ext cx="837870" cy="804580"/>
              </a:xfrm>
              <a:prstGeom prst="bentConnector2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角丸四角形 63"/>
              <p:cNvSpPr/>
              <p:nvPr/>
            </p:nvSpPr>
            <p:spPr>
              <a:xfrm>
                <a:off x="7485561" y="6126163"/>
                <a:ext cx="1216215" cy="533400"/>
              </a:xfrm>
              <a:prstGeom prst="roundRect">
                <a:avLst/>
              </a:prstGeom>
              <a:solidFill>
                <a:srgbClr val="0000FF"/>
              </a:solidFill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復号化</a:t>
                </a:r>
                <a:endParaRPr kumimoji="1" lang="ja-JP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7362512" y="4806737"/>
              <a:ext cx="1105416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3427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キーボード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ドライバ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77" name="円/楕円 76"/>
          <p:cNvSpPr/>
          <p:nvPr/>
        </p:nvSpPr>
        <p:spPr>
          <a:xfrm>
            <a:off x="4083031" y="4215278"/>
            <a:ext cx="1752709" cy="1392346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6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異なる大きさの領域を更新した時の画面更新のオーバヘッドを測定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画面更新のオーバヘッド</a:t>
            </a:r>
            <a:endParaRPr kumimoji="1" lang="ja-JP" altLang="en-US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-93133" y="2907939"/>
            <a:ext cx="4411133" cy="3976383"/>
            <a:chOff x="-93133" y="2907939"/>
            <a:chExt cx="4411133" cy="3976383"/>
          </a:xfrm>
        </p:grpSpPr>
        <p:grpSp>
          <p:nvGrpSpPr>
            <p:cNvPr id="19" name="図形グループ 18"/>
            <p:cNvGrpSpPr/>
            <p:nvPr/>
          </p:nvGrpSpPr>
          <p:grpSpPr>
            <a:xfrm>
              <a:off x="0" y="2907939"/>
              <a:ext cx="4318000" cy="3976383"/>
              <a:chOff x="5277714" y="1248597"/>
              <a:chExt cx="3484953" cy="3742928"/>
            </a:xfrm>
          </p:grpSpPr>
          <p:graphicFrame>
            <p:nvGraphicFramePr>
              <p:cNvPr id="42" name="グラフ 41"/>
              <p:cNvGraphicFramePr/>
              <p:nvPr>
                <p:extLst>
                  <p:ext uri="{D42A27DB-BD31-4B8C-83A1-F6EECF244321}">
                    <p14:modId xmlns:p14="http://schemas.microsoft.com/office/powerpoint/2010/main" val="50979468"/>
                  </p:ext>
                </p:extLst>
              </p:nvPr>
            </p:nvGraphicFramePr>
            <p:xfrm>
              <a:off x="5277714" y="1248597"/>
              <a:ext cx="3484953" cy="3742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4" name="テキスト ボックス 43"/>
              <p:cNvSpPr txBox="1"/>
              <p:nvPr/>
            </p:nvSpPr>
            <p:spPr>
              <a:xfrm>
                <a:off x="5957935" y="3870724"/>
                <a:ext cx="450843" cy="43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latin typeface="+mn-ea"/>
                  </a:rPr>
                  <a:t>3</a:t>
                </a:r>
                <a:endParaRPr kumimoji="1" lang="ja-JP" altLang="en-US" sz="2400" dirty="0">
                  <a:latin typeface="+mn-ea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915401" y="3433896"/>
                <a:ext cx="471277" cy="43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latin typeface="+mn-ea"/>
                  </a:rPr>
                  <a:t>11</a:t>
                </a:r>
                <a:endParaRPr kumimoji="1" lang="ja-JP" altLang="en-US" sz="2400" dirty="0">
                  <a:latin typeface="+mn-ea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7881519" y="1708533"/>
                <a:ext cx="483058" cy="43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latin typeface="+mn-ea"/>
                  </a:rPr>
                  <a:t>45</a:t>
                </a:r>
                <a:endParaRPr kumimoji="1" lang="ja-JP" altLang="en-US" sz="2400" dirty="0">
                  <a:latin typeface="+mn-ea"/>
                </a:endParaRPr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-93133" y="3139567"/>
              <a:ext cx="726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en-US" altLang="ja-JP" sz="1600" dirty="0" err="1">
                  <a:latin typeface="+mn-ea"/>
                </a:rPr>
                <a:t>m</a:t>
              </a:r>
              <a:r>
                <a:rPr kumimoji="1" lang="en-US" altLang="ja-JP" sz="1600" dirty="0" err="1" smtClean="0">
                  <a:latin typeface="+mn-ea"/>
                </a:rPr>
                <a:t>s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4530343" y="2907939"/>
            <a:ext cx="4373768" cy="3983187"/>
            <a:chOff x="311277" y="2605897"/>
            <a:chExt cx="3751848" cy="3983187"/>
          </a:xfrm>
        </p:grpSpPr>
        <p:grpSp>
          <p:nvGrpSpPr>
            <p:cNvPr id="32" name="図形グループ 31"/>
            <p:cNvGrpSpPr/>
            <p:nvPr/>
          </p:nvGrpSpPr>
          <p:grpSpPr>
            <a:xfrm>
              <a:off x="473388" y="2605897"/>
              <a:ext cx="3589737" cy="3983187"/>
              <a:chOff x="5372489" y="669456"/>
              <a:chExt cx="3589737" cy="3983187"/>
            </a:xfrm>
          </p:grpSpPr>
          <p:graphicFrame>
            <p:nvGraphicFramePr>
              <p:cNvPr id="34" name="グラフ 33"/>
              <p:cNvGraphicFramePr/>
              <p:nvPr>
                <p:extLst>
                  <p:ext uri="{D42A27DB-BD31-4B8C-83A1-F6EECF244321}">
                    <p14:modId xmlns:p14="http://schemas.microsoft.com/office/powerpoint/2010/main" val="1890510154"/>
                  </p:ext>
                </p:extLst>
              </p:nvPr>
            </p:nvGraphicFramePr>
            <p:xfrm>
              <a:off x="5372489" y="669456"/>
              <a:ext cx="3589737" cy="39831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5" name="テキスト ボックス 34"/>
              <p:cNvSpPr txBox="1"/>
              <p:nvPr/>
            </p:nvSpPr>
            <p:spPr>
              <a:xfrm>
                <a:off x="5989599" y="3024677"/>
                <a:ext cx="68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880639" y="2303433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25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7861429" y="913149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50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311277" y="2837525"/>
              <a:ext cx="726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en-US" altLang="ja-JP" sz="1600" dirty="0" err="1">
                  <a:latin typeface="+mn-ea"/>
                </a:rPr>
                <a:t>m</a:t>
              </a:r>
              <a:r>
                <a:rPr kumimoji="1" lang="en-US" altLang="ja-JP" sz="1600" dirty="0" err="1" smtClean="0">
                  <a:latin typeface="+mn-ea"/>
                </a:rPr>
                <a:t>s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842822" y="4062773"/>
            <a:ext cx="3362045" cy="2131136"/>
            <a:chOff x="4399897" y="2105944"/>
            <a:chExt cx="3362045" cy="2131136"/>
          </a:xfrm>
        </p:grpSpPr>
        <p:pic>
          <p:nvPicPr>
            <p:cNvPr id="70" name="図 69" descr="1360060136_control-panel-px-p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06" y="2105944"/>
              <a:ext cx="2131136" cy="2131136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5768236" y="2414121"/>
              <a:ext cx="1849888" cy="1709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768235" y="2585087"/>
              <a:ext cx="884121" cy="1795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5006235" y="2585087"/>
              <a:ext cx="762001" cy="464852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メモ 68"/>
            <p:cNvSpPr/>
            <p:nvPr/>
          </p:nvSpPr>
          <p:spPr>
            <a:xfrm>
              <a:off x="4399897" y="2741041"/>
              <a:ext cx="868043" cy="835248"/>
            </a:xfrm>
            <a:prstGeom prst="foldedCorner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ページ</a:t>
              </a:r>
              <a:endParaRPr kumimoji="1"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33699" y="3735684"/>
            <a:ext cx="1577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面積に比例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46681" y="3735684"/>
            <a:ext cx="246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矩形の高さに比例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クライアントが画面更新要求を送信してから、画面更新を完了するまでの時間を</a:t>
            </a:r>
            <a:r>
              <a:rPr kumimoji="1" lang="ja-JP" altLang="en-US" dirty="0" smtClean="0">
                <a:solidFill>
                  <a:srgbClr val="000000"/>
                </a:solidFill>
              </a:rPr>
              <a:t>測定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/>
              <a:t>最大で</a:t>
            </a:r>
            <a:r>
              <a:rPr kumimoji="1" lang="en-US" altLang="ja-JP" dirty="0" smtClean="0"/>
              <a:t>60ms</a:t>
            </a:r>
            <a:r>
              <a:rPr kumimoji="1" lang="ja-JP" altLang="en-US" dirty="0" smtClean="0"/>
              <a:t>増加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画面更新のレスポンスタイム</a:t>
            </a:r>
            <a:endParaRPr kumimoji="1" lang="ja-JP" altLang="en-US" dirty="0"/>
          </a:p>
        </p:txBody>
      </p:sp>
      <p:graphicFrame>
        <p:nvGraphicFramePr>
          <p:cNvPr id="25" name="グラフ 24"/>
          <p:cNvGraphicFramePr/>
          <p:nvPr>
            <p:extLst>
              <p:ext uri="{D42A27DB-BD31-4B8C-83A1-F6EECF244321}">
                <p14:modId xmlns:p14="http://schemas.microsoft.com/office/powerpoint/2010/main" val="558730475"/>
              </p:ext>
            </p:extLst>
          </p:nvPr>
        </p:nvGraphicFramePr>
        <p:xfrm>
          <a:off x="0" y="3347141"/>
          <a:ext cx="4230085" cy="356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0" y="3045500"/>
            <a:ext cx="72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[</a:t>
            </a:r>
            <a:r>
              <a:rPr kumimoji="1" lang="en-US" altLang="ja-JP" sz="1600" dirty="0" err="1">
                <a:latin typeface="+mn-ea"/>
              </a:rPr>
              <a:t>m</a:t>
            </a:r>
            <a:r>
              <a:rPr kumimoji="1" lang="en-US" altLang="ja-JP" sz="1600" dirty="0" err="1" smtClean="0">
                <a:latin typeface="+mn-ea"/>
              </a:rPr>
              <a:t>s</a:t>
            </a:r>
            <a:r>
              <a:rPr kumimoji="1" lang="en-US" altLang="ja-JP" sz="1600" dirty="0" smtClean="0">
                <a:latin typeface="+mn-ea"/>
              </a:rPr>
              <a:t>]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4137856" y="4439922"/>
            <a:ext cx="4960744" cy="2233439"/>
            <a:chOff x="3030738" y="4197524"/>
            <a:chExt cx="4960744" cy="2233439"/>
          </a:xfrm>
        </p:grpSpPr>
        <p:sp>
          <p:nvSpPr>
            <p:cNvPr id="29" name="正方形/長方形 28"/>
            <p:cNvSpPr/>
            <p:nvPr/>
          </p:nvSpPr>
          <p:spPr>
            <a:xfrm>
              <a:off x="4982951" y="5821363"/>
              <a:ext cx="3008531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5889287" y="5973763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  <p:grpSp>
          <p:nvGrpSpPr>
            <p:cNvPr id="31" name="図形グループ 30"/>
            <p:cNvGrpSpPr/>
            <p:nvPr/>
          </p:nvGrpSpPr>
          <p:grpSpPr>
            <a:xfrm>
              <a:off x="3030738" y="4525962"/>
              <a:ext cx="1483672" cy="1153115"/>
              <a:chOff x="1299432" y="4267199"/>
              <a:chExt cx="1483672" cy="1153115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1299432" y="4267199"/>
                <a:ext cx="1483672" cy="115311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299432" y="4267200"/>
                <a:ext cx="148367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クライアント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32" name="角丸四角形 31"/>
            <p:cNvSpPr/>
            <p:nvPr/>
          </p:nvSpPr>
          <p:spPr>
            <a:xfrm>
              <a:off x="3262071" y="5145678"/>
              <a:ext cx="9906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+mn-ea"/>
                </a:rPr>
                <a:t>復号化</a:t>
              </a:r>
              <a:endParaRPr kumimoji="1" lang="ja-JP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3" name="図形グループ 32"/>
            <p:cNvGrpSpPr/>
            <p:nvPr/>
          </p:nvGrpSpPr>
          <p:grpSpPr>
            <a:xfrm>
              <a:off x="4982951" y="4197524"/>
              <a:ext cx="1557045" cy="1481554"/>
              <a:chOff x="5189664" y="4690646"/>
              <a:chExt cx="1557045" cy="1481554"/>
            </a:xfrm>
          </p:grpSpPr>
          <p:grpSp>
            <p:nvGrpSpPr>
              <p:cNvPr id="42" name="図形グループ 41"/>
              <p:cNvGrpSpPr/>
              <p:nvPr/>
            </p:nvGrpSpPr>
            <p:grpSpPr>
              <a:xfrm>
                <a:off x="5189664" y="4690646"/>
                <a:ext cx="1557045" cy="1481554"/>
                <a:chOff x="5189664" y="4690646"/>
                <a:chExt cx="1557045" cy="1481554"/>
              </a:xfrm>
            </p:grpSpPr>
            <p:sp>
              <p:nvSpPr>
                <p:cNvPr id="44" name="正方形/長方形 43"/>
                <p:cNvSpPr/>
                <p:nvPr/>
              </p:nvSpPr>
              <p:spPr>
                <a:xfrm>
                  <a:off x="5189664" y="5029200"/>
                  <a:ext cx="1557045" cy="1143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189664" y="4690646"/>
                  <a:ext cx="15570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 smtClean="0">
                      <a:latin typeface="+mn-ea"/>
                    </a:rPr>
                    <a:t>管理</a:t>
                  </a:r>
                  <a:r>
                    <a:rPr kumimoji="1" lang="en-US" altLang="ja-JP" sz="1600" dirty="0" smtClean="0">
                      <a:latin typeface="+mn-ea"/>
                    </a:rPr>
                    <a:t>VM</a:t>
                  </a:r>
                  <a:endParaRPr kumimoji="1" lang="ja-JP" altLang="en-US" sz="1600" dirty="0">
                    <a:latin typeface="+mn-ea"/>
                  </a:endParaRPr>
                </a:p>
              </p:txBody>
            </p:sp>
          </p:grpSp>
          <p:sp>
            <p:nvSpPr>
              <p:cNvPr id="43" name="角丸四角形 42"/>
              <p:cNvSpPr/>
              <p:nvPr/>
            </p:nvSpPr>
            <p:spPr>
              <a:xfrm>
                <a:off x="5330020" y="5174868"/>
                <a:ext cx="1303412" cy="381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smtClean="0">
                    <a:latin typeface="+mn-ea"/>
                  </a:rPr>
                  <a:t>VNC</a:t>
                </a:r>
                <a:r>
                  <a:rPr kumimoji="1" lang="ja-JP" altLang="en-US" sz="1400" dirty="0" smtClean="0">
                    <a:latin typeface="+mn-ea"/>
                  </a:rPr>
                  <a:t>サーバ</a:t>
                </a:r>
                <a:endParaRPr kumimoji="1" lang="ja-JP" altLang="en-US" sz="1400" dirty="0">
                  <a:latin typeface="+mn-ea"/>
                </a:endParaRPr>
              </a:p>
            </p:txBody>
          </p:sp>
        </p:grpSp>
        <p:grpSp>
          <p:nvGrpSpPr>
            <p:cNvPr id="34" name="図形グループ 33"/>
            <p:cNvGrpSpPr/>
            <p:nvPr/>
          </p:nvGrpSpPr>
          <p:grpSpPr>
            <a:xfrm>
              <a:off x="6680217" y="4197524"/>
              <a:ext cx="1311265" cy="1471439"/>
              <a:chOff x="6559598" y="4548361"/>
              <a:chExt cx="1311265" cy="1471439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6559598" y="4876800"/>
                <a:ext cx="1311265" cy="1143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559598" y="4548361"/>
                <a:ext cx="1311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35" name="正方形/長方形 34"/>
            <p:cNvSpPr/>
            <p:nvPr/>
          </p:nvSpPr>
          <p:spPr>
            <a:xfrm>
              <a:off x="6902419" y="5135563"/>
              <a:ext cx="914400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283719" y="5145678"/>
              <a:ext cx="914400" cy="381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37" name="直線矢印コネクタ 36"/>
            <p:cNvCxnSpPr>
              <a:stCxn id="43" idx="1"/>
            </p:cNvCxnSpPr>
            <p:nvPr/>
          </p:nvCxnSpPr>
          <p:spPr>
            <a:xfrm flipH="1">
              <a:off x="4514410" y="4872246"/>
              <a:ext cx="608897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カギ線コネクタ 37"/>
            <p:cNvCxnSpPr>
              <a:stCxn id="35" idx="2"/>
              <a:endCxn id="30" idx="3"/>
            </p:cNvCxnSpPr>
            <p:nvPr/>
          </p:nvCxnSpPr>
          <p:spPr>
            <a:xfrm rot="5400000">
              <a:off x="6834003" y="5638647"/>
              <a:ext cx="647700" cy="403532"/>
            </a:xfrm>
            <a:prstGeom prst="bentConnector2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カギ線コネクタ 38"/>
            <p:cNvCxnSpPr>
              <a:stCxn id="30" idx="1"/>
              <a:endCxn id="36" idx="2"/>
            </p:cNvCxnSpPr>
            <p:nvPr/>
          </p:nvCxnSpPr>
          <p:spPr>
            <a:xfrm rot="10800000">
              <a:off x="5740919" y="5526679"/>
              <a:ext cx="148368" cy="637585"/>
            </a:xfrm>
            <a:prstGeom prst="bentConnector2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曲線コネクタ 7"/>
          <p:cNvCxnSpPr>
            <a:stCxn id="47" idx="0"/>
            <a:endCxn id="43" idx="0"/>
          </p:cNvCxnSpPr>
          <p:nvPr/>
        </p:nvCxnSpPr>
        <p:spPr>
          <a:xfrm rot="16200000" flipH="1">
            <a:off x="5803019" y="3845033"/>
            <a:ext cx="155783" cy="2002439"/>
          </a:xfrm>
          <a:prstGeom prst="curvedConnector3">
            <a:avLst>
              <a:gd name="adj1" fmla="val -368341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090517" y="3874496"/>
            <a:ext cx="166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+mn-ea"/>
              </a:rPr>
              <a:t>画面更新要求</a:t>
            </a:r>
            <a:endParaRPr kumimoji="1" lang="ja-JP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46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画面</a:t>
            </a:r>
            <a:r>
              <a:rPr kumimoji="1" lang="ja-JP" altLang="en-US" dirty="0" smtClean="0"/>
              <a:t>更新処理における</a:t>
            </a:r>
            <a:r>
              <a:rPr kumimoji="1" lang="en-US" altLang="ja-JP" dirty="0" smtClean="0"/>
              <a:t>CPU</a:t>
            </a:r>
            <a:r>
              <a:rPr kumimoji="1" lang="ja-JP" altLang="en-US" dirty="0"/>
              <a:t>使用率を測定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サーバ側の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使用率が高い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画面更新の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r>
              <a:rPr kumimoji="1" lang="en-US" altLang="ja-JP" dirty="0" smtClean="0"/>
              <a:t>(800x600)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650051772"/>
              </p:ext>
            </p:extLst>
          </p:nvPr>
        </p:nvGraphicFramePr>
        <p:xfrm>
          <a:off x="1976547" y="272188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49715" y="2767650"/>
            <a:ext cx="7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[</a:t>
            </a:r>
            <a:r>
              <a:rPr kumimoji="1" lang="en-US" altLang="ja-JP" sz="2000" dirty="0">
                <a:latin typeface="+mn-ea"/>
              </a:rPr>
              <a:t>%</a:t>
            </a:r>
            <a:r>
              <a:rPr kumimoji="1" lang="en-US" altLang="ja-JP" sz="2000" dirty="0" smtClean="0">
                <a:latin typeface="+mn-ea"/>
              </a:rPr>
              <a:t>]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9045" y="4923173"/>
            <a:ext cx="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12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95712" y="5365057"/>
            <a:ext cx="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5.7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05423" y="4437738"/>
            <a:ext cx="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20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27156" y="2721882"/>
            <a:ext cx="83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46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16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67111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VMCrypt</a:t>
            </a:r>
            <a:r>
              <a:rPr kumimoji="1" lang="en-US" altLang="ja-JP" dirty="0" smtClean="0"/>
              <a:t> [Tadokoro </a:t>
            </a:r>
            <a:r>
              <a:rPr kumimoji="1" lang="en-US" altLang="ja-JP" dirty="0"/>
              <a:t>et al. 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en-US" altLang="ja-JP" dirty="0" smtClean="0"/>
              <a:t>12],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 smtClean="0"/>
              <a:t>セキュアな実行環境</a:t>
            </a:r>
            <a:r>
              <a:rPr kumimoji="1" lang="en-US" altLang="ja-JP" dirty="0" smtClean="0"/>
              <a:t> [Li et al.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2010]</a:t>
            </a:r>
            <a:r>
              <a:rPr kumimoji="1" lang="en-US" altLang="ja-JP" dirty="0" smtClean="0"/>
              <a:t> 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が保護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からの情報漏洩を防止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Xoar</a:t>
            </a:r>
            <a:r>
              <a:rPr kumimoji="1" lang="en-US" altLang="ja-JP" dirty="0" smtClean="0"/>
              <a:t> [</a:t>
            </a:r>
            <a:r>
              <a:rPr kumimoji="1" lang="en-US" altLang="ja-JP" dirty="0" err="1" smtClean="0"/>
              <a:t>Colp</a:t>
            </a:r>
            <a:r>
              <a:rPr kumimoji="1" lang="en-US" altLang="ja-JP" dirty="0" smtClean="0"/>
              <a:t> et al. 2011]</a:t>
            </a:r>
          </a:p>
          <a:p>
            <a:pPr lvl="1"/>
            <a:r>
              <a:rPr kumimoji="1" lang="en-US" altLang="ja-JP" dirty="0" smtClean="0"/>
              <a:t>VNC</a:t>
            </a:r>
            <a:r>
              <a:rPr kumimoji="1" lang="ja-JP" altLang="en-US" dirty="0" smtClean="0"/>
              <a:t>サーバを管理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とは別の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で動作させる</a:t>
            </a:r>
            <a:endParaRPr kumimoji="1" lang="en-US" altLang="ja-JP" dirty="0"/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その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が攻撃されると情報が</a:t>
            </a:r>
            <a:r>
              <a:rPr kumimoji="1" lang="ja-JP" altLang="en-US" dirty="0" smtClean="0">
                <a:solidFill>
                  <a:srgbClr val="000000"/>
                </a:solidFill>
              </a:rPr>
              <a:t>漏洩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r>
              <a:rPr kumimoji="1" lang="en-US" altLang="ja-JP" dirty="0" err="1">
                <a:solidFill>
                  <a:srgbClr val="000000"/>
                </a:solidFill>
              </a:rPr>
              <a:t>vSphere</a:t>
            </a:r>
            <a:r>
              <a:rPr kumimoji="1" lang="en-US" altLang="ja-JP" dirty="0">
                <a:solidFill>
                  <a:srgbClr val="000000"/>
                </a:solidFill>
              </a:rPr>
              <a:t> Hypervisor [VMware]</a:t>
            </a: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サーバを</a:t>
            </a:r>
            <a:r>
              <a:rPr kumimoji="1" lang="en-US" altLang="ja-JP" dirty="0">
                <a:solidFill>
                  <a:srgbClr val="000000"/>
                </a:solidFill>
              </a:rPr>
              <a:t>VMM</a:t>
            </a:r>
            <a:r>
              <a:rPr kumimoji="1" lang="ja-JP" altLang="en-US" dirty="0">
                <a:solidFill>
                  <a:srgbClr val="000000"/>
                </a:solidFill>
              </a:rPr>
              <a:t>内で動作させる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サーバに脆弱性があると</a:t>
            </a:r>
            <a:r>
              <a:rPr kumimoji="1" lang="en-US" altLang="ja-JP" dirty="0">
                <a:solidFill>
                  <a:srgbClr val="000000"/>
                </a:solidFill>
              </a:rPr>
              <a:t>VMM</a:t>
            </a:r>
            <a:r>
              <a:rPr kumimoji="1" lang="ja-JP" altLang="en-US" dirty="0">
                <a:solidFill>
                  <a:srgbClr val="000000"/>
                </a:solidFill>
              </a:rPr>
              <a:t>に侵入される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5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392472" cy="4602163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IaaS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クラウドにおいて安全な帯域外リモート管理を実現する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FBCrypt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を提案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クライアントとユーザ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間の入出力を</a:t>
            </a:r>
            <a:r>
              <a:rPr kumimoji="1" lang="en-US" altLang="ja-JP" dirty="0">
                <a:solidFill>
                  <a:srgbClr val="000000"/>
                </a:solidFill>
              </a:rPr>
              <a:t>VMM</a:t>
            </a:r>
            <a:r>
              <a:rPr kumimoji="1" lang="ja-JP" altLang="en-US" dirty="0">
                <a:solidFill>
                  <a:srgbClr val="000000"/>
                </a:solidFill>
              </a:rPr>
              <a:t>を用いて</a:t>
            </a:r>
            <a:r>
              <a:rPr kumimoji="1" lang="ja-JP" altLang="en-US" dirty="0" smtClean="0">
                <a:solidFill>
                  <a:srgbClr val="000000"/>
                </a:solidFill>
              </a:rPr>
              <a:t>暗号化する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>
                <a:solidFill>
                  <a:srgbClr val="000000"/>
                </a:solidFill>
              </a:rPr>
              <a:t>管理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への情報漏洩を防止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今後の課題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画面暗号化におけるサーバのオーバヘッドを減らす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以外のリモート管理</a:t>
            </a:r>
            <a:r>
              <a:rPr kumimoji="1" lang="ja-JP" altLang="en-US" dirty="0" smtClean="0">
                <a:solidFill>
                  <a:srgbClr val="000000"/>
                </a:solidFill>
              </a:rPr>
              <a:t>方式に</a:t>
            </a:r>
            <a:r>
              <a:rPr kumimoji="1" lang="en-US" altLang="ja-JP" dirty="0" err="1">
                <a:solidFill>
                  <a:srgbClr val="000000"/>
                </a:solidFill>
              </a:rPr>
              <a:t>FBCrypt</a:t>
            </a:r>
            <a:r>
              <a:rPr kumimoji="1" lang="ja-JP" altLang="en-US" dirty="0">
                <a:solidFill>
                  <a:srgbClr val="000000"/>
                </a:solidFill>
              </a:rPr>
              <a:t>を</a:t>
            </a:r>
            <a:r>
              <a:rPr kumimoji="1" lang="ja-JP" altLang="en-US" dirty="0" smtClean="0">
                <a:solidFill>
                  <a:srgbClr val="000000"/>
                </a:solidFill>
              </a:rPr>
              <a:t>適用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>
                <a:solidFill>
                  <a:srgbClr val="000000"/>
                </a:solidFill>
              </a:rPr>
              <a:t>ユーザ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のマイグレーションへの</a:t>
            </a:r>
            <a:r>
              <a:rPr kumimoji="1" lang="ja-JP" altLang="en-US" dirty="0" smtClean="0">
                <a:solidFill>
                  <a:srgbClr val="000000"/>
                </a:solidFill>
              </a:rPr>
              <a:t>対応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4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オープンソースで公開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URL: http://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www.ksl.ci.kyutech.ac.jp</a:t>
            </a:r>
            <a:r>
              <a:rPr kumimoji="1" lang="en-US" altLang="ja-JP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oss</a:t>
            </a:r>
            <a:r>
              <a:rPr kumimoji="1" lang="en-US" altLang="ja-JP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fbcrypt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</a:p>
          <a:p>
            <a:r>
              <a:rPr kumimoji="1" lang="ja-JP" altLang="en-US" dirty="0" smtClean="0"/>
              <a:t>論文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Dependable Secure Remote Management in </a:t>
            </a:r>
            <a:r>
              <a:rPr kumimoji="1" lang="en-US" altLang="ja-JP" dirty="0" err="1" smtClean="0"/>
              <a:t>IaaS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Cloudcom2012 (Acceptance rate 25%)</a:t>
            </a:r>
          </a:p>
          <a:p>
            <a:pPr lvl="1"/>
            <a:r>
              <a:rPr lang="en-US" altLang="ja-JP" dirty="0"/>
              <a:t>Security Enhancement of Out-of-band Remote Management in </a:t>
            </a:r>
            <a:r>
              <a:rPr lang="en-US" altLang="ja-JP" dirty="0" err="1"/>
              <a:t>IaaS</a:t>
            </a:r>
            <a:r>
              <a:rPr lang="en-US" altLang="ja-JP" dirty="0"/>
              <a:t> Clouds 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研究会論文誌</a:t>
            </a:r>
            <a:r>
              <a:rPr lang="en-US" altLang="ja-JP" dirty="0" smtClean="0"/>
              <a:t>ACS</a:t>
            </a:r>
            <a:r>
              <a:rPr lang="ja-JP" altLang="en-US" dirty="0" smtClean="0"/>
              <a:t>に投稿中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FBCrypt</a:t>
            </a:r>
            <a:r>
              <a:rPr kumimoji="1" lang="ja-JP" altLang="en-US" dirty="0" smtClean="0"/>
              <a:t>の公開</a:t>
            </a:r>
            <a:endParaRPr kumimoji="1" lang="ja-JP" altLang="en-US" dirty="0"/>
          </a:p>
        </p:txBody>
      </p:sp>
      <p:pic>
        <p:nvPicPr>
          <p:cNvPr id="4" name="図 3" descr="スクリーンショット 2013-02-07 11.3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9" y="4267440"/>
            <a:ext cx="2958656" cy="25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VNC</a:t>
            </a:r>
            <a:r>
              <a:rPr kumimoji="1" lang="ja-JP" altLang="en-US" dirty="0" smtClean="0"/>
              <a:t>クライアントでセッション鍵を生成して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と共有する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鍵管理</a:t>
            </a:r>
            <a:endParaRPr kumimoji="1" lang="ja-JP" altLang="en-US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2971800" y="2902844"/>
            <a:ext cx="5257800" cy="3322041"/>
            <a:chOff x="2971800" y="3314700"/>
            <a:chExt cx="5257800" cy="3322041"/>
          </a:xfrm>
        </p:grpSpPr>
        <p:sp>
          <p:nvSpPr>
            <p:cNvPr id="5" name="雲 4"/>
            <p:cNvSpPr/>
            <p:nvPr/>
          </p:nvSpPr>
          <p:spPr>
            <a:xfrm>
              <a:off x="2971800" y="3314700"/>
              <a:ext cx="5257800" cy="32766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図形グループ 5"/>
            <p:cNvGrpSpPr/>
            <p:nvPr/>
          </p:nvGrpSpPr>
          <p:grpSpPr>
            <a:xfrm>
              <a:off x="4215007" y="5462496"/>
              <a:ext cx="3529567" cy="1174245"/>
              <a:chOff x="4215007" y="5462496"/>
              <a:chExt cx="3529567" cy="1174245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4215007" y="5462496"/>
                <a:ext cx="3529208" cy="112880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982574" y="6298187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VMM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7" name="図形グループ 6"/>
            <p:cNvGrpSpPr/>
            <p:nvPr/>
          </p:nvGrpSpPr>
          <p:grpSpPr>
            <a:xfrm>
              <a:off x="6220214" y="3552596"/>
              <a:ext cx="1524000" cy="1700858"/>
              <a:chOff x="6220214" y="3552596"/>
              <a:chExt cx="1524000" cy="1700858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6220214" y="3958054"/>
                <a:ext cx="1524000" cy="1295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220214" y="3552596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 </a:t>
                </a:r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4238296" y="3606995"/>
              <a:ext cx="1828800" cy="1658920"/>
              <a:chOff x="4238296" y="3606995"/>
              <a:chExt cx="1828800" cy="16589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4238296" y="3970515"/>
                <a:ext cx="1828800" cy="1295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38296" y="3606995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4466896" y="4153104"/>
                <a:ext cx="1371600" cy="533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dirty="0" smtClean="0">
                    <a:latin typeface="+mn-ea"/>
                  </a:rPr>
                  <a:t>サーバ</a:t>
                </a:r>
                <a:endParaRPr kumimoji="1" lang="ja-JP" altLang="en-US" dirty="0">
                  <a:latin typeface="+mn-ea"/>
                </a:endParaRPr>
              </a:p>
            </p:txBody>
          </p:sp>
        </p:grpSp>
      </p:grpSp>
      <p:grpSp>
        <p:nvGrpSpPr>
          <p:cNvPr id="16" name="図形グループ 15"/>
          <p:cNvGrpSpPr/>
          <p:nvPr/>
        </p:nvGrpSpPr>
        <p:grpSpPr>
          <a:xfrm>
            <a:off x="1182505" y="2579678"/>
            <a:ext cx="1591235" cy="1766576"/>
            <a:chOff x="990599" y="3385039"/>
            <a:chExt cx="1591235" cy="1766576"/>
          </a:xfrm>
        </p:grpSpPr>
        <p:sp>
          <p:nvSpPr>
            <p:cNvPr id="17" name="角丸四角形 16"/>
            <p:cNvSpPr/>
            <p:nvPr/>
          </p:nvSpPr>
          <p:spPr>
            <a:xfrm>
              <a:off x="990600" y="4000500"/>
              <a:ext cx="1591234" cy="115111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90599" y="3385039"/>
              <a:ext cx="159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</p:grpSp>
      <p:cxnSp>
        <p:nvCxnSpPr>
          <p:cNvPr id="22" name="直線矢印コネクタ 21"/>
          <p:cNvCxnSpPr>
            <a:endCxn id="11" idx="1"/>
          </p:cNvCxnSpPr>
          <p:nvPr/>
        </p:nvCxnSpPr>
        <p:spPr>
          <a:xfrm>
            <a:off x="2773740" y="4007948"/>
            <a:ext cx="1693156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図 27" descr="key-word-password-icone-9628-9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6" y="5205666"/>
            <a:ext cx="533400" cy="533400"/>
          </a:xfrm>
          <a:prstGeom prst="rect">
            <a:avLst/>
          </a:prstGeom>
        </p:spPr>
      </p:pic>
      <p:pic>
        <p:nvPicPr>
          <p:cNvPr id="29" name="図 28" descr="key-word-password-icone-9628-9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07" y="3812854"/>
            <a:ext cx="533400" cy="533400"/>
          </a:xfrm>
          <a:prstGeom prst="rect">
            <a:avLst/>
          </a:prstGeom>
        </p:spPr>
      </p:pic>
      <p:pic>
        <p:nvPicPr>
          <p:cNvPr id="30" name="図 29" descr="MC900322409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65" y="5109985"/>
            <a:ext cx="223930" cy="610719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sp>
        <p:nvSpPr>
          <p:cNvPr id="31" name="正方形/長方形 30"/>
          <p:cNvSpPr/>
          <p:nvPr/>
        </p:nvSpPr>
        <p:spPr>
          <a:xfrm>
            <a:off x="1309807" y="5265044"/>
            <a:ext cx="12192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検証</a:t>
            </a:r>
            <a:endParaRPr kumimoji="1" lang="en-US" altLang="ja-JP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サーバ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15007" y="56433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セッション鍵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67607" y="56433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秘密鍵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>
            <a:endCxn id="31" idx="3"/>
          </p:cNvCxnSpPr>
          <p:nvPr/>
        </p:nvCxnSpPr>
        <p:spPr>
          <a:xfrm flipH="1">
            <a:off x="2529007" y="5722244"/>
            <a:ext cx="168600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529006" y="5265044"/>
            <a:ext cx="222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アテステーション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>
            <a:stCxn id="31" idx="0"/>
          </p:cNvCxnSpPr>
          <p:nvPr/>
        </p:nvCxnSpPr>
        <p:spPr>
          <a:xfrm flipV="1">
            <a:off x="1919407" y="4346254"/>
            <a:ext cx="0" cy="91879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64317" y="4559335"/>
            <a:ext cx="12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2.VMM</a:t>
            </a:r>
            <a:r>
              <a:rPr kumimoji="1" lang="ja-JP" altLang="en-US" dirty="0" smtClean="0">
                <a:latin typeface="Tahoma"/>
                <a:cs typeface="Tahoma"/>
              </a:rPr>
              <a:t>の</a:t>
            </a:r>
            <a:endParaRPr kumimoji="1" lang="en-US" altLang="ja-JP" dirty="0" smtClean="0">
              <a:latin typeface="Tahoma"/>
              <a:cs typeface="Tahoma"/>
            </a:endParaRPr>
          </a:p>
          <a:p>
            <a:r>
              <a:rPr kumimoji="1" lang="ja-JP" altLang="en-US" dirty="0" smtClean="0"/>
              <a:t>公開鍵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08230" y="3226009"/>
            <a:ext cx="189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セッション鍵</a:t>
            </a:r>
            <a:endParaRPr kumimoji="1" lang="en-US" altLang="ja-JP" dirty="0" smtClean="0"/>
          </a:p>
          <a:p>
            <a:r>
              <a:rPr kumimoji="1" lang="ja-JP" altLang="en-US" dirty="0" smtClean="0"/>
              <a:t>の生成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11" idx="2"/>
            <a:endCxn id="28" idx="0"/>
          </p:cNvCxnSpPr>
          <p:nvPr/>
        </p:nvCxnSpPr>
        <p:spPr>
          <a:xfrm>
            <a:off x="5152696" y="4274648"/>
            <a:ext cx="0" cy="93101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でユーザ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状態を保護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がユーザ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アクセス時に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が暗号化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Secure runtime environment [Li et al.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</a:rPr>
              <a:t>'</a:t>
            </a:r>
            <a:r>
              <a:rPr kumimoji="1" lang="en-US" altLang="ja-JP" dirty="0" smtClean="0">
                <a:solidFill>
                  <a:schemeClr val="tx1"/>
                </a:solidFill>
              </a:rPr>
              <a:t>2010</a:t>
            </a:r>
            <a:r>
              <a:rPr kumimoji="1" lang="en-US" altLang="ja-JP" dirty="0" smtClean="0"/>
              <a:t>]</a:t>
            </a:r>
          </a:p>
          <a:p>
            <a:pPr lvl="2"/>
            <a:r>
              <a:rPr kumimoji="1" lang="en-US" altLang="ja-JP" dirty="0" err="1" smtClean="0"/>
              <a:t>VMCrypt</a:t>
            </a:r>
            <a:r>
              <a:rPr kumimoji="1" lang="en-US" altLang="ja-JP" dirty="0" smtClean="0"/>
              <a:t> [Tadokoro et al.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</a:rPr>
              <a:t>'</a:t>
            </a:r>
            <a:r>
              <a:rPr kumimoji="1" lang="en-US" altLang="ja-JP" dirty="0" smtClean="0">
                <a:solidFill>
                  <a:schemeClr val="tx1"/>
                </a:solidFill>
              </a:rPr>
              <a:t>2012]</a:t>
            </a:r>
          </a:p>
          <a:p>
            <a:pPr lvl="1"/>
            <a:r>
              <a:rPr kumimoji="1" lang="ja-JP" altLang="en-US" dirty="0" smtClean="0">
                <a:solidFill>
                  <a:schemeClr val="tx1"/>
                </a:solidFill>
              </a:rPr>
              <a:t>ユーザ</a:t>
            </a:r>
            <a:r>
              <a:rPr kumimoji="1" lang="en-US" altLang="ja-JP" dirty="0" smtClean="0">
                <a:solidFill>
                  <a:schemeClr val="tx1"/>
                </a:solidFill>
              </a:rPr>
              <a:t>VM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から情報が盗聴されるのを防ぐ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chemeClr val="tx1"/>
                </a:solidFill>
              </a:rPr>
              <a:t>復号後のキーボード入力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kumimoji="1" lang="ja-JP" altLang="en-US" dirty="0" smtClean="0"/>
              <a:t>暗号化前の画面出力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IaaS</a:t>
            </a:r>
            <a:r>
              <a:rPr kumimoji="1" lang="ja-JP" altLang="en-US" dirty="0" smtClean="0"/>
              <a:t>内のユーザ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の保護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2645866" y="4573437"/>
            <a:ext cx="5257800" cy="2057400"/>
            <a:chOff x="2743200" y="4495800"/>
            <a:chExt cx="5257800" cy="2057400"/>
          </a:xfrm>
        </p:grpSpPr>
        <p:sp>
          <p:nvSpPr>
            <p:cNvPr id="7" name="正方形/長方形 6"/>
            <p:cNvSpPr/>
            <p:nvPr/>
          </p:nvSpPr>
          <p:spPr>
            <a:xfrm>
              <a:off x="2743200" y="4876800"/>
              <a:ext cx="1524000" cy="914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Management 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743200" y="5943600"/>
              <a:ext cx="3733800" cy="6096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VMM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5181600" y="6096000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encrypt</a:t>
              </a:r>
              <a:endParaRPr kumimoji="1" lang="ja-JP" altLang="en-US" sz="1600" dirty="0">
                <a:latin typeface="+mn-ea"/>
              </a:endParaRPr>
            </a:p>
          </p:txBody>
        </p:sp>
        <p:grpSp>
          <p:nvGrpSpPr>
            <p:cNvPr id="10" name="図形グループ 9"/>
            <p:cNvGrpSpPr/>
            <p:nvPr/>
          </p:nvGrpSpPr>
          <p:grpSpPr>
            <a:xfrm>
              <a:off x="4800600" y="4495800"/>
              <a:ext cx="1676400" cy="1295400"/>
              <a:chOff x="4800600" y="4572000"/>
              <a:chExt cx="1676400" cy="1295400"/>
            </a:xfrm>
          </p:grpSpPr>
          <p:grpSp>
            <p:nvGrpSpPr>
              <p:cNvPr id="13" name="図形グループ 12"/>
              <p:cNvGrpSpPr/>
              <p:nvPr/>
            </p:nvGrpSpPr>
            <p:grpSpPr>
              <a:xfrm>
                <a:off x="4800600" y="4572000"/>
                <a:ext cx="1676400" cy="1295400"/>
                <a:chOff x="4800600" y="4572000"/>
                <a:chExt cx="1676400" cy="1295400"/>
              </a:xfrm>
            </p:grpSpPr>
            <p:grpSp>
              <p:nvGrpSpPr>
                <p:cNvPr id="15" name="図形グループ 14"/>
                <p:cNvGrpSpPr/>
                <p:nvPr/>
              </p:nvGrpSpPr>
              <p:grpSpPr>
                <a:xfrm>
                  <a:off x="4800600" y="4572000"/>
                  <a:ext cx="1676400" cy="1295400"/>
                  <a:chOff x="6172200" y="4648200"/>
                  <a:chExt cx="1676400" cy="1295400"/>
                </a:xfrm>
              </p:grpSpPr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6172200" y="5029200"/>
                    <a:ext cx="1676400" cy="9144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テキスト ボックス 24"/>
                  <p:cNvSpPr txBox="1"/>
                  <p:nvPr/>
                </p:nvSpPr>
                <p:spPr>
                  <a:xfrm>
                    <a:off x="6172200" y="4648200"/>
                    <a:ext cx="1676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 smtClean="0">
                        <a:latin typeface="+mn-ea"/>
                      </a:rPr>
                      <a:t>User VM</a:t>
                    </a:r>
                    <a:endParaRPr kumimoji="1" lang="ja-JP" altLang="en-US" sz="1600" dirty="0">
                      <a:latin typeface="+mn-ea"/>
                    </a:endParaRPr>
                  </a:p>
                </p:txBody>
              </p:sp>
            </p:grpSp>
            <p:grpSp>
              <p:nvGrpSpPr>
                <p:cNvPr id="16" name="図形グループ 15"/>
                <p:cNvGrpSpPr/>
                <p:nvPr/>
              </p:nvGrpSpPr>
              <p:grpSpPr>
                <a:xfrm>
                  <a:off x="5029200" y="5029200"/>
                  <a:ext cx="1219200" cy="457200"/>
                  <a:chOff x="5029200" y="5334000"/>
                  <a:chExt cx="1219200" cy="457200"/>
                </a:xfrm>
              </p:grpSpPr>
              <p:sp>
                <p:nvSpPr>
                  <p:cNvPr id="18" name="角丸四角形 17"/>
                  <p:cNvSpPr/>
                  <p:nvPr/>
                </p:nvSpPr>
                <p:spPr>
                  <a:xfrm>
                    <a:off x="5029200" y="5334000"/>
                    <a:ext cx="1219200" cy="4572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8100" cmpd="sng">
                    <a:solidFill>
                      <a:srgbClr val="0000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" name="図形グループ 18"/>
                  <p:cNvGrpSpPr/>
                  <p:nvPr/>
                </p:nvGrpSpPr>
                <p:grpSpPr>
                  <a:xfrm>
                    <a:off x="5181600" y="5486400"/>
                    <a:ext cx="914400" cy="228600"/>
                    <a:chOff x="5334000" y="5105400"/>
                    <a:chExt cx="914400" cy="228600"/>
                  </a:xfrm>
                </p:grpSpPr>
                <p:sp>
                  <p:nvSpPr>
                    <p:cNvPr id="20" name="正方形/長方形 19"/>
                    <p:cNvSpPr/>
                    <p:nvPr/>
                  </p:nvSpPr>
                  <p:spPr>
                    <a:xfrm>
                      <a:off x="55626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" name="正方形/長方形 20"/>
                    <p:cNvSpPr/>
                    <p:nvPr/>
                  </p:nvSpPr>
                  <p:spPr>
                    <a:xfrm>
                      <a:off x="57912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60198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正方形/長方形 22"/>
                    <p:cNvSpPr/>
                    <p:nvPr/>
                  </p:nvSpPr>
                  <p:spPr>
                    <a:xfrm>
                      <a:off x="53340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5410200" y="5486400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>
                      <a:solidFill>
                        <a:srgbClr val="000000"/>
                      </a:solidFill>
                      <a:latin typeface="+mn-ea"/>
                    </a:rPr>
                    <a:t>m</a:t>
                  </a:r>
                  <a:r>
                    <a:rPr kumimoji="1" lang="en-US" altLang="ja-JP" sz="1600" dirty="0" smtClean="0">
                      <a:solidFill>
                        <a:srgbClr val="000000"/>
                      </a:solidFill>
                      <a:latin typeface="+mn-ea"/>
                    </a:rPr>
                    <a:t>emory</a:t>
                  </a:r>
                  <a:endParaRPr kumimoji="1" lang="ja-JP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14" name="図 13" descr="lock-icone-3748-96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5105400"/>
                <a:ext cx="478818" cy="478818"/>
              </a:xfrm>
              <a:prstGeom prst="rect">
                <a:avLst/>
              </a:prstGeom>
            </p:spPr>
          </p:pic>
        </p:grpSp>
        <p:cxnSp>
          <p:nvCxnSpPr>
            <p:cNvPr id="11" name="直線矢印コネクタ 10"/>
            <p:cNvCxnSpPr/>
            <p:nvPr/>
          </p:nvCxnSpPr>
          <p:spPr>
            <a:xfrm flipV="1">
              <a:off x="5410200" y="5410200"/>
              <a:ext cx="0" cy="68580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吹き出し 11"/>
            <p:cNvSpPr/>
            <p:nvPr/>
          </p:nvSpPr>
          <p:spPr>
            <a:xfrm>
              <a:off x="6705600" y="4953000"/>
              <a:ext cx="1295400" cy="762000"/>
            </a:xfrm>
            <a:prstGeom prst="wedgeRoundRectCallout">
              <a:avLst>
                <a:gd name="adj1" fmla="val -101296"/>
                <a:gd name="adj2" fmla="val -17617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Keystroke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 &amp; Screen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0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画面更新の処理中の</a:t>
            </a:r>
            <a:r>
              <a:rPr kumimoji="1" lang="en-US" altLang="ja-JP" dirty="0"/>
              <a:t>CPU</a:t>
            </a:r>
            <a:r>
              <a:rPr kumimoji="1" lang="ja-JP" altLang="en-US" dirty="0"/>
              <a:t>使用率を測定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クライアント側：矩形サイズに応じて増加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画面更新の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872435" y="2635075"/>
            <a:ext cx="7293485" cy="4064000"/>
            <a:chOff x="2303281" y="591473"/>
            <a:chExt cx="7293485" cy="4064000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2765967" y="591473"/>
              <a:ext cx="6830799" cy="4064000"/>
              <a:chOff x="2765967" y="591473"/>
              <a:chExt cx="6830799" cy="4064000"/>
            </a:xfrm>
          </p:grpSpPr>
          <p:graphicFrame>
            <p:nvGraphicFramePr>
              <p:cNvPr id="13" name="グラフ 12"/>
              <p:cNvGraphicFramePr/>
              <p:nvPr>
                <p:extLst>
                  <p:ext uri="{D42A27DB-BD31-4B8C-83A1-F6EECF244321}">
                    <p14:modId xmlns:p14="http://schemas.microsoft.com/office/powerpoint/2010/main" val="3188781119"/>
                  </p:ext>
                </p:extLst>
              </p:nvPr>
            </p:nvGraphicFramePr>
            <p:xfrm>
              <a:off x="2765967" y="591473"/>
              <a:ext cx="6830799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テキスト ボックス 14"/>
              <p:cNvSpPr txBox="1"/>
              <p:nvPr/>
            </p:nvSpPr>
            <p:spPr>
              <a:xfrm>
                <a:off x="3789806" y="3277592"/>
                <a:ext cx="534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rgbClr val="000000"/>
                    </a:solidFill>
                    <a:latin typeface="+mn-ea"/>
                  </a:rPr>
                  <a:t>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323977" y="2687788"/>
                <a:ext cx="534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4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647270" y="3149453"/>
                <a:ext cx="856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2.4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663811" y="2239726"/>
                <a:ext cx="838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5.7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181367" y="2188528"/>
                <a:ext cx="835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6.5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8279409" y="747824"/>
                <a:ext cx="780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2303281" y="605671"/>
              <a:ext cx="562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ja-JP" altLang="en-US" sz="1600" dirty="0" smtClean="0">
                  <a:latin typeface="+mn-ea"/>
                </a:rPr>
                <a:t>％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0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503788" cy="46021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kumimoji="1" lang="ja-JP" altLang="en-US" dirty="0"/>
              <a:t>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を経由してユーザ</a:t>
            </a:r>
            <a:r>
              <a:rPr kumimoji="1" lang="en-US" altLang="ja-JP" dirty="0"/>
              <a:t>VM</a:t>
            </a:r>
            <a:r>
              <a:rPr kumimoji="1" lang="ja-JP" altLang="en-US" dirty="0"/>
              <a:t>を管理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VNC</a:t>
            </a:r>
            <a:r>
              <a:rPr kumimoji="1" lang="ja-JP" altLang="en-US" dirty="0" smtClean="0"/>
              <a:t>サーバはユーザ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のデバイスに直接アクセス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キーボード入力と画面出力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ユーザ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の状態に依存せずに管理が</a:t>
            </a:r>
            <a:r>
              <a:rPr kumimoji="1" lang="ja-JP" altLang="en-US" dirty="0" smtClean="0"/>
              <a:t>行える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ネットワークやファイアウォールの設定ミスへの対応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ea"/>
                <a:ea typeface="+mj-ea"/>
              </a:rPr>
              <a:t>IaaS</a:t>
            </a:r>
            <a:r>
              <a:rPr kumimoji="1" lang="ja-JP" altLang="en-US" dirty="0" smtClean="0">
                <a:latin typeface="+mj-ea"/>
                <a:ea typeface="+mj-ea"/>
              </a:rPr>
              <a:t>における帯域外リモート管理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6" name="雲 5"/>
          <p:cNvSpPr/>
          <p:nvPr/>
        </p:nvSpPr>
        <p:spPr>
          <a:xfrm>
            <a:off x="3239226" y="3974187"/>
            <a:ext cx="5105400" cy="2667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7752" y="4355187"/>
            <a:ext cx="167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ユーザ</a:t>
            </a:r>
            <a:r>
              <a:rPr kumimoji="1" lang="en-US" altLang="ja-JP" dirty="0" smtClean="0">
                <a:latin typeface="+mn-ea"/>
              </a:rPr>
              <a:t> 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6211025" y="4278987"/>
            <a:ext cx="1615257" cy="1769532"/>
            <a:chOff x="6324599" y="4724400"/>
            <a:chExt cx="1615257" cy="1769532"/>
          </a:xfrm>
        </p:grpSpPr>
        <p:sp>
          <p:nvSpPr>
            <p:cNvPr id="18" name="正方形/長方形 17"/>
            <p:cNvSpPr/>
            <p:nvPr/>
          </p:nvSpPr>
          <p:spPr>
            <a:xfrm>
              <a:off x="6324599" y="5105400"/>
              <a:ext cx="1615257" cy="13885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324600" y="4724400"/>
              <a:ext cx="1615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4001226" y="4278987"/>
            <a:ext cx="1905000" cy="1769532"/>
            <a:chOff x="4001226" y="4278987"/>
            <a:chExt cx="1905000" cy="1769532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4001226" y="4278987"/>
              <a:ext cx="1905000" cy="1769532"/>
              <a:chOff x="4495800" y="4724400"/>
              <a:chExt cx="1905000" cy="1769532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495800" y="5105399"/>
                <a:ext cx="1905000" cy="138853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495800" y="47244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15" name="角丸四角形 14"/>
            <p:cNvSpPr/>
            <p:nvPr/>
          </p:nvSpPr>
          <p:spPr>
            <a:xfrm>
              <a:off x="4306026" y="4736187"/>
              <a:ext cx="1371600" cy="56024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サーバ</a:t>
              </a:r>
              <a:endParaRPr kumimoji="1" lang="ja-JP" altLang="en-US" dirty="0">
                <a:latin typeface="+mn-ea"/>
              </a:endParaRPr>
            </a:p>
          </p:txBody>
        </p:sp>
      </p:grpSp>
      <p:pic>
        <p:nvPicPr>
          <p:cNvPr id="25" name="図 24" descr="1360059621_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334000"/>
            <a:ext cx="889000" cy="889000"/>
          </a:xfrm>
          <a:prstGeom prst="rect">
            <a:avLst/>
          </a:prstGeom>
        </p:spPr>
      </p:pic>
      <p:pic>
        <p:nvPicPr>
          <p:cNvPr id="26" name="図 25" descr="1360059674_PortableComp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2" y="5351334"/>
            <a:ext cx="990600" cy="990600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877752" y="4724400"/>
            <a:ext cx="16891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 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クライアント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584952" y="4691410"/>
            <a:ext cx="844288" cy="1352875"/>
            <a:chOff x="6584952" y="4691410"/>
            <a:chExt cx="844288" cy="1352875"/>
          </a:xfrm>
        </p:grpSpPr>
        <p:pic>
          <p:nvPicPr>
            <p:cNvPr id="45" name="図 44" descr="1360060223_full_scree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52" y="4691410"/>
              <a:ext cx="844288" cy="844288"/>
            </a:xfrm>
            <a:prstGeom prst="rect">
              <a:avLst/>
            </a:prstGeom>
          </p:spPr>
        </p:pic>
        <p:pic>
          <p:nvPicPr>
            <p:cNvPr id="46" name="図 45" descr="1360059930_keyboar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52" y="5214552"/>
              <a:ext cx="829733" cy="829733"/>
            </a:xfrm>
            <a:prstGeom prst="rect">
              <a:avLst/>
            </a:prstGeom>
          </p:spPr>
        </p:pic>
      </p:grpSp>
      <p:cxnSp>
        <p:nvCxnSpPr>
          <p:cNvPr id="56" name="カギ線コネクタ 55"/>
          <p:cNvCxnSpPr>
            <a:stCxn id="15" idx="2"/>
            <a:endCxn id="46" idx="1"/>
          </p:cNvCxnSpPr>
          <p:nvPr/>
        </p:nvCxnSpPr>
        <p:spPr>
          <a:xfrm rot="16200000" flipH="1">
            <a:off x="5621895" y="4666362"/>
            <a:ext cx="332988" cy="1593126"/>
          </a:xfrm>
          <a:prstGeom prst="bentConnector2">
            <a:avLst/>
          </a:prstGeom>
          <a:ln w="28575" cmpd="sng"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7383793" y="5483996"/>
            <a:ext cx="140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キーボード</a:t>
            </a:r>
            <a:endParaRPr kumimoji="1" lang="en-US" altLang="ja-JP" dirty="0" smtClean="0">
              <a:latin typeface="+mn-ea"/>
            </a:endParaRPr>
          </a:p>
          <a:p>
            <a:pPr algn="ctr"/>
            <a:r>
              <a:rPr kumimoji="1" lang="ja-JP" altLang="en-US" dirty="0" smtClean="0">
                <a:latin typeface="+mn-ea"/>
              </a:rPr>
              <a:t>入力</a:t>
            </a:r>
            <a:r>
              <a:rPr kumimoji="1" lang="en-US" altLang="ja-JP" dirty="0" smtClean="0">
                <a:latin typeface="+mn-ea"/>
              </a:rPr>
              <a:t> 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429241" y="4831643"/>
            <a:ext cx="11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画面出力</a:t>
            </a:r>
            <a:r>
              <a:rPr kumimoji="1" lang="en-US" altLang="ja-JP" dirty="0" smtClean="0">
                <a:latin typeface="+mn-ea"/>
              </a:rPr>
              <a:t>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32" name="直線矢印コネクタ 31"/>
          <p:cNvCxnSpPr>
            <a:endCxn id="34" idx="1"/>
          </p:cNvCxnSpPr>
          <p:nvPr/>
        </p:nvCxnSpPr>
        <p:spPr>
          <a:xfrm>
            <a:off x="2553426" y="5032938"/>
            <a:ext cx="3796574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角丸四角形 33"/>
          <p:cNvSpPr/>
          <p:nvPr/>
        </p:nvSpPr>
        <p:spPr>
          <a:xfrm>
            <a:off x="6350000" y="4752816"/>
            <a:ext cx="1371600" cy="5602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サーバ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7" name="直線矢印コネクタ 6"/>
          <p:cNvCxnSpPr>
            <a:stCxn id="27" idx="3"/>
            <a:endCxn id="15" idx="1"/>
          </p:cNvCxnSpPr>
          <p:nvPr/>
        </p:nvCxnSpPr>
        <p:spPr>
          <a:xfrm flipV="1">
            <a:off x="2566852" y="5016309"/>
            <a:ext cx="1739174" cy="12891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乗算記号 21"/>
          <p:cNvSpPr/>
          <p:nvPr/>
        </p:nvSpPr>
        <p:spPr>
          <a:xfrm>
            <a:off x="6126358" y="4724400"/>
            <a:ext cx="652353" cy="6523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0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34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サーバ側：管理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の</a:t>
            </a:r>
            <a:r>
              <a:rPr kumimoji="1" lang="en-US" altLang="ja-JP" dirty="0"/>
              <a:t>CPU</a:t>
            </a:r>
            <a:r>
              <a:rPr kumimoji="1" lang="ja-JP" altLang="en-US" dirty="0"/>
              <a:t>使用率が</a:t>
            </a:r>
            <a:r>
              <a:rPr kumimoji="1" lang="ja-JP" altLang="en-US" dirty="0" smtClean="0"/>
              <a:t>増加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を使用して暗号化が行われているため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使用率（サーバ側）</a:t>
            </a:r>
            <a:endParaRPr kumimoji="1" lang="ja-JP" altLang="en-US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41128" y="2607738"/>
            <a:ext cx="8801142" cy="4250262"/>
            <a:chOff x="550706" y="2523398"/>
            <a:chExt cx="7826580" cy="4250262"/>
          </a:xfrm>
        </p:grpSpPr>
        <p:graphicFrame>
          <p:nvGraphicFramePr>
            <p:cNvPr id="5" name="グラフ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3654263"/>
                </p:ext>
              </p:extLst>
            </p:nvPr>
          </p:nvGraphicFramePr>
          <p:xfrm>
            <a:off x="691365" y="2911186"/>
            <a:ext cx="7685921" cy="38624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1434233" y="5107654"/>
              <a:ext cx="534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4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09377" y="4675110"/>
              <a:ext cx="534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12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071869" y="4905942"/>
              <a:ext cx="533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rgbClr val="000000"/>
                  </a:solidFill>
                  <a:latin typeface="+mn-ea"/>
                </a:rPr>
                <a:t>8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65008" y="4233914"/>
              <a:ext cx="62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21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586794" y="4233914"/>
              <a:ext cx="62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20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461938" y="2911186"/>
              <a:ext cx="62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46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706" y="2523398"/>
              <a:ext cx="726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[</a:t>
              </a:r>
              <a:r>
                <a:rPr kumimoji="1" lang="ja-JP" altLang="en-US" sz="2000" dirty="0" smtClean="0">
                  <a:latin typeface="+mn-ea"/>
                </a:rPr>
                <a:t>％</a:t>
              </a:r>
              <a:r>
                <a:rPr kumimoji="1" lang="en-US" altLang="ja-JP" sz="2000" dirty="0" smtClean="0">
                  <a:latin typeface="+mn-ea"/>
                </a:rPr>
                <a:t>]</a:t>
              </a:r>
              <a:endParaRPr kumimoji="1" lang="ja-JP" altLang="en-US" sz="20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2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636575" cy="4602163"/>
          </a:xfrm>
        </p:spPr>
        <p:txBody>
          <a:bodyPr/>
          <a:lstStyle/>
          <a:p>
            <a:r>
              <a:rPr kumimoji="1" lang="ja-JP" altLang="en-US" dirty="0" smtClean="0"/>
              <a:t>異なる大きさの領域を更新した時の画面更新のオーバヘッドを測定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サーバ側：矩形の縦幅に比例</a:t>
            </a:r>
            <a:endParaRPr kumimoji="1" lang="en-US" altLang="ja-JP" dirty="0" smtClean="0"/>
          </a:p>
          <a:p>
            <a:pPr marL="275850" lvl="1" indent="0">
              <a:buNone/>
            </a:pP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画面更新のオーバヘッド</a:t>
            </a:r>
            <a:endParaRPr kumimoji="1" lang="ja-JP" altLang="en-US" dirty="0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3900399" y="4258445"/>
            <a:ext cx="5193376" cy="2233439"/>
            <a:chOff x="2798106" y="4197524"/>
            <a:chExt cx="5193376" cy="2233439"/>
          </a:xfrm>
        </p:grpSpPr>
        <p:sp>
          <p:nvSpPr>
            <p:cNvPr id="5" name="正方形/長方形 4"/>
            <p:cNvSpPr/>
            <p:nvPr/>
          </p:nvSpPr>
          <p:spPr>
            <a:xfrm>
              <a:off x="4750319" y="5821363"/>
              <a:ext cx="3241163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5889287" y="5973763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  <p:grpSp>
          <p:nvGrpSpPr>
            <p:cNvPr id="7" name="図形グループ 6"/>
            <p:cNvGrpSpPr/>
            <p:nvPr/>
          </p:nvGrpSpPr>
          <p:grpSpPr>
            <a:xfrm>
              <a:off x="2798106" y="4525962"/>
              <a:ext cx="1483672" cy="1153115"/>
              <a:chOff x="1066800" y="4267199"/>
              <a:chExt cx="1483672" cy="1153115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066800" y="4267199"/>
                <a:ext cx="1483672" cy="115311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066800" y="4267200"/>
                <a:ext cx="148367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クライアント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11" name="角丸四角形 10"/>
            <p:cNvSpPr/>
            <p:nvPr/>
          </p:nvSpPr>
          <p:spPr>
            <a:xfrm>
              <a:off x="3029439" y="5145678"/>
              <a:ext cx="9906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+mn-ea"/>
                </a:rPr>
                <a:t>復号化</a:t>
              </a:r>
              <a:endParaRPr kumimoji="1" lang="ja-JP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2" name="図形グループ 11"/>
            <p:cNvGrpSpPr/>
            <p:nvPr/>
          </p:nvGrpSpPr>
          <p:grpSpPr>
            <a:xfrm>
              <a:off x="4517687" y="4197524"/>
              <a:ext cx="1905000" cy="1481554"/>
              <a:chOff x="4724400" y="4690646"/>
              <a:chExt cx="1905000" cy="1481554"/>
            </a:xfrm>
          </p:grpSpPr>
          <p:grpSp>
            <p:nvGrpSpPr>
              <p:cNvPr id="13" name="図形グループ 12"/>
              <p:cNvGrpSpPr/>
              <p:nvPr/>
            </p:nvGrpSpPr>
            <p:grpSpPr>
              <a:xfrm>
                <a:off x="4724400" y="4690646"/>
                <a:ext cx="1905000" cy="1481554"/>
                <a:chOff x="4724400" y="4690646"/>
                <a:chExt cx="1905000" cy="1481554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4957032" y="5029200"/>
                  <a:ext cx="1557045" cy="1143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724400" y="4690646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 smtClean="0">
                      <a:latin typeface="+mn-ea"/>
                    </a:rPr>
                    <a:t>管理</a:t>
                  </a:r>
                  <a:r>
                    <a:rPr kumimoji="1" lang="en-US" altLang="ja-JP" sz="1600" dirty="0" smtClean="0">
                      <a:latin typeface="+mn-ea"/>
                    </a:rPr>
                    <a:t>VM</a:t>
                  </a:r>
                  <a:endParaRPr kumimoji="1" lang="ja-JP" altLang="en-US" sz="1600" dirty="0">
                    <a:latin typeface="+mn-ea"/>
                  </a:endParaRPr>
                </a:p>
              </p:txBody>
            </p:sp>
          </p:grpSp>
          <p:sp>
            <p:nvSpPr>
              <p:cNvPr id="14" name="角丸四角形 13"/>
              <p:cNvSpPr/>
              <p:nvPr/>
            </p:nvSpPr>
            <p:spPr>
              <a:xfrm>
                <a:off x="5097388" y="5174868"/>
                <a:ext cx="1303412" cy="381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smtClean="0">
                    <a:latin typeface="+mn-ea"/>
                  </a:rPr>
                  <a:t>VNC</a:t>
                </a:r>
                <a:r>
                  <a:rPr kumimoji="1" lang="ja-JP" altLang="en-US" sz="1400" dirty="0" smtClean="0">
                    <a:latin typeface="+mn-ea"/>
                  </a:rPr>
                  <a:t>サーバ</a:t>
                </a:r>
                <a:endParaRPr kumimoji="1" lang="ja-JP" altLang="en-US" sz="1400" dirty="0">
                  <a:latin typeface="+mn-ea"/>
                </a:endParaRPr>
              </a:p>
            </p:txBody>
          </p:sp>
        </p:grpSp>
        <p:grpSp>
          <p:nvGrpSpPr>
            <p:cNvPr id="18" name="図形グループ 17"/>
            <p:cNvGrpSpPr/>
            <p:nvPr/>
          </p:nvGrpSpPr>
          <p:grpSpPr>
            <a:xfrm>
              <a:off x="6680217" y="4197524"/>
              <a:ext cx="1311265" cy="1471439"/>
              <a:chOff x="6559598" y="4548361"/>
              <a:chExt cx="1311265" cy="1471439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6559598" y="4876800"/>
                <a:ext cx="1311265" cy="1143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559598" y="4548361"/>
                <a:ext cx="1311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6902419" y="5135563"/>
              <a:ext cx="914400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051087" y="5145678"/>
              <a:ext cx="914400" cy="381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25" name="直線矢印コネクタ 24"/>
            <p:cNvCxnSpPr>
              <a:stCxn id="14" idx="1"/>
            </p:cNvCxnSpPr>
            <p:nvPr/>
          </p:nvCxnSpPr>
          <p:spPr>
            <a:xfrm flipH="1">
              <a:off x="4281778" y="4872246"/>
              <a:ext cx="608897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カギ線コネクタ 25"/>
            <p:cNvCxnSpPr>
              <a:stCxn id="22" idx="2"/>
              <a:endCxn id="6" idx="3"/>
            </p:cNvCxnSpPr>
            <p:nvPr/>
          </p:nvCxnSpPr>
          <p:spPr>
            <a:xfrm rot="5400000">
              <a:off x="6834003" y="5638647"/>
              <a:ext cx="647700" cy="403532"/>
            </a:xfrm>
            <a:prstGeom prst="bentConnector2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カギ線コネクタ 27"/>
            <p:cNvCxnSpPr>
              <a:stCxn id="6" idx="1"/>
              <a:endCxn id="24" idx="2"/>
            </p:cNvCxnSpPr>
            <p:nvPr/>
          </p:nvCxnSpPr>
          <p:spPr>
            <a:xfrm rot="10800000">
              <a:off x="5508287" y="5526679"/>
              <a:ext cx="381000" cy="637585"/>
            </a:xfrm>
            <a:prstGeom prst="bentConnector2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円/楕円 37"/>
          <p:cNvSpPr/>
          <p:nvPr/>
        </p:nvSpPr>
        <p:spPr>
          <a:xfrm>
            <a:off x="6027276" y="4425637"/>
            <a:ext cx="3066499" cy="2303694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146416" y="2837525"/>
            <a:ext cx="3699459" cy="3983187"/>
            <a:chOff x="363666" y="2605897"/>
            <a:chExt cx="3699459" cy="3983187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473388" y="2605897"/>
              <a:ext cx="3589737" cy="3983187"/>
              <a:chOff x="5372489" y="669456"/>
              <a:chExt cx="3589737" cy="3983187"/>
            </a:xfrm>
          </p:grpSpPr>
          <p:graphicFrame>
            <p:nvGraphicFramePr>
              <p:cNvPr id="45" name="グラフ 44"/>
              <p:cNvGraphicFramePr/>
              <p:nvPr>
                <p:extLst>
                  <p:ext uri="{D42A27DB-BD31-4B8C-83A1-F6EECF244321}">
                    <p14:modId xmlns:p14="http://schemas.microsoft.com/office/powerpoint/2010/main" val="1027921624"/>
                  </p:ext>
                </p:extLst>
              </p:nvPr>
            </p:nvGraphicFramePr>
            <p:xfrm>
              <a:off x="5372489" y="669456"/>
              <a:ext cx="3589737" cy="39831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3" name="テキスト ボックス 32"/>
              <p:cNvSpPr txBox="1"/>
              <p:nvPr/>
            </p:nvSpPr>
            <p:spPr>
              <a:xfrm>
                <a:off x="5989599" y="3024677"/>
                <a:ext cx="68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6880639" y="2303433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25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861429" y="913149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50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363666" y="2837525"/>
              <a:ext cx="726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en-US" altLang="ja-JP" sz="1600" dirty="0" err="1">
                  <a:latin typeface="+mn-ea"/>
                </a:rPr>
                <a:t>m</a:t>
              </a:r>
              <a:r>
                <a:rPr kumimoji="1" lang="en-US" altLang="ja-JP" sz="1600" dirty="0" err="1" smtClean="0">
                  <a:latin typeface="+mn-ea"/>
                </a:rPr>
                <a:t>s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4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2400" dirty="0" smtClean="0">
                <a:latin typeface="+mn-ea"/>
                <a:ea typeface="+mn-ea"/>
              </a:rPr>
              <a:t>クラウド内の管理者が常に信頼できるとは限らない</a:t>
            </a:r>
            <a:endParaRPr kumimoji="1" lang="en-US" altLang="ja-JP" sz="2400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sz="2200" dirty="0" smtClean="0">
                <a:latin typeface="+mn-ea"/>
                <a:ea typeface="+mn-ea"/>
              </a:rPr>
              <a:t>管理</a:t>
            </a:r>
            <a:r>
              <a:rPr kumimoji="1" lang="en-US" altLang="ja-JP" sz="2200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/>
              <a:t>のセキュリティ対策が不十分である可能性</a:t>
            </a:r>
            <a:endParaRPr kumimoji="1" lang="en-US" altLang="ja-JP" dirty="0" smtClean="0"/>
          </a:p>
          <a:p>
            <a:pPr lvl="2"/>
            <a:r>
              <a:rPr kumimoji="1" lang="ja-JP" altLang="en-US" sz="2000" dirty="0" smtClean="0">
                <a:latin typeface="+mn-ea"/>
                <a:ea typeface="+mn-ea"/>
              </a:rPr>
              <a:t>外部の攻撃者</a:t>
            </a:r>
            <a:r>
              <a:rPr kumimoji="1" lang="ja-JP" altLang="en-US" sz="2000" dirty="0" smtClean="0"/>
              <a:t>からの攻撃を受ける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sz="2200" dirty="0" smtClean="0">
                <a:latin typeface="+mn-ea"/>
                <a:ea typeface="+mn-ea"/>
              </a:rPr>
              <a:t>悪意のある管理者が内部の攻撃者として振る舞う可能性</a:t>
            </a:r>
            <a:endParaRPr kumimoji="1" lang="en-US" altLang="ja-JP" sz="2200" dirty="0" smtClean="0">
              <a:latin typeface="+mn-ea"/>
              <a:ea typeface="+mn-ea"/>
            </a:endParaRPr>
          </a:p>
          <a:p>
            <a:pPr lvl="2"/>
            <a:r>
              <a:rPr kumimoji="1" lang="en-US" altLang="ja-JP" sz="2000" dirty="0" smtClean="0"/>
              <a:t>Google</a:t>
            </a:r>
            <a:r>
              <a:rPr kumimoji="1" lang="ja-JP" altLang="en-US" sz="2000" dirty="0" smtClean="0"/>
              <a:t>で実際に起こった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>
                <a:solidFill>
                  <a:srgbClr val="333333"/>
                </a:solidFill>
              </a:rPr>
              <a:t>(</a:t>
            </a:r>
            <a:r>
              <a:rPr lang="en-US" altLang="ja-JP" sz="2000" dirty="0">
                <a:solidFill>
                  <a:srgbClr val="333333"/>
                </a:solidFill>
              </a:rPr>
              <a:t>2010/9/14)</a:t>
            </a:r>
            <a:endParaRPr kumimoji="1" lang="en-US" altLang="ja-JP" sz="2000" dirty="0">
              <a:solidFill>
                <a:srgbClr val="333333"/>
              </a:solidFill>
            </a:endParaRPr>
          </a:p>
          <a:p>
            <a:pPr lvl="2"/>
            <a:endParaRPr kumimoji="1" lang="en-US" altLang="ja-JP" sz="2000" dirty="0" smtClean="0">
              <a:latin typeface="+mn-ea"/>
              <a:ea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セキュリティの懸念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533400" y="3657600"/>
            <a:ext cx="8229600" cy="23622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371600" y="4038600"/>
            <a:ext cx="3048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860323" y="4038600"/>
            <a:ext cx="3048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24000" y="4191000"/>
            <a:ext cx="1600200" cy="11583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 smtClean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1" name="図 10" descr="user_administrator_blue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677761" cy="7505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71600" y="3657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データセンター</a:t>
            </a:r>
            <a:r>
              <a:rPr kumimoji="1" lang="en-US" altLang="ja-JP" dirty="0" smtClean="0">
                <a:latin typeface="+mn-ea"/>
              </a:rPr>
              <a:t> 1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1012" y="4733791"/>
            <a:ext cx="1501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信頼できる</a:t>
            </a:r>
            <a:endParaRPr kumimoji="1" lang="en-US" altLang="ja-JP" sz="1600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管理者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76600" y="4191000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390900" y="4309243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876800" y="3657600"/>
            <a:ext cx="3048000" cy="1741118"/>
            <a:chOff x="5257800" y="4191000"/>
            <a:chExt cx="3048000" cy="1741118"/>
          </a:xfrm>
        </p:grpSpPr>
        <p:grpSp>
          <p:nvGrpSpPr>
            <p:cNvPr id="16" name="図形グループ 15"/>
            <p:cNvGrpSpPr/>
            <p:nvPr/>
          </p:nvGrpSpPr>
          <p:grpSpPr>
            <a:xfrm>
              <a:off x="5257800" y="4191000"/>
              <a:ext cx="3048000" cy="1741118"/>
              <a:chOff x="5257800" y="4191000"/>
              <a:chExt cx="3048000" cy="1741118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5410200" y="4724399"/>
                <a:ext cx="1600200" cy="120771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5257800" y="419100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データセンター</a:t>
                </a:r>
                <a:r>
                  <a:rPr kumimoji="1" lang="en-US" altLang="ja-JP" dirty="0" smtClean="0">
                    <a:latin typeface="+mn-ea"/>
                  </a:rPr>
                  <a:t> 2</a:t>
                </a:r>
                <a:endParaRPr kumimoji="1" lang="ja-JP" altLang="en-US" dirty="0">
                  <a:latin typeface="+mn-ea"/>
                </a:endParaRPr>
              </a:p>
            </p:txBody>
          </p:sp>
          <p:pic>
            <p:nvPicPr>
              <p:cNvPr id="23" name="図 22" descr="point-query-user-icone-6173-12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356" y="5090056"/>
                <a:ext cx="797211" cy="792688"/>
              </a:xfrm>
              <a:prstGeom prst="rect">
                <a:avLst/>
              </a:prstGeom>
            </p:spPr>
          </p:pic>
          <p:sp>
            <p:nvSpPr>
              <p:cNvPr id="24" name="テキスト ボックス 23"/>
              <p:cNvSpPr txBox="1"/>
              <p:nvPr/>
            </p:nvSpPr>
            <p:spPr>
              <a:xfrm>
                <a:off x="5949067" y="5436878"/>
                <a:ext cx="944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攻撃者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17" name="図形グループ 16"/>
            <p:cNvGrpSpPr/>
            <p:nvPr/>
          </p:nvGrpSpPr>
          <p:grpSpPr>
            <a:xfrm>
              <a:off x="7162800" y="4724400"/>
              <a:ext cx="838200" cy="609600"/>
              <a:chOff x="1676400" y="4876800"/>
              <a:chExt cx="838200" cy="609600"/>
            </a:xfrm>
            <a:solidFill>
              <a:srgbClr val="9A0307"/>
            </a:solidFill>
          </p:grpSpPr>
          <p:sp>
            <p:nvSpPr>
              <p:cNvPr id="18" name="正方形/長方形 17"/>
              <p:cNvSpPr/>
              <p:nvPr/>
            </p:nvSpPr>
            <p:spPr>
              <a:xfrm>
                <a:off x="1676400" y="4876800"/>
                <a:ext cx="685800" cy="457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VM</a:t>
                </a:r>
                <a:endParaRPr kumimoji="1" lang="ja-JP" altLang="en-US" dirty="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828800" y="5029200"/>
                <a:ext cx="685800" cy="457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</p:grpSp>
      <p:sp>
        <p:nvSpPr>
          <p:cNvPr id="26" name="角丸四角形 25"/>
          <p:cNvSpPr/>
          <p:nvPr/>
        </p:nvSpPr>
        <p:spPr>
          <a:xfrm>
            <a:off x="4876800" y="6126163"/>
            <a:ext cx="1635732" cy="5794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クライアント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28" name="カギ線コネクタ 27"/>
          <p:cNvCxnSpPr>
            <a:stCxn id="26" idx="1"/>
          </p:cNvCxnSpPr>
          <p:nvPr/>
        </p:nvCxnSpPr>
        <p:spPr>
          <a:xfrm rot="10800000">
            <a:off x="3883248" y="4876800"/>
            <a:ext cx="993552" cy="1539082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>
            <a:stCxn id="26" idx="3"/>
            <a:endCxn id="35" idx="2"/>
          </p:cNvCxnSpPr>
          <p:nvPr/>
        </p:nvCxnSpPr>
        <p:spPr>
          <a:xfrm flipV="1">
            <a:off x="6512532" y="4953000"/>
            <a:ext cx="916968" cy="1462882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502834" y="4419600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086600" y="4495800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29200" y="4210955"/>
            <a:ext cx="16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管理</a:t>
            </a:r>
            <a:r>
              <a:rPr kumimoji="1" lang="en-US" altLang="ja-JP" dirty="0" smtClean="0">
                <a:latin typeface="+mn-ea"/>
              </a:rPr>
              <a:t>VM</a:t>
            </a:r>
            <a:endParaRPr kumimoji="1" lang="en-US" altLang="ja-JP" sz="1600" dirty="0" smtClean="0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24000" y="4206900"/>
            <a:ext cx="16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管理</a:t>
            </a:r>
            <a:r>
              <a:rPr kumimoji="1" lang="en-US" altLang="ja-JP" dirty="0" smtClean="0">
                <a:latin typeface="+mn-ea"/>
              </a:rPr>
              <a:t>VM</a:t>
            </a:r>
            <a:endParaRPr kumimoji="1"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96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052E-6 -1.70912E-6 L 0.39153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管理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内の</a:t>
            </a:r>
            <a:r>
              <a:rPr kumimoji="1" lang="en-US" altLang="ja-JP" dirty="0" smtClean="0">
                <a:latin typeface="+mn-ea"/>
                <a:ea typeface="+mn-ea"/>
              </a:rPr>
              <a:t>VNC</a:t>
            </a:r>
            <a:r>
              <a:rPr kumimoji="1" lang="ja-JP" altLang="en-US" dirty="0" smtClean="0">
                <a:latin typeface="+mn-ea"/>
                <a:ea typeface="+mn-ea"/>
              </a:rPr>
              <a:t>サーバ改ざんによる情報漏洩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クライアントからのキーボード入力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>
                <a:latin typeface="+mn-ea"/>
                <a:ea typeface="+mn-ea"/>
              </a:rPr>
              <a:t>パスワード、クレジットカード番号など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ユーザ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からの画面出力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>
                <a:latin typeface="+mn-ea"/>
                <a:ea typeface="+mn-ea"/>
              </a:rPr>
              <a:t>ソフトウェアキーボードにおける入力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/>
              <a:t>画面に表示されたパスワード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endParaRPr kumimoji="1" lang="en-US" altLang="ja-JP" dirty="0" smtClean="0"/>
          </a:p>
          <a:p>
            <a:pPr marL="275850" lvl="1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管理</a:t>
            </a:r>
            <a:r>
              <a:rPr kumimoji="1" lang="en-US" altLang="ja-JP" dirty="0" smtClean="0">
                <a:latin typeface="+mj-ea"/>
                <a:ea typeface="+mj-ea"/>
              </a:rPr>
              <a:t>VM</a:t>
            </a:r>
            <a:r>
              <a:rPr kumimoji="1" lang="ja-JP" altLang="en-US" dirty="0" smtClean="0">
                <a:latin typeface="+mj-ea"/>
                <a:ea typeface="+mj-ea"/>
              </a:rPr>
              <a:t>への情報漏洩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3352800" y="3810000"/>
            <a:ext cx="5257800" cy="3048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2553426" y="4145578"/>
            <a:ext cx="3313974" cy="2407622"/>
            <a:chOff x="2553426" y="4145578"/>
            <a:chExt cx="3313974" cy="2407622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4038600" y="4145578"/>
              <a:ext cx="1828800" cy="2407622"/>
              <a:chOff x="4495800" y="4755178"/>
              <a:chExt cx="1828800" cy="2407622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495800" y="4755178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2553426" y="4803009"/>
              <a:ext cx="1713774" cy="27664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Tahoma"/>
                  <a:cs typeface="Tahoma"/>
                </a:rPr>
                <a:t>SSH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4267200" y="45720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267200" y="4572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サーバ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877898" y="4326523"/>
            <a:ext cx="1689100" cy="2294940"/>
            <a:chOff x="877898" y="4326523"/>
            <a:chExt cx="1689100" cy="2294940"/>
          </a:xfrm>
        </p:grpSpPr>
        <p:sp>
          <p:nvSpPr>
            <p:cNvPr id="26" name="角丸四角形 25"/>
            <p:cNvSpPr/>
            <p:nvPr/>
          </p:nvSpPr>
          <p:spPr>
            <a:xfrm>
              <a:off x="877898" y="4648200"/>
              <a:ext cx="16891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 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クライアント</a:t>
              </a:r>
              <a:endParaRPr kumimoji="1" lang="ja-JP" altLang="en-US" dirty="0">
                <a:latin typeface="+mn-ea"/>
              </a:endParaRPr>
            </a:p>
          </p:txBody>
        </p:sp>
        <p:pic>
          <p:nvPicPr>
            <p:cNvPr id="28" name="図 27" descr="1360059674_Portable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502" y="5630863"/>
              <a:ext cx="990600" cy="990600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877898" y="4326523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4575936" y="5021561"/>
            <a:ext cx="734668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盗聴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248400" y="4145578"/>
            <a:ext cx="1676400" cy="2407622"/>
            <a:chOff x="6248400" y="4145578"/>
            <a:chExt cx="1676400" cy="2407622"/>
          </a:xfrm>
        </p:grpSpPr>
        <p:sp>
          <p:nvSpPr>
            <p:cNvPr id="10" name="正方形/長方形 9"/>
            <p:cNvSpPr/>
            <p:nvPr/>
          </p:nvSpPr>
          <p:spPr>
            <a:xfrm>
              <a:off x="6248400" y="4495800"/>
              <a:ext cx="1676400" cy="2057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48400" y="41455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  <p:pic>
          <p:nvPicPr>
            <p:cNvPr id="32" name="図 31" descr="1360059930_keyboar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968" y="4953000"/>
              <a:ext cx="829733" cy="829733"/>
            </a:xfrm>
            <a:prstGeom prst="rect">
              <a:avLst/>
            </a:prstGeom>
          </p:spPr>
        </p:pic>
      </p:grpSp>
      <p:pic>
        <p:nvPicPr>
          <p:cNvPr id="41" name="図 40" descr="point-query-user-icone-6173-1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12" y="5630863"/>
            <a:ext cx="797211" cy="792688"/>
          </a:xfrm>
          <a:prstGeom prst="rect">
            <a:avLst/>
          </a:prstGeom>
        </p:spPr>
      </p:pic>
      <p:cxnSp>
        <p:nvCxnSpPr>
          <p:cNvPr id="49" name="直線矢印コネクタ 48"/>
          <p:cNvCxnSpPr>
            <a:endCxn id="32" idx="1"/>
          </p:cNvCxnSpPr>
          <p:nvPr/>
        </p:nvCxnSpPr>
        <p:spPr>
          <a:xfrm>
            <a:off x="5638803" y="5367867"/>
            <a:ext cx="1016165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9" idx="2"/>
          </p:cNvCxnSpPr>
          <p:nvPr/>
        </p:nvCxnSpPr>
        <p:spPr>
          <a:xfrm>
            <a:off x="4943270" y="5402561"/>
            <a:ext cx="0" cy="64887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877898" y="5334218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1273452" y="5334218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1666177" y="5334218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2057399" y="5334436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791088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5099451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5413631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5715218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2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301 C 0.0448 -0.03681 0.09375 -0.0706 0.14775 -0.08403 C 0.20174 -0.09745 0.28282 -0.09491 0.31997 -0.08403 C 0.35712 -0.07315 0.32726 -0.03009 0.37049 -0.01829 C 0.41372 -0.00648 0.5408 -0.02407 0.57882 -0.0125 C 0.61684 -0.00093 0.59584 0.04144 0.59914 0.0511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5779E-6 -4.95024E-6 L 0.00087 0.138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8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787 C 0.03056 -0.03773 0.06719 -0.0831 0.1165 -0.09815 C 0.16545 -0.1125 0.25452 -0.0963 0.28889 -0.08194 C 0.32309 -0.06829 0.27275 -0.02639 0.32153 -0.01481 C 0.37014 -0.00255 0.53594 -0.02083 0.58108 -0.01019 C 0.62639 0.00046 0.59115 0.03981 0.59288 0.051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131E-6 -3.17203E-7 L -0.00018 0.1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243 C 0.02881 -0.05091 0.046 -0.07729 0.08835 -0.08585 C 0.13071 -0.09442 0.22739 -0.08863 0.26645 -0.07637 C 0.3055 -0.0641 0.27183 -0.02129 0.32269 -0.01272 C 0.37389 -0.00416 0.52925 -0.03494 0.57316 -0.0243 C 0.61708 -0.01365 0.5841 0.03865 0.58618 0.05115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55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90019E-6 -4.95024E-6 L 0.00035 0.138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8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793E-6 0.01644 C 0.00035 -0.02013 0.00087 -0.05646 0.03767 -0.07058 C 0.07447 -0.0847 0.18956 -0.07868 0.22132 -0.0685 C 0.25326 -0.05831 0.17202 -0.01944 0.22861 -0.00879 C 0.28537 0.00186 0.50322 -0.01481 0.56137 -0.00486 C 0.61952 0.0051 0.57421 0.04097 0.57734 0.05115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7" y="-33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1446E-6 -4.95024E-6 L 0.00156 0.13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  <p:bldP spid="73" grpId="0" animBg="1"/>
      <p:bldP spid="74" grpId="0" animBg="1"/>
      <p:bldP spid="77" grpId="0" animBg="1"/>
      <p:bldP spid="77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管理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内の</a:t>
            </a:r>
            <a:r>
              <a:rPr kumimoji="1" lang="en-US" altLang="ja-JP" dirty="0" smtClean="0">
                <a:latin typeface="+mn-ea"/>
                <a:ea typeface="+mn-ea"/>
              </a:rPr>
              <a:t>VNC</a:t>
            </a:r>
            <a:r>
              <a:rPr kumimoji="1" lang="ja-JP" altLang="en-US" dirty="0" smtClean="0">
                <a:latin typeface="+mn-ea"/>
                <a:ea typeface="+mn-ea"/>
              </a:rPr>
              <a:t>サーバ改ざんによる情報漏洩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クライアントからのキーボード入力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>
                <a:latin typeface="+mn-ea"/>
                <a:ea typeface="+mn-ea"/>
              </a:rPr>
              <a:t>パスワード、クレジットカード番号など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ユーザ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からの画面出力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>
                <a:latin typeface="+mn-ea"/>
                <a:ea typeface="+mn-ea"/>
              </a:rPr>
              <a:t>ソフトウェアキーボードにおける入力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/>
              <a:t>画面に表示されたパスワード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endParaRPr kumimoji="1" lang="en-US" altLang="ja-JP" dirty="0" smtClean="0"/>
          </a:p>
          <a:p>
            <a:pPr marL="275850" lvl="1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管理</a:t>
            </a:r>
            <a:r>
              <a:rPr kumimoji="1" lang="en-US" altLang="ja-JP" dirty="0" smtClean="0">
                <a:latin typeface="+mj-ea"/>
                <a:ea typeface="+mj-ea"/>
              </a:rPr>
              <a:t>VM</a:t>
            </a:r>
            <a:r>
              <a:rPr kumimoji="1" lang="ja-JP" altLang="en-US" dirty="0" smtClean="0">
                <a:latin typeface="+mj-ea"/>
                <a:ea typeface="+mj-ea"/>
              </a:rPr>
              <a:t>への情報漏洩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3352800" y="3810000"/>
            <a:ext cx="5257800" cy="3048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2553426" y="4145578"/>
            <a:ext cx="3313974" cy="2407622"/>
            <a:chOff x="2553426" y="4145578"/>
            <a:chExt cx="3313974" cy="2407622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4038600" y="4145578"/>
              <a:ext cx="1828800" cy="2407622"/>
              <a:chOff x="4495800" y="4755178"/>
              <a:chExt cx="1828800" cy="2407622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495800" y="4755178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2553426" y="4803009"/>
              <a:ext cx="1713774" cy="27664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Tahoma"/>
                  <a:cs typeface="Tahoma"/>
                </a:rPr>
                <a:t>SSH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4267200" y="45720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267200" y="4572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サーバ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877898" y="4326523"/>
            <a:ext cx="1689100" cy="2097028"/>
            <a:chOff x="877898" y="4326523"/>
            <a:chExt cx="1689100" cy="2097028"/>
          </a:xfrm>
        </p:grpSpPr>
        <p:sp>
          <p:nvSpPr>
            <p:cNvPr id="26" name="角丸四角形 25"/>
            <p:cNvSpPr/>
            <p:nvPr/>
          </p:nvSpPr>
          <p:spPr>
            <a:xfrm>
              <a:off x="877898" y="4648200"/>
              <a:ext cx="16891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 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クライアント</a:t>
              </a:r>
              <a:endParaRPr kumimoji="1" lang="ja-JP" altLang="en-US" dirty="0">
                <a:latin typeface="+mn-ea"/>
              </a:endParaRPr>
            </a:p>
          </p:txBody>
        </p:sp>
        <p:pic>
          <p:nvPicPr>
            <p:cNvPr id="28" name="図 27" descr="1360059674_Portable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19" y="5432951"/>
              <a:ext cx="990600" cy="990600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877898" y="4326523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4575936" y="5021561"/>
            <a:ext cx="734668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盗聴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248400" y="4145578"/>
            <a:ext cx="1676400" cy="2407622"/>
            <a:chOff x="6248400" y="4145578"/>
            <a:chExt cx="1676400" cy="2407622"/>
          </a:xfrm>
        </p:grpSpPr>
        <p:sp>
          <p:nvSpPr>
            <p:cNvPr id="10" name="正方形/長方形 9"/>
            <p:cNvSpPr/>
            <p:nvPr/>
          </p:nvSpPr>
          <p:spPr>
            <a:xfrm>
              <a:off x="6248400" y="4495800"/>
              <a:ext cx="1676400" cy="2057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48400" y="41455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  <p:pic>
          <p:nvPicPr>
            <p:cNvPr id="23" name="図 22" descr="1360060223_full_scree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767" y="4617109"/>
              <a:ext cx="724978" cy="724978"/>
            </a:xfrm>
            <a:prstGeom prst="rect">
              <a:avLst/>
            </a:prstGeom>
          </p:spPr>
        </p:pic>
      </p:grpSp>
      <p:pic>
        <p:nvPicPr>
          <p:cNvPr id="41" name="図 40" descr="point-query-user-icone-6173-1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12" y="5630863"/>
            <a:ext cx="797211" cy="792688"/>
          </a:xfrm>
          <a:prstGeom prst="rect">
            <a:avLst/>
          </a:prstGeom>
        </p:spPr>
      </p:pic>
      <p:cxnSp>
        <p:nvCxnSpPr>
          <p:cNvPr id="43" name="直線矢印コネクタ 42"/>
          <p:cNvCxnSpPr/>
          <p:nvPr/>
        </p:nvCxnSpPr>
        <p:spPr>
          <a:xfrm flipH="1">
            <a:off x="5644343" y="4931630"/>
            <a:ext cx="1092424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9" idx="2"/>
          </p:cNvCxnSpPr>
          <p:nvPr/>
        </p:nvCxnSpPr>
        <p:spPr>
          <a:xfrm>
            <a:off x="4943270" y="5402561"/>
            <a:ext cx="0" cy="450482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図 74" descr="1360060136_control-panel-px-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54" y="4245654"/>
            <a:ext cx="652692" cy="652692"/>
          </a:xfrm>
          <a:prstGeom prst="rect">
            <a:avLst/>
          </a:prstGeom>
        </p:spPr>
      </p:pic>
      <p:pic>
        <p:nvPicPr>
          <p:cNvPr id="40" name="図 39" descr="1360060136_control-panel-px-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12" y="4264784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-0.23282 -0.01574 -0.46546 -0.03148 -0.56146 -0.00324 C -0.65747 0.025 -0.57361 0.14051 -0.57605 0.1689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4.72222E-6 0.21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229601" cy="4602163"/>
          </a:xfrm>
        </p:spPr>
        <p:txBody>
          <a:bodyPr/>
          <a:lstStyle/>
          <a:p>
            <a:r>
              <a:rPr kumimoji="1" lang="ja-JP" altLang="en-US" dirty="0" smtClean="0"/>
              <a:t>安全な帯域外リモート管理機構</a:t>
            </a:r>
            <a:endParaRPr kumimoji="1" lang="en-US" altLang="ja-JP" dirty="0" smtClean="0"/>
          </a:p>
          <a:p>
            <a:pPr lvl="1"/>
            <a:r>
              <a:rPr kumimoji="1" lang="ja-JP" altLang="en-US" dirty="0"/>
              <a:t>仮想</a:t>
            </a:r>
            <a:r>
              <a:rPr kumimoji="1" lang="ja-JP" altLang="en-US" dirty="0" smtClean="0"/>
              <a:t>マシンモニタ（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）と</a:t>
            </a:r>
            <a:r>
              <a:rPr kumimoji="1" lang="en-US" altLang="ja-JP" dirty="0"/>
              <a:t>VNC</a:t>
            </a:r>
            <a:r>
              <a:rPr kumimoji="1" lang="ja-JP" altLang="en-US" dirty="0" smtClean="0"/>
              <a:t>クライアントの間で暗号化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キーボード入力・画面</a:t>
            </a:r>
            <a:r>
              <a:rPr kumimoji="1" lang="ja-JP" altLang="en-US" dirty="0" smtClean="0"/>
              <a:t>出力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への情報漏洩を防止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提案：</a:t>
            </a:r>
            <a:r>
              <a:rPr kumimoji="1" lang="en-US" altLang="ja-JP" dirty="0" err="1" smtClean="0"/>
              <a:t>FBCrypt</a:t>
            </a:r>
            <a:endParaRPr kumimoji="1" lang="ja-JP" altLang="en-US" dirty="0"/>
          </a:p>
        </p:txBody>
      </p:sp>
      <p:grpSp>
        <p:nvGrpSpPr>
          <p:cNvPr id="82" name="図形グループ 81"/>
          <p:cNvGrpSpPr/>
          <p:nvPr/>
        </p:nvGrpSpPr>
        <p:grpSpPr>
          <a:xfrm>
            <a:off x="2971800" y="3581400"/>
            <a:ext cx="5257800" cy="3276600"/>
            <a:chOff x="2971800" y="3314700"/>
            <a:chExt cx="5257800" cy="3276600"/>
          </a:xfrm>
        </p:grpSpPr>
        <p:sp>
          <p:nvSpPr>
            <p:cNvPr id="5" name="雲 4"/>
            <p:cNvSpPr/>
            <p:nvPr/>
          </p:nvSpPr>
          <p:spPr>
            <a:xfrm>
              <a:off x="2971800" y="3314700"/>
              <a:ext cx="5257800" cy="32766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図形グループ 78"/>
            <p:cNvGrpSpPr/>
            <p:nvPr/>
          </p:nvGrpSpPr>
          <p:grpSpPr>
            <a:xfrm>
              <a:off x="3733799" y="5676900"/>
              <a:ext cx="4010415" cy="788802"/>
              <a:chOff x="3733799" y="5676900"/>
              <a:chExt cx="4010415" cy="78880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733799" y="5676900"/>
                <a:ext cx="4010415" cy="78880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982214" y="6127148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VMM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80" name="図形グループ 79"/>
            <p:cNvGrpSpPr/>
            <p:nvPr/>
          </p:nvGrpSpPr>
          <p:grpSpPr>
            <a:xfrm>
              <a:off x="6220215" y="3619500"/>
              <a:ext cx="1524000" cy="1676400"/>
              <a:chOff x="6220215" y="3619500"/>
              <a:chExt cx="1524000" cy="1676400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6220215" y="4000500"/>
                <a:ext cx="1524000" cy="1295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220215" y="361950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 </a:t>
                </a:r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grpSp>
          <p:nvGrpSpPr>
            <p:cNvPr id="81" name="図形グループ 80"/>
            <p:cNvGrpSpPr/>
            <p:nvPr/>
          </p:nvGrpSpPr>
          <p:grpSpPr>
            <a:xfrm>
              <a:off x="3733800" y="3619500"/>
              <a:ext cx="1828800" cy="1676400"/>
              <a:chOff x="3733800" y="3619500"/>
              <a:chExt cx="1828800" cy="1676400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3733800" y="4000500"/>
                <a:ext cx="1828800" cy="1295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3733800" y="36195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962400" y="4103132"/>
                <a:ext cx="1371600" cy="533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dirty="0" smtClean="0">
                    <a:latin typeface="+mn-ea"/>
                  </a:rPr>
                  <a:t>サーバ</a:t>
                </a:r>
                <a:endParaRPr kumimoji="1" lang="ja-JP" altLang="en-US" dirty="0">
                  <a:latin typeface="+mn-ea"/>
                </a:endParaRPr>
              </a:p>
            </p:txBody>
          </p:sp>
        </p:grpSp>
      </p:grpSp>
      <p:grpSp>
        <p:nvGrpSpPr>
          <p:cNvPr id="78" name="図形グループ 77"/>
          <p:cNvGrpSpPr/>
          <p:nvPr/>
        </p:nvGrpSpPr>
        <p:grpSpPr>
          <a:xfrm>
            <a:off x="990599" y="3886200"/>
            <a:ext cx="1591235" cy="1975012"/>
            <a:chOff x="990599" y="3619500"/>
            <a:chExt cx="1591235" cy="1975012"/>
          </a:xfrm>
        </p:grpSpPr>
        <p:sp>
          <p:nvSpPr>
            <p:cNvPr id="22" name="角丸四角形 21"/>
            <p:cNvSpPr/>
            <p:nvPr/>
          </p:nvSpPr>
          <p:spPr>
            <a:xfrm>
              <a:off x="990600" y="4000500"/>
              <a:ext cx="1591234" cy="15940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90599" y="4000500"/>
              <a:ext cx="159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600" y="3619500"/>
              <a:ext cx="1591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 </a:t>
              </a:r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1142999" y="4991100"/>
            <a:ext cx="1295401" cy="685800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キーボード入力暗号化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6" name="図 55" descr="1360059930_key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4365984"/>
            <a:ext cx="962413" cy="962413"/>
          </a:xfrm>
          <a:prstGeom prst="rect">
            <a:avLst/>
          </a:prstGeom>
        </p:spPr>
      </p:pic>
      <p:cxnSp>
        <p:nvCxnSpPr>
          <p:cNvPr id="58" name="直線矢印コネクタ 57"/>
          <p:cNvCxnSpPr>
            <a:endCxn id="27" idx="1"/>
          </p:cNvCxnSpPr>
          <p:nvPr/>
        </p:nvCxnSpPr>
        <p:spPr>
          <a:xfrm>
            <a:off x="2581834" y="4636532"/>
            <a:ext cx="1380566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5020839" y="6071137"/>
            <a:ext cx="1814150" cy="556302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+mn-ea"/>
              </a:rPr>
              <a:t>キーボード入力復号化</a:t>
            </a:r>
            <a:endParaRPr kumimoji="1" lang="ja-JP" altLang="en-US" sz="160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73" name="カギ線コネクタ 72"/>
          <p:cNvCxnSpPr>
            <a:stCxn id="27" idx="2"/>
            <a:endCxn id="33" idx="1"/>
          </p:cNvCxnSpPr>
          <p:nvPr/>
        </p:nvCxnSpPr>
        <p:spPr>
          <a:xfrm rot="16200000" flipH="1">
            <a:off x="4111491" y="5439940"/>
            <a:ext cx="1446056" cy="372639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カギ線コネクタ 74"/>
          <p:cNvCxnSpPr>
            <a:stCxn id="33" idx="3"/>
          </p:cNvCxnSpPr>
          <p:nvPr/>
        </p:nvCxnSpPr>
        <p:spPr>
          <a:xfrm flipV="1">
            <a:off x="6834989" y="5207594"/>
            <a:ext cx="246003" cy="1141694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928725" y="4117032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7333766" y="5107978"/>
            <a:ext cx="410448" cy="4104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安全な帯域外リモート管理機構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仮想マシンモニタ（</a:t>
            </a:r>
            <a:r>
              <a:rPr kumimoji="1" lang="en-US" altLang="ja-JP" dirty="0"/>
              <a:t>VMM</a:t>
            </a:r>
            <a:r>
              <a:rPr kumimoji="1" lang="ja-JP" altLang="en-US" dirty="0"/>
              <a:t>）と</a:t>
            </a:r>
            <a:r>
              <a:rPr kumimoji="1" lang="en-US" altLang="ja-JP" dirty="0"/>
              <a:t>VNC</a:t>
            </a:r>
            <a:r>
              <a:rPr kumimoji="1" lang="ja-JP" altLang="en-US" dirty="0"/>
              <a:t>クライアントの間で暗号化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キーボード入力・画面出力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への情報漏洩を防止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提案：</a:t>
            </a:r>
            <a:r>
              <a:rPr kumimoji="1" lang="en-US" altLang="ja-JP" dirty="0" err="1" smtClean="0"/>
              <a:t>FBCrypt</a:t>
            </a:r>
            <a:endParaRPr kumimoji="1" lang="ja-JP" altLang="en-US" dirty="0"/>
          </a:p>
        </p:txBody>
      </p:sp>
      <p:grpSp>
        <p:nvGrpSpPr>
          <p:cNvPr id="82" name="図形グループ 81"/>
          <p:cNvGrpSpPr/>
          <p:nvPr/>
        </p:nvGrpSpPr>
        <p:grpSpPr>
          <a:xfrm>
            <a:off x="2971800" y="3567799"/>
            <a:ext cx="5257800" cy="3276600"/>
            <a:chOff x="2971800" y="3314700"/>
            <a:chExt cx="5257800" cy="3276600"/>
          </a:xfrm>
        </p:grpSpPr>
        <p:sp>
          <p:nvSpPr>
            <p:cNvPr id="5" name="雲 4"/>
            <p:cNvSpPr/>
            <p:nvPr/>
          </p:nvSpPr>
          <p:spPr>
            <a:xfrm>
              <a:off x="2971800" y="3314700"/>
              <a:ext cx="5257800" cy="32766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図形グループ 78"/>
            <p:cNvGrpSpPr/>
            <p:nvPr/>
          </p:nvGrpSpPr>
          <p:grpSpPr>
            <a:xfrm>
              <a:off x="3733799" y="5676900"/>
              <a:ext cx="4010415" cy="788802"/>
              <a:chOff x="3733799" y="5676900"/>
              <a:chExt cx="4010415" cy="78880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733799" y="5676900"/>
                <a:ext cx="4010415" cy="78880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982214" y="6127148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VMM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80" name="図形グループ 79"/>
            <p:cNvGrpSpPr/>
            <p:nvPr/>
          </p:nvGrpSpPr>
          <p:grpSpPr>
            <a:xfrm>
              <a:off x="6220215" y="3619500"/>
              <a:ext cx="1524000" cy="1676400"/>
              <a:chOff x="6220215" y="3619500"/>
              <a:chExt cx="1524000" cy="1676400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6220215" y="4000500"/>
                <a:ext cx="1524000" cy="1295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220215" y="361950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 </a:t>
                </a:r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grpSp>
          <p:nvGrpSpPr>
            <p:cNvPr id="81" name="図形グループ 80"/>
            <p:cNvGrpSpPr/>
            <p:nvPr/>
          </p:nvGrpSpPr>
          <p:grpSpPr>
            <a:xfrm>
              <a:off x="3733800" y="3619500"/>
              <a:ext cx="1828800" cy="1676400"/>
              <a:chOff x="3733800" y="3619500"/>
              <a:chExt cx="1828800" cy="1676400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3733800" y="4000500"/>
                <a:ext cx="1828800" cy="1295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3733800" y="36195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962400" y="4103132"/>
                <a:ext cx="1371600" cy="533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dirty="0" smtClean="0">
                    <a:latin typeface="+mn-ea"/>
                  </a:rPr>
                  <a:t>サーバ</a:t>
                </a:r>
                <a:endParaRPr kumimoji="1" lang="ja-JP" altLang="en-US" dirty="0">
                  <a:latin typeface="+mn-ea"/>
                </a:endParaRPr>
              </a:p>
            </p:txBody>
          </p:sp>
        </p:grpSp>
      </p:grpSp>
      <p:grpSp>
        <p:nvGrpSpPr>
          <p:cNvPr id="78" name="図形グループ 77"/>
          <p:cNvGrpSpPr/>
          <p:nvPr/>
        </p:nvGrpSpPr>
        <p:grpSpPr>
          <a:xfrm>
            <a:off x="990599" y="3872599"/>
            <a:ext cx="1591235" cy="1975012"/>
            <a:chOff x="990599" y="3619500"/>
            <a:chExt cx="1591235" cy="1975012"/>
          </a:xfrm>
        </p:grpSpPr>
        <p:sp>
          <p:nvSpPr>
            <p:cNvPr id="22" name="角丸四角形 21"/>
            <p:cNvSpPr/>
            <p:nvPr/>
          </p:nvSpPr>
          <p:spPr>
            <a:xfrm>
              <a:off x="990600" y="4000500"/>
              <a:ext cx="1591234" cy="15940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90599" y="4000500"/>
              <a:ext cx="159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600" y="3619500"/>
              <a:ext cx="1591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 </a:t>
              </a:r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1142999" y="4977499"/>
            <a:ext cx="1295401" cy="685800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画面出力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復号化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34000" y="6057536"/>
            <a:ext cx="1233348" cy="556302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+mn-ea"/>
              </a:rPr>
              <a:t>画面出力</a:t>
            </a:r>
            <a:endParaRPr kumimoji="1" lang="en-US" altLang="ja-JP" sz="1600" dirty="0" smtClean="0">
              <a:solidFill>
                <a:srgbClr val="FFFFFF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+mn-ea"/>
              </a:rPr>
              <a:t>暗号化</a:t>
            </a:r>
            <a:endParaRPr kumimoji="1" lang="ja-JP" altLang="en-US" sz="160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1" name="カギ線コネクタ 10"/>
          <p:cNvCxnSpPr>
            <a:endCxn id="33" idx="3"/>
          </p:cNvCxnSpPr>
          <p:nvPr/>
        </p:nvCxnSpPr>
        <p:spPr>
          <a:xfrm rot="5400000">
            <a:off x="6200540" y="5554012"/>
            <a:ext cx="1148483" cy="414866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33" idx="1"/>
            <a:endCxn id="27" idx="2"/>
          </p:cNvCxnSpPr>
          <p:nvPr/>
        </p:nvCxnSpPr>
        <p:spPr>
          <a:xfrm rot="10800000">
            <a:off x="4648200" y="4889631"/>
            <a:ext cx="685800" cy="1446056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27" idx="1"/>
          </p:cNvCxnSpPr>
          <p:nvPr/>
        </p:nvCxnSpPr>
        <p:spPr>
          <a:xfrm flipH="1" flipV="1">
            <a:off x="2581834" y="4598555"/>
            <a:ext cx="1380566" cy="2437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図 44" descr="com.glavsoft.viewer.ViewerScreenSnapz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21" y="5052428"/>
            <a:ext cx="916744" cy="669857"/>
          </a:xfrm>
          <a:prstGeom prst="rect">
            <a:avLst/>
          </a:prstGeom>
        </p:spPr>
      </p:pic>
      <p:pic>
        <p:nvPicPr>
          <p:cNvPr id="46" name="図 45" descr="com.glavsoft.viewer.ViewerScreenSnapz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95" y="4436274"/>
            <a:ext cx="932639" cy="765599"/>
          </a:xfrm>
          <a:prstGeom prst="rect">
            <a:avLst/>
          </a:prstGeom>
        </p:spPr>
      </p:pic>
      <p:pic>
        <p:nvPicPr>
          <p:cNvPr id="47" name="図 46" descr="com.glavsoft.viewer.ViewerScreenSnapz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10" y="5711789"/>
            <a:ext cx="932639" cy="7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のリモートアテステーション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マシン起動時に第三者機関が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の完全性を保証</a:t>
            </a:r>
            <a:endParaRPr kumimoji="1" lang="en-US" altLang="ja-JP" strike="sngStrike" dirty="0" smtClean="0"/>
          </a:p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自身のメモリ保護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内のメモリに不正にアクセスできない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サーバマシンの物理的な保護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IaaS</a:t>
            </a:r>
            <a:r>
              <a:rPr kumimoji="1" lang="ja-JP" altLang="en-US" dirty="0" smtClean="0"/>
              <a:t>内の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を信頼できるか？</a:t>
            </a:r>
            <a:endParaRPr kumimoji="1" lang="ja-JP" altLang="en-US" dirty="0"/>
          </a:p>
        </p:txBody>
      </p:sp>
      <p:sp>
        <p:nvSpPr>
          <p:cNvPr id="5" name="雲 4"/>
          <p:cNvSpPr/>
          <p:nvPr/>
        </p:nvSpPr>
        <p:spPr>
          <a:xfrm>
            <a:off x="1370847" y="4315610"/>
            <a:ext cx="4800600" cy="254606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7" idx="2"/>
          </p:cNvCxnSpPr>
          <p:nvPr/>
        </p:nvCxnSpPr>
        <p:spPr>
          <a:xfrm>
            <a:off x="2945555" y="5127760"/>
            <a:ext cx="0" cy="455699"/>
          </a:xfrm>
          <a:prstGeom prst="line">
            <a:avLst/>
          </a:prstGeom>
          <a:ln w="38100" cmpd="sng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107355" y="4589207"/>
            <a:ext cx="1676400" cy="53855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管理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56025" y="5738712"/>
            <a:ext cx="12192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検証</a:t>
            </a:r>
            <a:endParaRPr kumimoji="1" lang="en-US" altLang="ja-JP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サーバ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621455" y="5497092"/>
            <a:ext cx="4914900" cy="1156018"/>
            <a:chOff x="3162300" y="5334000"/>
            <a:chExt cx="4914900" cy="1156018"/>
          </a:xfrm>
        </p:grpSpPr>
        <p:sp>
          <p:nvSpPr>
            <p:cNvPr id="17" name="正方形/長方形 16"/>
            <p:cNvSpPr/>
            <p:nvPr/>
          </p:nvSpPr>
          <p:spPr>
            <a:xfrm>
              <a:off x="4648200" y="5334000"/>
              <a:ext cx="3429000" cy="45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VMM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3162300" y="5963068"/>
              <a:ext cx="4914900" cy="526950"/>
              <a:chOff x="3162300" y="5963068"/>
              <a:chExt cx="4914900" cy="526950"/>
            </a:xfrm>
          </p:grpSpPr>
          <p:grpSp>
            <p:nvGrpSpPr>
              <p:cNvPr id="19" name="図形グループ 18"/>
              <p:cNvGrpSpPr/>
              <p:nvPr/>
            </p:nvGrpSpPr>
            <p:grpSpPr>
              <a:xfrm>
                <a:off x="3162300" y="5963068"/>
                <a:ext cx="4914900" cy="526950"/>
                <a:chOff x="2628900" y="6121957"/>
                <a:chExt cx="4914900" cy="702600"/>
              </a:xfrm>
            </p:grpSpPr>
            <p:sp>
              <p:nvSpPr>
                <p:cNvPr id="21" name="正方形/長方形 20"/>
                <p:cNvSpPr/>
                <p:nvPr/>
              </p:nvSpPr>
              <p:spPr>
                <a:xfrm>
                  <a:off x="4114800" y="6121957"/>
                  <a:ext cx="3429000" cy="68524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628900" y="6373152"/>
                  <a:ext cx="1498783" cy="45140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 smtClean="0">
                      <a:solidFill>
                        <a:srgbClr val="000000"/>
                      </a:solidFill>
                      <a:latin typeface="+mn-ea"/>
                    </a:rPr>
                    <a:t>ハードウェア</a:t>
                  </a:r>
                  <a:endParaRPr kumimoji="1" lang="ja-JP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</p:grpSp>
          <p:sp>
            <p:nvSpPr>
              <p:cNvPr id="20" name="角丸四角形 19"/>
              <p:cNvSpPr/>
              <p:nvPr/>
            </p:nvSpPr>
            <p:spPr>
              <a:xfrm>
                <a:off x="6858003" y="6053557"/>
                <a:ext cx="762000" cy="381000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rgbClr val="000000"/>
                    </a:solidFill>
                    <a:latin typeface="+mn-ea"/>
                  </a:rPr>
                  <a:t>TPM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</p:grpSp>
      <p:cxnSp>
        <p:nvCxnSpPr>
          <p:cNvPr id="10" name="直線矢印コネクタ 9"/>
          <p:cNvCxnSpPr/>
          <p:nvPr/>
        </p:nvCxnSpPr>
        <p:spPr>
          <a:xfrm flipV="1">
            <a:off x="2945555" y="5194870"/>
            <a:ext cx="1371603" cy="30222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079158" y="6407148"/>
            <a:ext cx="2176867" cy="1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六角形 11"/>
          <p:cNvSpPr/>
          <p:nvPr/>
        </p:nvSpPr>
        <p:spPr>
          <a:xfrm>
            <a:off x="6198872" y="6009756"/>
            <a:ext cx="353568" cy="304800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89794" y="5643030"/>
            <a:ext cx="129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電子署名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01548" y="6301537"/>
            <a:ext cx="1220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ハッシュ値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15" name="カギ線コネクタ 14"/>
          <p:cNvCxnSpPr>
            <a:stCxn id="17" idx="2"/>
            <a:endCxn id="20" idx="1"/>
          </p:cNvCxnSpPr>
          <p:nvPr/>
        </p:nvCxnSpPr>
        <p:spPr>
          <a:xfrm rot="16200000" flipH="1">
            <a:off x="3843078" y="5933068"/>
            <a:ext cx="452857" cy="495303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370846" y="5127760"/>
            <a:ext cx="164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不正アクセス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17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F34360-F70A-42C7-92C5-918367533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1770</Words>
  <Application>Microsoft Macintosh PowerPoint</Application>
  <PresentationFormat>画面に合わせる (4:3)</PresentationFormat>
  <Paragraphs>516</Paragraphs>
  <Slides>31</Slides>
  <Notes>29</Notes>
  <HiddenSlides>5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Custom Theme</vt:lpstr>
      <vt:lpstr>IaaSクラウドにおける セキュアな帯域外リモート管理</vt:lpstr>
      <vt:lpstr>IaaSにおけるVMのリモート管理</vt:lpstr>
      <vt:lpstr>IaaSにおける帯域外リモート管理</vt:lpstr>
      <vt:lpstr>セキュリティの懸念</vt:lpstr>
      <vt:lpstr>管理VMへの情報漏洩</vt:lpstr>
      <vt:lpstr>管理VMへの情報漏洩</vt:lpstr>
      <vt:lpstr>提案：FBCrypt</vt:lpstr>
      <vt:lpstr>提案：FBCrypt</vt:lpstr>
      <vt:lpstr>IaaS内のVMMを信頼できるか？</vt:lpstr>
      <vt:lpstr>対応する仮想化方式</vt:lpstr>
      <vt:lpstr>キーボード入力の暗号化</vt:lpstr>
      <vt:lpstr>キーボード入力の暗号化</vt:lpstr>
      <vt:lpstr>キーボード入力の機密性と完全性</vt:lpstr>
      <vt:lpstr>VRAMの複製・暗号化</vt:lpstr>
      <vt:lpstr>VRAMの複製・暗号化</vt:lpstr>
      <vt:lpstr>VRAMの効率的な同期</vt:lpstr>
      <vt:lpstr>実験</vt:lpstr>
      <vt:lpstr>情報漏洩防止の確認</vt:lpstr>
      <vt:lpstr>キーボード入力のオーバヘッド</vt:lpstr>
      <vt:lpstr>キーボード入力のレスポンスタイム</vt:lpstr>
      <vt:lpstr>画面更新のオーバヘッド</vt:lpstr>
      <vt:lpstr>画面更新のレスポンスタイム</vt:lpstr>
      <vt:lpstr>画面更新のCPU使用率(800x600)</vt:lpstr>
      <vt:lpstr>関連研究</vt:lpstr>
      <vt:lpstr>まとめ</vt:lpstr>
      <vt:lpstr>FBCryptの公開</vt:lpstr>
      <vt:lpstr>鍵管理</vt:lpstr>
      <vt:lpstr>IaaS内のユーザVMの保護</vt:lpstr>
      <vt:lpstr>画面更新のCPU使用率</vt:lpstr>
      <vt:lpstr>画面更新のCPU使用率（サーバ側）</vt:lpstr>
      <vt:lpstr>画面更新のオーバヘッド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subject/>
  <dc:creator/>
  <cp:keywords/>
  <dc:description/>
  <cp:lastModifiedBy/>
  <cp:revision>1</cp:revision>
  <dcterms:modified xsi:type="dcterms:W3CDTF">2013-02-07T06:59:32Z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