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70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2521;&#12452;&#12502;&#12510;&#12452;&#12464;&#12524;&#12540;&#12471;&#12519;&#12531;&#28204;&#2345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2521;&#12452;&#12502;&#12510;&#12452;&#12464;&#12524;&#12540;&#12471;&#12519;&#12531;&#28204;&#2345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2521;&#12452;&#12502;&#12510;&#12452;&#12464;&#12524;&#12540;&#12471;&#12519;&#12531;&#28204;&#2345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>
        <c:manualLayout>
          <c:layoutTarget val="inner"/>
          <c:xMode val="edge"/>
          <c:yMode val="edge"/>
          <c:x val="0.12473840769903755"/>
          <c:y val="5.1400554097404488E-2"/>
          <c:w val="0.82346303587051628"/>
          <c:h val="0.72785469524642765"/>
        </c:manualLayout>
      </c:layout>
      <c:scatterChart>
        <c:scatterStyle val="lineMarker"/>
        <c:ser>
          <c:idx val="0"/>
          <c:order val="0"/>
          <c:tx>
            <c:v>ネットワーク転送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'memory swapに要した時間'!$D$15:$D$17</c:f>
              <c:numCache>
                <c:formatCode>General</c:formatCode>
                <c:ptCount val="3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</c:numCache>
            </c:numRef>
          </c:xVal>
          <c:yVal>
            <c:numRef>
              <c:f>'memory swapに要した時間'!$H$18:$H$20</c:f>
              <c:numCache>
                <c:formatCode>General</c:formatCode>
                <c:ptCount val="3"/>
                <c:pt idx="0">
                  <c:v>2.1852326077678192</c:v>
                </c:pt>
                <c:pt idx="1">
                  <c:v>4.3704652155356394</c:v>
                </c:pt>
                <c:pt idx="2">
                  <c:v>8.7409304310712699</c:v>
                </c:pt>
              </c:numCache>
            </c:numRef>
          </c:yVal>
        </c:ser>
        <c:ser>
          <c:idx val="1"/>
          <c:order val="1"/>
          <c:tx>
            <c:v>メモリスワップ</c:v>
          </c:tx>
          <c:spPr>
            <a:ln w="12700">
              <a:solidFill>
                <a:srgbClr val="C00000"/>
              </a:solidFill>
            </a:ln>
          </c:spPr>
          <c:marker>
            <c:symbol val="diamond"/>
            <c:size val="8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'memory swapに要した時間'!$D$15:$D$17</c:f>
              <c:numCache>
                <c:formatCode>General</c:formatCode>
                <c:ptCount val="3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</c:numCache>
            </c:numRef>
          </c:xVal>
          <c:yVal>
            <c:numRef>
              <c:f>'memory swapに要した時間'!$E$15:$E$17</c:f>
              <c:numCache>
                <c:formatCode>General</c:formatCode>
                <c:ptCount val="3"/>
                <c:pt idx="0">
                  <c:v>0.11300000000000004</c:v>
                </c:pt>
                <c:pt idx="1">
                  <c:v>0.25800000000000001</c:v>
                </c:pt>
                <c:pt idx="2">
                  <c:v>0.51300000000000001</c:v>
                </c:pt>
              </c:numCache>
            </c:numRef>
          </c:yVal>
        </c:ser>
        <c:axId val="52388224"/>
        <c:axId val="52390528"/>
      </c:scatterChart>
      <c:valAx>
        <c:axId val="523882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ja-JP" altLang="en-US" sz="1400" b="0"/>
                  <a:t>メモリサイズ</a:t>
                </a:r>
                <a:r>
                  <a:rPr lang="en-US" altLang="ja-JP" sz="1400" b="0"/>
                  <a:t>[MB]</a:t>
                </a:r>
                <a:endParaRPr lang="ja-JP" altLang="en-US" sz="1400" b="0"/>
              </a:p>
            </c:rich>
          </c:tx>
          <c:layout>
            <c:manualLayout>
              <c:xMode val="edge"/>
              <c:yMode val="edge"/>
              <c:x val="0.34602537182852194"/>
              <c:y val="0.88650444736074652"/>
            </c:manualLayout>
          </c:layout>
        </c:title>
        <c:numFmt formatCode="General" sourceLinked="1"/>
        <c:majorTickMark val="in"/>
        <c:tickLblPos val="nextTo"/>
        <c:crossAx val="52390528"/>
        <c:crosses val="autoZero"/>
        <c:crossBetween val="midCat"/>
        <c:majorUnit val="256"/>
      </c:valAx>
      <c:valAx>
        <c:axId val="5239052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 sz="1400" b="0"/>
                  <a:t>時間</a:t>
                </a:r>
                <a:r>
                  <a:rPr lang="en-US" altLang="ja-JP" sz="1400" b="0"/>
                  <a:t>[s]</a:t>
                </a:r>
                <a:endParaRPr lang="ja-JP" altLang="en-US" sz="1400" b="0"/>
              </a:p>
            </c:rich>
          </c:tx>
          <c:layout>
            <c:manualLayout>
              <c:xMode val="edge"/>
              <c:yMode val="edge"/>
              <c:x val="2.7777777777777861E-3"/>
              <c:y val="0.38235345581802282"/>
            </c:manualLayout>
          </c:layout>
        </c:title>
        <c:numFmt formatCode="General" sourceLinked="1"/>
        <c:majorTickMark val="in"/>
        <c:tickLblPos val="nextTo"/>
        <c:crossAx val="5238822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9668044619422584"/>
          <c:y val="0.11288131203303288"/>
          <c:w val="0.40887510936132981"/>
          <c:h val="0.23873571074070221"/>
        </c:manualLayout>
      </c:layout>
      <c:txPr>
        <a:bodyPr/>
        <a:lstStyle/>
        <a:p>
          <a:pPr>
            <a:defRPr sz="1400">
              <a:latin typeface="メイリオ" pitchFamily="50" charset="-128"/>
              <a:ea typeface="メイリオ" pitchFamily="50" charset="-128"/>
              <a:cs typeface="メイリオ" pitchFamily="50" charset="-128"/>
            </a:defRPr>
          </a:pPr>
          <a:endParaRPr lang="ja-JP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1"/>
  <c:chart>
    <c:autoTitleDeleted val="1"/>
    <c:plotArea>
      <c:layout>
        <c:manualLayout>
          <c:layoutTarget val="inner"/>
          <c:xMode val="edge"/>
          <c:yMode val="edge"/>
          <c:x val="0.14286329833770828"/>
          <c:y val="5.1400554097404495E-2"/>
          <c:w val="0.80533814523184399"/>
          <c:h val="0.73803988043161362"/>
        </c:manualLayout>
      </c:layout>
      <c:scatterChart>
        <c:scatterStyle val="lineMarker"/>
        <c:ser>
          <c:idx val="1"/>
          <c:order val="0"/>
          <c:tx>
            <c:v>仮想ネットワーク転送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'memory swapに要した時間'!$D$15:$D$17</c:f>
              <c:numCache>
                <c:formatCode>General</c:formatCode>
                <c:ptCount val="3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</c:numCache>
            </c:numRef>
          </c:xVal>
          <c:yVal>
            <c:numRef>
              <c:f>'memory swapに要した時間'!$F$15:$F$17</c:f>
              <c:numCache>
                <c:formatCode>General</c:formatCode>
                <c:ptCount val="3"/>
                <c:pt idx="0">
                  <c:v>0.177777778</c:v>
                </c:pt>
                <c:pt idx="1">
                  <c:v>0.35555555599999999</c:v>
                </c:pt>
                <c:pt idx="2">
                  <c:v>0.71111111100000002</c:v>
                </c:pt>
              </c:numCache>
            </c:numRef>
          </c:yVal>
        </c:ser>
        <c:ser>
          <c:idx val="0"/>
          <c:order val="1"/>
          <c:tx>
            <c:v>メモリスワップ</c:v>
          </c:tx>
          <c:spPr>
            <a:ln w="12700">
              <a:solidFill>
                <a:srgbClr val="C00000"/>
              </a:solidFill>
            </a:ln>
          </c:spPr>
          <c:marker>
            <c:symbol val="diamond"/>
            <c:size val="8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'memory swapに要した時間'!$D$15:$D$17</c:f>
              <c:numCache>
                <c:formatCode>General</c:formatCode>
                <c:ptCount val="3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</c:numCache>
            </c:numRef>
          </c:xVal>
          <c:yVal>
            <c:numRef>
              <c:f>'memory swapに要した時間'!$E$15:$E$17</c:f>
              <c:numCache>
                <c:formatCode>General</c:formatCode>
                <c:ptCount val="3"/>
                <c:pt idx="0">
                  <c:v>0.113</c:v>
                </c:pt>
                <c:pt idx="1">
                  <c:v>0.25800000000000001</c:v>
                </c:pt>
                <c:pt idx="2">
                  <c:v>0.51300000000000001</c:v>
                </c:pt>
              </c:numCache>
            </c:numRef>
          </c:yVal>
        </c:ser>
        <c:axId val="134478080"/>
        <c:axId val="134656768"/>
      </c:scatterChart>
      <c:valAx>
        <c:axId val="134478080"/>
        <c:scaling>
          <c:orientation val="minMax"/>
          <c:max val="1280"/>
        </c:scaling>
        <c:axPos val="b"/>
        <c:title>
          <c:tx>
            <c:rich>
              <a:bodyPr/>
              <a:lstStyle/>
              <a:p>
                <a:pPr>
                  <a:defRPr b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defRPr>
                </a:pPr>
                <a:r>
                  <a:rPr lang="ja-JP" sz="1200" b="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ゲスト</a:t>
                </a:r>
                <a:r>
                  <a:rPr lang="en-US" sz="1200" b="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VM</a:t>
                </a:r>
                <a:r>
                  <a:rPr lang="ja-JP" sz="1200" b="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のメモリ</a:t>
                </a:r>
                <a:r>
                  <a:rPr lang="ja-JP" altLang="en-US" sz="1200" b="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サイズ</a:t>
                </a:r>
                <a:r>
                  <a:rPr lang="en-US" sz="1200" b="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[MB]</a:t>
                </a:r>
              </a:p>
            </c:rich>
          </c:tx>
          <c:layout>
            <c:manualLayout>
              <c:xMode val="edge"/>
              <c:yMode val="edge"/>
              <c:x val="0.2525183727034121"/>
              <c:y val="0.86851851851851847"/>
            </c:manualLayout>
          </c:layout>
        </c:title>
        <c:numFmt formatCode="General" sourceLinked="0"/>
        <c:majorTickMark val="in"/>
        <c:tickLblPos val="nextTo"/>
        <c:crossAx val="134656768"/>
        <c:crosses val="autoZero"/>
        <c:crossBetween val="midCat"/>
        <c:majorUnit val="256"/>
      </c:valAx>
      <c:valAx>
        <c:axId val="13465676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b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defRPr>
                </a:pPr>
                <a:r>
                  <a:rPr lang="ja-JP" sz="1200" b="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時間 </a:t>
                </a:r>
                <a:r>
                  <a:rPr lang="en-US" sz="1200" b="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[s]</a:t>
                </a:r>
                <a:endParaRPr lang="ja-JP" sz="1200" b="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c:rich>
          </c:tx>
          <c:layout>
            <c:manualLayout>
              <c:xMode val="edge"/>
              <c:yMode val="edge"/>
              <c:x val="0"/>
              <c:y val="0.30845183868459058"/>
            </c:manualLayout>
          </c:layout>
        </c:title>
        <c:numFmt formatCode="General" sourceLinked="1"/>
        <c:majorTickMark val="in"/>
        <c:tickLblPos val="nextTo"/>
        <c:crossAx val="13447808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8834711286089237"/>
          <c:y val="0.10609762321376495"/>
          <c:w val="0.51720844269466315"/>
          <c:h val="0.16743438320209994"/>
        </c:manualLayout>
      </c:layout>
      <c:txPr>
        <a:bodyPr/>
        <a:lstStyle/>
        <a:p>
          <a:pPr>
            <a:defRPr sz="1400">
              <a:latin typeface="メイリオ" pitchFamily="50" charset="-128"/>
              <a:ea typeface="メイリオ" pitchFamily="50" charset="-128"/>
              <a:cs typeface="メイリオ" pitchFamily="50" charset="-128"/>
            </a:defRPr>
          </a:pPr>
          <a:endParaRPr lang="ja-JP"/>
        </a:p>
      </c:txPr>
    </c:legend>
    <c:plotVisOnly val="1"/>
    <c:dispBlanksAs val="gap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>
        <c:manualLayout>
          <c:layoutTarget val="inner"/>
          <c:xMode val="edge"/>
          <c:yMode val="edge"/>
          <c:x val="0.11916467910390872"/>
          <c:y val="5.1400554097404488E-2"/>
          <c:w val="0.87755872839546512"/>
          <c:h val="0.8971988918051913"/>
        </c:manualLayout>
      </c:layout>
      <c:barChart>
        <c:barDir val="col"/>
        <c:grouping val="clustered"/>
        <c:ser>
          <c:idx val="0"/>
          <c:order val="0"/>
          <c:tx>
            <c:v>メモリスワップ</c:v>
          </c:tx>
          <c:spPr>
            <a:solidFill>
              <a:srgbClr val="C00000"/>
            </a:solidFill>
          </c:spPr>
          <c:val>
            <c:numRef>
              <c:f>CPU使用率!$B$100</c:f>
              <c:numCache>
                <c:formatCode>General</c:formatCode>
                <c:ptCount val="1"/>
                <c:pt idx="0">
                  <c:v>0.98694285714285712</c:v>
                </c:pt>
              </c:numCache>
            </c:numRef>
          </c:val>
        </c:ser>
        <c:ser>
          <c:idx val="1"/>
          <c:order val="1"/>
          <c:tx>
            <c:v>仮想ネットワーク転送</c:v>
          </c:tx>
          <c:spPr>
            <a:solidFill>
              <a:schemeClr val="tx1">
                <a:lumMod val="75000"/>
                <a:lumOff val="25000"/>
              </a:schemeClr>
            </a:solidFill>
          </c:spPr>
          <c:val>
            <c:numRef>
              <c:f>CPU使用率!$K$107</c:f>
              <c:numCache>
                <c:formatCode>General</c:formatCode>
                <c:ptCount val="1"/>
                <c:pt idx="0">
                  <c:v>3.4654333333333329</c:v>
                </c:pt>
              </c:numCache>
            </c:numRef>
          </c:val>
        </c:ser>
        <c:gapWidth val="500"/>
        <c:axId val="1842560"/>
        <c:axId val="1886464"/>
      </c:barChart>
      <c:catAx>
        <c:axId val="1842560"/>
        <c:scaling>
          <c:orientation val="minMax"/>
        </c:scaling>
        <c:axPos val="b"/>
        <c:majorTickMark val="in"/>
        <c:tickLblPos val="none"/>
        <c:crossAx val="1886464"/>
        <c:crosses val="autoZero"/>
        <c:auto val="1"/>
        <c:lblAlgn val="ctr"/>
        <c:lblOffset val="100"/>
      </c:catAx>
      <c:valAx>
        <c:axId val="188646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defRPr>
                </a:pPr>
                <a:r>
                  <a:rPr lang="ja-JP" altLang="en-US" sz="1200" b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負荷</a:t>
                </a:r>
              </a:p>
            </c:rich>
          </c:tx>
          <c:layout/>
        </c:title>
        <c:numFmt formatCode="General" sourceLinked="1"/>
        <c:majorTickMark val="in"/>
        <c:tickLblPos val="nextTo"/>
        <c:crossAx val="1842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6146415308045001E-2"/>
          <c:y val="2.7393919510061242E-2"/>
          <c:w val="0.52307581117577728"/>
          <c:h val="0.22998104403616226"/>
        </c:manualLayout>
      </c:layout>
      <c:txPr>
        <a:bodyPr/>
        <a:lstStyle/>
        <a:p>
          <a:pPr>
            <a:defRPr sz="1400"/>
          </a:pPr>
          <a:endParaRPr lang="ja-JP"/>
        </a:p>
      </c:txPr>
    </c:legend>
    <c:plotVisOnly val="1"/>
  </c:chart>
  <c:spPr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21177-8564-46A3-B916-45C4B52B09E8}" type="datetimeFigureOut">
              <a:rPr kumimoji="1" lang="ja-JP" altLang="en-US" smtClean="0"/>
              <a:pPr/>
              <a:t>2013/2/17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17CC3-16C4-4F34-9573-DCEE27775C7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0" y="972000"/>
            <a:ext cx="6768752" cy="251460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0" y="3600000"/>
            <a:ext cx="3772883" cy="1397000"/>
          </a:xfrm>
        </p:spPr>
        <p:txBody>
          <a:bodyPr>
            <a:normAutofit/>
          </a:bodyPr>
          <a:lstStyle>
            <a:lvl1pPr marL="0" indent="0" algn="l">
              <a:spcBef>
                <a:spcPts val="468"/>
              </a:spcBef>
              <a:buNone/>
              <a:defRPr sz="1900">
                <a:solidFill>
                  <a:schemeClr val="tx1">
                    <a:lumMod val="65000"/>
                    <a:lumOff val="3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356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3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6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26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83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39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96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53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7F59-F718-1646-8DB1-1BC0882CBD14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771" y="533400"/>
            <a:ext cx="1772112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9118" y="533400"/>
            <a:ext cx="5602158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824B-75EE-5F47-8B5B-EAB5632B7B4D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pPr/>
              <a:t>2/17/2013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3770-AB5B-F84C-824A-048AFE9B1411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120" y="533400"/>
            <a:ext cx="6516797" cy="2286000"/>
          </a:xfrm>
        </p:spPr>
        <p:txBody>
          <a:bodyPr anchor="b">
            <a:normAutofit/>
          </a:bodyPr>
          <a:lstStyle>
            <a:lvl1pPr algn="l">
              <a:defRPr sz="4200" b="1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9120" y="3124200"/>
            <a:ext cx="6516797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468"/>
              </a:spcBef>
              <a:buNone/>
              <a:defRPr sz="1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566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332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6998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2664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8330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3997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9663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532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A47FB-7ECB-B64A-B3DA-3E0BA737A864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9118" y="1828800"/>
            <a:ext cx="3189801" cy="4191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9517" y="1828800"/>
            <a:ext cx="3189801" cy="4191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F7E1-C119-4940-8CF1-43AE8860AF5A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9119" y="1828801"/>
            <a:ext cx="3189801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 b="0"/>
            </a:lvl1pPr>
            <a:lvl2pPr marL="356662" indent="0">
              <a:buNone/>
              <a:defRPr sz="1600" b="1"/>
            </a:lvl2pPr>
            <a:lvl3pPr marL="713323" indent="0">
              <a:buNone/>
              <a:defRPr sz="1400" b="1"/>
            </a:lvl3pPr>
            <a:lvl4pPr marL="1069985" indent="0">
              <a:buNone/>
              <a:defRPr sz="1200" b="1"/>
            </a:lvl4pPr>
            <a:lvl5pPr marL="1426647" indent="0">
              <a:buNone/>
              <a:defRPr sz="1200" b="1"/>
            </a:lvl5pPr>
            <a:lvl6pPr marL="1783309" indent="0">
              <a:buNone/>
              <a:defRPr sz="1200" b="1"/>
            </a:lvl6pPr>
            <a:lvl7pPr marL="2139970" indent="0">
              <a:buNone/>
              <a:defRPr sz="1200" b="1"/>
            </a:lvl7pPr>
            <a:lvl8pPr marL="2496632" indent="0">
              <a:buNone/>
              <a:defRPr sz="1200" b="1"/>
            </a:lvl8pPr>
            <a:lvl9pPr marL="2853294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9119" y="2590800"/>
            <a:ext cx="3189801" cy="3429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26115" y="1828801"/>
            <a:ext cx="3189801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 b="0"/>
            </a:lvl1pPr>
            <a:lvl2pPr marL="356662" indent="0">
              <a:buNone/>
              <a:defRPr sz="1600" b="1"/>
            </a:lvl2pPr>
            <a:lvl3pPr marL="713323" indent="0">
              <a:buNone/>
              <a:defRPr sz="1400" b="1"/>
            </a:lvl3pPr>
            <a:lvl4pPr marL="1069985" indent="0">
              <a:buNone/>
              <a:defRPr sz="1200" b="1"/>
            </a:lvl4pPr>
            <a:lvl5pPr marL="1426647" indent="0">
              <a:buNone/>
              <a:defRPr sz="1200" b="1"/>
            </a:lvl5pPr>
            <a:lvl6pPr marL="1783309" indent="0">
              <a:buNone/>
              <a:defRPr sz="1200" b="1"/>
            </a:lvl6pPr>
            <a:lvl7pPr marL="2139970" indent="0">
              <a:buNone/>
              <a:defRPr sz="1200" b="1"/>
            </a:lvl7pPr>
            <a:lvl8pPr marL="2496632" indent="0">
              <a:buNone/>
              <a:defRPr sz="1200" b="1"/>
            </a:lvl8pPr>
            <a:lvl9pPr marL="2853294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26115" y="2590800"/>
            <a:ext cx="3189801" cy="3429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92F3-B7ED-074D-A546-7C4E224F16CA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AB8B3-8468-434C-9D0B-9E9623C4797F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2000" y="252000"/>
            <a:ext cx="8604000" cy="1152000"/>
          </a:xfrm>
        </p:spPr>
        <p:txBody>
          <a:bodyPr anchor="ctr">
            <a:normAutofit/>
          </a:bodyPr>
          <a:lstStyle>
            <a:lvl1pPr>
              <a:defRPr sz="3600">
                <a:solidFill>
                  <a:schemeClr val="tx2">
                    <a:lumMod val="65000"/>
                    <a:lumOff val="3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16000" y="1476000"/>
            <a:ext cx="8640000" cy="4860000"/>
          </a:xfrm>
        </p:spPr>
        <p:txBody>
          <a:bodyPr>
            <a:normAutofit/>
          </a:bodyPr>
          <a:lstStyle>
            <a:lvl1pPr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n"/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p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>
              <a:buClr>
                <a:srgbClr val="C00000"/>
              </a:buClr>
              <a:buFont typeface="Wingdings" pitchFamily="2" charset="2"/>
              <a:buChar char="p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118" y="533400"/>
            <a:ext cx="3086904" cy="1524000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0506" y="533400"/>
            <a:ext cx="4401696" cy="54864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9118" y="2209800"/>
            <a:ext cx="3086904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468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56662" indent="0">
              <a:buNone/>
              <a:defRPr sz="900"/>
            </a:lvl2pPr>
            <a:lvl3pPr marL="713323" indent="0">
              <a:buNone/>
              <a:defRPr sz="800"/>
            </a:lvl3pPr>
            <a:lvl4pPr marL="1069985" indent="0">
              <a:buNone/>
              <a:defRPr sz="700"/>
            </a:lvl4pPr>
            <a:lvl5pPr marL="1426647" indent="0">
              <a:buNone/>
              <a:defRPr sz="700"/>
            </a:lvl5pPr>
            <a:lvl6pPr marL="1783309" indent="0">
              <a:buNone/>
              <a:defRPr sz="700"/>
            </a:lvl6pPr>
            <a:lvl7pPr marL="2139970" indent="0">
              <a:buNone/>
              <a:defRPr sz="700"/>
            </a:lvl7pPr>
            <a:lvl8pPr marL="2496632" indent="0">
              <a:buNone/>
              <a:defRPr sz="700"/>
            </a:lvl8pPr>
            <a:lvl9pPr marL="2853294" indent="0">
              <a:buNone/>
              <a:defRPr sz="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C8CB-D72E-C240-A106-F206EE51181E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118" y="533400"/>
            <a:ext cx="3086904" cy="1524000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00506" y="533400"/>
            <a:ext cx="4336259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1900"/>
            </a:lvl1pPr>
            <a:lvl2pPr marL="356662" indent="0">
              <a:buNone/>
              <a:defRPr sz="2200"/>
            </a:lvl2pPr>
            <a:lvl3pPr marL="713323" indent="0">
              <a:buNone/>
              <a:defRPr sz="1900"/>
            </a:lvl3pPr>
            <a:lvl4pPr marL="1069985" indent="0">
              <a:buNone/>
              <a:defRPr sz="1600"/>
            </a:lvl4pPr>
            <a:lvl5pPr marL="1426647" indent="0">
              <a:buNone/>
              <a:defRPr sz="1600"/>
            </a:lvl5pPr>
            <a:lvl6pPr marL="1783309" indent="0">
              <a:buNone/>
              <a:defRPr sz="1600"/>
            </a:lvl6pPr>
            <a:lvl7pPr marL="2139970" indent="0">
              <a:buNone/>
              <a:defRPr sz="1600"/>
            </a:lvl7pPr>
            <a:lvl8pPr marL="2496632" indent="0">
              <a:buNone/>
              <a:defRPr sz="1600"/>
            </a:lvl8pPr>
            <a:lvl9pPr marL="2853294" indent="0">
              <a:buNone/>
              <a:defRPr sz="1600"/>
            </a:lvl9pPr>
          </a:lstStyle>
          <a:p>
            <a:r>
              <a:rPr lang="ja-JP" altLang="en-US" smtClean="0"/>
              <a:t>アイコンをクリックして図を追加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9118" y="2209800"/>
            <a:ext cx="3086904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468"/>
              </a:spcBef>
              <a:buNone/>
              <a:defRPr sz="1400"/>
            </a:lvl1pPr>
            <a:lvl2pPr marL="356662" indent="0">
              <a:buNone/>
              <a:defRPr sz="900"/>
            </a:lvl2pPr>
            <a:lvl3pPr marL="713323" indent="0">
              <a:buNone/>
              <a:defRPr sz="800"/>
            </a:lvl3pPr>
            <a:lvl4pPr marL="1069985" indent="0">
              <a:buNone/>
              <a:defRPr sz="700"/>
            </a:lvl4pPr>
            <a:lvl5pPr marL="1426647" indent="0">
              <a:buNone/>
              <a:defRPr sz="700"/>
            </a:lvl5pPr>
            <a:lvl6pPr marL="1783309" indent="0">
              <a:buNone/>
              <a:defRPr sz="700"/>
            </a:lvl6pPr>
            <a:lvl7pPr marL="2139970" indent="0">
              <a:buNone/>
              <a:defRPr sz="700"/>
            </a:lvl7pPr>
            <a:lvl8pPr marL="2496632" indent="0">
              <a:buNone/>
              <a:defRPr sz="700"/>
            </a:lvl8pPr>
            <a:lvl9pPr marL="2853294" indent="0">
              <a:buNone/>
              <a:defRPr sz="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=""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9117" y="533400"/>
            <a:ext cx="6516798" cy="1066800"/>
          </a:xfrm>
          <a:prstGeom prst="rect">
            <a:avLst/>
          </a:prstGeom>
        </p:spPr>
        <p:txBody>
          <a:bodyPr vert="horz" lIns="71332" tIns="35666" rIns="71332" bIns="35666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9117" y="1828800"/>
            <a:ext cx="6516798" cy="4191000"/>
          </a:xfrm>
          <a:prstGeom prst="rect">
            <a:avLst/>
          </a:prstGeom>
        </p:spPr>
        <p:txBody>
          <a:bodyPr vert="horz" lIns="71332" tIns="35666" rIns="71332" bIns="35666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00813" y="6155269"/>
            <a:ext cx="1028968" cy="273049"/>
          </a:xfrm>
          <a:prstGeom prst="rect">
            <a:avLst/>
          </a:prstGeom>
        </p:spPr>
        <p:txBody>
          <a:bodyPr vert="horz" lIns="71332" tIns="35666" rIns="71332" bIns="35666" rtlCol="0" anchor="ctr"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9118" y="6155269"/>
            <a:ext cx="4240920" cy="273049"/>
          </a:xfrm>
          <a:prstGeom prst="rect">
            <a:avLst/>
          </a:prstGeom>
        </p:spPr>
        <p:txBody>
          <a:bodyPr vert="horz" lIns="71332" tIns="35666" rIns="71332" bIns="35666" rtlCol="0" anchor="ctr"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01277" y="6155269"/>
            <a:ext cx="914639" cy="273049"/>
          </a:xfrm>
          <a:prstGeom prst="rect">
            <a:avLst/>
          </a:prstGeom>
        </p:spPr>
        <p:txBody>
          <a:bodyPr vert="horz" lIns="71332" tIns="35666" rIns="71332" bIns="35666" rtlCol="0" anchor="ctr"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65992BA-B6F3-4745-89E6-4210133DB6F7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713323" rtl="0" eaLnBrk="1" latinLnBrk="0" hangingPunct="1">
        <a:lnSpc>
          <a:spcPct val="80000"/>
        </a:lnSpc>
        <a:spcBef>
          <a:spcPct val="0"/>
        </a:spcBef>
        <a:buNone/>
        <a:defRPr kumimoji="1"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3997" indent="-178331" algn="l" defTabSz="713323" rtl="0" eaLnBrk="1" latinLnBrk="0" hangingPunct="1">
        <a:lnSpc>
          <a:spcPct val="90000"/>
        </a:lnSpc>
        <a:spcBef>
          <a:spcPts val="1404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63660" indent="-178331" algn="l" defTabSz="713323" rtl="0" eaLnBrk="1" latinLnBrk="0" hangingPunct="1">
        <a:lnSpc>
          <a:spcPct val="90000"/>
        </a:lnSpc>
        <a:spcBef>
          <a:spcPts val="78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06325" indent="-142665" algn="l" defTabSz="713323" rtl="0" eaLnBrk="1" latinLnBrk="0" hangingPunct="1">
        <a:lnSpc>
          <a:spcPct val="90000"/>
        </a:lnSpc>
        <a:spcBef>
          <a:spcPts val="468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kumimoji="1"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48990" indent="-142665" algn="l" defTabSz="713323" rtl="0" eaLnBrk="1" latinLnBrk="0" hangingPunct="1">
        <a:lnSpc>
          <a:spcPct val="90000"/>
        </a:lnSpc>
        <a:spcBef>
          <a:spcPts val="468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kumimoji="1" sz="1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855988" indent="-106999" algn="l" defTabSz="713323" rtl="0" eaLnBrk="1" latinLnBrk="0" hangingPunct="1">
        <a:lnSpc>
          <a:spcPct val="90000"/>
        </a:lnSpc>
        <a:spcBef>
          <a:spcPts val="468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kumimoji="1" sz="1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962987" indent="-106999" algn="l" defTabSz="713323" rtl="0" eaLnBrk="1" latinLnBrk="0" hangingPunct="1">
        <a:spcBef>
          <a:spcPts val="468"/>
        </a:spcBef>
        <a:buSzPct val="80000"/>
        <a:buFont typeface="Arial" pitchFamily="34" charset="0"/>
        <a:buChar char="•"/>
        <a:defRPr kumimoji="1" sz="1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069985" indent="-106999" algn="l" defTabSz="713323" rtl="0" eaLnBrk="1" latinLnBrk="0" hangingPunct="1">
        <a:spcBef>
          <a:spcPts val="468"/>
        </a:spcBef>
        <a:buSzPct val="80000"/>
        <a:buFont typeface="Arial" pitchFamily="34" charset="0"/>
        <a:buChar char="•"/>
        <a:defRPr kumimoji="1" sz="1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176984" indent="-106999" algn="l" defTabSz="713323" rtl="0" eaLnBrk="1" latinLnBrk="0" hangingPunct="1">
        <a:spcBef>
          <a:spcPts val="468"/>
        </a:spcBef>
        <a:buSzPct val="80000"/>
        <a:buFont typeface="Arial" pitchFamily="34" charset="0"/>
        <a:buChar char="•"/>
        <a:defRPr kumimoji="1" sz="1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283982" indent="-106999" algn="l" defTabSz="713323" rtl="0" eaLnBrk="1" latinLnBrk="0" hangingPunct="1">
        <a:spcBef>
          <a:spcPts val="468"/>
        </a:spcBef>
        <a:buSzPct val="80000"/>
        <a:buFont typeface="Arial" pitchFamily="34" charset="0"/>
        <a:buChar char="•"/>
        <a:defRPr kumimoji="1" sz="1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7133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62" algn="l" defTabSz="7133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3323" algn="l" defTabSz="7133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9985" algn="l" defTabSz="7133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647" algn="l" defTabSz="7133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309" algn="l" defTabSz="7133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970" algn="l" defTabSz="7133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96632" algn="l" defTabSz="7133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53294" algn="l" defTabSz="7133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000" y="548680"/>
            <a:ext cx="7632848" cy="2514601"/>
          </a:xfrm>
        </p:spPr>
        <p:txBody>
          <a:bodyPr/>
          <a:lstStyle/>
          <a:p>
            <a:r>
              <a:rPr lang="ja-JP" altLang="en-US" dirty="0" smtClean="0"/>
              <a:t>ネストした仮想マシンを用いた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メンテナンスの高速化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1800" dirty="0" smtClean="0"/>
              <a:t>九州工業大学　情報工学部</a:t>
            </a:r>
            <a:endParaRPr lang="en-US" altLang="ja-JP" sz="1800" dirty="0" smtClean="0"/>
          </a:p>
          <a:p>
            <a:r>
              <a:rPr lang="ja-JP" altLang="en-US" sz="1800" dirty="0" smtClean="0"/>
              <a:t>機械情報工学科</a:t>
            </a:r>
            <a:endParaRPr lang="en-US" altLang="ja-JP" sz="1800" dirty="0" smtClean="0"/>
          </a:p>
          <a:p>
            <a:r>
              <a:rPr lang="ja-JP" altLang="en-US" sz="1800" dirty="0" smtClean="0"/>
              <a:t>光来研究室</a:t>
            </a:r>
            <a:endParaRPr lang="en-US" altLang="ja-JP" sz="1800" dirty="0" smtClean="0"/>
          </a:p>
          <a:p>
            <a:r>
              <a:rPr lang="en-US" altLang="ja-JP" sz="1800" dirty="0" smtClean="0"/>
              <a:t>09237015</a:t>
            </a:r>
            <a:r>
              <a:rPr lang="ja-JP" altLang="en-US" sz="1800" dirty="0" smtClean="0"/>
              <a:t>　大庭 裕貴</a:t>
            </a:r>
            <a:endParaRPr lang="ja-JP" alt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500" dirty="0" smtClean="0"/>
              <a:t>メモリスワップによるマイグレーション</a:t>
            </a:r>
            <a:endParaRPr kumimoji="1" lang="ja-JP" altLang="en-US" sz="35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クライアント・サーバ間ではゲスト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のメモリ情報のみを送信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メモリスワップ・サーバがメモリ内容を入替える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マイグレーション先に空のゲスト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を作成</a:t>
            </a:r>
          </a:p>
        </p:txBody>
      </p:sp>
      <p:sp>
        <p:nvSpPr>
          <p:cNvPr id="51" name="角丸四角形 50"/>
          <p:cNvSpPr/>
          <p:nvPr/>
        </p:nvSpPr>
        <p:spPr>
          <a:xfrm>
            <a:off x="2743836" y="3914462"/>
            <a:ext cx="2772000" cy="1656000"/>
          </a:xfrm>
          <a:prstGeom prst="roundRect">
            <a:avLst>
              <a:gd name="adj" fmla="val 7615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097786" y="3898140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ホスト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VM1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3" name="正方形/長方形 2"/>
          <p:cNvSpPr/>
          <p:nvPr/>
        </p:nvSpPr>
        <p:spPr>
          <a:xfrm>
            <a:off x="4579836" y="4334636"/>
            <a:ext cx="864000" cy="1188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</a:p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785786" y="5857892"/>
            <a:ext cx="7668000" cy="288000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ホストハイパーバイザ</a:t>
            </a:r>
            <a:endParaRPr kumimoji="1" lang="ja-JP" altLang="en-US" sz="2000" dirty="0"/>
          </a:p>
        </p:txBody>
      </p:sp>
      <p:sp>
        <p:nvSpPr>
          <p:cNvPr id="55" name="正方形/長方形 2"/>
          <p:cNvSpPr/>
          <p:nvPr/>
        </p:nvSpPr>
        <p:spPr>
          <a:xfrm>
            <a:off x="2851836" y="4346462"/>
            <a:ext cx="1620000" cy="720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マイグレーション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クライアント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637786" y="5138462"/>
            <a:ext cx="723275" cy="30777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7" name="正方形/長方形 2"/>
          <p:cNvSpPr/>
          <p:nvPr/>
        </p:nvSpPr>
        <p:spPr>
          <a:xfrm>
            <a:off x="785786" y="4345892"/>
            <a:ext cx="1620000" cy="720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メモリスワップ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サーバ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5681786" y="3931322"/>
            <a:ext cx="2772000" cy="1656000"/>
          </a:xfrm>
          <a:prstGeom prst="roundRect">
            <a:avLst>
              <a:gd name="adj" fmla="val 7615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013786" y="3915000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ホスト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VM2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0" name="正方形/長方形 2"/>
          <p:cNvSpPr/>
          <p:nvPr/>
        </p:nvSpPr>
        <p:spPr>
          <a:xfrm>
            <a:off x="7517786" y="4351496"/>
            <a:ext cx="864000" cy="1188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</a:p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1" name="正方形/長方形 2"/>
          <p:cNvSpPr/>
          <p:nvPr/>
        </p:nvSpPr>
        <p:spPr>
          <a:xfrm>
            <a:off x="5789786" y="4363322"/>
            <a:ext cx="1620000" cy="720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マイグレーション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サーバ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589786" y="5137892"/>
            <a:ext cx="723275" cy="30777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637786" y="5137892"/>
            <a:ext cx="723275" cy="30777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7589786" y="5137892"/>
            <a:ext cx="723275" cy="30777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637786" y="4993892"/>
            <a:ext cx="72327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情報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589786" y="4993892"/>
            <a:ext cx="72327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情報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67" name="カギ線コネクタ 66"/>
          <p:cNvCxnSpPr/>
          <p:nvPr/>
        </p:nvCxnSpPr>
        <p:spPr>
          <a:xfrm rot="16200000" flipV="1">
            <a:off x="2722761" y="3428177"/>
            <a:ext cx="570" cy="1836000"/>
          </a:xfrm>
          <a:prstGeom prst="bentConnector3">
            <a:avLst>
              <a:gd name="adj1" fmla="val 111503544"/>
            </a:avLst>
          </a:prstGeom>
          <a:ln w="25400">
            <a:solidFill>
              <a:schemeClr val="tx2">
                <a:lumMod val="65000"/>
                <a:lumOff val="35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カギ線コネクタ 67"/>
          <p:cNvCxnSpPr>
            <a:stCxn id="61" idx="0"/>
            <a:endCxn id="57" idx="0"/>
          </p:cNvCxnSpPr>
          <p:nvPr/>
        </p:nvCxnSpPr>
        <p:spPr>
          <a:xfrm rot="16200000" flipV="1">
            <a:off x="4089071" y="1852607"/>
            <a:ext cx="17430" cy="5004000"/>
          </a:xfrm>
          <a:prstGeom prst="bentConnector3">
            <a:avLst>
              <a:gd name="adj1" fmla="val 5375274"/>
            </a:avLst>
          </a:prstGeom>
          <a:ln w="25400">
            <a:solidFill>
              <a:schemeClr val="tx2">
                <a:lumMod val="65000"/>
                <a:lumOff val="35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57" idx="2"/>
          </p:cNvCxnSpPr>
          <p:nvPr/>
        </p:nvCxnSpPr>
        <p:spPr>
          <a:xfrm rot="5400000">
            <a:off x="1055786" y="5605892"/>
            <a:ext cx="1080000" cy="0"/>
          </a:xfrm>
          <a:prstGeom prst="straightConnector1">
            <a:avLst/>
          </a:prstGeom>
          <a:ln w="25400">
            <a:solidFill>
              <a:schemeClr val="tx2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-0.14583 -0.0787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-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5.92593E-6 L -0.14965 -0.07339 " pathEditMode="relative" ptsTypes="AA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583 -0.07871 L -0.14583 -0.2257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65 -0.07338 L -0.14965 -0.27292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583 -0.2257 L -0.3507 -0.2257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65 -0.27292 L -0.70087 -0.27292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07 -0.2257 L -0.3507 -0.0787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0087 -0.27292 L -0.70087 -0.08379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962 -0.02476 L -0.36962 0.10134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9254 -0.02476 L -0.69254 0.10134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  <p:bldP spid="65" grpId="1" animBg="1"/>
      <p:bldP spid="65" grpId="2" animBg="1"/>
      <p:bldP spid="65" grpId="3" animBg="1"/>
      <p:bldP spid="65" grpId="4" animBg="1"/>
      <p:bldP spid="66" grpId="0" animBg="1"/>
      <p:bldP spid="66" grpId="1" animBg="1"/>
      <p:bldP spid="66" grpId="2" animBg="1"/>
      <p:bldP spid="66" grpId="3" animBg="1"/>
      <p:bldP spid="66" grpId="4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実験：メモリスワップの性能（</a:t>
            </a:r>
            <a:r>
              <a:rPr lang="en-US" altLang="ja-JP" dirty="0" smtClean="0"/>
              <a:t>1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物理ネットワークを用いたメモリ転送速度と比較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従来のマイグレーションで利用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メモリスワップの方が</a:t>
            </a:r>
            <a:r>
              <a:rPr lang="ja-JP" altLang="en-US" dirty="0" smtClean="0"/>
              <a:t>最大</a:t>
            </a:r>
            <a:r>
              <a:rPr lang="en-US" altLang="ja-JP" dirty="0" smtClean="0"/>
              <a:t>19</a:t>
            </a:r>
            <a:r>
              <a:rPr lang="ja-JP" altLang="en-US" dirty="0" smtClean="0"/>
              <a:t>倍</a:t>
            </a:r>
            <a:r>
              <a:rPr lang="ja-JP" altLang="en-US" dirty="0" smtClean="0"/>
              <a:t>高速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292080" y="2996952"/>
          <a:ext cx="3204432" cy="1013460"/>
        </p:xfrm>
        <a:graphic>
          <a:graphicData uri="http://schemas.openxmlformats.org/drawingml/2006/table">
            <a:tbl>
              <a:tblPr/>
              <a:tblGrid>
                <a:gridCol w="855729"/>
                <a:gridCol w="2348703"/>
              </a:tblGrid>
              <a:tr h="2267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実験環境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13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CPU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Intel Xeon 16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コア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13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32GB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7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LAN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4" name="グラフ 33"/>
          <p:cNvGraphicFramePr/>
          <p:nvPr/>
        </p:nvGraphicFramePr>
        <p:xfrm>
          <a:off x="4572000" y="4186238"/>
          <a:ext cx="4572000" cy="2671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5" name="グループ化 34"/>
          <p:cNvGrpSpPr/>
          <p:nvPr/>
        </p:nvGrpSpPr>
        <p:grpSpPr>
          <a:xfrm>
            <a:off x="357158" y="2844000"/>
            <a:ext cx="3558465" cy="1769157"/>
            <a:chOff x="357158" y="2714620"/>
            <a:chExt cx="3558465" cy="1769157"/>
          </a:xfrm>
        </p:grpSpPr>
        <p:grpSp>
          <p:nvGrpSpPr>
            <p:cNvPr id="36" name="グループ化 4"/>
            <p:cNvGrpSpPr/>
            <p:nvPr/>
          </p:nvGrpSpPr>
          <p:grpSpPr>
            <a:xfrm>
              <a:off x="357158" y="2714620"/>
              <a:ext cx="1080000" cy="1296000"/>
              <a:chOff x="1214414" y="2643182"/>
              <a:chExt cx="1080000" cy="1296000"/>
            </a:xfrm>
          </p:grpSpPr>
          <p:sp>
            <p:nvSpPr>
              <p:cNvPr id="45" name="角丸四角形 44"/>
              <p:cNvSpPr/>
              <p:nvPr/>
            </p:nvSpPr>
            <p:spPr>
              <a:xfrm>
                <a:off x="1214414" y="2643182"/>
                <a:ext cx="1080000" cy="1296000"/>
              </a:xfrm>
              <a:prstGeom prst="roundRect">
                <a:avLst/>
              </a:prstGeom>
              <a:ln w="38100">
                <a:solidFill>
                  <a:schemeClr val="tx2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テキスト ボックス 2"/>
              <p:cNvSpPr txBox="1"/>
              <p:nvPr/>
            </p:nvSpPr>
            <p:spPr>
              <a:xfrm>
                <a:off x="1332000" y="2664000"/>
                <a:ext cx="9284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計算機</a:t>
                </a:r>
                <a:r>
                  <a:rPr kumimoji="1" lang="en-US" altLang="ja-JP" sz="16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1</a:t>
                </a:r>
                <a:endParaRPr kumimoji="1"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7" name="テキスト ボックス 3"/>
              <p:cNvSpPr txBox="1"/>
              <p:nvPr/>
            </p:nvSpPr>
            <p:spPr>
              <a:xfrm>
                <a:off x="1368000" y="3492000"/>
                <a:ext cx="800219" cy="338554"/>
              </a:xfrm>
              <a:prstGeom prst="rect">
                <a:avLst/>
              </a:prstGeom>
              <a:noFill/>
              <a:ln>
                <a:solidFill>
                  <a:schemeClr val="tx2">
                    <a:lumMod val="50000"/>
                    <a:lumOff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メモリ</a:t>
                </a:r>
                <a:endParaRPr kumimoji="1"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37" name="グループ化 5"/>
            <p:cNvGrpSpPr/>
            <p:nvPr/>
          </p:nvGrpSpPr>
          <p:grpSpPr>
            <a:xfrm>
              <a:off x="2268000" y="2714620"/>
              <a:ext cx="1080000" cy="1296000"/>
              <a:chOff x="1214414" y="2643182"/>
              <a:chExt cx="1080000" cy="1296000"/>
            </a:xfrm>
          </p:grpSpPr>
          <p:sp>
            <p:nvSpPr>
              <p:cNvPr id="42" name="角丸四角形 41"/>
              <p:cNvSpPr/>
              <p:nvPr/>
            </p:nvSpPr>
            <p:spPr>
              <a:xfrm>
                <a:off x="1214414" y="2643182"/>
                <a:ext cx="1080000" cy="1296000"/>
              </a:xfrm>
              <a:prstGeom prst="roundRect">
                <a:avLst/>
              </a:prstGeom>
              <a:ln w="38100">
                <a:solidFill>
                  <a:schemeClr val="tx2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1332000" y="2664000"/>
                <a:ext cx="9284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計算機</a:t>
                </a:r>
                <a:r>
                  <a:rPr kumimoji="1" lang="en-US" altLang="ja-JP" sz="16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2</a:t>
                </a:r>
                <a:endParaRPr kumimoji="1"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1368000" y="3492000"/>
                <a:ext cx="800219" cy="338554"/>
              </a:xfrm>
              <a:prstGeom prst="rect">
                <a:avLst/>
              </a:prstGeom>
              <a:noFill/>
              <a:ln>
                <a:solidFill>
                  <a:schemeClr val="tx2">
                    <a:lumMod val="50000"/>
                    <a:lumOff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メモリ</a:t>
                </a:r>
                <a:endParaRPr kumimoji="1"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cxnSp>
          <p:nvCxnSpPr>
            <p:cNvPr id="38" name="カギ線コネクタ 37"/>
            <p:cNvCxnSpPr>
              <a:endCxn id="44" idx="2"/>
            </p:cNvCxnSpPr>
            <p:nvPr/>
          </p:nvCxnSpPr>
          <p:spPr>
            <a:xfrm rot="16200000" flipH="1">
              <a:off x="1866275" y="2946571"/>
              <a:ext cx="1588" cy="1910842"/>
            </a:xfrm>
            <a:prstGeom prst="bentConnector3">
              <a:avLst>
                <a:gd name="adj1" fmla="val 32309834"/>
              </a:avLst>
            </a:prstGeom>
            <a:ln w="25400">
              <a:solidFill>
                <a:schemeClr val="tx2">
                  <a:lumMod val="65000"/>
                  <a:lumOff val="35000"/>
                </a:schemeClr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テキスト ボックス 38"/>
            <p:cNvSpPr txBox="1"/>
            <p:nvPr/>
          </p:nvSpPr>
          <p:spPr>
            <a:xfrm>
              <a:off x="864000" y="4176000"/>
              <a:ext cx="19800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物理ネットワーク転送</a:t>
              </a:r>
              <a:endParaRPr kumimoji="1"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40" name="Picture 2" descr="C:\Users\hiroki\AppData\Local\Microsoft\Windows\Temporary Internet Files\Content.IE5\UPLOAWAY\MC900428969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68000" y="3276000"/>
              <a:ext cx="639623" cy="886968"/>
            </a:xfrm>
            <a:prstGeom prst="rect">
              <a:avLst/>
            </a:prstGeom>
            <a:noFill/>
          </p:spPr>
        </p:pic>
        <p:pic>
          <p:nvPicPr>
            <p:cNvPr id="41" name="Picture 2" descr="C:\Users\hiroki\AppData\Local\Microsoft\Windows\Temporary Internet Files\Content.IE5\UPLOAWAY\MC900428969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76000" y="3276000"/>
              <a:ext cx="639623" cy="886968"/>
            </a:xfrm>
            <a:prstGeom prst="rect">
              <a:avLst/>
            </a:prstGeom>
            <a:noFill/>
          </p:spPr>
        </p:pic>
      </p:grpSp>
      <p:grpSp>
        <p:nvGrpSpPr>
          <p:cNvPr id="48" name="グループ化 47"/>
          <p:cNvGrpSpPr/>
          <p:nvPr/>
        </p:nvGrpSpPr>
        <p:grpSpPr>
          <a:xfrm>
            <a:off x="144000" y="4788000"/>
            <a:ext cx="4354399" cy="2029976"/>
            <a:chOff x="500034" y="4643446"/>
            <a:chExt cx="4354399" cy="2029976"/>
          </a:xfrm>
        </p:grpSpPr>
        <p:sp>
          <p:nvSpPr>
            <p:cNvPr id="49" name="角丸四角形 48"/>
            <p:cNvSpPr/>
            <p:nvPr/>
          </p:nvSpPr>
          <p:spPr>
            <a:xfrm>
              <a:off x="500034" y="4643446"/>
              <a:ext cx="3786214" cy="1857388"/>
            </a:xfrm>
            <a:prstGeom prst="roundRect">
              <a:avLst/>
            </a:prstGeom>
            <a:solidFill>
              <a:schemeClr val="lt1"/>
            </a:solidFill>
            <a:ln w="3810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0" name="グループ化 37"/>
            <p:cNvGrpSpPr/>
            <p:nvPr/>
          </p:nvGrpSpPr>
          <p:grpSpPr>
            <a:xfrm>
              <a:off x="571472" y="4786322"/>
              <a:ext cx="3604528" cy="1584000"/>
              <a:chOff x="571472" y="4786322"/>
              <a:chExt cx="3604528" cy="1584000"/>
            </a:xfrm>
          </p:grpSpPr>
          <p:grpSp>
            <p:nvGrpSpPr>
              <p:cNvPr id="52" name="グループ化 27"/>
              <p:cNvGrpSpPr/>
              <p:nvPr/>
            </p:nvGrpSpPr>
            <p:grpSpPr>
              <a:xfrm>
                <a:off x="571472" y="4786322"/>
                <a:ext cx="1404000" cy="1584000"/>
                <a:chOff x="571472" y="4786322"/>
                <a:chExt cx="1404000" cy="1584000"/>
              </a:xfrm>
            </p:grpSpPr>
            <p:sp>
              <p:nvSpPr>
                <p:cNvPr id="61" name="角丸四角形 60"/>
                <p:cNvSpPr/>
                <p:nvPr/>
              </p:nvSpPr>
              <p:spPr>
                <a:xfrm>
                  <a:off x="571472" y="4786322"/>
                  <a:ext cx="1404000" cy="1584000"/>
                </a:xfrm>
                <a:prstGeom prst="roundRect">
                  <a:avLst/>
                </a:prstGeom>
                <a:ln w="25400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テキスト ボックス 2"/>
                <p:cNvSpPr txBox="1"/>
                <p:nvPr/>
              </p:nvSpPr>
              <p:spPr>
                <a:xfrm>
                  <a:off x="689058" y="4807140"/>
                  <a:ext cx="123783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ホスト</a:t>
                  </a:r>
                  <a:r>
                    <a: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VM1</a:t>
                  </a:r>
                  <a:endParaRPr kumimoji="1" lang="ja-JP" altLang="en-US" sz="16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grpSp>
              <p:nvGrpSpPr>
                <p:cNvPr id="63" name="グループ化 26"/>
                <p:cNvGrpSpPr/>
                <p:nvPr/>
              </p:nvGrpSpPr>
              <p:grpSpPr>
                <a:xfrm>
                  <a:off x="828000" y="5184000"/>
                  <a:ext cx="900000" cy="1080000"/>
                  <a:chOff x="857224" y="5143512"/>
                  <a:chExt cx="900000" cy="1080000"/>
                </a:xfrm>
              </p:grpSpPr>
              <p:sp>
                <p:nvSpPr>
                  <p:cNvPr id="64" name="正方形/長方形 2"/>
                  <p:cNvSpPr/>
                  <p:nvPr/>
                </p:nvSpPr>
                <p:spPr>
                  <a:xfrm>
                    <a:off x="857224" y="5143512"/>
                    <a:ext cx="900000" cy="1080000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ゲスト</a:t>
                    </a:r>
                    <a:endPara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  <a:p>
                    <a:pPr algn="ctr"/>
                    <a:r>
                      <a:rPr kumimoji="1" lang="en-US" altLang="ja-JP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VM</a:t>
                    </a:r>
                  </a:p>
                  <a:p>
                    <a:pPr algn="ctr"/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65" name="テキスト ボックス 3"/>
                  <p:cNvSpPr txBox="1"/>
                  <p:nvPr/>
                </p:nvSpPr>
                <p:spPr>
                  <a:xfrm>
                    <a:off x="900000" y="5832000"/>
                    <a:ext cx="800219" cy="33855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50000"/>
                        <a:lumOff val="50000"/>
                      </a:schemeClr>
                    </a:solidFill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メモリ</a:t>
                    </a:r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</p:grpSp>
          <p:grpSp>
            <p:nvGrpSpPr>
              <p:cNvPr id="53" name="グループ化 28"/>
              <p:cNvGrpSpPr/>
              <p:nvPr/>
            </p:nvGrpSpPr>
            <p:grpSpPr>
              <a:xfrm>
                <a:off x="2772000" y="4786322"/>
                <a:ext cx="1404000" cy="1584000"/>
                <a:chOff x="571472" y="4786322"/>
                <a:chExt cx="1404000" cy="1584000"/>
              </a:xfrm>
            </p:grpSpPr>
            <p:sp>
              <p:nvSpPr>
                <p:cNvPr id="56" name="角丸四角形 55"/>
                <p:cNvSpPr/>
                <p:nvPr/>
              </p:nvSpPr>
              <p:spPr>
                <a:xfrm>
                  <a:off x="571472" y="4786322"/>
                  <a:ext cx="1404000" cy="1584000"/>
                </a:xfrm>
                <a:prstGeom prst="roundRect">
                  <a:avLst/>
                </a:prstGeom>
                <a:ln w="25400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" name="テキスト ボックス 2"/>
                <p:cNvSpPr txBox="1"/>
                <p:nvPr/>
              </p:nvSpPr>
              <p:spPr>
                <a:xfrm>
                  <a:off x="689058" y="4807140"/>
                  <a:ext cx="123783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ホスト</a:t>
                  </a:r>
                  <a:r>
                    <a: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VM2</a:t>
                  </a:r>
                  <a:endParaRPr kumimoji="1" lang="ja-JP" altLang="en-US" sz="16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grpSp>
              <p:nvGrpSpPr>
                <p:cNvPr id="58" name="グループ化 26"/>
                <p:cNvGrpSpPr/>
                <p:nvPr/>
              </p:nvGrpSpPr>
              <p:grpSpPr>
                <a:xfrm>
                  <a:off x="828000" y="5184000"/>
                  <a:ext cx="900000" cy="1080000"/>
                  <a:chOff x="857224" y="5143512"/>
                  <a:chExt cx="900000" cy="1080000"/>
                </a:xfrm>
              </p:grpSpPr>
              <p:sp>
                <p:nvSpPr>
                  <p:cNvPr id="59" name="正方形/長方形 2"/>
                  <p:cNvSpPr/>
                  <p:nvPr/>
                </p:nvSpPr>
                <p:spPr>
                  <a:xfrm>
                    <a:off x="857224" y="5143512"/>
                    <a:ext cx="900000" cy="1080000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ゲスト</a:t>
                    </a:r>
                    <a:endPara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  <a:p>
                    <a:pPr algn="ctr"/>
                    <a:r>
                      <a:rPr kumimoji="1" lang="en-US" altLang="ja-JP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VM</a:t>
                    </a:r>
                  </a:p>
                  <a:p>
                    <a:pPr algn="ctr"/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60" name="テキスト ボックス 3"/>
                  <p:cNvSpPr txBox="1"/>
                  <p:nvPr/>
                </p:nvSpPr>
                <p:spPr>
                  <a:xfrm>
                    <a:off x="900000" y="5832000"/>
                    <a:ext cx="800219" cy="33855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50000"/>
                        <a:lumOff val="50000"/>
                      </a:schemeClr>
                    </a:solidFill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メモリ</a:t>
                    </a:r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</p:grpSp>
          <p:sp>
            <p:nvSpPr>
              <p:cNvPr id="54" name="左右矢印 53"/>
              <p:cNvSpPr/>
              <p:nvPr/>
            </p:nvSpPr>
            <p:spPr>
              <a:xfrm>
                <a:off x="1620000" y="5832000"/>
                <a:ext cx="1512000" cy="360000"/>
              </a:xfrm>
              <a:prstGeom prst="leftRightArrow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テキスト ボックス 54"/>
              <p:cNvSpPr txBox="1"/>
              <p:nvPr/>
            </p:nvSpPr>
            <p:spPr>
              <a:xfrm>
                <a:off x="1908000" y="5500702"/>
                <a:ext cx="902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メモリ</a:t>
                </a:r>
                <a:endParaRPr kumimoji="1" lang="en-US" altLang="ja-JP" sz="1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kumimoji="1" lang="ja-JP" altLang="en-US" sz="14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スワップ</a:t>
                </a:r>
                <a:endParaRPr kumimoji="1" lang="ja-JP" altLang="en-US" sz="14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pic>
          <p:nvPicPr>
            <p:cNvPr id="51" name="Picture 2" descr="C:\Users\hiroki\AppData\Local\Microsoft\Windows\Temporary Internet Files\Content.IE5\UPLOAWAY\MC900428969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14810" y="5786454"/>
              <a:ext cx="639623" cy="88696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実験：メモリスワップの性能（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仮想ネットワークを用いたメモリ転送速度と比較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ネストした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における通常のマイグレーションで利用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メモリスワップのほう</a:t>
            </a:r>
            <a:r>
              <a:rPr lang="ja-JP" altLang="en-US" dirty="0" smtClean="0"/>
              <a:t>が</a:t>
            </a:r>
            <a:r>
              <a:rPr lang="en-US" altLang="ja-JP" dirty="0" smtClean="0"/>
              <a:t>28</a:t>
            </a:r>
            <a:r>
              <a:rPr lang="en-US" altLang="ja-JP" dirty="0" smtClean="0"/>
              <a:t>%</a:t>
            </a:r>
            <a:r>
              <a:rPr lang="ja-JP" altLang="en-US" dirty="0" smtClean="0"/>
              <a:t>高速</a:t>
            </a:r>
            <a:endParaRPr lang="en-US" altLang="ja-JP" dirty="0" smtClean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142844" y="3714752"/>
            <a:ext cx="4282961" cy="2387166"/>
            <a:chOff x="1071538" y="2500306"/>
            <a:chExt cx="4282961" cy="2387166"/>
          </a:xfrm>
        </p:grpSpPr>
        <p:sp>
          <p:nvSpPr>
            <p:cNvPr id="27" name="角丸四角形 26"/>
            <p:cNvSpPr/>
            <p:nvPr/>
          </p:nvSpPr>
          <p:spPr>
            <a:xfrm>
              <a:off x="1071538" y="2500306"/>
              <a:ext cx="3786214" cy="2232000"/>
            </a:xfrm>
            <a:prstGeom prst="roundRect">
              <a:avLst/>
            </a:prstGeom>
            <a:solidFill>
              <a:schemeClr val="lt1"/>
            </a:solidFill>
            <a:ln w="3810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8" name="グループ化 37"/>
            <p:cNvGrpSpPr/>
            <p:nvPr/>
          </p:nvGrpSpPr>
          <p:grpSpPr>
            <a:xfrm>
              <a:off x="1142976" y="2643182"/>
              <a:ext cx="3604528" cy="1584000"/>
              <a:chOff x="571472" y="4786322"/>
              <a:chExt cx="3604528" cy="1584000"/>
            </a:xfrm>
          </p:grpSpPr>
          <p:grpSp>
            <p:nvGrpSpPr>
              <p:cNvPr id="32" name="グループ化 27"/>
              <p:cNvGrpSpPr/>
              <p:nvPr/>
            </p:nvGrpSpPr>
            <p:grpSpPr>
              <a:xfrm>
                <a:off x="571472" y="4786322"/>
                <a:ext cx="1404000" cy="1584000"/>
                <a:chOff x="571472" y="4786322"/>
                <a:chExt cx="1404000" cy="1584000"/>
              </a:xfrm>
            </p:grpSpPr>
            <p:sp>
              <p:nvSpPr>
                <p:cNvPr id="41" name="角丸四角形 40"/>
                <p:cNvSpPr/>
                <p:nvPr/>
              </p:nvSpPr>
              <p:spPr>
                <a:xfrm>
                  <a:off x="571472" y="4786322"/>
                  <a:ext cx="1404000" cy="1584000"/>
                </a:xfrm>
                <a:prstGeom prst="roundRect">
                  <a:avLst/>
                </a:prstGeom>
                <a:ln w="25400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" name="テキスト ボックス 2"/>
                <p:cNvSpPr txBox="1"/>
                <p:nvPr/>
              </p:nvSpPr>
              <p:spPr>
                <a:xfrm>
                  <a:off x="689058" y="4807140"/>
                  <a:ext cx="123783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ホスト</a:t>
                  </a:r>
                  <a:r>
                    <a: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VM1</a:t>
                  </a:r>
                  <a:endParaRPr kumimoji="1" lang="ja-JP" altLang="en-US" sz="16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grpSp>
              <p:nvGrpSpPr>
                <p:cNvPr id="43" name="グループ化 26"/>
                <p:cNvGrpSpPr/>
                <p:nvPr/>
              </p:nvGrpSpPr>
              <p:grpSpPr>
                <a:xfrm>
                  <a:off x="828000" y="5184000"/>
                  <a:ext cx="900000" cy="1080000"/>
                  <a:chOff x="857224" y="5143512"/>
                  <a:chExt cx="900000" cy="1080000"/>
                </a:xfrm>
              </p:grpSpPr>
              <p:sp>
                <p:nvSpPr>
                  <p:cNvPr id="44" name="正方形/長方形 2"/>
                  <p:cNvSpPr/>
                  <p:nvPr/>
                </p:nvSpPr>
                <p:spPr>
                  <a:xfrm>
                    <a:off x="857224" y="5143512"/>
                    <a:ext cx="900000" cy="1080000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ゲスト</a:t>
                    </a:r>
                    <a:endPara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  <a:p>
                    <a:pPr algn="ctr"/>
                    <a:r>
                      <a:rPr kumimoji="1" lang="en-US" altLang="ja-JP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VM</a:t>
                    </a:r>
                  </a:p>
                  <a:p>
                    <a:pPr algn="ctr"/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45" name="テキスト ボックス 3"/>
                  <p:cNvSpPr txBox="1"/>
                  <p:nvPr/>
                </p:nvSpPr>
                <p:spPr>
                  <a:xfrm>
                    <a:off x="900000" y="5832000"/>
                    <a:ext cx="800219" cy="33855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50000"/>
                        <a:lumOff val="50000"/>
                      </a:schemeClr>
                    </a:solidFill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メモリ</a:t>
                    </a:r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</p:grpSp>
          <p:grpSp>
            <p:nvGrpSpPr>
              <p:cNvPr id="33" name="グループ化 28"/>
              <p:cNvGrpSpPr/>
              <p:nvPr/>
            </p:nvGrpSpPr>
            <p:grpSpPr>
              <a:xfrm>
                <a:off x="2772000" y="4786322"/>
                <a:ext cx="1404000" cy="1584000"/>
                <a:chOff x="571472" y="4786322"/>
                <a:chExt cx="1404000" cy="1584000"/>
              </a:xfrm>
            </p:grpSpPr>
            <p:sp>
              <p:nvSpPr>
                <p:cNvPr id="36" name="角丸四角形 35"/>
                <p:cNvSpPr/>
                <p:nvPr/>
              </p:nvSpPr>
              <p:spPr>
                <a:xfrm>
                  <a:off x="571472" y="4786322"/>
                  <a:ext cx="1404000" cy="1584000"/>
                </a:xfrm>
                <a:prstGeom prst="roundRect">
                  <a:avLst/>
                </a:prstGeom>
                <a:ln w="25400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" name="テキスト ボックス 2"/>
                <p:cNvSpPr txBox="1"/>
                <p:nvPr/>
              </p:nvSpPr>
              <p:spPr>
                <a:xfrm>
                  <a:off x="689058" y="4807140"/>
                  <a:ext cx="123783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ホスト</a:t>
                  </a:r>
                  <a:r>
                    <a: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VM2</a:t>
                  </a:r>
                  <a:endParaRPr kumimoji="1" lang="ja-JP" altLang="en-US" sz="16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grpSp>
              <p:nvGrpSpPr>
                <p:cNvPr id="38" name="グループ化 26"/>
                <p:cNvGrpSpPr/>
                <p:nvPr/>
              </p:nvGrpSpPr>
              <p:grpSpPr>
                <a:xfrm>
                  <a:off x="828000" y="5184000"/>
                  <a:ext cx="900000" cy="1080000"/>
                  <a:chOff x="857224" y="5143512"/>
                  <a:chExt cx="900000" cy="1080000"/>
                </a:xfrm>
              </p:grpSpPr>
              <p:sp>
                <p:nvSpPr>
                  <p:cNvPr id="39" name="正方形/長方形 2"/>
                  <p:cNvSpPr/>
                  <p:nvPr/>
                </p:nvSpPr>
                <p:spPr>
                  <a:xfrm>
                    <a:off x="857224" y="5143512"/>
                    <a:ext cx="900000" cy="1080000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ゲスト</a:t>
                    </a:r>
                    <a:endPara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  <a:p>
                    <a:pPr algn="ctr"/>
                    <a:r>
                      <a:rPr kumimoji="1" lang="en-US" altLang="ja-JP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VM</a:t>
                    </a:r>
                  </a:p>
                  <a:p>
                    <a:pPr algn="ctr"/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40" name="テキスト ボックス 3"/>
                  <p:cNvSpPr txBox="1"/>
                  <p:nvPr/>
                </p:nvSpPr>
                <p:spPr>
                  <a:xfrm>
                    <a:off x="900000" y="5832000"/>
                    <a:ext cx="800219" cy="33855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50000"/>
                        <a:lumOff val="50000"/>
                      </a:schemeClr>
                    </a:solidFill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メモリ</a:t>
                    </a:r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</p:grpSp>
          <p:sp>
            <p:nvSpPr>
              <p:cNvPr id="34" name="左右矢印 7"/>
              <p:cNvSpPr/>
              <p:nvPr/>
            </p:nvSpPr>
            <p:spPr>
              <a:xfrm>
                <a:off x="1620000" y="5832000"/>
                <a:ext cx="1512000" cy="360000"/>
              </a:xfrm>
              <a:prstGeom prst="leftRightArrow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テキスト ボックス 8"/>
              <p:cNvSpPr txBox="1"/>
              <p:nvPr/>
            </p:nvSpPr>
            <p:spPr>
              <a:xfrm>
                <a:off x="1908000" y="5500702"/>
                <a:ext cx="902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メモリ</a:t>
                </a:r>
                <a:endParaRPr kumimoji="1" lang="en-US" altLang="ja-JP" sz="1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kumimoji="1" lang="ja-JP" altLang="en-US" sz="14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スワップ</a:t>
                </a:r>
                <a:endParaRPr kumimoji="1" lang="ja-JP" altLang="en-US" sz="14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pic>
          <p:nvPicPr>
            <p:cNvPr id="29" name="Picture 2" descr="C:\Users\hiroki\AppData\Local\Microsoft\Windows\Temporary Internet Files\Content.IE5\UPLOAWAY\MC900428969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14876" y="4000504"/>
              <a:ext cx="639623" cy="886968"/>
            </a:xfrm>
            <a:prstGeom prst="rect">
              <a:avLst/>
            </a:prstGeom>
            <a:noFill/>
          </p:spPr>
        </p:pic>
        <p:cxnSp>
          <p:nvCxnSpPr>
            <p:cNvPr id="30" name="カギ線コネクタ 29"/>
            <p:cNvCxnSpPr/>
            <p:nvPr/>
          </p:nvCxnSpPr>
          <p:spPr>
            <a:xfrm rot="16200000" flipH="1">
              <a:off x="2942654" y="2967638"/>
              <a:ext cx="1588" cy="2200528"/>
            </a:xfrm>
            <a:prstGeom prst="bentConnector3">
              <a:avLst>
                <a:gd name="adj1" fmla="val 31670035"/>
              </a:avLst>
            </a:prstGeom>
            <a:ln w="25400">
              <a:solidFill>
                <a:schemeClr val="tx2">
                  <a:lumMod val="65000"/>
                  <a:lumOff val="35000"/>
                </a:schemeClr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1980000" y="4320000"/>
              <a:ext cx="19800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仮想ネットワーク転送</a:t>
              </a:r>
              <a:endParaRPr kumimoji="1"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aphicFrame>
        <p:nvGraphicFramePr>
          <p:cNvPr id="25" name="グラフ 24"/>
          <p:cNvGraphicFramePr/>
          <p:nvPr/>
        </p:nvGraphicFramePr>
        <p:xfrm>
          <a:off x="4572000" y="3356992"/>
          <a:ext cx="457200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実験：</a:t>
            </a:r>
            <a:r>
              <a:rPr kumimoji="1" lang="ja-JP" altLang="en-US" dirty="0" smtClean="0"/>
              <a:t>メモリスワップ</a:t>
            </a:r>
            <a:r>
              <a:rPr lang="ja-JP" altLang="en-US" dirty="0" smtClean="0"/>
              <a:t>の負荷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仮想ネットワークを用いた転送での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負荷と比較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単位</a:t>
            </a:r>
            <a:r>
              <a:rPr lang="ja-JP" altLang="en-US" dirty="0" smtClean="0"/>
              <a:t>時間</a:t>
            </a:r>
            <a:r>
              <a:rPr lang="ja-JP" altLang="en-US" dirty="0" smtClean="0"/>
              <a:t>あたり</a:t>
            </a:r>
            <a:r>
              <a:rPr lang="ja-JP" altLang="en-US" dirty="0" smtClean="0"/>
              <a:t>に一定量のメモリ転送を行った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メモリスワップ</a:t>
            </a:r>
            <a:r>
              <a:rPr lang="ja-JP" altLang="en-US" dirty="0" smtClean="0"/>
              <a:t>の</a:t>
            </a:r>
            <a:r>
              <a:rPr lang="ja-JP" altLang="en-US" dirty="0" smtClean="0"/>
              <a:t>負荷</a:t>
            </a:r>
            <a:r>
              <a:rPr lang="ja-JP" altLang="en-US" dirty="0" smtClean="0"/>
              <a:t>は約</a:t>
            </a:r>
            <a:r>
              <a:rPr lang="en-US" altLang="ja-JP" dirty="0" smtClean="0"/>
              <a:t>1/4</a:t>
            </a:r>
            <a:endParaRPr lang="en-US" altLang="ja-JP" dirty="0" smtClean="0"/>
          </a:p>
        </p:txBody>
      </p:sp>
      <p:grpSp>
        <p:nvGrpSpPr>
          <p:cNvPr id="5" name="グループ化 4"/>
          <p:cNvGrpSpPr/>
          <p:nvPr/>
        </p:nvGrpSpPr>
        <p:grpSpPr>
          <a:xfrm>
            <a:off x="179512" y="4176000"/>
            <a:ext cx="4282961" cy="2387166"/>
            <a:chOff x="1071538" y="2500306"/>
            <a:chExt cx="4282961" cy="2387166"/>
          </a:xfrm>
        </p:grpSpPr>
        <p:sp>
          <p:nvSpPr>
            <p:cNvPr id="6" name="角丸四角形 5"/>
            <p:cNvSpPr/>
            <p:nvPr/>
          </p:nvSpPr>
          <p:spPr>
            <a:xfrm>
              <a:off x="1071538" y="2500306"/>
              <a:ext cx="3786214" cy="2232000"/>
            </a:xfrm>
            <a:prstGeom prst="roundRect">
              <a:avLst/>
            </a:prstGeom>
            <a:solidFill>
              <a:schemeClr val="lt1"/>
            </a:solidFill>
            <a:ln w="3810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" name="グループ化 37"/>
            <p:cNvGrpSpPr/>
            <p:nvPr/>
          </p:nvGrpSpPr>
          <p:grpSpPr>
            <a:xfrm>
              <a:off x="1142976" y="2643182"/>
              <a:ext cx="3604528" cy="1584000"/>
              <a:chOff x="571472" y="4786322"/>
              <a:chExt cx="3604528" cy="1584000"/>
            </a:xfrm>
          </p:grpSpPr>
          <p:grpSp>
            <p:nvGrpSpPr>
              <p:cNvPr id="11" name="グループ化 27"/>
              <p:cNvGrpSpPr/>
              <p:nvPr/>
            </p:nvGrpSpPr>
            <p:grpSpPr>
              <a:xfrm>
                <a:off x="571472" y="4786322"/>
                <a:ext cx="1404000" cy="1584000"/>
                <a:chOff x="571472" y="4786322"/>
                <a:chExt cx="1404000" cy="1584000"/>
              </a:xfrm>
            </p:grpSpPr>
            <p:sp>
              <p:nvSpPr>
                <p:cNvPr id="20" name="角丸四角形 19"/>
                <p:cNvSpPr/>
                <p:nvPr/>
              </p:nvSpPr>
              <p:spPr>
                <a:xfrm>
                  <a:off x="571472" y="4786322"/>
                  <a:ext cx="1404000" cy="1584000"/>
                </a:xfrm>
                <a:prstGeom prst="roundRect">
                  <a:avLst/>
                </a:prstGeom>
                <a:ln w="25400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テキスト ボックス 2"/>
                <p:cNvSpPr txBox="1"/>
                <p:nvPr/>
              </p:nvSpPr>
              <p:spPr>
                <a:xfrm>
                  <a:off x="689058" y="4807140"/>
                  <a:ext cx="123783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ホスト</a:t>
                  </a:r>
                  <a:r>
                    <a: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VM1</a:t>
                  </a:r>
                  <a:endParaRPr kumimoji="1" lang="ja-JP" altLang="en-US" sz="16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grpSp>
              <p:nvGrpSpPr>
                <p:cNvPr id="22" name="グループ化 26"/>
                <p:cNvGrpSpPr/>
                <p:nvPr/>
              </p:nvGrpSpPr>
              <p:grpSpPr>
                <a:xfrm>
                  <a:off x="828000" y="5184000"/>
                  <a:ext cx="900000" cy="1080000"/>
                  <a:chOff x="857224" y="5143512"/>
                  <a:chExt cx="900000" cy="1080000"/>
                </a:xfrm>
              </p:grpSpPr>
              <p:sp>
                <p:nvSpPr>
                  <p:cNvPr id="23" name="正方形/長方形 2"/>
                  <p:cNvSpPr/>
                  <p:nvPr/>
                </p:nvSpPr>
                <p:spPr>
                  <a:xfrm>
                    <a:off x="857224" y="5143512"/>
                    <a:ext cx="900000" cy="1080000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ゲスト</a:t>
                    </a:r>
                    <a:endPara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  <a:p>
                    <a:pPr algn="ctr"/>
                    <a:r>
                      <a:rPr kumimoji="1" lang="en-US" altLang="ja-JP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VM</a:t>
                    </a:r>
                  </a:p>
                  <a:p>
                    <a:pPr algn="ctr"/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24" name="テキスト ボックス 3"/>
                  <p:cNvSpPr txBox="1"/>
                  <p:nvPr/>
                </p:nvSpPr>
                <p:spPr>
                  <a:xfrm>
                    <a:off x="900000" y="5832000"/>
                    <a:ext cx="800219" cy="33855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50000"/>
                        <a:lumOff val="50000"/>
                      </a:schemeClr>
                    </a:solidFill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メモリ</a:t>
                    </a:r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</p:grpSp>
          <p:grpSp>
            <p:nvGrpSpPr>
              <p:cNvPr id="12" name="グループ化 28"/>
              <p:cNvGrpSpPr/>
              <p:nvPr/>
            </p:nvGrpSpPr>
            <p:grpSpPr>
              <a:xfrm>
                <a:off x="2772000" y="4786322"/>
                <a:ext cx="1404000" cy="1584000"/>
                <a:chOff x="571472" y="4786322"/>
                <a:chExt cx="1404000" cy="1584000"/>
              </a:xfrm>
            </p:grpSpPr>
            <p:sp>
              <p:nvSpPr>
                <p:cNvPr id="15" name="角丸四角形 14"/>
                <p:cNvSpPr/>
                <p:nvPr/>
              </p:nvSpPr>
              <p:spPr>
                <a:xfrm>
                  <a:off x="571472" y="4786322"/>
                  <a:ext cx="1404000" cy="1584000"/>
                </a:xfrm>
                <a:prstGeom prst="roundRect">
                  <a:avLst/>
                </a:prstGeom>
                <a:ln w="25400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テキスト ボックス 2"/>
                <p:cNvSpPr txBox="1"/>
                <p:nvPr/>
              </p:nvSpPr>
              <p:spPr>
                <a:xfrm>
                  <a:off x="689058" y="4807140"/>
                  <a:ext cx="123783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ホスト</a:t>
                  </a:r>
                  <a:r>
                    <a: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VM2</a:t>
                  </a:r>
                  <a:endParaRPr kumimoji="1" lang="ja-JP" altLang="en-US" sz="16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grpSp>
              <p:nvGrpSpPr>
                <p:cNvPr id="17" name="グループ化 26"/>
                <p:cNvGrpSpPr/>
                <p:nvPr/>
              </p:nvGrpSpPr>
              <p:grpSpPr>
                <a:xfrm>
                  <a:off x="828000" y="5184000"/>
                  <a:ext cx="900000" cy="1080000"/>
                  <a:chOff x="857224" y="5143512"/>
                  <a:chExt cx="900000" cy="1080000"/>
                </a:xfrm>
              </p:grpSpPr>
              <p:sp>
                <p:nvSpPr>
                  <p:cNvPr id="18" name="正方形/長方形 2"/>
                  <p:cNvSpPr/>
                  <p:nvPr/>
                </p:nvSpPr>
                <p:spPr>
                  <a:xfrm>
                    <a:off x="857224" y="5143512"/>
                    <a:ext cx="900000" cy="1080000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ゲスト</a:t>
                    </a:r>
                    <a:endParaRPr kumimoji="1" lang="en-US" altLang="ja-JP" sz="16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  <a:p>
                    <a:pPr algn="ctr"/>
                    <a:r>
                      <a:rPr kumimoji="1" lang="en-US" altLang="ja-JP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VM</a:t>
                    </a:r>
                  </a:p>
                  <a:p>
                    <a:pPr algn="ctr"/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19" name="テキスト ボックス 3"/>
                  <p:cNvSpPr txBox="1"/>
                  <p:nvPr/>
                </p:nvSpPr>
                <p:spPr>
                  <a:xfrm>
                    <a:off x="900000" y="5832000"/>
                    <a:ext cx="800219" cy="33855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50000"/>
                        <a:lumOff val="50000"/>
                      </a:schemeClr>
                    </a:solidFill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16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rPr>
                      <a:t>メモリ</a:t>
                    </a:r>
                    <a:endParaRPr kumimoji="1" lang="ja-JP" altLang="en-US" sz="1600" dirty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</p:grpSp>
          <p:sp>
            <p:nvSpPr>
              <p:cNvPr id="13" name="左右矢印 7"/>
              <p:cNvSpPr/>
              <p:nvPr/>
            </p:nvSpPr>
            <p:spPr>
              <a:xfrm>
                <a:off x="1620000" y="5832000"/>
                <a:ext cx="1512000" cy="360000"/>
              </a:xfrm>
              <a:prstGeom prst="leftRightArrow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テキスト ボックス 8"/>
              <p:cNvSpPr txBox="1"/>
              <p:nvPr/>
            </p:nvSpPr>
            <p:spPr>
              <a:xfrm>
                <a:off x="1908000" y="5500702"/>
                <a:ext cx="902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メモリ</a:t>
                </a:r>
                <a:endParaRPr kumimoji="1" lang="en-US" altLang="ja-JP" sz="1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kumimoji="1" lang="ja-JP" altLang="en-US" sz="14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スワップ</a:t>
                </a:r>
                <a:endParaRPr kumimoji="1" lang="ja-JP" altLang="en-US" sz="14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pic>
          <p:nvPicPr>
            <p:cNvPr id="8" name="Picture 2" descr="C:\Users\hiroki\AppData\Local\Microsoft\Windows\Temporary Internet Files\Content.IE5\UPLOAWAY\MC900428969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14876" y="4000504"/>
              <a:ext cx="639623" cy="886968"/>
            </a:xfrm>
            <a:prstGeom prst="rect">
              <a:avLst/>
            </a:prstGeom>
            <a:noFill/>
          </p:spPr>
        </p:pic>
        <p:cxnSp>
          <p:nvCxnSpPr>
            <p:cNvPr id="9" name="カギ線コネクタ 8"/>
            <p:cNvCxnSpPr/>
            <p:nvPr/>
          </p:nvCxnSpPr>
          <p:spPr>
            <a:xfrm rot="16200000" flipH="1">
              <a:off x="2942654" y="2967638"/>
              <a:ext cx="1588" cy="2200528"/>
            </a:xfrm>
            <a:prstGeom prst="bentConnector3">
              <a:avLst>
                <a:gd name="adj1" fmla="val 31670035"/>
              </a:avLst>
            </a:prstGeom>
            <a:ln w="25400">
              <a:solidFill>
                <a:schemeClr val="tx2">
                  <a:lumMod val="65000"/>
                  <a:lumOff val="35000"/>
                </a:schemeClr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1980000" y="4320000"/>
              <a:ext cx="19800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仮想ネットワーク転送</a:t>
              </a:r>
              <a:endParaRPr kumimoji="1"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aphicFrame>
        <p:nvGraphicFramePr>
          <p:cNvPr id="35" name="グラフ 34"/>
          <p:cNvGraphicFramePr/>
          <p:nvPr/>
        </p:nvGraphicFramePr>
        <p:xfrm>
          <a:off x="4248000" y="3060000"/>
          <a:ext cx="475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テキスト ボックス 30"/>
          <p:cNvSpPr txBox="1"/>
          <p:nvPr/>
        </p:nvSpPr>
        <p:spPr>
          <a:xfrm>
            <a:off x="6948264" y="3276000"/>
            <a:ext cx="5132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3.4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372000" y="4788000"/>
            <a:ext cx="5132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0.9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関連研究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Warm-VM Reboot</a:t>
            </a:r>
            <a:r>
              <a:rPr lang="ja-JP" altLang="en-US" dirty="0" smtClean="0"/>
              <a:t> </a:t>
            </a:r>
            <a:r>
              <a:rPr lang="en-US" altLang="ja-JP" dirty="0" smtClean="0"/>
              <a:t>[</a:t>
            </a:r>
            <a:r>
              <a:rPr lang="en-US" altLang="ja-JP" dirty="0" err="1" smtClean="0"/>
              <a:t>Kourai</a:t>
            </a:r>
            <a:r>
              <a:rPr lang="en-US" altLang="ja-JP" dirty="0" smtClean="0"/>
              <a:t> et al. ‘07]</a:t>
            </a:r>
          </a:p>
          <a:p>
            <a:pPr lvl="1"/>
            <a:r>
              <a:rPr lang="ja-JP" altLang="en-US" dirty="0" smtClean="0"/>
              <a:t>メンテナンス時に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を高速に停止・再開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ハイパーバイザの再起動時間はダウンタイムになる</a:t>
            </a:r>
            <a:endParaRPr lang="en-US" altLang="ja-JP" dirty="0" smtClean="0"/>
          </a:p>
          <a:p>
            <a:r>
              <a:rPr lang="en-US" altLang="ja-JP" dirty="0" err="1" smtClean="0"/>
              <a:t>ReHype</a:t>
            </a:r>
            <a:r>
              <a:rPr lang="en-US" altLang="ja-JP" dirty="0" smtClean="0"/>
              <a:t> [Le et al. ‘11]</a:t>
            </a:r>
          </a:p>
          <a:p>
            <a:pPr lvl="1"/>
            <a:r>
              <a:rPr lang="ja-JP" altLang="en-US" dirty="0" smtClean="0"/>
              <a:t>ハイパーバイザのみを再起動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仮想化システムの他の部分はメンテナンスできない</a:t>
            </a:r>
            <a:endParaRPr lang="en-US" altLang="ja-JP" dirty="0" smtClean="0"/>
          </a:p>
          <a:p>
            <a:r>
              <a:rPr lang="en-US" altLang="ja-JP" dirty="0" err="1" smtClean="0"/>
              <a:t>Xen</a:t>
            </a:r>
            <a:r>
              <a:rPr lang="en-US" altLang="ja-JP" dirty="0" smtClean="0"/>
              <a:t>-Blanket [Williams et al. ‘12]</a:t>
            </a:r>
          </a:p>
          <a:p>
            <a:pPr lvl="1"/>
            <a:r>
              <a:rPr lang="ja-JP" altLang="en-US" dirty="0" smtClean="0"/>
              <a:t>ネストした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を実現（本研究で利用）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クラウド間でゲスト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のマイグレーションを実現</a:t>
            </a:r>
            <a:endParaRPr lang="en-US" altLang="ja-JP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低負荷かつ高速な</a:t>
            </a:r>
            <a:r>
              <a:rPr lang="en-US" altLang="ja-JP" dirty="0" smtClean="0"/>
              <a:t>VM</a:t>
            </a:r>
            <a:r>
              <a:rPr lang="ja-JP" altLang="en-US" dirty="0" smtClean="0"/>
              <a:t>マイグレーションを実現する</a:t>
            </a:r>
            <a:r>
              <a:rPr lang="en-US" altLang="ja-JP" dirty="0" err="1" smtClean="0"/>
              <a:t>VMBeam</a:t>
            </a:r>
            <a:r>
              <a:rPr lang="ja-JP" altLang="en-US" dirty="0" smtClean="0"/>
              <a:t>を提案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をネストさせて２つの仮想化システムを実行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メモリスワップにより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モリを高速に転送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仮想化システムのメンテナンスを高速化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今後の課題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メモリスワップを用いたマイグレーションの実装を完成させる</a:t>
            </a:r>
            <a:endParaRPr lang="en-US" altLang="ja-JP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仮想化システムのメンテナンス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仮想マシン（</a:t>
            </a:r>
            <a:r>
              <a:rPr lang="en-US" altLang="ja-JP" dirty="0" smtClean="0"/>
              <a:t>VM</a:t>
            </a:r>
            <a:r>
              <a:rPr lang="ja-JP" altLang="en-US" dirty="0" smtClean="0"/>
              <a:t>）を用いて計算機を一台に集約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計算機の高性能化により余剰リソースが発生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集約することで利用効率が向上し、コストも削減</a:t>
            </a:r>
            <a:endParaRPr lang="en-US" altLang="ja-JP" dirty="0" smtClean="0"/>
          </a:p>
          <a:p>
            <a:r>
              <a:rPr lang="ja-JP" altLang="en-US" dirty="0" smtClean="0"/>
              <a:t>仮想化システムのメンテナンスが必要に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ハイパーバイザを中心とする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のためのインフラ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ソフトウェアの不具合の修正、バージョンアップ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936000" y="4428000"/>
            <a:ext cx="7547132" cy="1947665"/>
            <a:chOff x="576000" y="4392000"/>
            <a:chExt cx="7547132" cy="1947665"/>
          </a:xfrm>
        </p:grpSpPr>
        <p:grpSp>
          <p:nvGrpSpPr>
            <p:cNvPr id="18" name="グループ化 12"/>
            <p:cNvGrpSpPr/>
            <p:nvPr/>
          </p:nvGrpSpPr>
          <p:grpSpPr>
            <a:xfrm>
              <a:off x="4357686" y="4429132"/>
              <a:ext cx="3765446" cy="1894968"/>
              <a:chOff x="2232000" y="4500000"/>
              <a:chExt cx="3765446" cy="1894968"/>
            </a:xfrm>
          </p:grpSpPr>
          <p:sp>
            <p:nvSpPr>
              <p:cNvPr id="26" name="角丸四角形 25"/>
              <p:cNvSpPr/>
              <p:nvPr/>
            </p:nvSpPr>
            <p:spPr>
              <a:xfrm>
                <a:off x="2232000" y="4500000"/>
                <a:ext cx="3204000" cy="1764000"/>
              </a:xfrm>
              <a:prstGeom prst="roundRect">
                <a:avLst>
                  <a:gd name="adj" fmla="val 7615"/>
                </a:avLst>
              </a:prstGeom>
              <a:ln w="38100">
                <a:solidFill>
                  <a:schemeClr val="tx2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7" name="グループ化 10"/>
              <p:cNvGrpSpPr/>
              <p:nvPr/>
            </p:nvGrpSpPr>
            <p:grpSpPr>
              <a:xfrm>
                <a:off x="2340000" y="5040000"/>
                <a:ext cx="2988000" cy="720000"/>
                <a:chOff x="2340000" y="5040000"/>
                <a:chExt cx="2988000" cy="720000"/>
              </a:xfrm>
            </p:grpSpPr>
            <p:sp>
              <p:nvSpPr>
                <p:cNvPr id="31" name="正方形/長方形 2"/>
                <p:cNvSpPr/>
                <p:nvPr/>
              </p:nvSpPr>
              <p:spPr>
                <a:xfrm>
                  <a:off x="2340000" y="5040000"/>
                  <a:ext cx="540000" cy="720000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8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1" lang="ja-JP" altLang="en-US" sz="18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32" name="正方形/長方形 3"/>
                <p:cNvSpPr/>
                <p:nvPr/>
              </p:nvSpPr>
              <p:spPr>
                <a:xfrm>
                  <a:off x="2952000" y="5040000"/>
                  <a:ext cx="540000" cy="720000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8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1" lang="ja-JP" altLang="en-US" sz="18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33" name="正方形/長方形 4"/>
                <p:cNvSpPr/>
                <p:nvPr/>
              </p:nvSpPr>
              <p:spPr>
                <a:xfrm>
                  <a:off x="3564000" y="5040000"/>
                  <a:ext cx="540000" cy="720000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8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1" lang="ja-JP" altLang="en-US" sz="18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34" name="正方形/長方形 5"/>
                <p:cNvSpPr/>
                <p:nvPr/>
              </p:nvSpPr>
              <p:spPr>
                <a:xfrm>
                  <a:off x="4176000" y="5040000"/>
                  <a:ext cx="540000" cy="720000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8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1" lang="ja-JP" altLang="en-US" sz="18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35" name="正方形/長方形 6"/>
                <p:cNvSpPr/>
                <p:nvPr/>
              </p:nvSpPr>
              <p:spPr>
                <a:xfrm>
                  <a:off x="4788000" y="5040000"/>
                  <a:ext cx="540000" cy="720000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8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1" lang="ja-JP" altLang="en-US" sz="18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sp>
            <p:nvSpPr>
              <p:cNvPr id="28" name="角丸四角形 27"/>
              <p:cNvSpPr/>
              <p:nvPr/>
            </p:nvSpPr>
            <p:spPr>
              <a:xfrm>
                <a:off x="2340000" y="5832000"/>
                <a:ext cx="3000396" cy="285752"/>
              </a:xfrm>
              <a:prstGeom prst="roundRect">
                <a:avLst/>
              </a:prstGeom>
              <a:ln w="254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dirty="0" smtClean="0"/>
                  <a:t>ハイパーバイザ</a:t>
                </a:r>
                <a:endParaRPr kumimoji="1" lang="ja-JP" altLang="en-US" sz="2000" dirty="0"/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3348000" y="4500000"/>
                <a:ext cx="87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8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ホスト</a:t>
                </a:r>
                <a:endParaRPr kumimoji="1"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pic>
            <p:nvPicPr>
              <p:cNvPr id="30" name="Picture 2" descr="C:\Users\hiroki\AppData\Local\Microsoft\Windows\Temporary Internet Files\Content.IE5\UPLOAWAY\MC900428969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357823" y="5508000"/>
                <a:ext cx="639623" cy="886968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グループ化 20"/>
            <p:cNvGrpSpPr/>
            <p:nvPr/>
          </p:nvGrpSpPr>
          <p:grpSpPr>
            <a:xfrm>
              <a:off x="576000" y="4392000"/>
              <a:ext cx="2251585" cy="1947665"/>
              <a:chOff x="684000" y="4464000"/>
              <a:chExt cx="2251585" cy="1947665"/>
            </a:xfrm>
          </p:grpSpPr>
          <p:pic>
            <p:nvPicPr>
              <p:cNvPr id="21" name="Picture 2" descr="C:\Users\hiroki\AppData\Local\Microsoft\Windows\Temporary Internet Files\Content.IE5\UPLOAWAY\MC900428969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684000" y="4464000"/>
                <a:ext cx="703585" cy="975665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hiroki\AppData\Local\Microsoft\Windows\Temporary Internet Files\Content.IE5\UPLOAWAY\MC900428969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684000" y="5436000"/>
                <a:ext cx="703585" cy="975665"/>
              </a:xfrm>
              <a:prstGeom prst="rect">
                <a:avLst/>
              </a:prstGeom>
              <a:noFill/>
            </p:spPr>
          </p:pic>
          <p:pic>
            <p:nvPicPr>
              <p:cNvPr id="23" name="Picture 2" descr="C:\Users\hiroki\AppData\Local\Microsoft\Windows\Temporary Internet Files\Content.IE5\UPLOAWAY\MC900428969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440000" y="4860000"/>
                <a:ext cx="703585" cy="975665"/>
              </a:xfrm>
              <a:prstGeom prst="rect">
                <a:avLst/>
              </a:prstGeom>
              <a:noFill/>
            </p:spPr>
          </p:pic>
          <p:pic>
            <p:nvPicPr>
              <p:cNvPr id="24" name="Picture 2" descr="C:\Users\hiroki\AppData\Local\Microsoft\Windows\Temporary Internet Files\Content.IE5\UPLOAWAY\MC900428969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232000" y="5436000"/>
                <a:ext cx="703585" cy="975665"/>
              </a:xfrm>
              <a:prstGeom prst="rect">
                <a:avLst/>
              </a:prstGeom>
              <a:noFill/>
            </p:spPr>
          </p:pic>
          <p:pic>
            <p:nvPicPr>
              <p:cNvPr id="25" name="Picture 2" descr="C:\Users\hiroki\AppData\Local\Microsoft\Windows\Temporary Internet Files\Content.IE5\UPLOAWAY\MC900428969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232000" y="4464000"/>
                <a:ext cx="703585" cy="975665"/>
              </a:xfrm>
              <a:prstGeom prst="rect">
                <a:avLst/>
              </a:prstGeom>
              <a:noFill/>
            </p:spPr>
          </p:pic>
        </p:grpSp>
        <p:sp>
          <p:nvSpPr>
            <p:cNvPr id="20" name="右矢印 19"/>
            <p:cNvSpPr/>
            <p:nvPr/>
          </p:nvSpPr>
          <p:spPr>
            <a:xfrm>
              <a:off x="2571736" y="4788000"/>
              <a:ext cx="1728000" cy="1188000"/>
            </a:xfrm>
            <a:prstGeom prst="rightArrow">
              <a:avLst/>
            </a:prstGeom>
            <a:ln w="254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VM</a:t>
              </a:r>
              <a:r>
                <a:rPr kumimoji="1" lang="ja-JP" altLang="en-US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として</a:t>
              </a:r>
              <a:endPara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/>
              <a:r>
                <a:rPr kumimoji="1" lang="ja-JP" altLang="en-US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一台に集約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メンテナンスに伴う問題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すべての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を停</a:t>
            </a:r>
            <a:r>
              <a:rPr lang="ja-JP" altLang="en-US" dirty="0" smtClean="0"/>
              <a:t>止させなければならない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ハイパーバイザを再起動する必要があるため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再起動後に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を再開</a:t>
            </a:r>
            <a:endParaRPr lang="en-US" altLang="ja-JP" dirty="0" smtClean="0"/>
          </a:p>
          <a:p>
            <a:r>
              <a:rPr lang="en-US" altLang="ja-JP" dirty="0" smtClean="0"/>
              <a:t>VM</a:t>
            </a:r>
            <a:r>
              <a:rPr lang="ja-JP" altLang="en-US" dirty="0" smtClean="0"/>
              <a:t>上のサービスにダウンタイムが生じる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err="1" smtClean="0"/>
              <a:t>が停</a:t>
            </a:r>
            <a:r>
              <a:rPr lang="ja-JP" altLang="en-US" dirty="0" smtClean="0"/>
              <a:t>止している間はサービスも停止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ハイパーバイザと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の再起動には時間がかかる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1440000" y="4176000"/>
            <a:ext cx="6501446" cy="2448000"/>
            <a:chOff x="1584000" y="3924000"/>
            <a:chExt cx="6501446" cy="2448000"/>
          </a:xfrm>
        </p:grpSpPr>
        <p:grpSp>
          <p:nvGrpSpPr>
            <p:cNvPr id="24" name="グループ化 12"/>
            <p:cNvGrpSpPr/>
            <p:nvPr/>
          </p:nvGrpSpPr>
          <p:grpSpPr>
            <a:xfrm>
              <a:off x="4320000" y="4429132"/>
              <a:ext cx="3765446" cy="1894968"/>
              <a:chOff x="2232000" y="4500000"/>
              <a:chExt cx="3765446" cy="1894968"/>
            </a:xfrm>
          </p:grpSpPr>
          <p:sp>
            <p:nvSpPr>
              <p:cNvPr id="33" name="角丸四角形 32"/>
              <p:cNvSpPr/>
              <p:nvPr/>
            </p:nvSpPr>
            <p:spPr>
              <a:xfrm>
                <a:off x="2232000" y="4500000"/>
                <a:ext cx="3204000" cy="1764000"/>
              </a:xfrm>
              <a:prstGeom prst="roundRect">
                <a:avLst>
                  <a:gd name="adj" fmla="val 7615"/>
                </a:avLst>
              </a:prstGeom>
              <a:ln w="38100">
                <a:solidFill>
                  <a:schemeClr val="tx2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4" name="グループ化 10"/>
              <p:cNvGrpSpPr/>
              <p:nvPr/>
            </p:nvGrpSpPr>
            <p:grpSpPr>
              <a:xfrm>
                <a:off x="2340000" y="5040000"/>
                <a:ext cx="2988000" cy="720000"/>
                <a:chOff x="2340000" y="5040000"/>
                <a:chExt cx="2988000" cy="720000"/>
              </a:xfrm>
            </p:grpSpPr>
            <p:sp>
              <p:nvSpPr>
                <p:cNvPr id="37" name="正方形/長方形 2"/>
                <p:cNvSpPr/>
                <p:nvPr/>
              </p:nvSpPr>
              <p:spPr>
                <a:xfrm>
                  <a:off x="2340000" y="5040000"/>
                  <a:ext cx="540000" cy="720000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8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1" lang="ja-JP" altLang="en-US" sz="18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38" name="正方形/長方形 3"/>
                <p:cNvSpPr/>
                <p:nvPr/>
              </p:nvSpPr>
              <p:spPr>
                <a:xfrm>
                  <a:off x="2952000" y="5040000"/>
                  <a:ext cx="540000" cy="720000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8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1" lang="ja-JP" altLang="en-US" sz="18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39" name="正方形/長方形 4"/>
                <p:cNvSpPr/>
                <p:nvPr/>
              </p:nvSpPr>
              <p:spPr>
                <a:xfrm>
                  <a:off x="3564000" y="5040000"/>
                  <a:ext cx="540000" cy="720000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8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1" lang="ja-JP" altLang="en-US" sz="18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40" name="正方形/長方形 5"/>
                <p:cNvSpPr/>
                <p:nvPr/>
              </p:nvSpPr>
              <p:spPr>
                <a:xfrm>
                  <a:off x="4176000" y="5040000"/>
                  <a:ext cx="540000" cy="720000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8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1" lang="ja-JP" altLang="en-US" sz="18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41" name="正方形/長方形 6"/>
                <p:cNvSpPr/>
                <p:nvPr/>
              </p:nvSpPr>
              <p:spPr>
                <a:xfrm>
                  <a:off x="4788000" y="5040000"/>
                  <a:ext cx="540000" cy="720000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800" dirty="0" smtClean="0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1" lang="ja-JP" altLang="en-US" sz="1800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sp>
            <p:nvSpPr>
              <p:cNvPr id="35" name="角丸四角形 12"/>
              <p:cNvSpPr/>
              <p:nvPr/>
            </p:nvSpPr>
            <p:spPr>
              <a:xfrm>
                <a:off x="2340000" y="5832000"/>
                <a:ext cx="3000396" cy="285752"/>
              </a:xfrm>
              <a:prstGeom prst="roundRect">
                <a:avLst/>
              </a:prstGeom>
              <a:ln w="254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dirty="0" smtClean="0"/>
                  <a:t>ハイパーバイザ</a:t>
                </a:r>
                <a:endParaRPr kumimoji="1" lang="ja-JP" altLang="en-US" sz="2000" dirty="0"/>
              </a:p>
            </p:txBody>
          </p:sp>
          <p:pic>
            <p:nvPicPr>
              <p:cNvPr id="36" name="Picture 2" descr="C:\Users\hiroki\AppData\Local\Microsoft\Windows\Temporary Internet Files\Content.IE5\UPLOAWAY\MC900428969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357823" y="5508000"/>
                <a:ext cx="639623" cy="886968"/>
              </a:xfrm>
              <a:prstGeom prst="rect">
                <a:avLst/>
              </a:prstGeom>
              <a:noFill/>
            </p:spPr>
          </p:pic>
        </p:grpSp>
        <p:cxnSp>
          <p:nvCxnSpPr>
            <p:cNvPr id="25" name="直線矢印コネクタ 24"/>
            <p:cNvCxnSpPr/>
            <p:nvPr/>
          </p:nvCxnSpPr>
          <p:spPr>
            <a:xfrm rot="-2700000">
              <a:off x="3564000" y="5472000"/>
              <a:ext cx="900000" cy="900000"/>
            </a:xfrm>
            <a:prstGeom prst="straightConnector1">
              <a:avLst/>
            </a:prstGeom>
            <a:ln w="25400">
              <a:tailEnd type="arrow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1584000" y="5616000"/>
              <a:ext cx="1800493" cy="64633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メンテナンス後</a:t>
              </a:r>
              <a:endPara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/>
              <a:r>
                <a:rPr kumimoji="1" lang="ja-JP" altLang="en-US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再起動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grpSp>
          <p:nvGrpSpPr>
            <p:cNvPr id="27" name="グループ化 43"/>
            <p:cNvGrpSpPr/>
            <p:nvPr/>
          </p:nvGrpSpPr>
          <p:grpSpPr>
            <a:xfrm>
              <a:off x="4698794" y="4248000"/>
              <a:ext cx="2448000" cy="721926"/>
              <a:chOff x="4698794" y="4248000"/>
              <a:chExt cx="2448000" cy="721926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29" name="カギ線コネクタ 28"/>
              <p:cNvCxnSpPr>
                <a:stCxn id="37" idx="0"/>
                <a:endCxn id="41" idx="0"/>
              </p:cNvCxnSpPr>
              <p:nvPr/>
            </p:nvCxnSpPr>
            <p:spPr>
              <a:xfrm rot="5400000" flipH="1" flipV="1">
                <a:off x="5922000" y="3745132"/>
                <a:ext cx="1588" cy="2448000"/>
              </a:xfrm>
              <a:prstGeom prst="bentConnector3">
                <a:avLst>
                  <a:gd name="adj1" fmla="val 46185405"/>
                </a:avLst>
              </a:prstGeom>
              <a:ln>
                <a:headEnd type="arrow"/>
                <a:tailEnd type="arrow"/>
              </a:ln>
              <a:effec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矢印コネクタ 29"/>
              <p:cNvCxnSpPr/>
              <p:nvPr/>
            </p:nvCxnSpPr>
            <p:spPr>
              <a:xfrm rot="27000000" flipV="1">
                <a:off x="4926379" y="4609240"/>
                <a:ext cx="7200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直線矢印コネクタ 30"/>
              <p:cNvCxnSpPr/>
              <p:nvPr/>
            </p:nvCxnSpPr>
            <p:spPr>
              <a:xfrm rot="27000000" flipV="1">
                <a:off x="5569322" y="4608000"/>
                <a:ext cx="7200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直線矢印コネクタ 31"/>
              <p:cNvCxnSpPr/>
              <p:nvPr/>
            </p:nvCxnSpPr>
            <p:spPr>
              <a:xfrm rot="27000000" flipV="1">
                <a:off x="6192000" y="4608000"/>
                <a:ext cx="7200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8" name="テキスト ボックス 27"/>
            <p:cNvSpPr txBox="1"/>
            <p:nvPr/>
          </p:nvSpPr>
          <p:spPr>
            <a:xfrm>
              <a:off x="5112000" y="3924000"/>
              <a:ext cx="1569661" cy="369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すべて再起動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マイグレーションの活用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メンテナンス前にすべての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を別のホストに移動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のマイグレーション機能を利用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VM</a:t>
            </a:r>
            <a:r>
              <a:rPr lang="ja-JP" altLang="en-US" dirty="0" smtClean="0"/>
              <a:t>を動作させたまま別のホストに移動できる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上のサービスのダウンタイムを短くできる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ハイパーバイザの再起動の影響はなくなる</a:t>
            </a:r>
            <a:endParaRPr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354942" y="4143380"/>
            <a:ext cx="3204000" cy="1764000"/>
          </a:xfrm>
          <a:prstGeom prst="roundRect">
            <a:avLst>
              <a:gd name="adj" fmla="val 7615"/>
            </a:avLst>
          </a:prstGeom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462942" y="5475380"/>
            <a:ext cx="3000396" cy="285752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ハイパーバイザ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70942" y="4143380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ホスト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2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0765" y="5151380"/>
            <a:ext cx="639623" cy="886968"/>
          </a:xfrm>
          <a:prstGeom prst="rect">
            <a:avLst/>
          </a:prstGeom>
          <a:noFill/>
        </p:spPr>
      </p:pic>
      <p:sp>
        <p:nvSpPr>
          <p:cNvPr id="23" name="角丸四角形 22"/>
          <p:cNvSpPr/>
          <p:nvPr/>
        </p:nvSpPr>
        <p:spPr>
          <a:xfrm>
            <a:off x="5214942" y="4143380"/>
            <a:ext cx="3204000" cy="1764000"/>
          </a:xfrm>
          <a:prstGeom prst="roundRect">
            <a:avLst>
              <a:gd name="adj" fmla="val 7615"/>
            </a:avLst>
          </a:prstGeom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5322942" y="5475380"/>
            <a:ext cx="3000396" cy="285752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ハイパーバイザ</a:t>
            </a:r>
            <a:endParaRPr kumimoji="1" lang="ja-JP" altLang="en-US" sz="2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30942" y="4143380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ホスト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6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40765" y="5151380"/>
            <a:ext cx="639623" cy="886968"/>
          </a:xfrm>
          <a:prstGeom prst="rect">
            <a:avLst/>
          </a:prstGeom>
          <a:noFill/>
        </p:spPr>
      </p:pic>
      <p:sp>
        <p:nvSpPr>
          <p:cNvPr id="27" name="右矢印 26"/>
          <p:cNvSpPr/>
          <p:nvPr/>
        </p:nvSpPr>
        <p:spPr>
          <a:xfrm>
            <a:off x="3666942" y="4718810"/>
            <a:ext cx="1440000" cy="432000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558942" y="4466810"/>
            <a:ext cx="1620957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マイグレーション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29" name="グループ化 10"/>
          <p:cNvGrpSpPr/>
          <p:nvPr/>
        </p:nvGrpSpPr>
        <p:grpSpPr>
          <a:xfrm>
            <a:off x="462942" y="4683380"/>
            <a:ext cx="2988000" cy="720000"/>
            <a:chOff x="2340000" y="5040000"/>
            <a:chExt cx="2988000" cy="720000"/>
          </a:xfrm>
        </p:grpSpPr>
        <p:sp>
          <p:nvSpPr>
            <p:cNvPr id="30" name="正方形/長方形 2"/>
            <p:cNvSpPr/>
            <p:nvPr/>
          </p:nvSpPr>
          <p:spPr>
            <a:xfrm>
              <a:off x="2340000" y="5040000"/>
              <a:ext cx="540000" cy="720000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1" name="正方形/長方形 3"/>
            <p:cNvSpPr/>
            <p:nvPr/>
          </p:nvSpPr>
          <p:spPr>
            <a:xfrm>
              <a:off x="2952000" y="5040000"/>
              <a:ext cx="540000" cy="720000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2" name="正方形/長方形 4"/>
            <p:cNvSpPr/>
            <p:nvPr/>
          </p:nvSpPr>
          <p:spPr>
            <a:xfrm>
              <a:off x="3564000" y="5040000"/>
              <a:ext cx="540000" cy="720000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3" name="正方形/長方形 5"/>
            <p:cNvSpPr/>
            <p:nvPr/>
          </p:nvSpPr>
          <p:spPr>
            <a:xfrm>
              <a:off x="4176000" y="5040000"/>
              <a:ext cx="540000" cy="720000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4" name="正方形/長方形 6"/>
            <p:cNvSpPr/>
            <p:nvPr/>
          </p:nvSpPr>
          <p:spPr>
            <a:xfrm>
              <a:off x="4788000" y="5040000"/>
              <a:ext cx="540000" cy="720000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C 0.08663 -0.08403 0.17344 -0.16782 0.26094 -0.16875 C 0.34861 -0.16944 0.43681 -0.08866 0.5257 -0.00741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" y="-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マイグレーション中の性能低下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マイグレーションはシステムに大きな負荷をかける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ネットワークを介して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のメモリ内容を転送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合計で数</a:t>
            </a:r>
            <a:r>
              <a:rPr lang="en-US" altLang="ja-JP" dirty="0" smtClean="0"/>
              <a:t>GB</a:t>
            </a:r>
            <a:r>
              <a:rPr lang="ja-JP" altLang="en-US" dirty="0" smtClean="0"/>
              <a:t>～数十</a:t>
            </a:r>
            <a:r>
              <a:rPr lang="en-US" altLang="ja-JP" dirty="0" smtClean="0"/>
              <a:t>GB</a:t>
            </a:r>
            <a:r>
              <a:rPr lang="ja-JP" altLang="en-US" dirty="0" smtClean="0"/>
              <a:t>のデータの転送</a:t>
            </a:r>
            <a:endParaRPr lang="en-US" altLang="ja-JP" dirty="0" smtClean="0"/>
          </a:p>
          <a:p>
            <a:r>
              <a:rPr lang="ja-JP" altLang="en-US" dirty="0" smtClean="0"/>
              <a:t>マイグレーション速度を抑制する必要がある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システム全体の性能低下を抑えるため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メンテナンス時間の増加につながる</a:t>
            </a:r>
            <a:endParaRPr lang="ja-JP" altLang="en-US" dirty="0"/>
          </a:p>
        </p:txBody>
      </p:sp>
      <p:grpSp>
        <p:nvGrpSpPr>
          <p:cNvPr id="24" name="グループ化 23"/>
          <p:cNvGrpSpPr/>
          <p:nvPr/>
        </p:nvGrpSpPr>
        <p:grpSpPr>
          <a:xfrm>
            <a:off x="396000" y="4428000"/>
            <a:ext cx="8625446" cy="1894968"/>
            <a:chOff x="396000" y="4500570"/>
            <a:chExt cx="8625446" cy="1894968"/>
          </a:xfrm>
        </p:grpSpPr>
        <p:sp>
          <p:nvSpPr>
            <p:cNvPr id="25" name="角丸四角形 24"/>
            <p:cNvSpPr/>
            <p:nvPr/>
          </p:nvSpPr>
          <p:spPr>
            <a:xfrm>
              <a:off x="396000" y="4500570"/>
              <a:ext cx="3204000" cy="1764000"/>
            </a:xfrm>
            <a:prstGeom prst="roundRect">
              <a:avLst>
                <a:gd name="adj" fmla="val 7615"/>
              </a:avLst>
            </a:prstGeom>
            <a:ln w="3810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504000" y="5832570"/>
              <a:ext cx="3000396" cy="285752"/>
            </a:xfrm>
            <a:prstGeom prst="roundRect">
              <a:avLst/>
            </a:prstGeom>
            <a:ln w="254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 smtClean="0"/>
                <a:t>ハイパーバイザ</a:t>
              </a:r>
              <a:endParaRPr kumimoji="1" lang="ja-JP" altLang="en-US" sz="2000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512000" y="4500570"/>
              <a:ext cx="10198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ホスト</a:t>
              </a:r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1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28" name="Picture 2" descr="C:\Users\hiroki\AppData\Local\Microsoft\Windows\Temporary Internet Files\Content.IE5\UPLOAWAY\MC900428969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21823" y="5508570"/>
              <a:ext cx="639623" cy="886968"/>
            </a:xfrm>
            <a:prstGeom prst="rect">
              <a:avLst/>
            </a:prstGeom>
            <a:noFill/>
          </p:spPr>
        </p:pic>
        <p:sp>
          <p:nvSpPr>
            <p:cNvPr id="29" name="角丸四角形 28"/>
            <p:cNvSpPr/>
            <p:nvPr/>
          </p:nvSpPr>
          <p:spPr>
            <a:xfrm>
              <a:off x="5256000" y="4500570"/>
              <a:ext cx="3204000" cy="1764000"/>
            </a:xfrm>
            <a:prstGeom prst="roundRect">
              <a:avLst>
                <a:gd name="adj" fmla="val 7615"/>
              </a:avLst>
            </a:prstGeom>
            <a:ln w="3810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5364000" y="5832570"/>
              <a:ext cx="3000396" cy="285752"/>
            </a:xfrm>
            <a:prstGeom prst="roundRect">
              <a:avLst/>
            </a:prstGeom>
            <a:ln w="254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 smtClean="0"/>
                <a:t>ハイパーバイザ</a:t>
              </a:r>
              <a:endParaRPr kumimoji="1" lang="ja-JP" altLang="en-US" sz="20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372000" y="4500570"/>
              <a:ext cx="10198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ホスト</a:t>
              </a:r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2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32" name="Picture 2" descr="C:\Users\hiroki\AppData\Local\Microsoft\Windows\Temporary Internet Files\Content.IE5\UPLOAWAY\MC900428969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381823" y="5508570"/>
              <a:ext cx="639623" cy="886968"/>
            </a:xfrm>
            <a:prstGeom prst="rect">
              <a:avLst/>
            </a:prstGeom>
            <a:noFill/>
          </p:spPr>
        </p:pic>
        <p:sp>
          <p:nvSpPr>
            <p:cNvPr id="33" name="右矢印 32"/>
            <p:cNvSpPr/>
            <p:nvPr/>
          </p:nvSpPr>
          <p:spPr>
            <a:xfrm>
              <a:off x="3708000" y="5076000"/>
              <a:ext cx="1440000" cy="432000"/>
            </a:xfrm>
            <a:prstGeom prst="rightArrow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816000" y="4896000"/>
              <a:ext cx="1082348" cy="307777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メモリ内容</a:t>
              </a:r>
              <a:endParaRPr kumimoji="1"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grpSp>
          <p:nvGrpSpPr>
            <p:cNvPr id="35" name="グループ化 10"/>
            <p:cNvGrpSpPr/>
            <p:nvPr/>
          </p:nvGrpSpPr>
          <p:grpSpPr>
            <a:xfrm>
              <a:off x="504000" y="5040570"/>
              <a:ext cx="2988000" cy="720000"/>
              <a:chOff x="2340000" y="5040000"/>
              <a:chExt cx="2988000" cy="720000"/>
            </a:xfrm>
          </p:grpSpPr>
          <p:sp>
            <p:nvSpPr>
              <p:cNvPr id="42" name="正方形/長方形 2"/>
              <p:cNvSpPr/>
              <p:nvPr/>
            </p:nvSpPr>
            <p:spPr>
              <a:xfrm>
                <a:off x="2340000" y="5040000"/>
                <a:ext cx="540000" cy="720000"/>
              </a:xfrm>
              <a:prstGeom prst="rect">
                <a:avLst/>
              </a:prstGeom>
              <a:ln w="19050"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VM</a:t>
                </a:r>
                <a:endParaRPr kumimoji="1"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3" name="正方形/長方形 3"/>
              <p:cNvSpPr/>
              <p:nvPr/>
            </p:nvSpPr>
            <p:spPr>
              <a:xfrm>
                <a:off x="2952000" y="5040000"/>
                <a:ext cx="540000" cy="720000"/>
              </a:xfrm>
              <a:prstGeom prst="rect">
                <a:avLst/>
              </a:prstGeom>
              <a:ln w="19050"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VM</a:t>
                </a:r>
                <a:endParaRPr kumimoji="1"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4" name="正方形/長方形 4"/>
              <p:cNvSpPr/>
              <p:nvPr/>
            </p:nvSpPr>
            <p:spPr>
              <a:xfrm>
                <a:off x="3564000" y="5040000"/>
                <a:ext cx="540000" cy="720000"/>
              </a:xfrm>
              <a:prstGeom prst="rect">
                <a:avLst/>
              </a:prstGeom>
              <a:ln w="19050"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VM</a:t>
                </a:r>
                <a:endParaRPr kumimoji="1"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5" name="正方形/長方形 5"/>
              <p:cNvSpPr/>
              <p:nvPr/>
            </p:nvSpPr>
            <p:spPr>
              <a:xfrm>
                <a:off x="4176000" y="5040000"/>
                <a:ext cx="540000" cy="720000"/>
              </a:xfrm>
              <a:prstGeom prst="rect">
                <a:avLst/>
              </a:prstGeom>
              <a:ln w="19050"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VM</a:t>
                </a:r>
                <a:endParaRPr kumimoji="1"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6" name="正方形/長方形 6"/>
              <p:cNvSpPr/>
              <p:nvPr/>
            </p:nvSpPr>
            <p:spPr>
              <a:xfrm>
                <a:off x="4788000" y="5040000"/>
                <a:ext cx="540000" cy="720000"/>
              </a:xfrm>
              <a:prstGeom prst="rect">
                <a:avLst/>
              </a:prstGeom>
              <a:ln w="19050"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VM</a:t>
                </a:r>
                <a:endParaRPr kumimoji="1"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36" name="グループ化 10"/>
            <p:cNvGrpSpPr/>
            <p:nvPr/>
          </p:nvGrpSpPr>
          <p:grpSpPr>
            <a:xfrm>
              <a:off x="5357818" y="5000636"/>
              <a:ext cx="2988000" cy="720000"/>
              <a:chOff x="2340000" y="5040000"/>
              <a:chExt cx="2988000" cy="720000"/>
            </a:xfrm>
          </p:grpSpPr>
          <p:sp>
            <p:nvSpPr>
              <p:cNvPr id="37" name="正方形/長方形 2"/>
              <p:cNvSpPr/>
              <p:nvPr/>
            </p:nvSpPr>
            <p:spPr>
              <a:xfrm>
                <a:off x="2340000" y="5040000"/>
                <a:ext cx="540000" cy="720000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VM</a:t>
                </a:r>
                <a:endParaRPr kumimoji="1"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38" name="正方形/長方形 3"/>
              <p:cNvSpPr/>
              <p:nvPr/>
            </p:nvSpPr>
            <p:spPr>
              <a:xfrm>
                <a:off x="2952000" y="5040000"/>
                <a:ext cx="540000" cy="720000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VM</a:t>
                </a:r>
                <a:endParaRPr kumimoji="1"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39" name="正方形/長方形 4"/>
              <p:cNvSpPr/>
              <p:nvPr/>
            </p:nvSpPr>
            <p:spPr>
              <a:xfrm>
                <a:off x="3564000" y="5040000"/>
                <a:ext cx="540000" cy="720000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VM</a:t>
                </a:r>
                <a:endParaRPr kumimoji="1"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0" name="正方形/長方形 5"/>
              <p:cNvSpPr/>
              <p:nvPr/>
            </p:nvSpPr>
            <p:spPr>
              <a:xfrm>
                <a:off x="4176000" y="5040000"/>
                <a:ext cx="540000" cy="720000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VM</a:t>
                </a:r>
                <a:endParaRPr kumimoji="1"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1" name="正方形/長方形 6"/>
              <p:cNvSpPr/>
              <p:nvPr/>
            </p:nvSpPr>
            <p:spPr>
              <a:xfrm>
                <a:off x="4788000" y="5040000"/>
                <a:ext cx="540000" cy="720000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VM</a:t>
                </a:r>
                <a:endParaRPr kumimoji="1" lang="ja-JP" altLang="en-US" sz="1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提案：</a:t>
            </a:r>
            <a:r>
              <a:rPr lang="en-US" altLang="ja-JP" dirty="0" err="1" smtClean="0"/>
              <a:t>VMBeam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メンテナンスのための低負荷かつ高速なマイグレーションの実現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一台の計算機の中に２つの仮想化システムを構築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その仮想化システム間で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をマイグレーション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VM</a:t>
            </a:r>
            <a:r>
              <a:rPr lang="ja-JP" altLang="en-US" dirty="0" smtClean="0"/>
              <a:t>のメモリ内容を高速に移動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731797" y="4500000"/>
            <a:ext cx="3204000" cy="1404000"/>
          </a:xfrm>
          <a:prstGeom prst="roundRect">
            <a:avLst>
              <a:gd name="adj" fmla="val 7615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839797" y="5467512"/>
            <a:ext cx="3000396" cy="285752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ハイパーバイザ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00628" y="4135512"/>
            <a:ext cx="1943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仮想化システム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820628" y="4500000"/>
            <a:ext cx="3204000" cy="1404000"/>
          </a:xfrm>
          <a:prstGeom prst="roundRect">
            <a:avLst>
              <a:gd name="adj" fmla="val 7615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4928628" y="5467512"/>
            <a:ext cx="3000396" cy="285752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ハイパーバイザ</a:t>
            </a:r>
            <a:endParaRPr kumimoji="1" lang="ja-JP" altLang="en-US" sz="2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468628" y="4135512"/>
            <a:ext cx="1943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仮想化システム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4028628" y="4887570"/>
            <a:ext cx="720000" cy="360000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" name="グループ化 10"/>
          <p:cNvGrpSpPr/>
          <p:nvPr/>
        </p:nvGrpSpPr>
        <p:grpSpPr>
          <a:xfrm>
            <a:off x="839797" y="4675512"/>
            <a:ext cx="2988000" cy="720000"/>
            <a:chOff x="2340000" y="5040000"/>
            <a:chExt cx="2988000" cy="720000"/>
          </a:xfrm>
        </p:grpSpPr>
        <p:sp>
          <p:nvSpPr>
            <p:cNvPr id="27" name="正方形/長方形 2"/>
            <p:cNvSpPr/>
            <p:nvPr/>
          </p:nvSpPr>
          <p:spPr>
            <a:xfrm>
              <a:off x="2340000" y="5040000"/>
              <a:ext cx="540000" cy="720000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28" name="正方形/長方形 3"/>
            <p:cNvSpPr/>
            <p:nvPr/>
          </p:nvSpPr>
          <p:spPr>
            <a:xfrm>
              <a:off x="2952000" y="5040000"/>
              <a:ext cx="540000" cy="720000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29" name="正方形/長方形 4"/>
            <p:cNvSpPr/>
            <p:nvPr/>
          </p:nvSpPr>
          <p:spPr>
            <a:xfrm>
              <a:off x="3564000" y="5040000"/>
              <a:ext cx="540000" cy="720000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0" name="正方形/長方形 5"/>
            <p:cNvSpPr/>
            <p:nvPr/>
          </p:nvSpPr>
          <p:spPr>
            <a:xfrm>
              <a:off x="4176000" y="5040000"/>
              <a:ext cx="540000" cy="720000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1" name="正方形/長方形 6"/>
            <p:cNvSpPr/>
            <p:nvPr/>
          </p:nvSpPr>
          <p:spPr>
            <a:xfrm>
              <a:off x="4788000" y="5040000"/>
              <a:ext cx="540000" cy="720000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1"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32" name="角丸四角形 31"/>
          <p:cNvSpPr/>
          <p:nvPr/>
        </p:nvSpPr>
        <p:spPr>
          <a:xfrm>
            <a:off x="571472" y="3929066"/>
            <a:ext cx="7632000" cy="2196000"/>
          </a:xfrm>
          <a:prstGeom prst="roundRect">
            <a:avLst>
              <a:gd name="adj" fmla="val 7615"/>
            </a:avLst>
          </a:prstGeom>
          <a:noFill/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3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500702"/>
            <a:ext cx="639623" cy="88696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C 0.07396 -0.08194 0.14809 -0.16366 0.22275 -0.16458 C 0.29757 -0.16505 0.37309 -0.08657 0.44914 -0.00741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をネストさせて実現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の中にさらに仮想化システムを構築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ホスト</a:t>
            </a:r>
            <a:r>
              <a:rPr lang="en-US" altLang="ja-JP" dirty="0" smtClean="0"/>
              <a:t>VM</a:t>
            </a:r>
            <a:r>
              <a:rPr lang="ja-JP" altLang="en-US" dirty="0" smtClean="0"/>
              <a:t>間でゲスト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をマイグレーション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メンテナンスの対象はゲスト・ハイパーバイザ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ホスト・ハイパーバイザのメンテナンスは本研究の対象外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1502446" y="3492570"/>
            <a:ext cx="2736000" cy="1764000"/>
          </a:xfrm>
          <a:prstGeom prst="roundRect">
            <a:avLst>
              <a:gd name="adj" fmla="val 7615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/>
          <p:nvPr/>
        </p:nvSpPr>
        <p:spPr>
          <a:xfrm>
            <a:off x="1610446" y="4824570"/>
            <a:ext cx="2520000" cy="285752"/>
          </a:xfrm>
          <a:prstGeom prst="roundRect">
            <a:avLst/>
          </a:prstGeom>
          <a:ln w="254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 smtClean="0"/>
              <a:t>ゲストハイパーバイザ</a:t>
            </a:r>
            <a:endParaRPr kumimoji="1" lang="ja-JP" altLang="en-US" sz="1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22446" y="3492570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ホスト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VM1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2" name="正方形/長方形 2"/>
          <p:cNvSpPr/>
          <p:nvPr/>
        </p:nvSpPr>
        <p:spPr>
          <a:xfrm>
            <a:off x="1610446" y="3920628"/>
            <a:ext cx="720000" cy="864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357290" y="3286124"/>
            <a:ext cx="6156000" cy="2988000"/>
          </a:xfrm>
          <a:prstGeom prst="roundRect">
            <a:avLst>
              <a:gd name="adj" fmla="val 7615"/>
            </a:avLst>
          </a:prstGeom>
          <a:noFill/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4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5643578"/>
            <a:ext cx="639623" cy="886968"/>
          </a:xfrm>
          <a:prstGeom prst="rect">
            <a:avLst/>
          </a:prstGeom>
          <a:noFill/>
        </p:spPr>
      </p:pic>
      <p:sp>
        <p:nvSpPr>
          <p:cNvPr id="45" name="角丸四角形 44"/>
          <p:cNvSpPr/>
          <p:nvPr/>
        </p:nvSpPr>
        <p:spPr>
          <a:xfrm>
            <a:off x="4643438" y="3500438"/>
            <a:ext cx="2700000" cy="1764000"/>
          </a:xfrm>
          <a:prstGeom prst="roundRect">
            <a:avLst>
              <a:gd name="adj" fmla="val 7615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4742446" y="4820628"/>
            <a:ext cx="2520000" cy="285752"/>
          </a:xfrm>
          <a:prstGeom prst="roundRect">
            <a:avLst/>
          </a:prstGeom>
          <a:ln w="254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 smtClean="0"/>
              <a:t>ゲストハイパーバイザ</a:t>
            </a:r>
            <a:endParaRPr kumimoji="1" lang="ja-JP" altLang="en-US" sz="18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348269" y="3500438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ホスト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VM2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48" name="カギ線コネクタ 47"/>
          <p:cNvCxnSpPr>
            <a:stCxn id="39" idx="2"/>
            <a:endCxn id="45" idx="2"/>
          </p:cNvCxnSpPr>
          <p:nvPr/>
        </p:nvCxnSpPr>
        <p:spPr>
          <a:xfrm rot="16200000" flipH="1">
            <a:off x="4428008" y="3699008"/>
            <a:ext cx="7868" cy="3122992"/>
          </a:xfrm>
          <a:prstGeom prst="bentConnector3">
            <a:avLst>
              <a:gd name="adj1" fmla="val 4142350"/>
            </a:avLst>
          </a:prstGeom>
          <a:ln w="25400"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3446446" y="5324628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仮想ネットワーク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1502446" y="5715016"/>
            <a:ext cx="5832000" cy="285752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ホストハイパーバイザ</a:t>
            </a:r>
            <a:endParaRPr kumimoji="1" lang="ja-JP" altLang="en-US" sz="2000" dirty="0"/>
          </a:p>
        </p:txBody>
      </p:sp>
      <p:sp>
        <p:nvSpPr>
          <p:cNvPr id="51" name="正方形/長方形 2"/>
          <p:cNvSpPr/>
          <p:nvPr/>
        </p:nvSpPr>
        <p:spPr>
          <a:xfrm>
            <a:off x="2510446" y="3920628"/>
            <a:ext cx="720000" cy="864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2" name="正方形/長方形 2"/>
          <p:cNvSpPr/>
          <p:nvPr/>
        </p:nvSpPr>
        <p:spPr>
          <a:xfrm>
            <a:off x="3374446" y="3920628"/>
            <a:ext cx="720000" cy="864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3" name="正方形/長方形 2"/>
          <p:cNvSpPr/>
          <p:nvPr/>
        </p:nvSpPr>
        <p:spPr>
          <a:xfrm>
            <a:off x="4742446" y="3920628"/>
            <a:ext cx="720000" cy="864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4" name="正方形/長方形 2"/>
          <p:cNvSpPr/>
          <p:nvPr/>
        </p:nvSpPr>
        <p:spPr>
          <a:xfrm>
            <a:off x="5642446" y="3920628"/>
            <a:ext cx="720000" cy="864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5" name="正方形/長方形 2"/>
          <p:cNvSpPr/>
          <p:nvPr/>
        </p:nvSpPr>
        <p:spPr>
          <a:xfrm>
            <a:off x="6506446" y="3920628"/>
            <a:ext cx="720000" cy="864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間メモリスワップ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ホスト</a:t>
            </a:r>
            <a:r>
              <a:rPr lang="en-US" altLang="ja-JP" dirty="0" smtClean="0"/>
              <a:t>VM</a:t>
            </a:r>
            <a:r>
              <a:rPr lang="ja-JP" altLang="en-US" dirty="0" smtClean="0"/>
              <a:t>間でメモリ内容を高速に入れ替える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ネットワークを介したメモリ転送と同等の効果を得る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より高速で低負荷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２つの仮想化システムが同一計算機内にあることを利用</a:t>
            </a:r>
          </a:p>
        </p:txBody>
      </p:sp>
      <p:sp>
        <p:nvSpPr>
          <p:cNvPr id="44" name="角丸四角形 43"/>
          <p:cNvSpPr/>
          <p:nvPr/>
        </p:nvSpPr>
        <p:spPr>
          <a:xfrm>
            <a:off x="1643042" y="3357562"/>
            <a:ext cx="2592000" cy="1764000"/>
          </a:xfrm>
          <a:prstGeom prst="roundRect">
            <a:avLst>
              <a:gd name="adj" fmla="val 7615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039042" y="3341240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ホスト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VM1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1751042" y="4581562"/>
            <a:ext cx="1800000" cy="360000"/>
            <a:chOff x="1620000" y="2412000"/>
            <a:chExt cx="1800000" cy="360000"/>
          </a:xfrm>
        </p:grpSpPr>
        <p:sp>
          <p:nvSpPr>
            <p:cNvPr id="48" name="正方形/長方形 47"/>
            <p:cNvSpPr/>
            <p:nvPr/>
          </p:nvSpPr>
          <p:spPr>
            <a:xfrm>
              <a:off x="1620000" y="2412000"/>
              <a:ext cx="1800000" cy="360000"/>
            </a:xfrm>
            <a:prstGeom prst="rect">
              <a:avLst/>
            </a:prstGeom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1620000" y="2412000"/>
              <a:ext cx="360000" cy="360000"/>
            </a:xfrm>
            <a:prstGeom prst="rect">
              <a:avLst/>
            </a:prstGeom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1980000" y="2412000"/>
              <a:ext cx="360000" cy="360000"/>
            </a:xfrm>
            <a:prstGeom prst="rect">
              <a:avLst/>
            </a:prstGeom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2340000" y="2412000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700000" y="2412000"/>
              <a:ext cx="360000" cy="360000"/>
            </a:xfrm>
            <a:prstGeom prst="rect">
              <a:avLst/>
            </a:prstGeom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3060000" y="2412000"/>
              <a:ext cx="360000" cy="360000"/>
            </a:xfrm>
            <a:prstGeom prst="rect">
              <a:avLst/>
            </a:prstGeom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" name="テキスト ボックス 53"/>
          <p:cNvSpPr txBox="1"/>
          <p:nvPr/>
        </p:nvSpPr>
        <p:spPr>
          <a:xfrm>
            <a:off x="3479042" y="461756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810480" y="3357562"/>
            <a:ext cx="2592000" cy="1764000"/>
          </a:xfrm>
          <a:prstGeom prst="roundRect">
            <a:avLst>
              <a:gd name="adj" fmla="val 7615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180034" y="3349108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ホスト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VM2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4919042" y="4617562"/>
            <a:ext cx="1800000" cy="360000"/>
            <a:chOff x="1620000" y="2412000"/>
            <a:chExt cx="1800000" cy="360000"/>
          </a:xfrm>
        </p:grpSpPr>
        <p:sp>
          <p:nvSpPr>
            <p:cNvPr id="59" name="正方形/長方形 58"/>
            <p:cNvSpPr/>
            <p:nvPr/>
          </p:nvSpPr>
          <p:spPr>
            <a:xfrm>
              <a:off x="1620000" y="2412000"/>
              <a:ext cx="1800000" cy="360000"/>
            </a:xfrm>
            <a:prstGeom prst="rect">
              <a:avLst/>
            </a:prstGeom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1620000" y="2412000"/>
              <a:ext cx="360000" cy="360000"/>
            </a:xfrm>
            <a:prstGeom prst="rect">
              <a:avLst/>
            </a:prstGeom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1980000" y="2412000"/>
              <a:ext cx="360000" cy="360000"/>
            </a:xfrm>
            <a:prstGeom prst="rect">
              <a:avLst/>
            </a:prstGeom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2340000" y="2412000"/>
              <a:ext cx="360000" cy="3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2700000" y="2412000"/>
              <a:ext cx="360000" cy="360000"/>
            </a:xfrm>
            <a:prstGeom prst="rect">
              <a:avLst/>
            </a:prstGeom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060000" y="2412000"/>
              <a:ext cx="360000" cy="360000"/>
            </a:xfrm>
            <a:prstGeom prst="rect">
              <a:avLst/>
            </a:prstGeom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5" name="テキスト ボックス 64"/>
          <p:cNvSpPr txBox="1"/>
          <p:nvPr/>
        </p:nvSpPr>
        <p:spPr>
          <a:xfrm>
            <a:off x="6647042" y="465356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2759042" y="6093562"/>
            <a:ext cx="3600000" cy="360000"/>
            <a:chOff x="1692000" y="4032000"/>
            <a:chExt cx="3600000" cy="360000"/>
          </a:xfrm>
        </p:grpSpPr>
        <p:sp>
          <p:nvSpPr>
            <p:cNvPr id="67" name="正方形/長方形 66"/>
            <p:cNvSpPr/>
            <p:nvPr/>
          </p:nvSpPr>
          <p:spPr>
            <a:xfrm>
              <a:off x="1692000" y="4032000"/>
              <a:ext cx="3600000" cy="360000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1692000" y="4032000"/>
              <a:ext cx="360000" cy="360000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052000" y="4032000"/>
              <a:ext cx="360000" cy="360000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2412000" y="4032000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772000" y="4032000"/>
              <a:ext cx="360000" cy="360000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3132000" y="4032000"/>
              <a:ext cx="360000" cy="360000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492000" y="4032000"/>
              <a:ext cx="360000" cy="360000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852000" y="4032000"/>
              <a:ext cx="360000" cy="360000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4212000" y="4032000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4572000" y="4032000"/>
              <a:ext cx="360000" cy="360000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932000" y="4032000"/>
              <a:ext cx="360000" cy="360000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78" name="直線コネクタ 77"/>
          <p:cNvCxnSpPr/>
          <p:nvPr/>
        </p:nvCxnSpPr>
        <p:spPr>
          <a:xfrm rot="16200000" flipH="1">
            <a:off x="2579042" y="5013562"/>
            <a:ext cx="1152000" cy="1008000"/>
          </a:xfrm>
          <a:prstGeom prst="line">
            <a:avLst/>
          </a:prstGeom>
          <a:ln w="25400"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rot="5400000">
            <a:off x="5081042" y="5355562"/>
            <a:ext cx="1116000" cy="360000"/>
          </a:xfrm>
          <a:prstGeom prst="line">
            <a:avLst/>
          </a:prstGeom>
          <a:ln w="25400"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rot="16200000" flipH="1">
            <a:off x="3479042" y="4113562"/>
            <a:ext cx="1152000" cy="2808000"/>
          </a:xfrm>
          <a:prstGeom prst="line">
            <a:avLst/>
          </a:prstGeom>
          <a:ln w="25400"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rot="5400000">
            <a:off x="4181042" y="4455562"/>
            <a:ext cx="1116000" cy="2160000"/>
          </a:xfrm>
          <a:prstGeom prst="line">
            <a:avLst/>
          </a:prstGeom>
          <a:ln w="25400"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" name="角丸四角形 81"/>
          <p:cNvSpPr/>
          <p:nvPr/>
        </p:nvSpPr>
        <p:spPr>
          <a:xfrm>
            <a:off x="1643042" y="5517562"/>
            <a:ext cx="5832000" cy="288000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ホストハイパーバイザ</a:t>
            </a:r>
            <a:endParaRPr kumimoji="1" lang="ja-JP" altLang="en-US" sz="2000" dirty="0"/>
          </a:p>
        </p:txBody>
      </p:sp>
      <p:sp>
        <p:nvSpPr>
          <p:cNvPr id="83" name="正方形/長方形 82"/>
          <p:cNvSpPr/>
          <p:nvPr/>
        </p:nvSpPr>
        <p:spPr>
          <a:xfrm>
            <a:off x="2471042" y="4581562"/>
            <a:ext cx="360000" cy="360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5639042" y="4617562"/>
            <a:ext cx="360000" cy="3600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300000" y="6120000"/>
            <a:ext cx="1005403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実メモリ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7" name="正方形/長方形 2"/>
          <p:cNvSpPr/>
          <p:nvPr/>
        </p:nvSpPr>
        <p:spPr>
          <a:xfrm>
            <a:off x="2304000" y="3672000"/>
            <a:ext cx="720000" cy="864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8" name="正方形/長方形 2"/>
          <p:cNvSpPr/>
          <p:nvPr/>
        </p:nvSpPr>
        <p:spPr>
          <a:xfrm>
            <a:off x="5472000" y="3708000"/>
            <a:ext cx="720000" cy="864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500" dirty="0" smtClean="0"/>
              <a:t>メモリスワップによるマイグレーション</a:t>
            </a:r>
            <a:endParaRPr kumimoji="1" lang="ja-JP" altLang="en-US" sz="35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通常のマイグレーションでのメモリ処理の流れ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クライアントがゲスト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モリを読み込む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サーバに送る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サーバがゲスト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に書き込む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マイグレーション先に空のゲスト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を作成</a:t>
            </a:r>
            <a:endParaRPr lang="en-US" altLang="ja-JP" dirty="0" smtClean="0"/>
          </a:p>
        </p:txBody>
      </p:sp>
      <p:sp>
        <p:nvSpPr>
          <p:cNvPr id="64" name="角丸四角形 63"/>
          <p:cNvSpPr/>
          <p:nvPr/>
        </p:nvSpPr>
        <p:spPr>
          <a:xfrm>
            <a:off x="1643042" y="3912206"/>
            <a:ext cx="2808000" cy="1656000"/>
          </a:xfrm>
          <a:prstGeom prst="roundRect">
            <a:avLst>
              <a:gd name="adj" fmla="val 7615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039042" y="3895884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ホスト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VM1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6" name="正方形/長方形 2"/>
          <p:cNvSpPr/>
          <p:nvPr/>
        </p:nvSpPr>
        <p:spPr>
          <a:xfrm>
            <a:off x="3479042" y="4344206"/>
            <a:ext cx="864000" cy="1152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</a:p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1643042" y="6072206"/>
            <a:ext cx="5832000" cy="288000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ホストハイパーバイザ</a:t>
            </a:r>
            <a:endParaRPr kumimoji="1" lang="ja-JP" altLang="en-US" sz="2000" dirty="0"/>
          </a:p>
        </p:txBody>
      </p:sp>
      <p:sp>
        <p:nvSpPr>
          <p:cNvPr id="68" name="正方形/長方形 2"/>
          <p:cNvSpPr/>
          <p:nvPr/>
        </p:nvSpPr>
        <p:spPr>
          <a:xfrm>
            <a:off x="1751042" y="4344206"/>
            <a:ext cx="1620000" cy="720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マイグレーション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クライアント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4739042" y="3903752"/>
            <a:ext cx="2808000" cy="1656000"/>
          </a:xfrm>
          <a:prstGeom prst="roundRect">
            <a:avLst>
              <a:gd name="adj" fmla="val 7615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135042" y="3887430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ホスト</a:t>
            </a:r>
            <a:r>
              <a:rPr kumimoji="1"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VM2</a:t>
            </a:r>
            <a:endParaRPr kumimoji="1" lang="ja-JP" altLang="en-US" sz="1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1" name="正方形/長方形 2"/>
          <p:cNvSpPr/>
          <p:nvPr/>
        </p:nvSpPr>
        <p:spPr>
          <a:xfrm>
            <a:off x="6575042" y="4344206"/>
            <a:ext cx="864000" cy="1152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ゲスト</a:t>
            </a:r>
            <a:endParaRPr kumimoji="1"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VM</a:t>
            </a:r>
          </a:p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647042" y="5100206"/>
            <a:ext cx="723275" cy="30777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3" name="正方形/長方形 2"/>
          <p:cNvSpPr/>
          <p:nvPr/>
        </p:nvSpPr>
        <p:spPr>
          <a:xfrm>
            <a:off x="4847042" y="4335752"/>
            <a:ext cx="1620000" cy="720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マイグレーション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サーバ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74" name="カギ線コネクタ 73"/>
          <p:cNvCxnSpPr>
            <a:stCxn id="68" idx="2"/>
            <a:endCxn id="73" idx="2"/>
          </p:cNvCxnSpPr>
          <p:nvPr/>
        </p:nvCxnSpPr>
        <p:spPr>
          <a:xfrm rot="5400000" flipH="1" flipV="1">
            <a:off x="4104815" y="3511979"/>
            <a:ext cx="8454" cy="3096000"/>
          </a:xfrm>
          <a:prstGeom prst="bentConnector3">
            <a:avLst>
              <a:gd name="adj1" fmla="val -8379858"/>
            </a:avLst>
          </a:prstGeom>
          <a:ln w="25400">
            <a:solidFill>
              <a:schemeClr val="tx2">
                <a:lumMod val="65000"/>
                <a:lumOff val="35000"/>
              </a:schemeClr>
            </a:solidFill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3551042" y="5100206"/>
            <a:ext cx="723275" cy="30777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551042" y="5100206"/>
            <a:ext cx="723275" cy="30777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メモリ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40741E-7 L -0.14583 -0.0842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583 -0.08426 L -0.14583 0.07315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583 0.07315 L 0.19288 0.07315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288 0.07315 L 0.19271 -0.08958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271 -0.08958 L 0.33455 -0.0002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6" grpId="2" animBg="1"/>
      <p:bldP spid="76" grpId="3" animBg="1"/>
      <p:bldP spid="76" grpId="4" animBg="1"/>
    </p:bldLst>
  </p:timing>
</p:sld>
</file>

<file path=ppt/theme/theme1.xml><?xml version="1.0" encoding="utf-8"?>
<a:theme xmlns:a="http://schemas.openxmlformats.org/drawingml/2006/main" name="ooba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8100">
          <a:solidFill>
            <a:schemeClr val="tx2">
              <a:lumMod val="50000"/>
              <a:lumOff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ooba</Template>
  <TotalTime>585</TotalTime>
  <Words>868</Words>
  <Application>Microsoft Office PowerPoint</Application>
  <PresentationFormat>画面に合わせる (4:3)</PresentationFormat>
  <Paragraphs>253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ooba</vt:lpstr>
      <vt:lpstr>ネストした仮想マシンを用いた メンテナンスの高速化</vt:lpstr>
      <vt:lpstr>仮想化システムのメンテナンス</vt:lpstr>
      <vt:lpstr>メンテナンスに伴う問題</vt:lpstr>
      <vt:lpstr>マイグレーションの活用</vt:lpstr>
      <vt:lpstr>マイグレーション中の性能低下</vt:lpstr>
      <vt:lpstr>提案：VMBeam</vt:lpstr>
      <vt:lpstr>VMをネストさせて実現</vt:lpstr>
      <vt:lpstr>VM間メモリスワップ</vt:lpstr>
      <vt:lpstr>メモリスワップによるマイグレーション</vt:lpstr>
      <vt:lpstr>メモリスワップによるマイグレーション</vt:lpstr>
      <vt:lpstr>実験：メモリスワップの性能（1）</vt:lpstr>
      <vt:lpstr>実験：メモリスワップの性能（2）</vt:lpstr>
      <vt:lpstr>実験：メモリスワップの負荷</vt:lpstr>
      <vt:lpstr>関連研究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Hiroki</dc:creator>
  <cp:lastModifiedBy>Hiroki</cp:lastModifiedBy>
  <cp:revision>70</cp:revision>
  <dcterms:created xsi:type="dcterms:W3CDTF">2013-02-15T05:17:33Z</dcterms:created>
  <dcterms:modified xsi:type="dcterms:W3CDTF">2013-02-17T08:47:04Z</dcterms:modified>
</cp:coreProperties>
</file>