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845038"/>
  <p:notesSz cx="6858000" cy="9144000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966" y="6648"/>
      </p:cViewPr>
      <p:guideLst>
        <p:guide orient="horz" pos="13495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579800968637905"/>
          <c:y val="5.1400554097404488E-2"/>
          <c:w val="0.59997723197281527"/>
          <c:h val="0.8971988918051913"/>
        </c:manualLayout>
      </c:layout>
      <c:barChart>
        <c:barDir val="col"/>
        <c:grouping val="clustered"/>
        <c:varyColors val="0"/>
        <c:ser>
          <c:idx val="0"/>
          <c:order val="0"/>
          <c:tx>
            <c:v>メモリスワップ</c:v>
          </c:tx>
          <c:spPr>
            <a:solidFill>
              <a:srgbClr val="C00000"/>
            </a:solidFill>
          </c:spPr>
          <c:invertIfNegative val="0"/>
          <c:val>
            <c:numRef>
              <c:f>CPU使用率!$B$99</c:f>
              <c:numCache>
                <c:formatCode>General</c:formatCode>
                <c:ptCount val="1"/>
                <c:pt idx="0">
                  <c:v>98.694285714285712</c:v>
                </c:pt>
              </c:numCache>
            </c:numRef>
          </c:val>
        </c:ser>
        <c:ser>
          <c:idx val="1"/>
          <c:order val="1"/>
          <c:tx>
            <c:v>仮想ネットワーク転送</c:v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CPU使用率!$K$106</c:f>
              <c:numCache>
                <c:formatCode>General</c:formatCode>
                <c:ptCount val="1"/>
                <c:pt idx="0">
                  <c:v>346.54333333333329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30"/>
        <c:axId val="41694336"/>
        <c:axId val="41695872"/>
      </c:barChart>
      <c:catAx>
        <c:axId val="41694336"/>
        <c:scaling>
          <c:orientation val="minMax"/>
        </c:scaling>
        <c:delete val="0"/>
        <c:axPos val="b"/>
        <c:majorTickMark val="in"/>
        <c:minorTickMark val="none"/>
        <c:tickLblPos val="none"/>
        <c:crossAx val="41695872"/>
        <c:crosses val="autoZero"/>
        <c:auto val="1"/>
        <c:lblAlgn val="ctr"/>
        <c:lblOffset val="100"/>
        <c:noMultiLvlLbl val="0"/>
      </c:catAx>
      <c:valAx>
        <c:axId val="41695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ja-JP" b="0"/>
                  <a:t>負荷</a:t>
                </a:r>
                <a:r>
                  <a:rPr lang="en-US" b="0"/>
                  <a:t>[%]</a:t>
                </a:r>
                <a:endParaRPr lang="ja-JP" b="0"/>
              </a:p>
            </c:rich>
          </c:tx>
          <c:layout>
            <c:manualLayout>
              <c:xMode val="edge"/>
              <c:yMode val="edge"/>
              <c:x val="3.2576381425600512E-3"/>
              <c:y val="0.40125576908772553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4169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956603991337543"/>
          <c:y val="0.10112962962962962"/>
          <c:w val="0.39043387305125632"/>
          <c:h val="0.2299810440361622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800">
          <a:latin typeface="ヒラギノ丸ゴ Pro W4" pitchFamily="34" charset="-128"/>
          <a:ea typeface="ヒラギノ丸ゴ Pro W4" pitchFamily="34" charset="-128"/>
        </a:defRPr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945118114439462"/>
          <c:y val="5.1400554097404495E-2"/>
          <c:w val="0.76437090490668747"/>
          <c:h val="0.73803988043161362"/>
        </c:manualLayout>
      </c:layout>
      <c:scatterChart>
        <c:scatterStyle val="lineMarker"/>
        <c:varyColors val="0"/>
        <c:ser>
          <c:idx val="0"/>
          <c:order val="0"/>
          <c:tx>
            <c:v>メモリスワップ</c:v>
          </c:tx>
          <c:spPr>
            <a:ln w="69850">
              <a:solidFill>
                <a:srgbClr val="C00000"/>
              </a:solidFill>
            </a:ln>
          </c:spPr>
          <c:marker>
            <c:symbol val="diamond"/>
            <c:size val="1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swapに要した時間'!$E$15:$E$17</c:f>
              <c:numCache>
                <c:formatCode>General</c:formatCode>
                <c:ptCount val="3"/>
                <c:pt idx="0">
                  <c:v>0.113</c:v>
                </c:pt>
                <c:pt idx="1">
                  <c:v>0.25800000000000001</c:v>
                </c:pt>
                <c:pt idx="2">
                  <c:v>0.51300000000000001</c:v>
                </c:pt>
              </c:numCache>
            </c:numRef>
          </c:yVal>
          <c:smooth val="0"/>
        </c:ser>
        <c:ser>
          <c:idx val="1"/>
          <c:order val="1"/>
          <c:tx>
            <c:v>仮想ネットワーク転送</c:v>
          </c:tx>
          <c:spPr>
            <a:ln w="69850">
              <a:solidFill>
                <a:sysClr val="windowText" lastClr="000000">
                  <a:lumMod val="75000"/>
                  <a:lumOff val="25000"/>
                </a:sysClr>
              </a:solidFill>
            </a:ln>
          </c:spPr>
          <c:marker>
            <c:symbol val="circle"/>
            <c:size val="15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'memory swapに要した時間'!$D$15:$D$17</c:f>
              <c:numCache>
                <c:formatCode>General</c:formatCode>
                <c:ptCount val="3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</c:numCache>
            </c:numRef>
          </c:xVal>
          <c:yVal>
            <c:numRef>
              <c:f>'memory swapに要した時間'!$F$15:$F$17</c:f>
              <c:numCache>
                <c:formatCode>General</c:formatCode>
                <c:ptCount val="3"/>
                <c:pt idx="0">
                  <c:v>0.177777778</c:v>
                </c:pt>
                <c:pt idx="1">
                  <c:v>0.35555555599999999</c:v>
                </c:pt>
                <c:pt idx="2">
                  <c:v>0.71111111100000002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417216"/>
        <c:axId val="113419776"/>
      </c:scatterChart>
      <c:valAx>
        <c:axId val="113417216"/>
        <c:scaling>
          <c:orientation val="minMax"/>
          <c:max val="1280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b="0"/>
                  <a:t>ゲスト</a:t>
                </a:r>
                <a:r>
                  <a:rPr lang="en-US" b="0"/>
                  <a:t>VM</a:t>
                </a:r>
                <a:r>
                  <a:rPr lang="ja-JP" b="0"/>
                  <a:t>のメモリサイズ</a:t>
                </a:r>
                <a:r>
                  <a:rPr lang="en-US" b="0"/>
                  <a:t>[MB]</a:t>
                </a:r>
              </a:p>
            </c:rich>
          </c:tx>
          <c:layout>
            <c:manualLayout>
              <c:xMode val="edge"/>
              <c:yMode val="edge"/>
              <c:x val="0.30529615048118985"/>
              <c:y val="0.91386555847185769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13419776"/>
        <c:crosses val="autoZero"/>
        <c:crossBetween val="midCat"/>
        <c:majorUnit val="256"/>
      </c:valAx>
      <c:valAx>
        <c:axId val="1134197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ja-JP" b="0"/>
                  <a:t>時間 </a:t>
                </a:r>
                <a:r>
                  <a:rPr lang="en-US" b="0"/>
                  <a:t>[s]</a:t>
                </a:r>
                <a:endParaRPr lang="ja-JP" b="0"/>
              </a:p>
            </c:rich>
          </c:tx>
          <c:layout>
            <c:manualLayout>
              <c:xMode val="edge"/>
              <c:yMode val="edge"/>
              <c:x val="0"/>
              <c:y val="0.3294480898221079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134172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3112692158684903"/>
          <c:y val="3.5188109825707914E-2"/>
          <c:w val="0.42932004346663816"/>
          <c:h val="0.1952121609798775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800">
          <a:latin typeface="ヒラギノ丸ゴ Pro W4" pitchFamily="34" charset="-128"/>
          <a:ea typeface="ヒラギノ丸ゴ Pro W4" pitchFamily="34" charset="-128"/>
        </a:defRPr>
      </a:pPr>
      <a:endParaRPr lang="ja-JP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260" y="13309735"/>
            <a:ext cx="25706944" cy="918391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36520" y="24278855"/>
            <a:ext cx="21170424" cy="10949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38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9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521306" y="10721181"/>
            <a:ext cx="22504077" cy="22838785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03824" y="10721181"/>
            <a:ext cx="67013422" cy="22838785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21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62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025" y="27531907"/>
            <a:ext cx="25706944" cy="850950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89025" y="18159558"/>
            <a:ext cx="25706944" cy="9372349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01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03824" y="62452597"/>
            <a:ext cx="44756125" cy="17665643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4009" y="62452597"/>
            <a:ext cx="44761374" cy="17665643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6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3" y="1715788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2173" y="9590547"/>
            <a:ext cx="13362782" cy="399688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2173" y="13587431"/>
            <a:ext cx="13362782" cy="24685489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63261" y="9590547"/>
            <a:ext cx="13368031" cy="399688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63261" y="13587431"/>
            <a:ext cx="13368031" cy="24685489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71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2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5" y="1705867"/>
            <a:ext cx="9949891" cy="72598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4354" y="1705870"/>
            <a:ext cx="16906936" cy="3656705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2175" y="8965724"/>
            <a:ext cx="9949891" cy="2930719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9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7930" y="29991527"/>
            <a:ext cx="18146078" cy="354066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27930" y="3828283"/>
            <a:ext cx="18146078" cy="25707023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27930" y="33532196"/>
            <a:ext cx="18146078" cy="5028338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2173" y="1715788"/>
            <a:ext cx="27219117" cy="7140840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2173" y="9997178"/>
            <a:ext cx="27219117" cy="28275745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2173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7E20-DBD1-4BFE-BC54-DC9913F6B624}" type="datetimeFigureOut">
              <a:rPr kumimoji="1" lang="ja-JP" altLang="en-US" smtClean="0"/>
              <a:t>2013/5/18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33183" y="39711006"/>
            <a:ext cx="9577097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5C3B-1C25-41ED-9005-07331E62E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22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27533" y="0"/>
            <a:ext cx="30240000" cy="2880000"/>
          </a:xfrm>
          <a:prstGeom prst="rect">
            <a:avLst/>
          </a:prstGeom>
          <a:ln w="1270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0" dirty="0">
              <a:latin typeface="ヒラギノ丸ゴ Pro W4" pitchFamily="34" charset="-128"/>
              <a:ea typeface="ヒラギノ丸ゴ Pro W4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5204" y="540000"/>
            <a:ext cx="302938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 smtClean="0">
                <a:latin typeface="ヒラギノ丸ゴ Pro W4" pitchFamily="34" charset="-128"/>
                <a:ea typeface="ヒラギノ丸ゴ Pro W4" pitchFamily="34" charset="-128"/>
              </a:rPr>
              <a:t>ネストした</a:t>
            </a:r>
            <a:r>
              <a:rPr kumimoji="1" lang="en-US" altLang="ja-JP" sz="8800" dirty="0" smtClean="0">
                <a:latin typeface="ヒラギノ丸ゴ Pro W4" pitchFamily="34" charset="-128"/>
                <a:ea typeface="ヒラギノ丸ゴ Pro W4" pitchFamily="34" charset="-128"/>
              </a:rPr>
              <a:t>VM</a:t>
            </a:r>
            <a:r>
              <a:rPr kumimoji="1" lang="ja-JP" altLang="en-US" sz="8800" dirty="0" smtClean="0">
                <a:latin typeface="ヒラギノ丸ゴ Pro W4" pitchFamily="34" charset="-128"/>
                <a:ea typeface="ヒラギノ丸ゴ Pro W4" pitchFamily="34" charset="-128"/>
              </a:rPr>
              <a:t>を用いた仮想化システムの高速メンテナンス</a:t>
            </a:r>
            <a:endParaRPr kumimoji="1" lang="ja-JP" altLang="en-US" sz="8800" dirty="0">
              <a:latin typeface="ヒラギノ丸ゴ Pro W4" pitchFamily="34" charset="-128"/>
              <a:ea typeface="ヒラギノ丸ゴ Pro W4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98831" y="2016000"/>
            <a:ext cx="174458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latin typeface="ヒラギノ丸ゴ Pro W4" pitchFamily="34" charset="-128"/>
                <a:ea typeface="ヒラギノ丸ゴ Pro W4" pitchFamily="34" charset="-128"/>
              </a:rPr>
              <a:t>大庭 裕貴 </a:t>
            </a:r>
            <a:r>
              <a:rPr kumimoji="1" lang="en-US" altLang="ja-JP" sz="4400" dirty="0" smtClean="0">
                <a:latin typeface="ヒラギノ丸ゴ Pro W4" pitchFamily="34" charset="-128"/>
                <a:ea typeface="ヒラギノ丸ゴ Pro W4" pitchFamily="34" charset="-128"/>
              </a:rPr>
              <a:t>(</a:t>
            </a:r>
            <a:r>
              <a:rPr kumimoji="1" lang="ja-JP" altLang="en-US" sz="4400" dirty="0" smtClean="0">
                <a:latin typeface="ヒラギノ丸ゴ Pro W4" pitchFamily="34" charset="-128"/>
                <a:ea typeface="ヒラギノ丸ゴ Pro W4" pitchFamily="34" charset="-128"/>
              </a:rPr>
              <a:t>九州工業大学</a:t>
            </a:r>
            <a:r>
              <a:rPr kumimoji="1" lang="en-US" altLang="ja-JP" sz="4400" dirty="0" smtClean="0">
                <a:latin typeface="ヒラギノ丸ゴ Pro W4" pitchFamily="34" charset="-128"/>
                <a:ea typeface="ヒラギノ丸ゴ Pro W4" pitchFamily="34" charset="-128"/>
              </a:rPr>
              <a:t>)</a:t>
            </a:r>
            <a:r>
              <a:rPr kumimoji="1" lang="ja-JP" altLang="en-US" sz="4400" dirty="0" smtClean="0">
                <a:latin typeface="ヒラギノ丸ゴ Pro W4" pitchFamily="34" charset="-128"/>
                <a:ea typeface="ヒラギノ丸ゴ Pro W4" pitchFamily="34" charset="-128"/>
              </a:rPr>
              <a:t>　光来 健一 </a:t>
            </a:r>
            <a:r>
              <a:rPr kumimoji="1" lang="en-US" altLang="ja-JP" sz="4400" dirty="0" smtClean="0">
                <a:latin typeface="ヒラギノ丸ゴ Pro W4" pitchFamily="34" charset="-128"/>
                <a:ea typeface="ヒラギノ丸ゴ Pro W4" pitchFamily="34" charset="-128"/>
              </a:rPr>
              <a:t>(</a:t>
            </a:r>
            <a:r>
              <a:rPr kumimoji="1" lang="ja-JP" altLang="en-US" sz="4400" dirty="0" smtClean="0">
                <a:latin typeface="ヒラギノ丸ゴ Pro W4" pitchFamily="34" charset="-128"/>
                <a:ea typeface="ヒラギノ丸ゴ Pro W4" pitchFamily="34" charset="-128"/>
              </a:rPr>
              <a:t>九州工業大学 </a:t>
            </a:r>
            <a:r>
              <a:rPr kumimoji="1" lang="en-US" altLang="ja-JP" sz="4400" dirty="0" smtClean="0">
                <a:latin typeface="ヒラギノ丸ゴ Pro W4" pitchFamily="34" charset="-128"/>
                <a:ea typeface="ヒラギノ丸ゴ Pro W4" pitchFamily="34" charset="-128"/>
              </a:rPr>
              <a:t>/ </a:t>
            </a:r>
            <a:r>
              <a:rPr kumimoji="1" lang="en-US" altLang="ja-JP" sz="4400" dirty="0" smtClean="0">
                <a:latin typeface="Trebuchet MS" pitchFamily="34" charset="0"/>
                <a:ea typeface="ヒラギノ丸ゴ Pro W4" pitchFamily="34" charset="-128"/>
              </a:rPr>
              <a:t>JST CREST</a:t>
            </a:r>
            <a:r>
              <a:rPr kumimoji="1" lang="en-US" altLang="ja-JP" sz="4400" dirty="0" smtClean="0">
                <a:latin typeface="ヒラギノ丸ゴ Pro W4" pitchFamily="34" charset="-128"/>
                <a:ea typeface="ヒラギノ丸ゴ Pro W4" pitchFamily="34" charset="-128"/>
              </a:rPr>
              <a:t>)</a:t>
            </a:r>
            <a:endParaRPr kumimoji="1" lang="ja-JP" altLang="en-US" sz="4400" dirty="0">
              <a:latin typeface="ヒラギノ丸ゴ Pro W4" pitchFamily="34" charset="-128"/>
              <a:ea typeface="ヒラギノ丸ゴ Pro W4" pitchFamily="34" charset="-128"/>
            </a:endParaRPr>
          </a:p>
        </p:txBody>
      </p:sp>
      <p:grpSp>
        <p:nvGrpSpPr>
          <p:cNvPr id="538" name="グループ化 537"/>
          <p:cNvGrpSpPr/>
          <p:nvPr/>
        </p:nvGrpSpPr>
        <p:grpSpPr>
          <a:xfrm>
            <a:off x="720000" y="3240000"/>
            <a:ext cx="13680000" cy="1440000"/>
            <a:chOff x="991388" y="3286452"/>
            <a:chExt cx="13680000" cy="1440000"/>
          </a:xfrm>
        </p:grpSpPr>
        <p:grpSp>
          <p:nvGrpSpPr>
            <p:cNvPr id="515" name="グループ化 514"/>
            <p:cNvGrpSpPr/>
            <p:nvPr/>
          </p:nvGrpSpPr>
          <p:grpSpPr>
            <a:xfrm>
              <a:off x="991388" y="3286452"/>
              <a:ext cx="13680000" cy="1440000"/>
              <a:chOff x="14904000" y="20448000"/>
              <a:chExt cx="13680000" cy="1440000"/>
            </a:xfrm>
          </p:grpSpPr>
          <p:sp>
            <p:nvSpPr>
              <p:cNvPr id="516" name="角丸四角形 515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7" name="正方形/長方形 516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テキスト ボックス 8"/>
            <p:cNvSpPr txBox="1"/>
            <p:nvPr/>
          </p:nvSpPr>
          <p:spPr>
            <a:xfrm>
              <a:off x="3064374" y="3599280"/>
              <a:ext cx="987962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仮想化システムのメンテナンス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80000" y="5040000"/>
            <a:ext cx="125633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ハイパーバイザ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等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メンテナンス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が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必要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セキュリティパッチ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など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メンテナンス後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にシステムの再起動が必要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仮想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マシン（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）の再起動によるダウンタイム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</p:txBody>
      </p:sp>
      <p:grpSp>
        <p:nvGrpSpPr>
          <p:cNvPr id="539" name="グループ化 538"/>
          <p:cNvGrpSpPr/>
          <p:nvPr/>
        </p:nvGrpSpPr>
        <p:grpSpPr>
          <a:xfrm>
            <a:off x="15840000" y="3240000"/>
            <a:ext cx="13680000" cy="1440000"/>
            <a:chOff x="15327882" y="3281419"/>
            <a:chExt cx="13680000" cy="1440000"/>
          </a:xfrm>
        </p:grpSpPr>
        <p:grpSp>
          <p:nvGrpSpPr>
            <p:cNvPr id="518" name="グループ化 517"/>
            <p:cNvGrpSpPr/>
            <p:nvPr/>
          </p:nvGrpSpPr>
          <p:grpSpPr>
            <a:xfrm>
              <a:off x="15327882" y="3281419"/>
              <a:ext cx="13680000" cy="1440000"/>
              <a:chOff x="14904000" y="20448000"/>
              <a:chExt cx="13680000" cy="1440000"/>
            </a:xfrm>
          </p:grpSpPr>
          <p:sp>
            <p:nvSpPr>
              <p:cNvPr id="519" name="角丸四角形 518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正方形/長方形 519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1" name="テキスト ボックス 220"/>
            <p:cNvSpPr txBox="1"/>
            <p:nvPr/>
          </p:nvSpPr>
          <p:spPr>
            <a:xfrm>
              <a:off x="16547959" y="3630058"/>
              <a:ext cx="1127584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5000" dirty="0" smtClean="0">
                  <a:latin typeface="Trebuchet MS" pitchFamily="34" charset="0"/>
                  <a:ea typeface="ヒラギノ丸ゴ Pro W4" pitchFamily="34" charset="-128"/>
                </a:rPr>
                <a:t>VM</a:t>
              </a:r>
              <a:r>
                <a:rPr lang="ja-JP" altLang="en-US" sz="5000" dirty="0" smtClean="0">
                  <a:latin typeface="Trebuchet MS" pitchFamily="34" charset="0"/>
                  <a:ea typeface="ヒラギノ丸ゴ Pro W4" pitchFamily="34" charset="-128"/>
                </a:rPr>
                <a:t>マイグレーションの活用とその問題</a:t>
              </a:r>
              <a:endParaRPr kumimoji="1" lang="ja-JP" altLang="en-US" sz="50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222" name="テキスト ボックス 221"/>
          <p:cNvSpPr txBox="1"/>
          <p:nvPr/>
        </p:nvSpPr>
        <p:spPr>
          <a:xfrm>
            <a:off x="15840000" y="5040000"/>
            <a:ext cx="135892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メンテナンス前に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をマイグレーション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の再起動が不要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マイグレーションはシステムに大きな負荷をかける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ネットワーク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を介して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のメモリ内容の転送が必要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5624000" y="8820000"/>
            <a:ext cx="14408508" cy="4039694"/>
            <a:chOff x="14796000" y="8820000"/>
            <a:chExt cx="14408508" cy="4039694"/>
          </a:xfrm>
        </p:grpSpPr>
        <p:sp>
          <p:nvSpPr>
            <p:cNvPr id="232" name="右矢印 231"/>
            <p:cNvSpPr/>
            <p:nvPr/>
          </p:nvSpPr>
          <p:spPr>
            <a:xfrm>
              <a:off x="20016001" y="10046702"/>
              <a:ext cx="2851199" cy="920938"/>
            </a:xfrm>
            <a:prstGeom prst="rightArrow">
              <a:avLst/>
            </a:prstGeom>
            <a:gradFill rotWithShape="1">
              <a:gsLst>
                <a:gs pos="0">
                  <a:schemeClr val="accent6">
                    <a:lumMod val="75000"/>
                  </a:schemeClr>
                </a:gs>
                <a:gs pos="77000">
                  <a:srgbClr val="EED500">
                    <a:lumMod val="105000"/>
                    <a:satMod val="103000"/>
                    <a:tint val="73000"/>
                  </a:srgbClr>
                </a:gs>
                <a:gs pos="100000">
                  <a:srgbClr val="EED5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233" name="テキスト ボックス 232"/>
            <p:cNvSpPr txBox="1"/>
            <p:nvPr/>
          </p:nvSpPr>
          <p:spPr>
            <a:xfrm>
              <a:off x="20196000" y="9540001"/>
              <a:ext cx="2236510" cy="584775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kern="0" dirty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メモリ内容</a:t>
              </a:r>
              <a:endParaRPr kumimoji="0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14796000" y="8820000"/>
              <a:ext cx="5997590" cy="4039694"/>
              <a:chOff x="14796000" y="8820000"/>
              <a:chExt cx="5997590" cy="4039694"/>
            </a:xfrm>
          </p:grpSpPr>
          <p:sp>
            <p:nvSpPr>
              <p:cNvPr id="224" name="角丸四角形 223"/>
              <p:cNvSpPr/>
              <p:nvPr/>
            </p:nvSpPr>
            <p:spPr>
              <a:xfrm>
                <a:off x="14796000" y="8820000"/>
                <a:ext cx="4752000" cy="3760497"/>
              </a:xfrm>
              <a:prstGeom prst="roundRect">
                <a:avLst>
                  <a:gd name="adj" fmla="val 7615"/>
                </a:avLst>
              </a:prstGeom>
              <a:solidFill>
                <a:sysClr val="window" lastClr="FFFFFF"/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225" name="角丸四角形 224"/>
              <p:cNvSpPr/>
              <p:nvPr/>
            </p:nvSpPr>
            <p:spPr>
              <a:xfrm>
                <a:off x="15026234" y="11659558"/>
                <a:ext cx="4276800" cy="760320"/>
              </a:xfrm>
              <a:prstGeom prst="round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ヒラギノ丸ゴ Pro W4" pitchFamily="34" charset="-128"/>
                    <a:ea typeface="ヒラギノ丸ゴ Pro W4" pitchFamily="34" charset="-128"/>
                  </a:rPr>
                  <a:t>ハイパーバイザ</a:t>
                </a:r>
              </a:p>
            </p:txBody>
          </p:sp>
          <p:sp>
            <p:nvSpPr>
              <p:cNvPr id="226" name="テキスト ボックス 225"/>
              <p:cNvSpPr txBox="1"/>
              <p:nvPr/>
            </p:nvSpPr>
            <p:spPr>
              <a:xfrm>
                <a:off x="16344000" y="8820000"/>
                <a:ext cx="16305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ヒラギノ丸ゴ Pro W4" pitchFamily="34" charset="-128"/>
                    <a:ea typeface="ヒラギノ丸ゴ Pro W4" pitchFamily="34" charset="-128"/>
                    <a:cs typeface="メイリオ" pitchFamily="50" charset="-128"/>
                  </a:rPr>
                  <a:t>ホスト</a:t>
                </a:r>
                <a:r>
                  <a:rPr kumimoji="0" lang="en-US" altLang="ja-JP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rPr>
                  <a:t>1</a:t>
                </a:r>
                <a:endPara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endParaRPr>
              </a:p>
            </p:txBody>
          </p:sp>
          <p:pic>
            <p:nvPicPr>
              <p:cNvPr id="227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9430042" y="10968855"/>
                <a:ext cx="1363548" cy="1890839"/>
              </a:xfrm>
              <a:prstGeom prst="rect">
                <a:avLst/>
              </a:prstGeom>
              <a:noFill/>
            </p:spPr>
          </p:pic>
          <p:grpSp>
            <p:nvGrpSpPr>
              <p:cNvPr id="234" name="グループ化 10"/>
              <p:cNvGrpSpPr/>
              <p:nvPr/>
            </p:nvGrpSpPr>
            <p:grpSpPr>
              <a:xfrm>
                <a:off x="15153242" y="9971172"/>
                <a:ext cx="3954852" cy="1534896"/>
                <a:chOff x="2399578" y="5040000"/>
                <a:chExt cx="1855170" cy="720000"/>
              </a:xfrm>
            </p:grpSpPr>
            <p:sp>
              <p:nvSpPr>
                <p:cNvPr id="243" name="正方形/長方形 4"/>
                <p:cNvSpPr/>
                <p:nvPr/>
              </p:nvSpPr>
              <p:spPr>
                <a:xfrm>
                  <a:off x="2399578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ヒラギノ丸ゴ Pro W4" pitchFamily="34" charset="-128"/>
                      <a:cs typeface="メイリオ" pitchFamily="50" charset="-128"/>
                    </a:rPr>
                    <a:t>VM</a:t>
                  </a:r>
                  <a:endPara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44" name="正方形/長方形 5"/>
                <p:cNvSpPr/>
                <p:nvPr/>
              </p:nvSpPr>
              <p:spPr>
                <a:xfrm>
                  <a:off x="3068309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ヒラギノ丸ゴ Pro W4" pitchFamily="34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45" name="正方形/長方形 6"/>
                <p:cNvSpPr/>
                <p:nvPr/>
              </p:nvSpPr>
              <p:spPr>
                <a:xfrm>
                  <a:off x="3714748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ヒラギノ丸ゴ Pro W4" pitchFamily="34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23184000" y="8820000"/>
              <a:ext cx="6020508" cy="4039694"/>
              <a:chOff x="23801882" y="8820000"/>
              <a:chExt cx="6020508" cy="4039694"/>
            </a:xfrm>
          </p:grpSpPr>
          <p:sp>
            <p:nvSpPr>
              <p:cNvPr id="228" name="角丸四角形 227"/>
              <p:cNvSpPr/>
              <p:nvPr/>
            </p:nvSpPr>
            <p:spPr>
              <a:xfrm>
                <a:off x="23801882" y="8820000"/>
                <a:ext cx="4894560" cy="3760497"/>
              </a:xfrm>
              <a:prstGeom prst="roundRect">
                <a:avLst>
                  <a:gd name="adj" fmla="val 7615"/>
                </a:avLst>
              </a:prstGeom>
              <a:solidFill>
                <a:sysClr val="window" lastClr="FFFFFF"/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229" name="角丸四角形 228"/>
              <p:cNvSpPr/>
              <p:nvPr/>
            </p:nvSpPr>
            <p:spPr>
              <a:xfrm>
                <a:off x="24087002" y="11659558"/>
                <a:ext cx="4276800" cy="760320"/>
              </a:xfrm>
              <a:prstGeom prst="round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ヒラギノ丸ゴ Pro W4" pitchFamily="34" charset="-128"/>
                    <a:ea typeface="ヒラギノ丸ゴ Pro W4" pitchFamily="34" charset="-128"/>
                  </a:rPr>
                  <a:t>ハイパーバイザ</a:t>
                </a:r>
                <a:endPara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</a:endParaRPr>
              </a:p>
            </p:txBody>
          </p:sp>
          <p:sp>
            <p:nvSpPr>
              <p:cNvPr id="230" name="テキスト ボックス 229"/>
              <p:cNvSpPr txBox="1"/>
              <p:nvPr/>
            </p:nvSpPr>
            <p:spPr>
              <a:xfrm>
                <a:off x="25349882" y="8820000"/>
                <a:ext cx="16305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ヒラギノ丸ゴ Pro W4" pitchFamily="34" charset="-128"/>
                    <a:ea typeface="ヒラギノ丸ゴ Pro W4" pitchFamily="34" charset="-128"/>
                    <a:cs typeface="メイリオ" pitchFamily="50" charset="-128"/>
                  </a:rPr>
                  <a:t>ホスト</a:t>
                </a:r>
                <a:r>
                  <a:rPr kumimoji="0" lang="en-US" altLang="ja-JP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rPr>
                  <a:t>2</a:t>
                </a:r>
                <a:endPara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endParaRPr>
              </a:p>
            </p:txBody>
          </p:sp>
          <p:pic>
            <p:nvPicPr>
              <p:cNvPr id="231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458842" y="10968855"/>
                <a:ext cx="1363548" cy="1890839"/>
              </a:xfrm>
              <a:prstGeom prst="rect">
                <a:avLst/>
              </a:prstGeom>
              <a:noFill/>
            </p:spPr>
          </p:pic>
          <p:grpSp>
            <p:nvGrpSpPr>
              <p:cNvPr id="235" name="グループ化 10"/>
              <p:cNvGrpSpPr/>
              <p:nvPr/>
            </p:nvGrpSpPr>
            <p:grpSpPr>
              <a:xfrm>
                <a:off x="24277082" y="9960477"/>
                <a:ext cx="3812292" cy="1534899"/>
                <a:chOff x="1825636" y="5074915"/>
                <a:chExt cx="1788297" cy="720001"/>
              </a:xfrm>
            </p:grpSpPr>
            <p:sp>
              <p:nvSpPr>
                <p:cNvPr id="236" name="正方形/長方形 2"/>
                <p:cNvSpPr/>
                <p:nvPr/>
              </p:nvSpPr>
              <p:spPr>
                <a:xfrm>
                  <a:off x="1825636" y="5074916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7" name="正方形/長方形 3"/>
                <p:cNvSpPr/>
                <p:nvPr/>
              </p:nvSpPr>
              <p:spPr>
                <a:xfrm>
                  <a:off x="2449784" y="5074915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8" name="正方形/長方形 4"/>
                <p:cNvSpPr/>
                <p:nvPr/>
              </p:nvSpPr>
              <p:spPr>
                <a:xfrm>
                  <a:off x="3073933" y="5074915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540" name="グループ化 539"/>
          <p:cNvGrpSpPr/>
          <p:nvPr/>
        </p:nvGrpSpPr>
        <p:grpSpPr>
          <a:xfrm>
            <a:off x="720000" y="13608000"/>
            <a:ext cx="13680000" cy="1440000"/>
            <a:chOff x="701872" y="13243304"/>
            <a:chExt cx="13680000" cy="1440000"/>
          </a:xfrm>
        </p:grpSpPr>
        <p:grpSp>
          <p:nvGrpSpPr>
            <p:cNvPr id="521" name="グループ化 520"/>
            <p:cNvGrpSpPr/>
            <p:nvPr/>
          </p:nvGrpSpPr>
          <p:grpSpPr>
            <a:xfrm>
              <a:off x="701872" y="13243304"/>
              <a:ext cx="13680000" cy="1440000"/>
              <a:chOff x="14904000" y="20448000"/>
              <a:chExt cx="13680000" cy="1440000"/>
            </a:xfrm>
          </p:grpSpPr>
          <p:sp>
            <p:nvSpPr>
              <p:cNvPr id="522" name="角丸四角形 521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3" name="正方形/長方形 522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4" name="テキスト ボックス 283"/>
            <p:cNvSpPr txBox="1"/>
            <p:nvPr/>
          </p:nvSpPr>
          <p:spPr>
            <a:xfrm>
              <a:off x="5454125" y="13537639"/>
              <a:ext cx="443102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提案</a:t>
              </a:r>
              <a:r>
                <a:rPr lang="en-US" altLang="ja-JP" sz="5400" dirty="0" smtClean="0">
                  <a:latin typeface="Trebuchet MS" pitchFamily="34" charset="0"/>
                  <a:ea typeface="ヒラギノ丸ゴ Pro W4" pitchFamily="34" charset="-128"/>
                </a:rPr>
                <a:t>:</a:t>
              </a:r>
              <a:r>
                <a:rPr lang="en-US" altLang="ja-JP" sz="5400" dirty="0" err="1" smtClean="0">
                  <a:latin typeface="Trebuchet MS" pitchFamily="34" charset="0"/>
                  <a:ea typeface="ヒラギノ丸ゴ Pro W4" pitchFamily="34" charset="-128"/>
                </a:rPr>
                <a:t>VMBeam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285" name="テキスト ボックス 284"/>
          <p:cNvSpPr txBox="1"/>
          <p:nvPr/>
        </p:nvSpPr>
        <p:spPr>
          <a:xfrm>
            <a:off x="180000" y="15408000"/>
            <a:ext cx="1512465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メンテナンスのため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の</a:t>
            </a: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低負荷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かつ</a:t>
            </a: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高速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なマイグレーション</a:t>
            </a: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機構</a:t>
            </a:r>
            <a:endParaRPr lang="en-US" altLang="ja-JP" sz="4000" dirty="0">
              <a:latin typeface="ヒラギノ丸ゴ Pro W4" pitchFamily="34" charset="-128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一台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の計算機の中に</a:t>
            </a:r>
            <a:r>
              <a:rPr lang="en-US" altLang="ja-JP" sz="4000" dirty="0" smtClean="0">
                <a:latin typeface="ヒラギノ丸ゴ Pro W4" pitchFamily="34" charset="-128"/>
                <a:ea typeface="ヒラギノ丸ゴ Pro W4" pitchFamily="34" charset="-128"/>
              </a:rPr>
              <a:t>2</a:t>
            </a:r>
            <a:r>
              <a:rPr lang="ja-JP" altLang="en-US" sz="4000" dirty="0" err="1" smtClean="0">
                <a:latin typeface="ヒラギノ丸ゴ Pro W4" pitchFamily="34" charset="-128"/>
                <a:ea typeface="ヒラギノ丸ゴ Pro W4" pitchFamily="34" charset="-128"/>
              </a:rPr>
              <a:t>つの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仮想化システムを構築</a:t>
            </a:r>
            <a:endParaRPr lang="en-US" altLang="ja-JP" sz="4000" dirty="0" smtClean="0">
              <a:latin typeface="ヒラギノ丸ゴ Pro W4" pitchFamily="34" charset="-128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その仮想化システム間で</a:t>
            </a:r>
            <a:r>
              <a:rPr lang="en-US" altLang="ja-JP" sz="4000" dirty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を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マイグレーション</a:t>
            </a:r>
            <a:endParaRPr lang="en-US" altLang="ja-JP" sz="4000" dirty="0" smtClean="0">
              <a:latin typeface="ヒラギノ丸ゴ Pro W4" pitchFamily="34" charset="-128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ヒラギノ丸ゴ Pro W4" pitchFamily="34" charset="-128"/>
                <a:ea typeface="ヒラギノ丸ゴ Pro W4" pitchFamily="34" charset="-128"/>
              </a:rPr>
              <a:t>メモリ操作だけ</a:t>
            </a:r>
            <a:r>
              <a:rPr lang="ja-JP" altLang="en-US" sz="4000" dirty="0" smtClean="0">
                <a:latin typeface="ヒラギノ丸ゴ Pro W4" pitchFamily="34" charset="-128"/>
                <a:ea typeface="ヒラギノ丸ゴ Pro W4" pitchFamily="34" charset="-128"/>
              </a:rPr>
              <a:t>でマイグレーションを完了</a:t>
            </a:r>
            <a:endParaRPr lang="en-US" altLang="ja-JP" sz="4000" dirty="0" smtClean="0">
              <a:latin typeface="ヒラギノ丸ゴ Pro W4" pitchFamily="34" charset="-128"/>
              <a:ea typeface="ヒラギノ丸ゴ Pro W4" pitchFamily="34" charset="-128"/>
            </a:endParaRPr>
          </a:p>
        </p:txBody>
      </p:sp>
      <p:grpSp>
        <p:nvGrpSpPr>
          <p:cNvPr id="541" name="グループ化 540"/>
          <p:cNvGrpSpPr/>
          <p:nvPr/>
        </p:nvGrpSpPr>
        <p:grpSpPr>
          <a:xfrm>
            <a:off x="720000" y="20808000"/>
            <a:ext cx="13680000" cy="1440000"/>
            <a:chOff x="765754" y="20484000"/>
            <a:chExt cx="13680000" cy="1440000"/>
          </a:xfrm>
        </p:grpSpPr>
        <p:grpSp>
          <p:nvGrpSpPr>
            <p:cNvPr id="524" name="グループ化 523"/>
            <p:cNvGrpSpPr/>
            <p:nvPr/>
          </p:nvGrpSpPr>
          <p:grpSpPr>
            <a:xfrm>
              <a:off x="765754" y="20484000"/>
              <a:ext cx="13680000" cy="1440000"/>
              <a:chOff x="14904000" y="20448000"/>
              <a:chExt cx="13680000" cy="1440000"/>
            </a:xfrm>
          </p:grpSpPr>
          <p:sp>
            <p:nvSpPr>
              <p:cNvPr id="525" name="角丸四角形 524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6" name="正方形/長方形 525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0" name="テキスト ボックス 319"/>
            <p:cNvSpPr txBox="1"/>
            <p:nvPr/>
          </p:nvSpPr>
          <p:spPr>
            <a:xfrm>
              <a:off x="4358473" y="20762765"/>
              <a:ext cx="662232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en-US" altLang="ja-JP" sz="5400" dirty="0" smtClean="0">
                  <a:latin typeface="Trebuchet MS" pitchFamily="34" charset="0"/>
                  <a:ea typeface="ヒラギノ丸ゴ Pro W4" pitchFamily="34" charset="-128"/>
                </a:rPr>
                <a:t>VM</a:t>
              </a: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間メモリスワップ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321" name="テキスト ボックス 320"/>
          <p:cNvSpPr txBox="1"/>
          <p:nvPr/>
        </p:nvSpPr>
        <p:spPr>
          <a:xfrm>
            <a:off x="180000" y="22608000"/>
            <a:ext cx="130728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ホスト</a:t>
            </a:r>
            <a:r>
              <a:rPr lang="en-US" altLang="ja-JP" sz="4000" dirty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間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でゲスト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err="1" smtClean="0">
                <a:latin typeface="Trebuchet MS" pitchFamily="34" charset="0"/>
                <a:ea typeface="ヒラギノ丸ゴ Pro W4" pitchFamily="34" charset="-128"/>
              </a:rPr>
              <a:t>のメ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モリを入れ替える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ホストハイパーバイザがメモリ割り当てを変更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ネットワークを介したメモリ転送と同等の効果を得る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2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より高速で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低負荷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160000" y="25560000"/>
            <a:ext cx="10497600" cy="5602180"/>
            <a:chOff x="1643042" y="3341240"/>
            <a:chExt cx="5832000" cy="3112322"/>
          </a:xfrm>
        </p:grpSpPr>
        <p:sp>
          <p:nvSpPr>
            <p:cNvPr id="364" name="角丸四角形 363"/>
            <p:cNvSpPr/>
            <p:nvPr/>
          </p:nvSpPr>
          <p:spPr>
            <a:xfrm>
              <a:off x="1643042" y="3357562"/>
              <a:ext cx="2592000" cy="17640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571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365" name="テキスト ボックス 364"/>
            <p:cNvSpPr txBox="1"/>
            <p:nvPr/>
          </p:nvSpPr>
          <p:spPr>
            <a:xfrm>
              <a:off x="2189113" y="3341240"/>
              <a:ext cx="1201540" cy="324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VM1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grpSp>
          <p:nvGrpSpPr>
            <p:cNvPr id="366" name="グループ化 365"/>
            <p:cNvGrpSpPr/>
            <p:nvPr/>
          </p:nvGrpSpPr>
          <p:grpSpPr>
            <a:xfrm>
              <a:off x="1751042" y="4581562"/>
              <a:ext cx="1800000" cy="360000"/>
              <a:chOff x="1620000" y="2412000"/>
              <a:chExt cx="1800000" cy="360000"/>
            </a:xfrm>
          </p:grpSpPr>
          <p:sp>
            <p:nvSpPr>
              <p:cNvPr id="367" name="正方形/長方形 366"/>
              <p:cNvSpPr/>
              <p:nvPr/>
            </p:nvSpPr>
            <p:spPr>
              <a:xfrm>
                <a:off x="1620000" y="2412000"/>
                <a:ext cx="180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68" name="正方形/長方形 367"/>
              <p:cNvSpPr/>
              <p:nvPr/>
            </p:nvSpPr>
            <p:spPr>
              <a:xfrm>
                <a:off x="162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69" name="正方形/長方形 368"/>
              <p:cNvSpPr/>
              <p:nvPr/>
            </p:nvSpPr>
            <p:spPr>
              <a:xfrm>
                <a:off x="198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70" name="正方形/長方形 369"/>
              <p:cNvSpPr/>
              <p:nvPr/>
            </p:nvSpPr>
            <p:spPr>
              <a:xfrm>
                <a:off x="2340000" y="2412000"/>
                <a:ext cx="360000" cy="360000"/>
              </a:xfrm>
              <a:prstGeom prst="rect">
                <a:avLst/>
              </a:prstGeom>
              <a:solidFill>
                <a:srgbClr val="00B050"/>
              </a:solidFill>
              <a:ln w="6350" cap="flat" cmpd="sng" algn="ctr">
                <a:solidFill>
                  <a:srgbClr val="8BCB3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71" name="正方形/長方形 370"/>
              <p:cNvSpPr/>
              <p:nvPr/>
            </p:nvSpPr>
            <p:spPr>
              <a:xfrm>
                <a:off x="270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72" name="正方形/長方形 371"/>
              <p:cNvSpPr/>
              <p:nvPr/>
            </p:nvSpPr>
            <p:spPr>
              <a:xfrm>
                <a:off x="306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</p:grpSp>
        <p:sp>
          <p:nvSpPr>
            <p:cNvPr id="373" name="テキスト ボックス 372"/>
            <p:cNvSpPr txBox="1"/>
            <p:nvPr/>
          </p:nvSpPr>
          <p:spPr>
            <a:xfrm>
              <a:off x="3529113" y="4617562"/>
              <a:ext cx="701047" cy="2906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メモリ</a:t>
              </a:r>
              <a:endParaRPr lang="ja-JP" altLang="en-US" sz="2800" dirty="0">
                <a:solidFill>
                  <a:srgbClr val="000000"/>
                </a:solidFill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374" name="角丸四角形 373"/>
            <p:cNvSpPr/>
            <p:nvPr/>
          </p:nvSpPr>
          <p:spPr>
            <a:xfrm>
              <a:off x="4810480" y="3357562"/>
              <a:ext cx="2592000" cy="17640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571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375" name="テキスト ボックス 374"/>
            <p:cNvSpPr txBox="1"/>
            <p:nvPr/>
          </p:nvSpPr>
          <p:spPr>
            <a:xfrm>
              <a:off x="5349113" y="3349108"/>
              <a:ext cx="1201540" cy="324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VM2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grpSp>
          <p:nvGrpSpPr>
            <p:cNvPr id="376" name="グループ化 375"/>
            <p:cNvGrpSpPr/>
            <p:nvPr/>
          </p:nvGrpSpPr>
          <p:grpSpPr>
            <a:xfrm>
              <a:off x="4919042" y="4617562"/>
              <a:ext cx="1800000" cy="360000"/>
              <a:chOff x="1620000" y="2412000"/>
              <a:chExt cx="1800000" cy="360000"/>
            </a:xfrm>
          </p:grpSpPr>
          <p:sp>
            <p:nvSpPr>
              <p:cNvPr id="377" name="正方形/長方形 376"/>
              <p:cNvSpPr/>
              <p:nvPr/>
            </p:nvSpPr>
            <p:spPr>
              <a:xfrm>
                <a:off x="1620000" y="2412000"/>
                <a:ext cx="180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78" name="正方形/長方形 377"/>
              <p:cNvSpPr/>
              <p:nvPr/>
            </p:nvSpPr>
            <p:spPr>
              <a:xfrm>
                <a:off x="162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79" name="正方形/長方形 378"/>
              <p:cNvSpPr/>
              <p:nvPr/>
            </p:nvSpPr>
            <p:spPr>
              <a:xfrm>
                <a:off x="198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0" name="正方形/長方形 379"/>
              <p:cNvSpPr/>
              <p:nvPr/>
            </p:nvSpPr>
            <p:spPr>
              <a:xfrm>
                <a:off x="2340000" y="2412000"/>
                <a:ext cx="360000" cy="360000"/>
              </a:xfrm>
              <a:prstGeom prst="rect">
                <a:avLst/>
              </a:prstGeom>
              <a:solidFill>
                <a:srgbClr val="9962C1">
                  <a:lumMod val="60000"/>
                  <a:lumOff val="40000"/>
                </a:srgbClr>
              </a:solidFill>
              <a:ln w="6350" cap="flat" cmpd="sng" algn="ctr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1" name="正方形/長方形 380"/>
              <p:cNvSpPr/>
              <p:nvPr/>
            </p:nvSpPr>
            <p:spPr>
              <a:xfrm>
                <a:off x="270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2" name="正方形/長方形 381"/>
              <p:cNvSpPr/>
              <p:nvPr/>
            </p:nvSpPr>
            <p:spPr>
              <a:xfrm>
                <a:off x="3060000" y="241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</p:grpSp>
        <p:sp>
          <p:nvSpPr>
            <p:cNvPr id="383" name="テキスト ボックス 382"/>
            <p:cNvSpPr txBox="1"/>
            <p:nvPr/>
          </p:nvSpPr>
          <p:spPr>
            <a:xfrm>
              <a:off x="6689113" y="4653562"/>
              <a:ext cx="701047" cy="2906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メモリ</a:t>
              </a:r>
              <a:endParaRPr lang="ja-JP" altLang="en-US" sz="2800" dirty="0">
                <a:solidFill>
                  <a:srgbClr val="000000"/>
                </a:solidFill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  <p:grpSp>
          <p:nvGrpSpPr>
            <p:cNvPr id="384" name="グループ化 383"/>
            <p:cNvGrpSpPr/>
            <p:nvPr/>
          </p:nvGrpSpPr>
          <p:grpSpPr>
            <a:xfrm>
              <a:off x="2759042" y="6093562"/>
              <a:ext cx="3600000" cy="360000"/>
              <a:chOff x="1692000" y="4032000"/>
              <a:chExt cx="3600000" cy="360000"/>
            </a:xfrm>
          </p:grpSpPr>
          <p:sp>
            <p:nvSpPr>
              <p:cNvPr id="385" name="正方形/長方形 384"/>
              <p:cNvSpPr/>
              <p:nvPr/>
            </p:nvSpPr>
            <p:spPr>
              <a:xfrm>
                <a:off x="1692000" y="4032000"/>
                <a:ext cx="360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6" name="正方形/長方形 385"/>
              <p:cNvSpPr/>
              <p:nvPr/>
            </p:nvSpPr>
            <p:spPr>
              <a:xfrm>
                <a:off x="169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7" name="正方形/長方形 386"/>
              <p:cNvSpPr/>
              <p:nvPr/>
            </p:nvSpPr>
            <p:spPr>
              <a:xfrm>
                <a:off x="205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8" name="正方形/長方形 387"/>
              <p:cNvSpPr/>
              <p:nvPr/>
            </p:nvSpPr>
            <p:spPr>
              <a:xfrm>
                <a:off x="2412000" y="4032000"/>
                <a:ext cx="360000" cy="360000"/>
              </a:xfrm>
              <a:prstGeom prst="rect">
                <a:avLst/>
              </a:prstGeom>
              <a:solidFill>
                <a:srgbClr val="00B050"/>
              </a:solidFill>
              <a:ln w="6350" cap="flat" cmpd="sng" algn="ctr">
                <a:solidFill>
                  <a:srgbClr val="8BCB3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89" name="正方形/長方形 388"/>
              <p:cNvSpPr/>
              <p:nvPr/>
            </p:nvSpPr>
            <p:spPr>
              <a:xfrm>
                <a:off x="277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0" name="正方形/長方形 389"/>
              <p:cNvSpPr/>
              <p:nvPr/>
            </p:nvSpPr>
            <p:spPr>
              <a:xfrm>
                <a:off x="313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1" name="正方形/長方形 390"/>
              <p:cNvSpPr/>
              <p:nvPr/>
            </p:nvSpPr>
            <p:spPr>
              <a:xfrm>
                <a:off x="349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2" name="正方形/長方形 391"/>
              <p:cNvSpPr/>
              <p:nvPr/>
            </p:nvSpPr>
            <p:spPr>
              <a:xfrm>
                <a:off x="385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3" name="正方形/長方形 392"/>
              <p:cNvSpPr/>
              <p:nvPr/>
            </p:nvSpPr>
            <p:spPr>
              <a:xfrm>
                <a:off x="4212000" y="4032000"/>
                <a:ext cx="360000" cy="360000"/>
              </a:xfrm>
              <a:prstGeom prst="rect">
                <a:avLst/>
              </a:prstGeom>
              <a:gradFill rotWithShape="1">
                <a:gsLst>
                  <a:gs pos="0">
                    <a:srgbClr val="9962C1">
                      <a:lumMod val="110000"/>
                      <a:satMod val="105000"/>
                      <a:tint val="67000"/>
                    </a:srgbClr>
                  </a:gs>
                  <a:gs pos="50000">
                    <a:srgbClr val="9962C1">
                      <a:lumMod val="105000"/>
                      <a:satMod val="103000"/>
                      <a:tint val="73000"/>
                    </a:srgbClr>
                  </a:gs>
                  <a:gs pos="100000">
                    <a:srgbClr val="9962C1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4" name="正方形/長方形 393"/>
              <p:cNvSpPr/>
              <p:nvPr/>
            </p:nvSpPr>
            <p:spPr>
              <a:xfrm>
                <a:off x="457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sp>
            <p:nvSpPr>
              <p:cNvPr id="395" name="正方形/長方形 394"/>
              <p:cNvSpPr/>
              <p:nvPr/>
            </p:nvSpPr>
            <p:spPr>
              <a:xfrm>
                <a:off x="4932000" y="4032000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</p:grpSp>
        <p:cxnSp>
          <p:nvCxnSpPr>
            <p:cNvPr id="396" name="直線コネクタ 395"/>
            <p:cNvCxnSpPr/>
            <p:nvPr/>
          </p:nvCxnSpPr>
          <p:spPr>
            <a:xfrm rot="16200000" flipH="1">
              <a:off x="2579042" y="5013562"/>
              <a:ext cx="1152000" cy="1008000"/>
            </a:xfrm>
            <a:prstGeom prst="line">
              <a:avLst/>
            </a:prstGeom>
            <a:noFill/>
            <a:ln w="38100" cap="flat" cmpd="sng" algn="ctr">
              <a:solidFill>
                <a:srgbClr val="00B050"/>
              </a:solidFill>
              <a:prstDash val="dash"/>
              <a:miter lim="800000"/>
              <a:tailEnd type="none"/>
            </a:ln>
            <a:effectLst/>
          </p:spPr>
        </p:cxnSp>
        <p:cxnSp>
          <p:nvCxnSpPr>
            <p:cNvPr id="397" name="直線コネクタ 396"/>
            <p:cNvCxnSpPr/>
            <p:nvPr/>
          </p:nvCxnSpPr>
          <p:spPr>
            <a:xfrm rot="5400000">
              <a:off x="5081042" y="5355562"/>
              <a:ext cx="1116000" cy="360000"/>
            </a:xfrm>
            <a:prstGeom prst="line">
              <a:avLst/>
            </a:prstGeom>
            <a:noFill/>
            <a:ln w="38100" cap="flat" cmpd="sng" algn="ctr">
              <a:solidFill>
                <a:schemeClr val="accent4"/>
              </a:solidFill>
              <a:prstDash val="dash"/>
              <a:miter lim="800000"/>
              <a:tailEnd type="none"/>
            </a:ln>
            <a:effectLst/>
          </p:spPr>
        </p:cxnSp>
        <p:cxnSp>
          <p:nvCxnSpPr>
            <p:cNvPr id="398" name="直線コネクタ 397"/>
            <p:cNvCxnSpPr/>
            <p:nvPr/>
          </p:nvCxnSpPr>
          <p:spPr>
            <a:xfrm rot="16200000" flipH="1">
              <a:off x="3479042" y="4113562"/>
              <a:ext cx="1152000" cy="2808000"/>
            </a:xfrm>
            <a:prstGeom prst="line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miter lim="800000"/>
              <a:tailEnd type="none"/>
            </a:ln>
            <a:effectLst/>
          </p:spPr>
        </p:cxnSp>
        <p:cxnSp>
          <p:nvCxnSpPr>
            <p:cNvPr id="399" name="直線コネクタ 398"/>
            <p:cNvCxnSpPr/>
            <p:nvPr/>
          </p:nvCxnSpPr>
          <p:spPr>
            <a:xfrm rot="5400000">
              <a:off x="4181042" y="4455562"/>
              <a:ext cx="1116000" cy="2160000"/>
            </a:xfrm>
            <a:prstGeom prst="line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miter lim="800000"/>
              <a:tailEnd type="none"/>
            </a:ln>
            <a:effectLst/>
          </p:spPr>
        </p:cxnSp>
        <p:sp>
          <p:nvSpPr>
            <p:cNvPr id="400" name="角丸四角形 399"/>
            <p:cNvSpPr/>
            <p:nvPr/>
          </p:nvSpPr>
          <p:spPr>
            <a:xfrm>
              <a:off x="1643042" y="5517562"/>
              <a:ext cx="5832000" cy="320000"/>
            </a:xfrm>
            <a:prstGeom prst="roundRect">
              <a:avLst/>
            </a:prstGeom>
            <a:solidFill>
              <a:sysClr val="window" lastClr="FFFFFF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</a:rPr>
                <a:t>ホストハイパーバイザ</a:t>
              </a:r>
            </a:p>
          </p:txBody>
        </p:sp>
        <p:sp>
          <p:nvSpPr>
            <p:cNvPr id="403" name="テキスト ボックス 402"/>
            <p:cNvSpPr txBox="1"/>
            <p:nvPr/>
          </p:nvSpPr>
          <p:spPr>
            <a:xfrm>
              <a:off x="6349113" y="6120000"/>
              <a:ext cx="900532" cy="2906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実メモリ</a:t>
              </a:r>
              <a:endParaRPr lang="ja-JP" altLang="en-US" sz="2800" dirty="0">
                <a:solidFill>
                  <a:srgbClr val="000000"/>
                </a:solidFill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404" name="正方形/長方形 2"/>
            <p:cNvSpPr/>
            <p:nvPr/>
          </p:nvSpPr>
          <p:spPr>
            <a:xfrm>
              <a:off x="2304000" y="3672000"/>
              <a:ext cx="720000" cy="864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405" name="正方形/長方形 2"/>
            <p:cNvSpPr/>
            <p:nvPr/>
          </p:nvSpPr>
          <p:spPr>
            <a:xfrm>
              <a:off x="5472000" y="3708000"/>
              <a:ext cx="720000" cy="864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</p:grpSp>
      <p:grpSp>
        <p:nvGrpSpPr>
          <p:cNvPr id="542" name="グループ化 541"/>
          <p:cNvGrpSpPr/>
          <p:nvPr/>
        </p:nvGrpSpPr>
        <p:grpSpPr>
          <a:xfrm>
            <a:off x="15840000" y="20808000"/>
            <a:ext cx="13680000" cy="1440000"/>
            <a:chOff x="14904000" y="20448000"/>
            <a:chExt cx="13680000" cy="1440000"/>
          </a:xfrm>
        </p:grpSpPr>
        <p:grpSp>
          <p:nvGrpSpPr>
            <p:cNvPr id="514" name="グループ化 513"/>
            <p:cNvGrpSpPr/>
            <p:nvPr/>
          </p:nvGrpSpPr>
          <p:grpSpPr>
            <a:xfrm>
              <a:off x="14904000" y="20448000"/>
              <a:ext cx="13680000" cy="1440000"/>
              <a:chOff x="14904000" y="20448000"/>
              <a:chExt cx="13680000" cy="1440000"/>
            </a:xfrm>
          </p:grpSpPr>
          <p:sp>
            <p:nvSpPr>
              <p:cNvPr id="512" name="角丸四角形 511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正方形/長方形 512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6" name="テキスト ボックス 405"/>
            <p:cNvSpPr txBox="1"/>
            <p:nvPr/>
          </p:nvSpPr>
          <p:spPr>
            <a:xfrm>
              <a:off x="15477154" y="20774447"/>
              <a:ext cx="1264961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メモリスワップによるマイグレーション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407" name="テキスト ボックス 406"/>
          <p:cNvSpPr txBox="1"/>
          <p:nvPr/>
        </p:nvSpPr>
        <p:spPr>
          <a:xfrm>
            <a:off x="15840000" y="22608000"/>
            <a:ext cx="13437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ホスト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間ではゲスト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のメモリ情報のみを送る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マイグレーション先に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は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空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のゲスト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を作成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メモリスワップ・サーバがメモリ内容を入れ替える</a:t>
            </a:r>
          </a:p>
        </p:txBody>
      </p:sp>
      <p:grpSp>
        <p:nvGrpSpPr>
          <p:cNvPr id="543" name="グループ化 542"/>
          <p:cNvGrpSpPr/>
          <p:nvPr/>
        </p:nvGrpSpPr>
        <p:grpSpPr>
          <a:xfrm>
            <a:off x="720000" y="32148000"/>
            <a:ext cx="13680000" cy="1440000"/>
            <a:chOff x="575168" y="31749360"/>
            <a:chExt cx="13680000" cy="1440000"/>
          </a:xfrm>
        </p:grpSpPr>
        <p:grpSp>
          <p:nvGrpSpPr>
            <p:cNvPr id="527" name="グループ化 526"/>
            <p:cNvGrpSpPr/>
            <p:nvPr/>
          </p:nvGrpSpPr>
          <p:grpSpPr>
            <a:xfrm>
              <a:off x="575168" y="31749360"/>
              <a:ext cx="13680000" cy="1440000"/>
              <a:chOff x="14904000" y="20448000"/>
              <a:chExt cx="13680000" cy="1440000"/>
            </a:xfrm>
          </p:grpSpPr>
          <p:sp>
            <p:nvSpPr>
              <p:cNvPr id="528" name="角丸四角形 527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9" name="正方形/長方形 528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47" name="テキスト ボックス 446"/>
            <p:cNvSpPr txBox="1"/>
            <p:nvPr/>
          </p:nvSpPr>
          <p:spPr>
            <a:xfrm>
              <a:off x="6683050" y="32043695"/>
              <a:ext cx="15696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実験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448" name="テキスト ボックス 447"/>
          <p:cNvSpPr txBox="1"/>
          <p:nvPr/>
        </p:nvSpPr>
        <p:spPr>
          <a:xfrm>
            <a:off x="180000" y="33948000"/>
            <a:ext cx="108978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メモリ転送速度を比較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物理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ネットワーク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で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の転送より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17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倍高速</a:t>
            </a:r>
            <a:endParaRPr lang="en-US" altLang="ja-JP" sz="4000" dirty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仮想ネットワーク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と</a:t>
            </a:r>
            <a:r>
              <a:rPr lang="ja-JP" altLang="en-US" sz="4000" dirty="0">
                <a:latin typeface="Trebuchet MS" pitchFamily="34" charset="0"/>
                <a:ea typeface="ヒラギノ丸ゴ Pro W4" pitchFamily="34" charset="-128"/>
              </a:rPr>
              <a:t>比べても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28%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高速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</p:txBody>
      </p:sp>
      <p:graphicFrame>
        <p:nvGraphicFramePr>
          <p:cNvPr id="493" name="表 4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946446"/>
              </p:ext>
            </p:extLst>
          </p:nvPr>
        </p:nvGraphicFramePr>
        <p:xfrm>
          <a:off x="11728802" y="35903504"/>
          <a:ext cx="4305598" cy="1744980"/>
        </p:xfrm>
        <a:graphic>
          <a:graphicData uri="http://schemas.openxmlformats.org/drawingml/2006/table">
            <a:tbl>
              <a:tblPr/>
              <a:tblGrid>
                <a:gridCol w="1149790"/>
                <a:gridCol w="3155808"/>
              </a:tblGrid>
              <a:tr h="352080">
                <a:tc gridSpan="2"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ヒラギノ丸ゴ Pro W4" pitchFamily="34" charset="-128"/>
                          <a:ea typeface="ヒラギノ丸ゴ Pro W4" pitchFamily="34" charset="-128"/>
                          <a:cs typeface="メイリオ" pitchFamily="50" charset="-128"/>
                        </a:rPr>
                        <a:t>実験環境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ヒラギノ丸ゴ Pro W4" pitchFamily="34" charset="-128"/>
                        <a:ea typeface="ヒラギノ丸ゴ Pro W4" pitchFamily="34" charset="-128"/>
                        <a:cs typeface="メイリオ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Intel Xeon </a:t>
                      </a:r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8</a:t>
                      </a:r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latin typeface="ヒラギノ丸ゴ Pro W4" pitchFamily="34" charset="-128"/>
                          <a:ea typeface="ヒラギノ丸ゴ Pro W4" pitchFamily="34" charset="-128"/>
                          <a:cs typeface="メイリオ" pitchFamily="50" charset="-128"/>
                        </a:rPr>
                        <a:t>コア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ヒラギノ丸ゴ Pro W4" pitchFamily="34" charset="-128"/>
                        <a:ea typeface="ヒラギノ丸ゴ Pro W4" pitchFamily="34" charset="-128"/>
                        <a:cs typeface="メイリオ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080"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latin typeface="ヒラギノ丸ゴ Pro W4" pitchFamily="34" charset="-128"/>
                          <a:ea typeface="ヒラギノ丸ゴ Pro W4" pitchFamily="34" charset="-128"/>
                          <a:cs typeface="メイリオ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32GB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080"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LAN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1pPr>
                      <a:lvl2pPr marL="2088215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2pPr>
                      <a:lvl3pPr marL="417643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3pPr>
                      <a:lvl4pPr marL="626464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4pPr>
                      <a:lvl5pPr marL="8352861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5pPr>
                      <a:lvl6pPr marL="10441076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6pPr>
                      <a:lvl7pPr marL="1252929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7pPr>
                      <a:lvl8pPr marL="14617507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8pPr>
                      <a:lvl9pPr marL="16705722" algn="l" defTabSz="4176431" rtl="0" eaLnBrk="1" latinLnBrk="0" hangingPunct="1">
                        <a:defRPr kumimoji="1" sz="8200" kern="1200">
                          <a:solidFill>
                            <a:schemeClr val="tx1"/>
                          </a:solidFill>
                          <a:latin typeface="Franklin Gothic Medium"/>
                        </a:defRPr>
                      </a:lvl9pPr>
                    </a:lstStyle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ea typeface="メイリオ" pitchFamily="50" charset="-128"/>
                          <a:cs typeface="メイリオ" pitchFamily="50" charset="-128"/>
                        </a:rPr>
                        <a:t>1GbE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17231918" y="34455967"/>
            <a:ext cx="11141497" cy="5040560"/>
            <a:chOff x="16234324" y="32553334"/>
            <a:chExt cx="11489582" cy="4094666"/>
          </a:xfrm>
        </p:grpSpPr>
        <p:graphicFrame>
          <p:nvGraphicFramePr>
            <p:cNvPr id="247" name="グラフ 24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83201736"/>
                </p:ext>
              </p:extLst>
            </p:nvPr>
          </p:nvGraphicFramePr>
          <p:xfrm>
            <a:off x="16234324" y="32553334"/>
            <a:ext cx="11489582" cy="40946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10" name="テキスト ボックス 509"/>
            <p:cNvSpPr txBox="1"/>
            <p:nvPr/>
          </p:nvSpPr>
          <p:spPr>
            <a:xfrm>
              <a:off x="21422969" y="32837049"/>
              <a:ext cx="12282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kern="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346.5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511" name="テキスト ボックス 510"/>
            <p:cNvSpPr txBox="1"/>
            <p:nvPr/>
          </p:nvSpPr>
          <p:spPr>
            <a:xfrm>
              <a:off x="20346909" y="35082901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kern="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98.7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</p:txBody>
        </p:sp>
      </p:grpSp>
      <p:cxnSp>
        <p:nvCxnSpPr>
          <p:cNvPr id="534" name="直線コネクタ 533"/>
          <p:cNvCxnSpPr/>
          <p:nvPr/>
        </p:nvCxnSpPr>
        <p:spPr>
          <a:xfrm>
            <a:off x="0" y="13320000"/>
            <a:ext cx="30240000" cy="0"/>
          </a:xfrm>
          <a:prstGeom prst="line">
            <a:avLst/>
          </a:prstGeom>
          <a:ln w="1143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コネクタ 535"/>
          <p:cNvCxnSpPr/>
          <p:nvPr/>
        </p:nvCxnSpPr>
        <p:spPr>
          <a:xfrm>
            <a:off x="0" y="20520000"/>
            <a:ext cx="30240000" cy="0"/>
          </a:xfrm>
          <a:prstGeom prst="line">
            <a:avLst/>
          </a:prstGeom>
          <a:ln w="1143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直線コネクタ 536"/>
          <p:cNvCxnSpPr/>
          <p:nvPr/>
        </p:nvCxnSpPr>
        <p:spPr>
          <a:xfrm>
            <a:off x="0" y="31860000"/>
            <a:ext cx="30240000" cy="0"/>
          </a:xfrm>
          <a:prstGeom prst="line">
            <a:avLst/>
          </a:prstGeom>
          <a:ln w="1143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9" name="グラフ 2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663312"/>
              </p:ext>
            </p:extLst>
          </p:nvPr>
        </p:nvGraphicFramePr>
        <p:xfrm>
          <a:off x="875209" y="35949447"/>
          <a:ext cx="10367719" cy="6383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00" name="直線コネクタ 199"/>
          <p:cNvCxnSpPr/>
          <p:nvPr/>
        </p:nvCxnSpPr>
        <p:spPr>
          <a:xfrm>
            <a:off x="15119999" y="39852000"/>
            <a:ext cx="15156000" cy="0"/>
          </a:xfrm>
          <a:prstGeom prst="line">
            <a:avLst/>
          </a:prstGeom>
          <a:ln w="1143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5120000" y="39816000"/>
            <a:ext cx="0" cy="3024000"/>
          </a:xfrm>
          <a:prstGeom prst="line">
            <a:avLst/>
          </a:prstGeom>
          <a:ln w="1143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5865216" y="40176000"/>
            <a:ext cx="5400000" cy="1440000"/>
            <a:chOff x="15865216" y="32114002"/>
            <a:chExt cx="5400000" cy="1440000"/>
          </a:xfrm>
        </p:grpSpPr>
        <p:grpSp>
          <p:nvGrpSpPr>
            <p:cNvPr id="217" name="グループ化 216"/>
            <p:cNvGrpSpPr/>
            <p:nvPr/>
          </p:nvGrpSpPr>
          <p:grpSpPr>
            <a:xfrm>
              <a:off x="15865216" y="32114002"/>
              <a:ext cx="5400000" cy="1440000"/>
              <a:chOff x="14904000" y="20448000"/>
              <a:chExt cx="13680000" cy="1440000"/>
            </a:xfrm>
          </p:grpSpPr>
          <p:sp>
            <p:nvSpPr>
              <p:cNvPr id="219" name="角丸四角形 218"/>
              <p:cNvSpPr/>
              <p:nvPr/>
            </p:nvSpPr>
            <p:spPr>
              <a:xfrm>
                <a:off x="14904000" y="20448000"/>
                <a:ext cx="13680000" cy="1440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" name="正方形/長方形 219"/>
              <p:cNvSpPr/>
              <p:nvPr/>
            </p:nvSpPr>
            <p:spPr>
              <a:xfrm>
                <a:off x="15327882" y="20664000"/>
                <a:ext cx="1296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0" name="テキスト ボックス 209"/>
            <p:cNvSpPr txBox="1"/>
            <p:nvPr/>
          </p:nvSpPr>
          <p:spPr>
            <a:xfrm>
              <a:off x="16741640" y="32442335"/>
              <a:ext cx="364715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6">
                    <a:lumMod val="75000"/>
                  </a:schemeClr>
                </a:buClr>
              </a:pPr>
              <a:r>
                <a:rPr lang="ja-JP" altLang="en-US" sz="5400" dirty="0">
                  <a:latin typeface="Trebuchet MS" pitchFamily="34" charset="0"/>
                  <a:ea typeface="ヒラギノ丸ゴ Pro W4" pitchFamily="34" charset="-128"/>
                </a:rPr>
                <a:t>今後</a:t>
              </a:r>
              <a:r>
                <a:rPr lang="ja-JP" altLang="en-US" sz="5400" dirty="0" smtClean="0">
                  <a:latin typeface="Trebuchet MS" pitchFamily="34" charset="0"/>
                  <a:ea typeface="ヒラギノ丸ゴ Pro W4" pitchFamily="34" charset="-128"/>
                </a:rPr>
                <a:t>の</a:t>
              </a:r>
              <a:r>
                <a:rPr lang="ja-JP" altLang="en-US" sz="5400" dirty="0">
                  <a:latin typeface="Trebuchet MS" pitchFamily="34" charset="0"/>
                  <a:ea typeface="ヒラギノ丸ゴ Pro W4" pitchFamily="34" charset="-128"/>
                </a:rPr>
                <a:t>課題</a:t>
              </a:r>
              <a:endParaRPr lang="en-US" altLang="ja-JP" sz="5400" dirty="0">
                <a:latin typeface="Trebuchet MS" pitchFamily="34" charset="0"/>
                <a:ea typeface="ヒラギノ丸ゴ Pro W4" pitchFamily="34" charset="-128"/>
              </a:endParaRPr>
            </a:p>
          </p:txBody>
        </p:sp>
      </p:grpSp>
      <p:sp>
        <p:nvSpPr>
          <p:cNvPr id="215" name="テキスト ボックス 214"/>
          <p:cNvSpPr txBox="1"/>
          <p:nvPr/>
        </p:nvSpPr>
        <p:spPr>
          <a:xfrm>
            <a:off x="15840000" y="41976000"/>
            <a:ext cx="12712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VM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間メモリスワップをマイグレーションに組み込む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</p:txBody>
      </p:sp>
      <p:grpSp>
        <p:nvGrpSpPr>
          <p:cNvPr id="202" name="グループ化 201"/>
          <p:cNvGrpSpPr/>
          <p:nvPr/>
        </p:nvGrpSpPr>
        <p:grpSpPr>
          <a:xfrm>
            <a:off x="1476000" y="7884000"/>
            <a:ext cx="10933036" cy="5095588"/>
            <a:chOff x="2354400" y="7884000"/>
            <a:chExt cx="10933036" cy="5095588"/>
          </a:xfrm>
        </p:grpSpPr>
        <p:grpSp>
          <p:nvGrpSpPr>
            <p:cNvPr id="266" name="グループ化 12"/>
            <p:cNvGrpSpPr/>
            <p:nvPr/>
          </p:nvGrpSpPr>
          <p:grpSpPr>
            <a:xfrm>
              <a:off x="5951970" y="9540001"/>
              <a:ext cx="7335466" cy="3439587"/>
              <a:chOff x="2232000" y="4629357"/>
              <a:chExt cx="3765446" cy="1765611"/>
            </a:xfrm>
          </p:grpSpPr>
          <p:sp>
            <p:nvSpPr>
              <p:cNvPr id="275" name="角丸四角形 274"/>
              <p:cNvSpPr/>
              <p:nvPr/>
            </p:nvSpPr>
            <p:spPr>
              <a:xfrm>
                <a:off x="2232000" y="4629357"/>
                <a:ext cx="3204000" cy="1663159"/>
              </a:xfrm>
              <a:prstGeom prst="roundRect">
                <a:avLst>
                  <a:gd name="adj" fmla="val 7615"/>
                </a:avLst>
              </a:prstGeom>
              <a:solidFill>
                <a:sysClr val="window" lastClr="FFFFFF"/>
              </a:solidFill>
              <a:ln w="571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Franklin Gothic Medium"/>
                  <a:ea typeface="ＭＳ ゴシック"/>
                  <a:cs typeface="+mn-cs"/>
                </a:endParaRPr>
              </a:p>
            </p:txBody>
          </p:sp>
          <p:grpSp>
            <p:nvGrpSpPr>
              <p:cNvPr id="276" name="グループ化 10"/>
              <p:cNvGrpSpPr/>
              <p:nvPr/>
            </p:nvGrpSpPr>
            <p:grpSpPr>
              <a:xfrm>
                <a:off x="2340000" y="5040000"/>
                <a:ext cx="2988000" cy="720000"/>
                <a:chOff x="2340000" y="5040000"/>
                <a:chExt cx="2988000" cy="720000"/>
              </a:xfrm>
            </p:grpSpPr>
            <p:sp>
              <p:nvSpPr>
                <p:cNvPr id="279" name="正方形/長方形 2"/>
                <p:cNvSpPr/>
                <p:nvPr/>
              </p:nvSpPr>
              <p:spPr>
                <a:xfrm>
                  <a:off x="2340000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0" name="正方形/長方形 3"/>
                <p:cNvSpPr/>
                <p:nvPr/>
              </p:nvSpPr>
              <p:spPr>
                <a:xfrm>
                  <a:off x="2952000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ヒラギノ丸ゴ Pro W4" pitchFamily="34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ヒラギノ丸ゴ Pro W4" pitchFamily="34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1" name="正方形/長方形 4"/>
                <p:cNvSpPr/>
                <p:nvPr/>
              </p:nvSpPr>
              <p:spPr>
                <a:xfrm>
                  <a:off x="3564000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2" name="正方形/長方形 5"/>
                <p:cNvSpPr/>
                <p:nvPr/>
              </p:nvSpPr>
              <p:spPr>
                <a:xfrm>
                  <a:off x="4176000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3" name="正方形/長方形 6"/>
                <p:cNvSpPr/>
                <p:nvPr/>
              </p:nvSpPr>
              <p:spPr>
                <a:xfrm>
                  <a:off x="4788000" y="5040000"/>
                  <a:ext cx="540000" cy="72000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rebuchet MS" pitchFamily="34" charset="0"/>
                      <a:ea typeface="メイリオ" pitchFamily="50" charset="-128"/>
                      <a:cs typeface="メイリオ" pitchFamily="50" charset="-128"/>
                    </a:rPr>
                    <a:t>VM</a:t>
                  </a:r>
                  <a:endParaRPr kumimoji="0" lang="ja-JP" alt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sp>
            <p:nvSpPr>
              <p:cNvPr id="277" name="角丸四角形 12"/>
              <p:cNvSpPr/>
              <p:nvPr/>
            </p:nvSpPr>
            <p:spPr>
              <a:xfrm>
                <a:off x="2340000" y="5832000"/>
                <a:ext cx="3000396" cy="285752"/>
              </a:xfrm>
              <a:prstGeom prst="round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ヒラギノ丸ゴ Pro W4" pitchFamily="34" charset="-128"/>
                    <a:ea typeface="ヒラギノ丸ゴ Pro W4" pitchFamily="34" charset="-128"/>
                  </a:rPr>
                  <a:t>ハイパーバイザ</a:t>
                </a:r>
                <a:endPara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</a:endParaRPr>
              </a:p>
            </p:txBody>
          </p:sp>
          <p:pic>
            <p:nvPicPr>
              <p:cNvPr id="278" name="Picture 2" descr="C:\Users\hiroki\AppData\Local\Microsoft\Windows\Temporary Internet Files\Content.IE5\UPLOAWAY\MC900428969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357823" y="5508000"/>
                <a:ext cx="639623" cy="886968"/>
              </a:xfrm>
              <a:prstGeom prst="rect">
                <a:avLst/>
              </a:prstGeom>
              <a:noFill/>
            </p:spPr>
          </p:pic>
        </p:grpSp>
        <p:sp>
          <p:nvSpPr>
            <p:cNvPr id="19" name="角丸四角形吹き出し 18"/>
            <p:cNvSpPr/>
            <p:nvPr/>
          </p:nvSpPr>
          <p:spPr>
            <a:xfrm>
              <a:off x="2354400" y="10360779"/>
              <a:ext cx="3286761" cy="1361022"/>
            </a:xfrm>
            <a:prstGeom prst="wedgeRoundRectCallout">
              <a:avLst>
                <a:gd name="adj1" fmla="val 74710"/>
                <a:gd name="adj2" fmla="val 86118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 smtClean="0">
                  <a:latin typeface="ヒラギノ丸ゴ Pro W4" pitchFamily="34" charset="-128"/>
                  <a:ea typeface="ヒラギノ丸ゴ Pro W4" pitchFamily="34" charset="-128"/>
                </a:rPr>
                <a:t>メンテナンス後</a:t>
              </a:r>
              <a:endParaRPr kumimoji="1" lang="en-US" altLang="ja-JP" sz="3200" dirty="0" smtClean="0">
                <a:latin typeface="ヒラギノ丸ゴ Pro W4" pitchFamily="34" charset="-128"/>
                <a:ea typeface="ヒラギノ丸ゴ Pro W4" pitchFamily="34" charset="-128"/>
              </a:endParaRPr>
            </a:p>
            <a:p>
              <a:pPr algn="ctr"/>
              <a:r>
                <a:rPr lang="ja-JP" altLang="en-US" sz="3200" dirty="0">
                  <a:latin typeface="ヒラギノ丸ゴ Pro W4" pitchFamily="34" charset="-128"/>
                  <a:ea typeface="ヒラギノ丸ゴ Pro W4" pitchFamily="34" charset="-128"/>
                </a:rPr>
                <a:t>再起動</a:t>
              </a:r>
              <a:endParaRPr kumimoji="1" lang="ja-JP" altLang="en-US" sz="3200" dirty="0"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  <p:sp>
          <p:nvSpPr>
            <p:cNvPr id="188" name="角丸四角形吹き出し 187"/>
            <p:cNvSpPr/>
            <p:nvPr/>
          </p:nvSpPr>
          <p:spPr>
            <a:xfrm>
              <a:off x="8834400" y="7884000"/>
              <a:ext cx="3286761" cy="1361022"/>
            </a:xfrm>
            <a:prstGeom prst="wedgeRoundRectCallout">
              <a:avLst>
                <a:gd name="adj1" fmla="val -43895"/>
                <a:gd name="adj2" fmla="val 151535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dirty="0">
                  <a:latin typeface="ヒラギノ丸ゴ Pro W4" pitchFamily="34" charset="-128"/>
                  <a:ea typeface="ヒラギノ丸ゴ Pro W4" pitchFamily="34" charset="-128"/>
                </a:rPr>
                <a:t>すべて</a:t>
              </a:r>
              <a:r>
                <a:rPr lang="ja-JP" altLang="en-US" sz="3200" dirty="0" smtClean="0">
                  <a:latin typeface="ヒラギノ丸ゴ Pro W4" pitchFamily="34" charset="-128"/>
                  <a:ea typeface="ヒラギノ丸ゴ Pro W4" pitchFamily="34" charset="-128"/>
                </a:rPr>
                <a:t>再起動</a:t>
              </a:r>
              <a:endParaRPr kumimoji="1" lang="ja-JP" altLang="en-US" sz="3200" dirty="0"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</p:grpSp>
      <p:sp>
        <p:nvSpPr>
          <p:cNvPr id="307" name="角丸四角形 306"/>
          <p:cNvSpPr/>
          <p:nvPr/>
        </p:nvSpPr>
        <p:spPr>
          <a:xfrm>
            <a:off x="15624000" y="14868000"/>
            <a:ext cx="13824000" cy="4968000"/>
          </a:xfrm>
          <a:prstGeom prst="roundRect">
            <a:avLst>
              <a:gd name="adj" fmla="val 7615"/>
            </a:avLst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ＭＳ ゴシック"/>
              <a:cs typeface="+mn-cs"/>
            </a:endParaRPr>
          </a:p>
        </p:txBody>
      </p:sp>
      <p:sp>
        <p:nvSpPr>
          <p:cNvPr id="314" name="角丸四角形 313"/>
          <p:cNvSpPr/>
          <p:nvPr/>
        </p:nvSpPr>
        <p:spPr>
          <a:xfrm>
            <a:off x="15840000" y="18756000"/>
            <a:ext cx="13356000" cy="720000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chemeClr val="accent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</a:rPr>
              <a:t>ホストハイパーバイザ</a:t>
            </a:r>
            <a:endParaRPr kumimoji="0" lang="ja-JP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ヒラギノ丸ゴ Pro W4" pitchFamily="34" charset="-128"/>
              <a:ea typeface="ヒラギノ丸ゴ Pro W4" pitchFamily="34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15840000" y="15228000"/>
            <a:ext cx="4924800" cy="3175200"/>
            <a:chOff x="17577281" y="14951603"/>
            <a:chExt cx="4924800" cy="3175200"/>
          </a:xfrm>
        </p:grpSpPr>
        <p:sp>
          <p:nvSpPr>
            <p:cNvPr id="303" name="角丸四角形 302"/>
            <p:cNvSpPr/>
            <p:nvPr/>
          </p:nvSpPr>
          <p:spPr>
            <a:xfrm>
              <a:off x="17577281" y="14951603"/>
              <a:ext cx="4924800" cy="31752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3810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304" name="角丸四角形 303"/>
            <p:cNvSpPr/>
            <p:nvPr/>
          </p:nvSpPr>
          <p:spPr>
            <a:xfrm>
              <a:off x="17771681" y="17388000"/>
              <a:ext cx="4536000" cy="540000"/>
            </a:xfrm>
            <a:prstGeom prst="round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8BCB3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</a:rPr>
                <a:t>ゲストハイパーバイザ</a:t>
              </a:r>
              <a:endPara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  <p:sp>
          <p:nvSpPr>
            <p:cNvPr id="305" name="テキスト ボックス 304"/>
            <p:cNvSpPr txBox="1"/>
            <p:nvPr/>
          </p:nvSpPr>
          <p:spPr>
            <a:xfrm>
              <a:off x="18880117" y="14951603"/>
              <a:ext cx="2162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VM1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06" name="正方形/長方形 2"/>
            <p:cNvSpPr/>
            <p:nvPr/>
          </p:nvSpPr>
          <p:spPr>
            <a:xfrm>
              <a:off x="177716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5" name="正方形/長方形 2"/>
            <p:cNvSpPr/>
            <p:nvPr/>
          </p:nvSpPr>
          <p:spPr>
            <a:xfrm>
              <a:off x="193916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6" name="正方形/長方形 2"/>
            <p:cNvSpPr/>
            <p:nvPr/>
          </p:nvSpPr>
          <p:spPr>
            <a:xfrm>
              <a:off x="209468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201" name="グループ化 200"/>
          <p:cNvGrpSpPr/>
          <p:nvPr/>
        </p:nvGrpSpPr>
        <p:grpSpPr>
          <a:xfrm>
            <a:off x="24372000" y="15228000"/>
            <a:ext cx="4860000" cy="3175200"/>
            <a:chOff x="23231066" y="14965765"/>
            <a:chExt cx="4860000" cy="3175200"/>
          </a:xfrm>
        </p:grpSpPr>
        <p:sp>
          <p:nvSpPr>
            <p:cNvPr id="309" name="角丸四角形 308"/>
            <p:cNvSpPr/>
            <p:nvPr/>
          </p:nvSpPr>
          <p:spPr>
            <a:xfrm>
              <a:off x="23231066" y="14965765"/>
              <a:ext cx="4860000" cy="31752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3810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310" name="角丸四角形 309"/>
            <p:cNvSpPr/>
            <p:nvPr/>
          </p:nvSpPr>
          <p:spPr>
            <a:xfrm>
              <a:off x="23409281" y="17388000"/>
              <a:ext cx="4536000" cy="540000"/>
            </a:xfrm>
            <a:prstGeom prst="round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8BCB3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</a:rPr>
                <a:t>ゲストハイパーバイザ</a:t>
              </a:r>
              <a:endPara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  <p:sp>
          <p:nvSpPr>
            <p:cNvPr id="311" name="テキスト ボックス 310"/>
            <p:cNvSpPr txBox="1"/>
            <p:nvPr/>
          </p:nvSpPr>
          <p:spPr>
            <a:xfrm>
              <a:off x="24499762" y="14965765"/>
              <a:ext cx="2162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VM2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7" name="正方形/長方形 2"/>
            <p:cNvSpPr/>
            <p:nvPr/>
          </p:nvSpPr>
          <p:spPr>
            <a:xfrm>
              <a:off x="234092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318" name="正方形/長方形 2"/>
            <p:cNvSpPr/>
            <p:nvPr/>
          </p:nvSpPr>
          <p:spPr>
            <a:xfrm>
              <a:off x="250292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19" name="正方形/長方形 2"/>
            <p:cNvSpPr/>
            <p:nvPr/>
          </p:nvSpPr>
          <p:spPr>
            <a:xfrm>
              <a:off x="26584481" y="15722107"/>
              <a:ext cx="1296000" cy="1555200"/>
            </a:xfrm>
            <a:prstGeom prst="rect">
              <a:avLst/>
            </a:prstGeom>
            <a:solidFill>
              <a:sysClr val="window" lastClr="FFFFFF"/>
            </a:solidFill>
            <a:ln w="317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メイリオ" pitchFamily="50" charset="-128"/>
                  <a:cs typeface="メイリオ" pitchFamily="50" charset="-128"/>
                </a:rPr>
                <a:t>VM</a:t>
              </a:r>
              <a:endParaRPr kumimoji="0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メイリオ" pitchFamily="50" charset="-128"/>
                <a:cs typeface="メイリオ" pitchFamily="50" charset="-128"/>
              </a:endParaRPr>
            </a:p>
          </p:txBody>
        </p:sp>
      </p:grpSp>
      <p:pic>
        <p:nvPicPr>
          <p:cNvPr id="308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00000" y="18468000"/>
            <a:ext cx="1279246" cy="1773936"/>
          </a:xfrm>
          <a:prstGeom prst="rect">
            <a:avLst/>
          </a:prstGeom>
          <a:noFill/>
        </p:spPr>
      </p:pic>
      <p:sp>
        <p:nvSpPr>
          <p:cNvPr id="189" name="右矢印 188"/>
          <p:cNvSpPr/>
          <p:nvPr/>
        </p:nvSpPr>
        <p:spPr>
          <a:xfrm>
            <a:off x="20987999" y="17100000"/>
            <a:ext cx="3240000" cy="920938"/>
          </a:xfrm>
          <a:prstGeom prst="rightArrow">
            <a:avLst/>
          </a:prstGeom>
          <a:gradFill rotWithShape="1">
            <a:gsLst>
              <a:gs pos="0">
                <a:schemeClr val="accent6">
                  <a:lumMod val="75000"/>
                </a:schemeClr>
              </a:gs>
              <a:gs pos="77000">
                <a:srgbClr val="EED500">
                  <a:lumMod val="105000"/>
                  <a:satMod val="103000"/>
                  <a:tint val="73000"/>
                </a:srgbClr>
              </a:gs>
              <a:gs pos="100000">
                <a:srgbClr val="EED5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ＭＳ ゴシック"/>
              <a:cs typeface="+mn-cs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0844000" y="16433272"/>
            <a:ext cx="3467616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kern="0" noProof="0" dirty="0">
                <a:solidFill>
                  <a:srgbClr val="000000"/>
                </a:solidFill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rPr>
              <a:t>マイグレーション</a:t>
            </a:r>
            <a:endParaRPr kumimoji="0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ヒラギノ丸ゴ Pro W4" pitchFamily="34" charset="-128"/>
              <a:ea typeface="ヒラギノ丸ゴ Pro W4" pitchFamily="34" charset="-128"/>
              <a:cs typeface="メイリオ" pitchFamily="50" charset="-128"/>
            </a:endParaRPr>
          </a:p>
        </p:txBody>
      </p:sp>
      <p:sp>
        <p:nvSpPr>
          <p:cNvPr id="430" name="角丸四角形 429"/>
          <p:cNvSpPr/>
          <p:nvPr/>
        </p:nvSpPr>
        <p:spPr>
          <a:xfrm>
            <a:off x="16920000" y="30464249"/>
            <a:ext cx="11592000" cy="720001"/>
          </a:xfrm>
          <a:prstGeom prst="roundRect">
            <a:avLst/>
          </a:prstGeom>
          <a:solidFill>
            <a:sysClr val="window" lastClr="FFFFFF"/>
          </a:solidFill>
          <a:ln w="5715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</a:rPr>
              <a:t>ホストハイパーバイザ</a:t>
            </a:r>
          </a:p>
        </p:txBody>
      </p:sp>
      <p:grpSp>
        <p:nvGrpSpPr>
          <p:cNvPr id="162" name="グループ化 161"/>
          <p:cNvGrpSpPr/>
          <p:nvPr/>
        </p:nvGrpSpPr>
        <p:grpSpPr>
          <a:xfrm>
            <a:off x="20700000" y="26892000"/>
            <a:ext cx="3492000" cy="2943746"/>
            <a:chOff x="19168685" y="26892000"/>
            <a:chExt cx="3492000" cy="2943746"/>
          </a:xfrm>
        </p:grpSpPr>
        <p:sp>
          <p:nvSpPr>
            <p:cNvPr id="427" name="角丸四角形 426"/>
            <p:cNvSpPr/>
            <p:nvPr/>
          </p:nvSpPr>
          <p:spPr>
            <a:xfrm>
              <a:off x="19168685" y="26919746"/>
              <a:ext cx="3492000" cy="29160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571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428" name="テキスト ボックス 427"/>
            <p:cNvSpPr txBox="1"/>
            <p:nvPr/>
          </p:nvSpPr>
          <p:spPr>
            <a:xfrm>
              <a:off x="20356685" y="26892000"/>
              <a:ext cx="2162772" cy="584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VM1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429" name="正方形/長方形 2"/>
            <p:cNvSpPr/>
            <p:nvPr/>
          </p:nvSpPr>
          <p:spPr>
            <a:xfrm>
              <a:off x="20932685" y="27634043"/>
              <a:ext cx="1440000" cy="19799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1 つの角を切り取った四角形 13"/>
            <p:cNvSpPr/>
            <p:nvPr/>
          </p:nvSpPr>
          <p:spPr>
            <a:xfrm>
              <a:off x="19384685" y="28728000"/>
              <a:ext cx="1332000" cy="864000"/>
            </a:xfrm>
            <a:prstGeom prst="snip1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 smtClean="0">
                  <a:solidFill>
                    <a:schemeClr val="tx1"/>
                  </a:solidFill>
                  <a:latin typeface="ヒラギノ丸ゴ Pro W4" pitchFamily="34" charset="-128"/>
                  <a:ea typeface="ヒラギノ丸ゴ Pro W4" pitchFamily="34" charset="-128"/>
                </a:rPr>
                <a:t>メモリ</a:t>
              </a:r>
              <a:endParaRPr kumimoji="1" lang="en-US" altLang="ja-JP" sz="2800" dirty="0" smtClean="0">
                <a:solidFill>
                  <a:schemeClr val="tx1"/>
                </a:solidFill>
                <a:latin typeface="ヒラギノ丸ゴ Pro W4" pitchFamily="34" charset="-128"/>
                <a:ea typeface="ヒラギノ丸ゴ Pro W4" pitchFamily="34" charset="-128"/>
              </a:endParaRPr>
            </a:p>
            <a:p>
              <a:pPr algn="ctr"/>
              <a:r>
                <a:rPr kumimoji="1" lang="ja-JP" altLang="en-US" sz="2800" dirty="0" smtClean="0">
                  <a:solidFill>
                    <a:schemeClr val="tx1"/>
                  </a:solidFill>
                  <a:latin typeface="ヒラギノ丸ゴ Pro W4" pitchFamily="34" charset="-128"/>
                  <a:ea typeface="ヒラギノ丸ゴ Pro W4" pitchFamily="34" charset="-128"/>
                </a:rPr>
                <a:t>情報</a:t>
              </a:r>
              <a:endParaRPr kumimoji="1" lang="ja-JP" altLang="en-US" sz="2800" dirty="0">
                <a:solidFill>
                  <a:schemeClr val="tx1"/>
                </a:solidFill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</p:grpSp>
      <p:grpSp>
        <p:nvGrpSpPr>
          <p:cNvPr id="161" name="グループ化 160"/>
          <p:cNvGrpSpPr/>
          <p:nvPr/>
        </p:nvGrpSpPr>
        <p:grpSpPr>
          <a:xfrm>
            <a:off x="25020000" y="26920662"/>
            <a:ext cx="3492000" cy="2943746"/>
            <a:chOff x="24163200" y="26920662"/>
            <a:chExt cx="3492000" cy="2943746"/>
          </a:xfrm>
        </p:grpSpPr>
        <p:sp>
          <p:nvSpPr>
            <p:cNvPr id="434" name="角丸四角形 433"/>
            <p:cNvSpPr/>
            <p:nvPr/>
          </p:nvSpPr>
          <p:spPr>
            <a:xfrm>
              <a:off x="24163200" y="26948408"/>
              <a:ext cx="3492000" cy="2916000"/>
            </a:xfrm>
            <a:prstGeom prst="roundRect">
              <a:avLst>
                <a:gd name="adj" fmla="val 7615"/>
              </a:avLst>
            </a:prstGeom>
            <a:solidFill>
              <a:sysClr val="window" lastClr="FFFFFF"/>
            </a:solidFill>
            <a:ln w="571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ＭＳ ゴシック"/>
                <a:cs typeface="+mn-cs"/>
              </a:endParaRPr>
            </a:p>
          </p:txBody>
        </p:sp>
        <p:sp>
          <p:nvSpPr>
            <p:cNvPr id="435" name="テキスト ボックス 434"/>
            <p:cNvSpPr txBox="1"/>
            <p:nvPr/>
          </p:nvSpPr>
          <p:spPr>
            <a:xfrm>
              <a:off x="25315200" y="26920662"/>
              <a:ext cx="2162772" cy="584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3200" dirty="0" smtClean="0">
                  <a:solidFill>
                    <a:srgbClr val="000000"/>
                  </a:solidFill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ホスト</a:t>
              </a:r>
              <a:r>
                <a:rPr lang="en-US" altLang="ja-JP" sz="3200" dirty="0" smtClean="0">
                  <a:solidFill>
                    <a:srgbClr val="000000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VM2</a:t>
              </a:r>
              <a:endParaRPr lang="ja-JP" altLang="en-US" sz="3200" dirty="0">
                <a:solidFill>
                  <a:srgbClr val="000000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436" name="正方形/長方形 2"/>
            <p:cNvSpPr/>
            <p:nvPr/>
          </p:nvSpPr>
          <p:spPr>
            <a:xfrm>
              <a:off x="25891200" y="27662705"/>
              <a:ext cx="1440000" cy="19799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ヒラギノ丸ゴ Pro W4" pitchFamily="34" charset="-128"/>
                  <a:ea typeface="ヒラギノ丸ゴ Pro W4" pitchFamily="34" charset="-128"/>
                  <a:cs typeface="メイリオ" pitchFamily="50" charset="-128"/>
                </a:rPr>
                <a:t>ゲスト</a:t>
              </a:r>
              <a:endPara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ヒラギノ丸ゴ Pro W4" pitchFamily="34" charset="-128"/>
                <a:ea typeface="ヒラギノ丸ゴ Pro W4" pitchFamily="34" charset="-128"/>
                <a:cs typeface="メイリオ" pitchFamily="50" charset="-128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VM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06" name="1 つの角を切り取った四角形 205"/>
            <p:cNvSpPr/>
            <p:nvPr/>
          </p:nvSpPr>
          <p:spPr>
            <a:xfrm>
              <a:off x="24379200" y="28764000"/>
              <a:ext cx="1332000" cy="864000"/>
            </a:xfrm>
            <a:prstGeom prst="snip1Rect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 smtClean="0">
                  <a:solidFill>
                    <a:schemeClr val="tx1"/>
                  </a:solidFill>
                  <a:latin typeface="ヒラギノ丸ゴ Pro W4" pitchFamily="34" charset="-128"/>
                  <a:ea typeface="ヒラギノ丸ゴ Pro W4" pitchFamily="34" charset="-128"/>
                </a:rPr>
                <a:t>メモリ</a:t>
              </a:r>
              <a:endParaRPr kumimoji="1" lang="en-US" altLang="ja-JP" sz="2800" dirty="0" smtClean="0">
                <a:solidFill>
                  <a:schemeClr val="tx1"/>
                </a:solidFill>
                <a:latin typeface="ヒラギノ丸ゴ Pro W4" pitchFamily="34" charset="-128"/>
                <a:ea typeface="ヒラギノ丸ゴ Pro W4" pitchFamily="34" charset="-128"/>
              </a:endParaRPr>
            </a:p>
            <a:p>
              <a:pPr algn="ctr"/>
              <a:r>
                <a:rPr kumimoji="1" lang="ja-JP" altLang="en-US" sz="2800" dirty="0" smtClean="0">
                  <a:solidFill>
                    <a:schemeClr val="tx1"/>
                  </a:solidFill>
                  <a:latin typeface="ヒラギノ丸ゴ Pro W4" pitchFamily="34" charset="-128"/>
                  <a:ea typeface="ヒラギノ丸ゴ Pro W4" pitchFamily="34" charset="-128"/>
                </a:rPr>
                <a:t>情報</a:t>
              </a:r>
              <a:endParaRPr kumimoji="1" lang="ja-JP" altLang="en-US" sz="2800" dirty="0">
                <a:solidFill>
                  <a:schemeClr val="tx1"/>
                </a:solidFill>
                <a:latin typeface="ヒラギノ丸ゴ Pro W4" pitchFamily="34" charset="-128"/>
                <a:ea typeface="ヒラギノ丸ゴ Pro W4" pitchFamily="34" charset="-128"/>
              </a:endParaRPr>
            </a:p>
          </p:txBody>
        </p:sp>
      </p:grpSp>
      <p:sp>
        <p:nvSpPr>
          <p:cNvPr id="178" name="角丸四角形 177"/>
          <p:cNvSpPr/>
          <p:nvPr/>
        </p:nvSpPr>
        <p:spPr>
          <a:xfrm>
            <a:off x="16920000" y="27653174"/>
            <a:ext cx="3168000" cy="12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 pitchFamily="34" charset="-128"/>
                <a:ea typeface="ヒラギノ丸ゴ Pro W4" pitchFamily="34" charset="-128"/>
              </a:rPr>
              <a:t>メモリスワップ</a:t>
            </a:r>
            <a:endParaRPr lang="en-US" altLang="ja-JP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ヒラギノ丸ゴ Pro W4" pitchFamily="34" charset="-128"/>
              <a:ea typeface="ヒラギノ丸ゴ Pro W4" pitchFamily="34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 pitchFamily="34" charset="-128"/>
                <a:ea typeface="ヒラギノ丸ゴ Pro W4" pitchFamily="34" charset="-128"/>
              </a:rPr>
              <a:t>サーバ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8504000" y="25200000"/>
            <a:ext cx="7398000" cy="5984250"/>
            <a:chOff x="17424000" y="25200000"/>
            <a:chExt cx="7398000" cy="5984250"/>
          </a:xfrm>
        </p:grpSpPr>
        <p:cxnSp>
          <p:nvCxnSpPr>
            <p:cNvPr id="444" name="カギ線コネクタ 443"/>
            <p:cNvCxnSpPr>
              <a:stCxn id="206" idx="3"/>
              <a:endCxn id="178" idx="0"/>
            </p:cNvCxnSpPr>
            <p:nvPr/>
          </p:nvCxnSpPr>
          <p:spPr>
            <a:xfrm rot="16200000" flipV="1">
              <a:off x="20567587" y="24509587"/>
              <a:ext cx="1110826" cy="7398000"/>
            </a:xfrm>
            <a:prstGeom prst="bentConnector3">
              <a:avLst>
                <a:gd name="adj1" fmla="val 274382"/>
              </a:avLst>
            </a:prstGeom>
            <a:noFill/>
            <a:ln w="38100" cap="flat" cmpd="sng" algn="ctr">
              <a:solidFill>
                <a:schemeClr val="accent4"/>
              </a:solidFill>
              <a:prstDash val="solid"/>
              <a:miter lim="800000"/>
              <a:tailEnd type="arrow"/>
            </a:ln>
            <a:effectLst/>
          </p:spPr>
        </p:cxnSp>
        <p:cxnSp>
          <p:nvCxnSpPr>
            <p:cNvPr id="445" name="直線矢印コネクタ 444"/>
            <p:cNvCxnSpPr>
              <a:stCxn id="178" idx="2"/>
            </p:cNvCxnSpPr>
            <p:nvPr/>
          </p:nvCxnSpPr>
          <p:spPr>
            <a:xfrm>
              <a:off x="17424000" y="28877174"/>
              <a:ext cx="36000" cy="230707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miter lim="800000"/>
              <a:tailEnd type="arrow"/>
            </a:ln>
            <a:effectLst/>
          </p:spPr>
        </p:cxnSp>
        <p:sp>
          <p:nvSpPr>
            <p:cNvPr id="21" name="テキスト ボックス 20"/>
            <p:cNvSpPr txBox="1"/>
            <p:nvPr/>
          </p:nvSpPr>
          <p:spPr>
            <a:xfrm>
              <a:off x="17568000" y="25200000"/>
              <a:ext cx="64524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b="1" dirty="0" smtClean="0">
                  <a:solidFill>
                    <a:schemeClr val="accent4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マイグレーション先</a:t>
              </a:r>
              <a:r>
                <a:rPr lang="ja-JP" altLang="en-US" sz="2800" b="1" dirty="0">
                  <a:solidFill>
                    <a:schemeClr val="accent4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メモリ</a:t>
              </a:r>
              <a:r>
                <a:rPr lang="ja-JP" altLang="en-US" sz="2800" b="1" dirty="0" smtClean="0">
                  <a:solidFill>
                    <a:schemeClr val="accent4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情報の転送</a:t>
              </a:r>
              <a:endParaRPr kumimoji="1" lang="ja-JP" altLang="en-US" sz="2800" b="1" dirty="0" smtClean="0">
                <a:solidFill>
                  <a:schemeClr val="accent4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17568000" y="25992000"/>
              <a:ext cx="64524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b="1" dirty="0" smtClean="0">
                  <a:solidFill>
                    <a:srgbClr val="00B050"/>
                  </a:solidFill>
                  <a:latin typeface="Trebuchet MS" pitchFamily="34" charset="0"/>
                  <a:ea typeface="ヒラギノ丸ゴ Pro W4" pitchFamily="34" charset="-128"/>
                  <a:cs typeface="メイリオ" pitchFamily="50" charset="-128"/>
                </a:rPr>
                <a:t>マイグレーション元メモリ情報の転送</a:t>
              </a:r>
              <a:endParaRPr kumimoji="1" lang="ja-JP" altLang="en-US" sz="2800" b="1" dirty="0" smtClean="0">
                <a:solidFill>
                  <a:srgbClr val="00B050"/>
                </a:solidFill>
                <a:latin typeface="Trebuchet MS" pitchFamily="34" charset="0"/>
                <a:ea typeface="ヒラギノ丸ゴ Pro W4" pitchFamily="34" charset="-128"/>
                <a:cs typeface="メイリオ" pitchFamily="50" charset="-128"/>
              </a:endParaRPr>
            </a:p>
          </p:txBody>
        </p:sp>
        <p:cxnSp>
          <p:nvCxnSpPr>
            <p:cNvPr id="443" name="カギ線コネクタ 442"/>
            <p:cNvCxnSpPr>
              <a:stCxn id="14" idx="3"/>
              <a:endCxn id="178" idx="0"/>
            </p:cNvCxnSpPr>
            <p:nvPr/>
          </p:nvCxnSpPr>
          <p:spPr>
            <a:xfrm rot="16200000" flipV="1">
              <a:off x="18425587" y="26651587"/>
              <a:ext cx="1074826" cy="3078000"/>
            </a:xfrm>
            <a:prstGeom prst="bentConnector3">
              <a:avLst>
                <a:gd name="adj1" fmla="val 208582"/>
              </a:avLst>
            </a:prstGeom>
            <a:noFill/>
            <a:ln w="38100" cap="flat" cmpd="sng" algn="ctr">
              <a:solidFill>
                <a:srgbClr val="00B050"/>
              </a:solidFill>
              <a:prstDash val="solid"/>
              <a:miter lim="800000"/>
              <a:tailEnd type="arrow"/>
            </a:ln>
            <a:effectLst/>
          </p:spPr>
        </p:cxnSp>
      </p:grpSp>
      <p:sp>
        <p:nvSpPr>
          <p:cNvPr id="179" name="テキスト ボックス 178"/>
          <p:cNvSpPr txBox="1"/>
          <p:nvPr/>
        </p:nvSpPr>
        <p:spPr>
          <a:xfrm>
            <a:off x="15840000" y="32688000"/>
            <a:ext cx="96282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n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メモリ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転送の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CPU</a:t>
            </a: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負荷を比較</a:t>
            </a:r>
            <a:endParaRPr lang="en-US" altLang="ja-JP" sz="4000" dirty="0" smtClean="0">
              <a:latin typeface="Trebuchet MS" pitchFamily="34" charset="0"/>
              <a:ea typeface="ヒラギノ丸ゴ Pro W4" pitchFamily="34" charset="-128"/>
            </a:endParaRPr>
          </a:p>
          <a:p>
            <a:pPr marL="1440000" lvl="1" indent="-571500">
              <a:buClr>
                <a:schemeClr val="accent6">
                  <a:lumMod val="75000"/>
                </a:schemeClr>
              </a:buClr>
              <a:buFont typeface="Wingdings" pitchFamily="2" charset="2"/>
              <a:buChar char="p"/>
            </a:pPr>
            <a:r>
              <a:rPr lang="ja-JP" altLang="en-US" sz="4000" dirty="0" smtClean="0">
                <a:latin typeface="Trebuchet MS" pitchFamily="34" charset="0"/>
                <a:ea typeface="ヒラギノ丸ゴ Pro W4" pitchFamily="34" charset="-128"/>
              </a:rPr>
              <a:t>仮想ネットワークでの転送の約</a:t>
            </a:r>
            <a:r>
              <a:rPr lang="en-US" altLang="ja-JP" sz="4000" dirty="0" smtClean="0">
                <a:latin typeface="Trebuchet MS" pitchFamily="34" charset="0"/>
                <a:ea typeface="ヒラギノ丸ゴ Pro W4" pitchFamily="34" charset="-128"/>
              </a:rPr>
              <a:t>1/4</a:t>
            </a:r>
            <a:endParaRPr lang="ja-JP" altLang="en-US" sz="4000" dirty="0">
              <a:latin typeface="Trebuchet MS" pitchFamily="34" charset="0"/>
              <a:ea typeface="ヒラギノ丸ゴ Pro W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25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defTabSz="914400" fontAlgn="base">
          <a:spcBef>
            <a:spcPct val="0"/>
          </a:spcBef>
          <a:spcAft>
            <a:spcPct val="0"/>
          </a:spcAft>
          <a:defRPr sz="2400" dirty="0" smtClean="0">
            <a:solidFill>
              <a:srgbClr val="000000"/>
            </a:solidFill>
            <a:latin typeface="ヒラギノ丸ゴ Pro W4" pitchFamily="34" charset="-128"/>
            <a:ea typeface="ヒラギノ丸ゴ Pro W4" pitchFamily="34" charset="-128"/>
            <a:cs typeface="メイリオ" pitchFamily="50" charset="-128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347</Words>
  <Application>Microsoft Office PowerPoint</Application>
  <PresentationFormat>ユーザー設定</PresentationFormat>
  <Paragraphs>109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hiroki</dc:creator>
  <cp:lastModifiedBy>Hiroki</cp:lastModifiedBy>
  <cp:revision>73</cp:revision>
  <dcterms:created xsi:type="dcterms:W3CDTF">2013-05-13T10:49:02Z</dcterms:created>
  <dcterms:modified xsi:type="dcterms:W3CDTF">2013-05-18T04:37:23Z</dcterms:modified>
</cp:coreProperties>
</file>