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2.xml" ContentType="application/vnd.openxmlformats-officedocument.drawingml.chart+xml"/>
  <Override PartName="/ppt/notesSlides/notesSlide19.xml" ContentType="application/vnd.openxmlformats-officedocument.presentationml.notesSlide+xml"/>
  <Override PartName="/ppt/charts/chart3.xml" ContentType="application/vnd.openxmlformats-officedocument.drawingml.chart+xml"/>
  <Override PartName="/ppt/notesSlides/notesSlide20.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handoutMasterIdLst>
    <p:handoutMasterId r:id="rId26"/>
  </p:handoutMasterIdLst>
  <p:sldIdLst>
    <p:sldId id="256" r:id="rId2"/>
    <p:sldId id="273" r:id="rId3"/>
    <p:sldId id="274" r:id="rId4"/>
    <p:sldId id="275" r:id="rId5"/>
    <p:sldId id="276" r:id="rId6"/>
    <p:sldId id="277" r:id="rId7"/>
    <p:sldId id="278" r:id="rId8"/>
    <p:sldId id="279" r:id="rId9"/>
    <p:sldId id="280" r:id="rId10"/>
    <p:sldId id="293" r:id="rId11"/>
    <p:sldId id="292" r:id="rId12"/>
    <p:sldId id="281" r:id="rId13"/>
    <p:sldId id="294" r:id="rId14"/>
    <p:sldId id="282" r:id="rId15"/>
    <p:sldId id="284" r:id="rId16"/>
    <p:sldId id="296" r:id="rId17"/>
    <p:sldId id="286" r:id="rId18"/>
    <p:sldId id="295" r:id="rId19"/>
    <p:sldId id="287" r:id="rId20"/>
    <p:sldId id="288" r:id="rId21"/>
    <p:sldId id="291" r:id="rId22"/>
    <p:sldId id="289" r:id="rId23"/>
    <p:sldId id="290" r:id="rId24"/>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iroki" initials="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78E2E"/>
    <a:srgbClr val="D1282E"/>
    <a:srgbClr val="595959"/>
    <a:srgbClr val="9962C1"/>
    <a:srgbClr val="8BCB30"/>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45494" autoAdjust="0"/>
  </p:normalViewPr>
  <p:slideViewPr>
    <p:cSldViewPr>
      <p:cViewPr>
        <p:scale>
          <a:sx n="90" d="100"/>
          <a:sy n="90" d="100"/>
        </p:scale>
        <p:origin x="-1404" y="-132"/>
      </p:cViewPr>
      <p:guideLst>
        <p:guide orient="horz" pos="2160"/>
        <p:guide pos="2880"/>
      </p:guideLst>
    </p:cSldViewPr>
  </p:slideViewPr>
  <p:notesTextViewPr>
    <p:cViewPr>
      <p:scale>
        <a:sx n="1" d="1"/>
        <a:sy n="1" d="1"/>
      </p:scale>
      <p:origin x="0" y="0"/>
    </p:cViewPr>
  </p:notesTextViewPr>
  <p:sorterViewPr>
    <p:cViewPr>
      <p:scale>
        <a:sx n="200" d="100"/>
        <a:sy n="200" d="100"/>
      </p:scale>
      <p:origin x="0" y="1313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E:\M1\klab\benchmark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M1\klab\benchmark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E:\M1\klab\benchmark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M1\klab\benchmark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E:\M1\klab\benchmark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189225775150246"/>
          <c:y val="8.2260717410323703E-2"/>
          <c:w val="0.86755209563651192"/>
          <c:h val="0.51911898512685906"/>
        </c:manualLayout>
      </c:layout>
      <c:barChart>
        <c:barDir val="col"/>
        <c:grouping val="clustered"/>
        <c:varyColors val="0"/>
        <c:ser>
          <c:idx val="0"/>
          <c:order val="0"/>
          <c:tx>
            <c:v>VMBeam</c:v>
          </c:tx>
          <c:invertIfNegative val="0"/>
          <c:cat>
            <c:strRef>
              <c:f>unixbench!$A$2:$A$13</c:f>
              <c:strCache>
                <c:ptCount val="12"/>
                <c:pt idx="0">
                  <c:v>Dhrystone 
2 using
register variables</c:v>
                </c:pt>
                <c:pt idx="1">
                  <c:v>Double-Precision
Whetstone</c:v>
                </c:pt>
                <c:pt idx="2">
                  <c:v>Execl Throughput</c:v>
                </c:pt>
                <c:pt idx="3">
                  <c:v>File Copy
1024 bufsize
2000 maxblocks</c:v>
                </c:pt>
                <c:pt idx="4">
                  <c:v>File Copy
256 bufsize 
500 maxblocks</c:v>
                </c:pt>
                <c:pt idx="5">
                  <c:v>File Copy
4096 bufsize
8000 maxblocks</c:v>
                </c:pt>
                <c:pt idx="6">
                  <c:v>Pipe Throughput</c:v>
                </c:pt>
                <c:pt idx="7">
                  <c:v>Pipe-based
Context Switching</c:v>
                </c:pt>
                <c:pt idx="8">
                  <c:v>Process Creation</c:v>
                </c:pt>
                <c:pt idx="9">
                  <c:v>Shell Scripts
1 concurrent</c:v>
                </c:pt>
                <c:pt idx="10">
                  <c:v>Shell Scripts
8 concurrent</c:v>
                </c:pt>
                <c:pt idx="11">
                  <c:v>System Call
Overhead</c:v>
                </c:pt>
              </c:strCache>
            </c:strRef>
          </c:cat>
          <c:val>
            <c:numRef>
              <c:f>unixbench!$F$2:$F$13</c:f>
              <c:numCache>
                <c:formatCode>0.00</c:formatCode>
                <c:ptCount val="12"/>
                <c:pt idx="0">
                  <c:v>1.0152239405503114</c:v>
                </c:pt>
                <c:pt idx="1">
                  <c:v>0.93511988716502115</c:v>
                </c:pt>
                <c:pt idx="2">
                  <c:v>3.4568670196200559E-2</c:v>
                </c:pt>
                <c:pt idx="3">
                  <c:v>1.081006720490731</c:v>
                </c:pt>
                <c:pt idx="4">
                  <c:v>0.86342977496951556</c:v>
                </c:pt>
                <c:pt idx="5">
                  <c:v>0.91547702114017393</c:v>
                </c:pt>
                <c:pt idx="6">
                  <c:v>0.94089622315818555</c:v>
                </c:pt>
                <c:pt idx="7">
                  <c:v>1.0885608856088561E-2</c:v>
                </c:pt>
                <c:pt idx="8">
                  <c:v>2.6759530791788853E-2</c:v>
                </c:pt>
                <c:pt idx="9">
                  <c:v>5.6013179571663914E-2</c:v>
                </c:pt>
                <c:pt idx="10">
                  <c:v>6.6853261547786709E-3</c:v>
                </c:pt>
                <c:pt idx="11">
                  <c:v>0.9128824544421531</c:v>
                </c:pt>
              </c:numCache>
            </c:numRef>
          </c:val>
        </c:ser>
        <c:ser>
          <c:idx val="1"/>
          <c:order val="1"/>
          <c:tx>
            <c:v>Xen-Blanket</c:v>
          </c:tx>
          <c:invertIfNegative val="0"/>
          <c:cat>
            <c:strRef>
              <c:f>unixbench!$A$2:$A$13</c:f>
              <c:strCache>
                <c:ptCount val="12"/>
                <c:pt idx="0">
                  <c:v>Dhrystone 
2 using
register variables</c:v>
                </c:pt>
                <c:pt idx="1">
                  <c:v>Double-Precision
Whetstone</c:v>
                </c:pt>
                <c:pt idx="2">
                  <c:v>Execl Throughput</c:v>
                </c:pt>
                <c:pt idx="3">
                  <c:v>File Copy
1024 bufsize
2000 maxblocks</c:v>
                </c:pt>
                <c:pt idx="4">
                  <c:v>File Copy
256 bufsize 
500 maxblocks</c:v>
                </c:pt>
                <c:pt idx="5">
                  <c:v>File Copy
4096 bufsize
8000 maxblocks</c:v>
                </c:pt>
                <c:pt idx="6">
                  <c:v>Pipe Throughput</c:v>
                </c:pt>
                <c:pt idx="7">
                  <c:v>Pipe-based
Context Switching</c:v>
                </c:pt>
                <c:pt idx="8">
                  <c:v>Process Creation</c:v>
                </c:pt>
                <c:pt idx="9">
                  <c:v>Shell Scripts
1 concurrent</c:v>
                </c:pt>
                <c:pt idx="10">
                  <c:v>Shell Scripts
8 concurrent</c:v>
                </c:pt>
                <c:pt idx="11">
                  <c:v>System Call
Overhead</c:v>
                </c:pt>
              </c:strCache>
            </c:strRef>
          </c:cat>
          <c:val>
            <c:numRef>
              <c:f>unixbench!$G$2:$G$13</c:f>
              <c:numCache>
                <c:formatCode>0.000</c:formatCode>
                <c:ptCount val="12"/>
                <c:pt idx="0">
                  <c:v>1.033581040369552</c:v>
                </c:pt>
                <c:pt idx="1">
                  <c:v>0.86005328318445373</c:v>
                </c:pt>
                <c:pt idx="2">
                  <c:v>0.18966054188726253</c:v>
                </c:pt>
                <c:pt idx="3">
                  <c:v>0.15096296964503181</c:v>
                </c:pt>
                <c:pt idx="4">
                  <c:v>0.12215940583083916</c:v>
                </c:pt>
                <c:pt idx="5">
                  <c:v>0.13866520829011636</c:v>
                </c:pt>
                <c:pt idx="6">
                  <c:v>0.13222398674307809</c:v>
                </c:pt>
                <c:pt idx="7">
                  <c:v>0.15664206642066422</c:v>
                </c:pt>
                <c:pt idx="8">
                  <c:v>0.125</c:v>
                </c:pt>
                <c:pt idx="9">
                  <c:v>0.18822075782537068</c:v>
                </c:pt>
                <c:pt idx="10">
                  <c:v>3.3604906138020786E-2</c:v>
                </c:pt>
                <c:pt idx="11">
                  <c:v>4.9156180295442109E-2</c:v>
                </c:pt>
              </c:numCache>
            </c:numRef>
          </c:val>
        </c:ser>
        <c:dLbls>
          <c:showLegendKey val="0"/>
          <c:showVal val="0"/>
          <c:showCatName val="0"/>
          <c:showSerName val="0"/>
          <c:showPercent val="0"/>
          <c:showBubbleSize val="0"/>
        </c:dLbls>
        <c:gapWidth val="150"/>
        <c:axId val="89300992"/>
        <c:axId val="89302528"/>
      </c:barChart>
      <c:catAx>
        <c:axId val="89300992"/>
        <c:scaling>
          <c:orientation val="minMax"/>
        </c:scaling>
        <c:delete val="0"/>
        <c:axPos val="b"/>
        <c:majorTickMark val="none"/>
        <c:minorTickMark val="none"/>
        <c:tickLblPos val="nextTo"/>
        <c:txPr>
          <a:bodyPr rot="-5400000" vert="horz"/>
          <a:lstStyle/>
          <a:p>
            <a:pPr>
              <a:defRPr sz="1050"/>
            </a:pPr>
            <a:endParaRPr lang="ja-JP"/>
          </a:p>
        </c:txPr>
        <c:crossAx val="89302528"/>
        <c:crosses val="autoZero"/>
        <c:auto val="1"/>
        <c:lblAlgn val="ctr"/>
        <c:lblOffset val="100"/>
        <c:noMultiLvlLbl val="0"/>
      </c:catAx>
      <c:valAx>
        <c:axId val="89302528"/>
        <c:scaling>
          <c:orientation val="minMax"/>
        </c:scaling>
        <c:delete val="0"/>
        <c:axPos val="l"/>
        <c:title>
          <c:tx>
            <c:rich>
              <a:bodyPr rot="-5400000" vert="horz"/>
              <a:lstStyle/>
              <a:p>
                <a:pPr>
                  <a:defRPr/>
                </a:pPr>
                <a:r>
                  <a:rPr lang="ja-JP"/>
                  <a:t>相対性能</a:t>
                </a:r>
              </a:p>
            </c:rich>
          </c:tx>
          <c:layout/>
          <c:overlay val="0"/>
        </c:title>
        <c:numFmt formatCode="General" sourceLinked="0"/>
        <c:majorTickMark val="in"/>
        <c:minorTickMark val="none"/>
        <c:tickLblPos val="nextTo"/>
        <c:crossAx val="89300992"/>
        <c:crosses val="autoZero"/>
        <c:crossBetween val="between"/>
      </c:valAx>
    </c:plotArea>
    <c:legend>
      <c:legendPos val="t"/>
      <c:layout>
        <c:manualLayout>
          <c:xMode val="edge"/>
          <c:yMode val="edge"/>
          <c:x val="8.4834645669291345E-2"/>
          <c:y val="0"/>
          <c:w val="0.91088626421697283"/>
          <c:h val="0.11141586468358122"/>
        </c:manualLayout>
      </c:layout>
      <c:overlay val="0"/>
    </c:legend>
    <c:plotVisOnly val="1"/>
    <c:dispBlanksAs val="gap"/>
    <c:showDLblsOverMax val="0"/>
  </c:chart>
  <c:spPr>
    <a:ln>
      <a:noFill/>
    </a:ln>
  </c:spPr>
  <c:txPr>
    <a:bodyPr/>
    <a:lstStyle/>
    <a:p>
      <a:pPr>
        <a:defRPr sz="1400" b="0">
          <a:latin typeface="ヒラギノ丸ゴ Pro W4" pitchFamily="34" charset="-128"/>
          <a:ea typeface="ヒラギノ丸ゴ Pro W4" pitchFamily="34" charset="-128"/>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1768530528426"/>
          <c:y val="5.094481110396603E-2"/>
          <c:w val="0.79156731131413838"/>
          <c:h val="0.80067919292948231"/>
        </c:manualLayout>
      </c:layout>
      <c:scatterChart>
        <c:scatterStyle val="lineMarker"/>
        <c:varyColors val="0"/>
        <c:ser>
          <c:idx val="0"/>
          <c:order val="0"/>
          <c:tx>
            <c:v>VMBeam(コピー)</c:v>
          </c:tx>
          <c:spPr>
            <a:ln w="19050"/>
          </c:spPr>
          <c:marker>
            <c:symbol val="square"/>
            <c:size val="7"/>
          </c:marker>
          <c:xVal>
            <c:numRef>
              <c:f>マイグレーション!$K$76:$N$76</c:f>
              <c:numCache>
                <c:formatCode>General</c:formatCode>
                <c:ptCount val="4"/>
                <c:pt idx="0">
                  <c:v>128</c:v>
                </c:pt>
                <c:pt idx="1">
                  <c:v>256</c:v>
                </c:pt>
                <c:pt idx="2">
                  <c:v>512</c:v>
                </c:pt>
                <c:pt idx="3">
                  <c:v>768</c:v>
                </c:pt>
              </c:numCache>
            </c:numRef>
          </c:xVal>
          <c:yVal>
            <c:numRef>
              <c:f>マイグレーション!$K$82:$N$82</c:f>
              <c:numCache>
                <c:formatCode>0.00</c:formatCode>
                <c:ptCount val="4"/>
                <c:pt idx="0">
                  <c:v>9.1733999999999991</c:v>
                </c:pt>
                <c:pt idx="1">
                  <c:v>9.7186000000000003</c:v>
                </c:pt>
                <c:pt idx="2">
                  <c:v>11.202400000000001</c:v>
                </c:pt>
                <c:pt idx="3">
                  <c:v>12.497199999999999</c:v>
                </c:pt>
              </c:numCache>
            </c:numRef>
          </c:yVal>
          <c:smooth val="0"/>
        </c:ser>
        <c:ser>
          <c:idx val="1"/>
          <c:order val="1"/>
          <c:tx>
            <c:v>VMBeam(スワップ)</c:v>
          </c:tx>
          <c:spPr>
            <a:ln w="19050"/>
          </c:spPr>
          <c:marker>
            <c:symbol val="triangle"/>
            <c:size val="7"/>
          </c:marker>
          <c:xVal>
            <c:numRef>
              <c:f>マイグレーション!$K$66:$N$66</c:f>
              <c:numCache>
                <c:formatCode>General</c:formatCode>
                <c:ptCount val="4"/>
                <c:pt idx="0">
                  <c:v>128</c:v>
                </c:pt>
                <c:pt idx="1">
                  <c:v>256</c:v>
                </c:pt>
                <c:pt idx="2">
                  <c:v>512</c:v>
                </c:pt>
                <c:pt idx="3">
                  <c:v>768</c:v>
                </c:pt>
              </c:numCache>
            </c:numRef>
          </c:xVal>
          <c:yVal>
            <c:numRef>
              <c:f>マイグレーション!$K$72:$N$72</c:f>
              <c:numCache>
                <c:formatCode>0.00</c:formatCode>
                <c:ptCount val="4"/>
                <c:pt idx="0">
                  <c:v>8.4693999999999985</c:v>
                </c:pt>
                <c:pt idx="1">
                  <c:v>9.7297999999999991</c:v>
                </c:pt>
                <c:pt idx="2">
                  <c:v>11.180800000000001</c:v>
                </c:pt>
                <c:pt idx="3">
                  <c:v>12.7658</c:v>
                </c:pt>
              </c:numCache>
            </c:numRef>
          </c:yVal>
          <c:smooth val="0"/>
        </c:ser>
        <c:ser>
          <c:idx val="2"/>
          <c:order val="2"/>
          <c:tx>
            <c:v>標準</c:v>
          </c:tx>
          <c:spPr>
            <a:ln w="19050"/>
          </c:spPr>
          <c:marker>
            <c:symbol val="x"/>
            <c:size val="5"/>
          </c:marker>
          <c:xVal>
            <c:numRef>
              <c:f>マイグレーション!$K$85:$N$85</c:f>
              <c:numCache>
                <c:formatCode>General</c:formatCode>
                <c:ptCount val="4"/>
                <c:pt idx="0">
                  <c:v>128</c:v>
                </c:pt>
                <c:pt idx="1">
                  <c:v>256</c:v>
                </c:pt>
                <c:pt idx="2">
                  <c:v>512</c:v>
                </c:pt>
                <c:pt idx="3">
                  <c:v>768</c:v>
                </c:pt>
              </c:numCache>
            </c:numRef>
          </c:xVal>
          <c:yVal>
            <c:numRef>
              <c:f>マイグレーション!$K$86:$N$86</c:f>
              <c:numCache>
                <c:formatCode>General</c:formatCode>
                <c:ptCount val="4"/>
                <c:pt idx="0">
                  <c:v>18.412799999999997</c:v>
                </c:pt>
                <c:pt idx="1">
                  <c:v>28.844800000000003</c:v>
                </c:pt>
                <c:pt idx="2">
                  <c:v>48.120400000000004</c:v>
                </c:pt>
                <c:pt idx="3">
                  <c:v>69.97999999999999</c:v>
                </c:pt>
              </c:numCache>
            </c:numRef>
          </c:yVal>
          <c:smooth val="0"/>
        </c:ser>
        <c:ser>
          <c:idx val="3"/>
          <c:order val="3"/>
          <c:tx>
            <c:v>従来システム</c:v>
          </c:tx>
          <c:spPr>
            <a:ln w="19050">
              <a:solidFill>
                <a:srgbClr val="00B050"/>
              </a:solidFill>
            </a:ln>
          </c:spPr>
          <c:marker>
            <c:symbol val="diamond"/>
            <c:size val="7"/>
            <c:spPr>
              <a:solidFill>
                <a:srgbClr val="00B050"/>
              </a:solidFill>
              <a:ln>
                <a:solidFill>
                  <a:srgbClr val="00B050"/>
                </a:solidFill>
              </a:ln>
            </c:spPr>
          </c:marker>
          <c:xVal>
            <c:numRef>
              <c:f>マイグレーション!$K$50:$N$50</c:f>
              <c:numCache>
                <c:formatCode>General</c:formatCode>
                <c:ptCount val="4"/>
                <c:pt idx="0">
                  <c:v>128</c:v>
                </c:pt>
                <c:pt idx="1">
                  <c:v>256</c:v>
                </c:pt>
                <c:pt idx="2">
                  <c:v>512</c:v>
                </c:pt>
                <c:pt idx="3">
                  <c:v>768</c:v>
                </c:pt>
              </c:numCache>
            </c:numRef>
          </c:xVal>
          <c:yVal>
            <c:numRef>
              <c:f>マイグレーション!$K$56:$N$56</c:f>
              <c:numCache>
                <c:formatCode>0.0</c:formatCode>
                <c:ptCount val="4"/>
                <c:pt idx="0">
                  <c:v>8.5289999999999999</c:v>
                </c:pt>
                <c:pt idx="1">
                  <c:v>11.289599999999998</c:v>
                </c:pt>
                <c:pt idx="2">
                  <c:v>16.715600000000002</c:v>
                </c:pt>
                <c:pt idx="3">
                  <c:v>22.4678</c:v>
                </c:pt>
              </c:numCache>
            </c:numRef>
          </c:yVal>
          <c:smooth val="0"/>
        </c:ser>
        <c:ser>
          <c:idx val="4"/>
          <c:order val="4"/>
          <c:tx>
            <c:v>Xen-Blanket</c:v>
          </c:tx>
          <c:spPr>
            <a:ln w="19050"/>
          </c:spPr>
          <c:xVal>
            <c:numRef>
              <c:f>マイグレーション!$K$93:$N$93</c:f>
              <c:numCache>
                <c:formatCode>General</c:formatCode>
                <c:ptCount val="4"/>
                <c:pt idx="0">
                  <c:v>128</c:v>
                </c:pt>
                <c:pt idx="1">
                  <c:v>256</c:v>
                </c:pt>
                <c:pt idx="2">
                  <c:v>512</c:v>
                </c:pt>
                <c:pt idx="3">
                  <c:v>768</c:v>
                </c:pt>
              </c:numCache>
            </c:numRef>
          </c:xVal>
          <c:yVal>
            <c:numRef>
              <c:f>マイグレーション!$K$94:$N$94</c:f>
              <c:numCache>
                <c:formatCode>General</c:formatCode>
                <c:ptCount val="4"/>
                <c:pt idx="0">
                  <c:v>4.7725999999999997</c:v>
                </c:pt>
                <c:pt idx="1">
                  <c:v>8.2232000000000003</c:v>
                </c:pt>
                <c:pt idx="2">
                  <c:v>15.874599999999997</c:v>
                </c:pt>
                <c:pt idx="3">
                  <c:v>22.327000000000002</c:v>
                </c:pt>
              </c:numCache>
            </c:numRef>
          </c:yVal>
          <c:smooth val="0"/>
        </c:ser>
        <c:dLbls>
          <c:showLegendKey val="0"/>
          <c:showVal val="0"/>
          <c:showCatName val="0"/>
          <c:showSerName val="0"/>
          <c:showPercent val="0"/>
          <c:showBubbleSize val="0"/>
        </c:dLbls>
        <c:axId val="95649152"/>
        <c:axId val="95655424"/>
      </c:scatterChart>
      <c:valAx>
        <c:axId val="95649152"/>
        <c:scaling>
          <c:orientation val="minMax"/>
          <c:max val="768"/>
        </c:scaling>
        <c:delete val="0"/>
        <c:axPos val="b"/>
        <c:title>
          <c:tx>
            <c:rich>
              <a:bodyPr/>
              <a:lstStyle/>
              <a:p>
                <a:pPr>
                  <a:defRPr/>
                </a:pPr>
                <a:r>
                  <a:rPr lang="ja-JP"/>
                  <a:t>メモリサイズ</a:t>
                </a:r>
                <a:r>
                  <a:rPr lang="en-US"/>
                  <a:t>[MB]</a:t>
                </a:r>
                <a:endParaRPr lang="ja-JP"/>
              </a:p>
            </c:rich>
          </c:tx>
          <c:layout>
            <c:manualLayout>
              <c:xMode val="edge"/>
              <c:yMode val="edge"/>
              <c:x val="0.393107517376177"/>
              <c:y val="0.92254933995480248"/>
            </c:manualLayout>
          </c:layout>
          <c:overlay val="0"/>
        </c:title>
        <c:numFmt formatCode="General" sourceLinked="1"/>
        <c:majorTickMark val="in"/>
        <c:minorTickMark val="none"/>
        <c:tickLblPos val="nextTo"/>
        <c:crossAx val="95655424"/>
        <c:crosses val="autoZero"/>
        <c:crossBetween val="midCat"/>
        <c:majorUnit val="128"/>
      </c:valAx>
      <c:valAx>
        <c:axId val="95655424"/>
        <c:scaling>
          <c:orientation val="minMax"/>
        </c:scaling>
        <c:delete val="0"/>
        <c:axPos val="l"/>
        <c:title>
          <c:tx>
            <c:rich>
              <a:bodyPr rot="-5400000" vert="horz"/>
              <a:lstStyle/>
              <a:p>
                <a:pPr>
                  <a:defRPr/>
                </a:pPr>
                <a:r>
                  <a:rPr lang="ja-JP"/>
                  <a:t>時間</a:t>
                </a:r>
                <a:r>
                  <a:rPr lang="en-US"/>
                  <a:t>[s]</a:t>
                </a:r>
                <a:endParaRPr lang="ja-JP"/>
              </a:p>
            </c:rich>
          </c:tx>
          <c:layout/>
          <c:overlay val="0"/>
        </c:title>
        <c:numFmt formatCode="General" sourceLinked="0"/>
        <c:majorTickMark val="in"/>
        <c:minorTickMark val="none"/>
        <c:tickLblPos val="nextTo"/>
        <c:crossAx val="95649152"/>
        <c:crosses val="autoZero"/>
        <c:crossBetween val="midCat"/>
      </c:valAx>
    </c:plotArea>
    <c:legend>
      <c:legendPos val="t"/>
      <c:layout>
        <c:manualLayout>
          <c:xMode val="edge"/>
          <c:yMode val="edge"/>
          <c:x val="0.21080047186240655"/>
          <c:y val="1.740520388186298E-2"/>
          <c:w val="0.45580387608016931"/>
          <c:h val="0.3284841643480666"/>
        </c:manualLayout>
      </c:layout>
      <c:overlay val="0"/>
    </c:legend>
    <c:plotVisOnly val="1"/>
    <c:dispBlanksAs val="gap"/>
    <c:showDLblsOverMax val="0"/>
  </c:chart>
  <c:spPr>
    <a:ln>
      <a:noFill/>
    </a:ln>
  </c:spPr>
  <c:txPr>
    <a:bodyPr/>
    <a:lstStyle/>
    <a:p>
      <a:pPr>
        <a:defRPr sz="1400" b="0">
          <a:latin typeface="ヒラギノ丸ゴ Pro W4" pitchFamily="34" charset="-128"/>
          <a:ea typeface="ヒラギノ丸ゴ Pro W4" pitchFamily="34" charset="-128"/>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370919434877607"/>
          <c:y val="0.25669425926931316"/>
          <c:w val="0.87934373032626001"/>
          <c:h val="0.51932641676659197"/>
        </c:manualLayout>
      </c:layout>
      <c:lineChart>
        <c:grouping val="standard"/>
        <c:varyColors val="0"/>
        <c:ser>
          <c:idx val="0"/>
          <c:order val="0"/>
          <c:tx>
            <c:v>VMBeam(コピー)</c:v>
          </c:tx>
          <c:spPr>
            <a:ln w="19050"/>
          </c:spPr>
          <c:val>
            <c:numRef>
              <c:f>Sheet2!$T$3:$T$24</c:f>
              <c:numCache>
                <c:formatCode>General</c:formatCode>
                <c:ptCount val="22"/>
                <c:pt idx="0">
                  <c:v>0</c:v>
                </c:pt>
                <c:pt idx="1">
                  <c:v>25.3</c:v>
                </c:pt>
                <c:pt idx="2">
                  <c:v>123.5</c:v>
                </c:pt>
                <c:pt idx="3">
                  <c:v>80.599999999999994</c:v>
                </c:pt>
                <c:pt idx="4">
                  <c:v>111.5</c:v>
                </c:pt>
                <c:pt idx="5">
                  <c:v>125.3</c:v>
                </c:pt>
                <c:pt idx="6">
                  <c:v>104.6</c:v>
                </c:pt>
                <c:pt idx="7">
                  <c:v>104.30000000000001</c:v>
                </c:pt>
                <c:pt idx="8">
                  <c:v>104.7</c:v>
                </c:pt>
                <c:pt idx="9">
                  <c:v>172.60000000000002</c:v>
                </c:pt>
                <c:pt idx="10">
                  <c:v>149.69999999999999</c:v>
                </c:pt>
                <c:pt idx="11">
                  <c:v>149.80000000000001</c:v>
                </c:pt>
                <c:pt idx="12">
                  <c:v>77.800000000000011</c:v>
                </c:pt>
                <c:pt idx="13">
                  <c:v>11</c:v>
                </c:pt>
                <c:pt idx="14">
                  <c:v>23.5</c:v>
                </c:pt>
                <c:pt idx="15">
                  <c:v>10.4</c:v>
                </c:pt>
                <c:pt idx="16">
                  <c:v>8.6</c:v>
                </c:pt>
                <c:pt idx="17">
                  <c:v>13.9</c:v>
                </c:pt>
                <c:pt idx="18">
                  <c:v>13.5</c:v>
                </c:pt>
                <c:pt idx="19">
                  <c:v>10</c:v>
                </c:pt>
                <c:pt idx="20">
                  <c:v>9.1</c:v>
                </c:pt>
                <c:pt idx="21">
                  <c:v>10.999999999999998</c:v>
                </c:pt>
              </c:numCache>
            </c:numRef>
          </c:val>
          <c:smooth val="0"/>
        </c:ser>
        <c:ser>
          <c:idx val="1"/>
          <c:order val="1"/>
          <c:tx>
            <c:v>VMBeam(スワップ)</c:v>
          </c:tx>
          <c:spPr>
            <a:ln w="19050"/>
          </c:spPr>
          <c:val>
            <c:numRef>
              <c:f>Sheet2!$P$3:$P$24</c:f>
              <c:numCache>
                <c:formatCode>General</c:formatCode>
                <c:ptCount val="22"/>
                <c:pt idx="0">
                  <c:v>0</c:v>
                </c:pt>
                <c:pt idx="1">
                  <c:v>17.900000000000002</c:v>
                </c:pt>
                <c:pt idx="2">
                  <c:v>97.1</c:v>
                </c:pt>
                <c:pt idx="3">
                  <c:v>113.6</c:v>
                </c:pt>
                <c:pt idx="4">
                  <c:v>81.099999999999994</c:v>
                </c:pt>
                <c:pt idx="5">
                  <c:v>132.6</c:v>
                </c:pt>
                <c:pt idx="6">
                  <c:v>105.60000000000001</c:v>
                </c:pt>
                <c:pt idx="7">
                  <c:v>104.8</c:v>
                </c:pt>
                <c:pt idx="8">
                  <c:v>112.7</c:v>
                </c:pt>
                <c:pt idx="9">
                  <c:v>174.60000000000002</c:v>
                </c:pt>
                <c:pt idx="10">
                  <c:v>158.20000000000002</c:v>
                </c:pt>
                <c:pt idx="11">
                  <c:v>142.70000000000002</c:v>
                </c:pt>
                <c:pt idx="12">
                  <c:v>23.900000000000002</c:v>
                </c:pt>
                <c:pt idx="13">
                  <c:v>20.399999999999999</c:v>
                </c:pt>
                <c:pt idx="14">
                  <c:v>5.9</c:v>
                </c:pt>
                <c:pt idx="15">
                  <c:v>8.6</c:v>
                </c:pt>
                <c:pt idx="16">
                  <c:v>7.6</c:v>
                </c:pt>
                <c:pt idx="17">
                  <c:v>11.100000000000001</c:v>
                </c:pt>
                <c:pt idx="18">
                  <c:v>11.8</c:v>
                </c:pt>
                <c:pt idx="19">
                  <c:v>8.1</c:v>
                </c:pt>
                <c:pt idx="20">
                  <c:v>8.3000000000000007</c:v>
                </c:pt>
                <c:pt idx="21">
                  <c:v>10.700000000000001</c:v>
                </c:pt>
              </c:numCache>
            </c:numRef>
          </c:val>
          <c:smooth val="0"/>
        </c:ser>
        <c:ser>
          <c:idx val="2"/>
          <c:order val="2"/>
          <c:tx>
            <c:v>標準</c:v>
          </c:tx>
          <c:spPr>
            <a:ln w="19050"/>
          </c:spPr>
          <c:val>
            <c:numRef>
              <c:f>Sheet2!$L$3:$L$84</c:f>
              <c:numCache>
                <c:formatCode>General</c:formatCode>
                <c:ptCount val="82"/>
                <c:pt idx="0">
                  <c:v>0</c:v>
                </c:pt>
                <c:pt idx="1">
                  <c:v>17.3</c:v>
                </c:pt>
                <c:pt idx="2">
                  <c:v>12.3</c:v>
                </c:pt>
                <c:pt idx="3">
                  <c:v>105.5</c:v>
                </c:pt>
                <c:pt idx="4">
                  <c:v>162.6</c:v>
                </c:pt>
                <c:pt idx="5">
                  <c:v>169.1</c:v>
                </c:pt>
                <c:pt idx="6">
                  <c:v>165.9</c:v>
                </c:pt>
                <c:pt idx="7">
                  <c:v>247</c:v>
                </c:pt>
                <c:pt idx="8">
                  <c:v>250.89999999999998</c:v>
                </c:pt>
                <c:pt idx="9">
                  <c:v>254.7</c:v>
                </c:pt>
                <c:pt idx="10">
                  <c:v>255.3</c:v>
                </c:pt>
                <c:pt idx="11">
                  <c:v>249.4</c:v>
                </c:pt>
                <c:pt idx="12">
                  <c:v>244</c:v>
                </c:pt>
                <c:pt idx="13">
                  <c:v>254</c:v>
                </c:pt>
                <c:pt idx="14">
                  <c:v>250</c:v>
                </c:pt>
                <c:pt idx="15">
                  <c:v>254.4</c:v>
                </c:pt>
                <c:pt idx="16">
                  <c:v>244.5</c:v>
                </c:pt>
                <c:pt idx="17">
                  <c:v>244.6</c:v>
                </c:pt>
                <c:pt idx="18">
                  <c:v>245.7</c:v>
                </c:pt>
                <c:pt idx="19">
                  <c:v>260.89999999999998</c:v>
                </c:pt>
                <c:pt idx="20">
                  <c:v>245.9</c:v>
                </c:pt>
                <c:pt idx="21">
                  <c:v>246.8</c:v>
                </c:pt>
                <c:pt idx="22">
                  <c:v>244.7</c:v>
                </c:pt>
                <c:pt idx="23">
                  <c:v>250.09999999999997</c:v>
                </c:pt>
                <c:pt idx="24">
                  <c:v>245</c:v>
                </c:pt>
                <c:pt idx="25">
                  <c:v>244.8</c:v>
                </c:pt>
                <c:pt idx="26">
                  <c:v>245.8</c:v>
                </c:pt>
                <c:pt idx="27">
                  <c:v>243.49999999999997</c:v>
                </c:pt>
                <c:pt idx="28">
                  <c:v>245.70000000000002</c:v>
                </c:pt>
                <c:pt idx="29">
                  <c:v>246.1</c:v>
                </c:pt>
                <c:pt idx="30">
                  <c:v>244.5</c:v>
                </c:pt>
                <c:pt idx="31">
                  <c:v>245.9</c:v>
                </c:pt>
                <c:pt idx="32">
                  <c:v>247.4</c:v>
                </c:pt>
                <c:pt idx="33">
                  <c:v>245.7</c:v>
                </c:pt>
                <c:pt idx="34">
                  <c:v>248</c:v>
                </c:pt>
                <c:pt idx="35">
                  <c:v>251</c:v>
                </c:pt>
                <c:pt idx="36">
                  <c:v>244.5</c:v>
                </c:pt>
                <c:pt idx="37">
                  <c:v>248.2</c:v>
                </c:pt>
                <c:pt idx="38">
                  <c:v>249.7</c:v>
                </c:pt>
                <c:pt idx="39">
                  <c:v>246.4</c:v>
                </c:pt>
                <c:pt idx="40">
                  <c:v>247.5</c:v>
                </c:pt>
                <c:pt idx="41">
                  <c:v>246.3</c:v>
                </c:pt>
                <c:pt idx="42">
                  <c:v>246</c:v>
                </c:pt>
                <c:pt idx="43">
                  <c:v>246.5</c:v>
                </c:pt>
                <c:pt idx="44">
                  <c:v>244.5</c:v>
                </c:pt>
                <c:pt idx="45">
                  <c:v>247.3</c:v>
                </c:pt>
                <c:pt idx="46">
                  <c:v>252.9</c:v>
                </c:pt>
                <c:pt idx="47">
                  <c:v>247.2</c:v>
                </c:pt>
                <c:pt idx="48">
                  <c:v>246.29999999999998</c:v>
                </c:pt>
                <c:pt idx="49">
                  <c:v>246.60000000000002</c:v>
                </c:pt>
                <c:pt idx="50">
                  <c:v>244.9</c:v>
                </c:pt>
                <c:pt idx="51">
                  <c:v>244.39999999999998</c:v>
                </c:pt>
                <c:pt idx="52">
                  <c:v>252.29999999999998</c:v>
                </c:pt>
                <c:pt idx="53">
                  <c:v>249.2</c:v>
                </c:pt>
                <c:pt idx="54">
                  <c:v>244</c:v>
                </c:pt>
                <c:pt idx="55">
                  <c:v>264.3</c:v>
                </c:pt>
                <c:pt idx="56">
                  <c:v>250.1</c:v>
                </c:pt>
                <c:pt idx="57">
                  <c:v>245.5</c:v>
                </c:pt>
                <c:pt idx="58">
                  <c:v>263.70000000000005</c:v>
                </c:pt>
                <c:pt idx="59">
                  <c:v>241.5</c:v>
                </c:pt>
                <c:pt idx="60">
                  <c:v>246.7</c:v>
                </c:pt>
                <c:pt idx="61">
                  <c:v>245.3</c:v>
                </c:pt>
                <c:pt idx="62">
                  <c:v>247.7</c:v>
                </c:pt>
                <c:pt idx="63">
                  <c:v>248.1</c:v>
                </c:pt>
                <c:pt idx="64">
                  <c:v>244.6</c:v>
                </c:pt>
                <c:pt idx="65">
                  <c:v>245.2</c:v>
                </c:pt>
                <c:pt idx="66">
                  <c:v>145.69999999999999</c:v>
                </c:pt>
                <c:pt idx="67">
                  <c:v>104.9</c:v>
                </c:pt>
                <c:pt idx="68">
                  <c:v>104.60000000000001</c:v>
                </c:pt>
                <c:pt idx="69">
                  <c:v>145.9</c:v>
                </c:pt>
                <c:pt idx="70">
                  <c:v>127.9</c:v>
                </c:pt>
                <c:pt idx="71">
                  <c:v>15.3</c:v>
                </c:pt>
                <c:pt idx="72">
                  <c:v>32.700000000000003</c:v>
                </c:pt>
                <c:pt idx="73">
                  <c:v>6.4999999999999991</c:v>
                </c:pt>
                <c:pt idx="74">
                  <c:v>9.5</c:v>
                </c:pt>
                <c:pt idx="75">
                  <c:v>8.5</c:v>
                </c:pt>
                <c:pt idx="76">
                  <c:v>10.6</c:v>
                </c:pt>
                <c:pt idx="77">
                  <c:v>10.199999999999999</c:v>
                </c:pt>
                <c:pt idx="78">
                  <c:v>9.6999999999999993</c:v>
                </c:pt>
                <c:pt idx="79">
                  <c:v>7.8</c:v>
                </c:pt>
                <c:pt idx="80">
                  <c:v>9.6999999999999993</c:v>
                </c:pt>
                <c:pt idx="81">
                  <c:v>8.5</c:v>
                </c:pt>
              </c:numCache>
            </c:numRef>
          </c:val>
          <c:smooth val="0"/>
        </c:ser>
        <c:ser>
          <c:idx val="3"/>
          <c:order val="3"/>
          <c:tx>
            <c:v>従来システム</c:v>
          </c:tx>
          <c:spPr>
            <a:ln w="19050">
              <a:solidFill>
                <a:srgbClr val="00B050"/>
              </a:solidFill>
            </a:ln>
          </c:spPr>
          <c:marker>
            <c:spPr>
              <a:solidFill>
                <a:srgbClr val="00B050"/>
              </a:solidFill>
              <a:ln>
                <a:solidFill>
                  <a:srgbClr val="00B050"/>
                </a:solidFill>
              </a:ln>
            </c:spPr>
          </c:marker>
          <c:val>
            <c:numRef>
              <c:f>Sheet2!$G$3:$G$33</c:f>
              <c:numCache>
                <c:formatCode>General</c:formatCode>
                <c:ptCount val="31"/>
                <c:pt idx="0">
                  <c:v>0</c:v>
                </c:pt>
                <c:pt idx="1">
                  <c:v>26.2</c:v>
                </c:pt>
                <c:pt idx="2">
                  <c:v>123.3</c:v>
                </c:pt>
                <c:pt idx="3">
                  <c:v>110.7</c:v>
                </c:pt>
                <c:pt idx="4">
                  <c:v>102.9</c:v>
                </c:pt>
                <c:pt idx="5">
                  <c:v>104.9</c:v>
                </c:pt>
                <c:pt idx="6">
                  <c:v>108</c:v>
                </c:pt>
                <c:pt idx="7">
                  <c:v>117.8</c:v>
                </c:pt>
                <c:pt idx="8">
                  <c:v>113</c:v>
                </c:pt>
                <c:pt idx="9">
                  <c:v>106.7</c:v>
                </c:pt>
                <c:pt idx="10">
                  <c:v>110.3</c:v>
                </c:pt>
                <c:pt idx="11">
                  <c:v>109.5</c:v>
                </c:pt>
                <c:pt idx="12">
                  <c:v>107.3</c:v>
                </c:pt>
                <c:pt idx="13">
                  <c:v>106.2</c:v>
                </c:pt>
                <c:pt idx="14">
                  <c:v>109.8</c:v>
                </c:pt>
                <c:pt idx="15">
                  <c:v>107.9</c:v>
                </c:pt>
                <c:pt idx="16">
                  <c:v>109.7</c:v>
                </c:pt>
                <c:pt idx="17">
                  <c:v>112.6</c:v>
                </c:pt>
                <c:pt idx="18">
                  <c:v>111</c:v>
                </c:pt>
                <c:pt idx="19">
                  <c:v>110.6</c:v>
                </c:pt>
                <c:pt idx="20">
                  <c:v>110.2</c:v>
                </c:pt>
                <c:pt idx="21">
                  <c:v>93.9</c:v>
                </c:pt>
                <c:pt idx="22">
                  <c:v>2.8</c:v>
                </c:pt>
                <c:pt idx="23">
                  <c:v>21.8</c:v>
                </c:pt>
                <c:pt idx="24">
                  <c:v>11</c:v>
                </c:pt>
                <c:pt idx="25">
                  <c:v>1.6</c:v>
                </c:pt>
                <c:pt idx="26">
                  <c:v>2.2999999999999998</c:v>
                </c:pt>
                <c:pt idx="27">
                  <c:v>4</c:v>
                </c:pt>
                <c:pt idx="28">
                  <c:v>4.7</c:v>
                </c:pt>
                <c:pt idx="29">
                  <c:v>6.6</c:v>
                </c:pt>
                <c:pt idx="30">
                  <c:v>5.9</c:v>
                </c:pt>
              </c:numCache>
            </c:numRef>
          </c:val>
          <c:smooth val="0"/>
        </c:ser>
        <c:ser>
          <c:idx val="4"/>
          <c:order val="4"/>
          <c:tx>
            <c:v>Xen-Blanket</c:v>
          </c:tx>
          <c:spPr>
            <a:ln w="19050"/>
          </c:spPr>
          <c:val>
            <c:numRef>
              <c:f>Sheet2!$AI$2:$AI$31</c:f>
              <c:numCache>
                <c:formatCode>General</c:formatCode>
                <c:ptCount val="30"/>
                <c:pt idx="0">
                  <c:v>0</c:v>
                </c:pt>
                <c:pt idx="1">
                  <c:v>19.600000000000001</c:v>
                </c:pt>
                <c:pt idx="2">
                  <c:v>74.900000000000006</c:v>
                </c:pt>
                <c:pt idx="3">
                  <c:v>346.3</c:v>
                </c:pt>
                <c:pt idx="4">
                  <c:v>428.90000000000003</c:v>
                </c:pt>
                <c:pt idx="5">
                  <c:v>436.7</c:v>
                </c:pt>
                <c:pt idx="6">
                  <c:v>431.4</c:v>
                </c:pt>
                <c:pt idx="7">
                  <c:v>432.29999999999995</c:v>
                </c:pt>
                <c:pt idx="8">
                  <c:v>435.40000000000003</c:v>
                </c:pt>
                <c:pt idx="9">
                  <c:v>431.69999999999993</c:v>
                </c:pt>
                <c:pt idx="10">
                  <c:v>435.90000000000003</c:v>
                </c:pt>
                <c:pt idx="11">
                  <c:v>435.4</c:v>
                </c:pt>
                <c:pt idx="12">
                  <c:v>434.5</c:v>
                </c:pt>
                <c:pt idx="13">
                  <c:v>434.40000000000003</c:v>
                </c:pt>
                <c:pt idx="14">
                  <c:v>433.6</c:v>
                </c:pt>
                <c:pt idx="15">
                  <c:v>433.4</c:v>
                </c:pt>
                <c:pt idx="16">
                  <c:v>433.1</c:v>
                </c:pt>
                <c:pt idx="17">
                  <c:v>439.4</c:v>
                </c:pt>
                <c:pt idx="18">
                  <c:v>431.30000000000007</c:v>
                </c:pt>
                <c:pt idx="19">
                  <c:v>433.3</c:v>
                </c:pt>
                <c:pt idx="20">
                  <c:v>436.5</c:v>
                </c:pt>
                <c:pt idx="21">
                  <c:v>433.90000000000003</c:v>
                </c:pt>
                <c:pt idx="22">
                  <c:v>382.20000000000005</c:v>
                </c:pt>
                <c:pt idx="23">
                  <c:v>89.5</c:v>
                </c:pt>
                <c:pt idx="24">
                  <c:v>8.3000000000000007</c:v>
                </c:pt>
                <c:pt idx="25">
                  <c:v>8.1</c:v>
                </c:pt>
                <c:pt idx="26">
                  <c:v>15.2</c:v>
                </c:pt>
                <c:pt idx="27">
                  <c:v>8.1999999999999993</c:v>
                </c:pt>
                <c:pt idx="28">
                  <c:v>8.8000000000000007</c:v>
                </c:pt>
                <c:pt idx="29">
                  <c:v>15.2</c:v>
                </c:pt>
              </c:numCache>
            </c:numRef>
          </c:val>
          <c:smooth val="0"/>
        </c:ser>
        <c:dLbls>
          <c:showLegendKey val="0"/>
          <c:showVal val="0"/>
          <c:showCatName val="0"/>
          <c:showSerName val="0"/>
          <c:showPercent val="0"/>
          <c:showBubbleSize val="0"/>
        </c:dLbls>
        <c:marker val="1"/>
        <c:smooth val="0"/>
        <c:axId val="95712000"/>
        <c:axId val="95713920"/>
      </c:lineChart>
      <c:catAx>
        <c:axId val="95712000"/>
        <c:scaling>
          <c:orientation val="minMax"/>
        </c:scaling>
        <c:delete val="0"/>
        <c:axPos val="b"/>
        <c:title>
          <c:tx>
            <c:rich>
              <a:bodyPr/>
              <a:lstStyle/>
              <a:p>
                <a:pPr>
                  <a:defRPr/>
                </a:pPr>
                <a:r>
                  <a:rPr lang="ja-JP"/>
                  <a:t>経過時間</a:t>
                </a:r>
                <a:r>
                  <a:rPr lang="en-US"/>
                  <a:t>[s]</a:t>
                </a:r>
                <a:endParaRPr lang="ja-JP"/>
              </a:p>
            </c:rich>
          </c:tx>
          <c:layout>
            <c:manualLayout>
              <c:xMode val="edge"/>
              <c:yMode val="edge"/>
              <c:x val="0.48681350220345887"/>
              <c:y val="0.89112565820343048"/>
            </c:manualLayout>
          </c:layout>
          <c:overlay val="0"/>
        </c:title>
        <c:majorTickMark val="in"/>
        <c:minorTickMark val="none"/>
        <c:tickLblPos val="nextTo"/>
        <c:crossAx val="95713920"/>
        <c:crosses val="autoZero"/>
        <c:auto val="1"/>
        <c:lblAlgn val="ctr"/>
        <c:lblOffset val="100"/>
        <c:noMultiLvlLbl val="0"/>
      </c:catAx>
      <c:valAx>
        <c:axId val="95713920"/>
        <c:scaling>
          <c:orientation val="minMax"/>
        </c:scaling>
        <c:delete val="0"/>
        <c:axPos val="l"/>
        <c:title>
          <c:tx>
            <c:rich>
              <a:bodyPr rot="-5400000" vert="horz"/>
              <a:lstStyle/>
              <a:p>
                <a:pPr>
                  <a:defRPr/>
                </a:pPr>
                <a:r>
                  <a:rPr lang="en-US"/>
                  <a:t>CPU</a:t>
                </a:r>
                <a:r>
                  <a:rPr lang="ja-JP"/>
                  <a:t>使用率</a:t>
                </a:r>
                <a:r>
                  <a:rPr lang="en-US"/>
                  <a:t>[%]</a:t>
                </a:r>
                <a:endParaRPr lang="ja-JP"/>
              </a:p>
            </c:rich>
          </c:tx>
          <c:layout>
            <c:manualLayout>
              <c:xMode val="edge"/>
              <c:yMode val="edge"/>
              <c:x val="1.4697441025071289E-3"/>
              <c:y val="0.28637584067566868"/>
            </c:manualLayout>
          </c:layout>
          <c:overlay val="0"/>
        </c:title>
        <c:numFmt formatCode="General" sourceLinked="1"/>
        <c:majorTickMark val="in"/>
        <c:minorTickMark val="none"/>
        <c:tickLblPos val="nextTo"/>
        <c:crossAx val="95712000"/>
        <c:crosses val="autoZero"/>
        <c:crossBetween val="between"/>
      </c:valAx>
    </c:plotArea>
    <c:legend>
      <c:legendPos val="t"/>
      <c:layout>
        <c:manualLayout>
          <c:xMode val="edge"/>
          <c:yMode val="edge"/>
          <c:x val="0"/>
          <c:y val="6.8779325895417354E-2"/>
          <c:w val="1"/>
          <c:h val="0.15521009772045527"/>
        </c:manualLayout>
      </c:layout>
      <c:overlay val="0"/>
    </c:legend>
    <c:plotVisOnly val="1"/>
    <c:dispBlanksAs val="gap"/>
    <c:showDLblsOverMax val="0"/>
  </c:chart>
  <c:spPr>
    <a:ln>
      <a:noFill/>
    </a:ln>
  </c:spPr>
  <c:txPr>
    <a:bodyPr/>
    <a:lstStyle/>
    <a:p>
      <a:pPr>
        <a:defRPr sz="1400" b="0">
          <a:latin typeface="ヒラギノ丸ゴ Pro W4" pitchFamily="34" charset="-128"/>
          <a:ea typeface="ヒラギノ丸ゴ Pro W4" pitchFamily="34" charset="-128"/>
        </a:defRPr>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78298250593842"/>
          <c:y val="0.17220069191501419"/>
          <c:w val="0.70318008911364416"/>
          <c:h val="0.60827310306060423"/>
        </c:manualLayout>
      </c:layout>
      <c:scatterChart>
        <c:scatterStyle val="lineMarker"/>
        <c:varyColors val="0"/>
        <c:ser>
          <c:idx val="0"/>
          <c:order val="0"/>
          <c:tx>
            <c:v>VM間コピー</c:v>
          </c:tx>
          <c:spPr>
            <a:ln w="19050"/>
          </c:spPr>
          <c:xVal>
            <c:numRef>
              <c:f>ダウンタイム!$AE$4:$AH$4</c:f>
              <c:numCache>
                <c:formatCode>General</c:formatCode>
                <c:ptCount val="4"/>
                <c:pt idx="0">
                  <c:v>128</c:v>
                </c:pt>
                <c:pt idx="1">
                  <c:v>256</c:v>
                </c:pt>
                <c:pt idx="2">
                  <c:v>512</c:v>
                </c:pt>
                <c:pt idx="3">
                  <c:v>768</c:v>
                </c:pt>
              </c:numCache>
            </c:numRef>
          </c:xVal>
          <c:yVal>
            <c:numRef>
              <c:f>ダウンタイム!$AE$5:$AH$5</c:f>
              <c:numCache>
                <c:formatCode>0.0</c:formatCode>
                <c:ptCount val="4"/>
                <c:pt idx="0">
                  <c:v>0.22973979999999994</c:v>
                </c:pt>
                <c:pt idx="1">
                  <c:v>0.46057440000000005</c:v>
                </c:pt>
                <c:pt idx="2">
                  <c:v>0.88771939999999994</c:v>
                </c:pt>
                <c:pt idx="3">
                  <c:v>1.2262157999999999</c:v>
                </c:pt>
              </c:numCache>
            </c:numRef>
          </c:yVal>
          <c:smooth val="0"/>
        </c:ser>
        <c:ser>
          <c:idx val="1"/>
          <c:order val="1"/>
          <c:tx>
            <c:v>VM間スワップ</c:v>
          </c:tx>
          <c:spPr>
            <a:ln w="19050"/>
          </c:spPr>
          <c:xVal>
            <c:numRef>
              <c:f>ダウンタイム!$AA$4:$AD$4</c:f>
              <c:numCache>
                <c:formatCode>General</c:formatCode>
                <c:ptCount val="4"/>
                <c:pt idx="0">
                  <c:v>128</c:v>
                </c:pt>
                <c:pt idx="1">
                  <c:v>256</c:v>
                </c:pt>
                <c:pt idx="2">
                  <c:v>512</c:v>
                </c:pt>
                <c:pt idx="3">
                  <c:v>768</c:v>
                </c:pt>
              </c:numCache>
            </c:numRef>
          </c:xVal>
          <c:yVal>
            <c:numRef>
              <c:f>ダウンタイム!$AA$5:$AD$5</c:f>
              <c:numCache>
                <c:formatCode>0.0</c:formatCode>
                <c:ptCount val="4"/>
                <c:pt idx="0">
                  <c:v>0.14006199999999999</c:v>
                </c:pt>
                <c:pt idx="1">
                  <c:v>0.26816019999999996</c:v>
                </c:pt>
                <c:pt idx="2">
                  <c:v>0.5510020000000001</c:v>
                </c:pt>
                <c:pt idx="3">
                  <c:v>0.88448380000000015</c:v>
                </c:pt>
              </c:numCache>
            </c:numRef>
          </c:yVal>
          <c:smooth val="0"/>
        </c:ser>
        <c:dLbls>
          <c:showLegendKey val="0"/>
          <c:showVal val="0"/>
          <c:showCatName val="0"/>
          <c:showSerName val="0"/>
          <c:showPercent val="0"/>
          <c:showBubbleSize val="0"/>
        </c:dLbls>
        <c:axId val="95745920"/>
        <c:axId val="95748096"/>
      </c:scatterChart>
      <c:valAx>
        <c:axId val="95745920"/>
        <c:scaling>
          <c:orientation val="minMax"/>
          <c:max val="768"/>
        </c:scaling>
        <c:delete val="0"/>
        <c:axPos val="b"/>
        <c:title>
          <c:tx>
            <c:rich>
              <a:bodyPr/>
              <a:lstStyle/>
              <a:p>
                <a:pPr>
                  <a:defRPr/>
                </a:pPr>
                <a:r>
                  <a:rPr lang="ja-JP"/>
                  <a:t>メモリサイズ</a:t>
                </a:r>
                <a:r>
                  <a:rPr lang="en-US"/>
                  <a:t>[MB]</a:t>
                </a:r>
                <a:endParaRPr lang="ja-JP"/>
              </a:p>
            </c:rich>
          </c:tx>
          <c:layout>
            <c:manualLayout>
              <c:xMode val="edge"/>
              <c:yMode val="edge"/>
              <c:x val="0.35438686750227827"/>
              <c:y val="0.89266148492091424"/>
            </c:manualLayout>
          </c:layout>
          <c:overlay val="0"/>
        </c:title>
        <c:numFmt formatCode="General" sourceLinked="1"/>
        <c:majorTickMark val="in"/>
        <c:minorTickMark val="none"/>
        <c:tickLblPos val="nextTo"/>
        <c:crossAx val="95748096"/>
        <c:crosses val="autoZero"/>
        <c:crossBetween val="midCat"/>
        <c:majorUnit val="128"/>
      </c:valAx>
      <c:valAx>
        <c:axId val="95748096"/>
        <c:scaling>
          <c:orientation val="minMax"/>
        </c:scaling>
        <c:delete val="0"/>
        <c:axPos val="l"/>
        <c:title>
          <c:tx>
            <c:rich>
              <a:bodyPr rot="-5400000" vert="horz"/>
              <a:lstStyle/>
              <a:p>
                <a:pPr>
                  <a:defRPr/>
                </a:pPr>
                <a:r>
                  <a:rPr lang="ja-JP"/>
                  <a:t>時間</a:t>
                </a:r>
                <a:r>
                  <a:rPr lang="en-US"/>
                  <a:t>[s]</a:t>
                </a:r>
                <a:endParaRPr lang="ja-JP"/>
              </a:p>
            </c:rich>
          </c:tx>
          <c:layout>
            <c:manualLayout>
              <c:xMode val="edge"/>
              <c:yMode val="edge"/>
              <c:x val="0"/>
              <c:y val="0.33894466964942666"/>
            </c:manualLayout>
          </c:layout>
          <c:overlay val="0"/>
        </c:title>
        <c:numFmt formatCode="0.0" sourceLinked="1"/>
        <c:majorTickMark val="in"/>
        <c:minorTickMark val="none"/>
        <c:tickLblPos val="nextTo"/>
        <c:crossAx val="95745920"/>
        <c:crosses val="autoZero"/>
        <c:crossBetween val="midCat"/>
      </c:valAx>
    </c:plotArea>
    <c:legend>
      <c:legendPos val="t"/>
      <c:layout/>
      <c:overlay val="0"/>
    </c:legend>
    <c:plotVisOnly val="1"/>
    <c:dispBlanksAs val="gap"/>
    <c:showDLblsOverMax val="0"/>
  </c:chart>
  <c:spPr>
    <a:ln>
      <a:noFill/>
    </a:ln>
  </c:spPr>
  <c:txPr>
    <a:bodyPr/>
    <a:lstStyle/>
    <a:p>
      <a:pPr>
        <a:defRPr sz="1400" b="0">
          <a:latin typeface="ヒラギノ丸ゴ Pro W4" pitchFamily="34" charset="-128"/>
          <a:ea typeface="ヒラギノ丸ゴ Pro W4" pitchFamily="34" charset="-128"/>
        </a:defRPr>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127485834907233"/>
          <c:y val="0.27726488475397021"/>
          <c:w val="0.71953545565644217"/>
          <c:h val="0.51370333917983724"/>
        </c:manualLayout>
      </c:layout>
      <c:scatterChart>
        <c:scatterStyle val="lineMarker"/>
        <c:varyColors val="0"/>
        <c:ser>
          <c:idx val="0"/>
          <c:order val="0"/>
          <c:tx>
            <c:v>VMBeam(コピー)</c:v>
          </c:tx>
          <c:spPr>
            <a:ln w="19050"/>
          </c:spPr>
          <c:marker>
            <c:symbol val="square"/>
            <c:size val="5"/>
          </c:marker>
          <c:xVal>
            <c:numRef>
              <c:f>ダウンタイム!$F$4:$I$4</c:f>
              <c:numCache>
                <c:formatCode>General</c:formatCode>
                <c:ptCount val="4"/>
                <c:pt idx="0">
                  <c:v>128</c:v>
                </c:pt>
                <c:pt idx="1">
                  <c:v>256</c:v>
                </c:pt>
                <c:pt idx="2">
                  <c:v>512</c:v>
                </c:pt>
                <c:pt idx="3">
                  <c:v>768</c:v>
                </c:pt>
              </c:numCache>
            </c:numRef>
          </c:xVal>
          <c:yVal>
            <c:numRef>
              <c:f>ダウンタイム!$F$10:$I$10</c:f>
              <c:numCache>
                <c:formatCode>0.0</c:formatCode>
                <c:ptCount val="4"/>
                <c:pt idx="0">
                  <c:v>5.655137920379639</c:v>
                </c:pt>
                <c:pt idx="1">
                  <c:v>6.1679159641265873</c:v>
                </c:pt>
                <c:pt idx="2">
                  <c:v>7.6204000473022457</c:v>
                </c:pt>
                <c:pt idx="3">
                  <c:v>8.9428720474243164</c:v>
                </c:pt>
              </c:numCache>
            </c:numRef>
          </c:yVal>
          <c:smooth val="0"/>
        </c:ser>
        <c:ser>
          <c:idx val="1"/>
          <c:order val="1"/>
          <c:tx>
            <c:v>VMBeam(スワップ)</c:v>
          </c:tx>
          <c:spPr>
            <a:ln w="19050"/>
          </c:spPr>
          <c:marker>
            <c:symbol val="triangle"/>
            <c:size val="5"/>
          </c:marker>
          <c:xVal>
            <c:numRef>
              <c:f>ダウンタイム!$B$4:$E$4</c:f>
              <c:numCache>
                <c:formatCode>General</c:formatCode>
                <c:ptCount val="4"/>
                <c:pt idx="0">
                  <c:v>128</c:v>
                </c:pt>
                <c:pt idx="1">
                  <c:v>256</c:v>
                </c:pt>
                <c:pt idx="2">
                  <c:v>512</c:v>
                </c:pt>
                <c:pt idx="3">
                  <c:v>768</c:v>
                </c:pt>
              </c:numCache>
            </c:numRef>
          </c:xVal>
          <c:yVal>
            <c:numRef>
              <c:f>ダウンタイム!$B$10:$E$10</c:f>
              <c:numCache>
                <c:formatCode>0.0</c:formatCode>
                <c:ptCount val="4"/>
                <c:pt idx="0">
                  <c:v>4.8993819236755369</c:v>
                </c:pt>
                <c:pt idx="1">
                  <c:v>6.1546360015869137</c:v>
                </c:pt>
                <c:pt idx="2">
                  <c:v>7.5732459068298343</c:v>
                </c:pt>
                <c:pt idx="3">
                  <c:v>9.1467400550842282</c:v>
                </c:pt>
              </c:numCache>
            </c:numRef>
          </c:yVal>
          <c:smooth val="0"/>
        </c:ser>
        <c:ser>
          <c:idx val="2"/>
          <c:order val="2"/>
          <c:tx>
            <c:v>標準</c:v>
          </c:tx>
          <c:spPr>
            <a:ln w="19050"/>
          </c:spPr>
          <c:marker>
            <c:symbol val="x"/>
            <c:size val="5"/>
          </c:marker>
          <c:xVal>
            <c:numRef>
              <c:f>ダウンタイム!$AI$4:$AL$4</c:f>
              <c:numCache>
                <c:formatCode>General</c:formatCode>
                <c:ptCount val="4"/>
                <c:pt idx="0">
                  <c:v>128</c:v>
                </c:pt>
                <c:pt idx="1">
                  <c:v>256</c:v>
                </c:pt>
                <c:pt idx="2">
                  <c:v>512</c:v>
                </c:pt>
                <c:pt idx="3">
                  <c:v>768</c:v>
                </c:pt>
              </c:numCache>
            </c:numRef>
          </c:xVal>
          <c:yVal>
            <c:numRef>
              <c:f>ダウンタイム!$AI$5:$AL$5</c:f>
              <c:numCache>
                <c:formatCode>0.0</c:formatCode>
                <c:ptCount val="4"/>
                <c:pt idx="0">
                  <c:v>0.39022197723388674</c:v>
                </c:pt>
                <c:pt idx="1">
                  <c:v>0.43476600646972657</c:v>
                </c:pt>
                <c:pt idx="2">
                  <c:v>0.484876012802124</c:v>
                </c:pt>
                <c:pt idx="3">
                  <c:v>0.45591998100280762</c:v>
                </c:pt>
              </c:numCache>
            </c:numRef>
          </c:yVal>
          <c:smooth val="0"/>
        </c:ser>
        <c:ser>
          <c:idx val="3"/>
          <c:order val="3"/>
          <c:tx>
            <c:v>従来システム</c:v>
          </c:tx>
          <c:spPr>
            <a:ln w="19050"/>
          </c:spPr>
          <c:marker>
            <c:symbol val="diamond"/>
            <c:size val="7"/>
          </c:marker>
          <c:xVal>
            <c:numRef>
              <c:f>ダウンタイム!$AM$4:$AP$4</c:f>
              <c:numCache>
                <c:formatCode>General</c:formatCode>
                <c:ptCount val="4"/>
                <c:pt idx="0">
                  <c:v>128</c:v>
                </c:pt>
                <c:pt idx="1">
                  <c:v>256</c:v>
                </c:pt>
                <c:pt idx="2">
                  <c:v>512</c:v>
                </c:pt>
                <c:pt idx="3">
                  <c:v>768</c:v>
                </c:pt>
              </c:numCache>
            </c:numRef>
          </c:xVal>
          <c:yVal>
            <c:numRef>
              <c:f>ダウンタイム!$AM$5:$AP$5</c:f>
              <c:numCache>
                <c:formatCode>General</c:formatCode>
                <c:ptCount val="4"/>
                <c:pt idx="0">
                  <c:v>0.59367012977600098</c:v>
                </c:pt>
                <c:pt idx="1">
                  <c:v>0.6285698413848877</c:v>
                </c:pt>
                <c:pt idx="2">
                  <c:v>0.59689021110534668</c:v>
                </c:pt>
                <c:pt idx="3">
                  <c:v>0.61055994033813477</c:v>
                </c:pt>
              </c:numCache>
            </c:numRef>
          </c:yVal>
          <c:smooth val="0"/>
        </c:ser>
        <c:dLbls>
          <c:showLegendKey val="0"/>
          <c:showVal val="0"/>
          <c:showCatName val="0"/>
          <c:showSerName val="0"/>
          <c:showPercent val="0"/>
          <c:showBubbleSize val="0"/>
        </c:dLbls>
        <c:axId val="95795456"/>
        <c:axId val="95801728"/>
      </c:scatterChart>
      <c:valAx>
        <c:axId val="95795456"/>
        <c:scaling>
          <c:orientation val="minMax"/>
          <c:max val="768"/>
        </c:scaling>
        <c:delete val="0"/>
        <c:axPos val="b"/>
        <c:title>
          <c:tx>
            <c:rich>
              <a:bodyPr/>
              <a:lstStyle/>
              <a:p>
                <a:pPr>
                  <a:defRPr/>
                </a:pPr>
                <a:r>
                  <a:rPr lang="ja-JP"/>
                  <a:t>メモリサイズ</a:t>
                </a:r>
                <a:r>
                  <a:rPr lang="en-US"/>
                  <a:t>[MB]</a:t>
                </a:r>
                <a:endParaRPr lang="ja-JP"/>
              </a:p>
            </c:rich>
          </c:tx>
          <c:layout/>
          <c:overlay val="0"/>
        </c:title>
        <c:numFmt formatCode="General" sourceLinked="1"/>
        <c:majorTickMark val="in"/>
        <c:minorTickMark val="none"/>
        <c:tickLblPos val="nextTo"/>
        <c:crossAx val="95801728"/>
        <c:crosses val="autoZero"/>
        <c:crossBetween val="midCat"/>
        <c:majorUnit val="128"/>
      </c:valAx>
      <c:valAx>
        <c:axId val="95801728"/>
        <c:scaling>
          <c:orientation val="minMax"/>
        </c:scaling>
        <c:delete val="0"/>
        <c:axPos val="l"/>
        <c:title>
          <c:tx>
            <c:rich>
              <a:bodyPr rot="-5400000" vert="horz"/>
              <a:lstStyle/>
              <a:p>
                <a:pPr>
                  <a:defRPr/>
                </a:pPr>
                <a:r>
                  <a:rPr lang="ja-JP"/>
                  <a:t>ダウンタイム</a:t>
                </a:r>
                <a:r>
                  <a:rPr lang="en-US"/>
                  <a:t>[s]</a:t>
                </a:r>
                <a:endParaRPr lang="ja-JP"/>
              </a:p>
            </c:rich>
          </c:tx>
          <c:layout/>
          <c:overlay val="0"/>
        </c:title>
        <c:numFmt formatCode="General" sourceLinked="0"/>
        <c:majorTickMark val="in"/>
        <c:minorTickMark val="none"/>
        <c:tickLblPos val="nextTo"/>
        <c:crossAx val="95795456"/>
        <c:crosses val="autoZero"/>
        <c:crossBetween val="midCat"/>
      </c:valAx>
    </c:plotArea>
    <c:legend>
      <c:legendPos val="t"/>
      <c:layout>
        <c:manualLayout>
          <c:xMode val="edge"/>
          <c:yMode val="edge"/>
          <c:x val="0"/>
          <c:y val="2.2698892341715439E-2"/>
          <c:w val="1"/>
          <c:h val="0.19046038834766363"/>
        </c:manualLayout>
      </c:layout>
      <c:overlay val="0"/>
    </c:legend>
    <c:plotVisOnly val="1"/>
    <c:dispBlanksAs val="gap"/>
    <c:showDLblsOverMax val="0"/>
  </c:chart>
  <c:spPr>
    <a:ln>
      <a:noFill/>
    </a:ln>
  </c:spPr>
  <c:txPr>
    <a:bodyPr/>
    <a:lstStyle/>
    <a:p>
      <a:pPr>
        <a:defRPr sz="1400" b="0">
          <a:latin typeface="ヒラギノ丸ゴ Pro W4" pitchFamily="34" charset="-128"/>
          <a:ea typeface="ヒラギノ丸ゴ Pro W4" pitchFamily="34" charset="-128"/>
        </a:defRPr>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A9CF9967-1EAF-4882-85E4-C5FEA3C3F1AB}" type="datetimeFigureOut">
              <a:rPr kumimoji="1" lang="ja-JP" altLang="en-US" smtClean="0"/>
              <a:t>2013/12/3</a:t>
            </a:fld>
            <a:endParaRPr kumimoji="1" lang="ja-JP" altLang="en-US"/>
          </a:p>
        </p:txBody>
      </p:sp>
      <p:sp>
        <p:nvSpPr>
          <p:cNvPr id="4" name="フッター プレースホルダー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9377319F-C582-4632-BDDC-7F37C188729B}" type="slidenum">
              <a:rPr kumimoji="1" lang="ja-JP" altLang="en-US" smtClean="0"/>
              <a:t>‹#›</a:t>
            </a:fld>
            <a:endParaRPr kumimoji="1" lang="ja-JP" altLang="en-US"/>
          </a:p>
        </p:txBody>
      </p:sp>
    </p:spTree>
    <p:extLst>
      <p:ext uri="{BB962C8B-B14F-4D97-AF65-F5344CB8AC3E}">
        <p14:creationId xmlns:p14="http://schemas.microsoft.com/office/powerpoint/2010/main" val="4010700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B33C87D6-0615-4924-848B-D21B2646EEE5}" type="datetimeFigureOut">
              <a:rPr kumimoji="1" lang="ja-JP" altLang="en-US" smtClean="0"/>
              <a:t>2013/12/3</a:t>
            </a:fld>
            <a:endParaRPr kumimoji="1" lang="ja-JP" altLang="en-US"/>
          </a:p>
        </p:txBody>
      </p:sp>
      <p:sp>
        <p:nvSpPr>
          <p:cNvPr id="4" name="スライド イメージ プレースホルダー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CF7F4233-3CFA-40E5-B779-703EA8E7C321}" type="slidenum">
              <a:rPr kumimoji="1" lang="ja-JP" altLang="en-US" smtClean="0"/>
              <a:t>‹#›</a:t>
            </a:fld>
            <a:endParaRPr kumimoji="1" lang="ja-JP" altLang="en-US"/>
          </a:p>
        </p:txBody>
      </p:sp>
    </p:spTree>
    <p:extLst>
      <p:ext uri="{BB962C8B-B14F-4D97-AF65-F5344CB8AC3E}">
        <p14:creationId xmlns:p14="http://schemas.microsoft.com/office/powerpoint/2010/main" val="10213296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ja.wikipedia.org/wiki/Dhrystone"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ja.wikipedia.org/wiki/Whetstone" TargetMode="Externa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F7F4233-3CFA-40E5-B779-703EA8E7C321}" type="slidenum">
              <a:rPr kumimoji="1" lang="ja-JP" altLang="en-US" smtClean="0"/>
              <a:t>1</a:t>
            </a:fld>
            <a:endParaRPr kumimoji="1" lang="ja-JP" altLang="en-US"/>
          </a:p>
        </p:txBody>
      </p:sp>
    </p:spTree>
    <p:extLst>
      <p:ext uri="{BB962C8B-B14F-4D97-AF65-F5344CB8AC3E}">
        <p14:creationId xmlns:p14="http://schemas.microsoft.com/office/powerpoint/2010/main" val="34489976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VMBeam</a:t>
            </a:r>
            <a:r>
              <a:rPr kumimoji="1" lang="ja-JP" altLang="en-US" dirty="0" smtClean="0"/>
              <a:t>では、マイグレーションにおけるメモリ転送の高速化のために</a:t>
            </a:r>
            <a:r>
              <a:rPr kumimoji="1" lang="en-US" altLang="ja-JP" dirty="0" smtClean="0"/>
              <a:t>2</a:t>
            </a:r>
            <a:r>
              <a:rPr kumimoji="1" lang="ja-JP" altLang="en-US" dirty="0" err="1" smtClean="0"/>
              <a:t>つの</a:t>
            </a:r>
            <a:r>
              <a:rPr kumimoji="1" lang="ja-JP" altLang="en-US" dirty="0" smtClean="0"/>
              <a:t>手法を提案します</a:t>
            </a:r>
            <a:endParaRPr kumimoji="1" lang="en-US" altLang="ja-JP" dirty="0" smtClean="0"/>
          </a:p>
          <a:p>
            <a:endParaRPr kumimoji="1" lang="en-US" altLang="ja-JP" dirty="0" smtClean="0"/>
          </a:p>
          <a:p>
            <a:r>
              <a:rPr kumimoji="1" lang="en-US" altLang="ja-JP" dirty="0" smtClean="0"/>
              <a:t>1</a:t>
            </a:r>
            <a:r>
              <a:rPr kumimoji="1" lang="ja-JP" altLang="en-US" dirty="0" smtClean="0"/>
              <a:t>つ目はコピー･マイグレーションです</a:t>
            </a:r>
            <a:endParaRPr kumimoji="1" lang="en-US" altLang="ja-JP" dirty="0" smtClean="0"/>
          </a:p>
          <a:p>
            <a:endParaRPr kumimoji="1" lang="en-US" altLang="ja-JP" dirty="0" smtClean="0"/>
          </a:p>
          <a:p>
            <a:r>
              <a:rPr kumimoji="1" lang="en-US" altLang="ja-JP" dirty="0" smtClean="0"/>
              <a:t>2</a:t>
            </a:r>
            <a:r>
              <a:rPr kumimoji="1" lang="ja-JP" altLang="en-US" dirty="0" smtClean="0"/>
              <a:t>つ目はスワップ・マイグレーションです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F7F4233-3CFA-40E5-B779-703EA8E7C321}" type="slidenum">
              <a:rPr kumimoji="1" lang="ja-JP" altLang="en-US" smtClean="0"/>
              <a:t>10</a:t>
            </a:fld>
            <a:endParaRPr kumimoji="1" lang="ja-JP" altLang="en-US"/>
          </a:p>
        </p:txBody>
      </p:sp>
    </p:spTree>
    <p:extLst>
      <p:ext uri="{BB962C8B-B14F-4D97-AF65-F5344CB8AC3E}">
        <p14:creationId xmlns:p14="http://schemas.microsoft.com/office/powerpoint/2010/main" val="40293785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コピー･マイグレーションでは、仮想ネットワークを介することなく、移動元のゲスト</a:t>
            </a:r>
            <a:r>
              <a:rPr kumimoji="1" lang="en-US" altLang="ja-JP" dirty="0" smtClean="0"/>
              <a:t>VM</a:t>
            </a:r>
            <a:r>
              <a:rPr kumimoji="1" lang="ja-JP" altLang="en-US" dirty="0" smtClean="0"/>
              <a:t>のメモリ内容を移動先のゲスト</a:t>
            </a:r>
            <a:r>
              <a:rPr kumimoji="1" lang="en-US" altLang="ja-JP" dirty="0" smtClean="0"/>
              <a:t>VM</a:t>
            </a:r>
            <a:r>
              <a:rPr kumimoji="1" lang="ja-JP" altLang="en-US" dirty="0" smtClean="0"/>
              <a:t>のメモリ内容に直接コピーを行います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F7F4233-3CFA-40E5-B779-703EA8E7C321}" type="slidenum">
              <a:rPr kumimoji="1" lang="ja-JP" altLang="en-US" smtClean="0"/>
              <a:t>11</a:t>
            </a:fld>
            <a:endParaRPr kumimoji="1" lang="ja-JP" altLang="en-US"/>
          </a:p>
        </p:txBody>
      </p:sp>
    </p:spTree>
    <p:extLst>
      <p:ext uri="{BB962C8B-B14F-4D97-AF65-F5344CB8AC3E}">
        <p14:creationId xmlns:p14="http://schemas.microsoft.com/office/powerpoint/2010/main" val="25130764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スワップ・マイグレーションでは移動元と移動先のゲスト</a:t>
            </a:r>
            <a:r>
              <a:rPr kumimoji="1" lang="en-US" altLang="ja-JP" dirty="0" smtClean="0"/>
              <a:t>VM</a:t>
            </a:r>
            <a:r>
              <a:rPr kumimoji="1" lang="ja-JP" altLang="en-US" dirty="0" err="1" smtClean="0"/>
              <a:t>のメ</a:t>
            </a:r>
            <a:r>
              <a:rPr kumimoji="1" lang="ja-JP" altLang="en-US" dirty="0" smtClean="0"/>
              <a:t>モリを入れ替えることでゲスト</a:t>
            </a:r>
            <a:r>
              <a:rPr kumimoji="1" lang="en-US" altLang="ja-JP" dirty="0" smtClean="0"/>
              <a:t>VM</a:t>
            </a:r>
            <a:r>
              <a:rPr kumimoji="1" lang="ja-JP" altLang="en-US" dirty="0" smtClean="0"/>
              <a:t>のメモリ内容の転送を行います</a:t>
            </a:r>
            <a:endParaRPr kumimoji="1" lang="en-US" altLang="ja-JP" dirty="0" smtClean="0"/>
          </a:p>
          <a:p>
            <a:endParaRPr kumimoji="1" lang="en-US" altLang="ja-JP" dirty="0" smtClean="0"/>
          </a:p>
          <a:p>
            <a:r>
              <a:rPr kumimoji="1" lang="ja-JP" altLang="en-US" dirty="0" smtClean="0"/>
              <a:t>これは移動先のゲスト</a:t>
            </a:r>
            <a:r>
              <a:rPr kumimoji="1" lang="en-US" altLang="ja-JP" dirty="0" smtClean="0"/>
              <a:t>VM</a:t>
            </a:r>
            <a:r>
              <a:rPr kumimoji="1" lang="ja-JP" altLang="en-US" dirty="0" smtClean="0"/>
              <a:t>が空であるため、仮想ネットワークを介したメモリ転送と同等の効果を得ることができます</a:t>
            </a:r>
            <a:endParaRPr kumimoji="1" lang="ja-JP" altLang="en-US" dirty="0"/>
          </a:p>
        </p:txBody>
      </p:sp>
      <p:sp>
        <p:nvSpPr>
          <p:cNvPr id="4" name="スライド番号プレースホルダー 3"/>
          <p:cNvSpPr>
            <a:spLocks noGrp="1"/>
          </p:cNvSpPr>
          <p:nvPr>
            <p:ph type="sldNum" sz="quarter" idx="10"/>
          </p:nvPr>
        </p:nvSpPr>
        <p:spPr/>
        <p:txBody>
          <a:bodyPr/>
          <a:lstStyle/>
          <a:p>
            <a:fld id="{CF7F4233-3CFA-40E5-B779-703EA8E7C321}" type="slidenum">
              <a:rPr kumimoji="1" lang="ja-JP" altLang="en-US" smtClean="0"/>
              <a:t>12</a:t>
            </a:fld>
            <a:endParaRPr kumimoji="1" lang="ja-JP" altLang="en-US"/>
          </a:p>
        </p:txBody>
      </p:sp>
    </p:spTree>
    <p:extLst>
      <p:ext uri="{BB962C8B-B14F-4D97-AF65-F5344CB8AC3E}">
        <p14:creationId xmlns:p14="http://schemas.microsoft.com/office/powerpoint/2010/main" val="42329773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VM</a:t>
            </a:r>
            <a:r>
              <a:rPr kumimoji="1" lang="ja-JP" altLang="en-US" dirty="0" smtClean="0"/>
              <a:t>間メモリスワップについて説明します</a:t>
            </a:r>
            <a:endParaRPr kumimoji="1" lang="en-US" altLang="ja-JP" dirty="0" smtClean="0"/>
          </a:p>
          <a:p>
            <a:endParaRPr kumimoji="1" lang="en-US" altLang="ja-JP" dirty="0" smtClean="0"/>
          </a:p>
          <a:p>
            <a:r>
              <a:rPr kumimoji="1" lang="ja-JP" altLang="en-US" dirty="0" smtClean="0"/>
              <a:t>まず、ネストした</a:t>
            </a:r>
            <a:r>
              <a:rPr kumimoji="1" lang="en-US" altLang="ja-JP" dirty="0" smtClean="0"/>
              <a:t>VM</a:t>
            </a:r>
            <a:r>
              <a:rPr kumimoji="1" lang="ja-JP" altLang="en-US" dirty="0" smtClean="0"/>
              <a:t>では</a:t>
            </a:r>
            <a:endParaRPr kumimoji="1" lang="ja-JP" altLang="en-US" dirty="0"/>
          </a:p>
        </p:txBody>
      </p:sp>
      <p:sp>
        <p:nvSpPr>
          <p:cNvPr id="4" name="スライド番号プレースホルダー 3"/>
          <p:cNvSpPr>
            <a:spLocks noGrp="1"/>
          </p:cNvSpPr>
          <p:nvPr>
            <p:ph type="sldNum" sz="quarter" idx="10"/>
          </p:nvPr>
        </p:nvSpPr>
        <p:spPr/>
        <p:txBody>
          <a:bodyPr/>
          <a:lstStyle/>
          <a:p>
            <a:fld id="{CF7F4233-3CFA-40E5-B779-703EA8E7C321}" type="slidenum">
              <a:rPr kumimoji="1" lang="ja-JP" altLang="en-US" smtClean="0"/>
              <a:t>14</a:t>
            </a:fld>
            <a:endParaRPr kumimoji="1" lang="ja-JP" altLang="en-US"/>
          </a:p>
        </p:txBody>
      </p:sp>
    </p:spTree>
    <p:extLst>
      <p:ext uri="{BB962C8B-B14F-4D97-AF65-F5344CB8AC3E}">
        <p14:creationId xmlns:p14="http://schemas.microsoft.com/office/powerpoint/2010/main" val="2153163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F7F4233-3CFA-40E5-B779-703EA8E7C321}" type="slidenum">
              <a:rPr kumimoji="1" lang="ja-JP" altLang="en-US" smtClean="0"/>
              <a:t>15</a:t>
            </a:fld>
            <a:endParaRPr kumimoji="1" lang="ja-JP" altLang="en-US"/>
          </a:p>
        </p:txBody>
      </p:sp>
    </p:spTree>
    <p:extLst>
      <p:ext uri="{BB962C8B-B14F-4D97-AF65-F5344CB8AC3E}">
        <p14:creationId xmlns:p14="http://schemas.microsoft.com/office/powerpoint/2010/main" val="25294608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F7F4233-3CFA-40E5-B779-703EA8E7C321}" type="slidenum">
              <a:rPr kumimoji="1" lang="ja-JP" altLang="en-US" smtClean="0"/>
              <a:t>16</a:t>
            </a:fld>
            <a:endParaRPr kumimoji="1" lang="ja-JP" altLang="en-US"/>
          </a:p>
        </p:txBody>
      </p:sp>
    </p:spTree>
    <p:extLst>
      <p:ext uri="{BB962C8B-B14F-4D97-AF65-F5344CB8AC3E}">
        <p14:creationId xmlns:p14="http://schemas.microsoft.com/office/powerpoint/2010/main" val="1494445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1</a:t>
            </a:r>
            <a:r>
              <a:rPr kumimoji="1" lang="ja-JP" altLang="en-US" dirty="0" smtClean="0"/>
              <a:t>を削除</a:t>
            </a:r>
            <a:endParaRPr kumimoji="1" lang="en-US" altLang="ja-JP" dirty="0" smtClean="0"/>
          </a:p>
          <a:p>
            <a:endParaRPr kumimoji="1" lang="en-US" altLang="ja-JP" dirty="0" smtClean="0"/>
          </a:p>
          <a:p>
            <a:r>
              <a:rPr kumimoji="1" lang="ja-JP" altLang="en-US" dirty="0" smtClean="0"/>
              <a:t>項目を説明</a:t>
            </a:r>
            <a:endParaRPr kumimoji="1" lang="en-US" altLang="ja-JP" dirty="0" smtClean="0"/>
          </a:p>
          <a:p>
            <a:endParaRPr kumimoji="1" lang="en-US" altLang="ja-JP" dirty="0" smtClean="0"/>
          </a:p>
          <a:p>
            <a:pPr fontAlgn="base"/>
            <a:r>
              <a:rPr kumimoji="1" lang="en-US" altLang="ja-JP" sz="1200" b="1" i="0" kern="1200" dirty="0" smtClean="0">
                <a:solidFill>
                  <a:schemeClr val="tx1"/>
                </a:solidFill>
                <a:effectLst/>
                <a:latin typeface="+mn-lt"/>
                <a:ea typeface="+mn-ea"/>
                <a:cs typeface="+mn-cs"/>
              </a:rPr>
              <a:t>Dhrystone 2 using register variables</a:t>
            </a:r>
            <a:r>
              <a:rPr kumimoji="1" lang="ja-JP" altLang="en-US" sz="1200" b="0" i="0" kern="1200" dirty="0" smtClean="0">
                <a:solidFill>
                  <a:schemeClr val="tx1"/>
                </a:solidFill>
                <a:effectLst/>
                <a:latin typeface="+mn-lt"/>
                <a:ea typeface="+mn-ea"/>
                <a:cs typeface="+mn-cs"/>
              </a:rPr>
              <a:t/>
            </a:r>
            <a:br>
              <a:rPr kumimoji="1" lang="ja-JP" altLang="en-US" sz="1200" b="0" i="0" kern="1200" dirty="0" smtClean="0">
                <a:solidFill>
                  <a:schemeClr val="tx1"/>
                </a:solidFill>
                <a:effectLst/>
                <a:latin typeface="+mn-lt"/>
                <a:ea typeface="+mn-ea"/>
                <a:cs typeface="+mn-cs"/>
              </a:rPr>
            </a:br>
            <a:r>
              <a:rPr kumimoji="1" lang="ja-JP" altLang="en-US" sz="1200" b="0" i="0" kern="1200" dirty="0" smtClean="0">
                <a:solidFill>
                  <a:schemeClr val="tx1"/>
                </a:solidFill>
                <a:effectLst/>
                <a:latin typeface="+mn-lt"/>
                <a:ea typeface="+mn-ea"/>
                <a:cs typeface="+mn-cs"/>
              </a:rPr>
              <a:t>テスト名：</a:t>
            </a:r>
            <a:r>
              <a:rPr kumimoji="1" lang="en-US" altLang="ja-JP" sz="1200" b="0" i="0" kern="1200" dirty="0" smtClean="0">
                <a:solidFill>
                  <a:schemeClr val="tx1"/>
                </a:solidFill>
                <a:effectLst/>
                <a:latin typeface="+mn-lt"/>
                <a:ea typeface="+mn-ea"/>
                <a:cs typeface="+mn-cs"/>
              </a:rPr>
              <a:t>dhry2reg</a:t>
            </a:r>
            <a:br>
              <a:rPr kumimoji="1" lang="en-US" altLang="ja-JP" sz="1200" b="0" i="0" kern="1200" dirty="0" smtClean="0">
                <a:solidFill>
                  <a:schemeClr val="tx1"/>
                </a:solidFill>
                <a:effectLst/>
                <a:latin typeface="+mn-lt"/>
                <a:ea typeface="+mn-ea"/>
                <a:cs typeface="+mn-cs"/>
              </a:rPr>
            </a:br>
            <a:r>
              <a:rPr kumimoji="1" lang="en-US" altLang="ja-JP" sz="1200" b="0" i="0" u="none" strike="noStrike" kern="1200" dirty="0" smtClean="0">
                <a:solidFill>
                  <a:schemeClr val="tx1"/>
                </a:solidFill>
                <a:effectLst/>
                <a:latin typeface="+mn-lt"/>
                <a:ea typeface="+mn-ea"/>
                <a:cs typeface="+mn-cs"/>
                <a:hlinkClick r:id="rId3"/>
              </a:rPr>
              <a:t>Dhrystone</a:t>
            </a:r>
            <a:r>
              <a:rPr kumimoji="1" lang="ja-JP" altLang="en-US" sz="1200" b="0" i="0" kern="1200" dirty="0" smtClean="0">
                <a:solidFill>
                  <a:schemeClr val="tx1"/>
                </a:solidFill>
                <a:effectLst/>
                <a:latin typeface="+mn-lt"/>
                <a:ea typeface="+mn-ea"/>
                <a:cs typeface="+mn-cs"/>
              </a:rPr>
              <a:t>は整数演算処理の伝統的なベンチマークツールです。一般的な</a:t>
            </a:r>
            <a:r>
              <a:rPr kumimoji="1" lang="en-US" altLang="ja-JP" sz="1200" b="0" i="0" kern="1200" dirty="0" smtClean="0">
                <a:solidFill>
                  <a:schemeClr val="tx1"/>
                </a:solidFill>
                <a:effectLst/>
                <a:latin typeface="+mn-lt"/>
                <a:ea typeface="+mn-ea"/>
                <a:cs typeface="+mn-cs"/>
              </a:rPr>
              <a:t>CPU</a:t>
            </a:r>
            <a:r>
              <a:rPr kumimoji="1" lang="ja-JP" altLang="en-US" sz="1200" b="0" i="0" kern="1200" dirty="0" smtClean="0">
                <a:solidFill>
                  <a:schemeClr val="tx1"/>
                </a:solidFill>
                <a:effectLst/>
                <a:latin typeface="+mn-lt"/>
                <a:ea typeface="+mn-ea"/>
                <a:cs typeface="+mn-cs"/>
              </a:rPr>
              <a:t>の処理性能を見る場合に使えます。結果は一連の処理が秒間何回処理できたかです。</a:t>
            </a:r>
          </a:p>
          <a:p>
            <a:pPr fontAlgn="base"/>
            <a:r>
              <a:rPr kumimoji="1" lang="en-US" altLang="ja-JP" sz="1200" b="1" i="0" kern="1200" dirty="0" smtClean="0">
                <a:solidFill>
                  <a:schemeClr val="tx1"/>
                </a:solidFill>
                <a:effectLst/>
                <a:latin typeface="+mn-lt"/>
                <a:ea typeface="+mn-ea"/>
                <a:cs typeface="+mn-cs"/>
              </a:rPr>
              <a:t>Double-Precision Whetstone</a:t>
            </a:r>
            <a:r>
              <a:rPr kumimoji="1" lang="ja-JP" altLang="en-US" sz="1200" b="0" i="0" kern="1200" dirty="0" smtClean="0">
                <a:solidFill>
                  <a:schemeClr val="tx1"/>
                </a:solidFill>
                <a:effectLst/>
                <a:latin typeface="+mn-lt"/>
                <a:ea typeface="+mn-ea"/>
                <a:cs typeface="+mn-cs"/>
              </a:rPr>
              <a:t/>
            </a:r>
            <a:br>
              <a:rPr kumimoji="1" lang="ja-JP" altLang="en-US" sz="1200" b="0" i="0" kern="1200" dirty="0" smtClean="0">
                <a:solidFill>
                  <a:schemeClr val="tx1"/>
                </a:solidFill>
                <a:effectLst/>
                <a:latin typeface="+mn-lt"/>
                <a:ea typeface="+mn-ea"/>
                <a:cs typeface="+mn-cs"/>
              </a:rPr>
            </a:br>
            <a:r>
              <a:rPr kumimoji="1" lang="ja-JP" altLang="en-US" sz="1200" b="0" i="0" kern="1200" dirty="0" smtClean="0">
                <a:solidFill>
                  <a:schemeClr val="tx1"/>
                </a:solidFill>
                <a:effectLst/>
                <a:latin typeface="+mn-lt"/>
                <a:ea typeface="+mn-ea"/>
                <a:cs typeface="+mn-cs"/>
              </a:rPr>
              <a:t>テスト名：</a:t>
            </a:r>
            <a:r>
              <a:rPr kumimoji="1" lang="en-US" altLang="ja-JP" sz="1200" b="0" i="0" kern="1200" dirty="0" smtClean="0">
                <a:solidFill>
                  <a:schemeClr val="tx1"/>
                </a:solidFill>
                <a:effectLst/>
                <a:latin typeface="+mn-lt"/>
                <a:ea typeface="+mn-ea"/>
                <a:cs typeface="+mn-cs"/>
              </a:rPr>
              <a:t>whetstone-double</a:t>
            </a:r>
            <a:br>
              <a:rPr kumimoji="1" lang="en-US" altLang="ja-JP" sz="1200" b="0" i="0" kern="1200" dirty="0" smtClean="0">
                <a:solidFill>
                  <a:schemeClr val="tx1"/>
                </a:solidFill>
                <a:effectLst/>
                <a:latin typeface="+mn-lt"/>
                <a:ea typeface="+mn-ea"/>
                <a:cs typeface="+mn-cs"/>
              </a:rPr>
            </a:br>
            <a:r>
              <a:rPr kumimoji="1" lang="en-US" altLang="ja-JP" sz="1200" b="0" i="0" u="none" strike="noStrike" kern="1200" dirty="0" smtClean="0">
                <a:solidFill>
                  <a:schemeClr val="tx1"/>
                </a:solidFill>
                <a:effectLst/>
                <a:latin typeface="+mn-lt"/>
                <a:ea typeface="+mn-ea"/>
                <a:cs typeface="+mn-cs"/>
                <a:hlinkClick r:id="rId4"/>
              </a:rPr>
              <a:t>Whetstone</a:t>
            </a:r>
            <a:r>
              <a:rPr kumimoji="1" lang="ja-JP" altLang="en-US" sz="1200" b="0" i="0" kern="1200" dirty="0" smtClean="0">
                <a:solidFill>
                  <a:schemeClr val="tx1"/>
                </a:solidFill>
                <a:effectLst/>
                <a:latin typeface="+mn-lt"/>
                <a:ea typeface="+mn-ea"/>
                <a:cs typeface="+mn-cs"/>
              </a:rPr>
              <a:t>は浮動小数点数演算処理の伝統的なベンチマークツールです。</a:t>
            </a:r>
            <a:r>
              <a:rPr kumimoji="1" lang="en-US" altLang="ja-JP" sz="1200" b="0" i="0" kern="1200" dirty="0" smtClean="0">
                <a:solidFill>
                  <a:schemeClr val="tx1"/>
                </a:solidFill>
                <a:effectLst/>
                <a:latin typeface="+mn-lt"/>
                <a:ea typeface="+mn-ea"/>
                <a:cs typeface="+mn-cs"/>
              </a:rPr>
              <a:t>HPC</a:t>
            </a:r>
            <a:r>
              <a:rPr kumimoji="1" lang="ja-JP" altLang="en-US" sz="1200" b="0" i="0" kern="1200" dirty="0" err="1" smtClean="0">
                <a:solidFill>
                  <a:schemeClr val="tx1"/>
                </a:solidFill>
                <a:effectLst/>
                <a:latin typeface="+mn-lt"/>
                <a:ea typeface="+mn-ea"/>
                <a:cs typeface="+mn-cs"/>
              </a:rPr>
              <a:t>のような</a:t>
            </a:r>
            <a:r>
              <a:rPr kumimoji="1" lang="ja-JP" altLang="en-US" sz="1200" b="0" i="0" kern="1200" dirty="0" smtClean="0">
                <a:solidFill>
                  <a:schemeClr val="tx1"/>
                </a:solidFill>
                <a:effectLst/>
                <a:latin typeface="+mn-lt"/>
                <a:ea typeface="+mn-ea"/>
                <a:cs typeface="+mn-cs"/>
              </a:rPr>
              <a:t>数値演算の処理性能を見る場合に使えます。結果は</a:t>
            </a:r>
            <a:r>
              <a:rPr kumimoji="1" lang="en-US" altLang="ja-JP" sz="1200" b="0" i="0" kern="1200" dirty="0" smtClean="0">
                <a:solidFill>
                  <a:schemeClr val="tx1"/>
                </a:solidFill>
                <a:effectLst/>
                <a:latin typeface="+mn-lt"/>
                <a:ea typeface="+mn-ea"/>
                <a:cs typeface="+mn-cs"/>
              </a:rPr>
              <a:t>Whetstone</a:t>
            </a:r>
            <a:r>
              <a:rPr kumimoji="1" lang="ja-JP" altLang="en-US" sz="1200" b="0" i="0" kern="1200" dirty="0" smtClean="0">
                <a:solidFill>
                  <a:schemeClr val="tx1"/>
                </a:solidFill>
                <a:effectLst/>
                <a:latin typeface="+mn-lt"/>
                <a:ea typeface="+mn-ea"/>
                <a:cs typeface="+mn-cs"/>
              </a:rPr>
              <a:t>独自の</a:t>
            </a:r>
            <a:r>
              <a:rPr kumimoji="1" lang="en-US" altLang="ja-JP" sz="1200" b="0" i="0" kern="1200" dirty="0" smtClean="0">
                <a:solidFill>
                  <a:schemeClr val="tx1"/>
                </a:solidFill>
                <a:effectLst/>
                <a:latin typeface="+mn-lt"/>
                <a:ea typeface="+mn-ea"/>
                <a:cs typeface="+mn-cs"/>
              </a:rPr>
              <a:t>MWIPS</a:t>
            </a:r>
            <a:r>
              <a:rPr kumimoji="1" lang="ja-JP" altLang="en-US" sz="1200" b="0" i="0" kern="1200" dirty="0" smtClean="0">
                <a:solidFill>
                  <a:schemeClr val="tx1"/>
                </a:solidFill>
                <a:effectLst/>
                <a:latin typeface="+mn-lt"/>
                <a:ea typeface="+mn-ea"/>
                <a:cs typeface="+mn-cs"/>
              </a:rPr>
              <a:t>（</a:t>
            </a:r>
            <a:r>
              <a:rPr kumimoji="1" lang="en-US" altLang="ja-JP" sz="1200" b="0" i="0" kern="1200" dirty="0" smtClean="0">
                <a:solidFill>
                  <a:schemeClr val="tx1"/>
                </a:solidFill>
                <a:effectLst/>
                <a:latin typeface="+mn-lt"/>
                <a:ea typeface="+mn-ea"/>
                <a:cs typeface="+mn-cs"/>
              </a:rPr>
              <a:t>Million Whetstones Instructions Per Second</a:t>
            </a:r>
            <a:r>
              <a:rPr kumimoji="1" lang="ja-JP" altLang="en-US" sz="1200" b="0" i="0" kern="1200" dirty="0" smtClean="0">
                <a:solidFill>
                  <a:schemeClr val="tx1"/>
                </a:solidFill>
                <a:effectLst/>
                <a:latin typeface="+mn-lt"/>
                <a:ea typeface="+mn-ea"/>
                <a:cs typeface="+mn-cs"/>
              </a:rPr>
              <a:t>）で出る、つまり秒間の処理命令数です。</a:t>
            </a:r>
          </a:p>
          <a:p>
            <a:pPr fontAlgn="base"/>
            <a:r>
              <a:rPr kumimoji="1" lang="en-US" altLang="ja-JP" sz="1200" b="1" i="0" kern="1200" dirty="0" err="1" smtClean="0">
                <a:solidFill>
                  <a:schemeClr val="tx1"/>
                </a:solidFill>
                <a:effectLst/>
                <a:latin typeface="+mn-lt"/>
                <a:ea typeface="+mn-ea"/>
                <a:cs typeface="+mn-cs"/>
              </a:rPr>
              <a:t>Execl</a:t>
            </a:r>
            <a:r>
              <a:rPr kumimoji="1" lang="en-US" altLang="ja-JP" sz="1200" b="1" i="0" kern="1200" dirty="0" smtClean="0">
                <a:solidFill>
                  <a:schemeClr val="tx1"/>
                </a:solidFill>
                <a:effectLst/>
                <a:latin typeface="+mn-lt"/>
                <a:ea typeface="+mn-ea"/>
                <a:cs typeface="+mn-cs"/>
              </a:rPr>
              <a:t> Throughput</a:t>
            </a:r>
            <a:r>
              <a:rPr kumimoji="1" lang="ja-JP" altLang="en-US" sz="1200" b="0" i="0" kern="1200" dirty="0" smtClean="0">
                <a:solidFill>
                  <a:schemeClr val="tx1"/>
                </a:solidFill>
                <a:effectLst/>
                <a:latin typeface="+mn-lt"/>
                <a:ea typeface="+mn-ea"/>
                <a:cs typeface="+mn-cs"/>
              </a:rPr>
              <a:t/>
            </a:r>
            <a:br>
              <a:rPr kumimoji="1" lang="ja-JP" altLang="en-US" sz="1200" b="0" i="0" kern="1200" dirty="0" smtClean="0">
                <a:solidFill>
                  <a:schemeClr val="tx1"/>
                </a:solidFill>
                <a:effectLst/>
                <a:latin typeface="+mn-lt"/>
                <a:ea typeface="+mn-ea"/>
                <a:cs typeface="+mn-cs"/>
              </a:rPr>
            </a:br>
            <a:r>
              <a:rPr kumimoji="1" lang="ja-JP" altLang="en-US" sz="1200" b="0" i="0" kern="1200" dirty="0" smtClean="0">
                <a:solidFill>
                  <a:schemeClr val="tx1"/>
                </a:solidFill>
                <a:effectLst/>
                <a:latin typeface="+mn-lt"/>
                <a:ea typeface="+mn-ea"/>
                <a:cs typeface="+mn-cs"/>
              </a:rPr>
              <a:t>テスト名：</a:t>
            </a:r>
            <a:r>
              <a:rPr kumimoji="1" lang="en-US" altLang="ja-JP" sz="1200" b="0" i="0" kern="1200" dirty="0" err="1" smtClean="0">
                <a:solidFill>
                  <a:schemeClr val="tx1"/>
                </a:solidFill>
                <a:effectLst/>
                <a:latin typeface="+mn-lt"/>
                <a:ea typeface="+mn-ea"/>
                <a:cs typeface="+mn-cs"/>
              </a:rPr>
              <a:t>execl</a:t>
            </a:r>
            <a:r>
              <a:rPr kumimoji="1" lang="en-US" altLang="ja-JP" sz="1200" b="0" i="0" kern="1200" dirty="0" smtClean="0">
                <a:solidFill>
                  <a:schemeClr val="tx1"/>
                </a:solidFill>
                <a:effectLst/>
                <a:latin typeface="+mn-lt"/>
                <a:ea typeface="+mn-ea"/>
                <a:cs typeface="+mn-cs"/>
              </a:rPr>
              <a:t/>
            </a:r>
            <a:br>
              <a:rPr kumimoji="1" lang="en-US" altLang="ja-JP" sz="1200" b="0" i="0" kern="1200" dirty="0" smtClean="0">
                <a:solidFill>
                  <a:schemeClr val="tx1"/>
                </a:solidFill>
                <a:effectLst/>
                <a:latin typeface="+mn-lt"/>
                <a:ea typeface="+mn-ea"/>
                <a:cs typeface="+mn-cs"/>
              </a:rPr>
            </a:br>
            <a:r>
              <a:rPr kumimoji="1" lang="en-US" altLang="ja-JP" sz="1200" b="0" i="0" kern="1200" dirty="0" err="1" smtClean="0">
                <a:solidFill>
                  <a:schemeClr val="tx1"/>
                </a:solidFill>
                <a:effectLst/>
                <a:latin typeface="+mn-lt"/>
                <a:ea typeface="+mn-ea"/>
                <a:cs typeface="+mn-cs"/>
              </a:rPr>
              <a:t>execl</a:t>
            </a:r>
            <a:r>
              <a:rPr kumimoji="1" lang="en-US" altLang="ja-JP" sz="1200" b="0" i="0" kern="1200" dirty="0" smtClean="0">
                <a:solidFill>
                  <a:schemeClr val="tx1"/>
                </a:solidFill>
                <a:effectLst/>
                <a:latin typeface="+mn-lt"/>
                <a:ea typeface="+mn-ea"/>
                <a:cs typeface="+mn-cs"/>
              </a:rPr>
              <a:t>()</a:t>
            </a:r>
            <a:r>
              <a:rPr kumimoji="1" lang="ja-JP" altLang="en-US" sz="1200" b="0" i="0" kern="1200" dirty="0" smtClean="0">
                <a:solidFill>
                  <a:schemeClr val="tx1"/>
                </a:solidFill>
                <a:effectLst/>
                <a:latin typeface="+mn-lt"/>
                <a:ea typeface="+mn-ea"/>
                <a:cs typeface="+mn-cs"/>
              </a:rPr>
              <a:t>というプロセスイメージを置き換えるシステムコールを繰り返すテストです。</a:t>
            </a:r>
            <a:r>
              <a:rPr kumimoji="1" lang="en-US" altLang="ja-JP" sz="1200" b="0" i="0" kern="1200" dirty="0" smtClean="0">
                <a:solidFill>
                  <a:schemeClr val="tx1"/>
                </a:solidFill>
                <a:effectLst/>
                <a:latin typeface="+mn-lt"/>
                <a:ea typeface="+mn-ea"/>
                <a:cs typeface="+mn-cs"/>
              </a:rPr>
              <a:t>OS</a:t>
            </a:r>
            <a:r>
              <a:rPr kumimoji="1" lang="ja-JP" altLang="en-US" sz="1200" b="0" i="0" kern="1200" dirty="0" smtClean="0">
                <a:solidFill>
                  <a:schemeClr val="tx1"/>
                </a:solidFill>
                <a:effectLst/>
                <a:latin typeface="+mn-lt"/>
                <a:ea typeface="+mn-ea"/>
                <a:cs typeface="+mn-cs"/>
              </a:rPr>
              <a:t>と</a:t>
            </a:r>
            <a:r>
              <a:rPr kumimoji="1" lang="en-US" altLang="ja-JP" sz="1200" b="0" i="0" kern="1200" dirty="0" smtClean="0">
                <a:solidFill>
                  <a:schemeClr val="tx1"/>
                </a:solidFill>
                <a:effectLst/>
                <a:latin typeface="+mn-lt"/>
                <a:ea typeface="+mn-ea"/>
                <a:cs typeface="+mn-cs"/>
              </a:rPr>
              <a:t>CPU</a:t>
            </a:r>
            <a:r>
              <a:rPr kumimoji="1" lang="ja-JP" altLang="en-US" sz="1200" b="0" i="0" kern="1200" dirty="0" smtClean="0">
                <a:solidFill>
                  <a:schemeClr val="tx1"/>
                </a:solidFill>
                <a:effectLst/>
                <a:latin typeface="+mn-lt"/>
                <a:ea typeface="+mn-ea"/>
                <a:cs typeface="+mn-cs"/>
              </a:rPr>
              <a:t>の処理性能を見る場合に使えます。結果はこのシステムコール処理を何回繰り返せたかです。</a:t>
            </a:r>
          </a:p>
          <a:p>
            <a:pPr fontAlgn="base"/>
            <a:r>
              <a:rPr kumimoji="1" lang="en-US" altLang="ja-JP" sz="1200" b="1" i="0" kern="1200" dirty="0" smtClean="0">
                <a:solidFill>
                  <a:schemeClr val="tx1"/>
                </a:solidFill>
                <a:effectLst/>
                <a:latin typeface="+mn-lt"/>
                <a:ea typeface="+mn-ea"/>
                <a:cs typeface="+mn-cs"/>
              </a:rPr>
              <a:t>File Copy 1024 </a:t>
            </a:r>
            <a:r>
              <a:rPr kumimoji="1" lang="en-US" altLang="ja-JP" sz="1200" b="1" i="0" kern="1200" dirty="0" err="1" smtClean="0">
                <a:solidFill>
                  <a:schemeClr val="tx1"/>
                </a:solidFill>
                <a:effectLst/>
                <a:latin typeface="+mn-lt"/>
                <a:ea typeface="+mn-ea"/>
                <a:cs typeface="+mn-cs"/>
              </a:rPr>
              <a:t>bufsize</a:t>
            </a:r>
            <a:r>
              <a:rPr kumimoji="1" lang="en-US" altLang="ja-JP" sz="1200" b="1" i="0" kern="1200" dirty="0" smtClean="0">
                <a:solidFill>
                  <a:schemeClr val="tx1"/>
                </a:solidFill>
                <a:effectLst/>
                <a:latin typeface="+mn-lt"/>
                <a:ea typeface="+mn-ea"/>
                <a:cs typeface="+mn-cs"/>
              </a:rPr>
              <a:t> 2000 </a:t>
            </a:r>
            <a:r>
              <a:rPr kumimoji="1" lang="en-US" altLang="ja-JP" sz="1200" b="1" i="0" kern="1200" dirty="0" err="1" smtClean="0">
                <a:solidFill>
                  <a:schemeClr val="tx1"/>
                </a:solidFill>
                <a:effectLst/>
                <a:latin typeface="+mn-lt"/>
                <a:ea typeface="+mn-ea"/>
                <a:cs typeface="+mn-cs"/>
              </a:rPr>
              <a:t>maxblocks</a:t>
            </a:r>
            <a:r>
              <a:rPr kumimoji="1" lang="ja-JP" altLang="en-US" sz="1200" b="0" i="0" kern="1200" dirty="0" smtClean="0">
                <a:solidFill>
                  <a:schemeClr val="tx1"/>
                </a:solidFill>
                <a:effectLst/>
                <a:latin typeface="+mn-lt"/>
                <a:ea typeface="+mn-ea"/>
                <a:cs typeface="+mn-cs"/>
              </a:rPr>
              <a:t/>
            </a:r>
            <a:br>
              <a:rPr kumimoji="1" lang="ja-JP" altLang="en-US" sz="1200" b="0" i="0" kern="1200" dirty="0" smtClean="0">
                <a:solidFill>
                  <a:schemeClr val="tx1"/>
                </a:solidFill>
                <a:effectLst/>
                <a:latin typeface="+mn-lt"/>
                <a:ea typeface="+mn-ea"/>
                <a:cs typeface="+mn-cs"/>
              </a:rPr>
            </a:br>
            <a:r>
              <a:rPr kumimoji="1" lang="ja-JP" altLang="en-US" sz="1200" b="0" i="0" kern="1200" dirty="0" smtClean="0">
                <a:solidFill>
                  <a:schemeClr val="tx1"/>
                </a:solidFill>
                <a:effectLst/>
                <a:latin typeface="+mn-lt"/>
                <a:ea typeface="+mn-ea"/>
                <a:cs typeface="+mn-cs"/>
              </a:rPr>
              <a:t>テスト名：</a:t>
            </a:r>
            <a:r>
              <a:rPr kumimoji="1" lang="en-US" altLang="ja-JP" sz="1200" b="0" i="0" kern="1200" dirty="0" err="1" smtClean="0">
                <a:solidFill>
                  <a:schemeClr val="tx1"/>
                </a:solidFill>
                <a:effectLst/>
                <a:latin typeface="+mn-lt"/>
                <a:ea typeface="+mn-ea"/>
                <a:cs typeface="+mn-cs"/>
              </a:rPr>
              <a:t>fstime</a:t>
            </a:r>
            <a:r>
              <a:rPr kumimoji="1" lang="en-US" altLang="ja-JP" sz="1200" b="0" i="0" kern="1200" dirty="0" smtClean="0">
                <a:solidFill>
                  <a:schemeClr val="tx1"/>
                </a:solidFill>
                <a:effectLst/>
                <a:latin typeface="+mn-lt"/>
                <a:ea typeface="+mn-ea"/>
                <a:cs typeface="+mn-cs"/>
              </a:rPr>
              <a:t/>
            </a:r>
            <a:br>
              <a:rPr kumimoji="1" lang="en-US" altLang="ja-JP" sz="1200" b="0" i="0" kern="1200" dirty="0" smtClean="0">
                <a:solidFill>
                  <a:schemeClr val="tx1"/>
                </a:solidFill>
                <a:effectLst/>
                <a:latin typeface="+mn-lt"/>
                <a:ea typeface="+mn-ea"/>
                <a:cs typeface="+mn-cs"/>
              </a:rPr>
            </a:br>
            <a:r>
              <a:rPr kumimoji="1" lang="ja-JP" altLang="en-US" sz="1200" b="0" i="0" kern="1200" dirty="0" smtClean="0">
                <a:solidFill>
                  <a:schemeClr val="tx1"/>
                </a:solidFill>
                <a:effectLst/>
                <a:latin typeface="+mn-lt"/>
                <a:ea typeface="+mn-ea"/>
                <a:cs typeface="+mn-cs"/>
              </a:rPr>
              <a:t>ファイルのコピー（ライト→リード）を繰り返すテストで、</a:t>
            </a:r>
            <a:r>
              <a:rPr kumimoji="1" lang="en-US" altLang="ja-JP" sz="1200" b="0" i="0" kern="1200" dirty="0" smtClean="0">
                <a:solidFill>
                  <a:schemeClr val="tx1"/>
                </a:solidFill>
                <a:effectLst/>
                <a:latin typeface="+mn-lt"/>
                <a:ea typeface="+mn-ea"/>
                <a:cs typeface="+mn-cs"/>
              </a:rPr>
              <a:t>2MByte</a:t>
            </a:r>
            <a:r>
              <a:rPr kumimoji="1" lang="ja-JP" altLang="en-US" sz="1200" b="0" i="0" kern="1200" dirty="0" smtClean="0">
                <a:solidFill>
                  <a:schemeClr val="tx1"/>
                </a:solidFill>
                <a:effectLst/>
                <a:latin typeface="+mn-lt"/>
                <a:ea typeface="+mn-ea"/>
                <a:cs typeface="+mn-cs"/>
              </a:rPr>
              <a:t>のファイルを</a:t>
            </a:r>
            <a:r>
              <a:rPr kumimoji="1" lang="en-US" altLang="ja-JP" sz="1200" b="0" i="0" kern="1200" dirty="0" smtClean="0">
                <a:solidFill>
                  <a:schemeClr val="tx1"/>
                </a:solidFill>
                <a:effectLst/>
                <a:latin typeface="+mn-lt"/>
                <a:ea typeface="+mn-ea"/>
                <a:cs typeface="+mn-cs"/>
              </a:rPr>
              <a:t>1024Byte</a:t>
            </a:r>
            <a:r>
              <a:rPr kumimoji="1" lang="ja-JP" altLang="en-US" sz="1200" b="0" i="0" kern="1200" dirty="0" smtClean="0">
                <a:solidFill>
                  <a:schemeClr val="tx1"/>
                </a:solidFill>
                <a:effectLst/>
                <a:latin typeface="+mn-lt"/>
                <a:ea typeface="+mn-ea"/>
                <a:cs typeface="+mn-cs"/>
              </a:rPr>
              <a:t>ごとに処理します。昨今のコンピューターはこのサイズであれば、メモリや</a:t>
            </a:r>
            <a:r>
              <a:rPr kumimoji="1" lang="en-US" altLang="ja-JP" sz="1200" b="0" i="0" kern="1200" dirty="0" smtClean="0">
                <a:solidFill>
                  <a:schemeClr val="tx1"/>
                </a:solidFill>
                <a:effectLst/>
                <a:latin typeface="+mn-lt"/>
                <a:ea typeface="+mn-ea"/>
                <a:cs typeface="+mn-cs"/>
              </a:rPr>
              <a:t>CPU</a:t>
            </a:r>
            <a:r>
              <a:rPr kumimoji="1" lang="ja-JP" altLang="en-US" sz="1200" b="0" i="0" kern="1200" dirty="0" smtClean="0">
                <a:solidFill>
                  <a:schemeClr val="tx1"/>
                </a:solidFill>
                <a:effectLst/>
                <a:latin typeface="+mn-lt"/>
                <a:ea typeface="+mn-ea"/>
                <a:cs typeface="+mn-cs"/>
              </a:rPr>
              <a:t>上にキャッシュされるのでディスクの処理性能を測るには不適切で、ほぼ</a:t>
            </a:r>
            <a:r>
              <a:rPr kumimoji="1" lang="en-US" altLang="ja-JP" sz="1200" b="0" i="0" kern="1200" dirty="0" smtClean="0">
                <a:solidFill>
                  <a:schemeClr val="tx1"/>
                </a:solidFill>
                <a:effectLst/>
                <a:latin typeface="+mn-lt"/>
                <a:ea typeface="+mn-ea"/>
                <a:cs typeface="+mn-cs"/>
              </a:rPr>
              <a:t>CPU</a:t>
            </a:r>
            <a:r>
              <a:rPr kumimoji="1" lang="ja-JP" altLang="en-US" sz="1200" b="0" i="0" kern="1200" dirty="0" smtClean="0">
                <a:solidFill>
                  <a:schemeClr val="tx1"/>
                </a:solidFill>
                <a:effectLst/>
                <a:latin typeface="+mn-lt"/>
                <a:ea typeface="+mn-ea"/>
                <a:cs typeface="+mn-cs"/>
              </a:rPr>
              <a:t>の処理性能に依存します（多少メモリの性能も影響します）。結果は</a:t>
            </a:r>
            <a:r>
              <a:rPr kumimoji="1" lang="en-US" altLang="ja-JP" sz="1200" b="0" i="0" kern="1200" dirty="0" err="1" smtClean="0">
                <a:solidFill>
                  <a:schemeClr val="tx1"/>
                </a:solidFill>
                <a:effectLst/>
                <a:latin typeface="+mn-lt"/>
                <a:ea typeface="+mn-ea"/>
                <a:cs typeface="+mn-cs"/>
              </a:rPr>
              <a:t>KByte</a:t>
            </a:r>
            <a:r>
              <a:rPr kumimoji="1" lang="en-US" altLang="ja-JP" sz="1200" b="0" i="0" kern="1200" dirty="0" smtClean="0">
                <a:solidFill>
                  <a:schemeClr val="tx1"/>
                </a:solidFill>
                <a:effectLst/>
                <a:latin typeface="+mn-lt"/>
                <a:ea typeface="+mn-ea"/>
                <a:cs typeface="+mn-cs"/>
              </a:rPr>
              <a:t>/</a:t>
            </a:r>
            <a:r>
              <a:rPr kumimoji="1" lang="ja-JP" altLang="en-US" sz="1200" b="0" i="0" kern="1200" dirty="0" smtClean="0">
                <a:solidFill>
                  <a:schemeClr val="tx1"/>
                </a:solidFill>
                <a:effectLst/>
                <a:latin typeface="+mn-lt"/>
                <a:ea typeface="+mn-ea"/>
                <a:cs typeface="+mn-cs"/>
              </a:rPr>
              <a:t>秒です。</a:t>
            </a:r>
          </a:p>
          <a:p>
            <a:pPr fontAlgn="base"/>
            <a:r>
              <a:rPr kumimoji="1" lang="en-US" altLang="ja-JP" sz="1200" b="1" i="0" kern="1200" dirty="0" smtClean="0">
                <a:solidFill>
                  <a:schemeClr val="tx1"/>
                </a:solidFill>
                <a:effectLst/>
                <a:latin typeface="+mn-lt"/>
                <a:ea typeface="+mn-ea"/>
                <a:cs typeface="+mn-cs"/>
              </a:rPr>
              <a:t>File Copy 256 </a:t>
            </a:r>
            <a:r>
              <a:rPr kumimoji="1" lang="en-US" altLang="ja-JP" sz="1200" b="1" i="0" kern="1200" dirty="0" err="1" smtClean="0">
                <a:solidFill>
                  <a:schemeClr val="tx1"/>
                </a:solidFill>
                <a:effectLst/>
                <a:latin typeface="+mn-lt"/>
                <a:ea typeface="+mn-ea"/>
                <a:cs typeface="+mn-cs"/>
              </a:rPr>
              <a:t>bufsize</a:t>
            </a:r>
            <a:r>
              <a:rPr kumimoji="1" lang="en-US" altLang="ja-JP" sz="1200" b="1" i="0" kern="1200" dirty="0" smtClean="0">
                <a:solidFill>
                  <a:schemeClr val="tx1"/>
                </a:solidFill>
                <a:effectLst/>
                <a:latin typeface="+mn-lt"/>
                <a:ea typeface="+mn-ea"/>
                <a:cs typeface="+mn-cs"/>
              </a:rPr>
              <a:t> 500 </a:t>
            </a:r>
            <a:r>
              <a:rPr kumimoji="1" lang="en-US" altLang="ja-JP" sz="1200" b="1" i="0" kern="1200" dirty="0" err="1" smtClean="0">
                <a:solidFill>
                  <a:schemeClr val="tx1"/>
                </a:solidFill>
                <a:effectLst/>
                <a:latin typeface="+mn-lt"/>
                <a:ea typeface="+mn-ea"/>
                <a:cs typeface="+mn-cs"/>
              </a:rPr>
              <a:t>maxblocks</a:t>
            </a:r>
            <a:r>
              <a:rPr kumimoji="1" lang="ja-JP" altLang="en-US" sz="1200" b="0" i="0" kern="1200" dirty="0" smtClean="0">
                <a:solidFill>
                  <a:schemeClr val="tx1"/>
                </a:solidFill>
                <a:effectLst/>
                <a:latin typeface="+mn-lt"/>
                <a:ea typeface="+mn-ea"/>
                <a:cs typeface="+mn-cs"/>
              </a:rPr>
              <a:t/>
            </a:r>
            <a:br>
              <a:rPr kumimoji="1" lang="ja-JP" altLang="en-US" sz="1200" b="0" i="0" kern="1200" dirty="0" smtClean="0">
                <a:solidFill>
                  <a:schemeClr val="tx1"/>
                </a:solidFill>
                <a:effectLst/>
                <a:latin typeface="+mn-lt"/>
                <a:ea typeface="+mn-ea"/>
                <a:cs typeface="+mn-cs"/>
              </a:rPr>
            </a:br>
            <a:r>
              <a:rPr kumimoji="1" lang="ja-JP" altLang="en-US" sz="1200" b="0" i="0" kern="1200" dirty="0" smtClean="0">
                <a:solidFill>
                  <a:schemeClr val="tx1"/>
                </a:solidFill>
                <a:effectLst/>
                <a:latin typeface="+mn-lt"/>
                <a:ea typeface="+mn-ea"/>
                <a:cs typeface="+mn-cs"/>
              </a:rPr>
              <a:t>テスト名：</a:t>
            </a:r>
            <a:r>
              <a:rPr kumimoji="1" lang="en-US" altLang="ja-JP" sz="1200" b="0" i="0" kern="1200" dirty="0" err="1" smtClean="0">
                <a:solidFill>
                  <a:schemeClr val="tx1"/>
                </a:solidFill>
                <a:effectLst/>
                <a:latin typeface="+mn-lt"/>
                <a:ea typeface="+mn-ea"/>
                <a:cs typeface="+mn-cs"/>
              </a:rPr>
              <a:t>fsbuffer</a:t>
            </a:r>
            <a:r>
              <a:rPr kumimoji="1" lang="en-US" altLang="ja-JP" sz="1200" b="0" i="0" kern="1200" dirty="0" smtClean="0">
                <a:solidFill>
                  <a:schemeClr val="tx1"/>
                </a:solidFill>
                <a:effectLst/>
                <a:latin typeface="+mn-lt"/>
                <a:ea typeface="+mn-ea"/>
                <a:cs typeface="+mn-cs"/>
              </a:rPr>
              <a:t/>
            </a:r>
            <a:br>
              <a:rPr kumimoji="1" lang="en-US" altLang="ja-JP" sz="1200" b="0" i="0" kern="1200" dirty="0" smtClean="0">
                <a:solidFill>
                  <a:schemeClr val="tx1"/>
                </a:solidFill>
                <a:effectLst/>
                <a:latin typeface="+mn-lt"/>
                <a:ea typeface="+mn-ea"/>
                <a:cs typeface="+mn-cs"/>
              </a:rPr>
            </a:br>
            <a:r>
              <a:rPr kumimoji="1" lang="en-US" altLang="ja-JP" sz="1200" b="0" i="0" kern="1200" dirty="0" err="1" smtClean="0">
                <a:solidFill>
                  <a:schemeClr val="tx1"/>
                </a:solidFill>
                <a:effectLst/>
                <a:latin typeface="+mn-lt"/>
                <a:ea typeface="+mn-ea"/>
                <a:cs typeface="+mn-cs"/>
              </a:rPr>
              <a:t>fstime</a:t>
            </a:r>
            <a:r>
              <a:rPr kumimoji="1" lang="ja-JP" altLang="en-US" sz="1200" b="0" i="0" kern="1200" dirty="0" smtClean="0">
                <a:solidFill>
                  <a:schemeClr val="tx1"/>
                </a:solidFill>
                <a:effectLst/>
                <a:latin typeface="+mn-lt"/>
                <a:ea typeface="+mn-ea"/>
                <a:cs typeface="+mn-cs"/>
              </a:rPr>
              <a:t>と同じテストで、</a:t>
            </a:r>
            <a:r>
              <a:rPr kumimoji="1" lang="en-US" altLang="ja-JP" sz="1200" b="0" i="0" kern="1200" dirty="0" smtClean="0">
                <a:solidFill>
                  <a:schemeClr val="tx1"/>
                </a:solidFill>
                <a:effectLst/>
                <a:latin typeface="+mn-lt"/>
                <a:ea typeface="+mn-ea"/>
                <a:cs typeface="+mn-cs"/>
              </a:rPr>
              <a:t>500KByte</a:t>
            </a:r>
            <a:r>
              <a:rPr kumimoji="1" lang="ja-JP" altLang="en-US" sz="1200" b="0" i="0" kern="1200" dirty="0" smtClean="0">
                <a:solidFill>
                  <a:schemeClr val="tx1"/>
                </a:solidFill>
                <a:effectLst/>
                <a:latin typeface="+mn-lt"/>
                <a:ea typeface="+mn-ea"/>
                <a:cs typeface="+mn-cs"/>
              </a:rPr>
              <a:t>のファイルを</a:t>
            </a:r>
            <a:r>
              <a:rPr kumimoji="1" lang="en-US" altLang="ja-JP" sz="1200" b="0" i="0" kern="1200" dirty="0" smtClean="0">
                <a:solidFill>
                  <a:schemeClr val="tx1"/>
                </a:solidFill>
                <a:effectLst/>
                <a:latin typeface="+mn-lt"/>
                <a:ea typeface="+mn-ea"/>
                <a:cs typeface="+mn-cs"/>
              </a:rPr>
              <a:t>256Byte</a:t>
            </a:r>
            <a:r>
              <a:rPr kumimoji="1" lang="ja-JP" altLang="en-US" sz="1200" b="0" i="0" kern="1200" dirty="0" smtClean="0">
                <a:solidFill>
                  <a:schemeClr val="tx1"/>
                </a:solidFill>
                <a:effectLst/>
                <a:latin typeface="+mn-lt"/>
                <a:ea typeface="+mn-ea"/>
                <a:cs typeface="+mn-cs"/>
              </a:rPr>
              <a:t>ごとに処理します。</a:t>
            </a:r>
          </a:p>
          <a:p>
            <a:pPr fontAlgn="base"/>
            <a:r>
              <a:rPr kumimoji="1" lang="en-US" altLang="ja-JP" sz="1200" b="1" i="0" kern="1200" dirty="0" smtClean="0">
                <a:solidFill>
                  <a:schemeClr val="tx1"/>
                </a:solidFill>
                <a:effectLst/>
                <a:latin typeface="+mn-lt"/>
                <a:ea typeface="+mn-ea"/>
                <a:cs typeface="+mn-cs"/>
              </a:rPr>
              <a:t>File Copy 4096 </a:t>
            </a:r>
            <a:r>
              <a:rPr kumimoji="1" lang="en-US" altLang="ja-JP" sz="1200" b="1" i="0" kern="1200" dirty="0" err="1" smtClean="0">
                <a:solidFill>
                  <a:schemeClr val="tx1"/>
                </a:solidFill>
                <a:effectLst/>
                <a:latin typeface="+mn-lt"/>
                <a:ea typeface="+mn-ea"/>
                <a:cs typeface="+mn-cs"/>
              </a:rPr>
              <a:t>bufsize</a:t>
            </a:r>
            <a:r>
              <a:rPr kumimoji="1" lang="en-US" altLang="ja-JP" sz="1200" b="1" i="0" kern="1200" dirty="0" smtClean="0">
                <a:solidFill>
                  <a:schemeClr val="tx1"/>
                </a:solidFill>
                <a:effectLst/>
                <a:latin typeface="+mn-lt"/>
                <a:ea typeface="+mn-ea"/>
                <a:cs typeface="+mn-cs"/>
              </a:rPr>
              <a:t> 8000 </a:t>
            </a:r>
            <a:r>
              <a:rPr kumimoji="1" lang="en-US" altLang="ja-JP" sz="1200" b="1" i="0" kern="1200" dirty="0" err="1" smtClean="0">
                <a:solidFill>
                  <a:schemeClr val="tx1"/>
                </a:solidFill>
                <a:effectLst/>
                <a:latin typeface="+mn-lt"/>
                <a:ea typeface="+mn-ea"/>
                <a:cs typeface="+mn-cs"/>
              </a:rPr>
              <a:t>maxblocks</a:t>
            </a:r>
            <a:r>
              <a:rPr kumimoji="1" lang="ja-JP" altLang="en-US" sz="1200" b="0" i="0" kern="1200" dirty="0" smtClean="0">
                <a:solidFill>
                  <a:schemeClr val="tx1"/>
                </a:solidFill>
                <a:effectLst/>
                <a:latin typeface="+mn-lt"/>
                <a:ea typeface="+mn-ea"/>
                <a:cs typeface="+mn-cs"/>
              </a:rPr>
              <a:t/>
            </a:r>
            <a:br>
              <a:rPr kumimoji="1" lang="ja-JP" altLang="en-US" sz="1200" b="0" i="0" kern="1200" dirty="0" smtClean="0">
                <a:solidFill>
                  <a:schemeClr val="tx1"/>
                </a:solidFill>
                <a:effectLst/>
                <a:latin typeface="+mn-lt"/>
                <a:ea typeface="+mn-ea"/>
                <a:cs typeface="+mn-cs"/>
              </a:rPr>
            </a:br>
            <a:r>
              <a:rPr kumimoji="1" lang="ja-JP" altLang="en-US" sz="1200" b="0" i="0" kern="1200" dirty="0" smtClean="0">
                <a:solidFill>
                  <a:schemeClr val="tx1"/>
                </a:solidFill>
                <a:effectLst/>
                <a:latin typeface="+mn-lt"/>
                <a:ea typeface="+mn-ea"/>
                <a:cs typeface="+mn-cs"/>
              </a:rPr>
              <a:t>テスト名：</a:t>
            </a:r>
            <a:r>
              <a:rPr kumimoji="1" lang="en-US" altLang="ja-JP" sz="1200" b="0" i="0" kern="1200" dirty="0" err="1" smtClean="0">
                <a:solidFill>
                  <a:schemeClr val="tx1"/>
                </a:solidFill>
                <a:effectLst/>
                <a:latin typeface="+mn-lt"/>
                <a:ea typeface="+mn-ea"/>
                <a:cs typeface="+mn-cs"/>
              </a:rPr>
              <a:t>fsdisk</a:t>
            </a:r>
            <a:r>
              <a:rPr kumimoji="1" lang="en-US" altLang="ja-JP" sz="1200" b="0" i="0" kern="1200" dirty="0" smtClean="0">
                <a:solidFill>
                  <a:schemeClr val="tx1"/>
                </a:solidFill>
                <a:effectLst/>
                <a:latin typeface="+mn-lt"/>
                <a:ea typeface="+mn-ea"/>
                <a:cs typeface="+mn-cs"/>
              </a:rPr>
              <a:t/>
            </a:r>
            <a:br>
              <a:rPr kumimoji="1" lang="en-US" altLang="ja-JP" sz="1200" b="0" i="0" kern="1200" dirty="0" smtClean="0">
                <a:solidFill>
                  <a:schemeClr val="tx1"/>
                </a:solidFill>
                <a:effectLst/>
                <a:latin typeface="+mn-lt"/>
                <a:ea typeface="+mn-ea"/>
                <a:cs typeface="+mn-cs"/>
              </a:rPr>
            </a:br>
            <a:r>
              <a:rPr kumimoji="1" lang="en-US" altLang="ja-JP" sz="1200" b="0" i="0" kern="1200" dirty="0" err="1" smtClean="0">
                <a:solidFill>
                  <a:schemeClr val="tx1"/>
                </a:solidFill>
                <a:effectLst/>
                <a:latin typeface="+mn-lt"/>
                <a:ea typeface="+mn-ea"/>
                <a:cs typeface="+mn-cs"/>
              </a:rPr>
              <a:t>fstime</a:t>
            </a:r>
            <a:r>
              <a:rPr kumimoji="1" lang="ja-JP" altLang="en-US" sz="1200" b="0" i="0" kern="1200" dirty="0" smtClean="0">
                <a:solidFill>
                  <a:schemeClr val="tx1"/>
                </a:solidFill>
                <a:effectLst/>
                <a:latin typeface="+mn-lt"/>
                <a:ea typeface="+mn-ea"/>
                <a:cs typeface="+mn-cs"/>
              </a:rPr>
              <a:t>と同じテストで、</a:t>
            </a:r>
            <a:r>
              <a:rPr kumimoji="1" lang="en-US" altLang="ja-JP" sz="1200" b="0" i="0" kern="1200" dirty="0" smtClean="0">
                <a:solidFill>
                  <a:schemeClr val="tx1"/>
                </a:solidFill>
                <a:effectLst/>
                <a:latin typeface="+mn-lt"/>
                <a:ea typeface="+mn-ea"/>
                <a:cs typeface="+mn-cs"/>
              </a:rPr>
              <a:t>7.9MByte</a:t>
            </a:r>
            <a:r>
              <a:rPr kumimoji="1" lang="ja-JP" altLang="en-US" sz="1200" b="0" i="0" kern="1200" dirty="0" smtClean="0">
                <a:solidFill>
                  <a:schemeClr val="tx1"/>
                </a:solidFill>
                <a:effectLst/>
                <a:latin typeface="+mn-lt"/>
                <a:ea typeface="+mn-ea"/>
                <a:cs typeface="+mn-cs"/>
              </a:rPr>
              <a:t>のファイルを</a:t>
            </a:r>
            <a:r>
              <a:rPr kumimoji="1" lang="en-US" altLang="ja-JP" sz="1200" b="0" i="0" kern="1200" dirty="0" smtClean="0">
                <a:solidFill>
                  <a:schemeClr val="tx1"/>
                </a:solidFill>
                <a:effectLst/>
                <a:latin typeface="+mn-lt"/>
                <a:ea typeface="+mn-ea"/>
                <a:cs typeface="+mn-cs"/>
              </a:rPr>
              <a:t>4096Byte</a:t>
            </a:r>
            <a:r>
              <a:rPr kumimoji="1" lang="ja-JP" altLang="en-US" sz="1200" b="0" i="0" kern="1200" dirty="0" smtClean="0">
                <a:solidFill>
                  <a:schemeClr val="tx1"/>
                </a:solidFill>
                <a:effectLst/>
                <a:latin typeface="+mn-lt"/>
                <a:ea typeface="+mn-ea"/>
                <a:cs typeface="+mn-cs"/>
              </a:rPr>
              <a:t>ごとに処理します。</a:t>
            </a:r>
          </a:p>
          <a:p>
            <a:pPr fontAlgn="base"/>
            <a:r>
              <a:rPr kumimoji="1" lang="en-US" altLang="ja-JP" sz="1200" b="1" i="0" kern="1200" dirty="0" smtClean="0">
                <a:solidFill>
                  <a:schemeClr val="tx1"/>
                </a:solidFill>
                <a:effectLst/>
                <a:latin typeface="+mn-lt"/>
                <a:ea typeface="+mn-ea"/>
                <a:cs typeface="+mn-cs"/>
              </a:rPr>
              <a:t>Pipe Throughput</a:t>
            </a:r>
            <a:r>
              <a:rPr kumimoji="1" lang="ja-JP" altLang="en-US" sz="1200" b="0" i="0" kern="1200" dirty="0" smtClean="0">
                <a:solidFill>
                  <a:schemeClr val="tx1"/>
                </a:solidFill>
                <a:effectLst/>
                <a:latin typeface="+mn-lt"/>
                <a:ea typeface="+mn-ea"/>
                <a:cs typeface="+mn-cs"/>
              </a:rPr>
              <a:t/>
            </a:r>
            <a:br>
              <a:rPr kumimoji="1" lang="ja-JP" altLang="en-US" sz="1200" b="0" i="0" kern="1200" dirty="0" smtClean="0">
                <a:solidFill>
                  <a:schemeClr val="tx1"/>
                </a:solidFill>
                <a:effectLst/>
                <a:latin typeface="+mn-lt"/>
                <a:ea typeface="+mn-ea"/>
                <a:cs typeface="+mn-cs"/>
              </a:rPr>
            </a:br>
            <a:r>
              <a:rPr kumimoji="1" lang="ja-JP" altLang="en-US" sz="1200" b="0" i="0" kern="1200" dirty="0" smtClean="0">
                <a:solidFill>
                  <a:schemeClr val="tx1"/>
                </a:solidFill>
                <a:effectLst/>
                <a:latin typeface="+mn-lt"/>
                <a:ea typeface="+mn-ea"/>
                <a:cs typeface="+mn-cs"/>
              </a:rPr>
              <a:t>テスト名：</a:t>
            </a:r>
            <a:r>
              <a:rPr kumimoji="1" lang="en-US" altLang="ja-JP" sz="1200" b="0" i="0" kern="1200" dirty="0" smtClean="0">
                <a:solidFill>
                  <a:schemeClr val="tx1"/>
                </a:solidFill>
                <a:effectLst/>
                <a:latin typeface="+mn-lt"/>
                <a:ea typeface="+mn-ea"/>
                <a:cs typeface="+mn-cs"/>
              </a:rPr>
              <a:t>pipe</a:t>
            </a:r>
            <a:br>
              <a:rPr kumimoji="1" lang="en-US" altLang="ja-JP" sz="1200" b="0" i="0" kern="1200" dirty="0" smtClean="0">
                <a:solidFill>
                  <a:schemeClr val="tx1"/>
                </a:solidFill>
                <a:effectLst/>
                <a:latin typeface="+mn-lt"/>
                <a:ea typeface="+mn-ea"/>
                <a:cs typeface="+mn-cs"/>
              </a:rPr>
            </a:br>
            <a:r>
              <a:rPr kumimoji="1" lang="en-US" altLang="ja-JP" sz="1200" b="0" i="0" kern="1200" dirty="0" smtClean="0">
                <a:solidFill>
                  <a:schemeClr val="tx1"/>
                </a:solidFill>
                <a:effectLst/>
                <a:latin typeface="+mn-lt"/>
                <a:ea typeface="+mn-ea"/>
                <a:cs typeface="+mn-cs"/>
              </a:rPr>
              <a:t>512Byte</a:t>
            </a:r>
            <a:r>
              <a:rPr kumimoji="1" lang="ja-JP" altLang="en-US" sz="1200" b="0" i="0" kern="1200" dirty="0" smtClean="0">
                <a:solidFill>
                  <a:schemeClr val="tx1"/>
                </a:solidFill>
                <a:effectLst/>
                <a:latin typeface="+mn-lt"/>
                <a:ea typeface="+mn-ea"/>
                <a:cs typeface="+mn-cs"/>
              </a:rPr>
              <a:t>のデータをパイプ処理しこれを繰り返し実行することでスループットをテストします。昨今のコンピューターであれば</a:t>
            </a:r>
            <a:r>
              <a:rPr kumimoji="1" lang="en-US" altLang="ja-JP" sz="1200" b="0" i="0" kern="1200" dirty="0" smtClean="0">
                <a:solidFill>
                  <a:schemeClr val="tx1"/>
                </a:solidFill>
                <a:effectLst/>
                <a:latin typeface="+mn-lt"/>
                <a:ea typeface="+mn-ea"/>
                <a:cs typeface="+mn-cs"/>
              </a:rPr>
              <a:t>512Byte</a:t>
            </a:r>
            <a:r>
              <a:rPr kumimoji="1" lang="ja-JP" altLang="en-US" sz="1200" b="0" i="0" kern="1200" dirty="0" smtClean="0">
                <a:solidFill>
                  <a:schemeClr val="tx1"/>
                </a:solidFill>
                <a:effectLst/>
                <a:latin typeface="+mn-lt"/>
                <a:ea typeface="+mn-ea"/>
                <a:cs typeface="+mn-cs"/>
              </a:rPr>
              <a:t>はメモリまでいかず</a:t>
            </a:r>
            <a:r>
              <a:rPr kumimoji="1" lang="en-US" altLang="ja-JP" sz="1200" b="0" i="0" kern="1200" dirty="0" smtClean="0">
                <a:solidFill>
                  <a:schemeClr val="tx1"/>
                </a:solidFill>
                <a:effectLst/>
                <a:latin typeface="+mn-lt"/>
                <a:ea typeface="+mn-ea"/>
                <a:cs typeface="+mn-cs"/>
              </a:rPr>
              <a:t>CPU</a:t>
            </a:r>
            <a:r>
              <a:rPr kumimoji="1" lang="ja-JP" altLang="en-US" sz="1200" b="0" i="0" kern="1200" dirty="0" smtClean="0">
                <a:solidFill>
                  <a:schemeClr val="tx1"/>
                </a:solidFill>
                <a:effectLst/>
                <a:latin typeface="+mn-lt"/>
                <a:ea typeface="+mn-ea"/>
                <a:cs typeface="+mn-cs"/>
              </a:rPr>
              <a:t>内部で完結するので、</a:t>
            </a:r>
            <a:r>
              <a:rPr kumimoji="1" lang="en-US" altLang="ja-JP" sz="1200" b="0" i="0" kern="1200" dirty="0" smtClean="0">
                <a:solidFill>
                  <a:schemeClr val="tx1"/>
                </a:solidFill>
                <a:effectLst/>
                <a:latin typeface="+mn-lt"/>
                <a:ea typeface="+mn-ea"/>
                <a:cs typeface="+mn-cs"/>
              </a:rPr>
              <a:t>OS</a:t>
            </a:r>
            <a:r>
              <a:rPr kumimoji="1" lang="ja-JP" altLang="en-US" sz="1200" b="0" i="0" kern="1200" dirty="0" smtClean="0">
                <a:solidFill>
                  <a:schemeClr val="tx1"/>
                </a:solidFill>
                <a:effectLst/>
                <a:latin typeface="+mn-lt"/>
                <a:ea typeface="+mn-ea"/>
                <a:cs typeface="+mn-cs"/>
              </a:rPr>
              <a:t>と</a:t>
            </a:r>
            <a:r>
              <a:rPr kumimoji="1" lang="en-US" altLang="ja-JP" sz="1200" b="0" i="0" kern="1200" dirty="0" smtClean="0">
                <a:solidFill>
                  <a:schemeClr val="tx1"/>
                </a:solidFill>
                <a:effectLst/>
                <a:latin typeface="+mn-lt"/>
                <a:ea typeface="+mn-ea"/>
                <a:cs typeface="+mn-cs"/>
              </a:rPr>
              <a:t>CPU</a:t>
            </a:r>
            <a:r>
              <a:rPr kumimoji="1" lang="ja-JP" altLang="en-US" sz="1200" b="0" i="0" kern="1200" dirty="0" smtClean="0">
                <a:solidFill>
                  <a:schemeClr val="tx1"/>
                </a:solidFill>
                <a:effectLst/>
                <a:latin typeface="+mn-lt"/>
                <a:ea typeface="+mn-ea"/>
                <a:cs typeface="+mn-cs"/>
              </a:rPr>
              <a:t>の処理性能を見る場合に使えます。結果はこのパイプ処理を何回繰り返せたかです。</a:t>
            </a:r>
          </a:p>
          <a:p>
            <a:pPr fontAlgn="base"/>
            <a:r>
              <a:rPr kumimoji="1" lang="en-US" altLang="ja-JP" sz="1200" b="1" i="0" kern="1200" dirty="0" smtClean="0">
                <a:solidFill>
                  <a:schemeClr val="tx1"/>
                </a:solidFill>
                <a:effectLst/>
                <a:latin typeface="+mn-lt"/>
                <a:ea typeface="+mn-ea"/>
                <a:cs typeface="+mn-cs"/>
              </a:rPr>
              <a:t>Pipe-based Context Switching</a:t>
            </a:r>
            <a:r>
              <a:rPr kumimoji="1" lang="ja-JP" altLang="en-US" sz="1200" b="0" i="0" kern="1200" dirty="0" smtClean="0">
                <a:solidFill>
                  <a:schemeClr val="tx1"/>
                </a:solidFill>
                <a:effectLst/>
                <a:latin typeface="+mn-lt"/>
                <a:ea typeface="+mn-ea"/>
                <a:cs typeface="+mn-cs"/>
              </a:rPr>
              <a:t/>
            </a:r>
            <a:br>
              <a:rPr kumimoji="1" lang="ja-JP" altLang="en-US" sz="1200" b="0" i="0" kern="1200" dirty="0" smtClean="0">
                <a:solidFill>
                  <a:schemeClr val="tx1"/>
                </a:solidFill>
                <a:effectLst/>
                <a:latin typeface="+mn-lt"/>
                <a:ea typeface="+mn-ea"/>
                <a:cs typeface="+mn-cs"/>
              </a:rPr>
            </a:br>
            <a:r>
              <a:rPr kumimoji="1" lang="ja-JP" altLang="en-US" sz="1200" b="0" i="0" kern="1200" dirty="0" smtClean="0">
                <a:solidFill>
                  <a:schemeClr val="tx1"/>
                </a:solidFill>
                <a:effectLst/>
                <a:latin typeface="+mn-lt"/>
                <a:ea typeface="+mn-ea"/>
                <a:cs typeface="+mn-cs"/>
              </a:rPr>
              <a:t>テスト名：</a:t>
            </a:r>
            <a:r>
              <a:rPr kumimoji="1" lang="en-US" altLang="ja-JP" sz="1200" b="0" i="0" kern="1200" dirty="0" smtClean="0">
                <a:solidFill>
                  <a:schemeClr val="tx1"/>
                </a:solidFill>
                <a:effectLst/>
                <a:latin typeface="+mn-lt"/>
                <a:ea typeface="+mn-ea"/>
                <a:cs typeface="+mn-cs"/>
              </a:rPr>
              <a:t>pipe</a:t>
            </a:r>
            <a:br>
              <a:rPr kumimoji="1" lang="en-US" altLang="ja-JP" sz="1200" b="0" i="0" kern="1200" dirty="0" smtClean="0">
                <a:solidFill>
                  <a:schemeClr val="tx1"/>
                </a:solidFill>
                <a:effectLst/>
                <a:latin typeface="+mn-lt"/>
                <a:ea typeface="+mn-ea"/>
                <a:cs typeface="+mn-cs"/>
              </a:rPr>
            </a:br>
            <a:r>
              <a:rPr kumimoji="1" lang="en-US" altLang="ja-JP" sz="1200" b="0" i="0" kern="1200" dirty="0" smtClean="0">
                <a:solidFill>
                  <a:schemeClr val="tx1"/>
                </a:solidFill>
                <a:effectLst/>
                <a:latin typeface="+mn-lt"/>
                <a:ea typeface="+mn-ea"/>
                <a:cs typeface="+mn-cs"/>
              </a:rPr>
              <a:t>2</a:t>
            </a:r>
            <a:r>
              <a:rPr kumimoji="1" lang="ja-JP" altLang="en-US" sz="1200" b="0" i="0" kern="1200" dirty="0" err="1" smtClean="0">
                <a:solidFill>
                  <a:schemeClr val="tx1"/>
                </a:solidFill>
                <a:effectLst/>
                <a:latin typeface="+mn-lt"/>
                <a:ea typeface="+mn-ea"/>
                <a:cs typeface="+mn-cs"/>
              </a:rPr>
              <a:t>つの</a:t>
            </a:r>
            <a:r>
              <a:rPr kumimoji="1" lang="ja-JP" altLang="en-US" sz="1200" b="0" i="0" kern="1200" dirty="0" smtClean="0">
                <a:solidFill>
                  <a:schemeClr val="tx1"/>
                </a:solidFill>
                <a:effectLst/>
                <a:latin typeface="+mn-lt"/>
                <a:ea typeface="+mn-ea"/>
                <a:cs typeface="+mn-cs"/>
              </a:rPr>
              <a:t>プロセス間を更新される値をパイプで受け渡すことで、プロセスのコンテキストスイッチ（切り替わり）を実行する。</a:t>
            </a:r>
            <a:r>
              <a:rPr kumimoji="1" lang="en-US" altLang="ja-JP" sz="1200" b="0" i="0" kern="1200" dirty="0" smtClean="0">
                <a:solidFill>
                  <a:schemeClr val="tx1"/>
                </a:solidFill>
                <a:effectLst/>
                <a:latin typeface="+mn-lt"/>
                <a:ea typeface="+mn-ea"/>
                <a:cs typeface="+mn-cs"/>
              </a:rPr>
              <a:t>OS</a:t>
            </a:r>
            <a:r>
              <a:rPr kumimoji="1" lang="ja-JP" altLang="en-US" sz="1200" b="0" i="0" kern="1200" dirty="0" smtClean="0">
                <a:solidFill>
                  <a:schemeClr val="tx1"/>
                </a:solidFill>
                <a:effectLst/>
                <a:latin typeface="+mn-lt"/>
                <a:ea typeface="+mn-ea"/>
                <a:cs typeface="+mn-cs"/>
              </a:rPr>
              <a:t>と</a:t>
            </a:r>
            <a:r>
              <a:rPr kumimoji="1" lang="en-US" altLang="ja-JP" sz="1200" b="0" i="0" kern="1200" dirty="0" smtClean="0">
                <a:solidFill>
                  <a:schemeClr val="tx1"/>
                </a:solidFill>
                <a:effectLst/>
                <a:latin typeface="+mn-lt"/>
                <a:ea typeface="+mn-ea"/>
                <a:cs typeface="+mn-cs"/>
              </a:rPr>
              <a:t>CPU</a:t>
            </a:r>
            <a:r>
              <a:rPr kumimoji="1" lang="ja-JP" altLang="en-US" sz="1200" b="0" i="0" kern="1200" dirty="0" smtClean="0">
                <a:solidFill>
                  <a:schemeClr val="tx1"/>
                </a:solidFill>
                <a:effectLst/>
                <a:latin typeface="+mn-lt"/>
                <a:ea typeface="+mn-ea"/>
                <a:cs typeface="+mn-cs"/>
              </a:rPr>
              <a:t>の処理性能を見る場合に使えます。結果はこのパイプ処理を何回繰り返せたかです。</a:t>
            </a:r>
          </a:p>
          <a:p>
            <a:pPr fontAlgn="base"/>
            <a:r>
              <a:rPr kumimoji="1" lang="en-US" altLang="ja-JP" sz="1200" b="1" i="0" kern="1200" dirty="0" smtClean="0">
                <a:solidFill>
                  <a:schemeClr val="tx1"/>
                </a:solidFill>
                <a:effectLst/>
                <a:latin typeface="+mn-lt"/>
                <a:ea typeface="+mn-ea"/>
                <a:cs typeface="+mn-cs"/>
              </a:rPr>
              <a:t>Process Creation</a:t>
            </a:r>
            <a:r>
              <a:rPr kumimoji="1" lang="ja-JP" altLang="en-US" sz="1200" b="0" i="0" kern="1200" dirty="0" smtClean="0">
                <a:solidFill>
                  <a:schemeClr val="tx1"/>
                </a:solidFill>
                <a:effectLst/>
                <a:latin typeface="+mn-lt"/>
                <a:ea typeface="+mn-ea"/>
                <a:cs typeface="+mn-cs"/>
              </a:rPr>
              <a:t/>
            </a:r>
            <a:br>
              <a:rPr kumimoji="1" lang="ja-JP" altLang="en-US" sz="1200" b="0" i="0" kern="1200" dirty="0" smtClean="0">
                <a:solidFill>
                  <a:schemeClr val="tx1"/>
                </a:solidFill>
                <a:effectLst/>
                <a:latin typeface="+mn-lt"/>
                <a:ea typeface="+mn-ea"/>
                <a:cs typeface="+mn-cs"/>
              </a:rPr>
            </a:br>
            <a:r>
              <a:rPr kumimoji="1" lang="ja-JP" altLang="en-US" sz="1200" b="0" i="0" kern="1200" dirty="0" smtClean="0">
                <a:solidFill>
                  <a:schemeClr val="tx1"/>
                </a:solidFill>
                <a:effectLst/>
                <a:latin typeface="+mn-lt"/>
                <a:ea typeface="+mn-ea"/>
                <a:cs typeface="+mn-cs"/>
              </a:rPr>
              <a:t>テスト名：</a:t>
            </a:r>
            <a:r>
              <a:rPr kumimoji="1" lang="en-US" altLang="ja-JP" sz="1200" b="0" i="0" kern="1200" dirty="0" smtClean="0">
                <a:solidFill>
                  <a:schemeClr val="tx1"/>
                </a:solidFill>
                <a:effectLst/>
                <a:latin typeface="+mn-lt"/>
                <a:ea typeface="+mn-ea"/>
                <a:cs typeface="+mn-cs"/>
              </a:rPr>
              <a:t>spawn</a:t>
            </a:r>
            <a:br>
              <a:rPr kumimoji="1" lang="en-US" altLang="ja-JP" sz="1200" b="0" i="0" kern="1200" dirty="0" smtClean="0">
                <a:solidFill>
                  <a:schemeClr val="tx1"/>
                </a:solidFill>
                <a:effectLst/>
                <a:latin typeface="+mn-lt"/>
                <a:ea typeface="+mn-ea"/>
                <a:cs typeface="+mn-cs"/>
              </a:rPr>
            </a:br>
            <a:r>
              <a:rPr kumimoji="1" lang="ja-JP" altLang="en-US" sz="1200" b="0" i="0" kern="1200" dirty="0" smtClean="0">
                <a:solidFill>
                  <a:schemeClr val="tx1"/>
                </a:solidFill>
                <a:effectLst/>
                <a:latin typeface="+mn-lt"/>
                <a:ea typeface="+mn-ea"/>
                <a:cs typeface="+mn-cs"/>
              </a:rPr>
              <a:t>プロセスのフォークを繰り返すテストです。</a:t>
            </a:r>
            <a:r>
              <a:rPr kumimoji="1" lang="en-US" altLang="ja-JP" sz="1200" b="0" i="0" kern="1200" dirty="0" smtClean="0">
                <a:solidFill>
                  <a:schemeClr val="tx1"/>
                </a:solidFill>
                <a:effectLst/>
                <a:latin typeface="+mn-lt"/>
                <a:ea typeface="+mn-ea"/>
                <a:cs typeface="+mn-cs"/>
              </a:rPr>
              <a:t>OS</a:t>
            </a:r>
            <a:r>
              <a:rPr kumimoji="1" lang="ja-JP" altLang="en-US" sz="1200" b="0" i="0" kern="1200" dirty="0" smtClean="0">
                <a:solidFill>
                  <a:schemeClr val="tx1"/>
                </a:solidFill>
                <a:effectLst/>
                <a:latin typeface="+mn-lt"/>
                <a:ea typeface="+mn-ea"/>
                <a:cs typeface="+mn-cs"/>
              </a:rPr>
              <a:t>と</a:t>
            </a:r>
            <a:r>
              <a:rPr kumimoji="1" lang="en-US" altLang="ja-JP" sz="1200" b="0" i="0" kern="1200" dirty="0" smtClean="0">
                <a:solidFill>
                  <a:schemeClr val="tx1"/>
                </a:solidFill>
                <a:effectLst/>
                <a:latin typeface="+mn-lt"/>
                <a:ea typeface="+mn-ea"/>
                <a:cs typeface="+mn-cs"/>
              </a:rPr>
              <a:t>CPU</a:t>
            </a:r>
            <a:r>
              <a:rPr kumimoji="1" lang="ja-JP" altLang="en-US" sz="1200" b="0" i="0" kern="1200" dirty="0" smtClean="0">
                <a:solidFill>
                  <a:schemeClr val="tx1"/>
                </a:solidFill>
                <a:effectLst/>
                <a:latin typeface="+mn-lt"/>
                <a:ea typeface="+mn-ea"/>
                <a:cs typeface="+mn-cs"/>
              </a:rPr>
              <a:t>の処理性能を見る場合に使えます。結果はこのフォーク処理を何回繰り返せたかです。</a:t>
            </a:r>
          </a:p>
          <a:p>
            <a:pPr fontAlgn="base"/>
            <a:r>
              <a:rPr kumimoji="1" lang="en-US" altLang="ja-JP" sz="1200" b="1" i="0" kern="1200" dirty="0" smtClean="0">
                <a:solidFill>
                  <a:schemeClr val="tx1"/>
                </a:solidFill>
                <a:effectLst/>
                <a:latin typeface="+mn-lt"/>
                <a:ea typeface="+mn-ea"/>
                <a:cs typeface="+mn-cs"/>
              </a:rPr>
              <a:t>System Call Overhead</a:t>
            </a:r>
            <a:r>
              <a:rPr kumimoji="1" lang="ja-JP" altLang="en-US" sz="1200" b="0" i="0" kern="1200" dirty="0" smtClean="0">
                <a:solidFill>
                  <a:schemeClr val="tx1"/>
                </a:solidFill>
                <a:effectLst/>
                <a:latin typeface="+mn-lt"/>
                <a:ea typeface="+mn-ea"/>
                <a:cs typeface="+mn-cs"/>
              </a:rPr>
              <a:t/>
            </a:r>
            <a:br>
              <a:rPr kumimoji="1" lang="ja-JP" altLang="en-US" sz="1200" b="0" i="0" kern="1200" dirty="0" smtClean="0">
                <a:solidFill>
                  <a:schemeClr val="tx1"/>
                </a:solidFill>
                <a:effectLst/>
                <a:latin typeface="+mn-lt"/>
                <a:ea typeface="+mn-ea"/>
                <a:cs typeface="+mn-cs"/>
              </a:rPr>
            </a:br>
            <a:r>
              <a:rPr kumimoji="1" lang="ja-JP" altLang="en-US" sz="1200" b="0" i="0" kern="1200" dirty="0" smtClean="0">
                <a:solidFill>
                  <a:schemeClr val="tx1"/>
                </a:solidFill>
                <a:effectLst/>
                <a:latin typeface="+mn-lt"/>
                <a:ea typeface="+mn-ea"/>
                <a:cs typeface="+mn-cs"/>
              </a:rPr>
              <a:t>テスト名：</a:t>
            </a:r>
            <a:r>
              <a:rPr kumimoji="1" lang="en-US" altLang="ja-JP" sz="1200" b="0" i="0" kern="1200" dirty="0" err="1" smtClean="0">
                <a:solidFill>
                  <a:schemeClr val="tx1"/>
                </a:solidFill>
                <a:effectLst/>
                <a:latin typeface="+mn-lt"/>
                <a:ea typeface="+mn-ea"/>
                <a:cs typeface="+mn-cs"/>
              </a:rPr>
              <a:t>syscall</a:t>
            </a:r>
            <a:r>
              <a:rPr kumimoji="1" lang="en-US" altLang="ja-JP" sz="1200" b="0" i="0" kern="1200" dirty="0" smtClean="0">
                <a:solidFill>
                  <a:schemeClr val="tx1"/>
                </a:solidFill>
                <a:effectLst/>
                <a:latin typeface="+mn-lt"/>
                <a:ea typeface="+mn-ea"/>
                <a:cs typeface="+mn-cs"/>
              </a:rPr>
              <a:t/>
            </a:r>
            <a:br>
              <a:rPr kumimoji="1" lang="en-US" altLang="ja-JP" sz="1200" b="0" i="0" kern="1200" dirty="0" smtClean="0">
                <a:solidFill>
                  <a:schemeClr val="tx1"/>
                </a:solidFill>
                <a:effectLst/>
                <a:latin typeface="+mn-lt"/>
                <a:ea typeface="+mn-ea"/>
                <a:cs typeface="+mn-cs"/>
              </a:rPr>
            </a:br>
            <a:r>
              <a:rPr kumimoji="1" lang="en-US" altLang="ja-JP" sz="1200" b="0" i="0" kern="1200" dirty="0" err="1" smtClean="0">
                <a:solidFill>
                  <a:schemeClr val="tx1"/>
                </a:solidFill>
                <a:effectLst/>
                <a:latin typeface="+mn-lt"/>
                <a:ea typeface="+mn-ea"/>
                <a:cs typeface="+mn-cs"/>
              </a:rPr>
              <a:t>getpid</a:t>
            </a:r>
            <a:r>
              <a:rPr kumimoji="1" lang="en-US" altLang="ja-JP" sz="1200" b="0" i="0" kern="1200" dirty="0" smtClean="0">
                <a:solidFill>
                  <a:schemeClr val="tx1"/>
                </a:solidFill>
                <a:effectLst/>
                <a:latin typeface="+mn-lt"/>
                <a:ea typeface="+mn-ea"/>
                <a:cs typeface="+mn-cs"/>
              </a:rPr>
              <a:t>()</a:t>
            </a:r>
            <a:r>
              <a:rPr kumimoji="1" lang="ja-JP" altLang="en-US" sz="1200" b="0" i="0" kern="1200" dirty="0" smtClean="0">
                <a:solidFill>
                  <a:schemeClr val="tx1"/>
                </a:solidFill>
                <a:effectLst/>
                <a:latin typeface="+mn-lt"/>
                <a:ea typeface="+mn-ea"/>
                <a:cs typeface="+mn-cs"/>
              </a:rPr>
              <a:t>というプロセス</a:t>
            </a:r>
            <a:r>
              <a:rPr kumimoji="1" lang="en-US" altLang="ja-JP" sz="1200" b="0" i="0" kern="1200" dirty="0" smtClean="0">
                <a:solidFill>
                  <a:schemeClr val="tx1"/>
                </a:solidFill>
                <a:effectLst/>
                <a:latin typeface="+mn-lt"/>
                <a:ea typeface="+mn-ea"/>
                <a:cs typeface="+mn-cs"/>
              </a:rPr>
              <a:t>ID</a:t>
            </a:r>
            <a:r>
              <a:rPr kumimoji="1" lang="ja-JP" altLang="en-US" sz="1200" b="0" i="0" kern="1200" dirty="0" smtClean="0">
                <a:solidFill>
                  <a:schemeClr val="tx1"/>
                </a:solidFill>
                <a:effectLst/>
                <a:latin typeface="+mn-lt"/>
                <a:ea typeface="+mn-ea"/>
                <a:cs typeface="+mn-cs"/>
              </a:rPr>
              <a:t>を返す単純なシステムコールを繰り返し実行します。システムコールのオーバーヘッドが少ないほどたくさん実行されるので</a:t>
            </a:r>
            <a:r>
              <a:rPr kumimoji="1" lang="en-US" altLang="ja-JP" sz="1200" b="0" i="0" kern="1200" dirty="0" smtClean="0">
                <a:solidFill>
                  <a:schemeClr val="tx1"/>
                </a:solidFill>
                <a:effectLst/>
                <a:latin typeface="+mn-lt"/>
                <a:ea typeface="+mn-ea"/>
                <a:cs typeface="+mn-cs"/>
              </a:rPr>
              <a:t>OS</a:t>
            </a:r>
            <a:r>
              <a:rPr kumimoji="1" lang="ja-JP" altLang="en-US" sz="1200" b="0" i="0" kern="1200" dirty="0" smtClean="0">
                <a:solidFill>
                  <a:schemeClr val="tx1"/>
                </a:solidFill>
                <a:effectLst/>
                <a:latin typeface="+mn-lt"/>
                <a:ea typeface="+mn-ea"/>
                <a:cs typeface="+mn-cs"/>
              </a:rPr>
              <a:t>と</a:t>
            </a:r>
            <a:r>
              <a:rPr kumimoji="1" lang="en-US" altLang="ja-JP" sz="1200" b="0" i="0" kern="1200" dirty="0" smtClean="0">
                <a:solidFill>
                  <a:schemeClr val="tx1"/>
                </a:solidFill>
                <a:effectLst/>
                <a:latin typeface="+mn-lt"/>
                <a:ea typeface="+mn-ea"/>
                <a:cs typeface="+mn-cs"/>
              </a:rPr>
              <a:t>CPU</a:t>
            </a:r>
            <a:r>
              <a:rPr kumimoji="1" lang="ja-JP" altLang="en-US" sz="1200" b="0" i="0" kern="1200" dirty="0" smtClean="0">
                <a:solidFill>
                  <a:schemeClr val="tx1"/>
                </a:solidFill>
                <a:effectLst/>
                <a:latin typeface="+mn-lt"/>
                <a:ea typeface="+mn-ea"/>
                <a:cs typeface="+mn-cs"/>
              </a:rPr>
              <a:t>の処理性能を見る場合に使えます。結果はこのシステムコールの実行を秒間何回繰り返せたかです。</a:t>
            </a:r>
          </a:p>
          <a:p>
            <a:pPr fontAlgn="base"/>
            <a:r>
              <a:rPr kumimoji="1" lang="en-US" altLang="ja-JP" sz="1200" b="1" i="0" kern="1200" dirty="0" smtClean="0">
                <a:solidFill>
                  <a:schemeClr val="tx1"/>
                </a:solidFill>
                <a:effectLst/>
                <a:latin typeface="+mn-lt"/>
                <a:ea typeface="+mn-ea"/>
                <a:cs typeface="+mn-cs"/>
              </a:rPr>
              <a:t>Shell Scripts (1 concurrent)</a:t>
            </a:r>
            <a:r>
              <a:rPr kumimoji="1" lang="ja-JP" altLang="en-US" sz="1200" b="0" i="0" kern="1200" dirty="0" smtClean="0">
                <a:solidFill>
                  <a:schemeClr val="tx1"/>
                </a:solidFill>
                <a:effectLst/>
                <a:latin typeface="+mn-lt"/>
                <a:ea typeface="+mn-ea"/>
                <a:cs typeface="+mn-cs"/>
              </a:rPr>
              <a:t/>
            </a:r>
            <a:br>
              <a:rPr kumimoji="1" lang="ja-JP" altLang="en-US" sz="1200" b="0" i="0" kern="1200" dirty="0" smtClean="0">
                <a:solidFill>
                  <a:schemeClr val="tx1"/>
                </a:solidFill>
                <a:effectLst/>
                <a:latin typeface="+mn-lt"/>
                <a:ea typeface="+mn-ea"/>
                <a:cs typeface="+mn-cs"/>
              </a:rPr>
            </a:br>
            <a:r>
              <a:rPr kumimoji="1" lang="ja-JP" altLang="en-US" sz="1200" b="0" i="0" kern="1200" dirty="0" smtClean="0">
                <a:solidFill>
                  <a:schemeClr val="tx1"/>
                </a:solidFill>
                <a:effectLst/>
                <a:latin typeface="+mn-lt"/>
                <a:ea typeface="+mn-ea"/>
                <a:cs typeface="+mn-cs"/>
              </a:rPr>
              <a:t>テスト名：</a:t>
            </a:r>
            <a:r>
              <a:rPr kumimoji="1" lang="en-US" altLang="ja-JP" sz="1200" b="0" i="0" kern="1200" dirty="0" smtClean="0">
                <a:solidFill>
                  <a:schemeClr val="tx1"/>
                </a:solidFill>
                <a:effectLst/>
                <a:latin typeface="+mn-lt"/>
                <a:ea typeface="+mn-ea"/>
                <a:cs typeface="+mn-cs"/>
              </a:rPr>
              <a:t>shell1</a:t>
            </a:r>
            <a:br>
              <a:rPr kumimoji="1" lang="en-US" altLang="ja-JP" sz="1200" b="0" i="0" kern="1200" dirty="0" smtClean="0">
                <a:solidFill>
                  <a:schemeClr val="tx1"/>
                </a:solidFill>
                <a:effectLst/>
                <a:latin typeface="+mn-lt"/>
                <a:ea typeface="+mn-ea"/>
                <a:cs typeface="+mn-cs"/>
              </a:rPr>
            </a:br>
            <a:r>
              <a:rPr kumimoji="1" lang="en-US" altLang="ja-JP" sz="1200" b="0" i="0" kern="1200" dirty="0" smtClean="0">
                <a:solidFill>
                  <a:schemeClr val="tx1"/>
                </a:solidFill>
                <a:effectLst/>
                <a:latin typeface="+mn-lt"/>
                <a:ea typeface="+mn-ea"/>
                <a:cs typeface="+mn-cs"/>
              </a:rPr>
              <a:t>sort</a:t>
            </a:r>
            <a:r>
              <a:rPr kumimoji="1" lang="ja-JP" altLang="en-US" sz="1200" b="0" i="0" kern="1200" dirty="0" err="1" smtClean="0">
                <a:solidFill>
                  <a:schemeClr val="tx1"/>
                </a:solidFill>
                <a:effectLst/>
                <a:latin typeface="+mn-lt"/>
                <a:ea typeface="+mn-ea"/>
                <a:cs typeface="+mn-cs"/>
              </a:rPr>
              <a:t>、</a:t>
            </a:r>
            <a:r>
              <a:rPr kumimoji="1" lang="en-US" altLang="ja-JP" sz="1200" b="0" i="0" kern="1200" dirty="0" smtClean="0">
                <a:solidFill>
                  <a:schemeClr val="tx1"/>
                </a:solidFill>
                <a:effectLst/>
                <a:latin typeface="+mn-lt"/>
                <a:ea typeface="+mn-ea"/>
                <a:cs typeface="+mn-cs"/>
              </a:rPr>
              <a:t>od</a:t>
            </a:r>
            <a:r>
              <a:rPr kumimoji="1" lang="ja-JP" altLang="en-US" sz="1200" b="0" i="0" kern="1200" dirty="0" err="1" smtClean="0">
                <a:solidFill>
                  <a:schemeClr val="tx1"/>
                </a:solidFill>
                <a:effectLst/>
                <a:latin typeface="+mn-lt"/>
                <a:ea typeface="+mn-ea"/>
                <a:cs typeface="+mn-cs"/>
              </a:rPr>
              <a:t>、</a:t>
            </a:r>
            <a:r>
              <a:rPr kumimoji="1" lang="en-US" altLang="ja-JP" sz="1200" b="0" i="0" kern="1200" dirty="0" err="1" smtClean="0">
                <a:solidFill>
                  <a:schemeClr val="tx1"/>
                </a:solidFill>
                <a:effectLst/>
                <a:latin typeface="+mn-lt"/>
                <a:ea typeface="+mn-ea"/>
                <a:cs typeface="+mn-cs"/>
              </a:rPr>
              <a:t>grep</a:t>
            </a:r>
            <a:r>
              <a:rPr kumimoji="1" lang="ja-JP" altLang="en-US" sz="1200" b="0" i="0" kern="1200" dirty="0" err="1" smtClean="0">
                <a:solidFill>
                  <a:schemeClr val="tx1"/>
                </a:solidFill>
                <a:effectLst/>
                <a:latin typeface="+mn-lt"/>
                <a:ea typeface="+mn-ea"/>
                <a:cs typeface="+mn-cs"/>
              </a:rPr>
              <a:t>、</a:t>
            </a:r>
            <a:r>
              <a:rPr kumimoji="1" lang="en-US" altLang="ja-JP" sz="1200" b="0" i="0" kern="1200" dirty="0" smtClean="0">
                <a:solidFill>
                  <a:schemeClr val="tx1"/>
                </a:solidFill>
                <a:effectLst/>
                <a:latin typeface="+mn-lt"/>
                <a:ea typeface="+mn-ea"/>
                <a:cs typeface="+mn-cs"/>
              </a:rPr>
              <a:t>tee</a:t>
            </a:r>
            <a:r>
              <a:rPr kumimoji="1" lang="ja-JP" altLang="en-US" sz="1200" b="0" i="0" kern="1200" dirty="0" err="1" smtClean="0">
                <a:solidFill>
                  <a:schemeClr val="tx1"/>
                </a:solidFill>
                <a:effectLst/>
                <a:latin typeface="+mn-lt"/>
                <a:ea typeface="+mn-ea"/>
                <a:cs typeface="+mn-cs"/>
              </a:rPr>
              <a:t>、</a:t>
            </a:r>
            <a:r>
              <a:rPr kumimoji="1" lang="en-US" altLang="ja-JP" sz="1200" b="0" i="0" kern="1200" dirty="0" err="1" smtClean="0">
                <a:solidFill>
                  <a:schemeClr val="tx1"/>
                </a:solidFill>
                <a:effectLst/>
                <a:latin typeface="+mn-lt"/>
                <a:ea typeface="+mn-ea"/>
                <a:cs typeface="+mn-cs"/>
              </a:rPr>
              <a:t>wc</a:t>
            </a:r>
            <a:r>
              <a:rPr kumimoji="1" lang="ja-JP" altLang="en-US" sz="1200" b="0" i="0" kern="1200" dirty="0" smtClean="0">
                <a:solidFill>
                  <a:schemeClr val="tx1"/>
                </a:solidFill>
                <a:effectLst/>
                <a:latin typeface="+mn-lt"/>
                <a:ea typeface="+mn-ea"/>
                <a:cs typeface="+mn-cs"/>
              </a:rPr>
              <a:t>コマンドやパイプやリダイレクトを使ったテキスト処理を繰り返します。主に</a:t>
            </a:r>
            <a:r>
              <a:rPr kumimoji="1" lang="en-US" altLang="ja-JP" sz="1200" b="0" i="0" kern="1200" dirty="0" smtClean="0">
                <a:solidFill>
                  <a:schemeClr val="tx1"/>
                </a:solidFill>
                <a:effectLst/>
                <a:latin typeface="+mn-lt"/>
                <a:ea typeface="+mn-ea"/>
                <a:cs typeface="+mn-cs"/>
              </a:rPr>
              <a:t>CPU</a:t>
            </a:r>
            <a:r>
              <a:rPr kumimoji="1" lang="ja-JP" altLang="en-US" sz="1200" b="0" i="0" kern="1200" dirty="0" smtClean="0">
                <a:solidFill>
                  <a:schemeClr val="tx1"/>
                </a:solidFill>
                <a:effectLst/>
                <a:latin typeface="+mn-lt"/>
                <a:ea typeface="+mn-ea"/>
                <a:cs typeface="+mn-cs"/>
              </a:rPr>
              <a:t>の処理性能に依存しますが、シェルにも依存する可能性があり、</a:t>
            </a:r>
            <a:r>
              <a:rPr kumimoji="1" lang="en-US" altLang="ja-JP" sz="1200" b="0" i="0" kern="1200" dirty="0" smtClean="0">
                <a:solidFill>
                  <a:schemeClr val="tx1"/>
                </a:solidFill>
                <a:effectLst/>
                <a:latin typeface="+mn-lt"/>
                <a:ea typeface="+mn-ea"/>
                <a:cs typeface="+mn-cs"/>
              </a:rPr>
              <a:t>/bin/</a:t>
            </a:r>
            <a:r>
              <a:rPr kumimoji="1" lang="en-US" altLang="ja-JP" sz="1200" b="0" i="0" kern="1200" dirty="0" err="1" smtClean="0">
                <a:solidFill>
                  <a:schemeClr val="tx1"/>
                </a:solidFill>
                <a:effectLst/>
                <a:latin typeface="+mn-lt"/>
                <a:ea typeface="+mn-ea"/>
                <a:cs typeface="+mn-cs"/>
              </a:rPr>
              <a:t>sh</a:t>
            </a:r>
            <a:r>
              <a:rPr kumimoji="1" lang="ja-JP" altLang="en-US" sz="1200" b="0" i="0" kern="1200" dirty="0" smtClean="0">
                <a:solidFill>
                  <a:schemeClr val="tx1"/>
                </a:solidFill>
                <a:effectLst/>
                <a:latin typeface="+mn-lt"/>
                <a:ea typeface="+mn-ea"/>
                <a:cs typeface="+mn-cs"/>
              </a:rPr>
              <a:t>を使います。</a:t>
            </a:r>
          </a:p>
          <a:p>
            <a:pPr fontAlgn="base"/>
            <a:r>
              <a:rPr kumimoji="1" lang="en-US" altLang="ja-JP" sz="1200" b="1" i="0" kern="1200" dirty="0" smtClean="0">
                <a:solidFill>
                  <a:schemeClr val="tx1"/>
                </a:solidFill>
                <a:effectLst/>
                <a:latin typeface="+mn-lt"/>
                <a:ea typeface="+mn-ea"/>
                <a:cs typeface="+mn-cs"/>
              </a:rPr>
              <a:t>Shell Scripts (8 concurrent)</a:t>
            </a:r>
            <a:r>
              <a:rPr kumimoji="1" lang="ja-JP" altLang="en-US" sz="1200" b="0" i="0" kern="1200" dirty="0" smtClean="0">
                <a:solidFill>
                  <a:schemeClr val="tx1"/>
                </a:solidFill>
                <a:effectLst/>
                <a:latin typeface="+mn-lt"/>
                <a:ea typeface="+mn-ea"/>
                <a:cs typeface="+mn-cs"/>
              </a:rPr>
              <a:t/>
            </a:r>
            <a:br>
              <a:rPr kumimoji="1" lang="ja-JP" altLang="en-US" sz="1200" b="0" i="0" kern="1200" dirty="0" smtClean="0">
                <a:solidFill>
                  <a:schemeClr val="tx1"/>
                </a:solidFill>
                <a:effectLst/>
                <a:latin typeface="+mn-lt"/>
                <a:ea typeface="+mn-ea"/>
                <a:cs typeface="+mn-cs"/>
              </a:rPr>
            </a:br>
            <a:r>
              <a:rPr kumimoji="1" lang="ja-JP" altLang="en-US" sz="1200" b="0" i="0" kern="1200" dirty="0" smtClean="0">
                <a:solidFill>
                  <a:schemeClr val="tx1"/>
                </a:solidFill>
                <a:effectLst/>
                <a:latin typeface="+mn-lt"/>
                <a:ea typeface="+mn-ea"/>
                <a:cs typeface="+mn-cs"/>
              </a:rPr>
              <a:t>テスト名：</a:t>
            </a:r>
            <a:r>
              <a:rPr kumimoji="1" lang="en-US" altLang="ja-JP" sz="1200" b="0" i="0" kern="1200" dirty="0" smtClean="0">
                <a:solidFill>
                  <a:schemeClr val="tx1"/>
                </a:solidFill>
                <a:effectLst/>
                <a:latin typeface="+mn-lt"/>
                <a:ea typeface="+mn-ea"/>
                <a:cs typeface="+mn-cs"/>
              </a:rPr>
              <a:t>shell8</a:t>
            </a:r>
            <a:br>
              <a:rPr kumimoji="1" lang="en-US" altLang="ja-JP" sz="1200" b="0" i="0" kern="1200" dirty="0" smtClean="0">
                <a:solidFill>
                  <a:schemeClr val="tx1"/>
                </a:solidFill>
                <a:effectLst/>
                <a:latin typeface="+mn-lt"/>
                <a:ea typeface="+mn-ea"/>
                <a:cs typeface="+mn-cs"/>
              </a:rPr>
            </a:br>
            <a:r>
              <a:rPr kumimoji="1" lang="en-US" altLang="ja-JP" sz="1200" b="0" i="0" kern="1200" dirty="0" smtClean="0">
                <a:solidFill>
                  <a:schemeClr val="tx1"/>
                </a:solidFill>
                <a:effectLst/>
                <a:latin typeface="+mn-lt"/>
                <a:ea typeface="+mn-ea"/>
                <a:cs typeface="+mn-cs"/>
              </a:rPr>
              <a:t>shell1</a:t>
            </a:r>
            <a:r>
              <a:rPr kumimoji="1" lang="ja-JP" altLang="en-US" sz="1200" b="0" i="0" kern="1200" dirty="0" smtClean="0">
                <a:solidFill>
                  <a:schemeClr val="tx1"/>
                </a:solidFill>
                <a:effectLst/>
                <a:latin typeface="+mn-lt"/>
                <a:ea typeface="+mn-ea"/>
                <a:cs typeface="+mn-cs"/>
              </a:rPr>
              <a:t>と同じ処理を</a:t>
            </a:r>
            <a:r>
              <a:rPr kumimoji="1" lang="en-US" altLang="ja-JP" sz="1200" b="0" i="0" kern="1200" dirty="0" smtClean="0">
                <a:solidFill>
                  <a:schemeClr val="tx1"/>
                </a:solidFill>
                <a:effectLst/>
                <a:latin typeface="+mn-lt"/>
                <a:ea typeface="+mn-ea"/>
                <a:cs typeface="+mn-cs"/>
              </a:rPr>
              <a:t>8</a:t>
            </a:r>
            <a:r>
              <a:rPr kumimoji="1" lang="ja-JP" altLang="en-US" sz="1200" b="0" i="0" kern="1200" dirty="0" smtClean="0">
                <a:solidFill>
                  <a:schemeClr val="tx1"/>
                </a:solidFill>
                <a:effectLst/>
                <a:latin typeface="+mn-lt"/>
                <a:ea typeface="+mn-ea"/>
                <a:cs typeface="+mn-cs"/>
              </a:rPr>
              <a:t>個並行に実行します。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CF7F4233-3CFA-40E5-B779-703EA8E7C321}" type="slidenum">
              <a:rPr kumimoji="1" lang="ja-JP" altLang="en-US" smtClean="0"/>
              <a:t>17</a:t>
            </a:fld>
            <a:endParaRPr kumimoji="1" lang="ja-JP" altLang="en-US"/>
          </a:p>
        </p:txBody>
      </p:sp>
    </p:spTree>
    <p:extLst>
      <p:ext uri="{BB962C8B-B14F-4D97-AF65-F5344CB8AC3E}">
        <p14:creationId xmlns:p14="http://schemas.microsoft.com/office/powerpoint/2010/main" val="23070274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F7F4233-3CFA-40E5-B779-703EA8E7C321}" type="slidenum">
              <a:rPr kumimoji="1" lang="ja-JP" altLang="en-US" smtClean="0"/>
              <a:t>18</a:t>
            </a:fld>
            <a:endParaRPr kumimoji="1" lang="ja-JP" altLang="en-US"/>
          </a:p>
        </p:txBody>
      </p:sp>
    </p:spTree>
    <p:extLst>
      <p:ext uri="{BB962C8B-B14F-4D97-AF65-F5344CB8AC3E}">
        <p14:creationId xmlns:p14="http://schemas.microsoft.com/office/powerpoint/2010/main" val="33871541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グラフを細かくみる</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CF7F4233-3CFA-40E5-B779-703EA8E7C321}" type="slidenum">
              <a:rPr kumimoji="1" lang="ja-JP" altLang="en-US" smtClean="0"/>
              <a:t>19</a:t>
            </a:fld>
            <a:endParaRPr kumimoji="1" lang="ja-JP" altLang="en-US"/>
          </a:p>
        </p:txBody>
      </p:sp>
    </p:spTree>
    <p:extLst>
      <p:ext uri="{BB962C8B-B14F-4D97-AF65-F5344CB8AC3E}">
        <p14:creationId xmlns:p14="http://schemas.microsoft.com/office/powerpoint/2010/main" val="14607790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F7F4233-3CFA-40E5-B779-703EA8E7C321}" type="slidenum">
              <a:rPr kumimoji="1" lang="ja-JP" altLang="en-US" smtClean="0"/>
              <a:t>20</a:t>
            </a:fld>
            <a:endParaRPr kumimoji="1" lang="ja-JP" altLang="en-US"/>
          </a:p>
        </p:txBody>
      </p:sp>
    </p:spTree>
    <p:extLst>
      <p:ext uri="{BB962C8B-B14F-4D97-AF65-F5344CB8AC3E}">
        <p14:creationId xmlns:p14="http://schemas.microsoft.com/office/powerpoint/2010/main" val="927275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近年、計算機の高性能化に伴い一台の計算機に一つのサービスではメモリや</a:t>
            </a:r>
            <a:r>
              <a:rPr kumimoji="1" lang="en-US" altLang="ja-JP" dirty="0" smtClean="0"/>
              <a:t>CPU</a:t>
            </a:r>
            <a:r>
              <a:rPr kumimoji="1" lang="ja-JP" altLang="en-US" dirty="0" smtClean="0"/>
              <a:t>などのリソースが余るようになってきた</a:t>
            </a:r>
            <a:endParaRPr kumimoji="1" lang="en-US" altLang="ja-JP" dirty="0" smtClean="0"/>
          </a:p>
          <a:p>
            <a:endParaRPr kumimoji="1" lang="en-US" altLang="ja-JP" dirty="0" smtClean="0"/>
          </a:p>
          <a:p>
            <a:r>
              <a:rPr kumimoji="1" lang="ja-JP" altLang="en-US" dirty="0" smtClean="0"/>
              <a:t>そこで、ハイパーバイザなどの仮想化ソフトウェアを利用して、計算機の仮想化を行い、仮想マシン（</a:t>
            </a:r>
            <a:r>
              <a:rPr kumimoji="1" lang="en-US" altLang="ja-JP" dirty="0" smtClean="0"/>
              <a:t>VM</a:t>
            </a:r>
            <a:r>
              <a:rPr kumimoji="1" lang="ja-JP" altLang="en-US" dirty="0" smtClean="0"/>
              <a:t>）を用いて計算機を一台に集約することで、リソースの利用効率が向上し、また、物理マシンの台数が減ることにより初期コスト・ハードウェア保守のコストや管理コストの削減につなげることが可能となる</a:t>
            </a:r>
            <a:endParaRPr kumimoji="1" lang="en-US" altLang="ja-JP" dirty="0" smtClean="0"/>
          </a:p>
          <a:p>
            <a:endParaRPr kumimoji="1" lang="en-US" altLang="ja-JP" dirty="0" smtClean="0"/>
          </a:p>
          <a:p>
            <a:r>
              <a:rPr kumimoji="1" lang="ja-JP" altLang="en-US" dirty="0" smtClean="0"/>
              <a:t>そして、</a:t>
            </a:r>
            <a:r>
              <a:rPr kumimoji="1" lang="en-US" altLang="ja-JP" dirty="0" smtClean="0"/>
              <a:t>VM</a:t>
            </a:r>
            <a:r>
              <a:rPr kumimoji="1" lang="ja-JP" altLang="en-US" dirty="0" smtClean="0"/>
              <a:t>上でユーザにサービスを提供するということが行われています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CF7F4233-3CFA-40E5-B779-703EA8E7C321}" type="slidenum">
              <a:rPr kumimoji="1" lang="ja-JP" altLang="en-US" smtClean="0"/>
              <a:t>2</a:t>
            </a:fld>
            <a:endParaRPr kumimoji="1" lang="ja-JP" altLang="en-US"/>
          </a:p>
        </p:txBody>
      </p:sp>
    </p:spTree>
    <p:extLst>
      <p:ext uri="{BB962C8B-B14F-4D97-AF65-F5344CB8AC3E}">
        <p14:creationId xmlns:p14="http://schemas.microsoft.com/office/powerpoint/2010/main" val="27598046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ダウンタイム：実装上の問題</a:t>
            </a:r>
            <a:endParaRPr kumimoji="1" lang="ja-JP" altLang="en-US" dirty="0"/>
          </a:p>
        </p:txBody>
      </p:sp>
      <p:sp>
        <p:nvSpPr>
          <p:cNvPr id="4" name="スライド番号プレースホルダー 3"/>
          <p:cNvSpPr>
            <a:spLocks noGrp="1"/>
          </p:cNvSpPr>
          <p:nvPr>
            <p:ph type="sldNum" sz="quarter" idx="10"/>
          </p:nvPr>
        </p:nvSpPr>
        <p:spPr/>
        <p:txBody>
          <a:bodyPr/>
          <a:lstStyle/>
          <a:p>
            <a:fld id="{CF7F4233-3CFA-40E5-B779-703EA8E7C321}" type="slidenum">
              <a:rPr kumimoji="1" lang="ja-JP" altLang="en-US" smtClean="0"/>
              <a:t>21</a:t>
            </a:fld>
            <a:endParaRPr kumimoji="1" lang="ja-JP" altLang="en-US"/>
          </a:p>
        </p:txBody>
      </p:sp>
    </p:spTree>
    <p:extLst>
      <p:ext uri="{BB962C8B-B14F-4D97-AF65-F5344CB8AC3E}">
        <p14:creationId xmlns:p14="http://schemas.microsoft.com/office/powerpoint/2010/main" val="4569877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F7F4233-3CFA-40E5-B779-703EA8E7C321}" type="slidenum">
              <a:rPr kumimoji="1" lang="ja-JP" altLang="en-US" smtClean="0"/>
              <a:t>22</a:t>
            </a:fld>
            <a:endParaRPr kumimoji="1" lang="ja-JP" altLang="en-US"/>
          </a:p>
        </p:txBody>
      </p:sp>
    </p:spTree>
    <p:extLst>
      <p:ext uri="{BB962C8B-B14F-4D97-AF65-F5344CB8AC3E}">
        <p14:creationId xmlns:p14="http://schemas.microsoft.com/office/powerpoint/2010/main" val="36204675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F7F4233-3CFA-40E5-B779-703EA8E7C321}" type="slidenum">
              <a:rPr kumimoji="1" lang="ja-JP" altLang="en-US" smtClean="0"/>
              <a:t>23</a:t>
            </a:fld>
            <a:endParaRPr kumimoji="1" lang="ja-JP" altLang="en-US"/>
          </a:p>
        </p:txBody>
      </p:sp>
    </p:spTree>
    <p:extLst>
      <p:ext uri="{BB962C8B-B14F-4D97-AF65-F5344CB8AC3E}">
        <p14:creationId xmlns:p14="http://schemas.microsoft.com/office/powerpoint/2010/main" val="12265021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しかし、仮想化システムは仮想化を行っていない従来のシステムと比べるとより長時間で運用されることが多いため、ソフトウェア・エージングと呼ばれる現象が発生しやすくなってしまいます</a:t>
            </a:r>
            <a:endParaRPr kumimoji="1" lang="en-US" altLang="ja-JP" dirty="0" smtClean="0"/>
          </a:p>
          <a:p>
            <a:endParaRPr kumimoji="1" lang="en-US" altLang="ja-JP" dirty="0" smtClean="0"/>
          </a:p>
          <a:p>
            <a:r>
              <a:rPr kumimoji="1" lang="ja-JP" altLang="en-US" dirty="0" smtClean="0"/>
              <a:t>ソフトウェア・エージングとは、</a:t>
            </a:r>
            <a:r>
              <a:rPr kumimoji="1" lang="en-US" altLang="ja-JP" dirty="0" smtClean="0"/>
              <a:t>VM</a:t>
            </a:r>
            <a:r>
              <a:rPr kumimoji="1" lang="ja-JP" altLang="en-US" dirty="0" smtClean="0"/>
              <a:t>に対して様々な操作を繰り返す内にソフトウェアの状態が次第に劣化していく現象のことです</a:t>
            </a:r>
            <a:endParaRPr kumimoji="1" lang="en-US" altLang="ja-JP" dirty="0" smtClean="0"/>
          </a:p>
          <a:p>
            <a:endParaRPr kumimoji="1" lang="en-US" altLang="ja-JP" dirty="0" smtClean="0"/>
          </a:p>
          <a:p>
            <a:r>
              <a:rPr kumimoji="1" lang="ja-JP" altLang="en-US" dirty="0" smtClean="0"/>
              <a:t>ソフトウェア・エージングの現象として実際の報告例を紹介いたします</a:t>
            </a:r>
            <a:endParaRPr kumimoji="1" lang="en-US" altLang="ja-JP" dirty="0" smtClean="0"/>
          </a:p>
          <a:p>
            <a:endParaRPr kumimoji="1" lang="en-US" altLang="ja-JP" dirty="0" smtClean="0"/>
          </a:p>
          <a:p>
            <a:r>
              <a:rPr kumimoji="1" lang="ja-JP" altLang="en-US" dirty="0" smtClean="0"/>
              <a:t>左の図は、システムを</a:t>
            </a:r>
            <a:r>
              <a:rPr kumimoji="1" lang="en-US" altLang="ja-JP" dirty="0" smtClean="0"/>
              <a:t>60</a:t>
            </a:r>
            <a:r>
              <a:rPr kumimoji="1" lang="ja-JP" altLang="en-US" dirty="0" smtClean="0"/>
              <a:t>時間以上連続で動作させ</a:t>
            </a:r>
            <a:r>
              <a:rPr kumimoji="1" lang="en-US" altLang="ja-JP" dirty="0" smtClean="0"/>
              <a:t>VM</a:t>
            </a:r>
            <a:r>
              <a:rPr kumimoji="1" lang="ja-JP" altLang="en-US" dirty="0" smtClean="0"/>
              <a:t>に対して様々な操作を行ったところ、空きメモリが</a:t>
            </a:r>
            <a:r>
              <a:rPr kumimoji="1" lang="en-US" altLang="ja-JP" dirty="0" smtClean="0"/>
              <a:t>20%</a:t>
            </a:r>
            <a:r>
              <a:rPr kumimoji="1" lang="ja-JP" altLang="en-US" dirty="0" err="1" smtClean="0"/>
              <a:t>まで</a:t>
            </a:r>
            <a:r>
              <a:rPr kumimoji="1" lang="ja-JP" altLang="en-US" dirty="0" smtClean="0"/>
              <a:t>減少していることを示しています</a:t>
            </a:r>
            <a:endParaRPr kumimoji="1" lang="en-US" altLang="ja-JP" dirty="0" smtClean="0"/>
          </a:p>
          <a:p>
            <a:endParaRPr kumimoji="1" lang="en-US" altLang="ja-JP" dirty="0" smtClean="0"/>
          </a:p>
          <a:p>
            <a:r>
              <a:rPr kumimoji="1" lang="ja-JP" altLang="en-US" dirty="0" smtClean="0"/>
              <a:t>右の図は、システムを</a:t>
            </a:r>
            <a:r>
              <a:rPr kumimoji="1" lang="en-US" altLang="ja-JP" dirty="0" smtClean="0"/>
              <a:t>60</a:t>
            </a:r>
            <a:r>
              <a:rPr kumimoji="1" lang="ja-JP" altLang="en-US" dirty="0" smtClean="0"/>
              <a:t>時間以上連続で操作させ</a:t>
            </a:r>
            <a:r>
              <a:rPr kumimoji="1" lang="en-US" altLang="ja-JP" dirty="0" smtClean="0"/>
              <a:t>VM</a:t>
            </a:r>
            <a:r>
              <a:rPr kumimoji="1" lang="ja-JP" altLang="en-US" dirty="0" smtClean="0"/>
              <a:t>に対して様々な操作を行ったところ、ディスク空き容量が約</a:t>
            </a:r>
            <a:r>
              <a:rPr kumimoji="1" lang="en-US" altLang="ja-JP" dirty="0" smtClean="0"/>
              <a:t>30%</a:t>
            </a:r>
            <a:r>
              <a:rPr kumimoji="1" lang="ja-JP" altLang="en-US" dirty="0" err="1" smtClean="0"/>
              <a:t>まで</a:t>
            </a:r>
            <a:r>
              <a:rPr kumimoji="1" lang="ja-JP" altLang="en-US" dirty="0" smtClean="0"/>
              <a:t>減少していることを示しています</a:t>
            </a:r>
            <a:endParaRPr kumimoji="1" lang="en-US" altLang="ja-JP" dirty="0" smtClean="0"/>
          </a:p>
          <a:p>
            <a:endParaRPr kumimoji="1" lang="en-US" altLang="ja-JP" dirty="0" smtClean="0"/>
          </a:p>
          <a:p>
            <a:r>
              <a:rPr kumimoji="1" lang="ja-JP" altLang="en-US" dirty="0" smtClean="0"/>
              <a:t>これらの減少により、仮想化システムの性能が低下してしまい、最悪の場合、想定外のシステムダウンなどの重大な問題を引き起こす原因となってしまいます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F7F4233-3CFA-40E5-B779-703EA8E7C321}" type="slidenum">
              <a:rPr kumimoji="1" lang="ja-JP" altLang="en-US" smtClean="0"/>
              <a:t>3</a:t>
            </a:fld>
            <a:endParaRPr kumimoji="1" lang="ja-JP" altLang="en-US"/>
          </a:p>
        </p:txBody>
      </p:sp>
    </p:spTree>
    <p:extLst>
      <p:ext uri="{BB962C8B-B14F-4D97-AF65-F5344CB8AC3E}">
        <p14:creationId xmlns:p14="http://schemas.microsoft.com/office/powerpoint/2010/main" val="2999033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このようなソフトウェア・エージングの問題に対処するため、ソフトウェア若化と呼ばれる手法が提案されています</a:t>
            </a:r>
            <a:endParaRPr kumimoji="1" lang="en-US" altLang="ja-JP" dirty="0" smtClean="0"/>
          </a:p>
          <a:p>
            <a:endParaRPr kumimoji="1" lang="en-US" altLang="ja-JP" dirty="0" smtClean="0"/>
          </a:p>
          <a:p>
            <a:r>
              <a:rPr kumimoji="1" lang="ja-JP" altLang="en-US" dirty="0" smtClean="0"/>
              <a:t>ソフトウェア若化とはソフトウェア・エージングが蓄積したソフトウェアを正常な状態に戻す手法です</a:t>
            </a:r>
            <a:endParaRPr kumimoji="1" lang="en-US" altLang="ja-JP" dirty="0" smtClean="0"/>
          </a:p>
          <a:p>
            <a:endParaRPr kumimoji="1" lang="en-US" altLang="ja-JP" dirty="0" smtClean="0"/>
          </a:p>
          <a:p>
            <a:r>
              <a:rPr kumimoji="1" lang="ja-JP" altLang="en-US" dirty="0" smtClean="0"/>
              <a:t>最も単純な方法として、システムの再起動があります</a:t>
            </a:r>
            <a:endParaRPr kumimoji="1" lang="en-US" altLang="ja-JP" dirty="0" smtClean="0"/>
          </a:p>
          <a:p>
            <a:endParaRPr kumimoji="1" lang="en-US" altLang="ja-JP" dirty="0" smtClean="0"/>
          </a:p>
          <a:p>
            <a:r>
              <a:rPr kumimoji="1" lang="ja-JP" altLang="en-US" dirty="0" smtClean="0"/>
              <a:t>システムを再起動することでメモリの状態が初期化され、空きメモリの減少を解消することが可能です</a:t>
            </a:r>
            <a:endParaRPr kumimoji="1" lang="en-US" altLang="ja-JP" dirty="0" smtClean="0"/>
          </a:p>
          <a:p>
            <a:endParaRPr kumimoji="1" lang="en-US" altLang="ja-JP" dirty="0" smtClean="0"/>
          </a:p>
          <a:p>
            <a:r>
              <a:rPr kumimoji="1" lang="ja-JP" altLang="en-US" dirty="0" smtClean="0"/>
              <a:t>また、システム起動時の一時ファイル削除によりディスク空き容量の減少を解消することでソフトウェア若化を行うことが可能です</a:t>
            </a:r>
            <a:endParaRPr kumimoji="1" lang="en-US" altLang="ja-JP" dirty="0" smtClean="0"/>
          </a:p>
          <a:p>
            <a:endParaRPr kumimoji="1" lang="en-US" altLang="ja-JP" dirty="0" smtClean="0"/>
          </a:p>
          <a:p>
            <a:r>
              <a:rPr kumimoji="1" lang="ja-JP" altLang="en-US" dirty="0" smtClean="0"/>
              <a:t>仮想化システムの場合、ハイパーバイザを再起動することでソフトウェア若化を行うことができますが、その際には、ハイパーバイザ上で動作している全ての</a:t>
            </a:r>
            <a:r>
              <a:rPr kumimoji="1" lang="en-US" altLang="ja-JP" dirty="0" smtClean="0"/>
              <a:t>VM</a:t>
            </a:r>
            <a:r>
              <a:rPr kumimoji="1" lang="ja-JP" altLang="en-US" dirty="0" smtClean="0"/>
              <a:t>の</a:t>
            </a:r>
            <a:r>
              <a:rPr kumimoji="1" lang="en-US" altLang="ja-JP" dirty="0" smtClean="0"/>
              <a:t>OS</a:t>
            </a:r>
            <a:r>
              <a:rPr kumimoji="1" lang="ja-JP" altLang="en-US" dirty="0" smtClean="0"/>
              <a:t>を停止する必要があります</a:t>
            </a:r>
            <a:endParaRPr kumimoji="1" lang="en-US" altLang="ja-JP" dirty="0" smtClean="0"/>
          </a:p>
          <a:p>
            <a:endParaRPr kumimoji="1" lang="en-US" altLang="ja-JP" dirty="0" smtClean="0"/>
          </a:p>
          <a:p>
            <a:r>
              <a:rPr kumimoji="1" lang="ja-JP" altLang="en-US" dirty="0" smtClean="0"/>
              <a:t>そして、ハイパーバイザを再起動してから、</a:t>
            </a:r>
            <a:r>
              <a:rPr kumimoji="1" lang="en-US" altLang="ja-JP" dirty="0" smtClean="0"/>
              <a:t>VM</a:t>
            </a:r>
            <a:r>
              <a:rPr kumimoji="1" lang="ja-JP" altLang="en-US" dirty="0" smtClean="0"/>
              <a:t>の</a:t>
            </a:r>
            <a:r>
              <a:rPr kumimoji="1" lang="en-US" altLang="ja-JP" dirty="0" smtClean="0"/>
              <a:t>OS</a:t>
            </a:r>
            <a:r>
              <a:rPr kumimoji="1" lang="ja-JP" altLang="en-US" dirty="0" smtClean="0"/>
              <a:t>を起動し直す必要があります</a:t>
            </a:r>
            <a:endParaRPr kumimoji="1" lang="en-US" altLang="ja-JP" dirty="0" smtClean="0"/>
          </a:p>
          <a:p>
            <a:endParaRPr kumimoji="1" lang="en-US" altLang="ja-JP" dirty="0" smtClean="0"/>
          </a:p>
          <a:p>
            <a:r>
              <a:rPr kumimoji="1" lang="en-US" altLang="ja-JP" dirty="0" smtClean="0"/>
              <a:t>OS</a:t>
            </a:r>
            <a:r>
              <a:rPr kumimoji="1" lang="ja-JP" altLang="en-US" dirty="0" smtClean="0"/>
              <a:t>の起動には時間がかかる上、通常多くの</a:t>
            </a:r>
            <a:r>
              <a:rPr kumimoji="1" lang="en-US" altLang="ja-JP" dirty="0" smtClean="0"/>
              <a:t>VM</a:t>
            </a:r>
            <a:r>
              <a:rPr kumimoji="1" lang="ja-JP" altLang="en-US" dirty="0" smtClean="0"/>
              <a:t>が集約されて動作するため非常に時間がかかります</a:t>
            </a:r>
            <a:endParaRPr kumimoji="1" lang="en-US" altLang="ja-JP" dirty="0" smtClean="0"/>
          </a:p>
          <a:p>
            <a:endParaRPr kumimoji="1" lang="en-US" altLang="ja-JP" dirty="0" smtClean="0"/>
          </a:p>
          <a:p>
            <a:r>
              <a:rPr kumimoji="1" lang="ja-JP" altLang="en-US" dirty="0" smtClean="0"/>
              <a:t>また、</a:t>
            </a:r>
            <a:r>
              <a:rPr kumimoji="1" lang="en-US" altLang="ja-JP" dirty="0" smtClean="0"/>
              <a:t>VM</a:t>
            </a:r>
            <a:r>
              <a:rPr kumimoji="1" lang="ja-JP" altLang="en-US" dirty="0" err="1" smtClean="0"/>
              <a:t>が停</a:t>
            </a:r>
            <a:r>
              <a:rPr kumimoji="1" lang="ja-JP" altLang="en-US" dirty="0" smtClean="0"/>
              <a:t>止している間はサービスを提供することができないため、長いダウンタイムが発生してしまいます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F7F4233-3CFA-40E5-B779-703EA8E7C321}" type="slidenum">
              <a:rPr kumimoji="1" lang="ja-JP" altLang="en-US" smtClean="0"/>
              <a:t>4</a:t>
            </a:fld>
            <a:endParaRPr kumimoji="1" lang="ja-JP" altLang="en-US"/>
          </a:p>
        </p:txBody>
      </p:sp>
    </p:spTree>
    <p:extLst>
      <p:ext uri="{BB962C8B-B14F-4D97-AF65-F5344CB8AC3E}">
        <p14:creationId xmlns:p14="http://schemas.microsoft.com/office/powerpoint/2010/main" val="8240760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a:t>
            </a:r>
            <a:r>
              <a:rPr kumimoji="1" lang="en-US" altLang="ja-JP" dirty="0" smtClean="0"/>
              <a:t>VM</a:t>
            </a:r>
            <a:r>
              <a:rPr kumimoji="1" lang="ja-JP" altLang="en-US" dirty="0" smtClean="0"/>
              <a:t>を動作させたまま別のホストに移動させることができるマイグレーションが活用されています</a:t>
            </a:r>
            <a:endParaRPr kumimoji="1" lang="en-US" altLang="ja-JP" dirty="0" smtClean="0"/>
          </a:p>
          <a:p>
            <a:endParaRPr kumimoji="1" lang="en-US" altLang="ja-JP" dirty="0" smtClean="0"/>
          </a:p>
          <a:p>
            <a:r>
              <a:rPr kumimoji="1" lang="ja-JP" altLang="en-US" dirty="0" smtClean="0"/>
              <a:t>ハイパーバイザのソフトウェア若化を行う前に、そのハイパーバイザ上で動作しているすべての</a:t>
            </a:r>
            <a:r>
              <a:rPr kumimoji="1" lang="en-US" altLang="ja-JP" dirty="0" smtClean="0"/>
              <a:t>VM</a:t>
            </a:r>
            <a:r>
              <a:rPr kumimoji="1" lang="ja-JP" altLang="en-US" dirty="0" smtClean="0"/>
              <a:t>をマイグレーションにより別のホストに移動させてから、ハイパーバイザの再起動を行います</a:t>
            </a:r>
            <a:endParaRPr kumimoji="1" lang="en-US" altLang="ja-JP" dirty="0" smtClean="0"/>
          </a:p>
          <a:p>
            <a:endParaRPr kumimoji="1" lang="en-US" altLang="ja-JP" dirty="0" smtClean="0"/>
          </a:p>
          <a:p>
            <a:r>
              <a:rPr kumimoji="1" lang="ja-JP" altLang="en-US" dirty="0" smtClean="0"/>
              <a:t>そうすることでハイパーバイザを再起動することによる</a:t>
            </a:r>
            <a:r>
              <a:rPr kumimoji="1" lang="en-US" altLang="ja-JP" dirty="0" smtClean="0"/>
              <a:t>VM</a:t>
            </a:r>
            <a:r>
              <a:rPr kumimoji="1" lang="ja-JP" altLang="en-US" dirty="0" err="1" smtClean="0"/>
              <a:t>への</a:t>
            </a:r>
            <a:r>
              <a:rPr kumimoji="1" lang="ja-JP" altLang="en-US" dirty="0" smtClean="0"/>
              <a:t>影響を無くすことができ、また、マイグレーション中には</a:t>
            </a:r>
            <a:r>
              <a:rPr kumimoji="1" lang="en-US" altLang="ja-JP" dirty="0" smtClean="0"/>
              <a:t>VM</a:t>
            </a:r>
            <a:r>
              <a:rPr kumimoji="1" lang="ja-JP" altLang="en-US" dirty="0" smtClean="0"/>
              <a:t>にダウンタイムはほとんど発生しないためソフトウェア若化に伴うダウンタイムを削減することが可能となります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CF7F4233-3CFA-40E5-B779-703EA8E7C321}" type="slidenum">
              <a:rPr kumimoji="1" lang="ja-JP" altLang="en-US" smtClean="0"/>
              <a:t>5</a:t>
            </a:fld>
            <a:endParaRPr kumimoji="1" lang="ja-JP" altLang="en-US"/>
          </a:p>
        </p:txBody>
      </p:sp>
    </p:spTree>
    <p:extLst>
      <p:ext uri="{BB962C8B-B14F-4D97-AF65-F5344CB8AC3E}">
        <p14:creationId xmlns:p14="http://schemas.microsoft.com/office/powerpoint/2010/main" val="3781159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VM</a:t>
            </a:r>
            <a:r>
              <a:rPr kumimoji="1" lang="ja-JP" altLang="en-US" dirty="0" smtClean="0"/>
              <a:t>をマイグレーションするには移動元のホストから移動先のホストに</a:t>
            </a:r>
            <a:r>
              <a:rPr kumimoji="1" lang="en-US" altLang="ja-JP" dirty="0" smtClean="0"/>
              <a:t>VM</a:t>
            </a:r>
            <a:r>
              <a:rPr kumimoji="1" lang="ja-JP" altLang="en-US" dirty="0" smtClean="0"/>
              <a:t>のメモリイメージをネットワークを介して転送する必要があります</a:t>
            </a:r>
            <a:endParaRPr kumimoji="1" lang="en-US" altLang="ja-JP" dirty="0" smtClean="0"/>
          </a:p>
          <a:p>
            <a:endParaRPr kumimoji="1" lang="en-US" altLang="ja-JP" dirty="0" smtClean="0"/>
          </a:p>
          <a:p>
            <a:r>
              <a:rPr kumimoji="1" lang="ja-JP" altLang="en-US" dirty="0" smtClean="0"/>
              <a:t>このメモリの転送は、すべての</a:t>
            </a:r>
            <a:r>
              <a:rPr kumimoji="1" lang="en-US" altLang="ja-JP" dirty="0" smtClean="0"/>
              <a:t>VM</a:t>
            </a:r>
            <a:r>
              <a:rPr kumimoji="1" lang="ja-JP" altLang="en-US" dirty="0" smtClean="0"/>
              <a:t>を移動させる場合には合計で数</a:t>
            </a:r>
            <a:r>
              <a:rPr kumimoji="1" lang="en-US" altLang="ja-JP" dirty="0" smtClean="0"/>
              <a:t>GB</a:t>
            </a:r>
            <a:r>
              <a:rPr kumimoji="1" lang="ja-JP" altLang="en-US" dirty="0" smtClean="0"/>
              <a:t>～数十</a:t>
            </a:r>
            <a:r>
              <a:rPr kumimoji="1" lang="en-US" altLang="ja-JP" dirty="0" smtClean="0"/>
              <a:t>GB</a:t>
            </a:r>
            <a:r>
              <a:rPr kumimoji="1" lang="ja-JP" altLang="en-US" dirty="0" smtClean="0"/>
              <a:t>ものデータ量になることもあるため、ネットワーク帯域を占有してしまいます</a:t>
            </a:r>
            <a:endParaRPr kumimoji="1" lang="en-US" altLang="ja-JP" dirty="0" smtClean="0"/>
          </a:p>
          <a:p>
            <a:endParaRPr kumimoji="1" lang="en-US" altLang="ja-JP" dirty="0" smtClean="0"/>
          </a:p>
          <a:p>
            <a:r>
              <a:rPr kumimoji="1" lang="ja-JP" altLang="en-US" dirty="0" smtClean="0"/>
              <a:t>また、このマイグレーション処理のためにホストの</a:t>
            </a:r>
            <a:r>
              <a:rPr kumimoji="1" lang="en-US" altLang="ja-JP" dirty="0" smtClean="0"/>
              <a:t>CPU</a:t>
            </a:r>
            <a:r>
              <a:rPr kumimoji="1" lang="ja-JP" altLang="en-US" dirty="0" smtClean="0"/>
              <a:t>やメモリ帯域が占有されシステムの性能低下を引き起こしてしまいます</a:t>
            </a:r>
            <a:endParaRPr kumimoji="1" lang="en-US" altLang="ja-JP" dirty="0" smtClean="0"/>
          </a:p>
          <a:p>
            <a:endParaRPr kumimoji="1" lang="en-US" altLang="ja-JP" dirty="0" smtClean="0"/>
          </a:p>
          <a:p>
            <a:r>
              <a:rPr kumimoji="1" lang="ja-JP" altLang="en-US" dirty="0" smtClean="0"/>
              <a:t>マイグレーションで用いるネットワーク帯域を制限することで、ネットワークへの負荷を軽減し、その結果システムへの負荷も軽減することができますが、マイグレーションに時間がかかるようになってしまいます</a:t>
            </a:r>
            <a:endParaRPr kumimoji="1" lang="en-US" altLang="ja-JP" dirty="0" smtClean="0"/>
          </a:p>
          <a:p>
            <a:endParaRPr kumimoji="1" lang="en-US" altLang="ja-JP" dirty="0" smtClean="0"/>
          </a:p>
          <a:p>
            <a:r>
              <a:rPr kumimoji="1" lang="ja-JP" altLang="en-US" dirty="0" smtClean="0"/>
              <a:t>そのため、ハイパーバイザの再起動が可能になるまでの時間が長くなり、仮想化システムのソフトウェア若化時間が増大してしまいます</a:t>
            </a:r>
            <a:endParaRPr kumimoji="1" lang="ja-JP" altLang="en-US" dirty="0"/>
          </a:p>
        </p:txBody>
      </p:sp>
      <p:sp>
        <p:nvSpPr>
          <p:cNvPr id="4" name="スライド番号プレースホルダー 3"/>
          <p:cNvSpPr>
            <a:spLocks noGrp="1"/>
          </p:cNvSpPr>
          <p:nvPr>
            <p:ph type="sldNum" sz="quarter" idx="10"/>
          </p:nvPr>
        </p:nvSpPr>
        <p:spPr/>
        <p:txBody>
          <a:bodyPr/>
          <a:lstStyle/>
          <a:p>
            <a:fld id="{CF7F4233-3CFA-40E5-B779-703EA8E7C321}" type="slidenum">
              <a:rPr kumimoji="1" lang="ja-JP" altLang="en-US" smtClean="0"/>
              <a:t>6</a:t>
            </a:fld>
            <a:endParaRPr kumimoji="1" lang="ja-JP" altLang="en-US"/>
          </a:p>
        </p:txBody>
      </p:sp>
    </p:spTree>
    <p:extLst>
      <p:ext uri="{BB962C8B-B14F-4D97-AF65-F5344CB8AC3E}">
        <p14:creationId xmlns:p14="http://schemas.microsoft.com/office/powerpoint/2010/main" val="1117867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～という</a:t>
            </a:r>
            <a:endParaRPr kumimoji="1" lang="en-US" altLang="ja-JP" dirty="0" smtClean="0"/>
          </a:p>
          <a:p>
            <a:r>
              <a:rPr kumimoji="1" lang="en-US" altLang="ja-JP" dirty="0" smtClean="0"/>
              <a:t>×</a:t>
            </a:r>
            <a:r>
              <a:rPr kumimoji="1" lang="ja-JP" altLang="en-US" dirty="0" smtClean="0"/>
              <a:t>提案しています</a:t>
            </a:r>
            <a:endParaRPr kumimoji="1" lang="en-US" altLang="ja-JP" dirty="0" smtClean="0"/>
          </a:p>
          <a:p>
            <a:r>
              <a:rPr kumimoji="1" lang="ja-JP" altLang="en-US" dirty="0" smtClean="0"/>
              <a:t>○提案します</a:t>
            </a:r>
            <a:endParaRPr kumimoji="1" lang="en-US" altLang="ja-JP" dirty="0" smtClean="0"/>
          </a:p>
          <a:p>
            <a:r>
              <a:rPr kumimoji="1" lang="en-US" altLang="ja-JP" dirty="0" smtClean="0"/>
              <a:t>×</a:t>
            </a:r>
            <a:r>
              <a:rPr kumimoji="1" lang="ja-JP" altLang="en-US" smtClean="0"/>
              <a:t>「また」の乱用</a:t>
            </a:r>
            <a:endParaRPr kumimoji="1" lang="ja-JP" altLang="en-US" dirty="0"/>
          </a:p>
        </p:txBody>
      </p:sp>
      <p:sp>
        <p:nvSpPr>
          <p:cNvPr id="4" name="スライド番号プレースホルダー 3"/>
          <p:cNvSpPr>
            <a:spLocks noGrp="1"/>
          </p:cNvSpPr>
          <p:nvPr>
            <p:ph type="sldNum" sz="quarter" idx="10"/>
          </p:nvPr>
        </p:nvSpPr>
        <p:spPr/>
        <p:txBody>
          <a:bodyPr/>
          <a:lstStyle/>
          <a:p>
            <a:fld id="{CF7F4233-3CFA-40E5-B779-703EA8E7C321}" type="slidenum">
              <a:rPr kumimoji="1" lang="ja-JP" altLang="en-US" smtClean="0"/>
              <a:t>7</a:t>
            </a:fld>
            <a:endParaRPr kumimoji="1" lang="ja-JP" altLang="en-US"/>
          </a:p>
        </p:txBody>
      </p:sp>
    </p:spTree>
    <p:extLst>
      <p:ext uri="{BB962C8B-B14F-4D97-AF65-F5344CB8AC3E}">
        <p14:creationId xmlns:p14="http://schemas.microsoft.com/office/powerpoint/2010/main" val="127957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F7F4233-3CFA-40E5-B779-703EA8E7C321}" type="slidenum">
              <a:rPr kumimoji="1" lang="ja-JP" altLang="en-US" smtClean="0"/>
              <a:t>8</a:t>
            </a:fld>
            <a:endParaRPr kumimoji="1" lang="ja-JP" altLang="en-US"/>
          </a:p>
        </p:txBody>
      </p:sp>
    </p:spTree>
    <p:extLst>
      <p:ext uri="{BB962C8B-B14F-4D97-AF65-F5344CB8AC3E}">
        <p14:creationId xmlns:p14="http://schemas.microsoft.com/office/powerpoint/2010/main" val="3727742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仮想化システムでは、</a:t>
            </a:r>
            <a:r>
              <a:rPr kumimoji="1" lang="en-US" altLang="ja-JP" dirty="0" smtClean="0"/>
              <a:t>VM</a:t>
            </a:r>
            <a:r>
              <a:rPr kumimoji="1" lang="ja-JP" altLang="en-US" dirty="0" smtClean="0"/>
              <a:t>同士が通信を行うために、ネットワークカードをエミュレーションした仮想</a:t>
            </a:r>
            <a:r>
              <a:rPr kumimoji="1" lang="en-US" altLang="ja-JP" dirty="0" smtClean="0"/>
              <a:t>NIC</a:t>
            </a:r>
            <a:r>
              <a:rPr kumimoji="1" lang="ja-JP" altLang="en-US" dirty="0" smtClean="0"/>
              <a:t>を介した仮想ネットワークを用います</a:t>
            </a:r>
            <a:endParaRPr kumimoji="1" lang="en-US" altLang="ja-JP" dirty="0" smtClean="0"/>
          </a:p>
          <a:p>
            <a:endParaRPr kumimoji="1" lang="en-US" altLang="ja-JP" dirty="0" smtClean="0"/>
          </a:p>
          <a:p>
            <a:r>
              <a:rPr kumimoji="1" lang="ja-JP" altLang="en-US" dirty="0" smtClean="0"/>
              <a:t>ホスト</a:t>
            </a:r>
            <a:r>
              <a:rPr kumimoji="1" lang="en-US" altLang="ja-JP" dirty="0" smtClean="0"/>
              <a:t>VM</a:t>
            </a:r>
            <a:r>
              <a:rPr kumimoji="1" lang="ja-JP" altLang="en-US" dirty="0" smtClean="0"/>
              <a:t>間でゲスト</a:t>
            </a:r>
            <a:r>
              <a:rPr kumimoji="1" lang="en-US" altLang="ja-JP" dirty="0" smtClean="0"/>
              <a:t>VM</a:t>
            </a:r>
            <a:r>
              <a:rPr kumimoji="1" lang="ja-JP" altLang="en-US" dirty="0" smtClean="0"/>
              <a:t>のマイグレーションを行う際には、移動元のゲスト・ハイパーバイザから移動先のゲスト・ハイパーバイザにマイグレーション要求が出されます</a:t>
            </a:r>
            <a:endParaRPr kumimoji="1" lang="en-US" altLang="ja-JP" dirty="0" smtClean="0"/>
          </a:p>
          <a:p>
            <a:endParaRPr kumimoji="1" lang="en-US" altLang="ja-JP" dirty="0" smtClean="0"/>
          </a:p>
          <a:p>
            <a:r>
              <a:rPr kumimoji="1" lang="ja-JP" altLang="en-US" dirty="0" smtClean="0"/>
              <a:t>移動先のゲスト・ハイパーバイザはマイグレーションされてきた</a:t>
            </a:r>
            <a:r>
              <a:rPr kumimoji="1" lang="en-US" altLang="ja-JP" dirty="0" smtClean="0"/>
              <a:t>VM</a:t>
            </a:r>
            <a:r>
              <a:rPr kumimoji="1" lang="ja-JP" altLang="en-US" dirty="0" smtClean="0"/>
              <a:t>を復元するために、メモリや</a:t>
            </a:r>
            <a:r>
              <a:rPr kumimoji="1" lang="en-US" altLang="ja-JP" dirty="0" smtClean="0"/>
              <a:t>CPU</a:t>
            </a:r>
            <a:r>
              <a:rPr kumimoji="1" lang="ja-JP" altLang="en-US" dirty="0" smtClean="0"/>
              <a:t>などを初期化した空の</a:t>
            </a:r>
            <a:r>
              <a:rPr kumimoji="1" lang="en-US" altLang="ja-JP" dirty="0" smtClean="0"/>
              <a:t>VM</a:t>
            </a:r>
            <a:r>
              <a:rPr kumimoji="1" lang="ja-JP" altLang="en-US" dirty="0" smtClean="0"/>
              <a:t>を作成します</a:t>
            </a:r>
            <a:endParaRPr kumimoji="1" lang="en-US" altLang="ja-JP" dirty="0" smtClean="0"/>
          </a:p>
          <a:p>
            <a:endParaRPr kumimoji="1" lang="en-US" altLang="ja-JP" dirty="0" smtClean="0"/>
          </a:p>
          <a:p>
            <a:r>
              <a:rPr kumimoji="1" lang="ja-JP" altLang="en-US" dirty="0" smtClean="0"/>
              <a:t>移動元のゲスト・ハイパーバイザは仮想ネットワークを介して移動先のゲスト・ハイパーバイザにメモリ内容を転送します</a:t>
            </a:r>
            <a:endParaRPr kumimoji="1" lang="en-US" altLang="ja-JP" dirty="0" smtClean="0"/>
          </a:p>
          <a:p>
            <a:endParaRPr kumimoji="1" lang="en-US" altLang="ja-JP" dirty="0" smtClean="0"/>
          </a:p>
          <a:p>
            <a:r>
              <a:rPr kumimoji="1" lang="ja-JP" altLang="en-US" dirty="0" smtClean="0"/>
              <a:t>しかし、ネットワークの仮想化にはオーバヘッドがかかる上に、移動元と移動先のネットワークの仮想化が同一ホスト上で行われるため</a:t>
            </a:r>
            <a:r>
              <a:rPr kumimoji="1" lang="en-US" altLang="ja-JP" dirty="0" smtClean="0"/>
              <a:t>2</a:t>
            </a:r>
            <a:r>
              <a:rPr kumimoji="1" lang="ja-JP" altLang="en-US" dirty="0" smtClean="0"/>
              <a:t>倍の負荷がシステムにかかってしまいます</a:t>
            </a:r>
            <a:endParaRPr kumimoji="1" lang="ja-JP" altLang="en-US" dirty="0"/>
          </a:p>
        </p:txBody>
      </p:sp>
      <p:sp>
        <p:nvSpPr>
          <p:cNvPr id="4" name="スライド番号プレースホルダー 3"/>
          <p:cNvSpPr>
            <a:spLocks noGrp="1"/>
          </p:cNvSpPr>
          <p:nvPr>
            <p:ph type="sldNum" sz="quarter" idx="10"/>
          </p:nvPr>
        </p:nvSpPr>
        <p:spPr/>
        <p:txBody>
          <a:bodyPr/>
          <a:lstStyle/>
          <a:p>
            <a:fld id="{CF7F4233-3CFA-40E5-B779-703EA8E7C321}" type="slidenum">
              <a:rPr kumimoji="1" lang="ja-JP" altLang="en-US" smtClean="0"/>
              <a:t>9</a:t>
            </a:fld>
            <a:endParaRPr kumimoji="1" lang="ja-JP" altLang="en-US"/>
          </a:p>
        </p:txBody>
      </p:sp>
    </p:spTree>
    <p:extLst>
      <p:ext uri="{BB962C8B-B14F-4D97-AF65-F5344CB8AC3E}">
        <p14:creationId xmlns:p14="http://schemas.microsoft.com/office/powerpoint/2010/main" val="1078306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60000"/>
            <a:ext cx="8028000" cy="2880000"/>
          </a:xfrm>
        </p:spPr>
        <p:txBody>
          <a:bodyPr anchor="ctr">
            <a:noAutofit/>
          </a:bodyPr>
          <a:lstStyle>
            <a:lvl1pPr>
              <a:lnSpc>
                <a:spcPct val="100000"/>
              </a:lnSpc>
              <a:defRPr sz="4000" b="1" spc="-80" baseline="0">
                <a:solidFill>
                  <a:schemeClr val="tx1">
                    <a:lumMod val="75000"/>
                    <a:lumOff val="25000"/>
                  </a:schemeClr>
                </a:solidFill>
                <a:latin typeface="ヒラギノ丸ゴ Pro W4" pitchFamily="34" charset="-128"/>
                <a:ea typeface="ヒラギノ丸ゴ Pro W4" pitchFamily="34" charset="-128"/>
                <a:cs typeface="MigMix 1P" panose="020B0502020203020207" pitchFamily="50" charset="-128"/>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457200" y="4176000"/>
            <a:ext cx="6858000" cy="1980000"/>
          </a:xfrm>
        </p:spPr>
        <p:txBody>
          <a:bodyPr>
            <a:normAutofit/>
          </a:bodyPr>
          <a:lstStyle>
            <a:lvl1pPr marL="0" indent="0" algn="l">
              <a:buNone/>
              <a:defRPr sz="2400" b="0" cap="all" spc="120" baseline="0">
                <a:solidFill>
                  <a:schemeClr val="tx1">
                    <a:lumMod val="75000"/>
                    <a:lumOff val="25000"/>
                  </a:schemeClr>
                </a:solidFill>
                <a:latin typeface="ヒラギノ丸ゴ Pro W4" pitchFamily="34" charset="-128"/>
                <a:ea typeface="ヒラギノ丸ゴ Pro W4" pitchFamily="34" charset="-128"/>
                <a:cs typeface="MigMix 1P" panose="020B0502020203020207"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B371F80-BD58-46B9-82C5-6B246ABE801C}" type="datetime1">
              <a:rPr kumimoji="1" lang="ja-JP" altLang="en-US" smtClean="0"/>
              <a:t>2013/12/3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sz="1400">
                <a:solidFill>
                  <a:schemeClr val="tx1"/>
                </a:solidFill>
                <a:latin typeface="MigMix 1P" panose="020B0502020203020207" pitchFamily="50" charset="-128"/>
                <a:ea typeface="MigMix 1P" panose="020B0502020203020207" pitchFamily="50" charset="-128"/>
                <a:cs typeface="MigMix 1P" panose="020B0502020203020207" pitchFamily="50" charset="-128"/>
              </a:defRPr>
            </a:lvl1pPr>
          </a:lstStyle>
          <a:p>
            <a:fld id="{53932784-8429-45D6-8421-C8E161DAFB29}" type="slidenum">
              <a:rPr lang="ja-JP" altLang="en-US" smtClean="0"/>
              <a:pPr/>
              <a:t>‹#›</a:t>
            </a:fld>
            <a:endParaRPr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7D6E18B6-54A7-4056-9A65-BD896E2346F1}" type="datetime1">
              <a:rPr kumimoji="1" lang="ja-JP" altLang="en-US" smtClean="0"/>
              <a:t>2013/12/3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932784-8429-45D6-8421-C8E161DAFB29}"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5910BEF0-A5A0-455C-96E6-CBCC990B4EEA}" type="datetime1">
              <a:rPr kumimoji="1" lang="ja-JP" altLang="en-US" smtClean="0"/>
              <a:t>2013/12/3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932784-8429-45D6-8421-C8E161DAFB29}"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80000" y="252000"/>
            <a:ext cx="8640000" cy="1080000"/>
          </a:xfrm>
        </p:spPr>
        <p:txBody>
          <a:bodyPr anchor="ctr">
            <a:normAutofit/>
          </a:bodyPr>
          <a:lstStyle>
            <a:lvl1pPr algn="just">
              <a:defRPr sz="3600" cap="none" baseline="0">
                <a:solidFill>
                  <a:srgbClr val="D1282E"/>
                </a:solidFill>
                <a:latin typeface="ヒラギノ丸ゴ Pro W4" pitchFamily="34" charset="-128"/>
                <a:ea typeface="ヒラギノ丸ゴ Pro W4" pitchFamily="34" charset="-128"/>
              </a:defRPr>
            </a:lvl1pPr>
          </a:lstStyle>
          <a:p>
            <a:r>
              <a:rPr lang="ja-JP" altLang="en-US" dirty="0" smtClean="0"/>
              <a:t>マスター タイトルの書式設定</a:t>
            </a:r>
            <a:endParaRPr lang="en-US" dirty="0"/>
          </a:p>
        </p:txBody>
      </p:sp>
      <p:sp>
        <p:nvSpPr>
          <p:cNvPr id="3" name="Content Placeholder 2"/>
          <p:cNvSpPr>
            <a:spLocks noGrp="1"/>
          </p:cNvSpPr>
          <p:nvPr>
            <p:ph idx="1"/>
          </p:nvPr>
        </p:nvSpPr>
        <p:spPr>
          <a:xfrm>
            <a:off x="216000" y="1476000"/>
            <a:ext cx="8640000" cy="4860000"/>
          </a:xfrm>
        </p:spPr>
        <p:txBody>
          <a:bodyPr/>
          <a:lstStyle>
            <a:lvl1pPr marL="216000" indent="-252000">
              <a:buClr>
                <a:srgbClr val="D1282E"/>
              </a:buClr>
              <a:buSzPct val="80000"/>
              <a:buFont typeface="Wingdings" panose="05000000000000000000" pitchFamily="2" charset="2"/>
              <a:buChar char="l"/>
              <a:defRPr>
                <a:solidFill>
                  <a:schemeClr val="tx1">
                    <a:lumMod val="75000"/>
                    <a:lumOff val="25000"/>
                  </a:schemeClr>
                </a:solidFill>
                <a:latin typeface="ヒラギノ丸ゴ Pro W4" pitchFamily="34" charset="-128"/>
                <a:ea typeface="ヒラギノ丸ゴ Pro W4" pitchFamily="34" charset="-128"/>
              </a:defRPr>
            </a:lvl1pPr>
            <a:lvl2pPr marL="504000" indent="-252000">
              <a:buClr>
                <a:schemeClr val="tx1">
                  <a:lumMod val="75000"/>
                  <a:lumOff val="25000"/>
                </a:schemeClr>
              </a:buClr>
              <a:buSzPct val="80000"/>
              <a:buFont typeface="Wingdings" panose="05000000000000000000" pitchFamily="2" charset="2"/>
              <a:buChar char="l"/>
              <a:defRPr sz="2400">
                <a:solidFill>
                  <a:schemeClr val="tx1">
                    <a:lumMod val="75000"/>
                    <a:lumOff val="25000"/>
                  </a:schemeClr>
                </a:solidFill>
                <a:latin typeface="ヒラギノ丸ゴ Pro W4" pitchFamily="34" charset="-128"/>
                <a:ea typeface="ヒラギノ丸ゴ Pro W4" pitchFamily="34" charset="-128"/>
              </a:defRPr>
            </a:lvl2pPr>
            <a:lvl3pPr marL="792000" indent="-252000">
              <a:buClr>
                <a:srgbClr val="D1282E"/>
              </a:buClr>
              <a:buSzPct val="90000"/>
              <a:buFont typeface="Wingdings" panose="05000000000000000000" pitchFamily="2" charset="2"/>
              <a:buChar char="l"/>
              <a:defRPr sz="2200">
                <a:solidFill>
                  <a:schemeClr val="tx1">
                    <a:lumMod val="75000"/>
                    <a:lumOff val="25000"/>
                  </a:schemeClr>
                </a:solidFill>
                <a:latin typeface="ヒラギノ丸ゴ Pro W4" pitchFamily="34" charset="-128"/>
                <a:ea typeface="ヒラギノ丸ゴ Pro W4" pitchFamily="34" charset="-128"/>
              </a:defRPr>
            </a:lvl3pPr>
            <a:lvl4pPr marL="1152000" indent="-252000">
              <a:buClr>
                <a:schemeClr val="tx1">
                  <a:lumMod val="75000"/>
                  <a:lumOff val="25000"/>
                </a:schemeClr>
              </a:buClr>
              <a:buFont typeface="Arial" panose="020B0604020202020204" pitchFamily="34" charset="0"/>
              <a:buChar char="•"/>
              <a:defRPr sz="2200">
                <a:solidFill>
                  <a:schemeClr val="tx1">
                    <a:lumMod val="75000"/>
                    <a:lumOff val="25000"/>
                  </a:schemeClr>
                </a:solidFill>
                <a:latin typeface="ヒラギノ丸ゴ Pro W4" pitchFamily="34" charset="-128"/>
                <a:ea typeface="ヒラギノ丸ゴ Pro W4" pitchFamily="34" charset="-128"/>
              </a:defRPr>
            </a:lvl4pPr>
            <a:lvl5pPr>
              <a:defRPr sz="2200">
                <a:solidFill>
                  <a:schemeClr val="tx1">
                    <a:lumMod val="75000"/>
                    <a:lumOff val="25000"/>
                  </a:schemeClr>
                </a:solidFill>
                <a:latin typeface="ヒラギノ丸ゴ Pro W4" pitchFamily="34" charset="-128"/>
                <a:ea typeface="ヒラギノ丸ゴ Pro W4" pitchFamily="34" charset="-128"/>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10"/>
          </p:nvPr>
        </p:nvSpPr>
        <p:spPr/>
        <p:txBody>
          <a:bodyPr/>
          <a:lstStyle/>
          <a:p>
            <a:fld id="{DB219528-E6EB-42C4-86D5-E4CE2A535462}" type="datetime1">
              <a:rPr kumimoji="1" lang="ja-JP" altLang="en-US" smtClean="0"/>
              <a:t>2013/12/3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400">
                <a:latin typeface="MigMix 1P" panose="020B0502020203020207" pitchFamily="50" charset="-128"/>
                <a:ea typeface="MigMix 1P" panose="020B0502020203020207" pitchFamily="50" charset="-128"/>
                <a:cs typeface="MigMix 1P" panose="020B0502020203020207" pitchFamily="50" charset="-128"/>
              </a:defRPr>
            </a:lvl1pPr>
          </a:lstStyle>
          <a:p>
            <a:fld id="{53932784-8429-45D6-8421-C8E161DAFB29}" type="slidenum">
              <a:rPr lang="ja-JP" altLang="en-US" smtClean="0"/>
              <a:pPr/>
              <a:t>‹#›</a:t>
            </a:fld>
            <a:endParaRPr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7" name="Date Placeholder 6"/>
          <p:cNvSpPr>
            <a:spLocks noGrp="1"/>
          </p:cNvSpPr>
          <p:nvPr>
            <p:ph type="dt" sz="half" idx="10"/>
          </p:nvPr>
        </p:nvSpPr>
        <p:spPr/>
        <p:txBody>
          <a:bodyPr/>
          <a:lstStyle/>
          <a:p>
            <a:fld id="{950B1E5A-8855-43C2-9A27-54A28A82A6BB}" type="datetime1">
              <a:rPr kumimoji="1" lang="ja-JP" altLang="en-US" smtClean="0"/>
              <a:t>2013/12/3</a:t>
            </a:fld>
            <a:endParaRPr kumimoji="1" lang="ja-JP" altLang="en-US"/>
          </a:p>
        </p:txBody>
      </p:sp>
      <p:sp>
        <p:nvSpPr>
          <p:cNvPr id="8" name="Slide Number Placeholder 7"/>
          <p:cNvSpPr>
            <a:spLocks noGrp="1"/>
          </p:cNvSpPr>
          <p:nvPr>
            <p:ph type="sldNum" sz="quarter" idx="11"/>
          </p:nvPr>
        </p:nvSpPr>
        <p:spPr/>
        <p:txBody>
          <a:bodyPr/>
          <a:lstStyle/>
          <a:p>
            <a:fld id="{53932784-8429-45D6-8421-C8E161DAFB29}" type="slidenum">
              <a:rPr kumimoji="1" lang="ja-JP" altLang="en-US" smtClean="0"/>
              <a:t>‹#›</a:t>
            </a:fld>
            <a:endParaRPr kumimoji="1" lang="ja-JP" altLang="en-US"/>
          </a:p>
        </p:txBody>
      </p:sp>
      <p:sp>
        <p:nvSpPr>
          <p:cNvPr id="9" name="Footer Placeholder 8"/>
          <p:cNvSpPr>
            <a:spLocks noGrp="1"/>
          </p:cNvSpPr>
          <p:nvPr>
            <p:ph type="ftr" sz="quarter" idx="12"/>
          </p:nvPr>
        </p:nvSpPr>
        <p:spPr/>
        <p:txBody>
          <a:bodyPr/>
          <a:lstStyle/>
          <a:p>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2289B34-CC58-463D-8F7D-259409463101}" type="datetime1">
              <a:rPr kumimoji="1" lang="ja-JP" altLang="en-US" smtClean="0"/>
              <a:t>2013/12/3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932784-8429-45D6-8421-C8E161DAFB29}"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ja-JP" altLang="en-US" smtClean="0"/>
              <a:t>マスター テキストの書式設定</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0391350-CEDB-42BA-8F2B-92A38163D637}" type="datetime1">
              <a:rPr kumimoji="1" lang="ja-JP" altLang="en-US" smtClean="0"/>
              <a:t>2013/12/3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3932784-8429-45D6-8421-C8E161DAFB29}"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40188264-C249-489E-BDF9-2F247CBFEAC7}" type="datetime1">
              <a:rPr kumimoji="1" lang="ja-JP" altLang="en-US" smtClean="0"/>
              <a:t>2013/12/3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3932784-8429-45D6-8421-C8E161DAFB29}"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E4869F-F65B-4635-A2D2-A2DE9E64678C}" type="datetime1">
              <a:rPr kumimoji="1" lang="ja-JP" altLang="en-US" smtClean="0"/>
              <a:t>2013/12/3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3932784-8429-45D6-8421-C8E161DAFB29}"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F51F359-1ECE-4B60-9AD9-2BD265568024}" type="datetime1">
              <a:rPr kumimoji="1" lang="ja-JP" altLang="en-US" smtClean="0"/>
              <a:t>2013/12/3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932784-8429-45D6-8421-C8E161DAFB29}"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smtClean="0"/>
              <a:t>マスター タイトルの書式設定</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E3C7BD4-BE23-4D84-81A3-E0279306E624}" type="datetime1">
              <a:rPr kumimoji="1" lang="ja-JP" altLang="en-US" smtClean="0"/>
              <a:t>2013/12/3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53932784-8429-45D6-8421-C8E161DAFB29}" type="slidenum">
              <a:rPr kumimoji="1" lang="ja-JP" altLang="en-US" smtClean="0"/>
              <a:t>‹#›</a:t>
            </a:fld>
            <a:endParaRPr kumimoji="1" lang="ja-JP" alt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ja-JP" altLang="en-US" smtClean="0"/>
              <a:t>マスター タイトルの書式設定</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152718"/>
            <a:ext cx="8100000" cy="1371600"/>
          </a:xfrm>
          <a:prstGeom prst="rect">
            <a:avLst/>
          </a:prstGeom>
        </p:spPr>
        <p:txBody>
          <a:bodyPr vert="horz" lIns="91440" tIns="45720" rIns="91440" bIns="45720" rtlCol="0" anchor="b">
            <a:normAutofit/>
          </a:body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360000" y="1752600"/>
            <a:ext cx="8100000" cy="4373563"/>
          </a:xfrm>
          <a:prstGeom prst="rect">
            <a:avLst/>
          </a:prstGeom>
        </p:spPr>
        <p:txBody>
          <a:bodyPr vert="horz" lIns="91440" tIns="45720" rIns="91440" bIns="45720" rtlCol="0">
            <a:normAutofit/>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F217263F-EEF8-4BC8-9E5B-EBB820E94283}" type="datetime1">
              <a:rPr kumimoji="1" lang="ja-JP" altLang="en-US" smtClean="0"/>
              <a:t>2013/12/3</a:t>
            </a:fld>
            <a:endParaRPr kumimoji="1" lang="ja-JP" alt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kumimoji="1" lang="ja-JP" alt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53932784-8429-45D6-8421-C8E161DAFB29}" type="slidenum">
              <a:rPr kumimoji="1" lang="ja-JP" altLang="en-US" smtClean="0"/>
              <a:t>‹#›</a:t>
            </a:fld>
            <a:endParaRPr kumimoji="1" lang="ja-JP" alt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ftr="0" dt="0"/>
  <p:txStyles>
    <p:titleStyle>
      <a:lvl1pPr algn="l" defTabSz="914400" rtl="0" eaLnBrk="1" latinLnBrk="0" hangingPunct="1">
        <a:spcBef>
          <a:spcPct val="0"/>
        </a:spcBef>
        <a:buNone/>
        <a:defRPr kumimoji="1" sz="3600" kern="1200" cap="all" spc="-60" baseline="0">
          <a:solidFill>
            <a:schemeClr val="tx2"/>
          </a:solidFill>
          <a:latin typeface="MigMix 1P" panose="020B0502020203020207" pitchFamily="50" charset="-128"/>
          <a:ea typeface="MigMix 1P" panose="020B0502020203020207" pitchFamily="50" charset="-128"/>
          <a:cs typeface="MigMix 1P" panose="020B0502020203020207" pitchFamily="50" charset="-128"/>
        </a:defRPr>
      </a:lvl1pPr>
    </p:titleStyle>
    <p:bodyStyle>
      <a:lvl1pPr marL="0" indent="0" algn="l" defTabSz="914400" rtl="0" eaLnBrk="1" latinLnBrk="0" hangingPunct="1">
        <a:spcBef>
          <a:spcPct val="20000"/>
        </a:spcBef>
        <a:spcAft>
          <a:spcPts val="600"/>
        </a:spcAft>
        <a:buFont typeface="Arial" pitchFamily="34" charset="0"/>
        <a:buNone/>
        <a:defRPr kumimoji="1" sz="2800" b="0" kern="1200">
          <a:solidFill>
            <a:schemeClr val="tx1">
              <a:lumMod val="65000"/>
              <a:lumOff val="35000"/>
            </a:schemeClr>
          </a:solidFill>
          <a:latin typeface="MigMix 1P" panose="020B0502020203020207" pitchFamily="50" charset="-128"/>
          <a:ea typeface="MigMix 1P" panose="020B0502020203020207" pitchFamily="50" charset="-128"/>
          <a:cs typeface="MigMix 1P" panose="020B0502020203020207" pitchFamily="50" charset="-128"/>
        </a:defRPr>
      </a:lvl1pPr>
      <a:lvl2pPr marL="457200" indent="-182880" algn="l" defTabSz="914400" rtl="0" eaLnBrk="1" latinLnBrk="0" hangingPunct="1">
        <a:spcBef>
          <a:spcPct val="20000"/>
        </a:spcBef>
        <a:buClr>
          <a:schemeClr val="tx2"/>
        </a:buClr>
        <a:buFont typeface="Arial" pitchFamily="34" charset="0"/>
        <a:buChar char="•"/>
        <a:defRPr kumimoji="1" sz="2400" b="0" kern="1200">
          <a:solidFill>
            <a:schemeClr val="tx1">
              <a:lumMod val="65000"/>
              <a:lumOff val="35000"/>
            </a:schemeClr>
          </a:solidFill>
          <a:latin typeface="MigMix 1P" panose="020B0502020203020207" pitchFamily="50" charset="-128"/>
          <a:ea typeface="MigMix 1P" panose="020B0502020203020207" pitchFamily="50" charset="-128"/>
          <a:cs typeface="MigMix 1P" panose="020B0502020203020207" pitchFamily="50" charset="-128"/>
        </a:defRPr>
      </a:lvl2pPr>
      <a:lvl3pPr marL="1143000" indent="-228600" algn="l" defTabSz="914400" rtl="0" eaLnBrk="1" latinLnBrk="0" hangingPunct="1">
        <a:spcBef>
          <a:spcPct val="20000"/>
        </a:spcBef>
        <a:buClr>
          <a:schemeClr val="tx2"/>
        </a:buClr>
        <a:buFont typeface="Arial" pitchFamily="34" charset="0"/>
        <a:buChar char="•"/>
        <a:defRPr kumimoji="1" sz="2000" b="0" kern="1200">
          <a:solidFill>
            <a:schemeClr val="tx1">
              <a:lumMod val="65000"/>
              <a:lumOff val="35000"/>
            </a:schemeClr>
          </a:solidFill>
          <a:latin typeface="MigMix 1P" panose="020B0502020203020207" pitchFamily="50" charset="-128"/>
          <a:ea typeface="MigMix 1P" panose="020B0502020203020207" pitchFamily="50" charset="-128"/>
          <a:cs typeface="MigMix 1P" panose="020B0502020203020207" pitchFamily="50" charset="-128"/>
        </a:defRPr>
      </a:lvl3pPr>
      <a:lvl4pPr marL="1600200" indent="-228600" algn="l" defTabSz="914400" rtl="0" eaLnBrk="1" latinLnBrk="0" hangingPunct="1">
        <a:spcBef>
          <a:spcPct val="20000"/>
        </a:spcBef>
        <a:buClr>
          <a:schemeClr val="tx2"/>
        </a:buClr>
        <a:buFont typeface="Arial" pitchFamily="34" charset="0"/>
        <a:buChar char="•"/>
        <a:defRPr kumimoji="1" sz="2000" b="0" kern="1200">
          <a:solidFill>
            <a:schemeClr val="tx1">
              <a:lumMod val="65000"/>
              <a:lumOff val="35000"/>
            </a:schemeClr>
          </a:solidFill>
          <a:latin typeface="MigMix 1P" panose="020B0502020203020207" pitchFamily="50" charset="-128"/>
          <a:ea typeface="MigMix 1P" panose="020B0502020203020207" pitchFamily="50" charset="-128"/>
          <a:cs typeface="MigMix 1P" panose="020B0502020203020207" pitchFamily="50" charset="-128"/>
        </a:defRPr>
      </a:lvl4pPr>
      <a:lvl5pPr marL="2057400" indent="-228600" algn="l" defTabSz="914400" rtl="0" eaLnBrk="1" latinLnBrk="0" hangingPunct="1">
        <a:spcBef>
          <a:spcPct val="20000"/>
        </a:spcBef>
        <a:buClr>
          <a:schemeClr val="tx2"/>
        </a:buClr>
        <a:buFont typeface="Arial" pitchFamily="34" charset="0"/>
        <a:buChar char="•"/>
        <a:defRPr kumimoji="1" sz="2000" b="0" kern="1200" baseline="0">
          <a:solidFill>
            <a:schemeClr val="tx1">
              <a:lumMod val="65000"/>
              <a:lumOff val="35000"/>
            </a:schemeClr>
          </a:solidFill>
          <a:latin typeface="MigMix 1P" panose="020B0502020203020207" pitchFamily="50" charset="-128"/>
          <a:ea typeface="MigMix 1P" panose="020B0502020203020207" pitchFamily="50" charset="-128"/>
          <a:cs typeface="MigMix 1P" panose="020B0502020203020207" pitchFamily="50" charset="-128"/>
        </a:defRPr>
      </a:lvl5pPr>
      <a:lvl6pPr marL="25146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000" y="1260000"/>
            <a:ext cx="8928000" cy="2880000"/>
          </a:xfrm>
        </p:spPr>
        <p:txBody>
          <a:bodyPr/>
          <a:lstStyle/>
          <a:p>
            <a:r>
              <a:rPr kumimoji="1" lang="ja-JP" altLang="en-US" sz="3600" dirty="0" smtClean="0"/>
              <a:t>ネストした</a:t>
            </a:r>
            <a:r>
              <a:rPr lang="en-US" altLang="ja-JP" sz="3600" dirty="0"/>
              <a:t>VM</a:t>
            </a:r>
            <a:r>
              <a:rPr kumimoji="1" lang="ja-JP" altLang="en-US" sz="3600" dirty="0" smtClean="0"/>
              <a:t>を用いた</a:t>
            </a:r>
            <a:r>
              <a:rPr kumimoji="1" lang="en-US" altLang="ja-JP" sz="3600" dirty="0" smtClean="0"/>
              <a:t/>
            </a:r>
            <a:br>
              <a:rPr kumimoji="1" lang="en-US" altLang="ja-JP" sz="3600" dirty="0" smtClean="0"/>
            </a:br>
            <a:r>
              <a:rPr kumimoji="1" lang="ja-JP" altLang="en-US" sz="3600" dirty="0" smtClean="0"/>
              <a:t>仮想化システムの高速なソフトウェア若化</a:t>
            </a:r>
            <a:endParaRPr kumimoji="1" lang="ja-JP" altLang="en-US" sz="3600" dirty="0"/>
          </a:p>
        </p:txBody>
      </p:sp>
      <p:sp>
        <p:nvSpPr>
          <p:cNvPr id="3" name="サブタイトル 2"/>
          <p:cNvSpPr>
            <a:spLocks noGrp="1"/>
          </p:cNvSpPr>
          <p:nvPr>
            <p:ph type="subTitle" idx="1"/>
          </p:nvPr>
        </p:nvSpPr>
        <p:spPr/>
        <p:txBody>
          <a:bodyPr>
            <a:normAutofit/>
          </a:bodyPr>
          <a:lstStyle/>
          <a:p>
            <a:r>
              <a:rPr lang="ja-JP" altLang="en-US" dirty="0" smtClean="0"/>
              <a:t>九州工業大学</a:t>
            </a:r>
            <a:endParaRPr lang="en-US" altLang="ja-JP" dirty="0" smtClean="0"/>
          </a:p>
          <a:p>
            <a:r>
              <a:rPr lang="ja-JP" altLang="en-US" dirty="0" smtClean="0"/>
              <a:t>大庭裕貴　光来健一</a:t>
            </a:r>
            <a:endParaRPr kumimoji="1" lang="ja-JP" altLang="en-US" dirty="0"/>
          </a:p>
        </p:txBody>
      </p:sp>
    </p:spTree>
    <p:extLst>
      <p:ext uri="{BB962C8B-B14F-4D97-AF65-F5344CB8AC3E}">
        <p14:creationId xmlns:p14="http://schemas.microsoft.com/office/powerpoint/2010/main" val="34220531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VMBeam</a:t>
            </a:r>
            <a:r>
              <a:rPr lang="ja-JP" altLang="en-US" dirty="0" smtClean="0"/>
              <a:t>の高速な</a:t>
            </a:r>
            <a:r>
              <a:rPr lang="ja-JP" altLang="en-US" dirty="0"/>
              <a:t>マイグレーション</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VM</a:t>
            </a:r>
            <a:r>
              <a:rPr lang="ja-JP" altLang="en-US" dirty="0" smtClean="0"/>
              <a:t>のメモリイメージの転送を高速化した二つのマイグレーション機構を提供</a:t>
            </a:r>
            <a:endParaRPr lang="en-US" altLang="ja-JP" dirty="0" smtClean="0"/>
          </a:p>
          <a:p>
            <a:pPr lvl="1"/>
            <a:r>
              <a:rPr kumimoji="1" lang="ja-JP" altLang="en-US" dirty="0"/>
              <a:t>コピー･</a:t>
            </a:r>
            <a:r>
              <a:rPr kumimoji="1" lang="ja-JP" altLang="en-US" dirty="0" smtClean="0"/>
              <a:t>マイグレーション</a:t>
            </a:r>
            <a:endParaRPr kumimoji="1" lang="en-US" altLang="ja-JP" dirty="0" smtClean="0"/>
          </a:p>
          <a:p>
            <a:pPr lvl="1"/>
            <a:r>
              <a:rPr lang="ja-JP" altLang="en-US" dirty="0" smtClean="0"/>
              <a:t>スワップ･マイグレーション</a:t>
            </a:r>
            <a:endParaRPr lang="en-US" altLang="ja-JP" dirty="0" smtClean="0"/>
          </a:p>
          <a:p>
            <a:pPr lvl="1"/>
            <a:endParaRPr kumimoji="1" lang="en-US" altLang="ja-JP" dirty="0"/>
          </a:p>
          <a:p>
            <a:r>
              <a:rPr lang="en-US" altLang="ja-JP" dirty="0" smtClean="0"/>
              <a:t>VM</a:t>
            </a:r>
            <a:r>
              <a:rPr lang="ja-JP" altLang="en-US" dirty="0" smtClean="0"/>
              <a:t>のメモリイメージの転送を高速化</a:t>
            </a:r>
            <a:endParaRPr lang="en-US" altLang="ja-JP" dirty="0" smtClean="0"/>
          </a:p>
          <a:p>
            <a:pPr lvl="1"/>
            <a:r>
              <a:rPr kumimoji="1" lang="ja-JP" altLang="en-US" dirty="0"/>
              <a:t>ネットワーク仮想化</a:t>
            </a:r>
            <a:r>
              <a:rPr kumimoji="1" lang="ja-JP" altLang="en-US" dirty="0" smtClean="0"/>
              <a:t>の</a:t>
            </a:r>
            <a:r>
              <a:rPr kumimoji="1" lang="ja-JP" altLang="en-US" dirty="0"/>
              <a:t>オーバヘッド</a:t>
            </a:r>
            <a:r>
              <a:rPr kumimoji="1" lang="ja-JP" altLang="en-US" dirty="0" smtClean="0"/>
              <a:t>を</a:t>
            </a:r>
            <a:r>
              <a:rPr kumimoji="1" lang="ja-JP" altLang="en-US" dirty="0"/>
              <a:t>削減</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53932784-8429-45D6-8421-C8E161DAFB29}" type="slidenum">
              <a:rPr lang="ja-JP" altLang="en-US" smtClean="0"/>
              <a:pPr/>
              <a:t>10</a:t>
            </a:fld>
            <a:endParaRPr lang="ja-JP" altLang="en-US" dirty="0"/>
          </a:p>
        </p:txBody>
      </p:sp>
    </p:spTree>
    <p:extLst>
      <p:ext uri="{BB962C8B-B14F-4D97-AF65-F5344CB8AC3E}">
        <p14:creationId xmlns:p14="http://schemas.microsoft.com/office/powerpoint/2010/main" val="11331292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コピー･マイグレーション</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VM</a:t>
            </a:r>
            <a:r>
              <a:rPr lang="ja-JP" altLang="en-US" dirty="0" smtClean="0"/>
              <a:t>間メモリコピーを用いたマイグレーション</a:t>
            </a:r>
            <a:endParaRPr kumimoji="1" lang="en-US" altLang="ja-JP" dirty="0" smtClean="0"/>
          </a:p>
          <a:p>
            <a:pPr lvl="1"/>
            <a:r>
              <a:rPr lang="ja-JP" altLang="en-US" dirty="0"/>
              <a:t>移動元の</a:t>
            </a:r>
            <a:r>
              <a:rPr lang="ja-JP" altLang="en-US" dirty="0" smtClean="0"/>
              <a:t>ゲスト</a:t>
            </a:r>
            <a:r>
              <a:rPr lang="en-US" altLang="ja-JP" dirty="0" smtClean="0"/>
              <a:t>VM</a:t>
            </a:r>
            <a:r>
              <a:rPr lang="ja-JP" altLang="en-US" dirty="0" smtClean="0"/>
              <a:t>から移動先に直接メモリをコピー</a:t>
            </a:r>
            <a:endParaRPr lang="en-US" altLang="ja-JP" dirty="0" smtClean="0"/>
          </a:p>
          <a:p>
            <a:pPr lvl="1"/>
            <a:r>
              <a:rPr lang="ja-JP" altLang="en-US" dirty="0"/>
              <a:t>仮想ネットワークに</a:t>
            </a:r>
            <a:r>
              <a:rPr lang="ja-JP" altLang="en-US" dirty="0" smtClean="0"/>
              <a:t>よる</a:t>
            </a:r>
            <a:r>
              <a:rPr lang="ja-JP" altLang="en-US" dirty="0"/>
              <a:t>データ転送</a:t>
            </a:r>
            <a:r>
              <a:rPr lang="ja-JP" altLang="en-US" dirty="0" smtClean="0"/>
              <a:t>を</a:t>
            </a:r>
            <a:r>
              <a:rPr lang="ja-JP" altLang="en-US" dirty="0"/>
              <a:t>高速化</a:t>
            </a:r>
            <a:endParaRPr lang="ja-JP" altLang="en-US" dirty="0" smtClean="0"/>
          </a:p>
          <a:p>
            <a:pPr lvl="2"/>
            <a:r>
              <a:rPr lang="ja-JP" altLang="en-US" dirty="0"/>
              <a:t>データ転送の際</a:t>
            </a:r>
            <a:r>
              <a:rPr lang="ja-JP" altLang="en-US" dirty="0" smtClean="0"/>
              <a:t>に仮想</a:t>
            </a:r>
            <a:r>
              <a:rPr lang="en-US" altLang="ja-JP" dirty="0" smtClean="0"/>
              <a:t>NIC</a:t>
            </a:r>
            <a:r>
              <a:rPr lang="ja-JP" altLang="en-US" dirty="0" smtClean="0"/>
              <a:t>を経由しない</a:t>
            </a:r>
            <a:endParaRPr lang="en-US" altLang="ja-JP" dirty="0" smtClean="0"/>
          </a:p>
          <a:p>
            <a:pPr lvl="1"/>
            <a:r>
              <a:rPr kumimoji="1" lang="ja-JP" altLang="en-US" dirty="0" smtClean="0"/>
              <a:t>ライブマイグレーションも可能</a:t>
            </a:r>
            <a:endParaRPr kumimoji="1" lang="ja-JP" altLang="en-US" dirty="0"/>
          </a:p>
        </p:txBody>
      </p:sp>
      <p:sp>
        <p:nvSpPr>
          <p:cNvPr id="4" name="スライド番号プレースホルダー 3"/>
          <p:cNvSpPr>
            <a:spLocks noGrp="1"/>
          </p:cNvSpPr>
          <p:nvPr>
            <p:ph type="sldNum" sz="quarter" idx="12"/>
          </p:nvPr>
        </p:nvSpPr>
        <p:spPr/>
        <p:txBody>
          <a:bodyPr/>
          <a:lstStyle/>
          <a:p>
            <a:fld id="{53932784-8429-45D6-8421-C8E161DAFB29}" type="slidenum">
              <a:rPr lang="ja-JP" altLang="en-US" smtClean="0"/>
              <a:pPr/>
              <a:t>11</a:t>
            </a:fld>
            <a:endParaRPr lang="ja-JP" altLang="en-US" dirty="0"/>
          </a:p>
        </p:txBody>
      </p:sp>
      <p:sp>
        <p:nvSpPr>
          <p:cNvPr id="25" name="角丸四角形 24"/>
          <p:cNvSpPr/>
          <p:nvPr/>
        </p:nvSpPr>
        <p:spPr>
          <a:xfrm>
            <a:off x="1404000" y="6192000"/>
            <a:ext cx="6444000" cy="43200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ホスト･ハイパーバイザ</a:t>
            </a:r>
            <a:endParaRPr kumimoji="0" lang="ja-JP" altLang="en-US" sz="1600"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
        <p:nvSpPr>
          <p:cNvPr id="44" name="角丸四角形 43"/>
          <p:cNvSpPr/>
          <p:nvPr/>
        </p:nvSpPr>
        <p:spPr>
          <a:xfrm>
            <a:off x="1296000" y="3924000"/>
            <a:ext cx="6660000" cy="2808000"/>
          </a:xfrm>
          <a:prstGeom prst="roundRect">
            <a:avLst>
              <a:gd name="adj" fmla="val 7615"/>
            </a:avLst>
          </a:prstGeom>
          <a:noFill/>
          <a:ln w="38100" cap="flat" cmpd="sng" algn="ctr">
            <a:solidFill>
              <a:srgbClr val="000000">
                <a:lumMod val="50000"/>
                <a:lumOff val="50000"/>
              </a:srgbClr>
            </a:solidFill>
            <a:prstDash val="solid"/>
            <a:miter lim="800000"/>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pic>
        <p:nvPicPr>
          <p:cNvPr id="46"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7776000" y="6048000"/>
            <a:ext cx="575661" cy="798271"/>
          </a:xfrm>
          <a:prstGeom prst="rect">
            <a:avLst/>
          </a:prstGeom>
          <a:noFill/>
        </p:spPr>
      </p:pic>
      <p:sp>
        <p:nvSpPr>
          <p:cNvPr id="47" name="角丸四角形 46"/>
          <p:cNvSpPr/>
          <p:nvPr/>
        </p:nvSpPr>
        <p:spPr>
          <a:xfrm>
            <a:off x="1403648" y="4320000"/>
            <a:ext cx="3060000" cy="1728000"/>
          </a:xfrm>
          <a:prstGeom prst="roundRect">
            <a:avLst>
              <a:gd name="adj" fmla="val 7543"/>
            </a:avLst>
          </a:prstGeom>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en-US" altLang="ja-JP" dirty="0" smtClean="0">
              <a:solidFill>
                <a:schemeClr val="tx1">
                  <a:lumMod val="85000"/>
                  <a:lumOff val="15000"/>
                </a:schemeClr>
              </a:solidFill>
              <a:latin typeface="ヒラギノ丸ゴ Pro W4" pitchFamily="34" charset="-128"/>
              <a:ea typeface="ヒラギノ丸ゴ Pro W4" pitchFamily="34" charset="-128"/>
            </a:endParaRPr>
          </a:p>
        </p:txBody>
      </p:sp>
      <p:grpSp>
        <p:nvGrpSpPr>
          <p:cNvPr id="49" name="グループ化 48"/>
          <p:cNvGrpSpPr/>
          <p:nvPr/>
        </p:nvGrpSpPr>
        <p:grpSpPr>
          <a:xfrm>
            <a:off x="2124000" y="4500000"/>
            <a:ext cx="1584000" cy="864000"/>
            <a:chOff x="2124000" y="4140000"/>
            <a:chExt cx="1584000" cy="864000"/>
          </a:xfrm>
        </p:grpSpPr>
        <p:sp>
          <p:nvSpPr>
            <p:cNvPr id="50" name="正方形/長方形 49"/>
            <p:cNvSpPr/>
            <p:nvPr/>
          </p:nvSpPr>
          <p:spPr>
            <a:xfrm>
              <a:off x="2124000" y="4140000"/>
              <a:ext cx="1584000" cy="864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solidFill>
                    <a:schemeClr val="tx1"/>
                  </a:solidFill>
                  <a:latin typeface="ヒラギノ丸ゴ Pro W4" pitchFamily="34" charset="-128"/>
                  <a:ea typeface="ヒラギノ丸ゴ Pro W4" pitchFamily="34" charset="-128"/>
                </a:rPr>
                <a:t>ゲスト</a:t>
              </a:r>
              <a:r>
                <a:rPr kumimoji="1" lang="en-US" altLang="ja-JP" dirty="0" smtClean="0">
                  <a:solidFill>
                    <a:schemeClr val="tx1"/>
                  </a:solidFill>
                  <a:latin typeface="ヒラギノ丸ゴ Pro W4" pitchFamily="34" charset="-128"/>
                  <a:ea typeface="ヒラギノ丸ゴ Pro W4" pitchFamily="34" charset="-128"/>
                </a:rPr>
                <a:t>VM</a:t>
              </a:r>
            </a:p>
            <a:p>
              <a:pPr algn="ctr"/>
              <a:endParaRPr kumimoji="1" lang="en-US" altLang="ja-JP" dirty="0" smtClean="0">
                <a:solidFill>
                  <a:schemeClr val="tx1"/>
                </a:solidFill>
                <a:latin typeface="ヒラギノ丸ゴ Pro W4" pitchFamily="34" charset="-128"/>
                <a:ea typeface="ヒラギノ丸ゴ Pro W4" pitchFamily="34" charset="-128"/>
              </a:endParaRPr>
            </a:p>
            <a:p>
              <a:pPr algn="ctr"/>
              <a:endParaRPr kumimoji="1" lang="ja-JP" altLang="en-US" dirty="0">
                <a:solidFill>
                  <a:schemeClr val="tx1"/>
                </a:solidFill>
                <a:latin typeface="ヒラギノ丸ゴ Pro W4" pitchFamily="34" charset="-128"/>
                <a:ea typeface="ヒラギノ丸ゴ Pro W4" pitchFamily="34" charset="-128"/>
              </a:endParaRPr>
            </a:p>
          </p:txBody>
        </p:sp>
        <p:sp>
          <p:nvSpPr>
            <p:cNvPr id="51" name="1 つの角を切り取った四角形 50"/>
            <p:cNvSpPr/>
            <p:nvPr/>
          </p:nvSpPr>
          <p:spPr>
            <a:xfrm>
              <a:off x="2483648" y="4608000"/>
              <a:ext cx="900000" cy="288000"/>
            </a:xfrm>
            <a:prstGeom prst="snip1Rect">
              <a:avLst/>
            </a:prstGeom>
            <a:solidFill>
              <a:schemeClr val="bg1">
                <a:lumMod val="85000"/>
              </a:scheme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ヒラギノ丸ゴ Pro W4" pitchFamily="34" charset="-128"/>
                  <a:ea typeface="ヒラギノ丸ゴ Pro W4" pitchFamily="34" charset="-128"/>
                </a:rPr>
                <a:t>メモリ</a:t>
              </a:r>
              <a:endParaRPr kumimoji="1" lang="ja-JP" altLang="en-US" dirty="0">
                <a:solidFill>
                  <a:schemeClr val="tx1"/>
                </a:solidFill>
                <a:latin typeface="ヒラギノ丸ゴ Pro W4" pitchFamily="34" charset="-128"/>
                <a:ea typeface="ヒラギノ丸ゴ Pro W4" pitchFamily="34" charset="-128"/>
              </a:endParaRPr>
            </a:p>
          </p:txBody>
        </p:sp>
      </p:grpSp>
      <p:sp>
        <p:nvSpPr>
          <p:cNvPr id="52" name="角丸四角形 51"/>
          <p:cNvSpPr/>
          <p:nvPr/>
        </p:nvSpPr>
        <p:spPr>
          <a:xfrm>
            <a:off x="4787648" y="4320000"/>
            <a:ext cx="3060000" cy="1728000"/>
          </a:xfrm>
          <a:prstGeom prst="roundRect">
            <a:avLst>
              <a:gd name="adj" fmla="val 7087"/>
            </a:avLst>
          </a:prstGeom>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en-US" altLang="ja-JP" dirty="0" smtClean="0">
              <a:solidFill>
                <a:schemeClr val="tx1">
                  <a:lumMod val="85000"/>
                  <a:lumOff val="15000"/>
                </a:schemeClr>
              </a:solidFill>
              <a:latin typeface="ヒラギノ丸ゴ Pro W4" pitchFamily="34" charset="-128"/>
              <a:ea typeface="ヒラギノ丸ゴ Pro W4" pitchFamily="34" charset="-128"/>
            </a:endParaRPr>
          </a:p>
        </p:txBody>
      </p:sp>
      <p:grpSp>
        <p:nvGrpSpPr>
          <p:cNvPr id="53" name="グループ化 52"/>
          <p:cNvGrpSpPr/>
          <p:nvPr/>
        </p:nvGrpSpPr>
        <p:grpSpPr>
          <a:xfrm>
            <a:off x="5525648" y="4500000"/>
            <a:ext cx="1584000" cy="864000"/>
            <a:chOff x="2124000" y="4140000"/>
            <a:chExt cx="1584000" cy="864000"/>
          </a:xfrm>
        </p:grpSpPr>
        <p:sp>
          <p:nvSpPr>
            <p:cNvPr id="54" name="正方形/長方形 53"/>
            <p:cNvSpPr/>
            <p:nvPr/>
          </p:nvSpPr>
          <p:spPr>
            <a:xfrm>
              <a:off x="2124000" y="4140000"/>
              <a:ext cx="1584000" cy="864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solidFill>
                    <a:schemeClr val="tx1"/>
                  </a:solidFill>
                  <a:latin typeface="ヒラギノ丸ゴ Pro W4" pitchFamily="34" charset="-128"/>
                  <a:ea typeface="ヒラギノ丸ゴ Pro W4" pitchFamily="34" charset="-128"/>
                </a:rPr>
                <a:t>ゲスト</a:t>
              </a:r>
              <a:r>
                <a:rPr kumimoji="1" lang="en-US" altLang="ja-JP" dirty="0" smtClean="0">
                  <a:solidFill>
                    <a:schemeClr val="tx1"/>
                  </a:solidFill>
                  <a:latin typeface="ヒラギノ丸ゴ Pro W4" pitchFamily="34" charset="-128"/>
                  <a:ea typeface="ヒラギノ丸ゴ Pro W4" pitchFamily="34" charset="-128"/>
                </a:rPr>
                <a:t>VM</a:t>
              </a:r>
            </a:p>
            <a:p>
              <a:pPr algn="ctr"/>
              <a:endParaRPr kumimoji="1" lang="en-US" altLang="ja-JP" dirty="0" smtClean="0">
                <a:solidFill>
                  <a:schemeClr val="tx1"/>
                </a:solidFill>
                <a:latin typeface="ヒラギノ丸ゴ Pro W4" pitchFamily="34" charset="-128"/>
                <a:ea typeface="ヒラギノ丸ゴ Pro W4" pitchFamily="34" charset="-128"/>
              </a:endParaRPr>
            </a:p>
            <a:p>
              <a:pPr algn="ctr"/>
              <a:endParaRPr kumimoji="1" lang="ja-JP" altLang="en-US" dirty="0">
                <a:solidFill>
                  <a:schemeClr val="tx1"/>
                </a:solidFill>
                <a:latin typeface="ヒラギノ丸ゴ Pro W4" pitchFamily="34" charset="-128"/>
                <a:ea typeface="ヒラギノ丸ゴ Pro W4" pitchFamily="34" charset="-128"/>
              </a:endParaRPr>
            </a:p>
          </p:txBody>
        </p:sp>
        <p:sp>
          <p:nvSpPr>
            <p:cNvPr id="55" name="1 つの角を切り取った四角形 54"/>
            <p:cNvSpPr/>
            <p:nvPr/>
          </p:nvSpPr>
          <p:spPr>
            <a:xfrm>
              <a:off x="2483648" y="4608000"/>
              <a:ext cx="900000" cy="288000"/>
            </a:xfrm>
            <a:prstGeom prst="snip1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ヒラギノ丸ゴ Pro W4" pitchFamily="34" charset="-128"/>
                  <a:ea typeface="ヒラギノ丸ゴ Pro W4" pitchFamily="34" charset="-128"/>
                </a:rPr>
                <a:t>メモリ</a:t>
              </a:r>
              <a:endParaRPr kumimoji="1" lang="ja-JP" altLang="en-US" dirty="0">
                <a:solidFill>
                  <a:schemeClr val="tx1"/>
                </a:solidFill>
                <a:latin typeface="ヒラギノ丸ゴ Pro W4" pitchFamily="34" charset="-128"/>
                <a:ea typeface="ヒラギノ丸ゴ Pro W4" pitchFamily="34" charset="-128"/>
              </a:endParaRPr>
            </a:p>
          </p:txBody>
        </p:sp>
      </p:grpSp>
      <p:sp>
        <p:nvSpPr>
          <p:cNvPr id="56" name="テキスト ボックス 55"/>
          <p:cNvSpPr txBox="1"/>
          <p:nvPr/>
        </p:nvSpPr>
        <p:spPr>
          <a:xfrm>
            <a:off x="2208114" y="3996000"/>
            <a:ext cx="1415772" cy="369332"/>
          </a:xfrm>
          <a:prstGeom prst="rect">
            <a:avLst/>
          </a:prstGeom>
          <a:noFill/>
        </p:spPr>
        <p:txBody>
          <a:bodyPr wrap="none" rtlCol="0">
            <a:spAutoFit/>
          </a:bodyPr>
          <a:lstStyle/>
          <a:p>
            <a:r>
              <a:rPr lang="ja-JP" altLang="en-US" dirty="0" smtClean="0">
                <a:latin typeface="ヒラギノ丸ゴ Pro W4" pitchFamily="34" charset="-128"/>
                <a:ea typeface="ヒラギノ丸ゴ Pro W4" pitchFamily="34" charset="-128"/>
              </a:rPr>
              <a:t>ホスト</a:t>
            </a:r>
            <a:r>
              <a:rPr lang="en-US" altLang="ja-JP" dirty="0" smtClean="0">
                <a:latin typeface="ヒラギノ丸ゴ Pro W4" pitchFamily="34" charset="-128"/>
                <a:ea typeface="ヒラギノ丸ゴ Pro W4" pitchFamily="34" charset="-128"/>
              </a:rPr>
              <a:t>VM1</a:t>
            </a:r>
            <a:endParaRPr kumimoji="1" lang="ja-JP" altLang="en-US" dirty="0">
              <a:latin typeface="ヒラギノ丸ゴ Pro W4" pitchFamily="34" charset="-128"/>
              <a:ea typeface="ヒラギノ丸ゴ Pro W4" pitchFamily="34" charset="-128"/>
            </a:endParaRPr>
          </a:p>
        </p:txBody>
      </p:sp>
      <p:sp>
        <p:nvSpPr>
          <p:cNvPr id="57" name="テキスト ボックス 56"/>
          <p:cNvSpPr txBox="1"/>
          <p:nvPr/>
        </p:nvSpPr>
        <p:spPr>
          <a:xfrm>
            <a:off x="5609762" y="3996000"/>
            <a:ext cx="1415772" cy="369332"/>
          </a:xfrm>
          <a:prstGeom prst="rect">
            <a:avLst/>
          </a:prstGeom>
          <a:noFill/>
        </p:spPr>
        <p:txBody>
          <a:bodyPr wrap="none" rtlCol="0">
            <a:spAutoFit/>
          </a:bodyPr>
          <a:lstStyle/>
          <a:p>
            <a:r>
              <a:rPr lang="ja-JP" altLang="en-US" dirty="0" smtClean="0">
                <a:latin typeface="ヒラギノ丸ゴ Pro W4" pitchFamily="34" charset="-128"/>
                <a:ea typeface="ヒラギノ丸ゴ Pro W4" pitchFamily="34" charset="-128"/>
              </a:rPr>
              <a:t>ホスト</a:t>
            </a:r>
            <a:r>
              <a:rPr lang="en-US" altLang="ja-JP" dirty="0" smtClean="0">
                <a:latin typeface="ヒラギノ丸ゴ Pro W4" pitchFamily="34" charset="-128"/>
                <a:ea typeface="ヒラギノ丸ゴ Pro W4" pitchFamily="34" charset="-128"/>
              </a:rPr>
              <a:t>VM2</a:t>
            </a:r>
            <a:endParaRPr kumimoji="1" lang="ja-JP" altLang="en-US" dirty="0">
              <a:latin typeface="ヒラギノ丸ゴ Pro W4" pitchFamily="34" charset="-128"/>
              <a:ea typeface="ヒラギノ丸ゴ Pro W4" pitchFamily="34" charset="-128"/>
            </a:endParaRPr>
          </a:p>
        </p:txBody>
      </p:sp>
      <p:sp>
        <p:nvSpPr>
          <p:cNvPr id="6" name="フリーフォーム 5"/>
          <p:cNvSpPr/>
          <p:nvPr/>
        </p:nvSpPr>
        <p:spPr>
          <a:xfrm>
            <a:off x="3381375" y="5133975"/>
            <a:ext cx="2505075" cy="1123950"/>
          </a:xfrm>
          <a:custGeom>
            <a:avLst/>
            <a:gdLst>
              <a:gd name="connsiteX0" fmla="*/ 0 w 2505075"/>
              <a:gd name="connsiteY0" fmla="*/ 0 h 1123950"/>
              <a:gd name="connsiteX1" fmla="*/ 704850 w 2505075"/>
              <a:gd name="connsiteY1" fmla="*/ 0 h 1123950"/>
              <a:gd name="connsiteX2" fmla="*/ 704850 w 2505075"/>
              <a:gd name="connsiteY2" fmla="*/ 1123950 h 1123950"/>
              <a:gd name="connsiteX3" fmla="*/ 1800225 w 2505075"/>
              <a:gd name="connsiteY3" fmla="*/ 1123950 h 1123950"/>
              <a:gd name="connsiteX4" fmla="*/ 1809750 w 2505075"/>
              <a:gd name="connsiteY4" fmla="*/ 19050 h 1123950"/>
              <a:gd name="connsiteX5" fmla="*/ 2505075 w 2505075"/>
              <a:gd name="connsiteY5" fmla="*/ 19050 h 1123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05075" h="1123950">
                <a:moveTo>
                  <a:pt x="0" y="0"/>
                </a:moveTo>
                <a:lnTo>
                  <a:pt x="704850" y="0"/>
                </a:lnTo>
                <a:lnTo>
                  <a:pt x="704850" y="1123950"/>
                </a:lnTo>
                <a:lnTo>
                  <a:pt x="1800225" y="1123950"/>
                </a:lnTo>
                <a:lnTo>
                  <a:pt x="1809750" y="19050"/>
                </a:lnTo>
                <a:lnTo>
                  <a:pt x="2505075" y="19050"/>
                </a:lnTo>
              </a:path>
            </a:pathLst>
          </a:custGeom>
          <a:noFill/>
          <a:ln>
            <a:solidFill>
              <a:schemeClr val="tx1"/>
            </a:solidFill>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1475648" y="5501157"/>
            <a:ext cx="2916000" cy="3600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solidFill>
                  <a:schemeClr val="tx1"/>
                </a:solidFill>
                <a:latin typeface="ヒラギノ丸ゴ Pro W4" pitchFamily="34" charset="-128"/>
                <a:ea typeface="ヒラギノ丸ゴ Pro W4" pitchFamily="34" charset="-128"/>
              </a:rPr>
              <a:t>ゲスト</a:t>
            </a:r>
            <a:r>
              <a:rPr kumimoji="1" lang="ja-JP" altLang="en-US" dirty="0" smtClean="0">
                <a:solidFill>
                  <a:schemeClr val="tx1"/>
                </a:solidFill>
                <a:latin typeface="ヒラギノ丸ゴ Pro W4" pitchFamily="34" charset="-128"/>
                <a:ea typeface="ヒラギノ丸ゴ Pro W4" pitchFamily="34" charset="-128"/>
              </a:rPr>
              <a:t>・ハイパーバイザ</a:t>
            </a:r>
            <a:endParaRPr kumimoji="1" lang="ja-JP" altLang="en-US" dirty="0">
              <a:solidFill>
                <a:schemeClr val="tx1"/>
              </a:solidFill>
              <a:latin typeface="ヒラギノ丸ゴ Pro W4" pitchFamily="34" charset="-128"/>
              <a:ea typeface="ヒラギノ丸ゴ Pro W4" pitchFamily="34" charset="-128"/>
            </a:endParaRPr>
          </a:p>
        </p:txBody>
      </p:sp>
      <p:sp>
        <p:nvSpPr>
          <p:cNvPr id="62" name="角丸四角形 61"/>
          <p:cNvSpPr/>
          <p:nvPr/>
        </p:nvSpPr>
        <p:spPr>
          <a:xfrm>
            <a:off x="4859648" y="5501157"/>
            <a:ext cx="2916000" cy="3600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solidFill>
                  <a:schemeClr val="tx1"/>
                </a:solidFill>
                <a:latin typeface="ヒラギノ丸ゴ Pro W4" pitchFamily="34" charset="-128"/>
                <a:ea typeface="ヒラギノ丸ゴ Pro W4" pitchFamily="34" charset="-128"/>
              </a:rPr>
              <a:t>ゲスト</a:t>
            </a:r>
            <a:r>
              <a:rPr kumimoji="1" lang="ja-JP" altLang="en-US" dirty="0" smtClean="0">
                <a:solidFill>
                  <a:schemeClr val="tx1"/>
                </a:solidFill>
                <a:latin typeface="ヒラギノ丸ゴ Pro W4" pitchFamily="34" charset="-128"/>
                <a:ea typeface="ヒラギノ丸ゴ Pro W4" pitchFamily="34" charset="-128"/>
              </a:rPr>
              <a:t>・ハイパーバイザ</a:t>
            </a:r>
            <a:endParaRPr kumimoji="1" lang="ja-JP" altLang="en-US" dirty="0">
              <a:solidFill>
                <a:schemeClr val="tx1"/>
              </a:solidFill>
              <a:latin typeface="ヒラギノ丸ゴ Pro W4" pitchFamily="34" charset="-128"/>
              <a:ea typeface="ヒラギノ丸ゴ Pro W4" pitchFamily="34" charset="-128"/>
            </a:endParaRPr>
          </a:p>
        </p:txBody>
      </p:sp>
      <p:sp>
        <p:nvSpPr>
          <p:cNvPr id="63" name="1 つの角を切り取った四角形 62"/>
          <p:cNvSpPr/>
          <p:nvPr/>
        </p:nvSpPr>
        <p:spPr>
          <a:xfrm>
            <a:off x="2483648" y="4968000"/>
            <a:ext cx="900000" cy="288000"/>
          </a:xfrm>
          <a:prstGeom prst="snip1Rect">
            <a:avLst/>
          </a:prstGeom>
          <a:solidFill>
            <a:schemeClr val="bg1">
              <a:lumMod val="85000"/>
            </a:scheme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ヒラギノ丸ゴ Pro W4" pitchFamily="34" charset="-128"/>
                <a:ea typeface="ヒラギノ丸ゴ Pro W4" pitchFamily="34" charset="-128"/>
              </a:rPr>
              <a:t>メモリ</a:t>
            </a:r>
            <a:endParaRPr kumimoji="1" lang="ja-JP" altLang="en-US" dirty="0">
              <a:solidFill>
                <a:schemeClr val="tx1"/>
              </a:solidFill>
              <a:latin typeface="ヒラギノ丸ゴ Pro W4" pitchFamily="34" charset="-128"/>
              <a:ea typeface="ヒラギノ丸ゴ Pro W4" pitchFamily="34" charset="-128"/>
            </a:endParaRPr>
          </a:p>
        </p:txBody>
      </p:sp>
    </p:spTree>
    <p:extLst>
      <p:ext uri="{BB962C8B-B14F-4D97-AF65-F5344CB8AC3E}">
        <p14:creationId xmlns:p14="http://schemas.microsoft.com/office/powerpoint/2010/main" val="454480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0" presetClass="path" presetSubtype="0" accel="50000" decel="50000" fill="hold" grpId="0" nodeType="clickEffect">
                                  <p:stCondLst>
                                    <p:cond delay="0"/>
                                  </p:stCondLst>
                                  <p:childTnLst>
                                    <p:animMotion origin="layout" path="M -2.77778E-7 5.18519E-6 L 0.12587 0.00024 " pathEditMode="relative" ptsTypes="AA">
                                      <p:cBhvr>
                                        <p:cTn id="11" dur="500" fill="hold"/>
                                        <p:tgtEl>
                                          <p:spTgt spid="63"/>
                                        </p:tgtEl>
                                        <p:attrNameLst>
                                          <p:attrName>ppt_x</p:attrName>
                                          <p:attrName>ppt_y</p:attrName>
                                        </p:attrNameLst>
                                      </p:cBhvr>
                                    </p:animMotion>
                                  </p:childTnLst>
                                </p:cTn>
                              </p:par>
                            </p:childTnLst>
                          </p:cTn>
                        </p:par>
                        <p:par>
                          <p:cTn id="12" fill="hold">
                            <p:stCondLst>
                              <p:cond delay="500"/>
                            </p:stCondLst>
                            <p:childTnLst>
                              <p:par>
                                <p:cTn id="13" presetID="0" presetClass="path" presetSubtype="0" accel="50000" decel="50000" fill="hold" grpId="1" nodeType="afterEffect">
                                  <p:stCondLst>
                                    <p:cond delay="0"/>
                                  </p:stCondLst>
                                  <p:childTnLst>
                                    <p:animMotion origin="layout" path="M 0.12587 0.00023 L 0.12605 0.16829 " pathEditMode="relative" rAng="0" ptsTypes="AA">
                                      <p:cBhvr>
                                        <p:cTn id="14" dur="500" fill="hold"/>
                                        <p:tgtEl>
                                          <p:spTgt spid="63"/>
                                        </p:tgtEl>
                                        <p:attrNameLst>
                                          <p:attrName>ppt_x</p:attrName>
                                          <p:attrName>ppt_y</p:attrName>
                                        </p:attrNameLst>
                                      </p:cBhvr>
                                      <p:rCtr x="0" y="8403"/>
                                    </p:animMotion>
                                  </p:childTnLst>
                                </p:cTn>
                              </p:par>
                            </p:childTnLst>
                          </p:cTn>
                        </p:par>
                        <p:par>
                          <p:cTn id="15" fill="hold">
                            <p:stCondLst>
                              <p:cond delay="1000"/>
                            </p:stCondLst>
                            <p:childTnLst>
                              <p:par>
                                <p:cTn id="16" presetID="0" presetClass="path" presetSubtype="0" accel="50000" decel="50000" fill="hold" grpId="2" nodeType="afterEffect">
                                  <p:stCondLst>
                                    <p:cond delay="0"/>
                                  </p:stCondLst>
                                  <p:childTnLst>
                                    <p:animMotion origin="layout" path="M 0.12604 0.16829 L 0.24427 0.16852 " pathEditMode="relative" rAng="0" ptsTypes="AA">
                                      <p:cBhvr>
                                        <p:cTn id="17" dur="500" fill="hold"/>
                                        <p:tgtEl>
                                          <p:spTgt spid="63"/>
                                        </p:tgtEl>
                                        <p:attrNameLst>
                                          <p:attrName>ppt_x</p:attrName>
                                          <p:attrName>ppt_y</p:attrName>
                                        </p:attrNameLst>
                                      </p:cBhvr>
                                      <p:rCtr x="5903" y="0"/>
                                    </p:animMotion>
                                  </p:childTnLst>
                                </p:cTn>
                              </p:par>
                            </p:childTnLst>
                          </p:cTn>
                        </p:par>
                        <p:par>
                          <p:cTn id="18" fill="hold">
                            <p:stCondLst>
                              <p:cond delay="1500"/>
                            </p:stCondLst>
                            <p:childTnLst>
                              <p:par>
                                <p:cTn id="19" presetID="0" presetClass="path" presetSubtype="0" accel="50000" decel="50000" fill="hold" grpId="5" nodeType="afterEffect">
                                  <p:stCondLst>
                                    <p:cond delay="0"/>
                                  </p:stCondLst>
                                  <p:childTnLst>
                                    <p:animMotion origin="layout" path="M 0.24427 0.16852 L 0.24444 0.00047 " pathEditMode="relative" ptsTypes="AA">
                                      <p:cBhvr>
                                        <p:cTn id="20" dur="500" fill="hold"/>
                                        <p:tgtEl>
                                          <p:spTgt spid="63"/>
                                        </p:tgtEl>
                                        <p:attrNameLst>
                                          <p:attrName>ppt_x</p:attrName>
                                          <p:attrName>ppt_y</p:attrName>
                                        </p:attrNameLst>
                                      </p:cBhvr>
                                    </p:animMotion>
                                  </p:childTnLst>
                                </p:cTn>
                              </p:par>
                            </p:childTnLst>
                          </p:cTn>
                        </p:par>
                        <p:par>
                          <p:cTn id="21" fill="hold">
                            <p:stCondLst>
                              <p:cond delay="2000"/>
                            </p:stCondLst>
                            <p:childTnLst>
                              <p:par>
                                <p:cTn id="22" presetID="0" presetClass="path" presetSubtype="0" accel="50000" decel="50000" fill="hold" grpId="4" nodeType="afterEffect">
                                  <p:stCondLst>
                                    <p:cond delay="0"/>
                                  </p:stCondLst>
                                  <p:childTnLst>
                                    <p:animMotion origin="layout" path="M 0.24444 0.00046 L 0.37048 0.00069 " pathEditMode="relative" rAng="0" ptsTypes="AA">
                                      <p:cBhvr>
                                        <p:cTn id="23" dur="500" fill="hold"/>
                                        <p:tgtEl>
                                          <p:spTgt spid="63"/>
                                        </p:tgtEl>
                                        <p:attrNameLst>
                                          <p:attrName>ppt_x</p:attrName>
                                          <p:attrName>ppt_y</p:attrName>
                                        </p:attrNameLst>
                                      </p:cBhvr>
                                      <p:rCtr x="6302" y="0"/>
                                    </p:animMotion>
                                  </p:childTnLst>
                                </p:cTn>
                              </p:par>
                            </p:childTnLst>
                          </p:cTn>
                        </p:par>
                        <p:par>
                          <p:cTn id="24" fill="hold">
                            <p:stCondLst>
                              <p:cond delay="2500"/>
                            </p:stCondLst>
                            <p:childTnLst>
                              <p:par>
                                <p:cTn id="25" presetID="10" presetClass="exit" presetSubtype="0" fill="hold" grpId="1" nodeType="afterEffect">
                                  <p:stCondLst>
                                    <p:cond delay="0"/>
                                  </p:stCondLst>
                                  <p:childTnLst>
                                    <p:animEffect transition="out" filter="fade">
                                      <p:cBhvr>
                                        <p:cTn id="26" dur="500"/>
                                        <p:tgtEl>
                                          <p:spTgt spid="6"/>
                                        </p:tgtEl>
                                      </p:cBhvr>
                                    </p:animEffect>
                                    <p:set>
                                      <p:cBhvr>
                                        <p:cTn id="2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3" grpId="0" animBg="1"/>
      <p:bldP spid="63" grpId="1" animBg="1"/>
      <p:bldP spid="63" grpId="2" animBg="1"/>
      <p:bldP spid="63" grpId="4" animBg="1"/>
      <p:bldP spid="63" grpId="5"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スワップ</a:t>
            </a:r>
            <a:r>
              <a:rPr lang="ja-JP" altLang="en-US" dirty="0"/>
              <a:t>･</a:t>
            </a:r>
            <a:r>
              <a:rPr kumimoji="1" lang="ja-JP" altLang="en-US" dirty="0" smtClean="0"/>
              <a:t>マイグレーション</a:t>
            </a:r>
            <a:r>
              <a:rPr kumimoji="1" lang="en-US" altLang="ja-JP" dirty="0" smtClean="0"/>
              <a:t>(1/2)</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VM</a:t>
            </a:r>
            <a:r>
              <a:rPr lang="ja-JP" altLang="en-US" dirty="0" smtClean="0"/>
              <a:t>間メモリスワップを用いたマイグレーション</a:t>
            </a:r>
            <a:endParaRPr kumimoji="1" lang="en-US" altLang="ja-JP" dirty="0" smtClean="0"/>
          </a:p>
          <a:p>
            <a:pPr lvl="1"/>
            <a:r>
              <a:rPr lang="ja-JP" altLang="en-US" dirty="0"/>
              <a:t>移動元と移動先</a:t>
            </a:r>
            <a:r>
              <a:rPr lang="ja-JP" altLang="en-US" dirty="0" smtClean="0"/>
              <a:t>のゲスト</a:t>
            </a:r>
            <a:r>
              <a:rPr lang="en-US" altLang="ja-JP" dirty="0" smtClean="0"/>
              <a:t>VM</a:t>
            </a:r>
            <a:r>
              <a:rPr lang="ja-JP" altLang="en-US" dirty="0" err="1" smtClean="0"/>
              <a:t>のメ</a:t>
            </a:r>
            <a:r>
              <a:rPr lang="ja-JP" altLang="en-US" dirty="0" smtClean="0"/>
              <a:t>モリを入れ替え</a:t>
            </a:r>
            <a:endParaRPr lang="en-US" altLang="ja-JP" dirty="0" smtClean="0"/>
          </a:p>
          <a:p>
            <a:pPr lvl="2"/>
            <a:r>
              <a:rPr lang="ja-JP" altLang="en-US" dirty="0"/>
              <a:t>移動先</a:t>
            </a:r>
            <a:r>
              <a:rPr lang="ja-JP" altLang="en-US" dirty="0" smtClean="0"/>
              <a:t>に</a:t>
            </a:r>
            <a:r>
              <a:rPr lang="ja-JP" altLang="en-US" dirty="0"/>
              <a:t>空</a:t>
            </a:r>
            <a:r>
              <a:rPr lang="ja-JP" altLang="en-US" dirty="0" smtClean="0"/>
              <a:t>のゲスト</a:t>
            </a:r>
            <a:r>
              <a:rPr lang="en-US" altLang="ja-JP" dirty="0" smtClean="0"/>
              <a:t>VM</a:t>
            </a:r>
            <a:r>
              <a:rPr lang="ja-JP" altLang="en-US" dirty="0" smtClean="0"/>
              <a:t>を用意</a:t>
            </a:r>
            <a:endParaRPr lang="en-US" altLang="ja-JP" dirty="0" smtClean="0"/>
          </a:p>
          <a:p>
            <a:pPr lvl="2"/>
            <a:r>
              <a:rPr lang="en-US" altLang="ja-JP" dirty="0" smtClean="0"/>
              <a:t>VM</a:t>
            </a:r>
            <a:r>
              <a:rPr lang="ja-JP" altLang="en-US" dirty="0" smtClean="0"/>
              <a:t>間メモリスワップの後で移動元の</a:t>
            </a:r>
            <a:r>
              <a:rPr lang="en-US" altLang="ja-JP" dirty="0" smtClean="0"/>
              <a:t>VM</a:t>
            </a:r>
            <a:r>
              <a:rPr lang="ja-JP" altLang="en-US" dirty="0" smtClean="0"/>
              <a:t>は破棄</a:t>
            </a:r>
            <a:endParaRPr lang="en-US" altLang="ja-JP" dirty="0" smtClean="0"/>
          </a:p>
          <a:p>
            <a:pPr lvl="1"/>
            <a:r>
              <a:rPr lang="ja-JP" altLang="en-US" dirty="0"/>
              <a:t>仮想ネットワークに</a:t>
            </a:r>
            <a:r>
              <a:rPr lang="ja-JP" altLang="en-US" dirty="0" smtClean="0"/>
              <a:t>よる</a:t>
            </a:r>
            <a:r>
              <a:rPr lang="ja-JP" altLang="en-US" dirty="0"/>
              <a:t>メモリイメージ転送</a:t>
            </a:r>
            <a:r>
              <a:rPr lang="ja-JP" altLang="en-US" dirty="0" smtClean="0"/>
              <a:t>と</a:t>
            </a:r>
            <a:r>
              <a:rPr lang="ja-JP" altLang="en-US" dirty="0"/>
              <a:t>同等</a:t>
            </a:r>
            <a:r>
              <a:rPr lang="ja-JP" altLang="en-US" dirty="0" smtClean="0"/>
              <a:t>の</a:t>
            </a:r>
            <a:r>
              <a:rPr lang="ja-JP" altLang="en-US" dirty="0"/>
              <a:t>効果</a:t>
            </a:r>
            <a:endParaRPr lang="en-US" altLang="ja-JP" dirty="0" smtClean="0"/>
          </a:p>
        </p:txBody>
      </p:sp>
      <p:sp>
        <p:nvSpPr>
          <p:cNvPr id="4" name="スライド番号プレースホルダー 3"/>
          <p:cNvSpPr>
            <a:spLocks noGrp="1"/>
          </p:cNvSpPr>
          <p:nvPr>
            <p:ph type="sldNum" sz="quarter" idx="12"/>
          </p:nvPr>
        </p:nvSpPr>
        <p:spPr/>
        <p:txBody>
          <a:bodyPr/>
          <a:lstStyle/>
          <a:p>
            <a:fld id="{53932784-8429-45D6-8421-C8E161DAFB29}" type="slidenum">
              <a:rPr lang="ja-JP" altLang="en-US" smtClean="0"/>
              <a:pPr/>
              <a:t>12</a:t>
            </a:fld>
            <a:endParaRPr lang="ja-JP" altLang="en-US" dirty="0"/>
          </a:p>
        </p:txBody>
      </p:sp>
      <p:sp>
        <p:nvSpPr>
          <p:cNvPr id="41" name="角丸四角形 40"/>
          <p:cNvSpPr/>
          <p:nvPr/>
        </p:nvSpPr>
        <p:spPr>
          <a:xfrm>
            <a:off x="1404000" y="6192000"/>
            <a:ext cx="6444000" cy="43200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ホスト･ハイパーバイザ</a:t>
            </a:r>
            <a:endParaRPr kumimoji="0" lang="ja-JP" altLang="en-US" sz="1600"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
        <p:nvSpPr>
          <p:cNvPr id="43" name="角丸四角形 42"/>
          <p:cNvSpPr/>
          <p:nvPr/>
        </p:nvSpPr>
        <p:spPr>
          <a:xfrm>
            <a:off x="1296000" y="3924000"/>
            <a:ext cx="6660000" cy="2808000"/>
          </a:xfrm>
          <a:prstGeom prst="roundRect">
            <a:avLst>
              <a:gd name="adj" fmla="val 7615"/>
            </a:avLst>
          </a:prstGeom>
          <a:noFill/>
          <a:ln w="38100" cap="flat" cmpd="sng" algn="ctr">
            <a:solidFill>
              <a:srgbClr val="000000">
                <a:lumMod val="50000"/>
                <a:lumOff val="50000"/>
              </a:srgbClr>
            </a:solidFill>
            <a:prstDash val="solid"/>
            <a:miter lim="800000"/>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pic>
        <p:nvPicPr>
          <p:cNvPr id="46"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7776000" y="6048000"/>
            <a:ext cx="575661" cy="798271"/>
          </a:xfrm>
          <a:prstGeom prst="rect">
            <a:avLst/>
          </a:prstGeom>
          <a:noFill/>
        </p:spPr>
      </p:pic>
      <p:sp>
        <p:nvSpPr>
          <p:cNvPr id="48" name="角丸四角形 47"/>
          <p:cNvSpPr/>
          <p:nvPr/>
        </p:nvSpPr>
        <p:spPr>
          <a:xfrm>
            <a:off x="1403648" y="4320000"/>
            <a:ext cx="3060000" cy="1728000"/>
          </a:xfrm>
          <a:prstGeom prst="roundRect">
            <a:avLst>
              <a:gd name="adj" fmla="val 7543"/>
            </a:avLst>
          </a:prstGeom>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en-US" altLang="ja-JP" dirty="0" smtClean="0">
              <a:solidFill>
                <a:schemeClr val="tx1">
                  <a:lumMod val="85000"/>
                  <a:lumOff val="15000"/>
                </a:schemeClr>
              </a:solidFill>
              <a:latin typeface="ヒラギノ丸ゴ Pro W4" pitchFamily="34" charset="-128"/>
              <a:ea typeface="ヒラギノ丸ゴ Pro W4" pitchFamily="34" charset="-128"/>
            </a:endParaRPr>
          </a:p>
        </p:txBody>
      </p:sp>
      <p:sp>
        <p:nvSpPr>
          <p:cNvPr id="52" name="正方形/長方形 51"/>
          <p:cNvSpPr/>
          <p:nvPr/>
        </p:nvSpPr>
        <p:spPr>
          <a:xfrm>
            <a:off x="2124000" y="4500000"/>
            <a:ext cx="1584000" cy="864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solidFill>
                  <a:schemeClr val="tx1"/>
                </a:solidFill>
                <a:latin typeface="ヒラギノ丸ゴ Pro W4" pitchFamily="34" charset="-128"/>
                <a:ea typeface="ヒラギノ丸ゴ Pro W4" pitchFamily="34" charset="-128"/>
              </a:rPr>
              <a:t>ゲスト</a:t>
            </a:r>
            <a:r>
              <a:rPr kumimoji="1" lang="en-US" altLang="ja-JP" dirty="0" smtClean="0">
                <a:solidFill>
                  <a:schemeClr val="tx1"/>
                </a:solidFill>
                <a:latin typeface="ヒラギノ丸ゴ Pro W4" pitchFamily="34" charset="-128"/>
                <a:ea typeface="ヒラギノ丸ゴ Pro W4" pitchFamily="34" charset="-128"/>
              </a:rPr>
              <a:t>VM</a:t>
            </a:r>
          </a:p>
          <a:p>
            <a:pPr algn="ctr"/>
            <a:endParaRPr kumimoji="1" lang="en-US" altLang="ja-JP" dirty="0" smtClean="0">
              <a:solidFill>
                <a:schemeClr val="tx1"/>
              </a:solidFill>
              <a:latin typeface="ヒラギノ丸ゴ Pro W4" pitchFamily="34" charset="-128"/>
              <a:ea typeface="ヒラギノ丸ゴ Pro W4" pitchFamily="34" charset="-128"/>
            </a:endParaRPr>
          </a:p>
          <a:p>
            <a:pPr algn="ctr"/>
            <a:endParaRPr kumimoji="1" lang="ja-JP" altLang="en-US" dirty="0">
              <a:solidFill>
                <a:schemeClr val="tx1"/>
              </a:solidFill>
              <a:latin typeface="ヒラギノ丸ゴ Pro W4" pitchFamily="34" charset="-128"/>
              <a:ea typeface="ヒラギノ丸ゴ Pro W4" pitchFamily="34" charset="-128"/>
            </a:endParaRPr>
          </a:p>
        </p:txBody>
      </p:sp>
      <p:sp>
        <p:nvSpPr>
          <p:cNvPr id="57" name="角丸四角形 56"/>
          <p:cNvSpPr/>
          <p:nvPr/>
        </p:nvSpPr>
        <p:spPr>
          <a:xfrm>
            <a:off x="4787648" y="4320000"/>
            <a:ext cx="3060000" cy="1728000"/>
          </a:xfrm>
          <a:prstGeom prst="roundRect">
            <a:avLst>
              <a:gd name="adj" fmla="val 7087"/>
            </a:avLst>
          </a:prstGeom>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en-US" altLang="ja-JP" dirty="0" smtClean="0">
              <a:solidFill>
                <a:schemeClr val="tx1">
                  <a:lumMod val="85000"/>
                  <a:lumOff val="15000"/>
                </a:schemeClr>
              </a:solidFill>
              <a:latin typeface="ヒラギノ丸ゴ Pro W4" pitchFamily="34" charset="-128"/>
              <a:ea typeface="ヒラギノ丸ゴ Pro W4" pitchFamily="34" charset="-128"/>
            </a:endParaRPr>
          </a:p>
        </p:txBody>
      </p:sp>
      <p:sp>
        <p:nvSpPr>
          <p:cNvPr id="59" name="正方形/長方形 58"/>
          <p:cNvSpPr/>
          <p:nvPr/>
        </p:nvSpPr>
        <p:spPr>
          <a:xfrm>
            <a:off x="5525648" y="4500000"/>
            <a:ext cx="1584000" cy="864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solidFill>
                  <a:schemeClr val="tx1"/>
                </a:solidFill>
                <a:latin typeface="ヒラギノ丸ゴ Pro W4" pitchFamily="34" charset="-128"/>
                <a:ea typeface="ヒラギノ丸ゴ Pro W4" pitchFamily="34" charset="-128"/>
              </a:rPr>
              <a:t>ゲスト</a:t>
            </a:r>
            <a:r>
              <a:rPr kumimoji="1" lang="en-US" altLang="ja-JP" dirty="0" smtClean="0">
                <a:solidFill>
                  <a:schemeClr val="tx1"/>
                </a:solidFill>
                <a:latin typeface="ヒラギノ丸ゴ Pro W4" pitchFamily="34" charset="-128"/>
                <a:ea typeface="ヒラギノ丸ゴ Pro W4" pitchFamily="34" charset="-128"/>
              </a:rPr>
              <a:t>VM</a:t>
            </a:r>
          </a:p>
          <a:p>
            <a:pPr algn="ctr"/>
            <a:endParaRPr kumimoji="1" lang="en-US" altLang="ja-JP" dirty="0" smtClean="0">
              <a:solidFill>
                <a:schemeClr val="tx1"/>
              </a:solidFill>
              <a:latin typeface="ヒラギノ丸ゴ Pro W4" pitchFamily="34" charset="-128"/>
              <a:ea typeface="ヒラギノ丸ゴ Pro W4" pitchFamily="34" charset="-128"/>
            </a:endParaRPr>
          </a:p>
          <a:p>
            <a:pPr algn="ctr"/>
            <a:endParaRPr kumimoji="1" lang="ja-JP" altLang="en-US" dirty="0">
              <a:solidFill>
                <a:schemeClr val="tx1"/>
              </a:solidFill>
              <a:latin typeface="ヒラギノ丸ゴ Pro W4" pitchFamily="34" charset="-128"/>
              <a:ea typeface="ヒラギノ丸ゴ Pro W4" pitchFamily="34" charset="-128"/>
            </a:endParaRPr>
          </a:p>
        </p:txBody>
      </p:sp>
      <p:sp>
        <p:nvSpPr>
          <p:cNvPr id="61" name="テキスト ボックス 60"/>
          <p:cNvSpPr txBox="1"/>
          <p:nvPr/>
        </p:nvSpPr>
        <p:spPr>
          <a:xfrm>
            <a:off x="2208114" y="3996000"/>
            <a:ext cx="1415772" cy="369332"/>
          </a:xfrm>
          <a:prstGeom prst="rect">
            <a:avLst/>
          </a:prstGeom>
          <a:noFill/>
        </p:spPr>
        <p:txBody>
          <a:bodyPr wrap="none" rtlCol="0">
            <a:spAutoFit/>
          </a:bodyPr>
          <a:lstStyle/>
          <a:p>
            <a:r>
              <a:rPr lang="ja-JP" altLang="en-US" dirty="0" smtClean="0">
                <a:latin typeface="ヒラギノ丸ゴ Pro W4" pitchFamily="34" charset="-128"/>
                <a:ea typeface="ヒラギノ丸ゴ Pro W4" pitchFamily="34" charset="-128"/>
              </a:rPr>
              <a:t>ホスト</a:t>
            </a:r>
            <a:r>
              <a:rPr lang="en-US" altLang="ja-JP" dirty="0" smtClean="0">
                <a:latin typeface="ヒラギノ丸ゴ Pro W4" pitchFamily="34" charset="-128"/>
                <a:ea typeface="ヒラギノ丸ゴ Pro W4" pitchFamily="34" charset="-128"/>
              </a:rPr>
              <a:t>VM1</a:t>
            </a:r>
            <a:endParaRPr kumimoji="1" lang="ja-JP" altLang="en-US" dirty="0">
              <a:latin typeface="ヒラギノ丸ゴ Pro W4" pitchFamily="34" charset="-128"/>
              <a:ea typeface="ヒラギノ丸ゴ Pro W4" pitchFamily="34" charset="-128"/>
            </a:endParaRPr>
          </a:p>
        </p:txBody>
      </p:sp>
      <p:sp>
        <p:nvSpPr>
          <p:cNvPr id="62" name="テキスト ボックス 61"/>
          <p:cNvSpPr txBox="1"/>
          <p:nvPr/>
        </p:nvSpPr>
        <p:spPr>
          <a:xfrm>
            <a:off x="5609762" y="3996000"/>
            <a:ext cx="1415772" cy="369332"/>
          </a:xfrm>
          <a:prstGeom prst="rect">
            <a:avLst/>
          </a:prstGeom>
          <a:noFill/>
        </p:spPr>
        <p:txBody>
          <a:bodyPr wrap="none" rtlCol="0">
            <a:spAutoFit/>
          </a:bodyPr>
          <a:lstStyle/>
          <a:p>
            <a:r>
              <a:rPr lang="ja-JP" altLang="en-US" dirty="0" smtClean="0">
                <a:latin typeface="ヒラギノ丸ゴ Pro W4" pitchFamily="34" charset="-128"/>
                <a:ea typeface="ヒラギノ丸ゴ Pro W4" pitchFamily="34" charset="-128"/>
              </a:rPr>
              <a:t>ホスト</a:t>
            </a:r>
            <a:r>
              <a:rPr lang="en-US" altLang="ja-JP" dirty="0" smtClean="0">
                <a:latin typeface="ヒラギノ丸ゴ Pro W4" pitchFamily="34" charset="-128"/>
                <a:ea typeface="ヒラギノ丸ゴ Pro W4" pitchFamily="34" charset="-128"/>
              </a:rPr>
              <a:t>VM2</a:t>
            </a:r>
            <a:endParaRPr kumimoji="1" lang="ja-JP" altLang="en-US" dirty="0">
              <a:latin typeface="ヒラギノ丸ゴ Pro W4" pitchFamily="34" charset="-128"/>
              <a:ea typeface="ヒラギノ丸ゴ Pro W4" pitchFamily="34" charset="-128"/>
            </a:endParaRPr>
          </a:p>
        </p:txBody>
      </p:sp>
      <p:sp>
        <p:nvSpPr>
          <p:cNvPr id="63" name="フリーフォーム 62"/>
          <p:cNvSpPr/>
          <p:nvPr/>
        </p:nvSpPr>
        <p:spPr>
          <a:xfrm>
            <a:off x="3383648" y="5184000"/>
            <a:ext cx="2501648" cy="1123950"/>
          </a:xfrm>
          <a:custGeom>
            <a:avLst/>
            <a:gdLst>
              <a:gd name="connsiteX0" fmla="*/ 0 w 2505075"/>
              <a:gd name="connsiteY0" fmla="*/ 0 h 1123950"/>
              <a:gd name="connsiteX1" fmla="*/ 704850 w 2505075"/>
              <a:gd name="connsiteY1" fmla="*/ 0 h 1123950"/>
              <a:gd name="connsiteX2" fmla="*/ 704850 w 2505075"/>
              <a:gd name="connsiteY2" fmla="*/ 1123950 h 1123950"/>
              <a:gd name="connsiteX3" fmla="*/ 1800225 w 2505075"/>
              <a:gd name="connsiteY3" fmla="*/ 1123950 h 1123950"/>
              <a:gd name="connsiteX4" fmla="*/ 1809750 w 2505075"/>
              <a:gd name="connsiteY4" fmla="*/ 19050 h 1123950"/>
              <a:gd name="connsiteX5" fmla="*/ 2505075 w 2505075"/>
              <a:gd name="connsiteY5" fmla="*/ 19050 h 1123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05075" h="1123950">
                <a:moveTo>
                  <a:pt x="0" y="0"/>
                </a:moveTo>
                <a:lnTo>
                  <a:pt x="704850" y="0"/>
                </a:lnTo>
                <a:lnTo>
                  <a:pt x="704850" y="1123950"/>
                </a:lnTo>
                <a:lnTo>
                  <a:pt x="1800225" y="1123950"/>
                </a:lnTo>
                <a:lnTo>
                  <a:pt x="1809750" y="19050"/>
                </a:lnTo>
                <a:lnTo>
                  <a:pt x="2505075" y="19050"/>
                </a:lnTo>
              </a:path>
            </a:pathLst>
          </a:custGeom>
          <a:noFill/>
          <a:ln>
            <a:solidFill>
              <a:schemeClr val="tx1"/>
            </a:solidFill>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リーフォーム 6"/>
          <p:cNvSpPr/>
          <p:nvPr/>
        </p:nvSpPr>
        <p:spPr>
          <a:xfrm>
            <a:off x="3381374" y="5057775"/>
            <a:ext cx="2503921" cy="1171575"/>
          </a:xfrm>
          <a:custGeom>
            <a:avLst/>
            <a:gdLst>
              <a:gd name="connsiteX0" fmla="*/ 2495550 w 2495550"/>
              <a:gd name="connsiteY0" fmla="*/ 0 h 1171575"/>
              <a:gd name="connsiteX1" fmla="*/ 1666875 w 2495550"/>
              <a:gd name="connsiteY1" fmla="*/ 0 h 1171575"/>
              <a:gd name="connsiteX2" fmla="*/ 1666875 w 2495550"/>
              <a:gd name="connsiteY2" fmla="*/ 1171575 h 1171575"/>
              <a:gd name="connsiteX3" fmla="*/ 838200 w 2495550"/>
              <a:gd name="connsiteY3" fmla="*/ 1171575 h 1171575"/>
              <a:gd name="connsiteX4" fmla="*/ 838200 w 2495550"/>
              <a:gd name="connsiteY4" fmla="*/ 28575 h 1171575"/>
              <a:gd name="connsiteX5" fmla="*/ 0 w 2495550"/>
              <a:gd name="connsiteY5" fmla="*/ 28575 h 1171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5550" h="1171575">
                <a:moveTo>
                  <a:pt x="2495550" y="0"/>
                </a:moveTo>
                <a:lnTo>
                  <a:pt x="1666875" y="0"/>
                </a:lnTo>
                <a:lnTo>
                  <a:pt x="1666875" y="1171575"/>
                </a:lnTo>
                <a:lnTo>
                  <a:pt x="838200" y="1171575"/>
                </a:lnTo>
                <a:lnTo>
                  <a:pt x="838200" y="28575"/>
                </a:lnTo>
                <a:lnTo>
                  <a:pt x="0" y="28575"/>
                </a:lnTo>
              </a:path>
            </a:pathLst>
          </a:custGeom>
          <a:noFill/>
          <a:ln>
            <a:solidFill>
              <a:schemeClr val="tx1"/>
            </a:solidFill>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角丸四角形 64"/>
          <p:cNvSpPr/>
          <p:nvPr/>
        </p:nvSpPr>
        <p:spPr>
          <a:xfrm>
            <a:off x="4859648" y="5501157"/>
            <a:ext cx="2916000" cy="3600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solidFill>
                  <a:schemeClr val="tx1"/>
                </a:solidFill>
                <a:latin typeface="ヒラギノ丸ゴ Pro W4" pitchFamily="34" charset="-128"/>
                <a:ea typeface="ヒラギノ丸ゴ Pro W4" pitchFamily="34" charset="-128"/>
              </a:rPr>
              <a:t>ゲスト</a:t>
            </a:r>
            <a:r>
              <a:rPr kumimoji="1" lang="ja-JP" altLang="en-US" dirty="0" smtClean="0">
                <a:solidFill>
                  <a:schemeClr val="tx1"/>
                </a:solidFill>
                <a:latin typeface="ヒラギノ丸ゴ Pro W4" pitchFamily="34" charset="-128"/>
                <a:ea typeface="ヒラギノ丸ゴ Pro W4" pitchFamily="34" charset="-128"/>
              </a:rPr>
              <a:t>・ハイパーバイザ</a:t>
            </a:r>
            <a:endParaRPr kumimoji="1" lang="ja-JP" altLang="en-US" dirty="0">
              <a:solidFill>
                <a:schemeClr val="tx1"/>
              </a:solidFill>
              <a:latin typeface="ヒラギノ丸ゴ Pro W4" pitchFamily="34" charset="-128"/>
              <a:ea typeface="ヒラギノ丸ゴ Pro W4" pitchFamily="34" charset="-128"/>
            </a:endParaRPr>
          </a:p>
        </p:txBody>
      </p:sp>
      <p:sp>
        <p:nvSpPr>
          <p:cNvPr id="64" name="角丸四角形 63"/>
          <p:cNvSpPr/>
          <p:nvPr/>
        </p:nvSpPr>
        <p:spPr>
          <a:xfrm>
            <a:off x="1475648" y="5501157"/>
            <a:ext cx="2916000" cy="3600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solidFill>
                  <a:schemeClr val="tx1"/>
                </a:solidFill>
                <a:latin typeface="ヒラギノ丸ゴ Pro W4" pitchFamily="34" charset="-128"/>
                <a:ea typeface="ヒラギノ丸ゴ Pro W4" pitchFamily="34" charset="-128"/>
              </a:rPr>
              <a:t>ゲスト</a:t>
            </a:r>
            <a:r>
              <a:rPr kumimoji="1" lang="ja-JP" altLang="en-US" dirty="0" smtClean="0">
                <a:solidFill>
                  <a:schemeClr val="tx1"/>
                </a:solidFill>
                <a:latin typeface="ヒラギノ丸ゴ Pro W4" pitchFamily="34" charset="-128"/>
                <a:ea typeface="ヒラギノ丸ゴ Pro W4" pitchFamily="34" charset="-128"/>
              </a:rPr>
              <a:t>・ハイパーバイザ</a:t>
            </a:r>
            <a:endParaRPr kumimoji="1" lang="ja-JP" altLang="en-US" dirty="0">
              <a:solidFill>
                <a:schemeClr val="tx1"/>
              </a:solidFill>
              <a:latin typeface="ヒラギノ丸ゴ Pro W4" pitchFamily="34" charset="-128"/>
              <a:ea typeface="ヒラギノ丸ゴ Pro W4" pitchFamily="34" charset="-128"/>
            </a:endParaRPr>
          </a:p>
        </p:txBody>
      </p:sp>
      <p:sp>
        <p:nvSpPr>
          <p:cNvPr id="66" name="1 つの角を切り取った四角形 65"/>
          <p:cNvSpPr/>
          <p:nvPr/>
        </p:nvSpPr>
        <p:spPr>
          <a:xfrm>
            <a:off x="2466000" y="4968000"/>
            <a:ext cx="900000" cy="288000"/>
          </a:xfrm>
          <a:prstGeom prst="snip1Rect">
            <a:avLst/>
          </a:prstGeom>
          <a:solidFill>
            <a:schemeClr val="bg1">
              <a:lumMod val="85000"/>
            </a:scheme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ヒラギノ丸ゴ Pro W4" pitchFamily="34" charset="-128"/>
                <a:ea typeface="ヒラギノ丸ゴ Pro W4" pitchFamily="34" charset="-128"/>
              </a:rPr>
              <a:t>メモリ</a:t>
            </a:r>
            <a:endParaRPr kumimoji="1" lang="ja-JP" altLang="en-US" dirty="0">
              <a:solidFill>
                <a:schemeClr val="tx1"/>
              </a:solidFill>
              <a:latin typeface="ヒラギノ丸ゴ Pro W4" pitchFamily="34" charset="-128"/>
              <a:ea typeface="ヒラギノ丸ゴ Pro W4" pitchFamily="34" charset="-128"/>
            </a:endParaRPr>
          </a:p>
        </p:txBody>
      </p:sp>
      <p:sp>
        <p:nvSpPr>
          <p:cNvPr id="60" name="1 つの角を切り取った四角形 59"/>
          <p:cNvSpPr/>
          <p:nvPr/>
        </p:nvSpPr>
        <p:spPr>
          <a:xfrm>
            <a:off x="5876925" y="4968000"/>
            <a:ext cx="900000" cy="288000"/>
          </a:xfrm>
          <a:prstGeom prst="snip1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ヒラギノ丸ゴ Pro W4" pitchFamily="34" charset="-128"/>
                <a:ea typeface="ヒラギノ丸ゴ Pro W4" pitchFamily="34" charset="-128"/>
              </a:rPr>
              <a:t>メモリ</a:t>
            </a:r>
            <a:endParaRPr kumimoji="1" lang="ja-JP" altLang="en-US" dirty="0">
              <a:solidFill>
                <a:schemeClr val="tx1"/>
              </a:solidFill>
              <a:latin typeface="ヒラギノ丸ゴ Pro W4" pitchFamily="34" charset="-128"/>
              <a:ea typeface="ヒラギノ丸ゴ Pro W4" pitchFamily="34" charset="-128"/>
            </a:endParaRPr>
          </a:p>
        </p:txBody>
      </p:sp>
    </p:spTree>
    <p:extLst>
      <p:ext uri="{BB962C8B-B14F-4D97-AF65-F5344CB8AC3E}">
        <p14:creationId xmlns:p14="http://schemas.microsoft.com/office/powerpoint/2010/main" val="1686905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5" nodeType="click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fade">
                                      <p:cBhvr>
                                        <p:cTn id="7" dur="500"/>
                                        <p:tgtEl>
                                          <p:spTgt spid="6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9"/>
                                        </p:tgtEl>
                                        <p:attrNameLst>
                                          <p:attrName>style.visibility</p:attrName>
                                        </p:attrNameLst>
                                      </p:cBhvr>
                                      <p:to>
                                        <p:strVal val="visible"/>
                                      </p:to>
                                    </p:set>
                                    <p:animEffect transition="in" filter="fade">
                                      <p:cBhvr>
                                        <p:cTn id="10" dur="500"/>
                                        <p:tgtEl>
                                          <p:spTgt spid="5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3"/>
                                        </p:tgtEl>
                                        <p:attrNameLst>
                                          <p:attrName>style.visibility</p:attrName>
                                        </p:attrNameLst>
                                      </p:cBhvr>
                                      <p:to>
                                        <p:strVal val="visible"/>
                                      </p:to>
                                    </p:set>
                                    <p:animEffect transition="in" filter="fade">
                                      <p:cBhvr>
                                        <p:cTn id="15" dur="500"/>
                                        <p:tgtEl>
                                          <p:spTgt spid="6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grpId="0" nodeType="clickEffect">
                                  <p:stCondLst>
                                    <p:cond delay="0"/>
                                  </p:stCondLst>
                                  <p:childTnLst>
                                    <p:animMotion origin="layout" path="M -2.77778E-7 5.18519E-6 L 0.12587 0.00024 " pathEditMode="relative" ptsTypes="AA">
                                      <p:cBhvr>
                                        <p:cTn id="22" dur="250" fill="hold"/>
                                        <p:tgtEl>
                                          <p:spTgt spid="66"/>
                                        </p:tgtEl>
                                        <p:attrNameLst>
                                          <p:attrName>ppt_x</p:attrName>
                                          <p:attrName>ppt_y</p:attrName>
                                        </p:attrNameLst>
                                      </p:cBhvr>
                                    </p:animMotion>
                                  </p:childTnLst>
                                </p:cTn>
                              </p:par>
                              <p:par>
                                <p:cTn id="23" presetID="0" presetClass="path" presetSubtype="0" accel="50000" decel="50000" fill="hold" grpId="0" nodeType="withEffect">
                                  <p:stCondLst>
                                    <p:cond delay="0"/>
                                  </p:stCondLst>
                                  <p:childTnLst>
                                    <p:animMotion origin="layout" path="M -2.22222E-6 5.18519E-6 L -0.14184 0.00024 " pathEditMode="relative" ptsTypes="AA">
                                      <p:cBhvr>
                                        <p:cTn id="24" dur="250" fill="hold"/>
                                        <p:tgtEl>
                                          <p:spTgt spid="60"/>
                                        </p:tgtEl>
                                        <p:attrNameLst>
                                          <p:attrName>ppt_x</p:attrName>
                                          <p:attrName>ppt_y</p:attrName>
                                        </p:attrNameLst>
                                      </p:cBhvr>
                                    </p:animMotion>
                                  </p:childTnLst>
                                </p:cTn>
                              </p:par>
                            </p:childTnLst>
                          </p:cTn>
                        </p:par>
                        <p:par>
                          <p:cTn id="25" fill="hold">
                            <p:stCondLst>
                              <p:cond delay="250"/>
                            </p:stCondLst>
                            <p:childTnLst>
                              <p:par>
                                <p:cTn id="26" presetID="0" presetClass="path" presetSubtype="0" accel="50000" decel="50000" fill="hold" grpId="1" nodeType="afterEffect">
                                  <p:stCondLst>
                                    <p:cond delay="0"/>
                                  </p:stCondLst>
                                  <p:childTnLst>
                                    <p:animMotion origin="layout" path="M 0.12587 0.00023 L 0.12605 0.16829 " pathEditMode="relative" rAng="0" ptsTypes="AA">
                                      <p:cBhvr>
                                        <p:cTn id="27" dur="250" fill="hold"/>
                                        <p:tgtEl>
                                          <p:spTgt spid="66"/>
                                        </p:tgtEl>
                                        <p:attrNameLst>
                                          <p:attrName>ppt_x</p:attrName>
                                          <p:attrName>ppt_y</p:attrName>
                                        </p:attrNameLst>
                                      </p:cBhvr>
                                      <p:rCtr x="0" y="8403"/>
                                    </p:animMotion>
                                  </p:childTnLst>
                                </p:cTn>
                              </p:par>
                              <p:par>
                                <p:cTn id="28" presetID="0" presetClass="path" presetSubtype="0" accel="50000" decel="50000" fill="hold" grpId="1" nodeType="withEffect">
                                  <p:stCondLst>
                                    <p:cond delay="0"/>
                                  </p:stCondLst>
                                  <p:childTnLst>
                                    <p:animMotion origin="layout" path="M -0.14184 0.00024 L -0.14167 0.15787 " pathEditMode="relative" rAng="0" ptsTypes="AA">
                                      <p:cBhvr>
                                        <p:cTn id="29" dur="250" fill="hold"/>
                                        <p:tgtEl>
                                          <p:spTgt spid="60"/>
                                        </p:tgtEl>
                                        <p:attrNameLst>
                                          <p:attrName>ppt_x</p:attrName>
                                          <p:attrName>ppt_y</p:attrName>
                                        </p:attrNameLst>
                                      </p:cBhvr>
                                      <p:rCtr x="0" y="7870"/>
                                    </p:animMotion>
                                  </p:childTnLst>
                                </p:cTn>
                              </p:par>
                            </p:childTnLst>
                          </p:cTn>
                        </p:par>
                        <p:par>
                          <p:cTn id="30" fill="hold">
                            <p:stCondLst>
                              <p:cond delay="500"/>
                            </p:stCondLst>
                            <p:childTnLst>
                              <p:par>
                                <p:cTn id="31" presetID="0" presetClass="path" presetSubtype="0" accel="50000" decel="50000" fill="hold" grpId="2" nodeType="afterEffect">
                                  <p:stCondLst>
                                    <p:cond delay="0"/>
                                  </p:stCondLst>
                                  <p:childTnLst>
                                    <p:animMotion origin="layout" path="M 0.12604 0.16829 L 0.24427 0.16852 " pathEditMode="relative" rAng="0" ptsTypes="AA">
                                      <p:cBhvr>
                                        <p:cTn id="32" dur="250" fill="hold"/>
                                        <p:tgtEl>
                                          <p:spTgt spid="66"/>
                                        </p:tgtEl>
                                        <p:attrNameLst>
                                          <p:attrName>ppt_x</p:attrName>
                                          <p:attrName>ppt_y</p:attrName>
                                        </p:attrNameLst>
                                      </p:cBhvr>
                                      <p:rCtr x="5903" y="0"/>
                                    </p:animMotion>
                                  </p:childTnLst>
                                </p:cTn>
                              </p:par>
                              <p:par>
                                <p:cTn id="33" presetID="0" presetClass="path" presetSubtype="0" accel="50000" decel="50000" fill="hold" grpId="2" nodeType="withEffect">
                                  <p:stCondLst>
                                    <p:cond delay="0"/>
                                  </p:stCondLst>
                                  <p:childTnLst>
                                    <p:animMotion origin="layout" path="M -0.14167 0.15787 L -0.2283 0.1581 " pathEditMode="relative" rAng="0" ptsTypes="AA">
                                      <p:cBhvr>
                                        <p:cTn id="34" dur="250" fill="hold"/>
                                        <p:tgtEl>
                                          <p:spTgt spid="60"/>
                                        </p:tgtEl>
                                        <p:attrNameLst>
                                          <p:attrName>ppt_x</p:attrName>
                                          <p:attrName>ppt_y</p:attrName>
                                        </p:attrNameLst>
                                      </p:cBhvr>
                                      <p:rCtr x="-4340" y="0"/>
                                    </p:animMotion>
                                  </p:childTnLst>
                                </p:cTn>
                              </p:par>
                            </p:childTnLst>
                          </p:cTn>
                        </p:par>
                        <p:par>
                          <p:cTn id="35" fill="hold">
                            <p:stCondLst>
                              <p:cond delay="750"/>
                            </p:stCondLst>
                            <p:childTnLst>
                              <p:par>
                                <p:cTn id="36" presetID="0" presetClass="path" presetSubtype="0" accel="50000" decel="50000" fill="hold" grpId="4" nodeType="afterEffect">
                                  <p:stCondLst>
                                    <p:cond delay="0"/>
                                  </p:stCondLst>
                                  <p:childTnLst>
                                    <p:animMotion origin="layout" path="M 0.24427 0.16852 L 0.24444 0.00047 " pathEditMode="relative" ptsTypes="AA">
                                      <p:cBhvr>
                                        <p:cTn id="37" dur="250" fill="hold"/>
                                        <p:tgtEl>
                                          <p:spTgt spid="66"/>
                                        </p:tgtEl>
                                        <p:attrNameLst>
                                          <p:attrName>ppt_x</p:attrName>
                                          <p:attrName>ppt_y</p:attrName>
                                        </p:attrNameLst>
                                      </p:cBhvr>
                                    </p:animMotion>
                                  </p:childTnLst>
                                </p:cTn>
                              </p:par>
                              <p:par>
                                <p:cTn id="38" presetID="0" presetClass="path" presetSubtype="0" accel="50000" decel="50000" fill="hold" grpId="3" nodeType="withEffect">
                                  <p:stCondLst>
                                    <p:cond delay="0"/>
                                  </p:stCondLst>
                                  <p:childTnLst>
                                    <p:animMotion origin="layout" path="M -0.2283 0.1581 L -0.22812 0.00047 " pathEditMode="relative" rAng="0" ptsTypes="AA">
                                      <p:cBhvr>
                                        <p:cTn id="39" dur="250" fill="hold"/>
                                        <p:tgtEl>
                                          <p:spTgt spid="60"/>
                                        </p:tgtEl>
                                        <p:attrNameLst>
                                          <p:attrName>ppt_x</p:attrName>
                                          <p:attrName>ppt_y</p:attrName>
                                        </p:attrNameLst>
                                      </p:cBhvr>
                                      <p:rCtr x="0" y="-7894"/>
                                    </p:animMotion>
                                  </p:childTnLst>
                                </p:cTn>
                              </p:par>
                            </p:childTnLst>
                          </p:cTn>
                        </p:par>
                        <p:par>
                          <p:cTn id="40" fill="hold">
                            <p:stCondLst>
                              <p:cond delay="1000"/>
                            </p:stCondLst>
                            <p:childTnLst>
                              <p:par>
                                <p:cTn id="41" presetID="0" presetClass="path" presetSubtype="0" accel="50000" decel="50000" fill="hold" grpId="3" nodeType="afterEffect">
                                  <p:stCondLst>
                                    <p:cond delay="0"/>
                                  </p:stCondLst>
                                  <p:childTnLst>
                                    <p:animMotion origin="layout" path="M 0.24444 0.00046 L 0.37048 0.00069 " pathEditMode="relative" rAng="0" ptsTypes="AA">
                                      <p:cBhvr>
                                        <p:cTn id="42" dur="250" fill="hold"/>
                                        <p:tgtEl>
                                          <p:spTgt spid="66"/>
                                        </p:tgtEl>
                                        <p:attrNameLst>
                                          <p:attrName>ppt_x</p:attrName>
                                          <p:attrName>ppt_y</p:attrName>
                                        </p:attrNameLst>
                                      </p:cBhvr>
                                      <p:rCtr x="6302" y="0"/>
                                    </p:animMotion>
                                  </p:childTnLst>
                                </p:cTn>
                              </p:par>
                              <p:par>
                                <p:cTn id="43" presetID="0" presetClass="path" presetSubtype="0" accel="50000" decel="50000" fill="hold" grpId="4" nodeType="withEffect">
                                  <p:stCondLst>
                                    <p:cond delay="0"/>
                                  </p:stCondLst>
                                  <p:childTnLst>
                                    <p:animMotion origin="layout" path="M -0.22813 0.00046 L -0.36979 0.00069 " pathEditMode="relative" rAng="0" ptsTypes="AA">
                                      <p:cBhvr>
                                        <p:cTn id="44" dur="250" fill="hold"/>
                                        <p:tgtEl>
                                          <p:spTgt spid="60"/>
                                        </p:tgtEl>
                                        <p:attrNameLst>
                                          <p:attrName>ppt_x</p:attrName>
                                          <p:attrName>ppt_y</p:attrName>
                                        </p:attrNameLst>
                                      </p:cBhvr>
                                      <p:rCtr x="-7083" y="0"/>
                                    </p:animMotion>
                                  </p:childTnLst>
                                </p:cTn>
                              </p:par>
                            </p:childTnLst>
                          </p:cTn>
                        </p:par>
                        <p:par>
                          <p:cTn id="45" fill="hold">
                            <p:stCondLst>
                              <p:cond delay="1250"/>
                            </p:stCondLst>
                            <p:childTnLst>
                              <p:par>
                                <p:cTn id="46" presetID="10" presetClass="exit" presetSubtype="0" fill="hold" grpId="1" nodeType="afterEffect">
                                  <p:stCondLst>
                                    <p:cond delay="0"/>
                                  </p:stCondLst>
                                  <p:childTnLst>
                                    <p:animEffect transition="out" filter="fade">
                                      <p:cBhvr>
                                        <p:cTn id="47" dur="500"/>
                                        <p:tgtEl>
                                          <p:spTgt spid="63"/>
                                        </p:tgtEl>
                                      </p:cBhvr>
                                    </p:animEffect>
                                    <p:set>
                                      <p:cBhvr>
                                        <p:cTn id="48" dur="1" fill="hold">
                                          <p:stCondLst>
                                            <p:cond delay="499"/>
                                          </p:stCondLst>
                                        </p:cTn>
                                        <p:tgtEl>
                                          <p:spTgt spid="63"/>
                                        </p:tgtEl>
                                        <p:attrNameLst>
                                          <p:attrName>style.visibility</p:attrName>
                                        </p:attrNameLst>
                                      </p:cBhvr>
                                      <p:to>
                                        <p:strVal val="hidden"/>
                                      </p:to>
                                    </p:set>
                                  </p:childTnLst>
                                </p:cTn>
                              </p:par>
                              <p:par>
                                <p:cTn id="49" presetID="10" presetClass="exit" presetSubtype="0" fill="hold" grpId="1" nodeType="withEffect">
                                  <p:stCondLst>
                                    <p:cond delay="0"/>
                                  </p:stCondLst>
                                  <p:childTnLst>
                                    <p:animEffect transition="out" filter="fade">
                                      <p:cBhvr>
                                        <p:cTn id="50" dur="500"/>
                                        <p:tgtEl>
                                          <p:spTgt spid="7"/>
                                        </p:tgtEl>
                                      </p:cBhvr>
                                    </p:animEffect>
                                    <p:set>
                                      <p:cBhvr>
                                        <p:cTn id="51" dur="1" fill="hold">
                                          <p:stCondLst>
                                            <p:cond delay="499"/>
                                          </p:stCondLst>
                                        </p:cTn>
                                        <p:tgtEl>
                                          <p:spTgt spid="7"/>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10" presetClass="exit" presetSubtype="0" fill="hold" grpId="6" nodeType="clickEffect">
                                  <p:stCondLst>
                                    <p:cond delay="0"/>
                                  </p:stCondLst>
                                  <p:childTnLst>
                                    <p:animEffect transition="out" filter="fade">
                                      <p:cBhvr>
                                        <p:cTn id="55" dur="500"/>
                                        <p:tgtEl>
                                          <p:spTgt spid="60"/>
                                        </p:tgtEl>
                                      </p:cBhvr>
                                    </p:animEffect>
                                    <p:set>
                                      <p:cBhvr>
                                        <p:cTn id="56" dur="1" fill="hold">
                                          <p:stCondLst>
                                            <p:cond delay="499"/>
                                          </p:stCondLst>
                                        </p:cTn>
                                        <p:tgtEl>
                                          <p:spTgt spid="60"/>
                                        </p:tgtEl>
                                        <p:attrNameLst>
                                          <p:attrName>style.visibility</p:attrName>
                                        </p:attrNameLst>
                                      </p:cBhvr>
                                      <p:to>
                                        <p:strVal val="hidden"/>
                                      </p:to>
                                    </p:set>
                                  </p:childTnLst>
                                </p:cTn>
                              </p:par>
                              <p:par>
                                <p:cTn id="57" presetID="10" presetClass="exit" presetSubtype="0" fill="hold" grpId="0" nodeType="withEffect">
                                  <p:stCondLst>
                                    <p:cond delay="0"/>
                                  </p:stCondLst>
                                  <p:childTnLst>
                                    <p:animEffect transition="out" filter="fade">
                                      <p:cBhvr>
                                        <p:cTn id="58" dur="500"/>
                                        <p:tgtEl>
                                          <p:spTgt spid="52"/>
                                        </p:tgtEl>
                                      </p:cBhvr>
                                    </p:animEffect>
                                    <p:set>
                                      <p:cBhvr>
                                        <p:cTn id="59" dur="1" fill="hold">
                                          <p:stCondLst>
                                            <p:cond delay="499"/>
                                          </p:stCondLst>
                                        </p:cTn>
                                        <p:tgtEl>
                                          <p:spTgt spid="5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9" grpId="0" animBg="1"/>
      <p:bldP spid="63" grpId="0" animBg="1"/>
      <p:bldP spid="63" grpId="1" animBg="1"/>
      <p:bldP spid="7" grpId="0" animBg="1"/>
      <p:bldP spid="7" grpId="1" animBg="1"/>
      <p:bldP spid="66" grpId="0" animBg="1"/>
      <p:bldP spid="66" grpId="1" animBg="1"/>
      <p:bldP spid="66" grpId="2" animBg="1"/>
      <p:bldP spid="66" grpId="3" animBg="1"/>
      <p:bldP spid="66" grpId="4" animBg="1"/>
      <p:bldP spid="60" grpId="0" animBg="1"/>
      <p:bldP spid="60" grpId="1" animBg="1"/>
      <p:bldP spid="60" grpId="2" animBg="1"/>
      <p:bldP spid="60" grpId="3" animBg="1"/>
      <p:bldP spid="60" grpId="4" animBg="1"/>
      <p:bldP spid="60" grpId="5" animBg="1"/>
      <p:bldP spid="60" grpId="6"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スワップ･マイグレーション</a:t>
            </a:r>
            <a:r>
              <a:rPr kumimoji="1" lang="en-US" altLang="ja-JP" dirty="0" smtClean="0"/>
              <a:t>(2/2)</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利点</a:t>
            </a:r>
            <a:endParaRPr kumimoji="1" lang="en-US" altLang="ja-JP" dirty="0" smtClean="0"/>
          </a:p>
          <a:p>
            <a:pPr lvl="1"/>
            <a:r>
              <a:rPr lang="ja-JP" altLang="en-US" dirty="0" smtClean="0"/>
              <a:t>ゲスト</a:t>
            </a:r>
            <a:r>
              <a:rPr lang="en-US" altLang="ja-JP" dirty="0" smtClean="0"/>
              <a:t>VM</a:t>
            </a:r>
            <a:r>
              <a:rPr lang="ja-JP" altLang="en-US" dirty="0" err="1" smtClean="0"/>
              <a:t>のメ</a:t>
            </a:r>
            <a:r>
              <a:rPr lang="ja-JP" altLang="en-US" dirty="0" smtClean="0"/>
              <a:t>モリのコピーが必要ない</a:t>
            </a:r>
            <a:endParaRPr lang="en-US" altLang="ja-JP" dirty="0" smtClean="0"/>
          </a:p>
          <a:p>
            <a:pPr lvl="1"/>
            <a:r>
              <a:rPr lang="ja-JP" altLang="en-US" dirty="0"/>
              <a:t>マイグレーション</a:t>
            </a:r>
            <a:r>
              <a:rPr lang="ja-JP" altLang="en-US" dirty="0" smtClean="0"/>
              <a:t>時にゲスト</a:t>
            </a:r>
            <a:r>
              <a:rPr lang="en-US" altLang="ja-JP" dirty="0" smtClean="0"/>
              <a:t>VM</a:t>
            </a:r>
            <a:r>
              <a:rPr lang="ja-JP" altLang="en-US" dirty="0" smtClean="0"/>
              <a:t>の</a:t>
            </a:r>
            <a:r>
              <a:rPr lang="en-US" altLang="ja-JP" dirty="0" smtClean="0"/>
              <a:t>2</a:t>
            </a:r>
            <a:r>
              <a:rPr lang="ja-JP" altLang="en-US" dirty="0" smtClean="0"/>
              <a:t>倍のメモリを使用しないようにすることが可能</a:t>
            </a:r>
            <a:endParaRPr lang="en-US" altLang="ja-JP" dirty="0" smtClean="0"/>
          </a:p>
          <a:p>
            <a:pPr lvl="2"/>
            <a:r>
              <a:rPr kumimoji="1" lang="ja-JP" altLang="en-US" dirty="0"/>
              <a:t>移動先の</a:t>
            </a:r>
            <a:r>
              <a:rPr kumimoji="1" lang="ja-JP" altLang="en-US" dirty="0" smtClean="0"/>
              <a:t>ゲスト</a:t>
            </a:r>
            <a:r>
              <a:rPr kumimoji="1" lang="en-US" altLang="ja-JP" dirty="0"/>
              <a:t>VM</a:t>
            </a:r>
            <a:r>
              <a:rPr kumimoji="1" lang="ja-JP" altLang="en-US" dirty="0" smtClean="0"/>
              <a:t>に実メモリを割り当てず、存在しないメモリとスワップ</a:t>
            </a:r>
            <a:endParaRPr kumimoji="1" lang="en-US" altLang="ja-JP" dirty="0" smtClean="0"/>
          </a:p>
          <a:p>
            <a:r>
              <a:rPr lang="ja-JP" altLang="en-US" dirty="0"/>
              <a:t>欠点</a:t>
            </a:r>
            <a:endParaRPr kumimoji="1" lang="en-US" altLang="ja-JP" dirty="0" smtClean="0"/>
          </a:p>
          <a:p>
            <a:pPr lvl="1"/>
            <a:r>
              <a:rPr lang="ja-JP" altLang="en-US" dirty="0"/>
              <a:t>ライブマイグレーション</a:t>
            </a:r>
            <a:r>
              <a:rPr lang="ja-JP" altLang="en-US" dirty="0" smtClean="0"/>
              <a:t>は難しい</a:t>
            </a:r>
            <a:endParaRPr lang="en-US" altLang="ja-JP" dirty="0" smtClean="0"/>
          </a:p>
          <a:p>
            <a:pPr lvl="2"/>
            <a:r>
              <a:rPr kumimoji="1" lang="ja-JP" altLang="en-US" dirty="0"/>
              <a:t>一部</a:t>
            </a:r>
            <a:r>
              <a:rPr kumimoji="1" lang="ja-JP" altLang="en-US" dirty="0" smtClean="0"/>
              <a:t>でも</a:t>
            </a:r>
            <a:r>
              <a:rPr kumimoji="1" lang="ja-JP" altLang="en-US" dirty="0"/>
              <a:t>メモリをスワップする</a:t>
            </a:r>
            <a:r>
              <a:rPr kumimoji="1" lang="ja-JP" altLang="en-US" dirty="0" smtClean="0"/>
              <a:t>と</a:t>
            </a:r>
            <a:r>
              <a:rPr kumimoji="1" lang="en-US" altLang="ja-JP" dirty="0" smtClean="0"/>
              <a:t>VM</a:t>
            </a:r>
            <a:r>
              <a:rPr kumimoji="1" lang="ja-JP" altLang="en-US" dirty="0" smtClean="0"/>
              <a:t>を動かすことができなくなる</a:t>
            </a:r>
            <a:endParaRPr kumimoji="1" lang="ja-JP" altLang="en-US" dirty="0"/>
          </a:p>
        </p:txBody>
      </p:sp>
      <p:sp>
        <p:nvSpPr>
          <p:cNvPr id="4" name="スライド番号プレースホルダー 3"/>
          <p:cNvSpPr>
            <a:spLocks noGrp="1"/>
          </p:cNvSpPr>
          <p:nvPr>
            <p:ph type="sldNum" sz="quarter" idx="12"/>
          </p:nvPr>
        </p:nvSpPr>
        <p:spPr/>
        <p:txBody>
          <a:bodyPr/>
          <a:lstStyle/>
          <a:p>
            <a:fld id="{53932784-8429-45D6-8421-C8E161DAFB29}" type="slidenum">
              <a:rPr lang="ja-JP" altLang="en-US" smtClean="0"/>
              <a:pPr/>
              <a:t>13</a:t>
            </a:fld>
            <a:endParaRPr lang="ja-JP" altLang="en-US" dirty="0"/>
          </a:p>
        </p:txBody>
      </p:sp>
    </p:spTree>
    <p:extLst>
      <p:ext uri="{BB962C8B-B14F-4D97-AF65-F5344CB8AC3E}">
        <p14:creationId xmlns:p14="http://schemas.microsoft.com/office/powerpoint/2010/main" val="25459481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VM</a:t>
            </a:r>
            <a:r>
              <a:rPr kumimoji="1" lang="ja-JP" altLang="en-US" dirty="0" smtClean="0"/>
              <a:t>間メモリスワップの実装</a:t>
            </a:r>
            <a:endParaRPr kumimoji="1" lang="ja-JP" altLang="en-US" dirty="0"/>
          </a:p>
        </p:txBody>
      </p:sp>
      <p:sp>
        <p:nvSpPr>
          <p:cNvPr id="3" name="コンテンツ プレースホルダー 2"/>
          <p:cNvSpPr>
            <a:spLocks noGrp="1"/>
          </p:cNvSpPr>
          <p:nvPr>
            <p:ph idx="1"/>
          </p:nvPr>
        </p:nvSpPr>
        <p:spPr/>
        <p:txBody>
          <a:bodyPr/>
          <a:lstStyle/>
          <a:p>
            <a:r>
              <a:rPr lang="ja-JP" altLang="en-US" dirty="0"/>
              <a:t>ホスト物理</a:t>
            </a:r>
            <a:r>
              <a:rPr lang="ja-JP" altLang="en-US" dirty="0" smtClean="0"/>
              <a:t>メモリとマシンメモリの対応を</a:t>
            </a:r>
            <a:r>
              <a:rPr lang="ja-JP" altLang="en-US" dirty="0"/>
              <a:t>変更</a:t>
            </a:r>
            <a:endParaRPr lang="en-US" altLang="ja-JP" dirty="0" smtClean="0"/>
          </a:p>
          <a:p>
            <a:pPr lvl="1"/>
            <a:r>
              <a:rPr kumimoji="1" lang="ja-JP" altLang="en-US" sz="2300" dirty="0"/>
              <a:t>ホスト・</a:t>
            </a:r>
            <a:r>
              <a:rPr kumimoji="1" lang="ja-JP" altLang="en-US" sz="2300" dirty="0" smtClean="0"/>
              <a:t>ハイパーバイザが持つ</a:t>
            </a:r>
            <a:r>
              <a:rPr lang="en-US" altLang="ja-JP" sz="2300" dirty="0" smtClean="0"/>
              <a:t>P2M</a:t>
            </a:r>
            <a:r>
              <a:rPr lang="ja-JP" altLang="en-US" sz="2300" dirty="0" smtClean="0"/>
              <a:t>テーブルを書き換える</a:t>
            </a:r>
            <a:endParaRPr kumimoji="1" lang="en-US" altLang="ja-JP" sz="2300" dirty="0" smtClean="0"/>
          </a:p>
          <a:p>
            <a:pPr lvl="1"/>
            <a:r>
              <a:rPr lang="ja-JP" altLang="en-US" dirty="0"/>
              <a:t>ゲスト物理</a:t>
            </a:r>
            <a:r>
              <a:rPr lang="ja-JP" altLang="en-US" dirty="0" smtClean="0"/>
              <a:t>メモリとホスト物理メモリの対応はそのまま</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53932784-8429-45D6-8421-C8E161DAFB29}" type="slidenum">
              <a:rPr lang="ja-JP" altLang="en-US" smtClean="0"/>
              <a:pPr/>
              <a:t>14</a:t>
            </a:fld>
            <a:endParaRPr lang="ja-JP" altLang="en-US" dirty="0"/>
          </a:p>
        </p:txBody>
      </p:sp>
      <p:sp>
        <p:nvSpPr>
          <p:cNvPr id="22" name="角丸四角形 21"/>
          <p:cNvSpPr/>
          <p:nvPr/>
        </p:nvSpPr>
        <p:spPr>
          <a:xfrm>
            <a:off x="996217" y="3348000"/>
            <a:ext cx="3060000" cy="1728000"/>
          </a:xfrm>
          <a:prstGeom prst="roundRect">
            <a:avLst>
              <a:gd name="adj" fmla="val 8061"/>
            </a:avLst>
          </a:prstGeom>
          <a:ln/>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tLang="ja-JP" sz="2000" dirty="0">
              <a:solidFill>
                <a:schemeClr val="tx1">
                  <a:lumMod val="85000"/>
                  <a:lumOff val="15000"/>
                </a:schemeClr>
              </a:solidFill>
              <a:latin typeface="ヒラギノ丸ゴ Pro W4" pitchFamily="34" charset="-128"/>
              <a:ea typeface="ヒラギノ丸ゴ Pro W4" pitchFamily="34" charset="-128"/>
            </a:endParaRPr>
          </a:p>
        </p:txBody>
      </p:sp>
      <p:grpSp>
        <p:nvGrpSpPr>
          <p:cNvPr id="25" name="グループ化 24"/>
          <p:cNvGrpSpPr/>
          <p:nvPr/>
        </p:nvGrpSpPr>
        <p:grpSpPr>
          <a:xfrm>
            <a:off x="2095964" y="5220000"/>
            <a:ext cx="864000" cy="216000"/>
            <a:chOff x="900000" y="971600"/>
            <a:chExt cx="864000" cy="216400"/>
          </a:xfrm>
        </p:grpSpPr>
        <p:sp>
          <p:nvSpPr>
            <p:cNvPr id="38" name="正方形/長方形 37"/>
            <p:cNvSpPr/>
            <p:nvPr/>
          </p:nvSpPr>
          <p:spPr>
            <a:xfrm>
              <a:off x="900000" y="971600"/>
              <a:ext cx="216000" cy="216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4400">
                <a:latin typeface="ヒラギノ丸ゴ Pro W4" pitchFamily="34" charset="-128"/>
                <a:ea typeface="ヒラギノ丸ゴ Pro W4" pitchFamily="34" charset="-128"/>
              </a:endParaRPr>
            </a:p>
          </p:txBody>
        </p:sp>
        <p:sp>
          <p:nvSpPr>
            <p:cNvPr id="39" name="正方形/長方形 38"/>
            <p:cNvSpPr/>
            <p:nvPr/>
          </p:nvSpPr>
          <p:spPr>
            <a:xfrm>
              <a:off x="1116000" y="971999"/>
              <a:ext cx="216000" cy="21600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6200000" scaled="1"/>
              <a:tileRect/>
            </a:gradFill>
            <a:ln>
              <a:solidFill>
                <a:srgbClr val="00B050"/>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4400">
                <a:latin typeface="ヒラギノ丸ゴ Pro W4" pitchFamily="34" charset="-128"/>
                <a:ea typeface="ヒラギノ丸ゴ Pro W4" pitchFamily="34" charset="-128"/>
              </a:endParaRPr>
            </a:p>
          </p:txBody>
        </p:sp>
        <p:sp>
          <p:nvSpPr>
            <p:cNvPr id="40" name="正方形/長方形 39"/>
            <p:cNvSpPr/>
            <p:nvPr/>
          </p:nvSpPr>
          <p:spPr>
            <a:xfrm>
              <a:off x="1332000" y="972000"/>
              <a:ext cx="216000" cy="21600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6200000" scaled="1"/>
              <a:tileRect/>
            </a:gradFill>
            <a:ln>
              <a:solidFill>
                <a:srgbClr val="00B050"/>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4400">
                <a:latin typeface="ヒラギノ丸ゴ Pro W4" pitchFamily="34" charset="-128"/>
                <a:ea typeface="ヒラギノ丸ゴ Pro W4" pitchFamily="34" charset="-128"/>
              </a:endParaRPr>
            </a:p>
          </p:txBody>
        </p:sp>
        <p:sp>
          <p:nvSpPr>
            <p:cNvPr id="41" name="正方形/長方形 40"/>
            <p:cNvSpPr/>
            <p:nvPr/>
          </p:nvSpPr>
          <p:spPr>
            <a:xfrm>
              <a:off x="1548000" y="972000"/>
              <a:ext cx="216000" cy="216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4400">
                <a:latin typeface="ヒラギノ丸ゴ Pro W4" pitchFamily="34" charset="-128"/>
                <a:ea typeface="ヒラギノ丸ゴ Pro W4" pitchFamily="34" charset="-128"/>
              </a:endParaRPr>
            </a:p>
          </p:txBody>
        </p:sp>
      </p:grpSp>
      <p:sp>
        <p:nvSpPr>
          <p:cNvPr id="26" name="正方形/長方形 25"/>
          <p:cNvSpPr/>
          <p:nvPr/>
        </p:nvSpPr>
        <p:spPr>
          <a:xfrm>
            <a:off x="2059963" y="3494353"/>
            <a:ext cx="900000" cy="540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solidFill>
                  <a:schemeClr val="tx1"/>
                </a:solidFill>
                <a:latin typeface="ヒラギノ丸ゴ Pro W4" pitchFamily="34" charset="-128"/>
                <a:ea typeface="ヒラギノ丸ゴ Pro W4" pitchFamily="34" charset="-128"/>
              </a:rPr>
              <a:t>ゲスト</a:t>
            </a:r>
            <a:r>
              <a:rPr kumimoji="1" lang="en-US" altLang="ja-JP" dirty="0" smtClean="0">
                <a:solidFill>
                  <a:schemeClr val="tx1"/>
                </a:solidFill>
                <a:latin typeface="ヒラギノ丸ゴ Pro W4" pitchFamily="34" charset="-128"/>
                <a:ea typeface="ヒラギノ丸ゴ Pro W4" pitchFamily="34" charset="-128"/>
              </a:rPr>
              <a:t/>
            </a:r>
            <a:br>
              <a:rPr kumimoji="1" lang="en-US" altLang="ja-JP" dirty="0" smtClean="0">
                <a:solidFill>
                  <a:schemeClr val="tx1"/>
                </a:solidFill>
                <a:latin typeface="ヒラギノ丸ゴ Pro W4" pitchFamily="34" charset="-128"/>
                <a:ea typeface="ヒラギノ丸ゴ Pro W4" pitchFamily="34" charset="-128"/>
              </a:rPr>
            </a:br>
            <a:r>
              <a:rPr kumimoji="1" lang="en-US" altLang="ja-JP" dirty="0" smtClean="0">
                <a:solidFill>
                  <a:schemeClr val="tx1"/>
                </a:solidFill>
                <a:latin typeface="ヒラギノ丸ゴ Pro W4" pitchFamily="34" charset="-128"/>
                <a:ea typeface="ヒラギノ丸ゴ Pro W4" pitchFamily="34" charset="-128"/>
              </a:rPr>
              <a:t>VM</a:t>
            </a:r>
            <a:endParaRPr kumimoji="1" lang="ja-JP" altLang="en-US" dirty="0">
              <a:solidFill>
                <a:schemeClr val="tx1"/>
              </a:solidFill>
              <a:latin typeface="ヒラギノ丸ゴ Pro W4" pitchFamily="34" charset="-128"/>
              <a:ea typeface="ヒラギノ丸ゴ Pro W4" pitchFamily="34" charset="-128"/>
            </a:endParaRPr>
          </a:p>
        </p:txBody>
      </p:sp>
      <p:grpSp>
        <p:nvGrpSpPr>
          <p:cNvPr id="27" name="グループ化 26"/>
          <p:cNvGrpSpPr/>
          <p:nvPr/>
        </p:nvGrpSpPr>
        <p:grpSpPr>
          <a:xfrm>
            <a:off x="2311964" y="4248000"/>
            <a:ext cx="432000" cy="215601"/>
            <a:chOff x="1332000" y="972000"/>
            <a:chExt cx="432000" cy="216000"/>
          </a:xfrm>
        </p:grpSpPr>
        <p:sp>
          <p:nvSpPr>
            <p:cNvPr id="33" name="正方形/長方形 32"/>
            <p:cNvSpPr/>
            <p:nvPr/>
          </p:nvSpPr>
          <p:spPr>
            <a:xfrm>
              <a:off x="1332000" y="972000"/>
              <a:ext cx="216000" cy="21600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6200000" scaled="1"/>
              <a:tileRect/>
            </a:gradFill>
            <a:ln>
              <a:solidFill>
                <a:srgbClr val="00B050"/>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4400">
                <a:latin typeface="ヒラギノ丸ゴ Pro W4" pitchFamily="34" charset="-128"/>
                <a:ea typeface="ヒラギノ丸ゴ Pro W4" pitchFamily="34" charset="-128"/>
              </a:endParaRPr>
            </a:p>
          </p:txBody>
        </p:sp>
        <p:sp>
          <p:nvSpPr>
            <p:cNvPr id="34" name="正方形/長方形 33"/>
            <p:cNvSpPr/>
            <p:nvPr/>
          </p:nvSpPr>
          <p:spPr>
            <a:xfrm>
              <a:off x="1548000" y="972000"/>
              <a:ext cx="216000" cy="21600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6200000" scaled="1"/>
              <a:tileRect/>
            </a:gradFill>
            <a:ln>
              <a:solidFill>
                <a:srgbClr val="00B050"/>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4400">
                <a:latin typeface="ヒラギノ丸ゴ Pro W4" pitchFamily="34" charset="-128"/>
                <a:ea typeface="ヒラギノ丸ゴ Pro W4" pitchFamily="34" charset="-128"/>
              </a:endParaRPr>
            </a:p>
          </p:txBody>
        </p:sp>
      </p:grpSp>
      <p:sp>
        <p:nvSpPr>
          <p:cNvPr id="76" name="角丸四角形 75"/>
          <p:cNvSpPr/>
          <p:nvPr/>
        </p:nvSpPr>
        <p:spPr>
          <a:xfrm>
            <a:off x="4920217" y="3348000"/>
            <a:ext cx="3060000" cy="1728000"/>
          </a:xfrm>
          <a:prstGeom prst="roundRect">
            <a:avLst>
              <a:gd name="adj" fmla="val 7594"/>
            </a:avLst>
          </a:prstGeom>
          <a:ln/>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tLang="ja-JP" sz="2000" dirty="0">
              <a:solidFill>
                <a:schemeClr val="tx1">
                  <a:lumMod val="85000"/>
                  <a:lumOff val="15000"/>
                </a:schemeClr>
              </a:solidFill>
              <a:latin typeface="ヒラギノ丸ゴ Pro W4" pitchFamily="34" charset="-128"/>
              <a:ea typeface="ヒラギノ丸ゴ Pro W4" pitchFamily="34" charset="-128"/>
            </a:endParaRPr>
          </a:p>
        </p:txBody>
      </p:sp>
      <p:grpSp>
        <p:nvGrpSpPr>
          <p:cNvPr id="78" name="グループ化 77"/>
          <p:cNvGrpSpPr/>
          <p:nvPr/>
        </p:nvGrpSpPr>
        <p:grpSpPr>
          <a:xfrm>
            <a:off x="6019964" y="5220000"/>
            <a:ext cx="864000" cy="215601"/>
            <a:chOff x="1332000" y="972000"/>
            <a:chExt cx="864000" cy="216000"/>
          </a:xfrm>
        </p:grpSpPr>
        <p:sp>
          <p:nvSpPr>
            <p:cNvPr id="92" name="正方形/長方形 91"/>
            <p:cNvSpPr/>
            <p:nvPr/>
          </p:nvSpPr>
          <p:spPr>
            <a:xfrm>
              <a:off x="1332000" y="972000"/>
              <a:ext cx="216000" cy="21600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4400">
                <a:latin typeface="ヒラギノ丸ゴ Pro W4" pitchFamily="34" charset="-128"/>
                <a:ea typeface="ヒラギノ丸ゴ Pro W4" pitchFamily="34" charset="-128"/>
              </a:endParaRPr>
            </a:p>
          </p:txBody>
        </p:sp>
        <p:sp>
          <p:nvSpPr>
            <p:cNvPr id="93" name="正方形/長方形 92"/>
            <p:cNvSpPr/>
            <p:nvPr/>
          </p:nvSpPr>
          <p:spPr>
            <a:xfrm>
              <a:off x="1548000" y="972000"/>
              <a:ext cx="216000" cy="2160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4400">
                <a:latin typeface="ヒラギノ丸ゴ Pro W4" pitchFamily="34" charset="-128"/>
                <a:ea typeface="ヒラギノ丸ゴ Pro W4" pitchFamily="34" charset="-128"/>
              </a:endParaRPr>
            </a:p>
          </p:txBody>
        </p:sp>
        <p:sp>
          <p:nvSpPr>
            <p:cNvPr id="94" name="正方形/長方形 93"/>
            <p:cNvSpPr/>
            <p:nvPr/>
          </p:nvSpPr>
          <p:spPr>
            <a:xfrm>
              <a:off x="1764000" y="972000"/>
              <a:ext cx="216000" cy="2160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4400">
                <a:latin typeface="ヒラギノ丸ゴ Pro W4" pitchFamily="34" charset="-128"/>
                <a:ea typeface="ヒラギノ丸ゴ Pro W4" pitchFamily="34" charset="-128"/>
              </a:endParaRPr>
            </a:p>
          </p:txBody>
        </p:sp>
        <p:sp>
          <p:nvSpPr>
            <p:cNvPr id="95" name="正方形/長方形 94"/>
            <p:cNvSpPr/>
            <p:nvPr/>
          </p:nvSpPr>
          <p:spPr>
            <a:xfrm>
              <a:off x="1980000" y="972000"/>
              <a:ext cx="216000" cy="21600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4400">
                <a:latin typeface="ヒラギノ丸ゴ Pro W4" pitchFamily="34" charset="-128"/>
                <a:ea typeface="ヒラギノ丸ゴ Pro W4" pitchFamily="34" charset="-128"/>
              </a:endParaRPr>
            </a:p>
          </p:txBody>
        </p:sp>
      </p:grpSp>
      <p:sp>
        <p:nvSpPr>
          <p:cNvPr id="79" name="正方形/長方形 78"/>
          <p:cNvSpPr/>
          <p:nvPr/>
        </p:nvSpPr>
        <p:spPr>
          <a:xfrm>
            <a:off x="5983963" y="3492000"/>
            <a:ext cx="900000" cy="540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solidFill>
                  <a:schemeClr val="tx1"/>
                </a:solidFill>
                <a:latin typeface="ヒラギノ丸ゴ Pro W4" pitchFamily="34" charset="-128"/>
                <a:ea typeface="ヒラギノ丸ゴ Pro W4" pitchFamily="34" charset="-128"/>
              </a:rPr>
              <a:t>ゲスト</a:t>
            </a:r>
            <a:r>
              <a:rPr kumimoji="1" lang="en-US" altLang="ja-JP" dirty="0" smtClean="0">
                <a:solidFill>
                  <a:schemeClr val="tx1"/>
                </a:solidFill>
                <a:latin typeface="ヒラギノ丸ゴ Pro W4" pitchFamily="34" charset="-128"/>
                <a:ea typeface="ヒラギノ丸ゴ Pro W4" pitchFamily="34" charset="-128"/>
              </a:rPr>
              <a:t/>
            </a:r>
            <a:br>
              <a:rPr kumimoji="1" lang="en-US" altLang="ja-JP" dirty="0" smtClean="0">
                <a:solidFill>
                  <a:schemeClr val="tx1"/>
                </a:solidFill>
                <a:latin typeface="ヒラギノ丸ゴ Pro W4" pitchFamily="34" charset="-128"/>
                <a:ea typeface="ヒラギノ丸ゴ Pro W4" pitchFamily="34" charset="-128"/>
              </a:rPr>
            </a:br>
            <a:r>
              <a:rPr kumimoji="1" lang="en-US" altLang="ja-JP" dirty="0" smtClean="0">
                <a:solidFill>
                  <a:schemeClr val="tx1"/>
                </a:solidFill>
                <a:latin typeface="ヒラギノ丸ゴ Pro W4" pitchFamily="34" charset="-128"/>
                <a:ea typeface="ヒラギノ丸ゴ Pro W4" pitchFamily="34" charset="-128"/>
              </a:rPr>
              <a:t>VM</a:t>
            </a:r>
            <a:endParaRPr kumimoji="1" lang="ja-JP" altLang="en-US" dirty="0">
              <a:solidFill>
                <a:schemeClr val="tx1"/>
              </a:solidFill>
              <a:latin typeface="ヒラギノ丸ゴ Pro W4" pitchFamily="34" charset="-128"/>
              <a:ea typeface="ヒラギノ丸ゴ Pro W4" pitchFamily="34" charset="-128"/>
            </a:endParaRPr>
          </a:p>
        </p:txBody>
      </p:sp>
      <p:grpSp>
        <p:nvGrpSpPr>
          <p:cNvPr id="80" name="グループ化 79"/>
          <p:cNvGrpSpPr/>
          <p:nvPr/>
        </p:nvGrpSpPr>
        <p:grpSpPr>
          <a:xfrm>
            <a:off x="6234217" y="4248000"/>
            <a:ext cx="432000" cy="215601"/>
            <a:chOff x="1332000" y="972000"/>
            <a:chExt cx="432000" cy="216000"/>
          </a:xfrm>
        </p:grpSpPr>
        <p:sp>
          <p:nvSpPr>
            <p:cNvPr id="85" name="正方形/長方形 84"/>
            <p:cNvSpPr/>
            <p:nvPr/>
          </p:nvSpPr>
          <p:spPr>
            <a:xfrm>
              <a:off x="1332000" y="972000"/>
              <a:ext cx="216000" cy="2160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4400">
                <a:latin typeface="ヒラギノ丸ゴ Pro W4" pitchFamily="34" charset="-128"/>
                <a:ea typeface="ヒラギノ丸ゴ Pro W4" pitchFamily="34" charset="-128"/>
              </a:endParaRPr>
            </a:p>
          </p:txBody>
        </p:sp>
        <p:sp>
          <p:nvSpPr>
            <p:cNvPr id="86" name="正方形/長方形 85"/>
            <p:cNvSpPr/>
            <p:nvPr/>
          </p:nvSpPr>
          <p:spPr>
            <a:xfrm>
              <a:off x="1548000" y="972000"/>
              <a:ext cx="216000" cy="2160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4400">
                <a:latin typeface="ヒラギノ丸ゴ Pro W4" pitchFamily="34" charset="-128"/>
                <a:ea typeface="ヒラギノ丸ゴ Pro W4" pitchFamily="34" charset="-128"/>
              </a:endParaRPr>
            </a:p>
          </p:txBody>
        </p:sp>
      </p:grpSp>
      <p:sp>
        <p:nvSpPr>
          <p:cNvPr id="101" name="テキスト ボックス 100"/>
          <p:cNvSpPr txBox="1"/>
          <p:nvPr/>
        </p:nvSpPr>
        <p:spPr>
          <a:xfrm>
            <a:off x="5148000" y="6336000"/>
            <a:ext cx="1569661" cy="369332"/>
          </a:xfrm>
          <a:prstGeom prst="rect">
            <a:avLst/>
          </a:prstGeom>
          <a:noFill/>
          <a:ln w="6350">
            <a:noFill/>
          </a:ln>
        </p:spPr>
        <p:txBody>
          <a:bodyPr wrap="none" rtlCol="0">
            <a:spAutoFit/>
          </a:bodyPr>
          <a:lstStyle/>
          <a:p>
            <a:pPr algn="ctr"/>
            <a:r>
              <a:rPr lang="ja-JP" altLang="en-US" dirty="0">
                <a:latin typeface="ヒラギノ丸ゴ Pro W4" pitchFamily="34" charset="-128"/>
                <a:ea typeface="ヒラギノ丸ゴ Pro W4" pitchFamily="34" charset="-128"/>
              </a:rPr>
              <a:t>マシン</a:t>
            </a:r>
            <a:r>
              <a:rPr lang="ja-JP" altLang="en-US" dirty="0" smtClean="0">
                <a:latin typeface="ヒラギノ丸ゴ Pro W4" pitchFamily="34" charset="-128"/>
                <a:ea typeface="ヒラギノ丸ゴ Pro W4" pitchFamily="34" charset="-128"/>
              </a:rPr>
              <a:t>メモリ</a:t>
            </a:r>
            <a:endParaRPr kumimoji="1" lang="ja-JP" altLang="en-US" dirty="0">
              <a:latin typeface="ヒラギノ丸ゴ Pro W4" pitchFamily="34" charset="-128"/>
              <a:ea typeface="ヒラギノ丸ゴ Pro W4" pitchFamily="34" charset="-128"/>
            </a:endParaRPr>
          </a:p>
        </p:txBody>
      </p:sp>
      <p:sp>
        <p:nvSpPr>
          <p:cNvPr id="24" name="テキスト ボックス 23"/>
          <p:cNvSpPr txBox="1"/>
          <p:nvPr/>
        </p:nvSpPr>
        <p:spPr>
          <a:xfrm>
            <a:off x="72301" y="5187377"/>
            <a:ext cx="2031325" cy="369332"/>
          </a:xfrm>
          <a:prstGeom prst="rect">
            <a:avLst/>
          </a:prstGeom>
          <a:noFill/>
          <a:ln w="6350">
            <a:noFill/>
          </a:ln>
        </p:spPr>
        <p:txBody>
          <a:bodyPr wrap="none" rtlCol="0">
            <a:spAutoFit/>
          </a:bodyPr>
          <a:lstStyle/>
          <a:p>
            <a:pPr algn="ctr"/>
            <a:r>
              <a:rPr lang="ja-JP" altLang="en-US" dirty="0" smtClean="0">
                <a:latin typeface="ヒラギノ丸ゴ Pro W4" pitchFamily="34" charset="-128"/>
                <a:ea typeface="ヒラギノ丸ゴ Pro W4" pitchFamily="34" charset="-128"/>
              </a:rPr>
              <a:t>ホスト物理</a:t>
            </a:r>
            <a:r>
              <a:rPr lang="ja-JP" altLang="en-US" dirty="0">
                <a:latin typeface="ヒラギノ丸ゴ Pro W4" pitchFamily="34" charset="-128"/>
                <a:ea typeface="ヒラギノ丸ゴ Pro W4" pitchFamily="34" charset="-128"/>
              </a:rPr>
              <a:t>メモリ</a:t>
            </a:r>
            <a:endParaRPr kumimoji="1" lang="ja-JP" altLang="en-US" dirty="0">
              <a:latin typeface="ヒラギノ丸ゴ Pro W4" pitchFamily="34" charset="-128"/>
              <a:ea typeface="ヒラギノ丸ゴ Pro W4" pitchFamily="34" charset="-128"/>
            </a:endParaRPr>
          </a:p>
        </p:txBody>
      </p:sp>
      <p:sp>
        <p:nvSpPr>
          <p:cNvPr id="30" name="テキスト ボックス 29"/>
          <p:cNvSpPr txBox="1"/>
          <p:nvPr/>
        </p:nvSpPr>
        <p:spPr>
          <a:xfrm>
            <a:off x="280640" y="4170934"/>
            <a:ext cx="2031325" cy="369332"/>
          </a:xfrm>
          <a:prstGeom prst="rect">
            <a:avLst/>
          </a:prstGeom>
          <a:noFill/>
          <a:ln w="6350">
            <a:noFill/>
          </a:ln>
        </p:spPr>
        <p:txBody>
          <a:bodyPr wrap="none" rtlCol="0">
            <a:spAutoFit/>
          </a:bodyPr>
          <a:lstStyle/>
          <a:p>
            <a:pPr algn="ctr"/>
            <a:r>
              <a:rPr lang="ja-JP" altLang="en-US" dirty="0" smtClean="0">
                <a:latin typeface="ヒラギノ丸ゴ Pro W4" pitchFamily="34" charset="-128"/>
                <a:ea typeface="ヒラギノ丸ゴ Pro W4" pitchFamily="34" charset="-128"/>
              </a:rPr>
              <a:t>ゲスト物理</a:t>
            </a:r>
            <a:r>
              <a:rPr lang="ja-JP" altLang="en-US" dirty="0">
                <a:latin typeface="ヒラギノ丸ゴ Pro W4" pitchFamily="34" charset="-128"/>
                <a:ea typeface="ヒラギノ丸ゴ Pro W4" pitchFamily="34" charset="-128"/>
              </a:rPr>
              <a:t>メモリ</a:t>
            </a:r>
            <a:endParaRPr kumimoji="1" lang="ja-JP" altLang="en-US" dirty="0">
              <a:latin typeface="ヒラギノ丸ゴ Pro W4" pitchFamily="34" charset="-128"/>
              <a:ea typeface="ヒラギノ丸ゴ Pro W4" pitchFamily="34" charset="-128"/>
            </a:endParaRPr>
          </a:p>
        </p:txBody>
      </p:sp>
      <p:sp>
        <p:nvSpPr>
          <p:cNvPr id="8" name="1 つの角を切り取った四角形 7"/>
          <p:cNvSpPr/>
          <p:nvPr/>
        </p:nvSpPr>
        <p:spPr>
          <a:xfrm>
            <a:off x="864000" y="5688000"/>
            <a:ext cx="1368000" cy="576000"/>
          </a:xfrm>
          <a:prstGeom prst="snip1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6200000" scaled="1"/>
            <a:tileRect/>
          </a:gra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1 つの角を切り取った四角形 69"/>
          <p:cNvSpPr/>
          <p:nvPr/>
        </p:nvSpPr>
        <p:spPr>
          <a:xfrm>
            <a:off x="1584000" y="5688000"/>
            <a:ext cx="648000" cy="576000"/>
          </a:xfrm>
          <a:prstGeom prst="snip1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945285" y="5652834"/>
            <a:ext cx="1258679" cy="646331"/>
          </a:xfrm>
          <a:prstGeom prst="rect">
            <a:avLst/>
          </a:prstGeom>
          <a:noFill/>
          <a:ln>
            <a:noFill/>
          </a:ln>
        </p:spPr>
        <p:txBody>
          <a:bodyPr wrap="none" rtlCol="0">
            <a:spAutoFit/>
          </a:bodyPr>
          <a:lstStyle/>
          <a:p>
            <a:pPr algn="ctr"/>
            <a:r>
              <a:rPr kumimoji="1" lang="en-US" altLang="ja-JP" dirty="0" smtClean="0">
                <a:solidFill>
                  <a:schemeClr val="tx1">
                    <a:lumMod val="85000"/>
                    <a:lumOff val="15000"/>
                  </a:schemeClr>
                </a:solidFill>
                <a:latin typeface="ヒラギノ丸ゴ Pro W4" pitchFamily="34" charset="-128"/>
                <a:ea typeface="ヒラギノ丸ゴ Pro W4" pitchFamily="34" charset="-128"/>
              </a:rPr>
              <a:t>P2M</a:t>
            </a:r>
          </a:p>
          <a:p>
            <a:pPr algn="ctr"/>
            <a:r>
              <a:rPr lang="ja-JP" altLang="en-US" dirty="0" smtClean="0">
                <a:solidFill>
                  <a:schemeClr val="tx1">
                    <a:lumMod val="85000"/>
                    <a:lumOff val="15000"/>
                  </a:schemeClr>
                </a:solidFill>
                <a:latin typeface="ヒラギノ丸ゴ Pro W4" pitchFamily="34" charset="-128"/>
                <a:ea typeface="ヒラギノ丸ゴ Pro W4" pitchFamily="34" charset="-128"/>
              </a:rPr>
              <a:t>テーブル</a:t>
            </a:r>
            <a:r>
              <a:rPr lang="en-US" altLang="ja-JP" dirty="0" smtClean="0">
                <a:solidFill>
                  <a:schemeClr val="tx1">
                    <a:lumMod val="85000"/>
                    <a:lumOff val="15000"/>
                  </a:schemeClr>
                </a:solidFill>
                <a:latin typeface="ヒラギノ丸ゴ Pro W4" pitchFamily="34" charset="-128"/>
                <a:ea typeface="ヒラギノ丸ゴ Pro W4" pitchFamily="34" charset="-128"/>
              </a:rPr>
              <a:t>1</a:t>
            </a:r>
            <a:endParaRPr kumimoji="1" lang="ja-JP" altLang="en-US" dirty="0">
              <a:solidFill>
                <a:schemeClr val="tx1">
                  <a:lumMod val="85000"/>
                  <a:lumOff val="15000"/>
                </a:schemeClr>
              </a:solidFill>
              <a:latin typeface="ヒラギノ丸ゴ Pro W4" pitchFamily="34" charset="-128"/>
              <a:ea typeface="ヒラギノ丸ゴ Pro W4" pitchFamily="34" charset="-128"/>
            </a:endParaRPr>
          </a:p>
        </p:txBody>
      </p:sp>
      <p:sp>
        <p:nvSpPr>
          <p:cNvPr id="82" name="1 つの角を切り取った四角形 81"/>
          <p:cNvSpPr/>
          <p:nvPr/>
        </p:nvSpPr>
        <p:spPr>
          <a:xfrm>
            <a:off x="6480000" y="5688000"/>
            <a:ext cx="1368000" cy="576000"/>
          </a:xfrm>
          <a:prstGeom prst="snip1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77" name="正方形/長方形 76"/>
          <p:cNvSpPr/>
          <p:nvPr/>
        </p:nvSpPr>
        <p:spPr>
          <a:xfrm>
            <a:off x="6480000" y="5694225"/>
            <a:ext cx="648000" cy="57600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6200000" scaled="1"/>
            <a:tileRect/>
          </a:gra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p:cNvSpPr txBox="1"/>
          <p:nvPr/>
        </p:nvSpPr>
        <p:spPr>
          <a:xfrm>
            <a:off x="6506842" y="5652834"/>
            <a:ext cx="1258678" cy="646331"/>
          </a:xfrm>
          <a:prstGeom prst="rect">
            <a:avLst/>
          </a:prstGeom>
          <a:noFill/>
          <a:ln>
            <a:noFill/>
          </a:ln>
        </p:spPr>
        <p:txBody>
          <a:bodyPr wrap="none" rtlCol="0">
            <a:spAutoFit/>
          </a:bodyPr>
          <a:lstStyle/>
          <a:p>
            <a:pPr algn="ctr"/>
            <a:r>
              <a:rPr kumimoji="1" lang="en-US" altLang="ja-JP" dirty="0" smtClean="0">
                <a:solidFill>
                  <a:schemeClr val="tx1">
                    <a:lumMod val="85000"/>
                    <a:lumOff val="15000"/>
                  </a:schemeClr>
                </a:solidFill>
                <a:latin typeface="ヒラギノ丸ゴ Pro W4" pitchFamily="34" charset="-128"/>
                <a:ea typeface="ヒラギノ丸ゴ Pro W4" pitchFamily="34" charset="-128"/>
              </a:rPr>
              <a:t>P2M</a:t>
            </a:r>
          </a:p>
          <a:p>
            <a:pPr algn="ctr"/>
            <a:r>
              <a:rPr lang="ja-JP" altLang="en-US" dirty="0" smtClean="0">
                <a:solidFill>
                  <a:schemeClr val="tx1">
                    <a:lumMod val="85000"/>
                    <a:lumOff val="15000"/>
                  </a:schemeClr>
                </a:solidFill>
                <a:latin typeface="ヒラギノ丸ゴ Pro W4" pitchFamily="34" charset="-128"/>
                <a:ea typeface="ヒラギノ丸ゴ Pro W4" pitchFamily="34" charset="-128"/>
              </a:rPr>
              <a:t>テーブル</a:t>
            </a:r>
            <a:r>
              <a:rPr lang="en-US" altLang="ja-JP" dirty="0" smtClean="0">
                <a:solidFill>
                  <a:schemeClr val="tx1">
                    <a:lumMod val="85000"/>
                    <a:lumOff val="15000"/>
                  </a:schemeClr>
                </a:solidFill>
                <a:latin typeface="ヒラギノ丸ゴ Pro W4" pitchFamily="34" charset="-128"/>
                <a:ea typeface="ヒラギノ丸ゴ Pro W4" pitchFamily="34" charset="-128"/>
              </a:rPr>
              <a:t>2</a:t>
            </a:r>
            <a:endParaRPr kumimoji="1" lang="ja-JP" altLang="en-US" dirty="0">
              <a:solidFill>
                <a:schemeClr val="tx1">
                  <a:lumMod val="85000"/>
                  <a:lumOff val="15000"/>
                </a:schemeClr>
              </a:solidFill>
              <a:latin typeface="ヒラギノ丸ゴ Pro W4" pitchFamily="34" charset="-128"/>
              <a:ea typeface="ヒラギノ丸ゴ Pro W4" pitchFamily="34" charset="-128"/>
            </a:endParaRPr>
          </a:p>
        </p:txBody>
      </p:sp>
      <p:grpSp>
        <p:nvGrpSpPr>
          <p:cNvPr id="5" name="グループ化 4"/>
          <p:cNvGrpSpPr/>
          <p:nvPr/>
        </p:nvGrpSpPr>
        <p:grpSpPr>
          <a:xfrm>
            <a:off x="3476415" y="6406459"/>
            <a:ext cx="1726663" cy="216400"/>
            <a:chOff x="3624217" y="6372000"/>
            <a:chExt cx="1726663" cy="216400"/>
          </a:xfrm>
        </p:grpSpPr>
        <p:sp>
          <p:nvSpPr>
            <p:cNvPr id="13" name="正方形/長方形 12"/>
            <p:cNvSpPr/>
            <p:nvPr/>
          </p:nvSpPr>
          <p:spPr>
            <a:xfrm>
              <a:off x="3624217" y="6372000"/>
              <a:ext cx="216000" cy="216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latin typeface="ヒラギノ丸ゴ Pro W4" pitchFamily="34" charset="-128"/>
                <a:ea typeface="ヒラギノ丸ゴ Pro W4" pitchFamily="34" charset="-128"/>
              </a:endParaRPr>
            </a:p>
          </p:txBody>
        </p:sp>
        <p:sp>
          <p:nvSpPr>
            <p:cNvPr id="14" name="正方形/長方形 13"/>
            <p:cNvSpPr/>
            <p:nvPr/>
          </p:nvSpPr>
          <p:spPr>
            <a:xfrm>
              <a:off x="3840217" y="6372400"/>
              <a:ext cx="216000" cy="21600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6200000" scaled="1"/>
              <a:tileRect/>
            </a:gradFill>
            <a:ln>
              <a:solidFill>
                <a:srgbClr val="00B050"/>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latin typeface="ヒラギノ丸ゴ Pro W4" pitchFamily="34" charset="-128"/>
                <a:ea typeface="ヒラギノ丸ゴ Pro W4" pitchFamily="34" charset="-128"/>
              </a:endParaRPr>
            </a:p>
          </p:txBody>
        </p:sp>
        <p:sp>
          <p:nvSpPr>
            <p:cNvPr id="15" name="正方形/長方形 14"/>
            <p:cNvSpPr/>
            <p:nvPr/>
          </p:nvSpPr>
          <p:spPr>
            <a:xfrm>
              <a:off x="4056217" y="6372400"/>
              <a:ext cx="216000" cy="21600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6200000" scaled="1"/>
              <a:tileRect/>
            </a:gradFill>
            <a:ln>
              <a:solidFill>
                <a:srgbClr val="00B050"/>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latin typeface="ヒラギノ丸ゴ Pro W4" pitchFamily="34" charset="-128"/>
                <a:ea typeface="ヒラギノ丸ゴ Pro W4" pitchFamily="34" charset="-128"/>
              </a:endParaRPr>
            </a:p>
          </p:txBody>
        </p:sp>
        <p:sp>
          <p:nvSpPr>
            <p:cNvPr id="16" name="正方形/長方形 15"/>
            <p:cNvSpPr/>
            <p:nvPr/>
          </p:nvSpPr>
          <p:spPr>
            <a:xfrm>
              <a:off x="4272217" y="6372400"/>
              <a:ext cx="216000" cy="216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latin typeface="ヒラギノ丸ゴ Pro W4" pitchFamily="34" charset="-128"/>
                <a:ea typeface="ヒラギノ丸ゴ Pro W4" pitchFamily="34" charset="-128"/>
              </a:endParaRPr>
            </a:p>
          </p:txBody>
        </p:sp>
        <p:sp>
          <p:nvSpPr>
            <p:cNvPr id="17" name="正方形/長方形 16"/>
            <p:cNvSpPr/>
            <p:nvPr/>
          </p:nvSpPr>
          <p:spPr>
            <a:xfrm>
              <a:off x="4488217" y="6372400"/>
              <a:ext cx="216000" cy="21600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latin typeface="ヒラギノ丸ゴ Pro W4" pitchFamily="34" charset="-128"/>
                <a:ea typeface="ヒラギノ丸ゴ Pro W4" pitchFamily="34" charset="-128"/>
              </a:endParaRPr>
            </a:p>
          </p:txBody>
        </p:sp>
        <p:sp>
          <p:nvSpPr>
            <p:cNvPr id="18" name="正方形/長方形 17"/>
            <p:cNvSpPr/>
            <p:nvPr/>
          </p:nvSpPr>
          <p:spPr>
            <a:xfrm>
              <a:off x="4704217" y="6372400"/>
              <a:ext cx="216000" cy="2160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ヒラギノ丸ゴ Pro W4" pitchFamily="34" charset="-128"/>
                <a:ea typeface="ヒラギノ丸ゴ Pro W4" pitchFamily="34" charset="-128"/>
              </a:endParaRPr>
            </a:p>
          </p:txBody>
        </p:sp>
        <p:sp>
          <p:nvSpPr>
            <p:cNvPr id="19" name="正方形/長方形 18"/>
            <p:cNvSpPr/>
            <p:nvPr/>
          </p:nvSpPr>
          <p:spPr>
            <a:xfrm>
              <a:off x="4920217" y="6372000"/>
              <a:ext cx="216000" cy="2160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ヒラギノ丸ゴ Pro W4" pitchFamily="34" charset="-128"/>
                <a:ea typeface="ヒラギノ丸ゴ Pro W4" pitchFamily="34" charset="-128"/>
              </a:endParaRPr>
            </a:p>
          </p:txBody>
        </p:sp>
        <p:sp>
          <p:nvSpPr>
            <p:cNvPr id="71" name="正方形/長方形 70"/>
            <p:cNvSpPr/>
            <p:nvPr/>
          </p:nvSpPr>
          <p:spPr>
            <a:xfrm>
              <a:off x="5134880" y="6372400"/>
              <a:ext cx="216000" cy="21600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latin typeface="ヒラギノ丸ゴ Pro W4" pitchFamily="34" charset="-128"/>
                <a:ea typeface="ヒラギノ丸ゴ Pro W4" pitchFamily="34" charset="-128"/>
              </a:endParaRPr>
            </a:p>
          </p:txBody>
        </p:sp>
      </p:grpSp>
      <p:sp>
        <p:nvSpPr>
          <p:cNvPr id="6" name="フリーフォーム 5"/>
          <p:cNvSpPr/>
          <p:nvPr/>
        </p:nvSpPr>
        <p:spPr>
          <a:xfrm>
            <a:off x="2313296" y="4026090"/>
            <a:ext cx="204716" cy="225188"/>
          </a:xfrm>
          <a:custGeom>
            <a:avLst/>
            <a:gdLst>
              <a:gd name="connsiteX0" fmla="*/ 204716 w 204716"/>
              <a:gd name="connsiteY0" fmla="*/ 0 h 225188"/>
              <a:gd name="connsiteX1" fmla="*/ 0 w 204716"/>
              <a:gd name="connsiteY1" fmla="*/ 225188 h 225188"/>
              <a:gd name="connsiteX2" fmla="*/ 0 w 204716"/>
              <a:gd name="connsiteY2" fmla="*/ 225188 h 225188"/>
            </a:gdLst>
            <a:ahLst/>
            <a:cxnLst>
              <a:cxn ang="0">
                <a:pos x="connsiteX0" y="connsiteY0"/>
              </a:cxn>
              <a:cxn ang="0">
                <a:pos x="connsiteX1" y="connsiteY1"/>
              </a:cxn>
              <a:cxn ang="0">
                <a:pos x="connsiteX2" y="connsiteY2"/>
              </a:cxn>
            </a:cxnLst>
            <a:rect l="l" t="t" r="r" b="b"/>
            <a:pathLst>
              <a:path w="204716" h="225188">
                <a:moveTo>
                  <a:pt x="204716" y="0"/>
                </a:moveTo>
                <a:lnTo>
                  <a:pt x="0" y="225188"/>
                </a:lnTo>
                <a:lnTo>
                  <a:pt x="0" y="225188"/>
                </a:lnTo>
              </a:path>
            </a:pathLst>
          </a:cu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フリーフォーム 9"/>
          <p:cNvSpPr/>
          <p:nvPr/>
        </p:nvSpPr>
        <p:spPr>
          <a:xfrm>
            <a:off x="2518012" y="4026090"/>
            <a:ext cx="225188" cy="225188"/>
          </a:xfrm>
          <a:custGeom>
            <a:avLst/>
            <a:gdLst>
              <a:gd name="connsiteX0" fmla="*/ 0 w 225188"/>
              <a:gd name="connsiteY0" fmla="*/ 0 h 225188"/>
              <a:gd name="connsiteX1" fmla="*/ 225188 w 225188"/>
              <a:gd name="connsiteY1" fmla="*/ 225188 h 225188"/>
              <a:gd name="connsiteX2" fmla="*/ 225188 w 225188"/>
              <a:gd name="connsiteY2" fmla="*/ 225188 h 225188"/>
            </a:gdLst>
            <a:ahLst/>
            <a:cxnLst>
              <a:cxn ang="0">
                <a:pos x="connsiteX0" y="connsiteY0"/>
              </a:cxn>
              <a:cxn ang="0">
                <a:pos x="connsiteX1" y="connsiteY1"/>
              </a:cxn>
              <a:cxn ang="0">
                <a:pos x="connsiteX2" y="connsiteY2"/>
              </a:cxn>
            </a:cxnLst>
            <a:rect l="l" t="t" r="r" b="b"/>
            <a:pathLst>
              <a:path w="225188" h="225188">
                <a:moveTo>
                  <a:pt x="0" y="0"/>
                </a:moveTo>
                <a:lnTo>
                  <a:pt x="225188" y="225188"/>
                </a:lnTo>
                <a:lnTo>
                  <a:pt x="225188" y="225188"/>
                </a:lnTo>
              </a:path>
            </a:pathLst>
          </a:cu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フリーフォーム 19"/>
          <p:cNvSpPr/>
          <p:nvPr/>
        </p:nvSpPr>
        <p:spPr>
          <a:xfrm>
            <a:off x="2313296" y="4462818"/>
            <a:ext cx="0" cy="757451"/>
          </a:xfrm>
          <a:custGeom>
            <a:avLst/>
            <a:gdLst>
              <a:gd name="connsiteX0" fmla="*/ 0 w 0"/>
              <a:gd name="connsiteY0" fmla="*/ 0 h 757451"/>
              <a:gd name="connsiteX1" fmla="*/ 0 w 0"/>
              <a:gd name="connsiteY1" fmla="*/ 757451 h 757451"/>
            </a:gdLst>
            <a:ahLst/>
            <a:cxnLst>
              <a:cxn ang="0">
                <a:pos x="connsiteX0" y="connsiteY0"/>
              </a:cxn>
              <a:cxn ang="0">
                <a:pos x="connsiteX1" y="connsiteY1"/>
              </a:cxn>
            </a:cxnLst>
            <a:rect l="l" t="t" r="r" b="b"/>
            <a:pathLst>
              <a:path h="757451">
                <a:moveTo>
                  <a:pt x="0" y="0"/>
                </a:moveTo>
                <a:lnTo>
                  <a:pt x="0" y="757451"/>
                </a:lnTo>
              </a:path>
            </a:pathLst>
          </a:cu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リーフォーム 20"/>
          <p:cNvSpPr/>
          <p:nvPr/>
        </p:nvSpPr>
        <p:spPr>
          <a:xfrm>
            <a:off x="2736376" y="4455994"/>
            <a:ext cx="6824" cy="764275"/>
          </a:xfrm>
          <a:custGeom>
            <a:avLst/>
            <a:gdLst>
              <a:gd name="connsiteX0" fmla="*/ 0 w 6824"/>
              <a:gd name="connsiteY0" fmla="*/ 0 h 764275"/>
              <a:gd name="connsiteX1" fmla="*/ 6824 w 6824"/>
              <a:gd name="connsiteY1" fmla="*/ 764275 h 764275"/>
            </a:gdLst>
            <a:ahLst/>
            <a:cxnLst>
              <a:cxn ang="0">
                <a:pos x="connsiteX0" y="connsiteY0"/>
              </a:cxn>
              <a:cxn ang="0">
                <a:pos x="connsiteX1" y="connsiteY1"/>
              </a:cxn>
            </a:cxnLst>
            <a:rect l="l" t="t" r="r" b="b"/>
            <a:pathLst>
              <a:path w="6824" h="764275">
                <a:moveTo>
                  <a:pt x="0" y="0"/>
                </a:moveTo>
                <a:cubicBezTo>
                  <a:pt x="2275" y="254758"/>
                  <a:pt x="4549" y="509517"/>
                  <a:pt x="6824" y="764275"/>
                </a:cubicBezTo>
              </a:path>
            </a:pathLst>
          </a:cu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フリーフォーム 22"/>
          <p:cNvSpPr/>
          <p:nvPr/>
        </p:nvSpPr>
        <p:spPr>
          <a:xfrm>
            <a:off x="2313296" y="5438633"/>
            <a:ext cx="1378423" cy="968991"/>
          </a:xfrm>
          <a:custGeom>
            <a:avLst/>
            <a:gdLst>
              <a:gd name="connsiteX0" fmla="*/ 0 w 1378423"/>
              <a:gd name="connsiteY0" fmla="*/ 0 h 968991"/>
              <a:gd name="connsiteX1" fmla="*/ 1378423 w 1378423"/>
              <a:gd name="connsiteY1" fmla="*/ 968991 h 968991"/>
            </a:gdLst>
            <a:ahLst/>
            <a:cxnLst>
              <a:cxn ang="0">
                <a:pos x="connsiteX0" y="connsiteY0"/>
              </a:cxn>
              <a:cxn ang="0">
                <a:pos x="connsiteX1" y="connsiteY1"/>
              </a:cxn>
            </a:cxnLst>
            <a:rect l="l" t="t" r="r" b="b"/>
            <a:pathLst>
              <a:path w="1378423" h="968991">
                <a:moveTo>
                  <a:pt x="0" y="0"/>
                </a:moveTo>
                <a:lnTo>
                  <a:pt x="1378423" y="968991"/>
                </a:lnTo>
              </a:path>
            </a:pathLst>
          </a:cu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フリーフォーム 28"/>
          <p:cNvSpPr/>
          <p:nvPr/>
        </p:nvSpPr>
        <p:spPr>
          <a:xfrm>
            <a:off x="2736376" y="5438633"/>
            <a:ext cx="1385248" cy="968991"/>
          </a:xfrm>
          <a:custGeom>
            <a:avLst/>
            <a:gdLst>
              <a:gd name="connsiteX0" fmla="*/ 0 w 1385248"/>
              <a:gd name="connsiteY0" fmla="*/ 0 h 968991"/>
              <a:gd name="connsiteX1" fmla="*/ 1385248 w 1385248"/>
              <a:gd name="connsiteY1" fmla="*/ 968991 h 968991"/>
            </a:gdLst>
            <a:ahLst/>
            <a:cxnLst>
              <a:cxn ang="0">
                <a:pos x="connsiteX0" y="connsiteY0"/>
              </a:cxn>
              <a:cxn ang="0">
                <a:pos x="connsiteX1" y="connsiteY1"/>
              </a:cxn>
            </a:cxnLst>
            <a:rect l="l" t="t" r="r" b="b"/>
            <a:pathLst>
              <a:path w="1385248" h="968991">
                <a:moveTo>
                  <a:pt x="0" y="0"/>
                </a:moveTo>
                <a:lnTo>
                  <a:pt x="1385248" y="968991"/>
                </a:lnTo>
              </a:path>
            </a:pathLst>
          </a:cu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フリーフォーム 30"/>
          <p:cNvSpPr/>
          <p:nvPr/>
        </p:nvSpPr>
        <p:spPr>
          <a:xfrm>
            <a:off x="6237027" y="4032913"/>
            <a:ext cx="204716" cy="218365"/>
          </a:xfrm>
          <a:custGeom>
            <a:avLst/>
            <a:gdLst>
              <a:gd name="connsiteX0" fmla="*/ 204716 w 204716"/>
              <a:gd name="connsiteY0" fmla="*/ 0 h 218365"/>
              <a:gd name="connsiteX1" fmla="*/ 0 w 204716"/>
              <a:gd name="connsiteY1" fmla="*/ 218365 h 218365"/>
            </a:gdLst>
            <a:ahLst/>
            <a:cxnLst>
              <a:cxn ang="0">
                <a:pos x="connsiteX0" y="connsiteY0"/>
              </a:cxn>
              <a:cxn ang="0">
                <a:pos x="connsiteX1" y="connsiteY1"/>
              </a:cxn>
            </a:cxnLst>
            <a:rect l="l" t="t" r="r" b="b"/>
            <a:pathLst>
              <a:path w="204716" h="218365">
                <a:moveTo>
                  <a:pt x="204716" y="0"/>
                </a:moveTo>
                <a:lnTo>
                  <a:pt x="0" y="218365"/>
                </a:lnTo>
              </a:path>
            </a:pathLst>
          </a:custGeom>
          <a:ln w="19050"/>
        </p:spPr>
        <p:style>
          <a:lnRef idx="2">
            <a:schemeClr val="accent5"/>
          </a:lnRef>
          <a:fillRef idx="0">
            <a:schemeClr val="accent5"/>
          </a:fillRef>
          <a:effectRef idx="1">
            <a:schemeClr val="accent5"/>
          </a:effectRef>
          <a:fontRef idx="minor">
            <a:schemeClr val="tx1"/>
          </a:fontRef>
        </p:style>
        <p:txBody>
          <a:bodyPr rtlCol="0" anchor="ctr"/>
          <a:lstStyle/>
          <a:p>
            <a:pPr algn="ctr"/>
            <a:endParaRPr kumimoji="1" lang="ja-JP" altLang="en-US"/>
          </a:p>
        </p:txBody>
      </p:sp>
      <p:sp>
        <p:nvSpPr>
          <p:cNvPr id="32" name="フリーフォーム 31"/>
          <p:cNvSpPr/>
          <p:nvPr/>
        </p:nvSpPr>
        <p:spPr>
          <a:xfrm>
            <a:off x="6448567" y="4026090"/>
            <a:ext cx="218364" cy="225188"/>
          </a:xfrm>
          <a:custGeom>
            <a:avLst/>
            <a:gdLst>
              <a:gd name="connsiteX0" fmla="*/ 0 w 218364"/>
              <a:gd name="connsiteY0" fmla="*/ 0 h 225188"/>
              <a:gd name="connsiteX1" fmla="*/ 218364 w 218364"/>
              <a:gd name="connsiteY1" fmla="*/ 225188 h 225188"/>
            </a:gdLst>
            <a:ahLst/>
            <a:cxnLst>
              <a:cxn ang="0">
                <a:pos x="connsiteX0" y="connsiteY0"/>
              </a:cxn>
              <a:cxn ang="0">
                <a:pos x="connsiteX1" y="connsiteY1"/>
              </a:cxn>
            </a:cxnLst>
            <a:rect l="l" t="t" r="r" b="b"/>
            <a:pathLst>
              <a:path w="218364" h="225188">
                <a:moveTo>
                  <a:pt x="0" y="0"/>
                </a:moveTo>
                <a:lnTo>
                  <a:pt x="218364" y="225188"/>
                </a:lnTo>
              </a:path>
            </a:pathLst>
          </a:custGeom>
          <a:ln w="19050"/>
        </p:spPr>
        <p:style>
          <a:lnRef idx="2">
            <a:schemeClr val="accent5"/>
          </a:lnRef>
          <a:fillRef idx="0">
            <a:schemeClr val="accent5"/>
          </a:fillRef>
          <a:effectRef idx="1">
            <a:schemeClr val="accent5"/>
          </a:effectRef>
          <a:fontRef idx="minor">
            <a:schemeClr val="tx1"/>
          </a:fontRef>
        </p:style>
        <p:txBody>
          <a:bodyPr rtlCol="0" anchor="ctr"/>
          <a:lstStyle/>
          <a:p>
            <a:pPr algn="ctr"/>
            <a:endParaRPr kumimoji="1" lang="ja-JP" altLang="en-US"/>
          </a:p>
        </p:txBody>
      </p:sp>
      <p:sp>
        <p:nvSpPr>
          <p:cNvPr id="35" name="フリーフォーム 34"/>
          <p:cNvSpPr/>
          <p:nvPr/>
        </p:nvSpPr>
        <p:spPr>
          <a:xfrm>
            <a:off x="6237027" y="4462818"/>
            <a:ext cx="0" cy="757451"/>
          </a:xfrm>
          <a:custGeom>
            <a:avLst/>
            <a:gdLst>
              <a:gd name="connsiteX0" fmla="*/ 0 w 0"/>
              <a:gd name="connsiteY0" fmla="*/ 0 h 757451"/>
              <a:gd name="connsiteX1" fmla="*/ 0 w 0"/>
              <a:gd name="connsiteY1" fmla="*/ 757451 h 757451"/>
            </a:gdLst>
            <a:ahLst/>
            <a:cxnLst>
              <a:cxn ang="0">
                <a:pos x="connsiteX0" y="connsiteY0"/>
              </a:cxn>
              <a:cxn ang="0">
                <a:pos x="connsiteX1" y="connsiteY1"/>
              </a:cxn>
            </a:cxnLst>
            <a:rect l="l" t="t" r="r" b="b"/>
            <a:pathLst>
              <a:path h="757451">
                <a:moveTo>
                  <a:pt x="0" y="0"/>
                </a:moveTo>
                <a:lnTo>
                  <a:pt x="0" y="757451"/>
                </a:lnTo>
              </a:path>
            </a:pathLst>
          </a:custGeom>
          <a:ln w="19050"/>
        </p:spPr>
        <p:style>
          <a:lnRef idx="2">
            <a:schemeClr val="accent5"/>
          </a:lnRef>
          <a:fillRef idx="0">
            <a:schemeClr val="accent5"/>
          </a:fillRef>
          <a:effectRef idx="1">
            <a:schemeClr val="accent5"/>
          </a:effectRef>
          <a:fontRef idx="minor">
            <a:schemeClr val="tx1"/>
          </a:fontRef>
        </p:style>
        <p:txBody>
          <a:bodyPr rtlCol="0" anchor="ctr"/>
          <a:lstStyle/>
          <a:p>
            <a:pPr algn="ctr"/>
            <a:endParaRPr kumimoji="1" lang="ja-JP" altLang="en-US"/>
          </a:p>
        </p:txBody>
      </p:sp>
      <p:sp>
        <p:nvSpPr>
          <p:cNvPr id="36" name="フリーフォーム 35"/>
          <p:cNvSpPr/>
          <p:nvPr/>
        </p:nvSpPr>
        <p:spPr>
          <a:xfrm>
            <a:off x="6666931" y="4455994"/>
            <a:ext cx="0" cy="764275"/>
          </a:xfrm>
          <a:custGeom>
            <a:avLst/>
            <a:gdLst>
              <a:gd name="connsiteX0" fmla="*/ 0 w 0"/>
              <a:gd name="connsiteY0" fmla="*/ 0 h 764275"/>
              <a:gd name="connsiteX1" fmla="*/ 0 w 0"/>
              <a:gd name="connsiteY1" fmla="*/ 764275 h 764275"/>
            </a:gdLst>
            <a:ahLst/>
            <a:cxnLst>
              <a:cxn ang="0">
                <a:pos x="connsiteX0" y="connsiteY0"/>
              </a:cxn>
              <a:cxn ang="0">
                <a:pos x="connsiteX1" y="connsiteY1"/>
              </a:cxn>
            </a:cxnLst>
            <a:rect l="l" t="t" r="r" b="b"/>
            <a:pathLst>
              <a:path h="764275">
                <a:moveTo>
                  <a:pt x="0" y="0"/>
                </a:moveTo>
                <a:lnTo>
                  <a:pt x="0" y="764275"/>
                </a:lnTo>
              </a:path>
            </a:pathLst>
          </a:custGeom>
          <a:ln w="19050"/>
        </p:spPr>
        <p:style>
          <a:lnRef idx="2">
            <a:schemeClr val="accent5"/>
          </a:lnRef>
          <a:fillRef idx="0">
            <a:schemeClr val="accent5"/>
          </a:fillRef>
          <a:effectRef idx="1">
            <a:schemeClr val="accent5"/>
          </a:effectRef>
          <a:fontRef idx="minor">
            <a:schemeClr val="tx1"/>
          </a:fontRef>
        </p:style>
        <p:txBody>
          <a:bodyPr rtlCol="0" anchor="ctr"/>
          <a:lstStyle/>
          <a:p>
            <a:pPr algn="ctr"/>
            <a:endParaRPr kumimoji="1" lang="ja-JP" altLang="en-US"/>
          </a:p>
        </p:txBody>
      </p:sp>
      <p:sp>
        <p:nvSpPr>
          <p:cNvPr id="37" name="フリーフォーム 36"/>
          <p:cNvSpPr/>
          <p:nvPr/>
        </p:nvSpPr>
        <p:spPr>
          <a:xfrm>
            <a:off x="4558352" y="5438633"/>
            <a:ext cx="1678675" cy="968991"/>
          </a:xfrm>
          <a:custGeom>
            <a:avLst/>
            <a:gdLst>
              <a:gd name="connsiteX0" fmla="*/ 1678675 w 1678675"/>
              <a:gd name="connsiteY0" fmla="*/ 0 h 968991"/>
              <a:gd name="connsiteX1" fmla="*/ 0 w 1678675"/>
              <a:gd name="connsiteY1" fmla="*/ 968991 h 968991"/>
            </a:gdLst>
            <a:ahLst/>
            <a:cxnLst>
              <a:cxn ang="0">
                <a:pos x="connsiteX0" y="connsiteY0"/>
              </a:cxn>
              <a:cxn ang="0">
                <a:pos x="connsiteX1" y="connsiteY1"/>
              </a:cxn>
            </a:cxnLst>
            <a:rect l="l" t="t" r="r" b="b"/>
            <a:pathLst>
              <a:path w="1678675" h="968991">
                <a:moveTo>
                  <a:pt x="1678675" y="0"/>
                </a:moveTo>
                <a:lnTo>
                  <a:pt x="0" y="968991"/>
                </a:lnTo>
              </a:path>
            </a:pathLst>
          </a:custGeom>
          <a:ln w="19050"/>
        </p:spPr>
        <p:style>
          <a:lnRef idx="2">
            <a:schemeClr val="accent5"/>
          </a:lnRef>
          <a:fillRef idx="0">
            <a:schemeClr val="accent5"/>
          </a:fillRef>
          <a:effectRef idx="1">
            <a:schemeClr val="accent5"/>
          </a:effectRef>
          <a:fontRef idx="minor">
            <a:schemeClr val="tx1"/>
          </a:fontRef>
        </p:style>
        <p:txBody>
          <a:bodyPr rtlCol="0" anchor="ctr"/>
          <a:lstStyle/>
          <a:p>
            <a:pPr algn="ctr"/>
            <a:endParaRPr kumimoji="1" lang="ja-JP" altLang="en-US"/>
          </a:p>
        </p:txBody>
      </p:sp>
      <p:sp>
        <p:nvSpPr>
          <p:cNvPr id="42" name="フリーフォーム 41"/>
          <p:cNvSpPr/>
          <p:nvPr/>
        </p:nvSpPr>
        <p:spPr>
          <a:xfrm>
            <a:off x="4981433" y="5438633"/>
            <a:ext cx="1678674" cy="968991"/>
          </a:xfrm>
          <a:custGeom>
            <a:avLst/>
            <a:gdLst>
              <a:gd name="connsiteX0" fmla="*/ 1678674 w 1678674"/>
              <a:gd name="connsiteY0" fmla="*/ 0 h 968991"/>
              <a:gd name="connsiteX1" fmla="*/ 0 w 1678674"/>
              <a:gd name="connsiteY1" fmla="*/ 968991 h 968991"/>
            </a:gdLst>
            <a:ahLst/>
            <a:cxnLst>
              <a:cxn ang="0">
                <a:pos x="connsiteX0" y="connsiteY0"/>
              </a:cxn>
              <a:cxn ang="0">
                <a:pos x="connsiteX1" y="connsiteY1"/>
              </a:cxn>
            </a:cxnLst>
            <a:rect l="l" t="t" r="r" b="b"/>
            <a:pathLst>
              <a:path w="1678674" h="968991">
                <a:moveTo>
                  <a:pt x="1678674" y="0"/>
                </a:moveTo>
                <a:lnTo>
                  <a:pt x="0" y="968991"/>
                </a:lnTo>
              </a:path>
            </a:pathLst>
          </a:custGeom>
          <a:ln w="19050"/>
        </p:spPr>
        <p:style>
          <a:lnRef idx="2">
            <a:schemeClr val="accent5"/>
          </a:lnRef>
          <a:fillRef idx="0">
            <a:schemeClr val="accent5"/>
          </a:fillRef>
          <a:effectRef idx="1">
            <a:schemeClr val="accent5"/>
          </a:effectRef>
          <a:fontRef idx="minor">
            <a:schemeClr val="tx1"/>
          </a:fontRef>
        </p:style>
        <p:txBody>
          <a:bodyPr rtlCol="0" anchor="ctr"/>
          <a:lstStyle/>
          <a:p>
            <a:pPr algn="ctr"/>
            <a:endParaRPr kumimoji="1" lang="ja-JP" altLang="en-US"/>
          </a:p>
        </p:txBody>
      </p:sp>
      <p:sp>
        <p:nvSpPr>
          <p:cNvPr id="43" name="フリーフォーム 42"/>
          <p:cNvSpPr/>
          <p:nvPr/>
        </p:nvSpPr>
        <p:spPr>
          <a:xfrm>
            <a:off x="2313296" y="5438633"/>
            <a:ext cx="2245056" cy="968991"/>
          </a:xfrm>
          <a:custGeom>
            <a:avLst/>
            <a:gdLst>
              <a:gd name="connsiteX0" fmla="*/ 0 w 2245056"/>
              <a:gd name="connsiteY0" fmla="*/ 0 h 968991"/>
              <a:gd name="connsiteX1" fmla="*/ 2245056 w 2245056"/>
              <a:gd name="connsiteY1" fmla="*/ 968991 h 968991"/>
            </a:gdLst>
            <a:ahLst/>
            <a:cxnLst>
              <a:cxn ang="0">
                <a:pos x="connsiteX0" y="connsiteY0"/>
              </a:cxn>
              <a:cxn ang="0">
                <a:pos x="connsiteX1" y="connsiteY1"/>
              </a:cxn>
            </a:cxnLst>
            <a:rect l="l" t="t" r="r" b="b"/>
            <a:pathLst>
              <a:path w="2245056" h="968991">
                <a:moveTo>
                  <a:pt x="0" y="0"/>
                </a:moveTo>
                <a:lnTo>
                  <a:pt x="2245056" y="968991"/>
                </a:lnTo>
              </a:path>
            </a:pathLst>
          </a:custGeom>
          <a:ln w="19050">
            <a:solidFill>
              <a:srgbClr val="00B050"/>
            </a:solidFill>
          </a:ln>
        </p:spPr>
        <p:style>
          <a:lnRef idx="2">
            <a:schemeClr val="accent5"/>
          </a:lnRef>
          <a:fillRef idx="0">
            <a:schemeClr val="accent5"/>
          </a:fillRef>
          <a:effectRef idx="1">
            <a:schemeClr val="accent5"/>
          </a:effectRef>
          <a:fontRef idx="minor">
            <a:schemeClr val="tx1"/>
          </a:fontRef>
        </p:style>
        <p:txBody>
          <a:bodyPr rtlCol="0" anchor="ctr"/>
          <a:lstStyle/>
          <a:p>
            <a:pPr algn="ctr"/>
            <a:endParaRPr kumimoji="1" lang="ja-JP" altLang="en-US"/>
          </a:p>
        </p:txBody>
      </p:sp>
      <p:sp>
        <p:nvSpPr>
          <p:cNvPr id="44" name="フリーフォーム 43"/>
          <p:cNvSpPr/>
          <p:nvPr/>
        </p:nvSpPr>
        <p:spPr>
          <a:xfrm>
            <a:off x="2736376" y="5438633"/>
            <a:ext cx="2251881" cy="968991"/>
          </a:xfrm>
          <a:custGeom>
            <a:avLst/>
            <a:gdLst>
              <a:gd name="connsiteX0" fmla="*/ 0 w 2251881"/>
              <a:gd name="connsiteY0" fmla="*/ 0 h 968991"/>
              <a:gd name="connsiteX1" fmla="*/ 2251881 w 2251881"/>
              <a:gd name="connsiteY1" fmla="*/ 968991 h 968991"/>
            </a:gdLst>
            <a:ahLst/>
            <a:cxnLst>
              <a:cxn ang="0">
                <a:pos x="connsiteX0" y="connsiteY0"/>
              </a:cxn>
              <a:cxn ang="0">
                <a:pos x="connsiteX1" y="connsiteY1"/>
              </a:cxn>
            </a:cxnLst>
            <a:rect l="l" t="t" r="r" b="b"/>
            <a:pathLst>
              <a:path w="2251881" h="968991">
                <a:moveTo>
                  <a:pt x="0" y="0"/>
                </a:moveTo>
                <a:lnTo>
                  <a:pt x="2251881" y="968991"/>
                </a:lnTo>
              </a:path>
            </a:pathLst>
          </a:custGeom>
          <a:ln w="19050">
            <a:solidFill>
              <a:srgbClr val="00B050"/>
            </a:solidFill>
          </a:ln>
        </p:spPr>
        <p:style>
          <a:lnRef idx="2">
            <a:schemeClr val="accent5"/>
          </a:lnRef>
          <a:fillRef idx="0">
            <a:schemeClr val="accent5"/>
          </a:fillRef>
          <a:effectRef idx="1">
            <a:schemeClr val="accent5"/>
          </a:effectRef>
          <a:fontRef idx="minor">
            <a:schemeClr val="tx1"/>
          </a:fontRef>
        </p:style>
        <p:txBody>
          <a:bodyPr rtlCol="0" anchor="ctr"/>
          <a:lstStyle/>
          <a:p>
            <a:pPr algn="ctr"/>
            <a:endParaRPr kumimoji="1" lang="ja-JP" altLang="en-US"/>
          </a:p>
        </p:txBody>
      </p:sp>
      <p:sp>
        <p:nvSpPr>
          <p:cNvPr id="45" name="フリーフォーム 44"/>
          <p:cNvSpPr/>
          <p:nvPr/>
        </p:nvSpPr>
        <p:spPr>
          <a:xfrm>
            <a:off x="3691719" y="5438633"/>
            <a:ext cx="2538484" cy="968991"/>
          </a:xfrm>
          <a:custGeom>
            <a:avLst/>
            <a:gdLst>
              <a:gd name="connsiteX0" fmla="*/ 2538484 w 2538484"/>
              <a:gd name="connsiteY0" fmla="*/ 0 h 968991"/>
              <a:gd name="connsiteX1" fmla="*/ 0 w 2538484"/>
              <a:gd name="connsiteY1" fmla="*/ 968991 h 968991"/>
            </a:gdLst>
            <a:ahLst/>
            <a:cxnLst>
              <a:cxn ang="0">
                <a:pos x="connsiteX0" y="connsiteY0"/>
              </a:cxn>
              <a:cxn ang="0">
                <a:pos x="connsiteX1" y="connsiteY1"/>
              </a:cxn>
            </a:cxnLst>
            <a:rect l="l" t="t" r="r" b="b"/>
            <a:pathLst>
              <a:path w="2538484" h="968991">
                <a:moveTo>
                  <a:pt x="2538484" y="0"/>
                </a:moveTo>
                <a:lnTo>
                  <a:pt x="0" y="968991"/>
                </a:lnTo>
              </a:path>
            </a:pathLst>
          </a:custGeom>
          <a:ln w="19050"/>
        </p:spPr>
        <p:style>
          <a:lnRef idx="2">
            <a:schemeClr val="accent5"/>
          </a:lnRef>
          <a:fillRef idx="0">
            <a:schemeClr val="accent5"/>
          </a:fillRef>
          <a:effectRef idx="1">
            <a:schemeClr val="accent5"/>
          </a:effectRef>
          <a:fontRef idx="minor">
            <a:schemeClr val="tx1"/>
          </a:fontRef>
        </p:style>
        <p:txBody>
          <a:bodyPr rtlCol="0" anchor="ctr"/>
          <a:lstStyle/>
          <a:p>
            <a:pPr algn="ctr"/>
            <a:endParaRPr kumimoji="1" lang="ja-JP" altLang="en-US"/>
          </a:p>
        </p:txBody>
      </p:sp>
      <p:sp>
        <p:nvSpPr>
          <p:cNvPr id="46" name="フリーフォーム 45"/>
          <p:cNvSpPr/>
          <p:nvPr/>
        </p:nvSpPr>
        <p:spPr>
          <a:xfrm>
            <a:off x="4121624" y="5438633"/>
            <a:ext cx="2538483" cy="968991"/>
          </a:xfrm>
          <a:custGeom>
            <a:avLst/>
            <a:gdLst>
              <a:gd name="connsiteX0" fmla="*/ 2538483 w 2538483"/>
              <a:gd name="connsiteY0" fmla="*/ 0 h 968991"/>
              <a:gd name="connsiteX1" fmla="*/ 0 w 2538483"/>
              <a:gd name="connsiteY1" fmla="*/ 968991 h 968991"/>
            </a:gdLst>
            <a:ahLst/>
            <a:cxnLst>
              <a:cxn ang="0">
                <a:pos x="connsiteX0" y="connsiteY0"/>
              </a:cxn>
              <a:cxn ang="0">
                <a:pos x="connsiteX1" y="connsiteY1"/>
              </a:cxn>
            </a:cxnLst>
            <a:rect l="l" t="t" r="r" b="b"/>
            <a:pathLst>
              <a:path w="2538483" h="968991">
                <a:moveTo>
                  <a:pt x="2538483" y="0"/>
                </a:moveTo>
                <a:lnTo>
                  <a:pt x="0" y="968991"/>
                </a:lnTo>
              </a:path>
            </a:pathLst>
          </a:custGeom>
          <a:ln w="19050"/>
        </p:spPr>
        <p:style>
          <a:lnRef idx="2">
            <a:schemeClr val="accent5"/>
          </a:lnRef>
          <a:fillRef idx="0">
            <a:schemeClr val="accent5"/>
          </a:fillRef>
          <a:effectRef idx="1">
            <a:schemeClr val="accent5"/>
          </a:effectRef>
          <a:fontRef idx="minor">
            <a:schemeClr val="tx1"/>
          </a:fontRef>
        </p:style>
        <p:txBody>
          <a:bodyPr rtlCol="0" anchor="ctr"/>
          <a:lstStyle/>
          <a:p>
            <a:pPr algn="ctr"/>
            <a:endParaRPr kumimoji="1" lang="ja-JP" altLang="en-US"/>
          </a:p>
        </p:txBody>
      </p:sp>
      <p:sp>
        <p:nvSpPr>
          <p:cNvPr id="9" name="角丸四角形 8"/>
          <p:cNvSpPr/>
          <p:nvPr/>
        </p:nvSpPr>
        <p:spPr>
          <a:xfrm>
            <a:off x="2359747" y="5796000"/>
            <a:ext cx="3960000" cy="28800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solidFill>
                  <a:schemeClr val="tx1"/>
                </a:solidFill>
                <a:latin typeface="ヒラギノ丸ゴ Pro W4" pitchFamily="34" charset="-128"/>
                <a:ea typeface="ヒラギノ丸ゴ Pro W4" pitchFamily="34" charset="-128"/>
              </a:rPr>
              <a:t>ホスト・ハイパーバイザ</a:t>
            </a:r>
            <a:endParaRPr kumimoji="1" lang="ja-JP" altLang="en-US" dirty="0">
              <a:solidFill>
                <a:schemeClr val="tx1"/>
              </a:solidFill>
              <a:latin typeface="ヒラギノ丸ゴ Pro W4" pitchFamily="34" charset="-128"/>
              <a:ea typeface="ヒラギノ丸ゴ Pro W4" pitchFamily="34" charset="-128"/>
            </a:endParaRPr>
          </a:p>
        </p:txBody>
      </p:sp>
      <p:sp>
        <p:nvSpPr>
          <p:cNvPr id="28" name="角丸四角形 27"/>
          <p:cNvSpPr/>
          <p:nvPr/>
        </p:nvSpPr>
        <p:spPr>
          <a:xfrm>
            <a:off x="1087964" y="4629869"/>
            <a:ext cx="2880000" cy="2880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solidFill>
                  <a:schemeClr val="tx1"/>
                </a:solidFill>
                <a:latin typeface="ヒラギノ丸ゴ Pro W4" pitchFamily="34" charset="-128"/>
                <a:ea typeface="ヒラギノ丸ゴ Pro W4" pitchFamily="34" charset="-128"/>
              </a:rPr>
              <a:t>ゲスト</a:t>
            </a:r>
            <a:r>
              <a:rPr kumimoji="1" lang="ja-JP" altLang="en-US" dirty="0" smtClean="0">
                <a:solidFill>
                  <a:schemeClr val="tx1"/>
                </a:solidFill>
                <a:latin typeface="ヒラギノ丸ゴ Pro W4" pitchFamily="34" charset="-128"/>
                <a:ea typeface="ヒラギノ丸ゴ Pro W4" pitchFamily="34" charset="-128"/>
              </a:rPr>
              <a:t>・ハイパーバイザ</a:t>
            </a:r>
            <a:endParaRPr kumimoji="1" lang="ja-JP" altLang="en-US" dirty="0">
              <a:solidFill>
                <a:schemeClr val="tx1"/>
              </a:solidFill>
              <a:latin typeface="ヒラギノ丸ゴ Pro W4" pitchFamily="34" charset="-128"/>
              <a:ea typeface="ヒラギノ丸ゴ Pro W4" pitchFamily="34" charset="-128"/>
            </a:endParaRPr>
          </a:p>
        </p:txBody>
      </p:sp>
      <p:sp>
        <p:nvSpPr>
          <p:cNvPr id="81" name="角丸四角形 80"/>
          <p:cNvSpPr/>
          <p:nvPr/>
        </p:nvSpPr>
        <p:spPr>
          <a:xfrm>
            <a:off x="5011964" y="4627516"/>
            <a:ext cx="2880000" cy="2880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solidFill>
                  <a:schemeClr val="tx1"/>
                </a:solidFill>
                <a:latin typeface="ヒラギノ丸ゴ Pro W4" pitchFamily="34" charset="-128"/>
                <a:ea typeface="ヒラギノ丸ゴ Pro W4" pitchFamily="34" charset="-128"/>
              </a:rPr>
              <a:t>ゲスト</a:t>
            </a:r>
            <a:r>
              <a:rPr kumimoji="1" lang="ja-JP" altLang="en-US" dirty="0" smtClean="0">
                <a:solidFill>
                  <a:schemeClr val="tx1"/>
                </a:solidFill>
                <a:latin typeface="ヒラギノ丸ゴ Pro W4" pitchFamily="34" charset="-128"/>
                <a:ea typeface="ヒラギノ丸ゴ Pro W4" pitchFamily="34" charset="-128"/>
              </a:rPr>
              <a:t>・ハイパーバイザ</a:t>
            </a:r>
            <a:endParaRPr kumimoji="1" lang="ja-JP" altLang="en-US" dirty="0">
              <a:solidFill>
                <a:schemeClr val="tx1"/>
              </a:solidFill>
              <a:latin typeface="ヒラギノ丸ゴ Pro W4" pitchFamily="34" charset="-128"/>
              <a:ea typeface="ヒラギノ丸ゴ Pro W4" pitchFamily="34" charset="-128"/>
            </a:endParaRPr>
          </a:p>
        </p:txBody>
      </p:sp>
      <p:sp>
        <p:nvSpPr>
          <p:cNvPr id="87" name="正方形/長方形 86"/>
          <p:cNvSpPr/>
          <p:nvPr/>
        </p:nvSpPr>
        <p:spPr>
          <a:xfrm>
            <a:off x="2527964" y="5218600"/>
            <a:ext cx="216000" cy="2160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ヒラギノ丸ゴ Pro W4" pitchFamily="34" charset="-128"/>
              <a:ea typeface="ヒラギノ丸ゴ Pro W4" pitchFamily="34" charset="-128"/>
            </a:endParaRPr>
          </a:p>
        </p:txBody>
      </p:sp>
      <p:sp>
        <p:nvSpPr>
          <p:cNvPr id="88" name="正方形/長方形 87"/>
          <p:cNvSpPr/>
          <p:nvPr/>
        </p:nvSpPr>
        <p:spPr>
          <a:xfrm>
            <a:off x="2311964" y="5218600"/>
            <a:ext cx="216000" cy="2160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ヒラギノ丸ゴ Pro W4" pitchFamily="34" charset="-128"/>
              <a:ea typeface="ヒラギノ丸ゴ Pro W4" pitchFamily="34" charset="-128"/>
            </a:endParaRPr>
          </a:p>
        </p:txBody>
      </p:sp>
      <p:sp>
        <p:nvSpPr>
          <p:cNvPr id="89" name="正方形/長方形 88"/>
          <p:cNvSpPr/>
          <p:nvPr/>
        </p:nvSpPr>
        <p:spPr>
          <a:xfrm>
            <a:off x="2527964" y="4248000"/>
            <a:ext cx="216000" cy="2160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ヒラギノ丸ゴ Pro W4" pitchFamily="34" charset="-128"/>
              <a:ea typeface="ヒラギノ丸ゴ Pro W4" pitchFamily="34" charset="-128"/>
            </a:endParaRPr>
          </a:p>
        </p:txBody>
      </p:sp>
      <p:sp>
        <p:nvSpPr>
          <p:cNvPr id="90" name="正方形/長方形 89"/>
          <p:cNvSpPr/>
          <p:nvPr/>
        </p:nvSpPr>
        <p:spPr>
          <a:xfrm>
            <a:off x="2311964" y="4251729"/>
            <a:ext cx="216000" cy="2160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ヒラギノ丸ゴ Pro W4" pitchFamily="34" charset="-128"/>
              <a:ea typeface="ヒラギノ丸ゴ Pro W4" pitchFamily="34" charset="-128"/>
            </a:endParaRPr>
          </a:p>
        </p:txBody>
      </p:sp>
      <p:sp>
        <p:nvSpPr>
          <p:cNvPr id="91" name="正方形/長方形 90"/>
          <p:cNvSpPr/>
          <p:nvPr/>
        </p:nvSpPr>
        <p:spPr>
          <a:xfrm>
            <a:off x="6458359" y="5222633"/>
            <a:ext cx="216000" cy="21600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6200000" scaled="1"/>
            <a:tileRect/>
          </a:gradFill>
          <a:ln>
            <a:solidFill>
              <a:srgbClr val="00B050"/>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latin typeface="ヒラギノ丸ゴ Pro W4" pitchFamily="34" charset="-128"/>
              <a:ea typeface="ヒラギノ丸ゴ Pro W4" pitchFamily="34" charset="-128"/>
            </a:endParaRPr>
          </a:p>
        </p:txBody>
      </p:sp>
      <p:sp>
        <p:nvSpPr>
          <p:cNvPr id="96" name="正方形/長方形 95"/>
          <p:cNvSpPr/>
          <p:nvPr/>
        </p:nvSpPr>
        <p:spPr>
          <a:xfrm>
            <a:off x="6235964" y="5222633"/>
            <a:ext cx="216000" cy="21600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6200000" scaled="1"/>
            <a:tileRect/>
          </a:gradFill>
          <a:ln>
            <a:solidFill>
              <a:srgbClr val="00B050"/>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latin typeface="ヒラギノ丸ゴ Pro W4" pitchFamily="34" charset="-128"/>
              <a:ea typeface="ヒラギノ丸ゴ Pro W4" pitchFamily="34" charset="-128"/>
            </a:endParaRPr>
          </a:p>
        </p:txBody>
      </p:sp>
      <p:sp>
        <p:nvSpPr>
          <p:cNvPr id="100" name="正方形/長方形 99"/>
          <p:cNvSpPr/>
          <p:nvPr/>
        </p:nvSpPr>
        <p:spPr>
          <a:xfrm>
            <a:off x="6458359" y="4251278"/>
            <a:ext cx="216000" cy="21600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6200000" scaled="1"/>
            <a:tileRect/>
          </a:gradFill>
          <a:ln>
            <a:solidFill>
              <a:srgbClr val="00B050"/>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latin typeface="ヒラギノ丸ゴ Pro W4" pitchFamily="34" charset="-128"/>
              <a:ea typeface="ヒラギノ丸ゴ Pro W4" pitchFamily="34" charset="-128"/>
            </a:endParaRPr>
          </a:p>
        </p:txBody>
      </p:sp>
      <p:sp>
        <p:nvSpPr>
          <p:cNvPr id="102" name="正方形/長方形 101"/>
          <p:cNvSpPr/>
          <p:nvPr/>
        </p:nvSpPr>
        <p:spPr>
          <a:xfrm>
            <a:off x="6231385" y="4251278"/>
            <a:ext cx="216000" cy="21600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6200000" scaled="1"/>
            <a:tileRect/>
          </a:gradFill>
          <a:ln>
            <a:solidFill>
              <a:srgbClr val="00B050"/>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latin typeface="ヒラギノ丸ゴ Pro W4" pitchFamily="34" charset="-128"/>
              <a:ea typeface="ヒラギノ丸ゴ Pro W4" pitchFamily="34" charset="-128"/>
            </a:endParaRPr>
          </a:p>
        </p:txBody>
      </p:sp>
      <p:sp>
        <p:nvSpPr>
          <p:cNvPr id="103" name="テキスト ボックス 102"/>
          <p:cNvSpPr txBox="1"/>
          <p:nvPr/>
        </p:nvSpPr>
        <p:spPr>
          <a:xfrm>
            <a:off x="1802077" y="3024000"/>
            <a:ext cx="1415772" cy="369332"/>
          </a:xfrm>
          <a:prstGeom prst="rect">
            <a:avLst/>
          </a:prstGeom>
          <a:noFill/>
        </p:spPr>
        <p:txBody>
          <a:bodyPr wrap="none" rtlCol="0">
            <a:spAutoFit/>
          </a:bodyPr>
          <a:lstStyle/>
          <a:p>
            <a:r>
              <a:rPr lang="ja-JP" altLang="en-US" dirty="0" smtClean="0">
                <a:latin typeface="ヒラギノ丸ゴ Pro W4" pitchFamily="34" charset="-128"/>
                <a:ea typeface="ヒラギノ丸ゴ Pro W4" pitchFamily="34" charset="-128"/>
              </a:rPr>
              <a:t>ホスト</a:t>
            </a:r>
            <a:r>
              <a:rPr lang="en-US" altLang="ja-JP" dirty="0" smtClean="0">
                <a:latin typeface="ヒラギノ丸ゴ Pro W4" pitchFamily="34" charset="-128"/>
                <a:ea typeface="ヒラギノ丸ゴ Pro W4" pitchFamily="34" charset="-128"/>
              </a:rPr>
              <a:t>VM1</a:t>
            </a:r>
            <a:endParaRPr kumimoji="1" lang="ja-JP" altLang="en-US" dirty="0">
              <a:latin typeface="ヒラギノ丸ゴ Pro W4" pitchFamily="34" charset="-128"/>
              <a:ea typeface="ヒラギノ丸ゴ Pro W4" pitchFamily="34" charset="-128"/>
            </a:endParaRPr>
          </a:p>
        </p:txBody>
      </p:sp>
      <p:sp>
        <p:nvSpPr>
          <p:cNvPr id="104" name="テキスト ボックス 103"/>
          <p:cNvSpPr txBox="1"/>
          <p:nvPr/>
        </p:nvSpPr>
        <p:spPr>
          <a:xfrm>
            <a:off x="5849863" y="3024000"/>
            <a:ext cx="1415772" cy="369332"/>
          </a:xfrm>
          <a:prstGeom prst="rect">
            <a:avLst/>
          </a:prstGeom>
          <a:noFill/>
        </p:spPr>
        <p:txBody>
          <a:bodyPr wrap="none" rtlCol="0">
            <a:spAutoFit/>
          </a:bodyPr>
          <a:lstStyle/>
          <a:p>
            <a:r>
              <a:rPr lang="ja-JP" altLang="en-US" dirty="0" smtClean="0">
                <a:latin typeface="ヒラギノ丸ゴ Pro W4" pitchFamily="34" charset="-128"/>
                <a:ea typeface="ヒラギノ丸ゴ Pro W4" pitchFamily="34" charset="-128"/>
              </a:rPr>
              <a:t>ホスト</a:t>
            </a:r>
            <a:r>
              <a:rPr lang="en-US" altLang="ja-JP" dirty="0" smtClean="0">
                <a:latin typeface="ヒラギノ丸ゴ Pro W4" pitchFamily="34" charset="-128"/>
                <a:ea typeface="ヒラギノ丸ゴ Pro W4" pitchFamily="34" charset="-128"/>
              </a:rPr>
              <a:t>VM2</a:t>
            </a:r>
            <a:endParaRPr kumimoji="1" lang="ja-JP" altLang="en-US" dirty="0">
              <a:latin typeface="ヒラギノ丸ゴ Pro W4" pitchFamily="34" charset="-128"/>
              <a:ea typeface="ヒラギノ丸ゴ Pro W4" pitchFamily="34" charset="-128"/>
            </a:endParaRPr>
          </a:p>
        </p:txBody>
      </p:sp>
    </p:spTree>
    <p:extLst>
      <p:ext uri="{BB962C8B-B14F-4D97-AF65-F5344CB8AC3E}">
        <p14:creationId xmlns:p14="http://schemas.microsoft.com/office/powerpoint/2010/main" val="924777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fade">
                                      <p:cBhvr>
                                        <p:cTn id="7" dur="500"/>
                                        <p:tgtEl>
                                          <p:spTgt spid="7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7"/>
                                        </p:tgtEl>
                                        <p:attrNameLst>
                                          <p:attrName>style.visibility</p:attrName>
                                        </p:attrNameLst>
                                      </p:cBhvr>
                                      <p:to>
                                        <p:strVal val="visible"/>
                                      </p:to>
                                    </p:set>
                                    <p:animEffect transition="in" filter="fade">
                                      <p:cBhvr>
                                        <p:cTn id="10" dur="500"/>
                                        <p:tgtEl>
                                          <p:spTgt spid="7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0" nodeType="clickEffect">
                                  <p:stCondLst>
                                    <p:cond delay="0"/>
                                  </p:stCondLst>
                                  <p:childTnLst>
                                    <p:animEffect transition="out" filter="fade">
                                      <p:cBhvr>
                                        <p:cTn id="14" dur="500"/>
                                        <p:tgtEl>
                                          <p:spTgt spid="23"/>
                                        </p:tgtEl>
                                      </p:cBhvr>
                                    </p:animEffect>
                                    <p:set>
                                      <p:cBhvr>
                                        <p:cTn id="15" dur="1" fill="hold">
                                          <p:stCondLst>
                                            <p:cond delay="499"/>
                                          </p:stCondLst>
                                        </p:cTn>
                                        <p:tgtEl>
                                          <p:spTgt spid="23"/>
                                        </p:tgtEl>
                                        <p:attrNameLst>
                                          <p:attrName>style.visibility</p:attrName>
                                        </p:attrNameLst>
                                      </p:cBhvr>
                                      <p:to>
                                        <p:strVal val="hidden"/>
                                      </p:to>
                                    </p:set>
                                  </p:childTnLst>
                                </p:cTn>
                              </p:par>
                              <p:par>
                                <p:cTn id="16" presetID="10" presetClass="exit" presetSubtype="0" fill="hold" grpId="0" nodeType="withEffect">
                                  <p:stCondLst>
                                    <p:cond delay="0"/>
                                  </p:stCondLst>
                                  <p:childTnLst>
                                    <p:animEffect transition="out" filter="fade">
                                      <p:cBhvr>
                                        <p:cTn id="17" dur="500"/>
                                        <p:tgtEl>
                                          <p:spTgt spid="29"/>
                                        </p:tgtEl>
                                      </p:cBhvr>
                                    </p:animEffect>
                                    <p:set>
                                      <p:cBhvr>
                                        <p:cTn id="18" dur="1" fill="hold">
                                          <p:stCondLst>
                                            <p:cond delay="499"/>
                                          </p:stCondLst>
                                        </p:cTn>
                                        <p:tgtEl>
                                          <p:spTgt spid="29"/>
                                        </p:tgtEl>
                                        <p:attrNameLst>
                                          <p:attrName>style.visibility</p:attrName>
                                        </p:attrNameLst>
                                      </p:cBhvr>
                                      <p:to>
                                        <p:strVal val="hidden"/>
                                      </p:to>
                                    </p:set>
                                  </p:childTnLst>
                                </p:cTn>
                              </p:par>
                              <p:par>
                                <p:cTn id="19" presetID="10" presetClass="exit" presetSubtype="0" fill="hold" grpId="0" nodeType="withEffect">
                                  <p:stCondLst>
                                    <p:cond delay="0"/>
                                  </p:stCondLst>
                                  <p:childTnLst>
                                    <p:animEffect transition="out" filter="fade">
                                      <p:cBhvr>
                                        <p:cTn id="20" dur="500"/>
                                        <p:tgtEl>
                                          <p:spTgt spid="42"/>
                                        </p:tgtEl>
                                      </p:cBhvr>
                                    </p:animEffect>
                                    <p:set>
                                      <p:cBhvr>
                                        <p:cTn id="21" dur="1" fill="hold">
                                          <p:stCondLst>
                                            <p:cond delay="499"/>
                                          </p:stCondLst>
                                        </p:cTn>
                                        <p:tgtEl>
                                          <p:spTgt spid="42"/>
                                        </p:tgtEl>
                                        <p:attrNameLst>
                                          <p:attrName>style.visibility</p:attrName>
                                        </p:attrNameLst>
                                      </p:cBhvr>
                                      <p:to>
                                        <p:strVal val="hidden"/>
                                      </p:to>
                                    </p:set>
                                  </p:childTnLst>
                                </p:cTn>
                              </p:par>
                              <p:par>
                                <p:cTn id="22" presetID="10" presetClass="exit" presetSubtype="0" fill="hold" grpId="0" nodeType="withEffect">
                                  <p:stCondLst>
                                    <p:cond delay="0"/>
                                  </p:stCondLst>
                                  <p:childTnLst>
                                    <p:animEffect transition="out" filter="fade">
                                      <p:cBhvr>
                                        <p:cTn id="23" dur="500"/>
                                        <p:tgtEl>
                                          <p:spTgt spid="37"/>
                                        </p:tgtEl>
                                      </p:cBhvr>
                                    </p:animEffect>
                                    <p:set>
                                      <p:cBhvr>
                                        <p:cTn id="24" dur="1" fill="hold">
                                          <p:stCondLst>
                                            <p:cond delay="499"/>
                                          </p:stCondLst>
                                        </p:cTn>
                                        <p:tgtEl>
                                          <p:spTgt spid="37"/>
                                        </p:tgtEl>
                                        <p:attrNameLst>
                                          <p:attrName>style.visibility</p:attrName>
                                        </p:attrNameLst>
                                      </p:cBhvr>
                                      <p:to>
                                        <p:strVal val="hidden"/>
                                      </p:to>
                                    </p:set>
                                  </p:childTnLst>
                                </p:cTn>
                              </p:par>
                            </p:childTnLst>
                          </p:cTn>
                        </p:par>
                        <p:par>
                          <p:cTn id="25" fill="hold">
                            <p:stCondLst>
                              <p:cond delay="500"/>
                            </p:stCondLst>
                            <p:childTnLst>
                              <p:par>
                                <p:cTn id="26" presetID="10" presetClass="entr" presetSubtype="0" fill="hold" grpId="0" nodeType="afterEffect">
                                  <p:stCondLst>
                                    <p:cond delay="0"/>
                                  </p:stCondLst>
                                  <p:childTnLst>
                                    <p:set>
                                      <p:cBhvr>
                                        <p:cTn id="27" dur="1" fill="hold">
                                          <p:stCondLst>
                                            <p:cond delay="0"/>
                                          </p:stCondLst>
                                        </p:cTn>
                                        <p:tgtEl>
                                          <p:spTgt spid="43"/>
                                        </p:tgtEl>
                                        <p:attrNameLst>
                                          <p:attrName>style.visibility</p:attrName>
                                        </p:attrNameLst>
                                      </p:cBhvr>
                                      <p:to>
                                        <p:strVal val="visible"/>
                                      </p:to>
                                    </p:set>
                                    <p:animEffect transition="in" filter="fade">
                                      <p:cBhvr>
                                        <p:cTn id="28" dur="500"/>
                                        <p:tgtEl>
                                          <p:spTgt spid="4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4"/>
                                        </p:tgtEl>
                                        <p:attrNameLst>
                                          <p:attrName>style.visibility</p:attrName>
                                        </p:attrNameLst>
                                      </p:cBhvr>
                                      <p:to>
                                        <p:strVal val="visible"/>
                                      </p:to>
                                    </p:set>
                                    <p:animEffect transition="in" filter="fade">
                                      <p:cBhvr>
                                        <p:cTn id="31" dur="500"/>
                                        <p:tgtEl>
                                          <p:spTgt spid="44"/>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5"/>
                                        </p:tgtEl>
                                        <p:attrNameLst>
                                          <p:attrName>style.visibility</p:attrName>
                                        </p:attrNameLst>
                                      </p:cBhvr>
                                      <p:to>
                                        <p:strVal val="visible"/>
                                      </p:to>
                                    </p:set>
                                    <p:animEffect transition="in" filter="fade">
                                      <p:cBhvr>
                                        <p:cTn id="34" dur="500"/>
                                        <p:tgtEl>
                                          <p:spTgt spid="45"/>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46"/>
                                        </p:tgtEl>
                                        <p:attrNameLst>
                                          <p:attrName>style.visibility</p:attrName>
                                        </p:attrNameLst>
                                      </p:cBhvr>
                                      <p:to>
                                        <p:strVal val="visible"/>
                                      </p:to>
                                    </p:set>
                                    <p:animEffect transition="in" filter="fade">
                                      <p:cBhvr>
                                        <p:cTn id="37" dur="500"/>
                                        <p:tgtEl>
                                          <p:spTgt spid="4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0"/>
                                        </p:tgtEl>
                                        <p:attrNameLst>
                                          <p:attrName>style.visibility</p:attrName>
                                        </p:attrNameLst>
                                      </p:cBhvr>
                                      <p:to>
                                        <p:strVal val="visible"/>
                                      </p:to>
                                    </p:set>
                                    <p:animEffect transition="in" filter="fade">
                                      <p:cBhvr>
                                        <p:cTn id="42" dur="500"/>
                                        <p:tgtEl>
                                          <p:spTgt spid="90"/>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89"/>
                                        </p:tgtEl>
                                        <p:attrNameLst>
                                          <p:attrName>style.visibility</p:attrName>
                                        </p:attrNameLst>
                                      </p:cBhvr>
                                      <p:to>
                                        <p:strVal val="visible"/>
                                      </p:to>
                                    </p:set>
                                    <p:animEffect transition="in" filter="fade">
                                      <p:cBhvr>
                                        <p:cTn id="45" dur="500"/>
                                        <p:tgtEl>
                                          <p:spTgt spid="89"/>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88"/>
                                        </p:tgtEl>
                                        <p:attrNameLst>
                                          <p:attrName>style.visibility</p:attrName>
                                        </p:attrNameLst>
                                      </p:cBhvr>
                                      <p:to>
                                        <p:strVal val="visible"/>
                                      </p:to>
                                    </p:set>
                                    <p:animEffect transition="in" filter="fade">
                                      <p:cBhvr>
                                        <p:cTn id="48" dur="500"/>
                                        <p:tgtEl>
                                          <p:spTgt spid="88"/>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87"/>
                                        </p:tgtEl>
                                        <p:attrNameLst>
                                          <p:attrName>style.visibility</p:attrName>
                                        </p:attrNameLst>
                                      </p:cBhvr>
                                      <p:to>
                                        <p:strVal val="visible"/>
                                      </p:to>
                                    </p:set>
                                    <p:animEffect transition="in" filter="fade">
                                      <p:cBhvr>
                                        <p:cTn id="51" dur="500"/>
                                        <p:tgtEl>
                                          <p:spTgt spid="87"/>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02"/>
                                        </p:tgtEl>
                                        <p:attrNameLst>
                                          <p:attrName>style.visibility</p:attrName>
                                        </p:attrNameLst>
                                      </p:cBhvr>
                                      <p:to>
                                        <p:strVal val="visible"/>
                                      </p:to>
                                    </p:set>
                                    <p:animEffect transition="in" filter="fade">
                                      <p:cBhvr>
                                        <p:cTn id="54" dur="500"/>
                                        <p:tgtEl>
                                          <p:spTgt spid="102"/>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00"/>
                                        </p:tgtEl>
                                        <p:attrNameLst>
                                          <p:attrName>style.visibility</p:attrName>
                                        </p:attrNameLst>
                                      </p:cBhvr>
                                      <p:to>
                                        <p:strVal val="visible"/>
                                      </p:to>
                                    </p:set>
                                    <p:animEffect transition="in" filter="fade">
                                      <p:cBhvr>
                                        <p:cTn id="57" dur="500"/>
                                        <p:tgtEl>
                                          <p:spTgt spid="100"/>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96"/>
                                        </p:tgtEl>
                                        <p:attrNameLst>
                                          <p:attrName>style.visibility</p:attrName>
                                        </p:attrNameLst>
                                      </p:cBhvr>
                                      <p:to>
                                        <p:strVal val="visible"/>
                                      </p:to>
                                    </p:set>
                                    <p:animEffect transition="in" filter="fade">
                                      <p:cBhvr>
                                        <p:cTn id="60" dur="500"/>
                                        <p:tgtEl>
                                          <p:spTgt spid="96"/>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91"/>
                                        </p:tgtEl>
                                        <p:attrNameLst>
                                          <p:attrName>style.visibility</p:attrName>
                                        </p:attrNameLst>
                                      </p:cBhvr>
                                      <p:to>
                                        <p:strVal val="visible"/>
                                      </p:to>
                                    </p:set>
                                    <p:animEffect transition="in" filter="fade">
                                      <p:cBhvr>
                                        <p:cTn id="63" dur="5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77" grpId="0" animBg="1"/>
      <p:bldP spid="23" grpId="0" animBg="1"/>
      <p:bldP spid="29" grpId="0" animBg="1"/>
      <p:bldP spid="37" grpId="0" animBg="1"/>
      <p:bldP spid="42" grpId="0" animBg="1"/>
      <p:bldP spid="43" grpId="0" animBg="1"/>
      <p:bldP spid="44" grpId="0" animBg="1"/>
      <p:bldP spid="45" grpId="0" animBg="1"/>
      <p:bldP spid="46" grpId="0" animBg="1"/>
      <p:bldP spid="87" grpId="0" animBg="1"/>
      <p:bldP spid="88" grpId="0" animBg="1"/>
      <p:bldP spid="89" grpId="0" animBg="1"/>
      <p:bldP spid="90" grpId="0" animBg="1"/>
      <p:bldP spid="91" grpId="0" animBg="1"/>
      <p:bldP spid="96" grpId="0" animBg="1"/>
      <p:bldP spid="100" grpId="0" animBg="1"/>
      <p:bldP spid="10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ja-JP" altLang="en-US" dirty="0" smtClean="0"/>
              <a:t>ホスト管理</a:t>
            </a:r>
            <a:r>
              <a:rPr lang="en-US" altLang="ja-JP" dirty="0" smtClean="0"/>
              <a:t>VM</a:t>
            </a:r>
            <a:r>
              <a:rPr lang="ja-JP" altLang="en-US" dirty="0" smtClean="0"/>
              <a:t>上のメモリサーバがメモリを操作</a:t>
            </a:r>
            <a:endParaRPr kumimoji="1" lang="en-US" altLang="ja-JP" dirty="0" smtClean="0"/>
          </a:p>
          <a:p>
            <a:pPr lvl="1"/>
            <a:r>
              <a:rPr lang="ja-JP" altLang="en-US" dirty="0" smtClean="0"/>
              <a:t>ゲスト管理</a:t>
            </a:r>
            <a:r>
              <a:rPr lang="en-US" altLang="ja-JP" dirty="0" smtClean="0"/>
              <a:t>VM</a:t>
            </a:r>
            <a:r>
              <a:rPr lang="ja-JP" altLang="en-US" dirty="0" smtClean="0"/>
              <a:t>はゲスト</a:t>
            </a:r>
            <a:r>
              <a:rPr lang="en-US" altLang="ja-JP" dirty="0" smtClean="0"/>
              <a:t>VM</a:t>
            </a:r>
            <a:r>
              <a:rPr lang="ja-JP" altLang="en-US" dirty="0" smtClean="0"/>
              <a:t>のメモリ情報だけをメモリサーバに送信</a:t>
            </a:r>
            <a:endParaRPr lang="en-US" altLang="ja-JP" dirty="0" smtClean="0"/>
          </a:p>
          <a:p>
            <a:pPr lvl="1"/>
            <a:r>
              <a:rPr lang="ja-JP" altLang="en-US" dirty="0"/>
              <a:t>メモリサーバ</a:t>
            </a:r>
            <a:r>
              <a:rPr lang="ja-JP" altLang="en-US" dirty="0" smtClean="0"/>
              <a:t>は</a:t>
            </a:r>
            <a:r>
              <a:rPr lang="ja-JP" altLang="en-US" dirty="0"/>
              <a:t>ハイパーコール</a:t>
            </a:r>
            <a:r>
              <a:rPr lang="ja-JP" altLang="en-US" dirty="0" smtClean="0"/>
              <a:t>を</a:t>
            </a:r>
            <a:r>
              <a:rPr lang="ja-JP" altLang="en-US" dirty="0"/>
              <a:t>発行</a:t>
            </a:r>
            <a:r>
              <a:rPr lang="ja-JP" altLang="en-US" dirty="0" smtClean="0"/>
              <a:t>して</a:t>
            </a:r>
            <a:r>
              <a:rPr lang="ja-JP" altLang="en-US" dirty="0"/>
              <a:t>メモリ</a:t>
            </a:r>
            <a:r>
              <a:rPr lang="ja-JP" altLang="en-US" dirty="0" smtClean="0"/>
              <a:t>をコピー</a:t>
            </a:r>
            <a:r>
              <a:rPr lang="ja-JP" altLang="en-US" dirty="0"/>
              <a:t>また</a:t>
            </a:r>
            <a:r>
              <a:rPr lang="ja-JP" altLang="en-US" dirty="0" smtClean="0"/>
              <a:t>はスワップ</a:t>
            </a:r>
            <a:endParaRPr lang="en-US" altLang="ja-JP" dirty="0" smtClean="0"/>
          </a:p>
        </p:txBody>
      </p:sp>
      <p:sp>
        <p:nvSpPr>
          <p:cNvPr id="21" name="角丸四角形 20"/>
          <p:cNvSpPr/>
          <p:nvPr/>
        </p:nvSpPr>
        <p:spPr>
          <a:xfrm>
            <a:off x="492300" y="4140000"/>
            <a:ext cx="1656000" cy="1440000"/>
          </a:xfrm>
          <a:prstGeom prst="roundRect">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smtClean="0">
                <a:solidFill>
                  <a:schemeClr val="tx1"/>
                </a:solidFill>
                <a:latin typeface="ヒラギノ丸ゴ Pro W4" pitchFamily="34" charset="-128"/>
                <a:ea typeface="ヒラギノ丸ゴ Pro W4" pitchFamily="34" charset="-128"/>
              </a:rPr>
              <a:t>ホスト</a:t>
            </a:r>
            <a:endParaRPr kumimoji="1" lang="en-US" altLang="ja-JP" dirty="0" smtClean="0">
              <a:solidFill>
                <a:schemeClr val="tx1"/>
              </a:solidFill>
              <a:latin typeface="ヒラギノ丸ゴ Pro W4" pitchFamily="34" charset="-128"/>
              <a:ea typeface="ヒラギノ丸ゴ Pro W4" pitchFamily="34" charset="-128"/>
            </a:endParaRPr>
          </a:p>
          <a:p>
            <a:pPr algn="ctr"/>
            <a:r>
              <a:rPr kumimoji="1" lang="ja-JP" altLang="en-US" dirty="0" smtClean="0">
                <a:solidFill>
                  <a:schemeClr val="tx1"/>
                </a:solidFill>
                <a:latin typeface="ヒラギノ丸ゴ Pro W4" pitchFamily="34" charset="-128"/>
                <a:ea typeface="ヒラギノ丸ゴ Pro W4" pitchFamily="34" charset="-128"/>
              </a:rPr>
              <a:t>管理</a:t>
            </a:r>
            <a:r>
              <a:rPr kumimoji="1" lang="en-US" altLang="ja-JP" dirty="0" smtClean="0">
                <a:solidFill>
                  <a:schemeClr val="tx1"/>
                </a:solidFill>
                <a:latin typeface="ヒラギノ丸ゴ Pro W4" pitchFamily="34" charset="-128"/>
                <a:ea typeface="ヒラギノ丸ゴ Pro W4" pitchFamily="34" charset="-128"/>
              </a:rPr>
              <a:t>VM</a:t>
            </a:r>
          </a:p>
          <a:p>
            <a:pPr algn="ctr"/>
            <a:endParaRPr lang="en-US" altLang="ja-JP" dirty="0">
              <a:solidFill>
                <a:schemeClr val="tx1"/>
              </a:solidFill>
              <a:latin typeface="ヒラギノ丸ゴ Pro W4" pitchFamily="34" charset="-128"/>
              <a:ea typeface="ヒラギノ丸ゴ Pro W4" pitchFamily="34" charset="-128"/>
            </a:endParaRPr>
          </a:p>
          <a:p>
            <a:pPr algn="ctr"/>
            <a:endParaRPr kumimoji="1" lang="en-US" altLang="ja-JP" dirty="0" smtClean="0">
              <a:solidFill>
                <a:schemeClr val="tx1"/>
              </a:solidFill>
              <a:latin typeface="ヒラギノ丸ゴ Pro W4" pitchFamily="34" charset="-128"/>
              <a:ea typeface="ヒラギノ丸ゴ Pro W4" pitchFamily="34" charset="-128"/>
            </a:endParaRPr>
          </a:p>
          <a:p>
            <a:pPr algn="ctr"/>
            <a:endParaRPr lang="en-US" altLang="ja-JP" dirty="0">
              <a:solidFill>
                <a:schemeClr val="tx1"/>
              </a:solidFill>
              <a:latin typeface="ヒラギノ丸ゴ Pro W4" pitchFamily="34" charset="-128"/>
              <a:ea typeface="ヒラギノ丸ゴ Pro W4" pitchFamily="34" charset="-128"/>
            </a:endParaRPr>
          </a:p>
        </p:txBody>
      </p:sp>
      <p:sp>
        <p:nvSpPr>
          <p:cNvPr id="22" name="正方形/長方形 21"/>
          <p:cNvSpPr/>
          <p:nvPr/>
        </p:nvSpPr>
        <p:spPr>
          <a:xfrm>
            <a:off x="852300" y="4842868"/>
            <a:ext cx="936000" cy="5760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solidFill>
                  <a:schemeClr val="tx1"/>
                </a:solidFill>
                <a:latin typeface="ヒラギノ丸ゴ Pro W4" pitchFamily="34" charset="-128"/>
                <a:ea typeface="ヒラギノ丸ゴ Pro W4" pitchFamily="34" charset="-128"/>
              </a:rPr>
              <a:t>メモリ</a:t>
            </a:r>
            <a:r>
              <a:rPr lang="en-US" altLang="ja-JP" dirty="0" smtClean="0">
                <a:solidFill>
                  <a:schemeClr val="tx1"/>
                </a:solidFill>
                <a:latin typeface="ヒラギノ丸ゴ Pro W4" pitchFamily="34" charset="-128"/>
                <a:ea typeface="ヒラギノ丸ゴ Pro W4" pitchFamily="34" charset="-128"/>
              </a:rPr>
              <a:t/>
            </a:r>
            <a:br>
              <a:rPr lang="en-US" altLang="ja-JP" dirty="0" smtClean="0">
                <a:solidFill>
                  <a:schemeClr val="tx1"/>
                </a:solidFill>
                <a:latin typeface="ヒラギノ丸ゴ Pro W4" pitchFamily="34" charset="-128"/>
                <a:ea typeface="ヒラギノ丸ゴ Pro W4" pitchFamily="34" charset="-128"/>
              </a:rPr>
            </a:br>
            <a:r>
              <a:rPr lang="ja-JP" altLang="en-US" dirty="0" smtClean="0">
                <a:solidFill>
                  <a:schemeClr val="tx1"/>
                </a:solidFill>
                <a:latin typeface="ヒラギノ丸ゴ Pro W4" pitchFamily="34" charset="-128"/>
                <a:ea typeface="ヒラギノ丸ゴ Pro W4" pitchFamily="34" charset="-128"/>
              </a:rPr>
              <a:t>サーバ</a:t>
            </a:r>
            <a:endParaRPr kumimoji="1" lang="en-US" altLang="ja-JP" dirty="0" smtClean="0">
              <a:solidFill>
                <a:schemeClr val="tx1"/>
              </a:solidFill>
              <a:latin typeface="ヒラギノ丸ゴ Pro W4" pitchFamily="34" charset="-128"/>
              <a:ea typeface="ヒラギノ丸ゴ Pro W4" pitchFamily="34" charset="-128"/>
            </a:endParaRPr>
          </a:p>
        </p:txBody>
      </p:sp>
      <p:sp>
        <p:nvSpPr>
          <p:cNvPr id="2" name="タイトル 1"/>
          <p:cNvSpPr>
            <a:spLocks noGrp="1"/>
          </p:cNvSpPr>
          <p:nvPr>
            <p:ph type="title"/>
          </p:nvPr>
        </p:nvSpPr>
        <p:spPr/>
        <p:txBody>
          <a:bodyPr>
            <a:normAutofit/>
          </a:bodyPr>
          <a:lstStyle/>
          <a:p>
            <a:r>
              <a:rPr lang="en-US" altLang="ja-JP" dirty="0" err="1" smtClean="0"/>
              <a:t>Xen</a:t>
            </a:r>
            <a:r>
              <a:rPr lang="ja-JP" altLang="en-US" dirty="0" smtClean="0"/>
              <a:t>における</a:t>
            </a:r>
            <a:r>
              <a:rPr lang="en-US" altLang="ja-JP" dirty="0" err="1" smtClean="0"/>
              <a:t>VMBeam</a:t>
            </a:r>
            <a:r>
              <a:rPr kumimoji="1" lang="ja-JP" altLang="en-US" dirty="0" smtClean="0"/>
              <a:t>の実装</a:t>
            </a:r>
            <a:endParaRPr kumimoji="1" lang="ja-JP" altLang="en-US" dirty="0"/>
          </a:p>
        </p:txBody>
      </p:sp>
      <p:sp>
        <p:nvSpPr>
          <p:cNvPr id="4" name="スライド番号プレースホルダー 3"/>
          <p:cNvSpPr>
            <a:spLocks noGrp="1"/>
          </p:cNvSpPr>
          <p:nvPr>
            <p:ph type="sldNum" sz="quarter" idx="12"/>
          </p:nvPr>
        </p:nvSpPr>
        <p:spPr/>
        <p:txBody>
          <a:bodyPr/>
          <a:lstStyle/>
          <a:p>
            <a:fld id="{53932784-8429-45D6-8421-C8E161DAFB29}" type="slidenum">
              <a:rPr lang="ja-JP" altLang="en-US" smtClean="0"/>
              <a:pPr/>
              <a:t>15</a:t>
            </a:fld>
            <a:endParaRPr lang="ja-JP" altLang="en-US" dirty="0"/>
          </a:p>
        </p:txBody>
      </p:sp>
      <p:sp>
        <p:nvSpPr>
          <p:cNvPr id="26" name="角丸四角形 25"/>
          <p:cNvSpPr/>
          <p:nvPr/>
        </p:nvSpPr>
        <p:spPr>
          <a:xfrm>
            <a:off x="2520000" y="4140000"/>
            <a:ext cx="2844000" cy="1800000"/>
          </a:xfrm>
          <a:prstGeom prst="roundRect">
            <a:avLst>
              <a:gd name="adj" fmla="val 6801"/>
            </a:avLst>
          </a:prstGeom>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en-US" altLang="ja-JP" dirty="0" smtClean="0">
              <a:latin typeface="ヒラギノ丸ゴ Pro W4" pitchFamily="34" charset="-128"/>
              <a:ea typeface="ヒラギノ丸ゴ Pro W4" pitchFamily="34" charset="-128"/>
            </a:endParaRPr>
          </a:p>
        </p:txBody>
      </p:sp>
      <p:sp>
        <p:nvSpPr>
          <p:cNvPr id="23" name="正方形/長方形 22"/>
          <p:cNvSpPr/>
          <p:nvPr/>
        </p:nvSpPr>
        <p:spPr>
          <a:xfrm>
            <a:off x="2831000" y="4266868"/>
            <a:ext cx="900000" cy="108000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smtClean="0">
                <a:solidFill>
                  <a:sysClr val="windowText" lastClr="000000"/>
                </a:solidFill>
                <a:latin typeface="ヒラギノ丸ゴ Pro W4" pitchFamily="34" charset="-128"/>
                <a:ea typeface="ヒラギノ丸ゴ Pro W4" pitchFamily="34" charset="-128"/>
              </a:rPr>
              <a:t>ゲスト</a:t>
            </a:r>
            <a:endParaRPr kumimoji="1" lang="en-US" altLang="ja-JP" dirty="0" smtClean="0">
              <a:solidFill>
                <a:sysClr val="windowText" lastClr="000000"/>
              </a:solidFill>
              <a:latin typeface="ヒラギノ丸ゴ Pro W4" pitchFamily="34" charset="-128"/>
              <a:ea typeface="ヒラギノ丸ゴ Pro W4" pitchFamily="34" charset="-128"/>
            </a:endParaRPr>
          </a:p>
          <a:p>
            <a:pPr algn="ctr"/>
            <a:r>
              <a:rPr lang="ja-JP" altLang="en-US" dirty="0">
                <a:solidFill>
                  <a:sysClr val="windowText" lastClr="000000"/>
                </a:solidFill>
                <a:latin typeface="ヒラギノ丸ゴ Pro W4" pitchFamily="34" charset="-128"/>
                <a:ea typeface="ヒラギノ丸ゴ Pro W4" pitchFamily="34" charset="-128"/>
              </a:rPr>
              <a:t>管理</a:t>
            </a:r>
            <a:endParaRPr kumimoji="1" lang="en-US" altLang="ja-JP" dirty="0" smtClean="0">
              <a:solidFill>
                <a:sysClr val="windowText" lastClr="000000"/>
              </a:solidFill>
              <a:latin typeface="ヒラギノ丸ゴ Pro W4" pitchFamily="34" charset="-128"/>
              <a:ea typeface="ヒラギノ丸ゴ Pro W4" pitchFamily="34" charset="-128"/>
            </a:endParaRPr>
          </a:p>
          <a:p>
            <a:pPr algn="ctr"/>
            <a:r>
              <a:rPr kumimoji="1" lang="en-US" altLang="ja-JP" dirty="0" smtClean="0">
                <a:solidFill>
                  <a:sysClr val="windowText" lastClr="000000"/>
                </a:solidFill>
                <a:latin typeface="ヒラギノ丸ゴ Pro W4" pitchFamily="34" charset="-128"/>
                <a:ea typeface="ヒラギノ丸ゴ Pro W4" pitchFamily="34" charset="-128"/>
              </a:rPr>
              <a:t>VM</a:t>
            </a:r>
            <a:endParaRPr kumimoji="1" lang="ja-JP" altLang="en-US" dirty="0">
              <a:solidFill>
                <a:sysClr val="windowText" lastClr="000000"/>
              </a:solidFill>
              <a:latin typeface="ヒラギノ丸ゴ Pro W4" pitchFamily="34" charset="-128"/>
              <a:ea typeface="ヒラギノ丸ゴ Pro W4" pitchFamily="34" charset="-128"/>
            </a:endParaRPr>
          </a:p>
        </p:txBody>
      </p:sp>
      <p:sp>
        <p:nvSpPr>
          <p:cNvPr id="24" name="正方形/長方形 4"/>
          <p:cNvSpPr/>
          <p:nvPr/>
        </p:nvSpPr>
        <p:spPr>
          <a:xfrm>
            <a:off x="4019000" y="4266868"/>
            <a:ext cx="900000" cy="1080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solidFill>
                  <a:sysClr val="windowText" lastClr="000000"/>
                </a:solidFill>
                <a:latin typeface="ヒラギノ丸ゴ Pro W4" pitchFamily="34" charset="-128"/>
                <a:ea typeface="ヒラギノ丸ゴ Pro W4" pitchFamily="34" charset="-128"/>
              </a:rPr>
              <a:t>ゲスト</a:t>
            </a:r>
            <a:endParaRPr kumimoji="1" lang="en-US" altLang="ja-JP" dirty="0" smtClean="0">
              <a:solidFill>
                <a:sysClr val="windowText" lastClr="000000"/>
              </a:solidFill>
              <a:latin typeface="ヒラギノ丸ゴ Pro W4" pitchFamily="34" charset="-128"/>
              <a:ea typeface="ヒラギノ丸ゴ Pro W4" pitchFamily="34" charset="-128"/>
            </a:endParaRPr>
          </a:p>
          <a:p>
            <a:pPr algn="ctr"/>
            <a:r>
              <a:rPr kumimoji="1" lang="en-US" altLang="ja-JP" dirty="0" smtClean="0">
                <a:solidFill>
                  <a:sysClr val="windowText" lastClr="000000"/>
                </a:solidFill>
                <a:latin typeface="ヒラギノ丸ゴ Pro W4" pitchFamily="34" charset="-128"/>
                <a:ea typeface="ヒラギノ丸ゴ Pro W4" pitchFamily="34" charset="-128"/>
              </a:rPr>
              <a:t>VM</a:t>
            </a:r>
          </a:p>
          <a:p>
            <a:pPr algn="ctr"/>
            <a:endParaRPr kumimoji="1" lang="ja-JP" altLang="en-US" dirty="0">
              <a:solidFill>
                <a:sysClr val="windowText" lastClr="000000"/>
              </a:solidFill>
              <a:latin typeface="ヒラギノ丸ゴ Pro W4" pitchFamily="34" charset="-128"/>
              <a:ea typeface="ヒラギノ丸ゴ Pro W4" pitchFamily="34" charset="-128"/>
            </a:endParaRPr>
          </a:p>
        </p:txBody>
      </p:sp>
      <p:sp>
        <p:nvSpPr>
          <p:cNvPr id="10" name="角丸四角形 9"/>
          <p:cNvSpPr/>
          <p:nvPr/>
        </p:nvSpPr>
        <p:spPr>
          <a:xfrm>
            <a:off x="504000" y="6120000"/>
            <a:ext cx="8064000" cy="504000"/>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solidFill>
                  <a:schemeClr val="tx1"/>
                </a:solidFill>
                <a:latin typeface="ヒラギノ丸ゴ Pro W4" pitchFamily="34" charset="-128"/>
                <a:ea typeface="ヒラギノ丸ゴ Pro W4" pitchFamily="34" charset="-128"/>
              </a:rPr>
              <a:t>ホスト・ハイパーバイザ</a:t>
            </a:r>
            <a:endParaRPr kumimoji="1" lang="ja-JP" altLang="en-US" dirty="0">
              <a:solidFill>
                <a:schemeClr val="tx1"/>
              </a:solidFill>
              <a:latin typeface="ヒラギノ丸ゴ Pro W4" pitchFamily="34" charset="-128"/>
              <a:ea typeface="ヒラギノ丸ゴ Pro W4" pitchFamily="34" charset="-128"/>
            </a:endParaRPr>
          </a:p>
        </p:txBody>
      </p:sp>
      <p:cxnSp>
        <p:nvCxnSpPr>
          <p:cNvPr id="14" name="直線矢印コネクタ 13"/>
          <p:cNvCxnSpPr>
            <a:stCxn id="22" idx="2"/>
          </p:cNvCxnSpPr>
          <p:nvPr/>
        </p:nvCxnSpPr>
        <p:spPr>
          <a:xfrm>
            <a:off x="1320300" y="5418868"/>
            <a:ext cx="0" cy="809132"/>
          </a:xfrm>
          <a:prstGeom prst="straightConnector1">
            <a:avLst/>
          </a:prstGeom>
          <a:ln w="28575">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7" name="角丸四角形 6"/>
          <p:cNvSpPr/>
          <p:nvPr/>
        </p:nvSpPr>
        <p:spPr>
          <a:xfrm>
            <a:off x="576000" y="6228000"/>
            <a:ext cx="1836000" cy="288000"/>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dirty="0">
                <a:solidFill>
                  <a:schemeClr val="tx1"/>
                </a:solidFill>
                <a:latin typeface="ヒラギノ丸ゴ Pro W4" pitchFamily="34" charset="-128"/>
                <a:ea typeface="ヒラギノ丸ゴ Pro W4" pitchFamily="34" charset="-128"/>
              </a:rPr>
              <a:t>ハイパーコール</a:t>
            </a:r>
            <a:endParaRPr kumimoji="1" lang="ja-JP" altLang="en-US" dirty="0">
              <a:solidFill>
                <a:schemeClr val="tx1"/>
              </a:solidFill>
              <a:latin typeface="ヒラギノ丸ゴ Pro W4" pitchFamily="34" charset="-128"/>
              <a:ea typeface="ヒラギノ丸ゴ Pro W4" pitchFamily="34" charset="-128"/>
            </a:endParaRPr>
          </a:p>
        </p:txBody>
      </p:sp>
      <p:sp>
        <p:nvSpPr>
          <p:cNvPr id="32" name="角丸四角形 31"/>
          <p:cNvSpPr/>
          <p:nvPr/>
        </p:nvSpPr>
        <p:spPr>
          <a:xfrm>
            <a:off x="5724000" y="4140000"/>
            <a:ext cx="2844000" cy="1800000"/>
          </a:xfrm>
          <a:prstGeom prst="roundRect">
            <a:avLst>
              <a:gd name="adj" fmla="val 6801"/>
            </a:avLst>
          </a:prstGeom>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en-US" altLang="ja-JP" dirty="0" smtClean="0">
              <a:latin typeface="ヒラギノ丸ゴ Pro W4" pitchFamily="34" charset="-128"/>
              <a:ea typeface="ヒラギノ丸ゴ Pro W4" pitchFamily="34" charset="-128"/>
            </a:endParaRPr>
          </a:p>
        </p:txBody>
      </p:sp>
      <p:sp>
        <p:nvSpPr>
          <p:cNvPr id="33" name="正方形/長方形 32"/>
          <p:cNvSpPr/>
          <p:nvPr/>
        </p:nvSpPr>
        <p:spPr>
          <a:xfrm>
            <a:off x="6035000" y="4266868"/>
            <a:ext cx="900000" cy="108000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smtClean="0">
                <a:solidFill>
                  <a:sysClr val="windowText" lastClr="000000"/>
                </a:solidFill>
                <a:latin typeface="ヒラギノ丸ゴ Pro W4" pitchFamily="34" charset="-128"/>
                <a:ea typeface="ヒラギノ丸ゴ Pro W4" pitchFamily="34" charset="-128"/>
              </a:rPr>
              <a:t>ゲスト</a:t>
            </a:r>
            <a:endParaRPr kumimoji="1" lang="en-US" altLang="ja-JP" dirty="0" smtClean="0">
              <a:solidFill>
                <a:sysClr val="windowText" lastClr="000000"/>
              </a:solidFill>
              <a:latin typeface="ヒラギノ丸ゴ Pro W4" pitchFamily="34" charset="-128"/>
              <a:ea typeface="ヒラギノ丸ゴ Pro W4" pitchFamily="34" charset="-128"/>
            </a:endParaRPr>
          </a:p>
          <a:p>
            <a:pPr algn="ctr"/>
            <a:r>
              <a:rPr lang="ja-JP" altLang="en-US" dirty="0">
                <a:solidFill>
                  <a:sysClr val="windowText" lastClr="000000"/>
                </a:solidFill>
                <a:latin typeface="ヒラギノ丸ゴ Pro W4" pitchFamily="34" charset="-128"/>
                <a:ea typeface="ヒラギノ丸ゴ Pro W4" pitchFamily="34" charset="-128"/>
              </a:rPr>
              <a:t>管理</a:t>
            </a:r>
            <a:endParaRPr kumimoji="1" lang="en-US" altLang="ja-JP" dirty="0" smtClean="0">
              <a:solidFill>
                <a:sysClr val="windowText" lastClr="000000"/>
              </a:solidFill>
              <a:latin typeface="ヒラギノ丸ゴ Pro W4" pitchFamily="34" charset="-128"/>
              <a:ea typeface="ヒラギノ丸ゴ Pro W4" pitchFamily="34" charset="-128"/>
            </a:endParaRPr>
          </a:p>
          <a:p>
            <a:pPr algn="ctr"/>
            <a:r>
              <a:rPr kumimoji="1" lang="en-US" altLang="ja-JP" dirty="0" smtClean="0">
                <a:solidFill>
                  <a:sysClr val="windowText" lastClr="000000"/>
                </a:solidFill>
                <a:latin typeface="ヒラギノ丸ゴ Pro W4" pitchFamily="34" charset="-128"/>
                <a:ea typeface="ヒラギノ丸ゴ Pro W4" pitchFamily="34" charset="-128"/>
              </a:rPr>
              <a:t>VM</a:t>
            </a:r>
            <a:endParaRPr kumimoji="1" lang="ja-JP" altLang="en-US" dirty="0">
              <a:solidFill>
                <a:sysClr val="windowText" lastClr="000000"/>
              </a:solidFill>
              <a:latin typeface="ヒラギノ丸ゴ Pro W4" pitchFamily="34" charset="-128"/>
              <a:ea typeface="ヒラギノ丸ゴ Pro W4" pitchFamily="34" charset="-128"/>
            </a:endParaRPr>
          </a:p>
        </p:txBody>
      </p:sp>
      <p:sp>
        <p:nvSpPr>
          <p:cNvPr id="34" name="正方形/長方形 4"/>
          <p:cNvSpPr/>
          <p:nvPr/>
        </p:nvSpPr>
        <p:spPr>
          <a:xfrm>
            <a:off x="7223000" y="4266868"/>
            <a:ext cx="900000" cy="1080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solidFill>
                  <a:sysClr val="windowText" lastClr="000000"/>
                </a:solidFill>
                <a:latin typeface="ヒラギノ丸ゴ Pro W4" pitchFamily="34" charset="-128"/>
                <a:ea typeface="ヒラギノ丸ゴ Pro W4" pitchFamily="34" charset="-128"/>
              </a:rPr>
              <a:t>ゲスト</a:t>
            </a:r>
            <a:endParaRPr kumimoji="1" lang="en-US" altLang="ja-JP" dirty="0" smtClean="0">
              <a:solidFill>
                <a:sysClr val="windowText" lastClr="000000"/>
              </a:solidFill>
              <a:latin typeface="ヒラギノ丸ゴ Pro W4" pitchFamily="34" charset="-128"/>
              <a:ea typeface="ヒラギノ丸ゴ Pro W4" pitchFamily="34" charset="-128"/>
            </a:endParaRPr>
          </a:p>
          <a:p>
            <a:pPr algn="ctr"/>
            <a:r>
              <a:rPr kumimoji="1" lang="en-US" altLang="ja-JP" dirty="0" smtClean="0">
                <a:solidFill>
                  <a:sysClr val="windowText" lastClr="000000"/>
                </a:solidFill>
                <a:latin typeface="ヒラギノ丸ゴ Pro W4" pitchFamily="34" charset="-128"/>
                <a:ea typeface="ヒラギノ丸ゴ Pro W4" pitchFamily="34" charset="-128"/>
              </a:rPr>
              <a:t>VM</a:t>
            </a:r>
          </a:p>
          <a:p>
            <a:pPr algn="ctr"/>
            <a:endParaRPr kumimoji="1" lang="ja-JP" altLang="en-US" dirty="0">
              <a:solidFill>
                <a:sysClr val="windowText" lastClr="000000"/>
              </a:solidFill>
              <a:latin typeface="ヒラギノ丸ゴ Pro W4" pitchFamily="34" charset="-128"/>
              <a:ea typeface="ヒラギノ丸ゴ Pro W4" pitchFamily="34" charset="-128"/>
            </a:endParaRPr>
          </a:p>
        </p:txBody>
      </p:sp>
      <p:sp>
        <p:nvSpPr>
          <p:cNvPr id="27" name="1 つの角を切り取った四角形 26"/>
          <p:cNvSpPr/>
          <p:nvPr/>
        </p:nvSpPr>
        <p:spPr>
          <a:xfrm>
            <a:off x="4019000" y="5003435"/>
            <a:ext cx="900000" cy="288000"/>
          </a:xfrm>
          <a:prstGeom prst="snip1Rect">
            <a:avLst/>
          </a:prstGeom>
          <a:solidFill>
            <a:schemeClr val="bg1">
              <a:lumMod val="85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solidFill>
                  <a:schemeClr val="tx1"/>
                </a:solidFill>
                <a:latin typeface="ヒラギノ丸ゴ Pro W4" pitchFamily="34" charset="-128"/>
                <a:ea typeface="ヒラギノ丸ゴ Pro W4" pitchFamily="34" charset="-128"/>
              </a:rPr>
              <a:t>メモリ</a:t>
            </a:r>
            <a:endParaRPr kumimoji="1" lang="ja-JP" altLang="en-US" dirty="0">
              <a:solidFill>
                <a:schemeClr val="tx1"/>
              </a:solidFill>
              <a:latin typeface="ヒラギノ丸ゴ Pro W4" pitchFamily="34" charset="-128"/>
              <a:ea typeface="ヒラギノ丸ゴ Pro W4" pitchFamily="34" charset="-128"/>
            </a:endParaRPr>
          </a:p>
        </p:txBody>
      </p:sp>
      <p:sp>
        <p:nvSpPr>
          <p:cNvPr id="28" name="1 つの角を切り取った四角形 27"/>
          <p:cNvSpPr/>
          <p:nvPr/>
        </p:nvSpPr>
        <p:spPr>
          <a:xfrm>
            <a:off x="7223000" y="5004000"/>
            <a:ext cx="900000" cy="288000"/>
          </a:xfrm>
          <a:prstGeom prst="snip1Rect">
            <a:avLst/>
          </a:prstGeom>
          <a:noFill/>
          <a:ln>
            <a:solidFill>
              <a:schemeClr val="tx1"/>
            </a:solidFill>
            <a:prstDash val="sysDash"/>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solidFill>
                  <a:schemeClr val="tx1"/>
                </a:solidFill>
                <a:latin typeface="ヒラギノ丸ゴ Pro W4" pitchFamily="34" charset="-128"/>
                <a:ea typeface="ヒラギノ丸ゴ Pro W4" pitchFamily="34" charset="-128"/>
              </a:rPr>
              <a:t>メモリ</a:t>
            </a:r>
            <a:endParaRPr kumimoji="1" lang="ja-JP" altLang="en-US" dirty="0">
              <a:solidFill>
                <a:schemeClr val="tx1"/>
              </a:solidFill>
              <a:latin typeface="ヒラギノ丸ゴ Pro W4" pitchFamily="34" charset="-128"/>
              <a:ea typeface="ヒラギノ丸ゴ Pro W4" pitchFamily="34" charset="-128"/>
            </a:endParaRPr>
          </a:p>
        </p:txBody>
      </p:sp>
      <p:sp>
        <p:nvSpPr>
          <p:cNvPr id="29" name="1 つの角を切り取った四角形 28"/>
          <p:cNvSpPr/>
          <p:nvPr/>
        </p:nvSpPr>
        <p:spPr>
          <a:xfrm>
            <a:off x="4032025" y="5011835"/>
            <a:ext cx="900000" cy="288000"/>
          </a:xfrm>
          <a:prstGeom prst="snip1Rect">
            <a:avLst/>
          </a:prstGeom>
          <a:solidFill>
            <a:schemeClr val="bg1">
              <a:lumMod val="85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solidFill>
                  <a:schemeClr val="tx1"/>
                </a:solidFill>
                <a:latin typeface="ヒラギノ丸ゴ Pro W4" pitchFamily="34" charset="-128"/>
                <a:ea typeface="ヒラギノ丸ゴ Pro W4" pitchFamily="34" charset="-128"/>
              </a:rPr>
              <a:t>メモリ</a:t>
            </a:r>
            <a:endParaRPr kumimoji="1" lang="ja-JP" altLang="en-US" dirty="0">
              <a:solidFill>
                <a:schemeClr val="tx1"/>
              </a:solidFill>
              <a:latin typeface="ヒラギノ丸ゴ Pro W4" pitchFamily="34" charset="-128"/>
              <a:ea typeface="ヒラギノ丸ゴ Pro W4" pitchFamily="34" charset="-128"/>
            </a:endParaRPr>
          </a:p>
        </p:txBody>
      </p:sp>
      <p:sp>
        <p:nvSpPr>
          <p:cNvPr id="30" name="テキスト ボックス 29"/>
          <p:cNvSpPr txBox="1"/>
          <p:nvPr/>
        </p:nvSpPr>
        <p:spPr>
          <a:xfrm>
            <a:off x="3235298" y="3852000"/>
            <a:ext cx="1415772" cy="369332"/>
          </a:xfrm>
          <a:prstGeom prst="rect">
            <a:avLst/>
          </a:prstGeom>
          <a:noFill/>
        </p:spPr>
        <p:txBody>
          <a:bodyPr wrap="none" rtlCol="0">
            <a:spAutoFit/>
          </a:bodyPr>
          <a:lstStyle/>
          <a:p>
            <a:r>
              <a:rPr lang="ja-JP" altLang="en-US" dirty="0" smtClean="0">
                <a:latin typeface="ヒラギノ丸ゴ Pro W4" pitchFamily="34" charset="-128"/>
                <a:ea typeface="ヒラギノ丸ゴ Pro W4" pitchFamily="34" charset="-128"/>
              </a:rPr>
              <a:t>ホスト</a:t>
            </a:r>
            <a:r>
              <a:rPr lang="en-US" altLang="ja-JP" dirty="0" smtClean="0">
                <a:latin typeface="ヒラギノ丸ゴ Pro W4" pitchFamily="34" charset="-128"/>
                <a:ea typeface="ヒラギノ丸ゴ Pro W4" pitchFamily="34" charset="-128"/>
              </a:rPr>
              <a:t>VM1</a:t>
            </a:r>
            <a:endParaRPr kumimoji="1" lang="ja-JP" altLang="en-US" dirty="0">
              <a:latin typeface="ヒラギノ丸ゴ Pro W4" pitchFamily="34" charset="-128"/>
              <a:ea typeface="ヒラギノ丸ゴ Pro W4" pitchFamily="34" charset="-128"/>
            </a:endParaRPr>
          </a:p>
        </p:txBody>
      </p:sp>
      <p:sp>
        <p:nvSpPr>
          <p:cNvPr id="31" name="テキスト ボックス 30"/>
          <p:cNvSpPr txBox="1"/>
          <p:nvPr/>
        </p:nvSpPr>
        <p:spPr>
          <a:xfrm>
            <a:off x="6438114" y="3852000"/>
            <a:ext cx="1415772" cy="369332"/>
          </a:xfrm>
          <a:prstGeom prst="rect">
            <a:avLst/>
          </a:prstGeom>
          <a:noFill/>
        </p:spPr>
        <p:txBody>
          <a:bodyPr wrap="none" rtlCol="0">
            <a:spAutoFit/>
          </a:bodyPr>
          <a:lstStyle/>
          <a:p>
            <a:r>
              <a:rPr lang="ja-JP" altLang="en-US" dirty="0" smtClean="0">
                <a:latin typeface="ヒラギノ丸ゴ Pro W4" pitchFamily="34" charset="-128"/>
                <a:ea typeface="ヒラギノ丸ゴ Pro W4" pitchFamily="34" charset="-128"/>
              </a:rPr>
              <a:t>ホスト</a:t>
            </a:r>
            <a:r>
              <a:rPr lang="en-US" altLang="ja-JP" dirty="0" smtClean="0">
                <a:latin typeface="ヒラギノ丸ゴ Pro W4" pitchFamily="34" charset="-128"/>
                <a:ea typeface="ヒラギノ丸ゴ Pro W4" pitchFamily="34" charset="-128"/>
              </a:rPr>
              <a:t>VM2</a:t>
            </a:r>
            <a:endParaRPr kumimoji="1" lang="ja-JP" altLang="en-US" dirty="0">
              <a:latin typeface="ヒラギノ丸ゴ Pro W4" pitchFamily="34" charset="-128"/>
              <a:ea typeface="ヒラギノ丸ゴ Pro W4" pitchFamily="34" charset="-128"/>
            </a:endParaRPr>
          </a:p>
        </p:txBody>
      </p:sp>
      <p:cxnSp>
        <p:nvCxnSpPr>
          <p:cNvPr id="12" name="カギ線コネクタ 11"/>
          <p:cNvCxnSpPr>
            <a:stCxn id="23" idx="2"/>
            <a:endCxn id="33" idx="2"/>
          </p:cNvCxnSpPr>
          <p:nvPr/>
        </p:nvCxnSpPr>
        <p:spPr>
          <a:xfrm rot="16200000" flipH="1">
            <a:off x="4883000" y="3744868"/>
            <a:ext cx="12700" cy="3204000"/>
          </a:xfrm>
          <a:prstGeom prst="bentConnector3">
            <a:avLst>
              <a:gd name="adj1" fmla="val 6825000"/>
            </a:avLst>
          </a:prstGeom>
          <a:ln w="28575">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25" name="正方形/長方形 5"/>
          <p:cNvSpPr/>
          <p:nvPr/>
        </p:nvSpPr>
        <p:spPr>
          <a:xfrm>
            <a:off x="2574000" y="5544000"/>
            <a:ext cx="2736000" cy="2880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solidFill>
                  <a:sysClr val="windowText" lastClr="000000"/>
                </a:solidFill>
                <a:latin typeface="ヒラギノ丸ゴ Pro W4" pitchFamily="34" charset="-128"/>
                <a:ea typeface="ヒラギノ丸ゴ Pro W4" pitchFamily="34" charset="-128"/>
              </a:rPr>
              <a:t>ゲスト・ハイパーバイザ</a:t>
            </a:r>
            <a:endParaRPr kumimoji="1" lang="ja-JP" altLang="en-US" dirty="0">
              <a:solidFill>
                <a:sysClr val="windowText" lastClr="000000"/>
              </a:solidFill>
              <a:latin typeface="ヒラギノ丸ゴ Pro W4" pitchFamily="34" charset="-128"/>
              <a:ea typeface="ヒラギノ丸ゴ Pro W4" pitchFamily="34" charset="-128"/>
            </a:endParaRPr>
          </a:p>
        </p:txBody>
      </p:sp>
      <p:sp>
        <p:nvSpPr>
          <p:cNvPr id="35" name="正方形/長方形 5"/>
          <p:cNvSpPr/>
          <p:nvPr/>
        </p:nvSpPr>
        <p:spPr>
          <a:xfrm>
            <a:off x="5778000" y="5544000"/>
            <a:ext cx="2736000" cy="2880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solidFill>
                  <a:sysClr val="windowText" lastClr="000000"/>
                </a:solidFill>
                <a:latin typeface="ヒラギノ丸ゴ Pro W4" pitchFamily="34" charset="-128"/>
                <a:ea typeface="ヒラギノ丸ゴ Pro W4" pitchFamily="34" charset="-128"/>
              </a:rPr>
              <a:t>ゲスト・ハイパーバイザ</a:t>
            </a:r>
            <a:endParaRPr kumimoji="1" lang="ja-JP" altLang="en-US" dirty="0">
              <a:solidFill>
                <a:sysClr val="windowText" lastClr="000000"/>
              </a:solidFill>
              <a:latin typeface="ヒラギノ丸ゴ Pro W4" pitchFamily="34" charset="-128"/>
              <a:ea typeface="ヒラギノ丸ゴ Pro W4" pitchFamily="34" charset="-128"/>
            </a:endParaRPr>
          </a:p>
        </p:txBody>
      </p:sp>
      <p:cxnSp>
        <p:nvCxnSpPr>
          <p:cNvPr id="36" name="カギ線コネクタ 35"/>
          <p:cNvCxnSpPr>
            <a:stCxn id="23" idx="1"/>
            <a:endCxn id="22" idx="3"/>
          </p:cNvCxnSpPr>
          <p:nvPr/>
        </p:nvCxnSpPr>
        <p:spPr>
          <a:xfrm rot="10800000" flipV="1">
            <a:off x="1788300" y="4806868"/>
            <a:ext cx="1042700" cy="324000"/>
          </a:xfrm>
          <a:prstGeom prst="bentConnector3">
            <a:avLst/>
          </a:prstGeom>
          <a:ln w="28575">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45" name="フリーフォーム 44"/>
          <p:cNvSpPr/>
          <p:nvPr/>
        </p:nvSpPr>
        <p:spPr>
          <a:xfrm>
            <a:off x="1790700" y="3857625"/>
            <a:ext cx="4248150" cy="1133475"/>
          </a:xfrm>
          <a:custGeom>
            <a:avLst/>
            <a:gdLst>
              <a:gd name="connsiteX0" fmla="*/ 4248150 w 4248150"/>
              <a:gd name="connsiteY0" fmla="*/ 962025 h 1133475"/>
              <a:gd name="connsiteX1" fmla="*/ 3771900 w 4248150"/>
              <a:gd name="connsiteY1" fmla="*/ 962025 h 1133475"/>
              <a:gd name="connsiteX2" fmla="*/ 3771900 w 4248150"/>
              <a:gd name="connsiteY2" fmla="*/ 0 h 1133475"/>
              <a:gd name="connsiteX3" fmla="*/ 466725 w 4248150"/>
              <a:gd name="connsiteY3" fmla="*/ 0 h 1133475"/>
              <a:gd name="connsiteX4" fmla="*/ 466725 w 4248150"/>
              <a:gd name="connsiteY4" fmla="*/ 1133475 h 1133475"/>
              <a:gd name="connsiteX5" fmla="*/ 0 w 4248150"/>
              <a:gd name="connsiteY5" fmla="*/ 1133475 h 1133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48150" h="1133475">
                <a:moveTo>
                  <a:pt x="4248150" y="962025"/>
                </a:moveTo>
                <a:lnTo>
                  <a:pt x="3771900" y="962025"/>
                </a:lnTo>
                <a:lnTo>
                  <a:pt x="3771900" y="0"/>
                </a:lnTo>
                <a:lnTo>
                  <a:pt x="466725" y="0"/>
                </a:lnTo>
                <a:lnTo>
                  <a:pt x="466725" y="1133475"/>
                </a:lnTo>
                <a:lnTo>
                  <a:pt x="0" y="1133475"/>
                </a:lnTo>
              </a:path>
            </a:pathLst>
          </a:custGeom>
          <a:noFill/>
          <a:ln>
            <a:solidFill>
              <a:schemeClr val="tx1"/>
            </a:solidFill>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1 つの角を切り取った四角形 41"/>
          <p:cNvSpPr/>
          <p:nvPr/>
        </p:nvSpPr>
        <p:spPr>
          <a:xfrm>
            <a:off x="7241000" y="4921835"/>
            <a:ext cx="864000" cy="468000"/>
          </a:xfrm>
          <a:prstGeom prst="snip1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ヒラギノ丸ゴ Pro W4" pitchFamily="34" charset="-128"/>
                <a:ea typeface="ヒラギノ丸ゴ Pro W4" pitchFamily="34" charset="-128"/>
              </a:rPr>
              <a:t>メモリ情報</a:t>
            </a:r>
            <a:r>
              <a:rPr lang="en-US" altLang="ja-JP" sz="1600" dirty="0">
                <a:solidFill>
                  <a:schemeClr val="tx1"/>
                </a:solidFill>
                <a:latin typeface="ヒラギノ丸ゴ Pro W4" pitchFamily="34" charset="-128"/>
                <a:ea typeface="ヒラギノ丸ゴ Pro W4" pitchFamily="34" charset="-128"/>
              </a:rPr>
              <a:t>2</a:t>
            </a:r>
            <a:endParaRPr kumimoji="1" lang="ja-JP" altLang="en-US" sz="1600" dirty="0">
              <a:solidFill>
                <a:schemeClr val="tx1"/>
              </a:solidFill>
              <a:latin typeface="ヒラギノ丸ゴ Pro W4" pitchFamily="34" charset="-128"/>
              <a:ea typeface="ヒラギノ丸ゴ Pro W4" pitchFamily="34" charset="-128"/>
            </a:endParaRPr>
          </a:p>
        </p:txBody>
      </p:sp>
      <p:sp>
        <p:nvSpPr>
          <p:cNvPr id="37" name="1 つの角を切り取った四角形 36"/>
          <p:cNvSpPr/>
          <p:nvPr/>
        </p:nvSpPr>
        <p:spPr>
          <a:xfrm>
            <a:off x="4019000" y="5003435"/>
            <a:ext cx="900000" cy="288000"/>
          </a:xfrm>
          <a:prstGeom prst="snip1Rect">
            <a:avLst/>
          </a:prstGeom>
          <a:solidFill>
            <a:schemeClr val="bg1">
              <a:lumMod val="85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solidFill>
                  <a:schemeClr val="tx1"/>
                </a:solidFill>
                <a:latin typeface="ヒラギノ丸ゴ Pro W4" pitchFamily="34" charset="-128"/>
                <a:ea typeface="ヒラギノ丸ゴ Pro W4" pitchFamily="34" charset="-128"/>
              </a:rPr>
              <a:t>メモリ</a:t>
            </a:r>
            <a:endParaRPr kumimoji="1" lang="ja-JP" altLang="en-US" dirty="0">
              <a:solidFill>
                <a:schemeClr val="tx1"/>
              </a:solidFill>
              <a:latin typeface="ヒラギノ丸ゴ Pro W4" pitchFamily="34" charset="-128"/>
              <a:ea typeface="ヒラギノ丸ゴ Pro W4" pitchFamily="34" charset="-128"/>
            </a:endParaRPr>
          </a:p>
        </p:txBody>
      </p:sp>
      <p:sp>
        <p:nvSpPr>
          <p:cNvPr id="19" name="1 つの角を切り取った四角形 18"/>
          <p:cNvSpPr/>
          <p:nvPr/>
        </p:nvSpPr>
        <p:spPr>
          <a:xfrm>
            <a:off x="4046100" y="4922579"/>
            <a:ext cx="864000" cy="468000"/>
          </a:xfrm>
          <a:prstGeom prst="snip1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ヒラギノ丸ゴ Pro W4" pitchFamily="34" charset="-128"/>
                <a:ea typeface="ヒラギノ丸ゴ Pro W4" pitchFamily="34" charset="-128"/>
              </a:rPr>
              <a:t>メモリ情報</a:t>
            </a:r>
            <a:r>
              <a:rPr kumimoji="1" lang="en-US" altLang="ja-JP" sz="1600" dirty="0" smtClean="0">
                <a:solidFill>
                  <a:schemeClr val="tx1"/>
                </a:solidFill>
                <a:latin typeface="ヒラギノ丸ゴ Pro W4" pitchFamily="34" charset="-128"/>
                <a:ea typeface="ヒラギノ丸ゴ Pro W4" pitchFamily="34" charset="-128"/>
              </a:rPr>
              <a:t>1</a:t>
            </a:r>
            <a:endParaRPr kumimoji="1" lang="ja-JP" altLang="en-US" sz="1600" dirty="0">
              <a:solidFill>
                <a:schemeClr val="tx1"/>
              </a:solidFill>
              <a:latin typeface="ヒラギノ丸ゴ Pro W4" pitchFamily="34" charset="-128"/>
              <a:ea typeface="ヒラギノ丸ゴ Pro W4" pitchFamily="34" charset="-128"/>
            </a:endParaRPr>
          </a:p>
        </p:txBody>
      </p:sp>
    </p:spTree>
    <p:extLst>
      <p:ext uri="{BB962C8B-B14F-4D97-AF65-F5344CB8AC3E}">
        <p14:creationId xmlns:p14="http://schemas.microsoft.com/office/powerpoint/2010/main" val="2866797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grpId="0" nodeType="clickEffect">
                                  <p:stCondLst>
                                    <p:cond delay="0"/>
                                  </p:stCondLst>
                                  <p:childTnLst>
                                    <p:animMotion origin="layout" path="M 4.72222E-6 -3.33333E-6 L -0.13039 0.00139 " pathEditMode="relative" rAng="0" ptsTypes="AA">
                                      <p:cBhvr>
                                        <p:cTn id="6" dur="500" fill="hold"/>
                                        <p:tgtEl>
                                          <p:spTgt spid="37"/>
                                        </p:tgtEl>
                                        <p:attrNameLst>
                                          <p:attrName>ppt_x</p:attrName>
                                          <p:attrName>ppt_y</p:attrName>
                                        </p:attrNameLst>
                                      </p:cBhvr>
                                      <p:rCtr x="-6528" y="69"/>
                                    </p:animMotion>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path" presetSubtype="0" accel="50000" decel="50000" fill="hold" grpId="1" nodeType="clickEffect">
                                  <p:stCondLst>
                                    <p:cond delay="0"/>
                                  </p:stCondLst>
                                  <p:childTnLst>
                                    <p:animMotion origin="layout" path="M -0.13039 0.00139 L -0.13039 0.12732 " pathEditMode="relative" rAng="0" ptsTypes="AA">
                                      <p:cBhvr>
                                        <p:cTn id="15" dur="500" fill="hold"/>
                                        <p:tgtEl>
                                          <p:spTgt spid="37"/>
                                        </p:tgtEl>
                                        <p:attrNameLst>
                                          <p:attrName>ppt_x</p:attrName>
                                          <p:attrName>ppt_y</p:attrName>
                                        </p:attrNameLst>
                                      </p:cBhvr>
                                      <p:rCtr x="0" y="6296"/>
                                    </p:animMotion>
                                  </p:childTnLst>
                                </p:cTn>
                              </p:par>
                            </p:childTnLst>
                          </p:cTn>
                        </p:par>
                        <p:par>
                          <p:cTn id="16" fill="hold">
                            <p:stCondLst>
                              <p:cond delay="500"/>
                            </p:stCondLst>
                            <p:childTnLst>
                              <p:par>
                                <p:cTn id="17" presetID="63" presetClass="path" presetSubtype="0" accel="50000" decel="50000" fill="hold" grpId="2" nodeType="afterEffect">
                                  <p:stCondLst>
                                    <p:cond delay="0"/>
                                  </p:stCondLst>
                                  <p:childTnLst>
                                    <p:animMotion origin="layout" path="M -0.13039 0.12732 L 0.21944 0.12871 " pathEditMode="relative" rAng="0" ptsTypes="AA">
                                      <p:cBhvr>
                                        <p:cTn id="18" dur="500" fill="hold"/>
                                        <p:tgtEl>
                                          <p:spTgt spid="37"/>
                                        </p:tgtEl>
                                        <p:attrNameLst>
                                          <p:attrName>ppt_x</p:attrName>
                                          <p:attrName>ppt_y</p:attrName>
                                        </p:attrNameLst>
                                      </p:cBhvr>
                                      <p:rCtr x="17483" y="69"/>
                                    </p:animMotion>
                                  </p:childTnLst>
                                </p:cTn>
                              </p:par>
                            </p:childTnLst>
                          </p:cTn>
                        </p:par>
                        <p:par>
                          <p:cTn id="19" fill="hold">
                            <p:stCondLst>
                              <p:cond delay="1000"/>
                            </p:stCondLst>
                            <p:childTnLst>
                              <p:par>
                                <p:cTn id="20" presetID="64" presetClass="path" presetSubtype="0" accel="50000" decel="50000" fill="hold" grpId="3" nodeType="afterEffect">
                                  <p:stCondLst>
                                    <p:cond delay="0"/>
                                  </p:stCondLst>
                                  <p:childTnLst>
                                    <p:animMotion origin="layout" path="M 0.21944 0.1287 L 0.21944 0.00277 " pathEditMode="relative" rAng="0" ptsTypes="AA">
                                      <p:cBhvr>
                                        <p:cTn id="21" dur="500" fill="hold"/>
                                        <p:tgtEl>
                                          <p:spTgt spid="37"/>
                                        </p:tgtEl>
                                        <p:attrNameLst>
                                          <p:attrName>ppt_x</p:attrName>
                                          <p:attrName>ppt_y</p:attrName>
                                        </p:attrNameLst>
                                      </p:cBhvr>
                                      <p:rCtr x="0" y="-6296"/>
                                    </p:animMotion>
                                  </p:childTnLst>
                                </p:cTn>
                              </p:par>
                            </p:childTnLst>
                          </p:cTn>
                        </p:par>
                      </p:childTnLst>
                    </p:cTn>
                  </p:par>
                  <p:par>
                    <p:cTn id="22" fill="hold">
                      <p:stCondLst>
                        <p:cond delay="indefinite"/>
                      </p:stCondLst>
                      <p:childTnLst>
                        <p:par>
                          <p:cTn id="23" fill="hold">
                            <p:stCondLst>
                              <p:cond delay="0"/>
                            </p:stCondLst>
                            <p:childTnLst>
                              <p:par>
                                <p:cTn id="24" presetID="63" presetClass="path" presetSubtype="0" accel="50000" decel="50000" fill="hold" grpId="4" nodeType="clickEffect">
                                  <p:stCondLst>
                                    <p:cond delay="0"/>
                                  </p:stCondLst>
                                  <p:childTnLst>
                                    <p:animMotion origin="layout" path="M 0.21944 0.00277 L 0.3533 0.00277 " pathEditMode="relative" rAng="0" ptsTypes="AA">
                                      <p:cBhvr>
                                        <p:cTn id="25" dur="500" fill="hold"/>
                                        <p:tgtEl>
                                          <p:spTgt spid="37"/>
                                        </p:tgtEl>
                                        <p:attrNameLst>
                                          <p:attrName>ppt_x</p:attrName>
                                          <p:attrName>ppt_y</p:attrName>
                                        </p:attrNameLst>
                                      </p:cBhvr>
                                      <p:rCtr x="6684" y="0"/>
                                    </p:animMotion>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grpId="5" nodeType="clickEffect">
                                  <p:stCondLst>
                                    <p:cond delay="0"/>
                                  </p:stCondLst>
                                  <p:childTnLst>
                                    <p:animEffect transition="out" filter="fade">
                                      <p:cBhvr>
                                        <p:cTn id="29" dur="500"/>
                                        <p:tgtEl>
                                          <p:spTgt spid="37"/>
                                        </p:tgtEl>
                                      </p:cBhvr>
                                    </p:animEffect>
                                    <p:set>
                                      <p:cBhvr>
                                        <p:cTn id="30" dur="1" fill="hold">
                                          <p:stCondLst>
                                            <p:cond delay="499"/>
                                          </p:stCondLst>
                                        </p:cTn>
                                        <p:tgtEl>
                                          <p:spTgt spid="37"/>
                                        </p:tgtEl>
                                        <p:attrNameLst>
                                          <p:attrName>style.visibility</p:attrName>
                                        </p:attrNameLst>
                                      </p:cBhvr>
                                      <p:to>
                                        <p:strVal val="hidden"/>
                                      </p:to>
                                    </p:set>
                                  </p:childTnLst>
                                </p:cTn>
                              </p:par>
                              <p:par>
                                <p:cTn id="31" presetID="10" presetClass="exit" presetSubtype="0" fill="hold" nodeType="withEffect">
                                  <p:stCondLst>
                                    <p:cond delay="0"/>
                                  </p:stCondLst>
                                  <p:childTnLst>
                                    <p:animEffect transition="out" filter="fade">
                                      <p:cBhvr>
                                        <p:cTn id="32" dur="500"/>
                                        <p:tgtEl>
                                          <p:spTgt spid="12"/>
                                        </p:tgtEl>
                                      </p:cBhvr>
                                    </p:animEffect>
                                    <p:set>
                                      <p:cBhvr>
                                        <p:cTn id="33" dur="1" fill="hold">
                                          <p:stCondLst>
                                            <p:cond delay="499"/>
                                          </p:stCondLst>
                                        </p:cTn>
                                        <p:tgtEl>
                                          <p:spTgt spid="12"/>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fade">
                                      <p:cBhvr>
                                        <p:cTn id="38" dur="500"/>
                                        <p:tgtEl>
                                          <p:spTgt spid="22"/>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fade">
                                      <p:cBhvr>
                                        <p:cTn id="43" dur="500"/>
                                        <p:tgtEl>
                                          <p:spTgt spid="19"/>
                                        </p:tgtEl>
                                      </p:cBhvr>
                                    </p:animEffect>
                                  </p:childTnLst>
                                </p:cTn>
                              </p:par>
                              <p:par>
                                <p:cTn id="44" presetID="10" presetClass="entr" presetSubtype="0" fill="hold" grpId="6" nodeType="withEffect">
                                  <p:stCondLst>
                                    <p:cond delay="0"/>
                                  </p:stCondLst>
                                  <p:childTnLst>
                                    <p:set>
                                      <p:cBhvr>
                                        <p:cTn id="45" dur="1" fill="hold">
                                          <p:stCondLst>
                                            <p:cond delay="0"/>
                                          </p:stCondLst>
                                        </p:cTn>
                                        <p:tgtEl>
                                          <p:spTgt spid="42"/>
                                        </p:tgtEl>
                                        <p:attrNameLst>
                                          <p:attrName>style.visibility</p:attrName>
                                        </p:attrNameLst>
                                      </p:cBhvr>
                                      <p:to>
                                        <p:strVal val="visible"/>
                                      </p:to>
                                    </p:set>
                                    <p:animEffect transition="in" filter="fade">
                                      <p:cBhvr>
                                        <p:cTn id="46" dur="500"/>
                                        <p:tgtEl>
                                          <p:spTgt spid="42"/>
                                        </p:tgtEl>
                                      </p:cBhvr>
                                    </p:animEffect>
                                  </p:childTnLst>
                                </p:cTn>
                              </p:par>
                            </p:childTnLst>
                          </p:cTn>
                        </p:par>
                      </p:childTnLst>
                    </p:cTn>
                  </p:par>
                  <p:par>
                    <p:cTn id="47" fill="hold">
                      <p:stCondLst>
                        <p:cond delay="indefinite"/>
                      </p:stCondLst>
                      <p:childTnLst>
                        <p:par>
                          <p:cTn id="48" fill="hold">
                            <p:stCondLst>
                              <p:cond delay="0"/>
                            </p:stCondLst>
                            <p:childTnLst>
                              <p:par>
                                <p:cTn id="49" presetID="0" presetClass="path" presetSubtype="0" accel="50000" decel="50000" fill="hold" grpId="1" nodeType="clickEffect">
                                  <p:stCondLst>
                                    <p:cond delay="0"/>
                                  </p:stCondLst>
                                  <p:childTnLst>
                                    <p:animMotion origin="layout" path="M 0.00348 0.00046 L -0.12691 0.00092 " pathEditMode="relative" rAng="0" ptsTypes="AA">
                                      <p:cBhvr>
                                        <p:cTn id="50" dur="500" fill="hold"/>
                                        <p:tgtEl>
                                          <p:spTgt spid="19"/>
                                        </p:tgtEl>
                                        <p:attrNameLst>
                                          <p:attrName>ppt_x</p:attrName>
                                          <p:attrName>ppt_y</p:attrName>
                                        </p:attrNameLst>
                                      </p:cBhvr>
                                      <p:rCtr x="-6528" y="23"/>
                                    </p:animMotion>
                                  </p:childTnLst>
                                </p:cTn>
                              </p:par>
                              <p:par>
                                <p:cTn id="51" presetID="0" presetClass="path" presetSubtype="0" accel="50000" decel="50000" fill="hold" grpId="7" nodeType="withEffect">
                                  <p:stCondLst>
                                    <p:cond delay="0"/>
                                  </p:stCondLst>
                                  <p:childTnLst>
                                    <p:animMotion origin="layout" path="M 0 0 L -0.12587 0.00023 " pathEditMode="relative" ptsTypes="AA">
                                      <p:cBhvr>
                                        <p:cTn id="52" dur="500" fill="hold"/>
                                        <p:tgtEl>
                                          <p:spTgt spid="42"/>
                                        </p:tgtEl>
                                        <p:attrNameLst>
                                          <p:attrName>ppt_x</p:attrName>
                                          <p:attrName>ppt_y</p:attrName>
                                        </p:attrNameLst>
                                      </p:cBhvr>
                                    </p:animMotion>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6"/>
                                        </p:tgtEl>
                                        <p:attrNameLst>
                                          <p:attrName>style.visibility</p:attrName>
                                        </p:attrNameLst>
                                      </p:cBhvr>
                                      <p:to>
                                        <p:strVal val="visible"/>
                                      </p:to>
                                    </p:set>
                                    <p:animEffect transition="in" filter="fade">
                                      <p:cBhvr>
                                        <p:cTn id="57" dur="500"/>
                                        <p:tgtEl>
                                          <p:spTgt spid="36"/>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45"/>
                                        </p:tgtEl>
                                        <p:attrNameLst>
                                          <p:attrName>style.visibility</p:attrName>
                                        </p:attrNameLst>
                                      </p:cBhvr>
                                      <p:to>
                                        <p:strVal val="visible"/>
                                      </p:to>
                                    </p:set>
                                    <p:animEffect transition="in" filter="fade">
                                      <p:cBhvr>
                                        <p:cTn id="60" dur="500"/>
                                        <p:tgtEl>
                                          <p:spTgt spid="45"/>
                                        </p:tgtEl>
                                      </p:cBhvr>
                                    </p:animEffect>
                                  </p:childTnLst>
                                </p:cTn>
                              </p:par>
                            </p:childTnLst>
                          </p:cTn>
                        </p:par>
                      </p:childTnLst>
                    </p:cTn>
                  </p:par>
                  <p:par>
                    <p:cTn id="61" fill="hold">
                      <p:stCondLst>
                        <p:cond delay="indefinite"/>
                      </p:stCondLst>
                      <p:childTnLst>
                        <p:par>
                          <p:cTn id="62" fill="hold">
                            <p:stCondLst>
                              <p:cond delay="0"/>
                            </p:stCondLst>
                            <p:childTnLst>
                              <p:par>
                                <p:cTn id="63" presetID="0" presetClass="path" presetSubtype="0" accel="50000" decel="50000" fill="hold" grpId="2" nodeType="clickEffect">
                                  <p:stCondLst>
                                    <p:cond delay="0"/>
                                  </p:stCondLst>
                                  <p:childTnLst>
                                    <p:animMotion origin="layout" path="M -0.17778 -0.05208 L -0.23282 -0.05185 " pathEditMode="relative" rAng="0" ptsTypes="AA">
                                      <p:cBhvr>
                                        <p:cTn id="64" dur="500" fill="hold"/>
                                        <p:tgtEl>
                                          <p:spTgt spid="19"/>
                                        </p:tgtEl>
                                        <p:attrNameLst>
                                          <p:attrName>ppt_x</p:attrName>
                                          <p:attrName>ppt_y</p:attrName>
                                        </p:attrNameLst>
                                      </p:cBhvr>
                                      <p:rCtr x="-2760" y="0"/>
                                    </p:animMotion>
                                  </p:childTnLst>
                                </p:cTn>
                              </p:par>
                              <p:par>
                                <p:cTn id="65" presetID="0" presetClass="path" presetSubtype="0" accel="50000" decel="50000" fill="hold" grpId="8" nodeType="withEffect">
                                  <p:stCondLst>
                                    <p:cond delay="0"/>
                                  </p:stCondLst>
                                  <p:childTnLst>
                                    <p:animMotion origin="layout" path="M -0.18159 -0.05208 L -0.22882 -0.05185 " pathEditMode="relative" rAng="0" ptsTypes="AA">
                                      <p:cBhvr>
                                        <p:cTn id="66" dur="500" fill="hold"/>
                                        <p:tgtEl>
                                          <p:spTgt spid="42"/>
                                        </p:tgtEl>
                                        <p:attrNameLst>
                                          <p:attrName>ppt_x</p:attrName>
                                          <p:attrName>ppt_y</p:attrName>
                                        </p:attrNameLst>
                                      </p:cBhvr>
                                      <p:rCtr x="-2361" y="0"/>
                                    </p:animMotion>
                                  </p:childTnLst>
                                </p:cTn>
                              </p:par>
                            </p:childTnLst>
                          </p:cTn>
                        </p:par>
                        <p:par>
                          <p:cTn id="67" fill="hold">
                            <p:stCondLst>
                              <p:cond delay="500"/>
                            </p:stCondLst>
                            <p:childTnLst>
                              <p:par>
                                <p:cTn id="68" presetID="0" presetClass="path" presetSubtype="0" accel="50000" decel="50000" fill="hold" grpId="9" nodeType="afterEffect">
                                  <p:stCondLst>
                                    <p:cond delay="0"/>
                                  </p:stCondLst>
                                  <p:childTnLst>
                                    <p:animMotion origin="layout" path="M -0.22882 -0.05185 L -0.22864 -0.18843 " pathEditMode="relative" rAng="0" ptsTypes="AA">
                                      <p:cBhvr>
                                        <p:cTn id="69" dur="500" fill="hold"/>
                                        <p:tgtEl>
                                          <p:spTgt spid="42"/>
                                        </p:tgtEl>
                                        <p:attrNameLst>
                                          <p:attrName>ppt_x</p:attrName>
                                          <p:attrName>ppt_y</p:attrName>
                                        </p:attrNameLst>
                                      </p:cBhvr>
                                      <p:rCtr x="0" y="-6829"/>
                                    </p:animMotion>
                                  </p:childTnLst>
                                </p:cTn>
                              </p:par>
                            </p:childTnLst>
                          </p:cTn>
                        </p:par>
                        <p:par>
                          <p:cTn id="70" fill="hold">
                            <p:stCondLst>
                              <p:cond delay="1000"/>
                            </p:stCondLst>
                            <p:childTnLst>
                              <p:par>
                                <p:cTn id="71" presetID="0" presetClass="path" presetSubtype="0" accel="50000" decel="50000" fill="hold" grpId="10" nodeType="afterEffect">
                                  <p:stCondLst>
                                    <p:cond delay="0"/>
                                  </p:stCondLst>
                                  <p:childTnLst>
                                    <p:animMotion origin="layout" path="M -0.22865 -0.18843 L -0.5908 -0.1882 " pathEditMode="relative" rAng="0" ptsTypes="AA">
                                      <p:cBhvr>
                                        <p:cTn id="72" dur="500" fill="hold"/>
                                        <p:tgtEl>
                                          <p:spTgt spid="42"/>
                                        </p:tgtEl>
                                        <p:attrNameLst>
                                          <p:attrName>ppt_x</p:attrName>
                                          <p:attrName>ppt_y</p:attrName>
                                        </p:attrNameLst>
                                      </p:cBhvr>
                                      <p:rCtr x="-18108" y="0"/>
                                    </p:animMotion>
                                  </p:childTnLst>
                                </p:cTn>
                              </p:par>
                            </p:childTnLst>
                          </p:cTn>
                        </p:par>
                        <p:par>
                          <p:cTn id="73" fill="hold">
                            <p:stCondLst>
                              <p:cond delay="1500"/>
                            </p:stCondLst>
                            <p:childTnLst>
                              <p:par>
                                <p:cTn id="74" presetID="0" presetClass="path" presetSubtype="0" accel="50000" decel="50000" fill="hold" grpId="3" nodeType="afterEffect">
                                  <p:stCondLst>
                                    <p:cond delay="0"/>
                                  </p:stCondLst>
                                  <p:childTnLst>
                                    <p:animMotion origin="layout" path="M -0.23282 -0.05185 L -0.23264 0.00069 " pathEditMode="relative" rAng="0" ptsTypes="AA">
                                      <p:cBhvr>
                                        <p:cTn id="75" dur="500" fill="hold"/>
                                        <p:tgtEl>
                                          <p:spTgt spid="19"/>
                                        </p:tgtEl>
                                        <p:attrNameLst>
                                          <p:attrName>ppt_x</p:attrName>
                                          <p:attrName>ppt_y</p:attrName>
                                        </p:attrNameLst>
                                      </p:cBhvr>
                                      <p:rCtr x="0" y="2616"/>
                                    </p:animMotion>
                                  </p:childTnLst>
                                </p:cTn>
                              </p:par>
                              <p:par>
                                <p:cTn id="76" presetID="0" presetClass="path" presetSubtype="0" accel="50000" decel="50000" fill="hold" grpId="11" nodeType="withEffect">
                                  <p:stCondLst>
                                    <p:cond delay="0"/>
                                  </p:stCondLst>
                                  <p:childTnLst>
                                    <p:animMotion origin="layout" path="M -0.5908 -0.1882 L -0.59063 -0.02014 " pathEditMode="relative" rAng="0" ptsTypes="AA">
                                      <p:cBhvr>
                                        <p:cTn id="77" dur="500" fill="hold"/>
                                        <p:tgtEl>
                                          <p:spTgt spid="42"/>
                                        </p:tgtEl>
                                        <p:attrNameLst>
                                          <p:attrName>ppt_x</p:attrName>
                                          <p:attrName>ppt_y</p:attrName>
                                        </p:attrNameLst>
                                      </p:cBhvr>
                                      <p:rCtr x="0" y="8403"/>
                                    </p:animMotion>
                                  </p:childTnLst>
                                </p:cTn>
                              </p:par>
                            </p:childTnLst>
                          </p:cTn>
                        </p:par>
                        <p:par>
                          <p:cTn id="78" fill="hold">
                            <p:stCondLst>
                              <p:cond delay="2000"/>
                            </p:stCondLst>
                            <p:childTnLst>
                              <p:par>
                                <p:cTn id="79" presetID="0" presetClass="path" presetSubtype="0" accel="50000" decel="50000" fill="hold" grpId="4" nodeType="afterEffect">
                                  <p:stCondLst>
                                    <p:cond delay="0"/>
                                  </p:stCondLst>
                                  <p:childTnLst>
                                    <p:animMotion origin="layout" path="M -0.23264 0.00069 L -0.34289 0.00092 " pathEditMode="relative" rAng="0" ptsTypes="AA">
                                      <p:cBhvr>
                                        <p:cTn id="80" dur="500" fill="hold"/>
                                        <p:tgtEl>
                                          <p:spTgt spid="19"/>
                                        </p:tgtEl>
                                        <p:attrNameLst>
                                          <p:attrName>ppt_x</p:attrName>
                                          <p:attrName>ppt_y</p:attrName>
                                        </p:attrNameLst>
                                      </p:cBhvr>
                                      <p:rCtr x="-5521" y="0"/>
                                    </p:animMotion>
                                  </p:childTnLst>
                                </p:cTn>
                              </p:par>
                              <p:par>
                                <p:cTn id="81" presetID="0" presetClass="path" presetSubtype="0" accel="50000" decel="50000" fill="hold" grpId="12" nodeType="withEffect">
                                  <p:stCondLst>
                                    <p:cond delay="0"/>
                                  </p:stCondLst>
                                  <p:childTnLst>
                                    <p:animMotion origin="layout" path="M -0.59063 -0.02014 L -0.69306 -0.01991 " pathEditMode="relative" rAng="0" ptsTypes="AA">
                                      <p:cBhvr>
                                        <p:cTn id="82" dur="500" fill="hold"/>
                                        <p:tgtEl>
                                          <p:spTgt spid="42"/>
                                        </p:tgtEl>
                                        <p:attrNameLst>
                                          <p:attrName>ppt_x</p:attrName>
                                          <p:attrName>ppt_y</p:attrName>
                                        </p:attrNameLst>
                                      </p:cBhvr>
                                      <p:rCtr x="-5122" y="0"/>
                                    </p:animMotion>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14"/>
                                        </p:tgtEl>
                                        <p:attrNameLst>
                                          <p:attrName>style.visibility</p:attrName>
                                        </p:attrNameLst>
                                      </p:cBhvr>
                                      <p:to>
                                        <p:strVal val="visible"/>
                                      </p:to>
                                    </p:set>
                                    <p:animEffect transition="in" filter="fade">
                                      <p:cBhvr>
                                        <p:cTn id="87" dur="500"/>
                                        <p:tgtEl>
                                          <p:spTgt spid="14"/>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7"/>
                                        </p:tgtEl>
                                        <p:attrNameLst>
                                          <p:attrName>style.visibility</p:attrName>
                                        </p:attrNameLst>
                                      </p:cBhvr>
                                      <p:to>
                                        <p:strVal val="visible"/>
                                      </p:to>
                                    </p:set>
                                    <p:animEffect transition="in" filter="fade">
                                      <p:cBhvr>
                                        <p:cTn id="90" dur="500"/>
                                        <p:tgtEl>
                                          <p:spTgt spid="7"/>
                                        </p:tgtEl>
                                      </p:cBhvr>
                                    </p:animEffect>
                                  </p:childTnLst>
                                </p:cTn>
                              </p:par>
                            </p:childTnLst>
                          </p:cTn>
                        </p:par>
                      </p:childTnLst>
                    </p:cTn>
                  </p:par>
                  <p:par>
                    <p:cTn id="91" fill="hold">
                      <p:stCondLst>
                        <p:cond delay="indefinite"/>
                      </p:stCondLst>
                      <p:childTnLst>
                        <p:par>
                          <p:cTn id="92" fill="hold">
                            <p:stCondLst>
                              <p:cond delay="0"/>
                            </p:stCondLst>
                            <p:childTnLst>
                              <p:par>
                                <p:cTn id="93" presetID="0" presetClass="path" presetSubtype="0" accel="50000" decel="50000" fill="hold" grpId="5" nodeType="clickEffect">
                                  <p:stCondLst>
                                    <p:cond delay="0"/>
                                  </p:stCondLst>
                                  <p:childTnLst>
                                    <p:animMotion origin="layout" path="M -0.34288 0.00093 L -0.34271 0.15834 " pathEditMode="relative" rAng="0" ptsTypes="AA">
                                      <p:cBhvr>
                                        <p:cTn id="94" dur="750" fill="hold"/>
                                        <p:tgtEl>
                                          <p:spTgt spid="19"/>
                                        </p:tgtEl>
                                        <p:attrNameLst>
                                          <p:attrName>ppt_x</p:attrName>
                                          <p:attrName>ppt_y</p:attrName>
                                        </p:attrNameLst>
                                      </p:cBhvr>
                                      <p:rCtr x="0" y="7870"/>
                                    </p:animMotion>
                                  </p:childTnLst>
                                </p:cTn>
                              </p:par>
                              <p:par>
                                <p:cTn id="95" presetID="0" presetClass="path" presetSubtype="0" accel="50000" decel="50000" fill="hold" grpId="13" nodeType="withEffect">
                                  <p:stCondLst>
                                    <p:cond delay="0"/>
                                  </p:stCondLst>
                                  <p:childTnLst>
                                    <p:animMotion origin="layout" path="M -0.69306 -0.01991 L -0.69289 0.15856 " pathEditMode="relative" rAng="0" ptsTypes="AA">
                                      <p:cBhvr>
                                        <p:cTn id="96" dur="750" fill="hold"/>
                                        <p:tgtEl>
                                          <p:spTgt spid="42"/>
                                        </p:tgtEl>
                                        <p:attrNameLst>
                                          <p:attrName>ppt_x</p:attrName>
                                          <p:attrName>ppt_y</p:attrName>
                                        </p:attrNameLst>
                                      </p:cBhvr>
                                      <p:rCtr x="0" y="8912"/>
                                    </p:animMotion>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grpId="2" nodeType="clickEffect">
                                  <p:stCondLst>
                                    <p:cond delay="0"/>
                                  </p:stCondLst>
                                  <p:childTnLst>
                                    <p:set>
                                      <p:cBhvr>
                                        <p:cTn id="100" dur="1" fill="hold">
                                          <p:stCondLst>
                                            <p:cond delay="0"/>
                                          </p:stCondLst>
                                        </p:cTn>
                                        <p:tgtEl>
                                          <p:spTgt spid="29"/>
                                        </p:tgtEl>
                                        <p:attrNameLst>
                                          <p:attrName>style.visibility</p:attrName>
                                        </p:attrNameLst>
                                      </p:cBhvr>
                                      <p:to>
                                        <p:strVal val="visible"/>
                                      </p:to>
                                    </p:set>
                                    <p:animEffect transition="in" filter="fade">
                                      <p:cBhvr>
                                        <p:cTn id="101" dur="500"/>
                                        <p:tgtEl>
                                          <p:spTgt spid="29"/>
                                        </p:tgtEl>
                                      </p:cBhvr>
                                    </p:animEffect>
                                  </p:childTnLst>
                                </p:cTn>
                              </p:par>
                              <p:par>
                                <p:cTn id="102" presetID="63" presetClass="path" presetSubtype="0" accel="50000" decel="50000" fill="hold" grpId="0" nodeType="withEffect">
                                  <p:stCondLst>
                                    <p:cond delay="0"/>
                                  </p:stCondLst>
                                  <p:childTnLst>
                                    <p:animMotion origin="layout" path="M -0.00452 0.00162 L 0.34982 0.00162 " pathEditMode="relative" rAng="0" ptsTypes="AA">
                                      <p:cBhvr>
                                        <p:cTn id="103" dur="500" fill="hold"/>
                                        <p:tgtEl>
                                          <p:spTgt spid="29"/>
                                        </p:tgtEl>
                                        <p:attrNameLst>
                                          <p:attrName>ppt_x</p:attrName>
                                          <p:attrName>ppt_y</p:attrName>
                                        </p:attrNameLst>
                                      </p:cBhvr>
                                      <p:rCtr x="17708" y="0"/>
                                    </p:animMotion>
                                  </p:childTnLst>
                                </p:cTn>
                              </p:par>
                            </p:childTnLst>
                          </p:cTn>
                        </p:par>
                      </p:childTnLst>
                    </p:cTn>
                  </p:par>
                  <p:par>
                    <p:cTn id="104" fill="hold">
                      <p:stCondLst>
                        <p:cond delay="indefinite"/>
                      </p:stCondLst>
                      <p:childTnLst>
                        <p:par>
                          <p:cTn id="105" fill="hold">
                            <p:stCondLst>
                              <p:cond delay="0"/>
                            </p:stCondLst>
                            <p:childTnLst>
                              <p:par>
                                <p:cTn id="106" presetID="10" presetClass="exit" presetSubtype="0" fill="hold" grpId="1" nodeType="clickEffect">
                                  <p:stCondLst>
                                    <p:cond delay="0"/>
                                  </p:stCondLst>
                                  <p:childTnLst>
                                    <p:animEffect transition="out" filter="fade">
                                      <p:cBhvr>
                                        <p:cTn id="107" dur="500"/>
                                        <p:tgtEl>
                                          <p:spTgt spid="29"/>
                                        </p:tgtEl>
                                      </p:cBhvr>
                                    </p:animEffect>
                                    <p:set>
                                      <p:cBhvr>
                                        <p:cTn id="108" dur="1" fill="hold">
                                          <p:stCondLst>
                                            <p:cond delay="499"/>
                                          </p:stCondLst>
                                        </p:cTn>
                                        <p:tgtEl>
                                          <p:spTgt spid="29"/>
                                        </p:tgtEl>
                                        <p:attrNameLst>
                                          <p:attrName>style.visibility</p:attrName>
                                        </p:attrNameLst>
                                      </p:cBhvr>
                                      <p:to>
                                        <p:strVal val="hidden"/>
                                      </p:to>
                                    </p:set>
                                  </p:childTnLst>
                                </p:cTn>
                              </p:par>
                            </p:childTnLst>
                          </p:cTn>
                        </p:par>
                      </p:childTnLst>
                    </p:cTn>
                  </p:par>
                  <p:par>
                    <p:cTn id="109" fill="hold">
                      <p:stCondLst>
                        <p:cond delay="indefinite"/>
                      </p:stCondLst>
                      <p:childTnLst>
                        <p:par>
                          <p:cTn id="110" fill="hold">
                            <p:stCondLst>
                              <p:cond delay="0"/>
                            </p:stCondLst>
                            <p:childTnLst>
                              <p:par>
                                <p:cTn id="111" presetID="63" presetClass="path" presetSubtype="0" accel="50000" decel="50000" fill="hold" grpId="0" nodeType="clickEffect">
                                  <p:stCondLst>
                                    <p:cond delay="0"/>
                                  </p:stCondLst>
                                  <p:childTnLst>
                                    <p:animMotion origin="layout" path="M -0.00452 0.00162 L 0.34982 0.00162 " pathEditMode="relative" rAng="0" ptsTypes="AA">
                                      <p:cBhvr>
                                        <p:cTn id="112" dur="500" fill="hold"/>
                                        <p:tgtEl>
                                          <p:spTgt spid="27"/>
                                        </p:tgtEl>
                                        <p:attrNameLst>
                                          <p:attrName>ppt_x</p:attrName>
                                          <p:attrName>ppt_y</p:attrName>
                                        </p:attrNameLst>
                                      </p:cBhvr>
                                      <p:rCtr x="17708" y="0"/>
                                    </p:animMotion>
                                  </p:childTnLst>
                                </p:cTn>
                              </p:par>
                              <p:par>
                                <p:cTn id="113" presetID="35" presetClass="path" presetSubtype="0" accel="50000" decel="50000" fill="hold" grpId="0" nodeType="withEffect">
                                  <p:stCondLst>
                                    <p:cond delay="0"/>
                                  </p:stCondLst>
                                  <p:childTnLst>
                                    <p:animMotion origin="layout" path="M -1.66667E-6 -3.33333E-6 L -0.34687 0.00139 " pathEditMode="relative" rAng="0" ptsTypes="AA">
                                      <p:cBhvr>
                                        <p:cTn id="114" dur="500" fill="hold"/>
                                        <p:tgtEl>
                                          <p:spTgt spid="28"/>
                                        </p:tgtEl>
                                        <p:attrNameLst>
                                          <p:attrName>ppt_x</p:attrName>
                                          <p:attrName>ppt_y</p:attrName>
                                        </p:attrNameLst>
                                      </p:cBhvr>
                                      <p:rCtr x="-17344" y="6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7" grpId="0" animBg="1"/>
      <p:bldP spid="27" grpId="0" animBg="1"/>
      <p:bldP spid="28" grpId="0" animBg="1"/>
      <p:bldP spid="29" grpId="0" animBg="1"/>
      <p:bldP spid="29" grpId="1" animBg="1"/>
      <p:bldP spid="29" grpId="2" animBg="1"/>
      <p:bldP spid="45" grpId="0" animBg="1"/>
      <p:bldP spid="42" grpId="6" animBg="1"/>
      <p:bldP spid="42" grpId="7" animBg="1"/>
      <p:bldP spid="42" grpId="8" animBg="1"/>
      <p:bldP spid="42" grpId="9" animBg="1"/>
      <p:bldP spid="42" grpId="10" animBg="1"/>
      <p:bldP spid="42" grpId="11" animBg="1"/>
      <p:bldP spid="42" grpId="12" animBg="1"/>
      <p:bldP spid="42" grpId="13" animBg="1"/>
      <p:bldP spid="37" grpId="0" animBg="1"/>
      <p:bldP spid="37" grpId="1" animBg="1"/>
      <p:bldP spid="37" grpId="2" animBg="1"/>
      <p:bldP spid="37" grpId="3" animBg="1"/>
      <p:bldP spid="37" grpId="4" animBg="1"/>
      <p:bldP spid="37" grpId="5" animBg="1"/>
      <p:bldP spid="19" grpId="0" animBg="1"/>
      <p:bldP spid="19" grpId="1" animBg="1"/>
      <p:bldP spid="19" grpId="2" animBg="1"/>
      <p:bldP spid="19" grpId="3" animBg="1"/>
      <p:bldP spid="19" grpId="4" animBg="1"/>
      <p:bldP spid="19" grpId="5"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実験</a:t>
            </a:r>
            <a:endParaRPr kumimoji="1" lang="ja-JP" altLang="en-US" dirty="0"/>
          </a:p>
        </p:txBody>
      </p:sp>
      <p:sp>
        <p:nvSpPr>
          <p:cNvPr id="3" name="コンテンツ プレースホルダー 2"/>
          <p:cNvSpPr>
            <a:spLocks noGrp="1"/>
          </p:cNvSpPr>
          <p:nvPr>
            <p:ph idx="1"/>
          </p:nvPr>
        </p:nvSpPr>
        <p:spPr/>
        <p:txBody>
          <a:bodyPr/>
          <a:lstStyle/>
          <a:p>
            <a:r>
              <a:rPr lang="ja-JP" altLang="en-US" dirty="0"/>
              <a:t>ネストした</a:t>
            </a:r>
            <a:r>
              <a:rPr lang="en-US" altLang="ja-JP" dirty="0"/>
              <a:t>VM</a:t>
            </a:r>
            <a:r>
              <a:rPr lang="ja-JP" altLang="en-US" dirty="0"/>
              <a:t>の性能を測定</a:t>
            </a:r>
            <a:endParaRPr lang="en-US" altLang="ja-JP" dirty="0"/>
          </a:p>
          <a:p>
            <a:pPr lvl="1"/>
            <a:r>
              <a:rPr lang="en-US" altLang="ja-JP" dirty="0" err="1"/>
              <a:t>UnixBench</a:t>
            </a:r>
            <a:r>
              <a:rPr lang="ja-JP" altLang="en-US" dirty="0" err="1"/>
              <a:t>、</a:t>
            </a:r>
            <a:r>
              <a:rPr lang="ja-JP" altLang="en-US" dirty="0"/>
              <a:t>仮想ネットワーク性能</a:t>
            </a:r>
            <a:endParaRPr lang="en-US" altLang="ja-JP" dirty="0"/>
          </a:p>
          <a:p>
            <a:r>
              <a:rPr lang="ja-JP" altLang="en-US" dirty="0"/>
              <a:t>マイグレーションの性能を測定</a:t>
            </a:r>
            <a:endParaRPr lang="en-US" altLang="ja-JP" dirty="0"/>
          </a:p>
          <a:p>
            <a:pPr lvl="1"/>
            <a:r>
              <a:rPr lang="ja-JP" altLang="en-US" dirty="0"/>
              <a:t>マイグレーション時間、</a:t>
            </a:r>
            <a:r>
              <a:rPr lang="en-US" altLang="ja-JP" dirty="0"/>
              <a:t>CPU</a:t>
            </a:r>
            <a:r>
              <a:rPr lang="ja-JP" altLang="en-US" dirty="0"/>
              <a:t>負荷、ダウンタイム</a:t>
            </a:r>
            <a:endParaRPr lang="en-US" altLang="ja-JP" dirty="0"/>
          </a:p>
          <a:p>
            <a:r>
              <a:rPr lang="ja-JP" altLang="en-US" dirty="0"/>
              <a:t>比較対象</a:t>
            </a:r>
            <a:endParaRPr lang="en-US" altLang="ja-JP" dirty="0"/>
          </a:p>
          <a:p>
            <a:pPr lvl="1"/>
            <a:r>
              <a:rPr lang="en-US" altLang="ja-JP" dirty="0" err="1"/>
              <a:t>VMBeam</a:t>
            </a:r>
            <a:r>
              <a:rPr lang="en-US" altLang="ja-JP" dirty="0"/>
              <a:t> (</a:t>
            </a:r>
            <a:r>
              <a:rPr lang="en-US" altLang="ja-JP" dirty="0" err="1"/>
              <a:t>Xen</a:t>
            </a:r>
            <a:r>
              <a:rPr lang="en-US" altLang="ja-JP" dirty="0"/>
              <a:t> 4.2)</a:t>
            </a:r>
          </a:p>
          <a:p>
            <a:pPr lvl="2"/>
            <a:r>
              <a:rPr lang="ja-JP" altLang="en-US" dirty="0"/>
              <a:t>コピー･マイグレーション、スワップ･マイグレーション、</a:t>
            </a:r>
            <a:r>
              <a:rPr lang="en-US" altLang="ja-JP" dirty="0"/>
              <a:t/>
            </a:r>
            <a:br>
              <a:rPr lang="en-US" altLang="ja-JP" dirty="0"/>
            </a:br>
            <a:r>
              <a:rPr lang="ja-JP" altLang="en-US" dirty="0"/>
              <a:t>仮想ネットワークを用いた標準マイグレーション</a:t>
            </a:r>
            <a:endParaRPr lang="en-US" altLang="ja-JP" dirty="0"/>
          </a:p>
          <a:p>
            <a:pPr lvl="1"/>
            <a:r>
              <a:rPr lang="en-US" altLang="ja-JP" dirty="0" err="1"/>
              <a:t>Xen</a:t>
            </a:r>
            <a:r>
              <a:rPr lang="en-US" altLang="ja-JP" dirty="0"/>
              <a:t>-Blanket</a:t>
            </a:r>
            <a:r>
              <a:rPr lang="ja-JP" altLang="en-US" dirty="0"/>
              <a:t> </a:t>
            </a:r>
            <a:r>
              <a:rPr lang="en-US" altLang="ja-JP" dirty="0"/>
              <a:t>[Williams et al.</a:t>
            </a:r>
            <a:r>
              <a:rPr lang="en-US" altLang="ja-JP" dirty="0">
                <a:solidFill>
                  <a:schemeClr val="tx1"/>
                </a:solidFill>
              </a:rPr>
              <a:t>'</a:t>
            </a:r>
            <a:r>
              <a:rPr lang="en-US" altLang="ja-JP" dirty="0"/>
              <a:t>12]</a:t>
            </a:r>
          </a:p>
          <a:p>
            <a:pPr lvl="1"/>
            <a:r>
              <a:rPr lang="ja-JP" altLang="en-US" dirty="0"/>
              <a:t>ネストした</a:t>
            </a:r>
            <a:r>
              <a:rPr lang="en-US" altLang="ja-JP" dirty="0"/>
              <a:t>VM</a:t>
            </a:r>
            <a:r>
              <a:rPr lang="ja-JP" altLang="en-US" dirty="0"/>
              <a:t>を用いない従来システム </a:t>
            </a:r>
            <a:r>
              <a:rPr lang="en-US" altLang="ja-JP" dirty="0"/>
              <a:t>(</a:t>
            </a:r>
            <a:r>
              <a:rPr lang="en-US" altLang="ja-JP" dirty="0" err="1"/>
              <a:t>Xen</a:t>
            </a:r>
            <a:r>
              <a:rPr lang="en-US" altLang="ja-JP" dirty="0"/>
              <a:t> 4.2</a:t>
            </a:r>
            <a:r>
              <a:rPr lang="en-US" altLang="ja-JP" dirty="0" smtClean="0"/>
              <a:t>)</a:t>
            </a:r>
            <a:endParaRPr lang="en-US" altLang="ja-JP" dirty="0"/>
          </a:p>
        </p:txBody>
      </p:sp>
      <p:sp>
        <p:nvSpPr>
          <p:cNvPr id="4" name="スライド番号プレースホルダー 3"/>
          <p:cNvSpPr>
            <a:spLocks noGrp="1"/>
          </p:cNvSpPr>
          <p:nvPr>
            <p:ph type="sldNum" sz="quarter" idx="12"/>
          </p:nvPr>
        </p:nvSpPr>
        <p:spPr/>
        <p:txBody>
          <a:bodyPr/>
          <a:lstStyle/>
          <a:p>
            <a:fld id="{53932784-8429-45D6-8421-C8E161DAFB29}" type="slidenum">
              <a:rPr lang="ja-JP" altLang="en-US" smtClean="0"/>
              <a:pPr/>
              <a:t>16</a:t>
            </a:fld>
            <a:endParaRPr lang="ja-JP" altLang="en-US" dirty="0"/>
          </a:p>
        </p:txBody>
      </p:sp>
      <p:sp>
        <p:nvSpPr>
          <p:cNvPr id="5" name="テキスト ボックス 4"/>
          <p:cNvSpPr txBox="1"/>
          <p:nvPr/>
        </p:nvSpPr>
        <p:spPr>
          <a:xfrm>
            <a:off x="5436096" y="173574"/>
            <a:ext cx="3435556" cy="1600438"/>
          </a:xfrm>
          <a:prstGeom prst="rect">
            <a:avLst/>
          </a:prstGeom>
          <a:noFill/>
          <a:ln>
            <a:solidFill>
              <a:schemeClr val="tx1"/>
            </a:solidFill>
          </a:ln>
        </p:spPr>
        <p:txBody>
          <a:bodyPr wrap="none" rtlCol="0">
            <a:spAutoFit/>
          </a:bodyPr>
          <a:lstStyle/>
          <a:p>
            <a:r>
              <a:rPr kumimoji="1" lang="ja-JP" altLang="en-US" sz="1400" dirty="0" smtClean="0">
                <a:latin typeface="ヒラギノ丸ゴ Pro W4" pitchFamily="34" charset="-128"/>
                <a:ea typeface="ヒラギノ丸ゴ Pro W4" pitchFamily="34" charset="-128"/>
              </a:rPr>
              <a:t>実験環境</a:t>
            </a:r>
            <a:endParaRPr kumimoji="1" lang="en-US" altLang="ja-JP" sz="1400" dirty="0" smtClean="0">
              <a:latin typeface="ヒラギノ丸ゴ Pro W4" pitchFamily="34" charset="-128"/>
              <a:ea typeface="ヒラギノ丸ゴ Pro W4" pitchFamily="34" charset="-128"/>
            </a:endParaRPr>
          </a:p>
          <a:p>
            <a:r>
              <a:rPr lang="en-US" altLang="ja-JP" sz="1400" dirty="0" smtClean="0">
                <a:latin typeface="ヒラギノ丸ゴ Pro W4" pitchFamily="34" charset="-128"/>
                <a:ea typeface="ヒラギノ丸ゴ Pro W4" pitchFamily="34" charset="-128"/>
              </a:rPr>
              <a:t>Intel Xeon E5-2665 (2.4Ghz)</a:t>
            </a:r>
          </a:p>
          <a:p>
            <a:r>
              <a:rPr lang="en-US" altLang="ja-JP" sz="1400" dirty="0" err="1" smtClean="0">
                <a:latin typeface="ヒラギノ丸ゴ Pro W4" pitchFamily="34" charset="-128"/>
                <a:ea typeface="ヒラギノ丸ゴ Pro W4" pitchFamily="34" charset="-128"/>
              </a:rPr>
              <a:t>GbEth</a:t>
            </a:r>
            <a:endParaRPr lang="en-US" altLang="ja-JP" sz="1400" dirty="0">
              <a:latin typeface="ヒラギノ丸ゴ Pro W4" pitchFamily="34" charset="-128"/>
              <a:ea typeface="ヒラギノ丸ゴ Pro W4" pitchFamily="34" charset="-128"/>
            </a:endParaRPr>
          </a:p>
          <a:p>
            <a:endParaRPr kumimoji="1" lang="en-US" altLang="ja-JP" sz="1400" dirty="0" smtClean="0">
              <a:latin typeface="ヒラギノ丸ゴ Pro W4" pitchFamily="34" charset="-128"/>
              <a:ea typeface="ヒラギノ丸ゴ Pro W4" pitchFamily="34" charset="-128"/>
            </a:endParaRPr>
          </a:p>
          <a:p>
            <a:r>
              <a:rPr lang="ja-JP" altLang="en-US" sz="1400" dirty="0" smtClean="0">
                <a:latin typeface="ヒラギノ丸ゴ Pro W4" pitchFamily="34" charset="-128"/>
                <a:ea typeface="ヒラギノ丸ゴ Pro W4" pitchFamily="34" charset="-128"/>
              </a:rPr>
              <a:t>ホスト</a:t>
            </a:r>
            <a:r>
              <a:rPr lang="en-US" altLang="ja-JP" sz="1400" dirty="0" smtClean="0">
                <a:latin typeface="ヒラギノ丸ゴ Pro W4" pitchFamily="34" charset="-128"/>
                <a:ea typeface="ヒラギノ丸ゴ Pro W4" pitchFamily="34" charset="-128"/>
              </a:rPr>
              <a:t>/</a:t>
            </a:r>
            <a:r>
              <a:rPr lang="ja-JP" altLang="en-US" sz="1400" dirty="0" smtClean="0">
                <a:latin typeface="ヒラギノ丸ゴ Pro W4" pitchFamily="34" charset="-128"/>
                <a:ea typeface="ヒラギノ丸ゴ Pro W4" pitchFamily="34" charset="-128"/>
              </a:rPr>
              <a:t>ゲスト･ハイパーバイザ</a:t>
            </a:r>
            <a:r>
              <a:rPr lang="en-US" altLang="ja-JP" sz="1400" dirty="0" smtClean="0">
                <a:latin typeface="ヒラギノ丸ゴ Pro W4" pitchFamily="34" charset="-128"/>
                <a:ea typeface="ヒラギノ丸ゴ Pro W4" pitchFamily="34" charset="-128"/>
              </a:rPr>
              <a:t>:</a:t>
            </a:r>
            <a:r>
              <a:rPr lang="en-US" altLang="ja-JP" sz="1400" dirty="0" err="1" smtClean="0">
                <a:latin typeface="ヒラギノ丸ゴ Pro W4" pitchFamily="34" charset="-128"/>
                <a:ea typeface="ヒラギノ丸ゴ Pro W4" pitchFamily="34" charset="-128"/>
              </a:rPr>
              <a:t>Xen</a:t>
            </a:r>
            <a:r>
              <a:rPr lang="en-US" altLang="ja-JP" sz="1400" dirty="0" smtClean="0">
                <a:latin typeface="ヒラギノ丸ゴ Pro W4" pitchFamily="34" charset="-128"/>
                <a:ea typeface="ヒラギノ丸ゴ Pro W4" pitchFamily="34" charset="-128"/>
              </a:rPr>
              <a:t> 4.2</a:t>
            </a:r>
          </a:p>
          <a:p>
            <a:r>
              <a:rPr kumimoji="1" lang="ja-JP" altLang="en-US" sz="1400" dirty="0" smtClean="0">
                <a:latin typeface="ヒラギノ丸ゴ Pro W4" pitchFamily="34" charset="-128"/>
                <a:ea typeface="ヒラギノ丸ゴ Pro W4" pitchFamily="34" charset="-128"/>
              </a:rPr>
              <a:t>ホスト管理</a:t>
            </a:r>
            <a:r>
              <a:rPr kumimoji="1" lang="en-US" altLang="ja-JP" sz="1400" dirty="0" smtClean="0">
                <a:latin typeface="ヒラギノ丸ゴ Pro W4" pitchFamily="34" charset="-128"/>
                <a:ea typeface="ヒラギノ丸ゴ Pro W4" pitchFamily="34" charset="-128"/>
              </a:rPr>
              <a:t>VM</a:t>
            </a:r>
            <a:r>
              <a:rPr kumimoji="1" lang="ja-JP" altLang="en-US" sz="1400" dirty="0" smtClean="0">
                <a:latin typeface="ヒラギノ丸ゴ Pro W4" pitchFamily="34" charset="-128"/>
                <a:ea typeface="ヒラギノ丸ゴ Pro W4" pitchFamily="34" charset="-128"/>
              </a:rPr>
              <a:t>カーネル</a:t>
            </a:r>
            <a:r>
              <a:rPr kumimoji="1" lang="en-US" altLang="ja-JP" sz="1400" dirty="0" smtClean="0">
                <a:latin typeface="ヒラギノ丸ゴ Pro W4" pitchFamily="34" charset="-128"/>
                <a:ea typeface="ヒラギノ丸ゴ Pro W4" pitchFamily="34" charset="-128"/>
              </a:rPr>
              <a:t>:Linux-3.2.0</a:t>
            </a:r>
          </a:p>
          <a:p>
            <a:r>
              <a:rPr lang="ja-JP" altLang="en-US" sz="1400" dirty="0" smtClean="0">
                <a:latin typeface="ヒラギノ丸ゴ Pro W4" pitchFamily="34" charset="-128"/>
                <a:ea typeface="ヒラギノ丸ゴ Pro W4" pitchFamily="34" charset="-128"/>
              </a:rPr>
              <a:t>ゲスト管理</a:t>
            </a:r>
            <a:r>
              <a:rPr lang="en-US" altLang="ja-JP" sz="1400" dirty="0" smtClean="0">
                <a:latin typeface="ヒラギノ丸ゴ Pro W4" pitchFamily="34" charset="-128"/>
                <a:ea typeface="ヒラギノ丸ゴ Pro W4" pitchFamily="34" charset="-128"/>
              </a:rPr>
              <a:t>VM</a:t>
            </a:r>
            <a:r>
              <a:rPr lang="ja-JP" altLang="en-US" sz="1400" dirty="0" smtClean="0">
                <a:latin typeface="ヒラギノ丸ゴ Pro W4" pitchFamily="34" charset="-128"/>
                <a:ea typeface="ヒラギノ丸ゴ Pro W4" pitchFamily="34" charset="-128"/>
              </a:rPr>
              <a:t>カーネル</a:t>
            </a:r>
            <a:r>
              <a:rPr lang="en-US" altLang="ja-JP" sz="1400" dirty="0" smtClean="0">
                <a:latin typeface="ヒラギノ丸ゴ Pro W4" pitchFamily="34" charset="-128"/>
                <a:ea typeface="ヒラギノ丸ゴ Pro W4" pitchFamily="34" charset="-128"/>
              </a:rPr>
              <a:t>:Linux-3.5.0</a:t>
            </a:r>
          </a:p>
        </p:txBody>
      </p:sp>
    </p:spTree>
    <p:extLst>
      <p:ext uri="{BB962C8B-B14F-4D97-AF65-F5344CB8AC3E}">
        <p14:creationId xmlns:p14="http://schemas.microsoft.com/office/powerpoint/2010/main" val="7874240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smtClean="0"/>
              <a:t>UnixBench</a:t>
            </a:r>
            <a:endParaRPr kumimoji="1" lang="ja-JP" altLang="en-US" dirty="0"/>
          </a:p>
        </p:txBody>
      </p:sp>
      <p:sp>
        <p:nvSpPr>
          <p:cNvPr id="3" name="コンテンツ プレースホルダー 2"/>
          <p:cNvSpPr>
            <a:spLocks noGrp="1"/>
          </p:cNvSpPr>
          <p:nvPr>
            <p:ph idx="1"/>
          </p:nvPr>
        </p:nvSpPr>
        <p:spPr/>
        <p:txBody>
          <a:bodyPr/>
          <a:lstStyle/>
          <a:p>
            <a:r>
              <a:rPr lang="ja-JP" altLang="en-US" sz="2600" dirty="0" smtClean="0"/>
              <a:t>ゲスト</a:t>
            </a:r>
            <a:r>
              <a:rPr lang="en-US" altLang="ja-JP" sz="2600" dirty="0" smtClean="0"/>
              <a:t>VM</a:t>
            </a:r>
            <a:r>
              <a:rPr lang="ja-JP" altLang="en-US" sz="2600" dirty="0" smtClean="0"/>
              <a:t>上で</a:t>
            </a:r>
            <a:r>
              <a:rPr lang="en-US" altLang="ja-JP" sz="2600" dirty="0" err="1" smtClean="0"/>
              <a:t>UnixBench</a:t>
            </a:r>
            <a:r>
              <a:rPr lang="ja-JP" altLang="en-US" sz="2600" dirty="0" smtClean="0"/>
              <a:t>を実行</a:t>
            </a:r>
            <a:endParaRPr lang="en-US" altLang="ja-JP" sz="2600" dirty="0" smtClean="0"/>
          </a:p>
          <a:p>
            <a:pPr lvl="1"/>
            <a:r>
              <a:rPr lang="ja-JP" altLang="en-US" sz="2200" dirty="0"/>
              <a:t>従来システム</a:t>
            </a:r>
            <a:r>
              <a:rPr lang="ja-JP" altLang="en-US" sz="2200" dirty="0" smtClean="0"/>
              <a:t>の</a:t>
            </a:r>
            <a:r>
              <a:rPr lang="en-US" altLang="ja-JP" sz="2200" dirty="0" smtClean="0"/>
              <a:t>VM</a:t>
            </a:r>
            <a:r>
              <a:rPr lang="ja-JP" altLang="en-US" sz="2200" dirty="0" smtClean="0"/>
              <a:t>上での性能を</a:t>
            </a:r>
            <a:r>
              <a:rPr lang="en-US" altLang="ja-JP" sz="2200" dirty="0" smtClean="0"/>
              <a:t>1</a:t>
            </a:r>
            <a:r>
              <a:rPr lang="ja-JP" altLang="en-US" sz="2200" dirty="0" smtClean="0"/>
              <a:t>とした</a:t>
            </a:r>
            <a:endParaRPr lang="en-US" altLang="ja-JP" sz="2200" dirty="0" smtClean="0"/>
          </a:p>
          <a:p>
            <a:pPr lvl="1"/>
            <a:r>
              <a:rPr lang="en-US" altLang="ja-JP" sz="2200" dirty="0" err="1" smtClean="0"/>
              <a:t>VMBeam</a:t>
            </a:r>
            <a:r>
              <a:rPr lang="en-US" altLang="ja-JP" sz="2200" dirty="0" smtClean="0"/>
              <a:t> (</a:t>
            </a:r>
            <a:r>
              <a:rPr lang="en-US" altLang="ja-JP" sz="2200" dirty="0" err="1" smtClean="0"/>
              <a:t>Xen</a:t>
            </a:r>
            <a:r>
              <a:rPr lang="en-US" altLang="ja-JP" sz="2200" dirty="0" smtClean="0"/>
              <a:t> 4.2)</a:t>
            </a:r>
            <a:r>
              <a:rPr lang="ja-JP" altLang="en-US" sz="2200" dirty="0" smtClean="0"/>
              <a:t>では平均で</a:t>
            </a:r>
            <a:r>
              <a:rPr lang="en-US" altLang="ja-JP" sz="2200" dirty="0" smtClean="0"/>
              <a:t>81%</a:t>
            </a:r>
            <a:r>
              <a:rPr lang="ja-JP" altLang="en-US" sz="2200" dirty="0" smtClean="0"/>
              <a:t>の性能低下</a:t>
            </a:r>
            <a:endParaRPr lang="en-US" altLang="ja-JP" sz="2200" dirty="0" smtClean="0"/>
          </a:p>
          <a:p>
            <a:pPr lvl="1"/>
            <a:r>
              <a:rPr lang="ja-JP" altLang="en-US" sz="2200" dirty="0" smtClean="0"/>
              <a:t>仮想</a:t>
            </a:r>
            <a:r>
              <a:rPr lang="en-US" altLang="ja-JP" sz="2200" dirty="0" smtClean="0"/>
              <a:t>EPT</a:t>
            </a:r>
            <a:r>
              <a:rPr lang="ja-JP" altLang="en-US" sz="2200" dirty="0" smtClean="0"/>
              <a:t>などを用いると性能低下は</a:t>
            </a:r>
            <a:r>
              <a:rPr lang="en-US" altLang="ja-JP" sz="2200" dirty="0" smtClean="0"/>
              <a:t>20%</a:t>
            </a:r>
            <a:r>
              <a:rPr lang="ja-JP" altLang="en-US" sz="2200" dirty="0" smtClean="0"/>
              <a:t>程度という報告あり</a:t>
            </a:r>
            <a:endParaRPr lang="en-US" altLang="ja-JP" sz="2200" dirty="0" smtClean="0"/>
          </a:p>
        </p:txBody>
      </p:sp>
      <p:sp>
        <p:nvSpPr>
          <p:cNvPr id="4" name="スライド番号プレースホルダー 3"/>
          <p:cNvSpPr>
            <a:spLocks noGrp="1"/>
          </p:cNvSpPr>
          <p:nvPr>
            <p:ph type="sldNum" sz="quarter" idx="12"/>
          </p:nvPr>
        </p:nvSpPr>
        <p:spPr/>
        <p:txBody>
          <a:bodyPr/>
          <a:lstStyle/>
          <a:p>
            <a:fld id="{53932784-8429-45D6-8421-C8E161DAFB29}" type="slidenum">
              <a:rPr lang="ja-JP" altLang="en-US" smtClean="0"/>
              <a:pPr/>
              <a:t>17</a:t>
            </a:fld>
            <a:endParaRPr lang="ja-JP" altLang="en-US" dirty="0"/>
          </a:p>
        </p:txBody>
      </p:sp>
      <p:graphicFrame>
        <p:nvGraphicFramePr>
          <p:cNvPr id="6" name="グラフ 5"/>
          <p:cNvGraphicFramePr>
            <a:graphicFrameLocks/>
          </p:cNvGraphicFramePr>
          <p:nvPr>
            <p:extLst>
              <p:ext uri="{D42A27DB-BD31-4B8C-83A1-F6EECF244321}">
                <p14:modId xmlns:p14="http://schemas.microsoft.com/office/powerpoint/2010/main" val="2711930573"/>
              </p:ext>
            </p:extLst>
          </p:nvPr>
        </p:nvGraphicFramePr>
        <p:xfrm>
          <a:off x="259121" y="3429000"/>
          <a:ext cx="8625759" cy="3429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894619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仮想ネットワーク性能</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sz="2600" dirty="0" smtClean="0"/>
              <a:t>ゲスト管理</a:t>
            </a:r>
            <a:r>
              <a:rPr lang="en-US" altLang="ja-JP" sz="2600" dirty="0" smtClean="0"/>
              <a:t>VM</a:t>
            </a:r>
            <a:r>
              <a:rPr lang="ja-JP" altLang="en-US" sz="2600" dirty="0" smtClean="0"/>
              <a:t>間で</a:t>
            </a:r>
            <a:r>
              <a:rPr lang="en-US" altLang="ja-JP" sz="2600" dirty="0" err="1" smtClean="0"/>
              <a:t>iperf</a:t>
            </a:r>
            <a:r>
              <a:rPr lang="ja-JP" altLang="en-US" sz="2600" dirty="0" smtClean="0"/>
              <a:t>を用いてスループットを測定</a:t>
            </a:r>
            <a:endParaRPr lang="en-US" altLang="ja-JP" sz="2600" dirty="0" smtClean="0"/>
          </a:p>
          <a:p>
            <a:pPr lvl="1"/>
            <a:r>
              <a:rPr kumimoji="1" lang="ja-JP" altLang="en-US" sz="2200" dirty="0"/>
              <a:t>従来システムで</a:t>
            </a:r>
            <a:r>
              <a:rPr kumimoji="1" lang="ja-JP" altLang="en-US" sz="2200" dirty="0" smtClean="0"/>
              <a:t>は管理</a:t>
            </a:r>
            <a:r>
              <a:rPr kumimoji="1" lang="en-US" altLang="ja-JP" sz="2200" dirty="0" smtClean="0"/>
              <a:t>VM</a:t>
            </a:r>
            <a:r>
              <a:rPr kumimoji="1" lang="ja-JP" altLang="en-US" sz="2200" dirty="0" smtClean="0"/>
              <a:t>間で測定</a:t>
            </a:r>
            <a:endParaRPr kumimoji="1" lang="en-US" altLang="ja-JP" sz="2200" dirty="0" smtClean="0"/>
          </a:p>
          <a:p>
            <a:pPr lvl="1"/>
            <a:r>
              <a:rPr lang="en-US" altLang="ja-JP" sz="2200" dirty="0" err="1" smtClean="0"/>
              <a:t>VMBeam</a:t>
            </a:r>
            <a:r>
              <a:rPr lang="ja-JP" altLang="en-US" sz="2200" dirty="0" smtClean="0"/>
              <a:t>は従来システムの</a:t>
            </a:r>
            <a:r>
              <a:rPr lang="en-US" altLang="ja-JP" sz="2200" dirty="0" smtClean="0"/>
              <a:t>23%</a:t>
            </a:r>
            <a:r>
              <a:rPr lang="ja-JP" altLang="en-US" sz="2200" dirty="0" smtClean="0"/>
              <a:t>の性能</a:t>
            </a:r>
            <a:endParaRPr lang="en-US" altLang="ja-JP" sz="2200" dirty="0" smtClean="0"/>
          </a:p>
          <a:p>
            <a:pPr lvl="1"/>
            <a:r>
              <a:rPr kumimoji="1" lang="en-US" altLang="ja-JP" sz="2200" dirty="0" err="1" smtClean="0"/>
              <a:t>Xen</a:t>
            </a:r>
            <a:r>
              <a:rPr kumimoji="1" lang="en-US" altLang="ja-JP" sz="2200" dirty="0" smtClean="0"/>
              <a:t>-Blanket</a:t>
            </a:r>
            <a:r>
              <a:rPr kumimoji="1" lang="ja-JP" altLang="en-US" sz="2200" dirty="0" smtClean="0"/>
              <a:t>は従来システムの</a:t>
            </a:r>
            <a:r>
              <a:rPr kumimoji="1" lang="en-US" altLang="ja-JP" sz="2200" dirty="0" smtClean="0"/>
              <a:t>10</a:t>
            </a:r>
            <a:r>
              <a:rPr kumimoji="1" lang="ja-JP" altLang="en-US" sz="2200" dirty="0" smtClean="0"/>
              <a:t>倍の性能</a:t>
            </a:r>
            <a:endParaRPr kumimoji="1" lang="ja-JP" altLang="en-US" sz="2200" dirty="0"/>
          </a:p>
        </p:txBody>
      </p:sp>
      <p:sp>
        <p:nvSpPr>
          <p:cNvPr id="4" name="スライド番号プレースホルダー 3"/>
          <p:cNvSpPr>
            <a:spLocks noGrp="1"/>
          </p:cNvSpPr>
          <p:nvPr>
            <p:ph type="sldNum" sz="quarter" idx="12"/>
          </p:nvPr>
        </p:nvSpPr>
        <p:spPr/>
        <p:txBody>
          <a:bodyPr/>
          <a:lstStyle/>
          <a:p>
            <a:fld id="{53932784-8429-45D6-8421-C8E161DAFB29}" type="slidenum">
              <a:rPr lang="ja-JP" altLang="en-US" smtClean="0"/>
              <a:pPr/>
              <a:t>18</a:t>
            </a:fld>
            <a:endParaRPr lang="ja-JP" altLang="en-US" dirty="0"/>
          </a:p>
        </p:txBody>
      </p:sp>
      <p:grpSp>
        <p:nvGrpSpPr>
          <p:cNvPr id="13" name="グループ化 12"/>
          <p:cNvGrpSpPr/>
          <p:nvPr/>
        </p:nvGrpSpPr>
        <p:grpSpPr>
          <a:xfrm>
            <a:off x="1944000" y="3276000"/>
            <a:ext cx="3060000" cy="2952000"/>
            <a:chOff x="2304000" y="3420000"/>
            <a:chExt cx="3060000" cy="2952000"/>
          </a:xfrm>
        </p:grpSpPr>
        <p:grpSp>
          <p:nvGrpSpPr>
            <p:cNvPr id="12" name="グループ化 11"/>
            <p:cNvGrpSpPr/>
            <p:nvPr/>
          </p:nvGrpSpPr>
          <p:grpSpPr>
            <a:xfrm>
              <a:off x="2304000" y="3708000"/>
              <a:ext cx="3060000" cy="2664000"/>
              <a:chOff x="173296" y="4068000"/>
              <a:chExt cx="3060000" cy="2664000"/>
            </a:xfrm>
          </p:grpSpPr>
          <p:sp>
            <p:nvSpPr>
              <p:cNvPr id="8" name="角丸四角形 7"/>
              <p:cNvSpPr/>
              <p:nvPr/>
            </p:nvSpPr>
            <p:spPr>
              <a:xfrm>
                <a:off x="173296" y="4068000"/>
                <a:ext cx="3060000" cy="2664000"/>
              </a:xfrm>
              <a:prstGeom prst="roundRect">
                <a:avLst>
                  <a:gd name="adj" fmla="val 5371"/>
                </a:avLst>
              </a:prstGeom>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en-US" altLang="ja-JP" dirty="0" smtClean="0">
                  <a:latin typeface="ヒラギノ丸ゴ Pro W4" pitchFamily="34" charset="-128"/>
                  <a:ea typeface="ヒラギノ丸ゴ Pro W4" pitchFamily="34" charset="-128"/>
                </a:endParaRPr>
              </a:p>
            </p:txBody>
          </p:sp>
          <p:grpSp>
            <p:nvGrpSpPr>
              <p:cNvPr id="35" name="グループ化 34"/>
              <p:cNvGrpSpPr/>
              <p:nvPr/>
            </p:nvGrpSpPr>
            <p:grpSpPr>
              <a:xfrm>
                <a:off x="288000" y="5888225"/>
                <a:ext cx="2808000" cy="720000"/>
                <a:chOff x="2236333" y="4824000"/>
                <a:chExt cx="2538649" cy="720000"/>
              </a:xfrm>
            </p:grpSpPr>
            <p:sp>
              <p:nvSpPr>
                <p:cNvPr id="24" name="正方形/長方形 5"/>
                <p:cNvSpPr/>
                <p:nvPr/>
              </p:nvSpPr>
              <p:spPr>
                <a:xfrm>
                  <a:off x="2236333" y="4824000"/>
                  <a:ext cx="2538649" cy="720000"/>
                </a:xfrm>
                <a:prstGeom prst="round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600" dirty="0">
                    <a:solidFill>
                      <a:sysClr val="windowText" lastClr="000000"/>
                    </a:solidFill>
                    <a:latin typeface="ヒラギノ丸ゴ Pro W4" pitchFamily="34" charset="-128"/>
                    <a:ea typeface="ヒラギノ丸ゴ Pro W4" pitchFamily="34" charset="-128"/>
                  </a:endParaRPr>
                </a:p>
              </p:txBody>
            </p:sp>
            <p:sp>
              <p:nvSpPr>
                <p:cNvPr id="28" name="角丸四角形 27"/>
                <p:cNvSpPr/>
                <p:nvPr/>
              </p:nvSpPr>
              <p:spPr>
                <a:xfrm>
                  <a:off x="2637097" y="4896000"/>
                  <a:ext cx="1737120" cy="5760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600" dirty="0" smtClean="0">
                      <a:latin typeface="ヒラギノ丸ゴ Pro W4" pitchFamily="34" charset="-128"/>
                      <a:ea typeface="ヒラギノ丸ゴ Pro W4" pitchFamily="34" charset="-128"/>
                    </a:rPr>
                    <a:t>ブランケット</a:t>
                  </a:r>
                  <a:endParaRPr lang="en-US" altLang="ja-JP" sz="1600" dirty="0" smtClean="0">
                    <a:latin typeface="ヒラギノ丸ゴ Pro W4" pitchFamily="34" charset="-128"/>
                    <a:ea typeface="ヒラギノ丸ゴ Pro W4" pitchFamily="34" charset="-128"/>
                  </a:endParaRPr>
                </a:p>
                <a:p>
                  <a:pPr algn="ctr"/>
                  <a:r>
                    <a:rPr kumimoji="1" lang="ja-JP" altLang="en-US" sz="1600" dirty="0">
                      <a:latin typeface="ヒラギノ丸ゴ Pro W4" pitchFamily="34" charset="-128"/>
                      <a:ea typeface="ヒラギノ丸ゴ Pro W4" pitchFamily="34" charset="-128"/>
                    </a:rPr>
                    <a:t>ハイパーコール</a:t>
                  </a:r>
                  <a:endParaRPr kumimoji="1" lang="en-US" altLang="ja-JP" sz="1600" dirty="0" smtClean="0">
                    <a:latin typeface="ヒラギノ丸ゴ Pro W4" pitchFamily="34" charset="-128"/>
                    <a:ea typeface="ヒラギノ丸ゴ Pro W4" pitchFamily="34" charset="-128"/>
                  </a:endParaRPr>
                </a:p>
              </p:txBody>
            </p:sp>
          </p:grpSp>
          <p:grpSp>
            <p:nvGrpSpPr>
              <p:cNvPr id="34" name="グループ化 33"/>
              <p:cNvGrpSpPr/>
              <p:nvPr/>
            </p:nvGrpSpPr>
            <p:grpSpPr>
              <a:xfrm>
                <a:off x="317296" y="4221548"/>
                <a:ext cx="2772000" cy="1512000"/>
                <a:chOff x="3271667" y="2809318"/>
                <a:chExt cx="2772000" cy="1512000"/>
              </a:xfrm>
            </p:grpSpPr>
            <p:sp>
              <p:nvSpPr>
                <p:cNvPr id="9" name="正方形/長方形 8"/>
                <p:cNvSpPr/>
                <p:nvPr/>
              </p:nvSpPr>
              <p:spPr>
                <a:xfrm>
                  <a:off x="3271667" y="2809318"/>
                  <a:ext cx="2772000" cy="151200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smtClean="0">
                      <a:solidFill>
                        <a:sysClr val="windowText" lastClr="000000"/>
                      </a:solidFill>
                      <a:latin typeface="ヒラギノ丸ゴ Pro W4" pitchFamily="34" charset="-128"/>
                      <a:ea typeface="ヒラギノ丸ゴ Pro W4" pitchFamily="34" charset="-128"/>
                    </a:rPr>
                    <a:t>ゲスト</a:t>
                  </a:r>
                  <a:endParaRPr kumimoji="1" lang="en-US" altLang="ja-JP" dirty="0" smtClean="0">
                    <a:solidFill>
                      <a:sysClr val="windowText" lastClr="000000"/>
                    </a:solidFill>
                    <a:latin typeface="ヒラギノ丸ゴ Pro W4" pitchFamily="34" charset="-128"/>
                    <a:ea typeface="ヒラギノ丸ゴ Pro W4" pitchFamily="34" charset="-128"/>
                  </a:endParaRPr>
                </a:p>
                <a:p>
                  <a:pPr algn="ctr"/>
                  <a:r>
                    <a:rPr lang="ja-JP" altLang="en-US" dirty="0" smtClean="0">
                      <a:solidFill>
                        <a:sysClr val="windowText" lastClr="000000"/>
                      </a:solidFill>
                      <a:latin typeface="ヒラギノ丸ゴ Pro W4" pitchFamily="34" charset="-128"/>
                      <a:ea typeface="ヒラギノ丸ゴ Pro W4" pitchFamily="34" charset="-128"/>
                    </a:rPr>
                    <a:t>管理</a:t>
                  </a:r>
                  <a:r>
                    <a:rPr kumimoji="1" lang="en-US" altLang="ja-JP" dirty="0" smtClean="0">
                      <a:solidFill>
                        <a:sysClr val="windowText" lastClr="000000"/>
                      </a:solidFill>
                      <a:latin typeface="ヒラギノ丸ゴ Pro W4" pitchFamily="34" charset="-128"/>
                      <a:ea typeface="ヒラギノ丸ゴ Pro W4" pitchFamily="34" charset="-128"/>
                    </a:rPr>
                    <a:t>VM</a:t>
                  </a:r>
                  <a:endParaRPr lang="en-US" altLang="ja-JP" dirty="0">
                    <a:solidFill>
                      <a:sysClr val="windowText" lastClr="000000"/>
                    </a:solidFill>
                    <a:latin typeface="ヒラギノ丸ゴ Pro W4" pitchFamily="34" charset="-128"/>
                    <a:ea typeface="ヒラギノ丸ゴ Pro W4" pitchFamily="34" charset="-128"/>
                  </a:endParaRPr>
                </a:p>
                <a:p>
                  <a:pPr algn="ctr"/>
                  <a:endParaRPr kumimoji="1" lang="en-US" altLang="ja-JP" dirty="0" smtClean="0">
                    <a:solidFill>
                      <a:sysClr val="windowText" lastClr="000000"/>
                    </a:solidFill>
                    <a:latin typeface="ヒラギノ丸ゴ Pro W4" pitchFamily="34" charset="-128"/>
                    <a:ea typeface="ヒラギノ丸ゴ Pro W4" pitchFamily="34" charset="-128"/>
                  </a:endParaRPr>
                </a:p>
                <a:p>
                  <a:pPr algn="ctr"/>
                  <a:endParaRPr lang="en-US" altLang="ja-JP" dirty="0">
                    <a:solidFill>
                      <a:sysClr val="windowText" lastClr="000000"/>
                    </a:solidFill>
                    <a:latin typeface="ヒラギノ丸ゴ Pro W4" pitchFamily="34" charset="-128"/>
                    <a:ea typeface="ヒラギノ丸ゴ Pro W4" pitchFamily="34" charset="-128"/>
                  </a:endParaRPr>
                </a:p>
                <a:p>
                  <a:pPr algn="ctr"/>
                  <a:endParaRPr kumimoji="1" lang="ja-JP" altLang="en-US" dirty="0">
                    <a:solidFill>
                      <a:sysClr val="windowText" lastClr="000000"/>
                    </a:solidFill>
                    <a:latin typeface="ヒラギノ丸ゴ Pro W4" pitchFamily="34" charset="-128"/>
                    <a:ea typeface="ヒラギノ丸ゴ Pro W4" pitchFamily="34" charset="-128"/>
                  </a:endParaRPr>
                </a:p>
              </p:txBody>
            </p:sp>
            <p:sp>
              <p:nvSpPr>
                <p:cNvPr id="29" name="角丸四角形 28"/>
                <p:cNvSpPr/>
                <p:nvPr/>
              </p:nvSpPr>
              <p:spPr>
                <a:xfrm>
                  <a:off x="3350370" y="3528000"/>
                  <a:ext cx="2592000" cy="5760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600" dirty="0" smtClean="0">
                      <a:latin typeface="ヒラギノ丸ゴ Pro W4" pitchFamily="34" charset="-128"/>
                      <a:ea typeface="ヒラギノ丸ゴ Pro W4" pitchFamily="34" charset="-128"/>
                    </a:rPr>
                    <a:t>ブランケット</a:t>
                  </a:r>
                  <a:endParaRPr lang="en-US" altLang="ja-JP" sz="1600" dirty="0" smtClean="0">
                    <a:latin typeface="ヒラギノ丸ゴ Pro W4" pitchFamily="34" charset="-128"/>
                    <a:ea typeface="ヒラギノ丸ゴ Pro W4" pitchFamily="34" charset="-128"/>
                  </a:endParaRPr>
                </a:p>
                <a:p>
                  <a:pPr algn="ctr"/>
                  <a:r>
                    <a:rPr kumimoji="1" lang="ja-JP" altLang="en-US" sz="1600" dirty="0" smtClean="0">
                      <a:latin typeface="ヒラギノ丸ゴ Pro W4" pitchFamily="34" charset="-128"/>
                      <a:ea typeface="ヒラギノ丸ゴ Pro W4" pitchFamily="34" charset="-128"/>
                    </a:rPr>
                    <a:t>フロントエンド･ドライバ</a:t>
                  </a:r>
                  <a:endParaRPr kumimoji="1" lang="en-US" altLang="ja-JP" sz="1600" dirty="0" smtClean="0">
                    <a:latin typeface="ヒラギノ丸ゴ Pro W4" pitchFamily="34" charset="-128"/>
                    <a:ea typeface="ヒラギノ丸ゴ Pro W4" pitchFamily="34" charset="-128"/>
                  </a:endParaRPr>
                </a:p>
              </p:txBody>
            </p:sp>
          </p:grpSp>
        </p:grpSp>
        <p:sp>
          <p:nvSpPr>
            <p:cNvPr id="67" name="テキスト ボックス 66"/>
            <p:cNvSpPr txBox="1"/>
            <p:nvPr/>
          </p:nvSpPr>
          <p:spPr>
            <a:xfrm>
              <a:off x="3190158" y="3420000"/>
              <a:ext cx="1265090" cy="369332"/>
            </a:xfrm>
            <a:prstGeom prst="rect">
              <a:avLst/>
            </a:prstGeom>
            <a:noFill/>
          </p:spPr>
          <p:txBody>
            <a:bodyPr wrap="none" rtlCol="0">
              <a:spAutoFit/>
            </a:bodyPr>
            <a:lstStyle/>
            <a:p>
              <a:r>
                <a:rPr kumimoji="1" lang="ja-JP" altLang="en-US" dirty="0" smtClean="0">
                  <a:latin typeface="ヒラギノ丸ゴ Pro W4" pitchFamily="34" charset="-128"/>
                  <a:ea typeface="ヒラギノ丸ゴ Pro W4" pitchFamily="34" charset="-128"/>
                </a:rPr>
                <a:t>ホスト</a:t>
              </a:r>
              <a:r>
                <a:rPr kumimoji="1" lang="en-US" altLang="ja-JP" dirty="0" smtClean="0">
                  <a:latin typeface="ヒラギノ丸ゴ Pro W4" pitchFamily="34" charset="-128"/>
                  <a:ea typeface="ヒラギノ丸ゴ Pro W4" pitchFamily="34" charset="-128"/>
                </a:rPr>
                <a:t>VM</a:t>
              </a:r>
              <a:endParaRPr kumimoji="1" lang="ja-JP" altLang="en-US" dirty="0">
                <a:latin typeface="ヒラギノ丸ゴ Pro W4" pitchFamily="34" charset="-128"/>
                <a:ea typeface="ヒラギノ丸ゴ Pro W4" pitchFamily="34" charset="-128"/>
              </a:endParaRPr>
            </a:p>
          </p:txBody>
        </p:sp>
      </p:grpSp>
      <p:graphicFrame>
        <p:nvGraphicFramePr>
          <p:cNvPr id="6" name="表 5"/>
          <p:cNvGraphicFramePr>
            <a:graphicFrameLocks noGrp="1"/>
          </p:cNvGraphicFramePr>
          <p:nvPr>
            <p:extLst>
              <p:ext uri="{D42A27DB-BD31-4B8C-83A1-F6EECF244321}">
                <p14:modId xmlns:p14="http://schemas.microsoft.com/office/powerpoint/2010/main" val="2080528446"/>
              </p:ext>
            </p:extLst>
          </p:nvPr>
        </p:nvGraphicFramePr>
        <p:xfrm>
          <a:off x="5220072" y="3811887"/>
          <a:ext cx="3384376" cy="1463040"/>
        </p:xfrm>
        <a:graphic>
          <a:graphicData uri="http://schemas.openxmlformats.org/drawingml/2006/table">
            <a:tbl>
              <a:tblPr firstRow="1" bandRow="1">
                <a:tableStyleId>{5940675A-B579-460E-94D1-54222C63F5DA}</a:tableStyleId>
              </a:tblPr>
              <a:tblGrid>
                <a:gridCol w="1692188"/>
                <a:gridCol w="1692188"/>
              </a:tblGrid>
              <a:tr h="322198">
                <a:tc gridSpan="2">
                  <a:txBody>
                    <a:bodyPr/>
                    <a:lstStyle/>
                    <a:p>
                      <a:pPr algn="ctr"/>
                      <a:r>
                        <a:rPr kumimoji="1" lang="ja-JP" altLang="en-US" dirty="0" smtClean="0">
                          <a:latin typeface="ヒラギノ丸ゴ Pro W4" pitchFamily="34" charset="-128"/>
                          <a:ea typeface="ヒラギノ丸ゴ Pro W4" pitchFamily="34" charset="-128"/>
                        </a:rPr>
                        <a:t>スループット</a:t>
                      </a:r>
                      <a:r>
                        <a:rPr kumimoji="1" lang="en-US" altLang="ja-JP" dirty="0" smtClean="0">
                          <a:latin typeface="ヒラギノ丸ゴ Pro W4" pitchFamily="34" charset="-128"/>
                          <a:ea typeface="ヒラギノ丸ゴ Pro W4" pitchFamily="34" charset="-128"/>
                        </a:rPr>
                        <a:t>[Mbps]</a:t>
                      </a:r>
                      <a:endParaRPr kumimoji="1" lang="ja-JP" altLang="en-US" dirty="0">
                        <a:latin typeface="ヒラギノ丸ゴ Pro W4" pitchFamily="34" charset="-128"/>
                        <a:ea typeface="ヒラギノ丸ゴ Pro W4" pitchFamily="34" charset="-128"/>
                      </a:endParaRPr>
                    </a:p>
                  </a:txBody>
                  <a:tcPr/>
                </a:tc>
                <a:tc hMerge="1">
                  <a:txBody>
                    <a:bodyPr/>
                    <a:lstStyle/>
                    <a:p>
                      <a:endParaRPr kumimoji="1" lang="ja-JP" altLang="en-US" dirty="0"/>
                    </a:p>
                  </a:txBody>
                  <a:tcPr/>
                </a:tc>
              </a:tr>
              <a:tr h="322198">
                <a:tc>
                  <a:txBody>
                    <a:bodyPr/>
                    <a:lstStyle/>
                    <a:p>
                      <a:pPr algn="ctr"/>
                      <a:r>
                        <a:rPr kumimoji="1" lang="ja-JP" altLang="en-US" dirty="0" smtClean="0">
                          <a:latin typeface="ヒラギノ丸ゴ Pro W4" pitchFamily="34" charset="-128"/>
                          <a:ea typeface="ヒラギノ丸ゴ Pro W4" pitchFamily="34" charset="-128"/>
                        </a:rPr>
                        <a:t>従来システム</a:t>
                      </a:r>
                      <a:endParaRPr kumimoji="1" lang="ja-JP" altLang="en-US" dirty="0">
                        <a:latin typeface="ヒラギノ丸ゴ Pro W4" pitchFamily="34" charset="-128"/>
                        <a:ea typeface="ヒラギノ丸ゴ Pro W4" pitchFamily="34" charset="-128"/>
                      </a:endParaRPr>
                    </a:p>
                  </a:txBody>
                  <a:tcPr/>
                </a:tc>
                <a:tc>
                  <a:txBody>
                    <a:bodyPr/>
                    <a:lstStyle/>
                    <a:p>
                      <a:pPr algn="ctr"/>
                      <a:r>
                        <a:rPr kumimoji="1" lang="en-US" altLang="ja-JP" dirty="0" smtClean="0">
                          <a:latin typeface="ヒラギノ丸ゴ Pro W4" pitchFamily="34" charset="-128"/>
                          <a:ea typeface="ヒラギノ丸ゴ Pro W4" pitchFamily="34" charset="-128"/>
                        </a:rPr>
                        <a:t>934</a:t>
                      </a:r>
                      <a:endParaRPr kumimoji="1" lang="ja-JP" altLang="en-US" dirty="0">
                        <a:latin typeface="ヒラギノ丸ゴ Pro W4" pitchFamily="34" charset="-128"/>
                        <a:ea typeface="ヒラギノ丸ゴ Pro W4" pitchFamily="34" charset="-128"/>
                      </a:endParaRPr>
                    </a:p>
                  </a:txBody>
                  <a:tcPr/>
                </a:tc>
              </a:tr>
              <a:tr h="322198">
                <a:tc>
                  <a:txBody>
                    <a:bodyPr/>
                    <a:lstStyle/>
                    <a:p>
                      <a:pPr algn="ctr"/>
                      <a:r>
                        <a:rPr kumimoji="1" lang="en-US" altLang="ja-JP" dirty="0" err="1" smtClean="0">
                          <a:latin typeface="ヒラギノ丸ゴ Pro W4" pitchFamily="34" charset="-128"/>
                          <a:ea typeface="ヒラギノ丸ゴ Pro W4" pitchFamily="34" charset="-128"/>
                        </a:rPr>
                        <a:t>VMBeam</a:t>
                      </a:r>
                      <a:endParaRPr kumimoji="1" lang="ja-JP" altLang="en-US" dirty="0">
                        <a:latin typeface="ヒラギノ丸ゴ Pro W4" pitchFamily="34" charset="-128"/>
                        <a:ea typeface="ヒラギノ丸ゴ Pro W4" pitchFamily="34" charset="-128"/>
                      </a:endParaRPr>
                    </a:p>
                  </a:txBody>
                  <a:tcPr/>
                </a:tc>
                <a:tc>
                  <a:txBody>
                    <a:bodyPr/>
                    <a:lstStyle/>
                    <a:p>
                      <a:pPr algn="ctr"/>
                      <a:r>
                        <a:rPr kumimoji="1" lang="en-US" altLang="ja-JP" dirty="0" smtClean="0">
                          <a:latin typeface="ヒラギノ丸ゴ Pro W4" pitchFamily="34" charset="-128"/>
                          <a:ea typeface="ヒラギノ丸ゴ Pro W4" pitchFamily="34" charset="-128"/>
                        </a:rPr>
                        <a:t>218</a:t>
                      </a:r>
                      <a:endParaRPr kumimoji="1" lang="ja-JP" altLang="en-US" dirty="0">
                        <a:latin typeface="ヒラギノ丸ゴ Pro W4" pitchFamily="34" charset="-128"/>
                        <a:ea typeface="ヒラギノ丸ゴ Pro W4" pitchFamily="34" charset="-128"/>
                      </a:endParaRPr>
                    </a:p>
                  </a:txBody>
                  <a:tcPr/>
                </a:tc>
              </a:tr>
              <a:tr h="322198">
                <a:tc>
                  <a:txBody>
                    <a:bodyPr/>
                    <a:lstStyle/>
                    <a:p>
                      <a:pPr algn="ctr"/>
                      <a:r>
                        <a:rPr kumimoji="1" lang="en-US" altLang="ja-JP" dirty="0" err="1" smtClean="0">
                          <a:latin typeface="ヒラギノ丸ゴ Pro W4" pitchFamily="34" charset="-128"/>
                          <a:ea typeface="ヒラギノ丸ゴ Pro W4" pitchFamily="34" charset="-128"/>
                        </a:rPr>
                        <a:t>Xen</a:t>
                      </a:r>
                      <a:r>
                        <a:rPr kumimoji="1" lang="en-US" altLang="ja-JP" dirty="0" smtClean="0">
                          <a:latin typeface="ヒラギノ丸ゴ Pro W4" pitchFamily="34" charset="-128"/>
                          <a:ea typeface="ヒラギノ丸ゴ Pro W4" pitchFamily="34" charset="-128"/>
                        </a:rPr>
                        <a:t>-Blanket</a:t>
                      </a:r>
                      <a:endParaRPr kumimoji="1" lang="ja-JP" altLang="en-US" dirty="0">
                        <a:latin typeface="ヒラギノ丸ゴ Pro W4" pitchFamily="34" charset="-128"/>
                        <a:ea typeface="ヒラギノ丸ゴ Pro W4" pitchFamily="34" charset="-128"/>
                      </a:endParaRPr>
                    </a:p>
                  </a:txBody>
                  <a:tcPr/>
                </a:tc>
                <a:tc>
                  <a:txBody>
                    <a:bodyPr/>
                    <a:lstStyle/>
                    <a:p>
                      <a:pPr algn="ctr"/>
                      <a:r>
                        <a:rPr kumimoji="1" lang="en-US" altLang="ja-JP" dirty="0" smtClean="0">
                          <a:latin typeface="ヒラギノ丸ゴ Pro W4" pitchFamily="34" charset="-128"/>
                          <a:ea typeface="ヒラギノ丸ゴ Pro W4" pitchFamily="34" charset="-128"/>
                        </a:rPr>
                        <a:t>1.0x10</a:t>
                      </a:r>
                      <a:r>
                        <a:rPr kumimoji="1" lang="en-US" altLang="ja-JP" baseline="30000" dirty="0" smtClean="0">
                          <a:latin typeface="ヒラギノ丸ゴ Pro W4" pitchFamily="34" charset="-128"/>
                          <a:ea typeface="ヒラギノ丸ゴ Pro W4" pitchFamily="34" charset="-128"/>
                        </a:rPr>
                        <a:t>4</a:t>
                      </a:r>
                      <a:endParaRPr kumimoji="1" lang="ja-JP" altLang="en-US" dirty="0">
                        <a:latin typeface="ヒラギノ丸ゴ Pro W4" pitchFamily="34" charset="-128"/>
                        <a:ea typeface="ヒラギノ丸ゴ Pro W4" pitchFamily="34" charset="-128"/>
                      </a:endParaRPr>
                    </a:p>
                  </a:txBody>
                  <a:tcPr/>
                </a:tc>
              </a:tr>
            </a:tbl>
          </a:graphicData>
        </a:graphic>
      </p:graphicFrame>
      <p:grpSp>
        <p:nvGrpSpPr>
          <p:cNvPr id="14" name="グループ化 13"/>
          <p:cNvGrpSpPr/>
          <p:nvPr/>
        </p:nvGrpSpPr>
        <p:grpSpPr>
          <a:xfrm>
            <a:off x="107504" y="3562350"/>
            <a:ext cx="1656000" cy="1440000"/>
            <a:chOff x="107504" y="3562350"/>
            <a:chExt cx="1656000" cy="1440000"/>
          </a:xfrm>
        </p:grpSpPr>
        <p:sp>
          <p:nvSpPr>
            <p:cNvPr id="26" name="角丸四角形 25"/>
            <p:cNvSpPr/>
            <p:nvPr/>
          </p:nvSpPr>
          <p:spPr>
            <a:xfrm>
              <a:off x="107504" y="3562350"/>
              <a:ext cx="1656000" cy="1440000"/>
            </a:xfrm>
            <a:prstGeom prst="roundRect">
              <a:avLst>
                <a:gd name="adj" fmla="val 11375"/>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smtClean="0">
                  <a:solidFill>
                    <a:schemeClr val="tx1"/>
                  </a:solidFill>
                  <a:latin typeface="ヒラギノ丸ゴ Pro W4" pitchFamily="34" charset="-128"/>
                  <a:ea typeface="ヒラギノ丸ゴ Pro W4" pitchFamily="34" charset="-128"/>
                </a:rPr>
                <a:t>ホスト</a:t>
              </a:r>
              <a:endParaRPr kumimoji="1" lang="en-US" altLang="ja-JP" dirty="0" smtClean="0">
                <a:solidFill>
                  <a:schemeClr val="tx1"/>
                </a:solidFill>
                <a:latin typeface="ヒラギノ丸ゴ Pro W4" pitchFamily="34" charset="-128"/>
                <a:ea typeface="ヒラギノ丸ゴ Pro W4" pitchFamily="34" charset="-128"/>
              </a:endParaRPr>
            </a:p>
            <a:p>
              <a:pPr algn="ctr"/>
              <a:r>
                <a:rPr kumimoji="1" lang="ja-JP" altLang="en-US" dirty="0" smtClean="0">
                  <a:solidFill>
                    <a:schemeClr val="tx1"/>
                  </a:solidFill>
                  <a:latin typeface="ヒラギノ丸ゴ Pro W4" pitchFamily="34" charset="-128"/>
                  <a:ea typeface="ヒラギノ丸ゴ Pro W4" pitchFamily="34" charset="-128"/>
                </a:rPr>
                <a:t>管理</a:t>
              </a:r>
              <a:r>
                <a:rPr kumimoji="1" lang="en-US" altLang="ja-JP" dirty="0" smtClean="0">
                  <a:solidFill>
                    <a:schemeClr val="tx1"/>
                  </a:solidFill>
                  <a:latin typeface="ヒラギノ丸ゴ Pro W4" pitchFamily="34" charset="-128"/>
                  <a:ea typeface="ヒラギノ丸ゴ Pro W4" pitchFamily="34" charset="-128"/>
                </a:rPr>
                <a:t>VM</a:t>
              </a:r>
            </a:p>
            <a:p>
              <a:pPr algn="ctr"/>
              <a:endParaRPr lang="en-US" altLang="ja-JP" dirty="0">
                <a:solidFill>
                  <a:schemeClr val="tx1"/>
                </a:solidFill>
                <a:latin typeface="ヒラギノ丸ゴ Pro W4" pitchFamily="34" charset="-128"/>
                <a:ea typeface="ヒラギノ丸ゴ Pro W4" pitchFamily="34" charset="-128"/>
              </a:endParaRPr>
            </a:p>
            <a:p>
              <a:pPr algn="ctr"/>
              <a:endParaRPr kumimoji="1" lang="en-US" altLang="ja-JP" dirty="0" smtClean="0">
                <a:solidFill>
                  <a:schemeClr val="tx1"/>
                </a:solidFill>
                <a:latin typeface="ヒラギノ丸ゴ Pro W4" pitchFamily="34" charset="-128"/>
                <a:ea typeface="ヒラギノ丸ゴ Pro W4" pitchFamily="34" charset="-128"/>
              </a:endParaRPr>
            </a:p>
            <a:p>
              <a:pPr algn="ctr"/>
              <a:endParaRPr lang="en-US" altLang="ja-JP" dirty="0">
                <a:solidFill>
                  <a:schemeClr val="tx1"/>
                </a:solidFill>
                <a:latin typeface="ヒラギノ丸ゴ Pro W4" pitchFamily="34" charset="-128"/>
                <a:ea typeface="ヒラギノ丸ゴ Pro W4" pitchFamily="34" charset="-128"/>
              </a:endParaRPr>
            </a:p>
          </p:txBody>
        </p:sp>
        <p:sp>
          <p:nvSpPr>
            <p:cNvPr id="27" name="角丸四角形 26"/>
            <p:cNvSpPr/>
            <p:nvPr/>
          </p:nvSpPr>
          <p:spPr>
            <a:xfrm>
              <a:off x="395504" y="4392000"/>
              <a:ext cx="1080000" cy="5040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ja-JP" altLang="en-US" sz="1600" dirty="0" smtClean="0">
                  <a:latin typeface="ヒラギノ丸ゴ Pro W4" pitchFamily="34" charset="-128"/>
                  <a:ea typeface="ヒラギノ丸ゴ Pro W4" pitchFamily="34" charset="-128"/>
                </a:rPr>
                <a:t>デバイス</a:t>
              </a:r>
              <a:endParaRPr lang="en-US" altLang="ja-JP" sz="1600" dirty="0" smtClean="0">
                <a:latin typeface="ヒラギノ丸ゴ Pro W4" pitchFamily="34" charset="-128"/>
                <a:ea typeface="ヒラギノ丸ゴ Pro W4" pitchFamily="34" charset="-128"/>
              </a:endParaRPr>
            </a:p>
            <a:p>
              <a:pPr algn="ctr"/>
              <a:r>
                <a:rPr lang="ja-JP" altLang="en-US" sz="1600" dirty="0">
                  <a:latin typeface="ヒラギノ丸ゴ Pro W4" pitchFamily="34" charset="-128"/>
                  <a:ea typeface="ヒラギノ丸ゴ Pro W4" pitchFamily="34" charset="-128"/>
                </a:rPr>
                <a:t>ドライバ</a:t>
              </a:r>
              <a:endParaRPr lang="en-US" altLang="ja-JP" sz="1600" dirty="0" smtClean="0">
                <a:latin typeface="ヒラギノ丸ゴ Pro W4" pitchFamily="34" charset="-128"/>
                <a:ea typeface="ヒラギノ丸ゴ Pro W4" pitchFamily="34" charset="-128"/>
              </a:endParaRPr>
            </a:p>
          </p:txBody>
        </p:sp>
      </p:grpSp>
      <p:sp>
        <p:nvSpPr>
          <p:cNvPr id="30" name="角丸四角形 29"/>
          <p:cNvSpPr/>
          <p:nvPr/>
        </p:nvSpPr>
        <p:spPr>
          <a:xfrm>
            <a:off x="107504" y="6300000"/>
            <a:ext cx="4896496" cy="432000"/>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600" dirty="0" smtClean="0">
                <a:solidFill>
                  <a:schemeClr val="tx1"/>
                </a:solidFill>
                <a:latin typeface="ヒラギノ丸ゴ Pro W4" pitchFamily="34" charset="-128"/>
                <a:ea typeface="ヒラギノ丸ゴ Pro W4" pitchFamily="34" charset="-128"/>
              </a:rPr>
              <a:t>ホスト・ハイパーバイザ</a:t>
            </a:r>
            <a:endParaRPr kumimoji="1" lang="ja-JP" altLang="en-US" sz="1600" dirty="0">
              <a:solidFill>
                <a:schemeClr val="tx1"/>
              </a:solidFill>
              <a:latin typeface="ヒラギノ丸ゴ Pro W4" pitchFamily="34" charset="-128"/>
              <a:ea typeface="ヒラギノ丸ゴ Pro W4" pitchFamily="34" charset="-128"/>
            </a:endParaRPr>
          </a:p>
        </p:txBody>
      </p:sp>
      <p:cxnSp>
        <p:nvCxnSpPr>
          <p:cNvPr id="16" name="直線コネクタ 15"/>
          <p:cNvCxnSpPr>
            <a:stCxn id="29" idx="2"/>
            <a:endCxn id="28" idx="0"/>
          </p:cNvCxnSpPr>
          <p:nvPr/>
        </p:nvCxnSpPr>
        <p:spPr>
          <a:xfrm>
            <a:off x="3462703" y="5012230"/>
            <a:ext cx="1" cy="443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カギ線コネクタ 17"/>
          <p:cNvCxnSpPr>
            <a:stCxn id="28" idx="2"/>
            <a:endCxn id="27" idx="2"/>
          </p:cNvCxnSpPr>
          <p:nvPr/>
        </p:nvCxnSpPr>
        <p:spPr>
          <a:xfrm rot="5400000" flipH="1">
            <a:off x="1630991" y="4200513"/>
            <a:ext cx="1136225" cy="2527200"/>
          </a:xfrm>
          <a:prstGeom prst="bentConnector3">
            <a:avLst>
              <a:gd name="adj1" fmla="val -28502"/>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23130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マイグレーション時間</a:t>
            </a:r>
            <a:endParaRPr kumimoji="1" lang="ja-JP" altLang="en-US" dirty="0"/>
          </a:p>
        </p:txBody>
      </p:sp>
      <p:sp>
        <p:nvSpPr>
          <p:cNvPr id="3" name="コンテンツ プレースホルダー 2"/>
          <p:cNvSpPr>
            <a:spLocks noGrp="1"/>
          </p:cNvSpPr>
          <p:nvPr>
            <p:ph idx="1"/>
          </p:nvPr>
        </p:nvSpPr>
        <p:spPr/>
        <p:txBody>
          <a:bodyPr/>
          <a:lstStyle/>
          <a:p>
            <a:r>
              <a:rPr lang="ja-JP" altLang="en-US" dirty="0"/>
              <a:t>様々</a:t>
            </a:r>
            <a:r>
              <a:rPr lang="ja-JP" altLang="en-US" dirty="0" smtClean="0"/>
              <a:t>な</a:t>
            </a:r>
            <a:r>
              <a:rPr lang="ja-JP" altLang="en-US" dirty="0"/>
              <a:t>メモリサイズ</a:t>
            </a:r>
            <a:r>
              <a:rPr lang="ja-JP" altLang="en-US" dirty="0" smtClean="0"/>
              <a:t>の</a:t>
            </a:r>
            <a:r>
              <a:rPr lang="en-US" altLang="ja-JP" dirty="0" smtClean="0"/>
              <a:t>VM</a:t>
            </a:r>
            <a:r>
              <a:rPr lang="ja-JP" altLang="en-US" dirty="0" smtClean="0"/>
              <a:t>をマイグレーション</a:t>
            </a:r>
            <a:endParaRPr kumimoji="1" lang="en-US" altLang="ja-JP" dirty="0" smtClean="0"/>
          </a:p>
          <a:p>
            <a:pPr lvl="1"/>
            <a:r>
              <a:rPr lang="en-US" altLang="ja-JP" dirty="0" err="1" smtClean="0"/>
              <a:t>VMBeam</a:t>
            </a:r>
            <a:r>
              <a:rPr lang="ja-JP" altLang="en-US" dirty="0" smtClean="0"/>
              <a:t>ではメモリサイズにあまり比例しない</a:t>
            </a:r>
            <a:endParaRPr lang="en-US" altLang="ja-JP" dirty="0" smtClean="0"/>
          </a:p>
          <a:p>
            <a:pPr lvl="2"/>
            <a:r>
              <a:rPr kumimoji="1" lang="ja-JP" altLang="en-US" dirty="0"/>
              <a:t>コピー</a:t>
            </a:r>
            <a:r>
              <a:rPr kumimoji="1" lang="ja-JP" altLang="en-US" dirty="0" smtClean="0"/>
              <a:t>と</a:t>
            </a:r>
            <a:r>
              <a:rPr kumimoji="1" lang="ja-JP" altLang="en-US" dirty="0"/>
              <a:t>スワップ</a:t>
            </a:r>
            <a:r>
              <a:rPr kumimoji="1" lang="ja-JP" altLang="en-US" dirty="0" smtClean="0"/>
              <a:t>で</a:t>
            </a:r>
            <a:r>
              <a:rPr kumimoji="1" lang="en-US" altLang="ja-JP" dirty="0" smtClean="0"/>
              <a:t/>
            </a:r>
            <a:br>
              <a:rPr kumimoji="1" lang="en-US" altLang="ja-JP" dirty="0" smtClean="0"/>
            </a:br>
            <a:r>
              <a:rPr kumimoji="1" lang="ja-JP" altLang="en-US" dirty="0" smtClean="0"/>
              <a:t>差は</a:t>
            </a:r>
            <a:r>
              <a:rPr kumimoji="1" lang="ja-JP" altLang="en-US" dirty="0"/>
              <a:t>ほとんどない</a:t>
            </a:r>
            <a:endParaRPr kumimoji="1" lang="en-US" altLang="ja-JP" dirty="0" smtClean="0"/>
          </a:p>
          <a:p>
            <a:pPr lvl="1"/>
            <a:r>
              <a:rPr lang="ja-JP" altLang="en-US" dirty="0"/>
              <a:t>標</a:t>
            </a:r>
            <a:r>
              <a:rPr lang="ja-JP" altLang="en-US" dirty="0" smtClean="0"/>
              <a:t>準マイグレーション</a:t>
            </a:r>
            <a:r>
              <a:rPr lang="en-US" altLang="ja-JP" dirty="0" smtClean="0"/>
              <a:t/>
            </a:r>
            <a:br>
              <a:rPr lang="en-US" altLang="ja-JP" dirty="0" smtClean="0"/>
            </a:br>
            <a:r>
              <a:rPr lang="ja-JP" altLang="en-US" dirty="0" smtClean="0"/>
              <a:t>より最大</a:t>
            </a:r>
            <a:r>
              <a:rPr lang="en-US" altLang="ja-JP" dirty="0"/>
              <a:t>8</a:t>
            </a:r>
            <a:r>
              <a:rPr lang="en-US" altLang="ja-JP" dirty="0" smtClean="0"/>
              <a:t>0%</a:t>
            </a:r>
            <a:r>
              <a:rPr lang="ja-JP" altLang="en-US" dirty="0" smtClean="0"/>
              <a:t>高速</a:t>
            </a:r>
            <a:endParaRPr lang="en-US" altLang="ja-JP" dirty="0" smtClean="0"/>
          </a:p>
          <a:p>
            <a:pPr lvl="1"/>
            <a:r>
              <a:rPr kumimoji="1" lang="ja-JP" altLang="en-US" dirty="0" smtClean="0"/>
              <a:t>従来システムより</a:t>
            </a:r>
            <a:r>
              <a:rPr kumimoji="1" lang="en-US" altLang="ja-JP" dirty="0" smtClean="0"/>
              <a:t/>
            </a:r>
            <a:br>
              <a:rPr kumimoji="1" lang="en-US" altLang="ja-JP" dirty="0" smtClean="0"/>
            </a:br>
            <a:r>
              <a:rPr kumimoji="1" lang="ja-JP" altLang="en-US" dirty="0" smtClean="0"/>
              <a:t>最大</a:t>
            </a:r>
            <a:r>
              <a:rPr kumimoji="1" lang="en-US" altLang="ja-JP" dirty="0" smtClean="0"/>
              <a:t>40%</a:t>
            </a:r>
            <a:r>
              <a:rPr kumimoji="1" lang="ja-JP" altLang="en-US" dirty="0" smtClean="0"/>
              <a:t>高速</a:t>
            </a:r>
            <a:endParaRPr kumimoji="1" lang="en-US" altLang="ja-JP" dirty="0" smtClean="0"/>
          </a:p>
          <a:p>
            <a:pPr lvl="1"/>
            <a:r>
              <a:rPr lang="en-US" altLang="ja-JP" dirty="0" err="1" smtClean="0"/>
              <a:t>Xen</a:t>
            </a:r>
            <a:r>
              <a:rPr lang="en-US" altLang="ja-JP" dirty="0" smtClean="0"/>
              <a:t>-Blanket</a:t>
            </a:r>
            <a:r>
              <a:rPr lang="ja-JP" altLang="en-US" dirty="0" smtClean="0"/>
              <a:t>より</a:t>
            </a:r>
            <a:r>
              <a:rPr lang="en-US" altLang="ja-JP" dirty="0" smtClean="0"/>
              <a:t/>
            </a:r>
            <a:br>
              <a:rPr lang="en-US" altLang="ja-JP" dirty="0" smtClean="0"/>
            </a:br>
            <a:r>
              <a:rPr lang="en-US" altLang="ja-JP" dirty="0" smtClean="0"/>
              <a:t>-90%</a:t>
            </a:r>
            <a:r>
              <a:rPr lang="ja-JP" altLang="en-US" dirty="0" smtClean="0"/>
              <a:t>～</a:t>
            </a:r>
            <a:r>
              <a:rPr lang="en-US" altLang="ja-JP" dirty="0" smtClean="0"/>
              <a:t>40%</a:t>
            </a:r>
            <a:r>
              <a:rPr lang="ja-JP" altLang="en-US" dirty="0" smtClean="0"/>
              <a:t>高速</a:t>
            </a:r>
            <a:endParaRPr kumimoji="1" lang="ja-JP" altLang="en-US" dirty="0"/>
          </a:p>
        </p:txBody>
      </p:sp>
      <p:sp>
        <p:nvSpPr>
          <p:cNvPr id="4" name="スライド番号プレースホルダー 3"/>
          <p:cNvSpPr>
            <a:spLocks noGrp="1"/>
          </p:cNvSpPr>
          <p:nvPr>
            <p:ph type="sldNum" sz="quarter" idx="12"/>
          </p:nvPr>
        </p:nvSpPr>
        <p:spPr/>
        <p:txBody>
          <a:bodyPr/>
          <a:lstStyle/>
          <a:p>
            <a:fld id="{53932784-8429-45D6-8421-C8E161DAFB29}" type="slidenum">
              <a:rPr lang="ja-JP" altLang="en-US" smtClean="0"/>
              <a:pPr/>
              <a:t>19</a:t>
            </a:fld>
            <a:endParaRPr lang="ja-JP" altLang="en-US" dirty="0"/>
          </a:p>
        </p:txBody>
      </p:sp>
      <p:graphicFrame>
        <p:nvGraphicFramePr>
          <p:cNvPr id="10" name="グラフ 9"/>
          <p:cNvGraphicFramePr>
            <a:graphicFrameLocks/>
          </p:cNvGraphicFramePr>
          <p:nvPr>
            <p:extLst>
              <p:ext uri="{D42A27DB-BD31-4B8C-83A1-F6EECF244321}">
                <p14:modId xmlns:p14="http://schemas.microsoft.com/office/powerpoint/2010/main" val="2901863576"/>
              </p:ext>
            </p:extLst>
          </p:nvPr>
        </p:nvGraphicFramePr>
        <p:xfrm>
          <a:off x="3923928" y="2552007"/>
          <a:ext cx="4932040" cy="430599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612404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仮想化</a:t>
            </a:r>
            <a:r>
              <a:rPr lang="ja-JP" altLang="en-US" dirty="0" smtClean="0"/>
              <a:t>システム</a:t>
            </a:r>
            <a:endParaRPr kumimoji="1" lang="ja-JP" altLang="en-US" dirty="0"/>
          </a:p>
        </p:txBody>
      </p:sp>
      <p:sp>
        <p:nvSpPr>
          <p:cNvPr id="3" name="コンテンツ プレースホルダー 2"/>
          <p:cNvSpPr>
            <a:spLocks noGrp="1"/>
          </p:cNvSpPr>
          <p:nvPr>
            <p:ph idx="1"/>
          </p:nvPr>
        </p:nvSpPr>
        <p:spPr/>
        <p:txBody>
          <a:bodyPr/>
          <a:lstStyle/>
          <a:p>
            <a:r>
              <a:rPr lang="ja-JP" altLang="en-US" dirty="0"/>
              <a:t>仮想</a:t>
            </a:r>
            <a:r>
              <a:rPr lang="ja-JP" altLang="en-US" dirty="0" smtClean="0"/>
              <a:t>マシン</a:t>
            </a:r>
            <a:r>
              <a:rPr lang="en-US" altLang="ja-JP" dirty="0" smtClean="0"/>
              <a:t>(VM</a:t>
            </a:r>
            <a:r>
              <a:rPr lang="en-US" altLang="ja-JP" dirty="0"/>
              <a:t>)</a:t>
            </a:r>
            <a:r>
              <a:rPr lang="ja-JP" altLang="en-US" dirty="0" smtClean="0"/>
              <a:t>を用いて計算機を一台に集約</a:t>
            </a:r>
            <a:endParaRPr lang="en-US" altLang="ja-JP" dirty="0"/>
          </a:p>
          <a:p>
            <a:pPr lvl="1"/>
            <a:r>
              <a:rPr lang="ja-JP" altLang="en-US" dirty="0" smtClean="0"/>
              <a:t>計算機の高性能化により余剰リソースが発生</a:t>
            </a:r>
            <a:endParaRPr lang="en-US" altLang="ja-JP" dirty="0" smtClean="0"/>
          </a:p>
          <a:p>
            <a:pPr lvl="2"/>
            <a:r>
              <a:rPr lang="ja-JP" altLang="en-US" dirty="0"/>
              <a:t>メモリ</a:t>
            </a:r>
            <a:r>
              <a:rPr lang="ja-JP" altLang="en-US" dirty="0" smtClean="0"/>
              <a:t>や</a:t>
            </a:r>
            <a:r>
              <a:rPr lang="en-US" altLang="ja-JP" dirty="0" smtClean="0"/>
              <a:t>CPU</a:t>
            </a:r>
            <a:r>
              <a:rPr lang="ja-JP" altLang="en-US" dirty="0" smtClean="0"/>
              <a:t>が余る</a:t>
            </a:r>
            <a:r>
              <a:rPr lang="ja-JP" altLang="en-US" dirty="0"/>
              <a:t>よう</a:t>
            </a:r>
            <a:r>
              <a:rPr lang="ja-JP" altLang="en-US" dirty="0" smtClean="0"/>
              <a:t>になってきた</a:t>
            </a:r>
            <a:endParaRPr lang="en-US" altLang="ja-JP" dirty="0" smtClean="0"/>
          </a:p>
          <a:p>
            <a:pPr lvl="1"/>
            <a:r>
              <a:rPr lang="ja-JP" altLang="en-US" dirty="0"/>
              <a:t>集約すること</a:t>
            </a:r>
            <a:r>
              <a:rPr lang="ja-JP" altLang="en-US" dirty="0" smtClean="0"/>
              <a:t>で</a:t>
            </a:r>
            <a:r>
              <a:rPr lang="ja-JP" altLang="en-US" dirty="0"/>
              <a:t>利用効率</a:t>
            </a:r>
            <a:r>
              <a:rPr lang="ja-JP" altLang="en-US" dirty="0" smtClean="0"/>
              <a:t>が</a:t>
            </a:r>
            <a:r>
              <a:rPr lang="ja-JP" altLang="en-US" dirty="0"/>
              <a:t>向上</a:t>
            </a:r>
            <a:r>
              <a:rPr lang="ja-JP" altLang="en-US" dirty="0" smtClean="0"/>
              <a:t>し、コストも削減</a:t>
            </a:r>
            <a:endParaRPr lang="en-US" altLang="ja-JP" dirty="0" smtClean="0"/>
          </a:p>
          <a:p>
            <a:pPr lvl="2"/>
            <a:r>
              <a:rPr lang="ja-JP" altLang="en-US" dirty="0"/>
              <a:t>物理マシンが</a:t>
            </a:r>
            <a:r>
              <a:rPr lang="ja-JP" altLang="en-US" dirty="0" smtClean="0"/>
              <a:t>減り、コストの削減につながる</a:t>
            </a:r>
            <a:endParaRPr lang="en-US" altLang="ja-JP" dirty="0" smtClean="0"/>
          </a:p>
          <a:p>
            <a:pPr lvl="1"/>
            <a:r>
              <a:rPr lang="en-US" altLang="ja-JP" dirty="0" smtClean="0"/>
              <a:t>VM</a:t>
            </a:r>
            <a:r>
              <a:rPr lang="ja-JP" altLang="en-US" dirty="0" smtClean="0"/>
              <a:t>上でユーザにサービスを提供</a:t>
            </a:r>
            <a:endParaRPr lang="en-US" altLang="ja-JP" dirty="0" smtClean="0"/>
          </a:p>
          <a:p>
            <a:pPr lvl="1"/>
            <a:endParaRPr kumimoji="1" lang="ja-JP" altLang="en-US" dirty="0"/>
          </a:p>
        </p:txBody>
      </p:sp>
      <p:sp>
        <p:nvSpPr>
          <p:cNvPr id="4" name="スライド番号プレースホルダー 3"/>
          <p:cNvSpPr>
            <a:spLocks noGrp="1"/>
          </p:cNvSpPr>
          <p:nvPr>
            <p:ph type="sldNum" sz="quarter" idx="12"/>
          </p:nvPr>
        </p:nvSpPr>
        <p:spPr/>
        <p:txBody>
          <a:bodyPr/>
          <a:lstStyle/>
          <a:p>
            <a:fld id="{53932784-8429-45D6-8421-C8E161DAFB29}" type="slidenum">
              <a:rPr lang="ja-JP" altLang="en-US" smtClean="0">
                <a:latin typeface="ヒラギノ丸ゴ Pro W4" pitchFamily="34" charset="-128"/>
                <a:ea typeface="ヒラギノ丸ゴ Pro W4" pitchFamily="34" charset="-128"/>
              </a:rPr>
              <a:pPr/>
              <a:t>2</a:t>
            </a:fld>
            <a:endParaRPr lang="ja-JP" altLang="en-US" dirty="0">
              <a:latin typeface="ヒラギノ丸ゴ Pro W4" pitchFamily="34" charset="-128"/>
              <a:ea typeface="ヒラギノ丸ゴ Pro W4" pitchFamily="34" charset="-128"/>
            </a:endParaRPr>
          </a:p>
        </p:txBody>
      </p:sp>
      <p:grpSp>
        <p:nvGrpSpPr>
          <p:cNvPr id="5" name="グループ化 4"/>
          <p:cNvGrpSpPr/>
          <p:nvPr/>
        </p:nvGrpSpPr>
        <p:grpSpPr>
          <a:xfrm>
            <a:off x="936000" y="4428000"/>
            <a:ext cx="7547132" cy="1947665"/>
            <a:chOff x="576000" y="4392000"/>
            <a:chExt cx="7547132" cy="1947665"/>
          </a:xfrm>
        </p:grpSpPr>
        <p:grpSp>
          <p:nvGrpSpPr>
            <p:cNvPr id="6" name="グループ化 12"/>
            <p:cNvGrpSpPr/>
            <p:nvPr/>
          </p:nvGrpSpPr>
          <p:grpSpPr>
            <a:xfrm>
              <a:off x="4357686" y="4429132"/>
              <a:ext cx="3765446" cy="1894968"/>
              <a:chOff x="2232000" y="4500000"/>
              <a:chExt cx="3765446" cy="1894968"/>
            </a:xfrm>
          </p:grpSpPr>
          <p:sp>
            <p:nvSpPr>
              <p:cNvPr id="14" name="角丸四角形 13"/>
              <p:cNvSpPr/>
              <p:nvPr/>
            </p:nvSpPr>
            <p:spPr>
              <a:xfrm>
                <a:off x="2232000" y="4500000"/>
                <a:ext cx="3204000" cy="1764000"/>
              </a:xfrm>
              <a:prstGeom prst="roundRect">
                <a:avLst>
                  <a:gd name="adj" fmla="val 11242"/>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latin typeface="ヒラギノ丸ゴ Pro W4" pitchFamily="34" charset="-128"/>
                  <a:ea typeface="ヒラギノ丸ゴ Pro W4" pitchFamily="34" charset="-128"/>
                </a:endParaRPr>
              </a:p>
            </p:txBody>
          </p:sp>
          <p:grpSp>
            <p:nvGrpSpPr>
              <p:cNvPr id="15" name="グループ化 10"/>
              <p:cNvGrpSpPr/>
              <p:nvPr/>
            </p:nvGrpSpPr>
            <p:grpSpPr>
              <a:xfrm>
                <a:off x="2340000" y="5040000"/>
                <a:ext cx="2988000" cy="720000"/>
                <a:chOff x="2340000" y="5040000"/>
                <a:chExt cx="2988000" cy="720000"/>
              </a:xfrm>
            </p:grpSpPr>
            <p:sp>
              <p:nvSpPr>
                <p:cNvPr id="19" name="正方形/長方形 2"/>
                <p:cNvSpPr/>
                <p:nvPr/>
              </p:nvSpPr>
              <p:spPr>
                <a:xfrm>
                  <a:off x="2340000" y="5040000"/>
                  <a:ext cx="540000" cy="720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smtClean="0">
                      <a:latin typeface="ヒラギノ丸ゴ Pro W4" pitchFamily="34" charset="-128"/>
                      <a:ea typeface="ヒラギノ丸ゴ Pro W4" pitchFamily="34" charset="-128"/>
                      <a:cs typeface="メイリオ" pitchFamily="50" charset="-128"/>
                    </a:rPr>
                    <a:t>VM</a:t>
                  </a:r>
                  <a:endParaRPr kumimoji="1" lang="ja-JP" altLang="en-US" sz="1600" dirty="0">
                    <a:latin typeface="ヒラギノ丸ゴ Pro W4" pitchFamily="34" charset="-128"/>
                    <a:ea typeface="ヒラギノ丸ゴ Pro W4" pitchFamily="34" charset="-128"/>
                    <a:cs typeface="メイリオ" pitchFamily="50" charset="-128"/>
                  </a:endParaRPr>
                </a:p>
              </p:txBody>
            </p:sp>
            <p:sp>
              <p:nvSpPr>
                <p:cNvPr id="20" name="正方形/長方形 3"/>
                <p:cNvSpPr/>
                <p:nvPr/>
              </p:nvSpPr>
              <p:spPr>
                <a:xfrm>
                  <a:off x="2952000" y="5040000"/>
                  <a:ext cx="540000" cy="720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smtClean="0">
                      <a:latin typeface="ヒラギノ丸ゴ Pro W4" pitchFamily="34" charset="-128"/>
                      <a:ea typeface="ヒラギノ丸ゴ Pro W4" pitchFamily="34" charset="-128"/>
                      <a:cs typeface="メイリオ" pitchFamily="50" charset="-128"/>
                    </a:rPr>
                    <a:t>VM</a:t>
                  </a:r>
                  <a:endParaRPr kumimoji="1" lang="ja-JP" altLang="en-US" sz="1600" dirty="0">
                    <a:latin typeface="ヒラギノ丸ゴ Pro W4" pitchFamily="34" charset="-128"/>
                    <a:ea typeface="ヒラギノ丸ゴ Pro W4" pitchFamily="34" charset="-128"/>
                    <a:cs typeface="メイリオ" pitchFamily="50" charset="-128"/>
                  </a:endParaRPr>
                </a:p>
              </p:txBody>
            </p:sp>
            <p:sp>
              <p:nvSpPr>
                <p:cNvPr id="21" name="正方形/長方形 4"/>
                <p:cNvSpPr/>
                <p:nvPr/>
              </p:nvSpPr>
              <p:spPr>
                <a:xfrm>
                  <a:off x="3564000" y="5040000"/>
                  <a:ext cx="540000" cy="720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smtClean="0">
                      <a:latin typeface="ヒラギノ丸ゴ Pro W4" pitchFamily="34" charset="-128"/>
                      <a:ea typeface="ヒラギノ丸ゴ Pro W4" pitchFamily="34" charset="-128"/>
                      <a:cs typeface="メイリオ" pitchFamily="50" charset="-128"/>
                    </a:rPr>
                    <a:t>VM</a:t>
                  </a:r>
                  <a:endParaRPr kumimoji="1" lang="ja-JP" altLang="en-US" sz="1600" dirty="0">
                    <a:latin typeface="ヒラギノ丸ゴ Pro W4" pitchFamily="34" charset="-128"/>
                    <a:ea typeface="ヒラギノ丸ゴ Pro W4" pitchFamily="34" charset="-128"/>
                    <a:cs typeface="メイリオ" pitchFamily="50" charset="-128"/>
                  </a:endParaRPr>
                </a:p>
              </p:txBody>
            </p:sp>
            <p:sp>
              <p:nvSpPr>
                <p:cNvPr id="22" name="正方形/長方形 5"/>
                <p:cNvSpPr/>
                <p:nvPr/>
              </p:nvSpPr>
              <p:spPr>
                <a:xfrm>
                  <a:off x="4176000" y="5040000"/>
                  <a:ext cx="540000" cy="720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smtClean="0">
                      <a:latin typeface="ヒラギノ丸ゴ Pro W4" pitchFamily="34" charset="-128"/>
                      <a:ea typeface="ヒラギノ丸ゴ Pro W4" pitchFamily="34" charset="-128"/>
                      <a:cs typeface="メイリオ" pitchFamily="50" charset="-128"/>
                    </a:rPr>
                    <a:t>VM</a:t>
                  </a:r>
                  <a:endParaRPr kumimoji="1" lang="ja-JP" altLang="en-US" sz="1600" dirty="0">
                    <a:latin typeface="ヒラギノ丸ゴ Pro W4" pitchFamily="34" charset="-128"/>
                    <a:ea typeface="ヒラギノ丸ゴ Pro W4" pitchFamily="34" charset="-128"/>
                    <a:cs typeface="メイリオ" pitchFamily="50" charset="-128"/>
                  </a:endParaRPr>
                </a:p>
              </p:txBody>
            </p:sp>
            <p:sp>
              <p:nvSpPr>
                <p:cNvPr id="23" name="正方形/長方形 6"/>
                <p:cNvSpPr/>
                <p:nvPr/>
              </p:nvSpPr>
              <p:spPr>
                <a:xfrm>
                  <a:off x="4788000" y="5040000"/>
                  <a:ext cx="540000" cy="720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smtClean="0">
                      <a:latin typeface="ヒラギノ丸ゴ Pro W4" pitchFamily="34" charset="-128"/>
                      <a:ea typeface="ヒラギノ丸ゴ Pro W4" pitchFamily="34" charset="-128"/>
                      <a:cs typeface="メイリオ" pitchFamily="50" charset="-128"/>
                    </a:rPr>
                    <a:t>VM</a:t>
                  </a:r>
                  <a:endParaRPr kumimoji="1" lang="ja-JP" altLang="en-US" sz="1600" dirty="0">
                    <a:latin typeface="ヒラギノ丸ゴ Pro W4" pitchFamily="34" charset="-128"/>
                    <a:ea typeface="ヒラギノ丸ゴ Pro W4" pitchFamily="34" charset="-128"/>
                    <a:cs typeface="メイリオ" pitchFamily="50" charset="-128"/>
                  </a:endParaRPr>
                </a:p>
              </p:txBody>
            </p:sp>
          </p:grpSp>
          <p:sp>
            <p:nvSpPr>
              <p:cNvPr id="16" name="角丸四角形 15"/>
              <p:cNvSpPr/>
              <p:nvPr/>
            </p:nvSpPr>
            <p:spPr>
              <a:xfrm>
                <a:off x="2340000" y="5832000"/>
                <a:ext cx="3000396" cy="285752"/>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latin typeface="ヒラギノ丸ゴ Pro W4" pitchFamily="34" charset="-128"/>
                    <a:ea typeface="ヒラギノ丸ゴ Pro W4" pitchFamily="34" charset="-128"/>
                  </a:rPr>
                  <a:t>ハイパーバイザ</a:t>
                </a:r>
                <a:endParaRPr kumimoji="1" lang="ja-JP" altLang="en-US" dirty="0">
                  <a:latin typeface="ヒラギノ丸ゴ Pro W4" pitchFamily="34" charset="-128"/>
                  <a:ea typeface="ヒラギノ丸ゴ Pro W4" pitchFamily="34" charset="-128"/>
                </a:endParaRPr>
              </a:p>
            </p:txBody>
          </p:sp>
          <p:sp>
            <p:nvSpPr>
              <p:cNvPr id="17" name="テキスト ボックス 16"/>
              <p:cNvSpPr txBox="1"/>
              <p:nvPr/>
            </p:nvSpPr>
            <p:spPr>
              <a:xfrm>
                <a:off x="3395418" y="4500000"/>
                <a:ext cx="877163" cy="369332"/>
              </a:xfrm>
              <a:prstGeom prst="rect">
                <a:avLst/>
              </a:prstGeom>
              <a:noFill/>
            </p:spPr>
            <p:txBody>
              <a:bodyPr wrap="none" rtlCol="0">
                <a:spAutoFit/>
              </a:bodyPr>
              <a:lstStyle/>
              <a:p>
                <a:r>
                  <a:rPr kumimoji="1" lang="ja-JP" altLang="en-US" sz="1800" dirty="0" smtClean="0">
                    <a:latin typeface="ヒラギノ丸ゴ Pro W4" pitchFamily="34" charset="-128"/>
                    <a:ea typeface="ヒラギノ丸ゴ Pro W4" pitchFamily="34" charset="-128"/>
                    <a:cs typeface="メイリオ" pitchFamily="50" charset="-128"/>
                  </a:rPr>
                  <a:t>ホスト</a:t>
                </a:r>
                <a:endParaRPr kumimoji="1" lang="ja-JP" altLang="en-US" sz="1800" dirty="0">
                  <a:latin typeface="ヒラギノ丸ゴ Pro W4" pitchFamily="34" charset="-128"/>
                  <a:ea typeface="ヒラギノ丸ゴ Pro W4" pitchFamily="34" charset="-128"/>
                  <a:cs typeface="メイリオ" pitchFamily="50" charset="-128"/>
                </a:endParaRPr>
              </a:p>
            </p:txBody>
          </p:sp>
          <p:pic>
            <p:nvPicPr>
              <p:cNvPr id="18"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5357823" y="5508000"/>
                <a:ext cx="639623" cy="886968"/>
              </a:xfrm>
              <a:prstGeom prst="rect">
                <a:avLst/>
              </a:prstGeom>
              <a:noFill/>
            </p:spPr>
          </p:pic>
        </p:grpSp>
        <p:grpSp>
          <p:nvGrpSpPr>
            <p:cNvPr id="7" name="グループ化 20"/>
            <p:cNvGrpSpPr/>
            <p:nvPr/>
          </p:nvGrpSpPr>
          <p:grpSpPr>
            <a:xfrm>
              <a:off x="576000" y="4392000"/>
              <a:ext cx="2251585" cy="1947665"/>
              <a:chOff x="684000" y="4464000"/>
              <a:chExt cx="2251585" cy="1947665"/>
            </a:xfrm>
          </p:grpSpPr>
          <p:pic>
            <p:nvPicPr>
              <p:cNvPr id="9"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684000" y="4464000"/>
                <a:ext cx="703585" cy="975665"/>
              </a:xfrm>
              <a:prstGeom prst="rect">
                <a:avLst/>
              </a:prstGeom>
              <a:noFill/>
            </p:spPr>
          </p:pic>
          <p:pic>
            <p:nvPicPr>
              <p:cNvPr id="10"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684000" y="5436000"/>
                <a:ext cx="703585" cy="975665"/>
              </a:xfrm>
              <a:prstGeom prst="rect">
                <a:avLst/>
              </a:prstGeom>
              <a:noFill/>
            </p:spPr>
          </p:pic>
          <p:pic>
            <p:nvPicPr>
              <p:cNvPr id="11"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1440000" y="4860000"/>
                <a:ext cx="703585" cy="975665"/>
              </a:xfrm>
              <a:prstGeom prst="rect">
                <a:avLst/>
              </a:prstGeom>
              <a:noFill/>
            </p:spPr>
          </p:pic>
          <p:pic>
            <p:nvPicPr>
              <p:cNvPr id="12"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2232000" y="5436000"/>
                <a:ext cx="703585" cy="975665"/>
              </a:xfrm>
              <a:prstGeom prst="rect">
                <a:avLst/>
              </a:prstGeom>
              <a:noFill/>
            </p:spPr>
          </p:pic>
          <p:pic>
            <p:nvPicPr>
              <p:cNvPr id="13"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2232000" y="4464000"/>
                <a:ext cx="703585" cy="975665"/>
              </a:xfrm>
              <a:prstGeom prst="rect">
                <a:avLst/>
              </a:prstGeom>
              <a:noFill/>
            </p:spPr>
          </p:pic>
        </p:grpSp>
        <p:sp>
          <p:nvSpPr>
            <p:cNvPr id="8" name="右矢印 7"/>
            <p:cNvSpPr/>
            <p:nvPr/>
          </p:nvSpPr>
          <p:spPr>
            <a:xfrm>
              <a:off x="2571736" y="4788000"/>
              <a:ext cx="1728000" cy="1188000"/>
            </a:xfrm>
            <a:prstGeom prst="rightArrow">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800" dirty="0" smtClean="0">
                  <a:latin typeface="ヒラギノ丸ゴ Pro W4" pitchFamily="34" charset="-128"/>
                  <a:ea typeface="ヒラギノ丸ゴ Pro W4" pitchFamily="34" charset="-128"/>
                  <a:cs typeface="メイリオ" pitchFamily="50" charset="-128"/>
                </a:rPr>
                <a:t>VM</a:t>
              </a:r>
              <a:r>
                <a:rPr kumimoji="1" lang="ja-JP" altLang="en-US" sz="1800" dirty="0" smtClean="0">
                  <a:latin typeface="ヒラギノ丸ゴ Pro W4" pitchFamily="34" charset="-128"/>
                  <a:ea typeface="ヒラギノ丸ゴ Pro W4" pitchFamily="34" charset="-128"/>
                  <a:cs typeface="メイリオ" pitchFamily="50" charset="-128"/>
                </a:rPr>
                <a:t>として</a:t>
              </a:r>
              <a:endParaRPr kumimoji="1" lang="en-US" altLang="ja-JP" sz="1800" dirty="0" smtClean="0">
                <a:latin typeface="ヒラギノ丸ゴ Pro W4" pitchFamily="34" charset="-128"/>
                <a:ea typeface="ヒラギノ丸ゴ Pro W4" pitchFamily="34" charset="-128"/>
                <a:cs typeface="メイリオ" pitchFamily="50" charset="-128"/>
              </a:endParaRPr>
            </a:p>
            <a:p>
              <a:pPr algn="ctr"/>
              <a:r>
                <a:rPr kumimoji="1" lang="ja-JP" altLang="en-US" sz="1800" dirty="0" smtClean="0">
                  <a:latin typeface="ヒラギノ丸ゴ Pro W4" pitchFamily="34" charset="-128"/>
                  <a:ea typeface="ヒラギノ丸ゴ Pro W4" pitchFamily="34" charset="-128"/>
                  <a:cs typeface="メイリオ" pitchFamily="50" charset="-128"/>
                </a:rPr>
                <a:t>一台に集約</a:t>
              </a:r>
              <a:endParaRPr kumimoji="1" lang="ja-JP" altLang="en-US" sz="1800" dirty="0">
                <a:latin typeface="ヒラギノ丸ゴ Pro W4" pitchFamily="34" charset="-128"/>
                <a:ea typeface="ヒラギノ丸ゴ Pro W4" pitchFamily="34" charset="-128"/>
                <a:cs typeface="メイリオ" pitchFamily="50" charset="-128"/>
              </a:endParaRPr>
            </a:p>
          </p:txBody>
        </p:sp>
      </p:grpSp>
    </p:spTree>
    <p:extLst>
      <p:ext uri="{BB962C8B-B14F-4D97-AF65-F5344CB8AC3E}">
        <p14:creationId xmlns:p14="http://schemas.microsoft.com/office/powerpoint/2010/main" val="22310114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CPU</a:t>
            </a:r>
            <a:r>
              <a:rPr kumimoji="1" lang="ja-JP" altLang="en-US" dirty="0" smtClean="0"/>
              <a:t>負荷</a:t>
            </a:r>
            <a:endParaRPr kumimoji="1" lang="ja-JP" altLang="en-US" dirty="0"/>
          </a:p>
        </p:txBody>
      </p:sp>
      <p:sp>
        <p:nvSpPr>
          <p:cNvPr id="3" name="コンテンツ プレースホルダー 2"/>
          <p:cNvSpPr>
            <a:spLocks noGrp="1"/>
          </p:cNvSpPr>
          <p:nvPr>
            <p:ph idx="1"/>
          </p:nvPr>
        </p:nvSpPr>
        <p:spPr/>
        <p:txBody>
          <a:bodyPr/>
          <a:lstStyle/>
          <a:p>
            <a:r>
              <a:rPr lang="ja-JP" altLang="en-US" dirty="0"/>
              <a:t>マイグレーション中</a:t>
            </a:r>
            <a:r>
              <a:rPr lang="ja-JP" altLang="en-US" dirty="0" smtClean="0"/>
              <a:t>の</a:t>
            </a:r>
            <a:r>
              <a:rPr lang="en-US" altLang="ja-JP" dirty="0" smtClean="0"/>
              <a:t>CPU</a:t>
            </a:r>
            <a:r>
              <a:rPr lang="ja-JP" altLang="en-US" dirty="0"/>
              <a:t>負荷</a:t>
            </a:r>
            <a:r>
              <a:rPr lang="ja-JP" altLang="en-US" dirty="0" smtClean="0"/>
              <a:t>を測定</a:t>
            </a:r>
            <a:endParaRPr lang="en-US" altLang="ja-JP" dirty="0" smtClean="0"/>
          </a:p>
          <a:p>
            <a:pPr lvl="1"/>
            <a:r>
              <a:rPr lang="ja-JP" altLang="en-US" dirty="0" smtClean="0"/>
              <a:t>標準マイグレーションより</a:t>
            </a:r>
            <a:r>
              <a:rPr kumimoji="1" lang="en-US" altLang="ja-JP" dirty="0" smtClean="0"/>
              <a:t>50%</a:t>
            </a:r>
            <a:r>
              <a:rPr lang="ja-JP" altLang="en-US" dirty="0"/>
              <a:t>低負荷</a:t>
            </a:r>
            <a:endParaRPr kumimoji="1" lang="en-US" altLang="ja-JP" dirty="0" smtClean="0"/>
          </a:p>
          <a:p>
            <a:pPr lvl="1"/>
            <a:r>
              <a:rPr lang="ja-JP" altLang="en-US" dirty="0"/>
              <a:t>従来</a:t>
            </a:r>
            <a:r>
              <a:rPr lang="ja-JP" altLang="en-US" dirty="0" smtClean="0"/>
              <a:t>システムと同程度の負荷</a:t>
            </a:r>
            <a:endParaRPr kumimoji="1" lang="en-US" altLang="ja-JP" dirty="0" smtClean="0"/>
          </a:p>
          <a:p>
            <a:pPr lvl="2"/>
            <a:r>
              <a:rPr lang="ja-JP" altLang="en-US" dirty="0"/>
              <a:t>従来システム</a:t>
            </a:r>
            <a:r>
              <a:rPr lang="ja-JP" altLang="en-US" dirty="0" smtClean="0"/>
              <a:t>は移動元ホストで測定</a:t>
            </a:r>
            <a:endParaRPr lang="en-US" altLang="ja-JP" dirty="0" smtClean="0"/>
          </a:p>
          <a:p>
            <a:pPr lvl="1"/>
            <a:r>
              <a:rPr kumimoji="1" lang="en-US" altLang="ja-JP" dirty="0" err="1" smtClean="0"/>
              <a:t>Xen</a:t>
            </a:r>
            <a:r>
              <a:rPr kumimoji="1" lang="en-US" altLang="ja-JP" dirty="0" smtClean="0"/>
              <a:t>-Blanket</a:t>
            </a:r>
            <a:r>
              <a:rPr kumimoji="1" lang="ja-JP" altLang="en-US" dirty="0" smtClean="0"/>
              <a:t>より</a:t>
            </a:r>
            <a:r>
              <a:rPr kumimoji="1" lang="en-US" altLang="ja-JP" dirty="0" smtClean="0"/>
              <a:t>60%</a:t>
            </a:r>
            <a:r>
              <a:rPr kumimoji="1" lang="ja-JP" altLang="en-US" dirty="0" smtClean="0"/>
              <a:t>低負荷</a:t>
            </a:r>
            <a:endParaRPr kumimoji="1" lang="ja-JP" altLang="en-US" dirty="0"/>
          </a:p>
        </p:txBody>
      </p:sp>
      <p:sp>
        <p:nvSpPr>
          <p:cNvPr id="4" name="スライド番号プレースホルダー 3"/>
          <p:cNvSpPr>
            <a:spLocks noGrp="1"/>
          </p:cNvSpPr>
          <p:nvPr>
            <p:ph type="sldNum" sz="quarter" idx="12"/>
          </p:nvPr>
        </p:nvSpPr>
        <p:spPr/>
        <p:txBody>
          <a:bodyPr/>
          <a:lstStyle/>
          <a:p>
            <a:fld id="{53932784-8429-45D6-8421-C8E161DAFB29}" type="slidenum">
              <a:rPr lang="ja-JP" altLang="en-US" smtClean="0"/>
              <a:pPr/>
              <a:t>20</a:t>
            </a:fld>
            <a:endParaRPr lang="ja-JP" altLang="en-US" dirty="0"/>
          </a:p>
        </p:txBody>
      </p:sp>
      <p:graphicFrame>
        <p:nvGraphicFramePr>
          <p:cNvPr id="6" name="グラフ 5"/>
          <p:cNvGraphicFramePr>
            <a:graphicFrameLocks/>
          </p:cNvGraphicFramePr>
          <p:nvPr>
            <p:extLst>
              <p:ext uri="{D42A27DB-BD31-4B8C-83A1-F6EECF244321}">
                <p14:modId xmlns:p14="http://schemas.microsoft.com/office/powerpoint/2010/main" val="3497173024"/>
              </p:ext>
            </p:extLst>
          </p:nvPr>
        </p:nvGraphicFramePr>
        <p:xfrm>
          <a:off x="0" y="3789040"/>
          <a:ext cx="8640960" cy="30689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241849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ダウンタイム</a:t>
            </a:r>
            <a:endParaRPr kumimoji="1" lang="ja-JP" altLang="en-US" dirty="0"/>
          </a:p>
        </p:txBody>
      </p:sp>
      <p:sp>
        <p:nvSpPr>
          <p:cNvPr id="3" name="コンテンツ プレースホルダー 2"/>
          <p:cNvSpPr>
            <a:spLocks noGrp="1"/>
          </p:cNvSpPr>
          <p:nvPr>
            <p:ph idx="1"/>
          </p:nvPr>
        </p:nvSpPr>
        <p:spPr/>
        <p:txBody>
          <a:bodyPr/>
          <a:lstStyle/>
          <a:p>
            <a:r>
              <a:rPr lang="ja-JP" altLang="en-US" dirty="0"/>
              <a:t>マイグレーション中</a:t>
            </a:r>
            <a:r>
              <a:rPr lang="ja-JP" altLang="en-US" dirty="0" smtClean="0"/>
              <a:t>の</a:t>
            </a:r>
            <a:r>
              <a:rPr lang="en-US" altLang="ja-JP" dirty="0" smtClean="0"/>
              <a:t>VM</a:t>
            </a:r>
            <a:r>
              <a:rPr lang="ja-JP" altLang="en-US" dirty="0" smtClean="0"/>
              <a:t>のダウンタイムを測定</a:t>
            </a:r>
            <a:endParaRPr kumimoji="1" lang="en-US" altLang="ja-JP" dirty="0" smtClean="0"/>
          </a:p>
          <a:p>
            <a:pPr lvl="1"/>
            <a:r>
              <a:rPr lang="en-US" altLang="ja-JP" dirty="0" err="1" smtClean="0"/>
              <a:t>VMBeam</a:t>
            </a:r>
            <a:r>
              <a:rPr lang="ja-JP" altLang="en-US" dirty="0" smtClean="0"/>
              <a:t>では最大で</a:t>
            </a:r>
            <a:r>
              <a:rPr lang="en-US" altLang="ja-JP" dirty="0" smtClean="0"/>
              <a:t>9</a:t>
            </a:r>
            <a:r>
              <a:rPr lang="ja-JP" altLang="en-US" dirty="0" smtClean="0"/>
              <a:t>秒程度のダウンタイムが発生</a:t>
            </a:r>
            <a:endParaRPr lang="en-US" altLang="ja-JP" dirty="0" smtClean="0"/>
          </a:p>
          <a:p>
            <a:pPr lvl="2"/>
            <a:r>
              <a:rPr kumimoji="1" lang="ja-JP" altLang="en-US" dirty="0"/>
              <a:t>メモリのコピー</a:t>
            </a:r>
            <a:r>
              <a:rPr kumimoji="1" lang="ja-JP" altLang="en-US" dirty="0" smtClean="0"/>
              <a:t>やスワップ</a:t>
            </a:r>
            <a:r>
              <a:rPr kumimoji="1" lang="ja-JP" altLang="en-US" dirty="0"/>
              <a:t>以外</a:t>
            </a:r>
            <a:r>
              <a:rPr kumimoji="1" lang="ja-JP" altLang="en-US" dirty="0" smtClean="0"/>
              <a:t>の</a:t>
            </a:r>
            <a:r>
              <a:rPr kumimoji="1" lang="ja-JP" altLang="en-US" dirty="0"/>
              <a:t>仮想ネットワーク</a:t>
            </a:r>
            <a:r>
              <a:rPr kumimoji="1" lang="ja-JP" altLang="en-US" dirty="0" smtClean="0"/>
              <a:t>を使う</a:t>
            </a:r>
            <a:r>
              <a:rPr kumimoji="1" lang="ja-JP" altLang="en-US" dirty="0"/>
              <a:t>処理</a:t>
            </a:r>
            <a:r>
              <a:rPr kumimoji="1" lang="ja-JP" altLang="en-US" dirty="0" smtClean="0"/>
              <a:t>に</a:t>
            </a:r>
            <a:r>
              <a:rPr kumimoji="1" lang="ja-JP" altLang="en-US" dirty="0"/>
              <a:t>時間</a:t>
            </a:r>
            <a:r>
              <a:rPr kumimoji="1" lang="ja-JP" altLang="en-US" dirty="0" smtClean="0"/>
              <a:t>が</a:t>
            </a:r>
            <a:r>
              <a:rPr kumimoji="1" lang="ja-JP" altLang="en-US" dirty="0"/>
              <a:t>かかっている</a:t>
            </a:r>
          </a:p>
        </p:txBody>
      </p:sp>
      <p:sp>
        <p:nvSpPr>
          <p:cNvPr id="4" name="スライド番号プレースホルダー 3"/>
          <p:cNvSpPr>
            <a:spLocks noGrp="1"/>
          </p:cNvSpPr>
          <p:nvPr>
            <p:ph type="sldNum" sz="quarter" idx="12"/>
          </p:nvPr>
        </p:nvSpPr>
        <p:spPr/>
        <p:txBody>
          <a:bodyPr/>
          <a:lstStyle/>
          <a:p>
            <a:fld id="{53932784-8429-45D6-8421-C8E161DAFB29}" type="slidenum">
              <a:rPr lang="ja-JP" altLang="en-US" smtClean="0"/>
              <a:pPr/>
              <a:t>21</a:t>
            </a:fld>
            <a:endParaRPr lang="ja-JP" altLang="en-US" dirty="0"/>
          </a:p>
        </p:txBody>
      </p:sp>
      <p:graphicFrame>
        <p:nvGraphicFramePr>
          <p:cNvPr id="15" name="グラフ 14"/>
          <p:cNvGraphicFramePr>
            <a:graphicFrameLocks/>
          </p:cNvGraphicFramePr>
          <p:nvPr>
            <p:extLst>
              <p:ext uri="{D42A27DB-BD31-4B8C-83A1-F6EECF244321}">
                <p14:modId xmlns:p14="http://schemas.microsoft.com/office/powerpoint/2010/main" val="1805776106"/>
              </p:ext>
            </p:extLst>
          </p:nvPr>
        </p:nvGraphicFramePr>
        <p:xfrm>
          <a:off x="4499992" y="3356992"/>
          <a:ext cx="4283968" cy="350100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グラフ 6"/>
          <p:cNvGraphicFramePr>
            <a:graphicFrameLocks/>
          </p:cNvGraphicFramePr>
          <p:nvPr>
            <p:extLst>
              <p:ext uri="{D42A27DB-BD31-4B8C-83A1-F6EECF244321}">
                <p14:modId xmlns:p14="http://schemas.microsoft.com/office/powerpoint/2010/main" val="3432936359"/>
              </p:ext>
            </p:extLst>
          </p:nvPr>
        </p:nvGraphicFramePr>
        <p:xfrm>
          <a:off x="0" y="3356992"/>
          <a:ext cx="4427984" cy="350100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678312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関連研究</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a:t>Warm-VM Reboot</a:t>
            </a:r>
            <a:r>
              <a:rPr lang="ja-JP" altLang="en-US" dirty="0"/>
              <a:t> </a:t>
            </a:r>
            <a:r>
              <a:rPr lang="en-US" altLang="ja-JP" dirty="0"/>
              <a:t>[</a:t>
            </a:r>
            <a:r>
              <a:rPr lang="en-US" altLang="ja-JP" dirty="0" err="1"/>
              <a:t>Kourai</a:t>
            </a:r>
            <a:r>
              <a:rPr lang="en-US" altLang="ja-JP" dirty="0"/>
              <a:t> et al. ‘07]</a:t>
            </a:r>
          </a:p>
          <a:p>
            <a:pPr lvl="1"/>
            <a:r>
              <a:rPr lang="ja-JP" altLang="en-US" sz="2300" dirty="0"/>
              <a:t>ソフトウェア若化</a:t>
            </a:r>
            <a:r>
              <a:rPr lang="ja-JP" altLang="en-US" sz="2300" dirty="0" smtClean="0"/>
              <a:t>時</a:t>
            </a:r>
            <a:r>
              <a:rPr lang="ja-JP" altLang="en-US" sz="2300" dirty="0"/>
              <a:t>に</a:t>
            </a:r>
            <a:r>
              <a:rPr lang="en-US" altLang="ja-JP" sz="2300" dirty="0"/>
              <a:t>VM</a:t>
            </a:r>
            <a:r>
              <a:rPr lang="ja-JP" altLang="en-US" sz="2300" dirty="0"/>
              <a:t>を高速</a:t>
            </a:r>
            <a:r>
              <a:rPr lang="ja-JP" altLang="en-US" sz="2300" dirty="0" smtClean="0"/>
              <a:t>にサスペンド･レジューム</a:t>
            </a:r>
            <a:endParaRPr lang="en-US" altLang="ja-JP" sz="2300" dirty="0"/>
          </a:p>
          <a:p>
            <a:pPr lvl="2"/>
            <a:r>
              <a:rPr lang="ja-JP" altLang="en-US" dirty="0"/>
              <a:t>ハイパーバイザの再起動時間はダウンタイムになる</a:t>
            </a:r>
            <a:endParaRPr lang="en-US" altLang="ja-JP" dirty="0"/>
          </a:p>
          <a:p>
            <a:r>
              <a:rPr lang="en-US" altLang="ja-JP" dirty="0" err="1"/>
              <a:t>ReHype</a:t>
            </a:r>
            <a:r>
              <a:rPr lang="en-US" altLang="ja-JP" dirty="0"/>
              <a:t> [Le et al. ‘11]</a:t>
            </a:r>
          </a:p>
          <a:p>
            <a:pPr lvl="1"/>
            <a:r>
              <a:rPr lang="ja-JP" altLang="en-US" dirty="0"/>
              <a:t>ハイパーバイザのみを再起動</a:t>
            </a:r>
            <a:endParaRPr lang="en-US" altLang="ja-JP" dirty="0"/>
          </a:p>
          <a:p>
            <a:pPr lvl="2"/>
            <a:r>
              <a:rPr lang="ja-JP" altLang="en-US" dirty="0" smtClean="0"/>
              <a:t>管理</a:t>
            </a:r>
            <a:r>
              <a:rPr lang="en-US" altLang="ja-JP" dirty="0" smtClean="0"/>
              <a:t>VM</a:t>
            </a:r>
            <a:r>
              <a:rPr lang="ja-JP" altLang="en-US" dirty="0" smtClean="0"/>
              <a:t>のソフトウェア若化時にはシステム全体を再起動</a:t>
            </a:r>
            <a:endParaRPr lang="en-US" altLang="ja-JP" dirty="0"/>
          </a:p>
          <a:p>
            <a:r>
              <a:rPr lang="en-US" altLang="ja-JP" dirty="0" err="1"/>
              <a:t>Xen</a:t>
            </a:r>
            <a:r>
              <a:rPr lang="en-US" altLang="ja-JP" dirty="0"/>
              <a:t>-Blanket [Williams et al. ‘12</a:t>
            </a:r>
            <a:r>
              <a:rPr lang="en-US" altLang="ja-JP" dirty="0" smtClean="0"/>
              <a:t>]</a:t>
            </a:r>
          </a:p>
          <a:p>
            <a:pPr lvl="1"/>
            <a:r>
              <a:rPr lang="ja-JP" altLang="en-US" dirty="0"/>
              <a:t>高速</a:t>
            </a:r>
            <a:r>
              <a:rPr lang="ja-JP" altLang="en-US" dirty="0" smtClean="0"/>
              <a:t>な</a:t>
            </a:r>
            <a:r>
              <a:rPr lang="ja-JP" altLang="en-US" dirty="0"/>
              <a:t>仮想ネットワーク</a:t>
            </a:r>
            <a:r>
              <a:rPr lang="ja-JP" altLang="en-US" dirty="0" smtClean="0"/>
              <a:t>を</a:t>
            </a:r>
            <a:r>
              <a:rPr lang="ja-JP" altLang="en-US" dirty="0"/>
              <a:t>実現</a:t>
            </a:r>
            <a:endParaRPr lang="en-US" altLang="ja-JP" dirty="0" smtClean="0"/>
          </a:p>
          <a:p>
            <a:pPr lvl="2"/>
            <a:r>
              <a:rPr lang="en-US" altLang="ja-JP" dirty="0" smtClean="0"/>
              <a:t>PV</a:t>
            </a:r>
            <a:r>
              <a:rPr lang="ja-JP" altLang="en-US" dirty="0" smtClean="0"/>
              <a:t>ゲストのみのサポートであり、コピー･マイグレーションやスワップ･マイグレーションを実装するのが困難</a:t>
            </a:r>
            <a:endParaRPr lang="en-US" altLang="ja-JP" dirty="0" smtClean="0"/>
          </a:p>
        </p:txBody>
      </p:sp>
      <p:sp>
        <p:nvSpPr>
          <p:cNvPr id="4" name="スライド番号プレースホルダー 3"/>
          <p:cNvSpPr>
            <a:spLocks noGrp="1"/>
          </p:cNvSpPr>
          <p:nvPr>
            <p:ph type="sldNum" sz="quarter" idx="12"/>
          </p:nvPr>
        </p:nvSpPr>
        <p:spPr/>
        <p:txBody>
          <a:bodyPr/>
          <a:lstStyle/>
          <a:p>
            <a:fld id="{53932784-8429-45D6-8421-C8E161DAFB29}" type="slidenum">
              <a:rPr lang="ja-JP" altLang="en-US" smtClean="0"/>
              <a:pPr/>
              <a:t>22</a:t>
            </a:fld>
            <a:endParaRPr lang="ja-JP" altLang="en-US" dirty="0"/>
          </a:p>
        </p:txBody>
      </p:sp>
    </p:spTree>
    <p:extLst>
      <p:ext uri="{BB962C8B-B14F-4D97-AF65-F5344CB8AC3E}">
        <p14:creationId xmlns:p14="http://schemas.microsoft.com/office/powerpoint/2010/main" val="27977409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低負荷で高速な</a:t>
            </a:r>
            <a:r>
              <a:rPr kumimoji="1" lang="en-US" altLang="ja-JP" dirty="0" smtClean="0"/>
              <a:t>VM</a:t>
            </a:r>
            <a:r>
              <a:rPr kumimoji="1" lang="ja-JP" altLang="en-US" dirty="0" smtClean="0"/>
              <a:t>マイグレーションを実現する</a:t>
            </a:r>
            <a:r>
              <a:rPr kumimoji="1" lang="en-US" altLang="ja-JP" dirty="0" err="1" smtClean="0"/>
              <a:t>VMBeam</a:t>
            </a:r>
            <a:r>
              <a:rPr kumimoji="1" lang="ja-JP" altLang="en-US" dirty="0" smtClean="0"/>
              <a:t>を提案</a:t>
            </a:r>
            <a:endParaRPr kumimoji="1" lang="en-US" altLang="ja-JP" dirty="0" smtClean="0"/>
          </a:p>
          <a:p>
            <a:pPr lvl="1"/>
            <a:r>
              <a:rPr lang="en-US" altLang="ja-JP" dirty="0" smtClean="0"/>
              <a:t>VM</a:t>
            </a:r>
            <a:r>
              <a:rPr lang="ja-JP" altLang="en-US" dirty="0" smtClean="0"/>
              <a:t>をネストさせて二つの仮想化システムを構築</a:t>
            </a:r>
            <a:endParaRPr lang="en-US" altLang="ja-JP" dirty="0" smtClean="0"/>
          </a:p>
          <a:p>
            <a:pPr lvl="1"/>
            <a:r>
              <a:rPr lang="ja-JP" altLang="en-US" dirty="0"/>
              <a:t>コピー･</a:t>
            </a:r>
            <a:r>
              <a:rPr lang="ja-JP" altLang="en-US" dirty="0" smtClean="0"/>
              <a:t>マイグレーションとスワップ･マイグレーションを提供</a:t>
            </a:r>
            <a:endParaRPr lang="en-US" altLang="ja-JP" dirty="0" smtClean="0"/>
          </a:p>
          <a:p>
            <a:r>
              <a:rPr lang="ja-JP" altLang="en-US" dirty="0"/>
              <a:t>今後</a:t>
            </a:r>
            <a:r>
              <a:rPr lang="ja-JP" altLang="en-US" dirty="0" smtClean="0"/>
              <a:t>の課題</a:t>
            </a:r>
            <a:endParaRPr lang="en-US" altLang="ja-JP" dirty="0" smtClean="0"/>
          </a:p>
          <a:p>
            <a:pPr lvl="1"/>
            <a:r>
              <a:rPr lang="ja-JP" altLang="en-US" sz="2600" dirty="0" smtClean="0"/>
              <a:t>ゲスト</a:t>
            </a:r>
            <a:r>
              <a:rPr lang="en-US" altLang="ja-JP" sz="2600" dirty="0" smtClean="0"/>
              <a:t>VM</a:t>
            </a:r>
            <a:r>
              <a:rPr lang="ja-JP" altLang="en-US" sz="2600" dirty="0" smtClean="0"/>
              <a:t>のダウンタイムの削減</a:t>
            </a:r>
            <a:endParaRPr lang="en-US" altLang="ja-JP" sz="2600" dirty="0" smtClean="0"/>
          </a:p>
          <a:p>
            <a:pPr lvl="2"/>
            <a:r>
              <a:rPr lang="ja-JP" altLang="en-US" sz="2400" dirty="0" smtClean="0"/>
              <a:t>ホスト･ハイパーバイザと直接通信することにより仮想ネットワークの利用を回避</a:t>
            </a:r>
            <a:endParaRPr lang="en-US" altLang="ja-JP" sz="2400" dirty="0" smtClean="0"/>
          </a:p>
          <a:p>
            <a:pPr lvl="2"/>
            <a:r>
              <a:rPr lang="ja-JP" altLang="en-US" sz="2400" dirty="0"/>
              <a:t>コピー</a:t>
            </a:r>
            <a:r>
              <a:rPr lang="ja-JP" altLang="en-US" sz="2400" dirty="0" smtClean="0"/>
              <a:t>･マイグレーションにおけるライブマイグレーションへの対応</a:t>
            </a:r>
            <a:endParaRPr lang="en-US" altLang="ja-JP" sz="2400" dirty="0" smtClean="0"/>
          </a:p>
        </p:txBody>
      </p:sp>
      <p:sp>
        <p:nvSpPr>
          <p:cNvPr id="4" name="スライド番号プレースホルダー 3"/>
          <p:cNvSpPr>
            <a:spLocks noGrp="1"/>
          </p:cNvSpPr>
          <p:nvPr>
            <p:ph type="sldNum" sz="quarter" idx="12"/>
          </p:nvPr>
        </p:nvSpPr>
        <p:spPr/>
        <p:txBody>
          <a:bodyPr/>
          <a:lstStyle/>
          <a:p>
            <a:fld id="{53932784-8429-45D6-8421-C8E161DAFB29}" type="slidenum">
              <a:rPr lang="ja-JP" altLang="en-US" smtClean="0"/>
              <a:pPr/>
              <a:t>23</a:t>
            </a:fld>
            <a:endParaRPr lang="ja-JP" altLang="en-US" dirty="0"/>
          </a:p>
        </p:txBody>
      </p:sp>
    </p:spTree>
    <p:extLst>
      <p:ext uri="{BB962C8B-B14F-4D97-AF65-F5344CB8AC3E}">
        <p14:creationId xmlns:p14="http://schemas.microsoft.com/office/powerpoint/2010/main" val="27853436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ソフトウェア･エージング</a:t>
            </a:r>
            <a:endParaRPr kumimoji="1" lang="ja-JP" altLang="en-US" dirty="0"/>
          </a:p>
        </p:txBody>
      </p:sp>
      <p:sp>
        <p:nvSpPr>
          <p:cNvPr id="3" name="コンテンツ プレースホルダー 2"/>
          <p:cNvSpPr>
            <a:spLocks noGrp="1"/>
          </p:cNvSpPr>
          <p:nvPr>
            <p:ph idx="1"/>
          </p:nvPr>
        </p:nvSpPr>
        <p:spPr/>
        <p:txBody>
          <a:bodyPr/>
          <a:lstStyle/>
          <a:p>
            <a:r>
              <a:rPr lang="ja-JP" altLang="en-US" dirty="0"/>
              <a:t>動作中</a:t>
            </a:r>
            <a:r>
              <a:rPr lang="ja-JP" altLang="en-US" dirty="0" smtClean="0"/>
              <a:t>の</a:t>
            </a:r>
            <a:r>
              <a:rPr lang="ja-JP" altLang="en-US" dirty="0"/>
              <a:t>ソフトウェア</a:t>
            </a:r>
            <a:r>
              <a:rPr lang="ja-JP" altLang="en-US" dirty="0" smtClean="0"/>
              <a:t>の状態が</a:t>
            </a:r>
            <a:r>
              <a:rPr lang="ja-JP" altLang="en-US" dirty="0"/>
              <a:t>劣化して</a:t>
            </a:r>
            <a:r>
              <a:rPr lang="ja-JP" altLang="en-US" dirty="0" smtClean="0"/>
              <a:t>いく</a:t>
            </a:r>
            <a:r>
              <a:rPr lang="ja-JP" altLang="en-US" dirty="0"/>
              <a:t>現象</a:t>
            </a:r>
            <a:endParaRPr lang="en-US" altLang="ja-JP" dirty="0" smtClean="0"/>
          </a:p>
          <a:p>
            <a:pPr lvl="1"/>
            <a:r>
              <a:rPr kumimoji="1" lang="en-US" altLang="ja-JP" dirty="0" smtClean="0"/>
              <a:t>VM</a:t>
            </a:r>
            <a:r>
              <a:rPr kumimoji="1" lang="ja-JP" altLang="en-US" dirty="0" smtClean="0"/>
              <a:t>に対して操作を繰り返す内に空きメモリやディスク空き容量が減少</a:t>
            </a:r>
            <a:endParaRPr kumimoji="1" lang="en-US" altLang="ja-JP" dirty="0" smtClean="0"/>
          </a:p>
          <a:p>
            <a:pPr lvl="2"/>
            <a:r>
              <a:rPr lang="ja-JP" altLang="en-US" dirty="0"/>
              <a:t>メモリの解放</a:t>
            </a:r>
            <a:r>
              <a:rPr lang="ja-JP" altLang="en-US" dirty="0" smtClean="0"/>
              <a:t>し忘れ</a:t>
            </a:r>
            <a:r>
              <a:rPr lang="ja-JP" altLang="en-US" dirty="0"/>
              <a:t>、</a:t>
            </a:r>
            <a:r>
              <a:rPr lang="ja-JP" altLang="en-US" dirty="0" smtClean="0"/>
              <a:t>オープンしたファイルの閉じ忘れ</a:t>
            </a:r>
            <a:endParaRPr lang="en-US" altLang="ja-JP" dirty="0" smtClean="0"/>
          </a:p>
          <a:p>
            <a:pPr lvl="1"/>
            <a:r>
              <a:rPr kumimoji="1" lang="ja-JP" altLang="en-US" dirty="0"/>
              <a:t>仮想化システムの性能</a:t>
            </a:r>
            <a:r>
              <a:rPr kumimoji="1" lang="ja-JP" altLang="en-US" dirty="0" smtClean="0"/>
              <a:t>が</a:t>
            </a:r>
            <a:r>
              <a:rPr lang="ja-JP" altLang="en-US" dirty="0" smtClean="0"/>
              <a:t>低下</a:t>
            </a:r>
            <a:endParaRPr lang="en-US" altLang="ja-JP" dirty="0"/>
          </a:p>
          <a:p>
            <a:pPr lvl="2"/>
            <a:r>
              <a:rPr lang="ja-JP" altLang="en-US" dirty="0" smtClean="0"/>
              <a:t>最悪の場合、想定外の</a:t>
            </a:r>
            <a:r>
              <a:rPr lang="ja-JP" altLang="en-US" dirty="0"/>
              <a:t>システムダウン</a:t>
            </a:r>
            <a:r>
              <a:rPr lang="ja-JP" altLang="en-US" dirty="0" smtClean="0"/>
              <a:t>をまねく</a:t>
            </a:r>
            <a:endParaRPr lang="en-US" altLang="ja-JP" dirty="0" smtClean="0"/>
          </a:p>
        </p:txBody>
      </p:sp>
      <p:sp>
        <p:nvSpPr>
          <p:cNvPr id="4" name="スライド番号プレースホルダー 3"/>
          <p:cNvSpPr>
            <a:spLocks noGrp="1"/>
          </p:cNvSpPr>
          <p:nvPr>
            <p:ph type="sldNum" sz="quarter" idx="12"/>
          </p:nvPr>
        </p:nvSpPr>
        <p:spPr/>
        <p:txBody>
          <a:bodyPr/>
          <a:lstStyle/>
          <a:p>
            <a:fld id="{53932784-8429-45D6-8421-C8E161DAFB29}" type="slidenum">
              <a:rPr lang="ja-JP" altLang="en-US" smtClean="0"/>
              <a:pPr/>
              <a:t>3</a:t>
            </a:fld>
            <a:endParaRPr lang="ja-JP" altLang="en-US" dirty="0"/>
          </a:p>
        </p:txBody>
      </p:sp>
      <p:sp>
        <p:nvSpPr>
          <p:cNvPr id="7" name="テキスト ボックス 6"/>
          <p:cNvSpPr txBox="1"/>
          <p:nvPr/>
        </p:nvSpPr>
        <p:spPr>
          <a:xfrm>
            <a:off x="180000" y="6408000"/>
            <a:ext cx="8703665" cy="307777"/>
          </a:xfrm>
          <a:prstGeom prst="rect">
            <a:avLst/>
          </a:prstGeom>
          <a:noFill/>
        </p:spPr>
        <p:txBody>
          <a:bodyPr wrap="none" rtlCol="0">
            <a:spAutoFit/>
          </a:bodyPr>
          <a:lstStyle/>
          <a:p>
            <a:r>
              <a:rPr lang="en-US" altLang="ja-JP" sz="1400" dirty="0" smtClean="0">
                <a:latin typeface="MigMix 1P" panose="020B0502020203020207" pitchFamily="50" charset="-128"/>
                <a:ea typeface="MigMix 1P" panose="020B0502020203020207" pitchFamily="50" charset="-128"/>
                <a:cs typeface="MigMix 1P" panose="020B0502020203020207" pitchFamily="50" charset="-128"/>
              </a:rPr>
              <a:t>Source: Machida et al., </a:t>
            </a:r>
            <a:r>
              <a:rPr lang="en-US" altLang="ja-JP" sz="1400" i="1" dirty="0" smtClean="0">
                <a:latin typeface="MigMix 1P" panose="020B0502020203020207" pitchFamily="50" charset="-128"/>
                <a:ea typeface="MigMix 1P" panose="020B0502020203020207" pitchFamily="50" charset="-128"/>
                <a:cs typeface="MigMix 1P" panose="020B0502020203020207" pitchFamily="50" charset="-128"/>
              </a:rPr>
              <a:t>Combined </a:t>
            </a:r>
            <a:r>
              <a:rPr lang="en-US" altLang="ja-JP" sz="1400" i="1" dirty="0">
                <a:latin typeface="MigMix 1P" panose="020B0502020203020207" pitchFamily="50" charset="-128"/>
                <a:ea typeface="MigMix 1P" panose="020B0502020203020207" pitchFamily="50" charset="-128"/>
                <a:cs typeface="MigMix 1P" panose="020B0502020203020207" pitchFamily="50" charset="-128"/>
              </a:rPr>
              <a:t>Server Rejuvenation in a </a:t>
            </a:r>
            <a:r>
              <a:rPr lang="en-US" altLang="ja-JP" sz="1400" i="1" dirty="0" smtClean="0">
                <a:latin typeface="MigMix 1P" panose="020B0502020203020207" pitchFamily="50" charset="-128"/>
                <a:ea typeface="MigMix 1P" panose="020B0502020203020207" pitchFamily="50" charset="-128"/>
                <a:cs typeface="MigMix 1P" panose="020B0502020203020207" pitchFamily="50" charset="-128"/>
              </a:rPr>
              <a:t>Virtualized </a:t>
            </a:r>
            <a:r>
              <a:rPr lang="en-US" altLang="ja-JP" sz="1400" i="1" dirty="0">
                <a:latin typeface="MigMix 1P" panose="020B0502020203020207" pitchFamily="50" charset="-128"/>
                <a:ea typeface="MigMix 1P" panose="020B0502020203020207" pitchFamily="50" charset="-128"/>
                <a:cs typeface="MigMix 1P" panose="020B0502020203020207" pitchFamily="50" charset="-128"/>
              </a:rPr>
              <a:t>Data </a:t>
            </a:r>
            <a:r>
              <a:rPr lang="en-US" altLang="ja-JP" sz="1400" i="1" dirty="0" smtClean="0">
                <a:latin typeface="MigMix 1P" panose="020B0502020203020207" pitchFamily="50" charset="-128"/>
                <a:ea typeface="MigMix 1P" panose="020B0502020203020207" pitchFamily="50" charset="-128"/>
                <a:cs typeface="MigMix 1P" panose="020B0502020203020207" pitchFamily="50" charset="-128"/>
              </a:rPr>
              <a:t>Center,</a:t>
            </a:r>
            <a:r>
              <a:rPr lang="en-US" altLang="ja-JP" sz="1400" dirty="0" smtClean="0">
                <a:latin typeface="MigMix 1P" panose="020B0502020203020207" pitchFamily="50" charset="-128"/>
                <a:ea typeface="MigMix 1P" panose="020B0502020203020207" pitchFamily="50" charset="-128"/>
                <a:cs typeface="MigMix 1P" panose="020B0502020203020207" pitchFamily="50" charset="-128"/>
              </a:rPr>
              <a:t> Proc. ATC 2012.</a:t>
            </a:r>
            <a:endParaRPr kumimoji="1" lang="ja-JP" altLang="en-US" sz="1400" dirty="0">
              <a:latin typeface="MigMix 1P" panose="020B0502020203020207" pitchFamily="50" charset="-128"/>
              <a:ea typeface="MigMix 1P" panose="020B0502020203020207" pitchFamily="50" charset="-128"/>
              <a:cs typeface="MigMix 1P" panose="020B0502020203020207" pitchFamily="50" charset="-128"/>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000" y="4212000"/>
            <a:ext cx="4439797" cy="22084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4165" y="4169849"/>
            <a:ext cx="4389500" cy="2309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93837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ソフトウェア若化</a:t>
            </a:r>
            <a:endParaRPr kumimoji="1" lang="ja-JP" altLang="en-US" dirty="0"/>
          </a:p>
        </p:txBody>
      </p:sp>
      <p:sp>
        <p:nvSpPr>
          <p:cNvPr id="3" name="コンテンツ プレースホルダー 2"/>
          <p:cNvSpPr>
            <a:spLocks noGrp="1"/>
          </p:cNvSpPr>
          <p:nvPr>
            <p:ph idx="1"/>
          </p:nvPr>
        </p:nvSpPr>
        <p:spPr/>
        <p:txBody>
          <a:bodyPr/>
          <a:lstStyle/>
          <a:p>
            <a:r>
              <a:rPr lang="ja-JP" altLang="en-US" dirty="0"/>
              <a:t>ソフトウェアの状態</a:t>
            </a:r>
            <a:r>
              <a:rPr lang="ja-JP" altLang="en-US" dirty="0" smtClean="0"/>
              <a:t>を</a:t>
            </a:r>
            <a:r>
              <a:rPr lang="ja-JP" altLang="en-US" dirty="0"/>
              <a:t>正常な状態へ</a:t>
            </a:r>
            <a:r>
              <a:rPr lang="ja-JP" altLang="en-US" dirty="0" smtClean="0"/>
              <a:t>戻す</a:t>
            </a:r>
            <a:r>
              <a:rPr lang="ja-JP" altLang="en-US" dirty="0"/>
              <a:t>手法</a:t>
            </a:r>
            <a:endParaRPr kumimoji="1" lang="en-US" altLang="ja-JP" dirty="0" smtClean="0"/>
          </a:p>
          <a:p>
            <a:pPr lvl="1"/>
            <a:r>
              <a:rPr lang="ja-JP" altLang="en-US" dirty="0"/>
              <a:t>ソフトウェア･エージングへ</a:t>
            </a:r>
            <a:r>
              <a:rPr lang="ja-JP" altLang="en-US" dirty="0" smtClean="0"/>
              <a:t>の</a:t>
            </a:r>
            <a:r>
              <a:rPr lang="ja-JP" altLang="en-US" dirty="0"/>
              <a:t>対処法</a:t>
            </a:r>
            <a:endParaRPr lang="en-US" altLang="ja-JP" dirty="0" smtClean="0"/>
          </a:p>
          <a:p>
            <a:pPr lvl="1"/>
            <a:r>
              <a:rPr lang="ja-JP" altLang="en-US" dirty="0"/>
              <a:t>システム</a:t>
            </a:r>
            <a:r>
              <a:rPr lang="ja-JP" altLang="en-US" dirty="0" smtClean="0"/>
              <a:t>の</a:t>
            </a:r>
            <a:r>
              <a:rPr lang="ja-JP" altLang="en-US" dirty="0"/>
              <a:t>再起動</a:t>
            </a:r>
            <a:r>
              <a:rPr lang="ja-JP" altLang="en-US" dirty="0" smtClean="0"/>
              <a:t>が最も</a:t>
            </a:r>
            <a:r>
              <a:rPr lang="ja-JP" altLang="en-US" dirty="0"/>
              <a:t>単純な手法</a:t>
            </a:r>
            <a:endParaRPr lang="en-US" altLang="ja-JP" dirty="0" smtClean="0"/>
          </a:p>
          <a:p>
            <a:pPr lvl="1"/>
            <a:r>
              <a:rPr kumimoji="1" lang="ja-JP" altLang="en-US" dirty="0" smtClean="0"/>
              <a:t>仮想化システムの場合ハイパーバイザ</a:t>
            </a:r>
            <a:r>
              <a:rPr lang="ja-JP" altLang="en-US" dirty="0" smtClean="0"/>
              <a:t>の再起動が必要</a:t>
            </a:r>
            <a:endParaRPr lang="en-US" altLang="ja-JP" dirty="0" smtClean="0"/>
          </a:p>
          <a:p>
            <a:pPr lvl="2"/>
            <a:r>
              <a:rPr lang="ja-JP" altLang="en-US" dirty="0" smtClean="0"/>
              <a:t>ハイパーバイザ上で</a:t>
            </a:r>
            <a:r>
              <a:rPr lang="ja-JP" altLang="en-US" dirty="0"/>
              <a:t>動作</a:t>
            </a:r>
            <a:r>
              <a:rPr lang="ja-JP" altLang="en-US" dirty="0" smtClean="0"/>
              <a:t>する</a:t>
            </a:r>
            <a:r>
              <a:rPr lang="ja-JP" altLang="en-US" dirty="0"/>
              <a:t>すべて</a:t>
            </a:r>
            <a:r>
              <a:rPr lang="ja-JP" altLang="en-US" dirty="0" smtClean="0"/>
              <a:t>の</a:t>
            </a:r>
            <a:r>
              <a:rPr lang="en-US" altLang="ja-JP" dirty="0" smtClean="0"/>
              <a:t>VM</a:t>
            </a:r>
            <a:r>
              <a:rPr lang="ja-JP" altLang="en-US" dirty="0" smtClean="0"/>
              <a:t>も再起動</a:t>
            </a:r>
            <a:endParaRPr lang="en-US" altLang="ja-JP" dirty="0" smtClean="0"/>
          </a:p>
          <a:p>
            <a:pPr lvl="1"/>
            <a:r>
              <a:rPr lang="ja-JP" altLang="en-US" dirty="0" smtClean="0"/>
              <a:t>サービス</a:t>
            </a:r>
            <a:r>
              <a:rPr lang="ja-JP" altLang="en-US" dirty="0"/>
              <a:t>を</a:t>
            </a:r>
            <a:r>
              <a:rPr lang="ja-JP" altLang="en-US" dirty="0" smtClean="0"/>
              <a:t>提供できないダウンタイムが発生</a:t>
            </a:r>
            <a:endParaRPr lang="en-US" altLang="ja-JP" dirty="0" smtClean="0"/>
          </a:p>
        </p:txBody>
      </p:sp>
      <p:sp>
        <p:nvSpPr>
          <p:cNvPr id="4" name="スライド番号プレースホルダー 3"/>
          <p:cNvSpPr>
            <a:spLocks noGrp="1"/>
          </p:cNvSpPr>
          <p:nvPr>
            <p:ph type="sldNum" sz="quarter" idx="12"/>
          </p:nvPr>
        </p:nvSpPr>
        <p:spPr/>
        <p:txBody>
          <a:bodyPr/>
          <a:lstStyle/>
          <a:p>
            <a:fld id="{53932784-8429-45D6-8421-C8E161DAFB29}" type="slidenum">
              <a:rPr lang="ja-JP" altLang="en-US" smtClean="0">
                <a:latin typeface="ヒラギノ丸ゴ Pro W4" pitchFamily="34" charset="-128"/>
                <a:ea typeface="ヒラギノ丸ゴ Pro W4" pitchFamily="34" charset="-128"/>
              </a:rPr>
              <a:pPr/>
              <a:t>4</a:t>
            </a:fld>
            <a:endParaRPr lang="ja-JP" altLang="en-US" dirty="0">
              <a:latin typeface="ヒラギノ丸ゴ Pro W4" pitchFamily="34" charset="-128"/>
              <a:ea typeface="ヒラギノ丸ゴ Pro W4" pitchFamily="34" charset="-128"/>
            </a:endParaRPr>
          </a:p>
        </p:txBody>
      </p:sp>
      <p:sp>
        <p:nvSpPr>
          <p:cNvPr id="36" name="角丸四角形 35"/>
          <p:cNvSpPr/>
          <p:nvPr/>
        </p:nvSpPr>
        <p:spPr>
          <a:xfrm>
            <a:off x="2636326" y="4716000"/>
            <a:ext cx="3384000" cy="1800000"/>
          </a:xfrm>
          <a:prstGeom prst="roundRect">
            <a:avLst>
              <a:gd name="adj" fmla="val 7615"/>
            </a:avLst>
          </a:prstGeom>
          <a:solidFill>
            <a:sysClr val="window" lastClr="FFFFFF"/>
          </a:solidFill>
          <a:ln w="38100" cap="flat" cmpd="sng" algn="ctr">
            <a:solidFill>
              <a:srgbClr val="000000">
                <a:lumMod val="50000"/>
                <a:lumOff val="50000"/>
              </a:srgbClr>
            </a:solidFill>
            <a:prstDash val="solid"/>
            <a:miter lim="800000"/>
          </a:ln>
          <a:effectLst/>
        </p:spPr>
        <p:txBody>
          <a:bodyPr rtlCol="0" anchor="ctr"/>
          <a:lstStyle/>
          <a:p>
            <a:pPr algn="ctr" fontAlgn="base">
              <a:spcBef>
                <a:spcPct val="0"/>
              </a:spcBef>
              <a:spcAft>
                <a:spcPct val="0"/>
              </a:spcAft>
            </a:pPr>
            <a:r>
              <a:rPr kumimoji="0" lang="ja-JP" altLang="en-US" sz="2000" kern="0" dirty="0" smtClean="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ホスト</a:t>
            </a:r>
            <a:endParaRPr kumimoji="0" lang="en-US" altLang="ja-JP" sz="2000" kern="0" dirty="0" smtClean="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a:p>
            <a:pPr algn="ctr" fontAlgn="base">
              <a:spcBef>
                <a:spcPct val="0"/>
              </a:spcBef>
              <a:spcAft>
                <a:spcPct val="0"/>
              </a:spcAft>
            </a:pPr>
            <a:endParaRPr kumimoji="0" lang="en-US" altLang="ja-JP" sz="24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a:p>
            <a:pPr algn="ctr" fontAlgn="base">
              <a:spcBef>
                <a:spcPct val="0"/>
              </a:spcBef>
              <a:spcAft>
                <a:spcPct val="0"/>
              </a:spcAft>
            </a:pPr>
            <a:endParaRPr kumimoji="0" lang="en-US" altLang="ja-JP" sz="2400" kern="0" dirty="0" smtClean="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a:p>
            <a:pPr algn="ctr" fontAlgn="base">
              <a:spcBef>
                <a:spcPct val="0"/>
              </a:spcBef>
              <a:spcAft>
                <a:spcPct val="0"/>
              </a:spcAft>
            </a:pPr>
            <a:endParaRPr kumimoji="0" lang="en-US" altLang="ja-JP" sz="24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a:p>
            <a:pPr algn="ctr" fontAlgn="base">
              <a:spcBef>
                <a:spcPct val="0"/>
              </a:spcBef>
              <a:spcAft>
                <a:spcPct val="0"/>
              </a:spcAft>
            </a:pPr>
            <a:endParaRPr kumimoji="0" lang="ja-JP" altLang="en-US" sz="24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p:txBody>
      </p:sp>
      <p:sp>
        <p:nvSpPr>
          <p:cNvPr id="37" name="角丸四角形 36"/>
          <p:cNvSpPr/>
          <p:nvPr/>
        </p:nvSpPr>
        <p:spPr>
          <a:xfrm>
            <a:off x="2744326" y="6120000"/>
            <a:ext cx="3168000" cy="285752"/>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base">
              <a:spcBef>
                <a:spcPct val="0"/>
              </a:spcBef>
              <a:spcAft>
                <a:spcPct val="0"/>
              </a:spcAft>
            </a:pPr>
            <a:r>
              <a:rPr kumimoji="0" lang="ja-JP" altLang="en-US" sz="20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ハイパーバイザ</a:t>
            </a:r>
          </a:p>
        </p:txBody>
      </p:sp>
      <p:pic>
        <p:nvPicPr>
          <p:cNvPr id="39"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5868051" y="5868000"/>
            <a:ext cx="639623" cy="886968"/>
          </a:xfrm>
          <a:prstGeom prst="rect">
            <a:avLst/>
          </a:prstGeom>
          <a:noFill/>
        </p:spPr>
      </p:pic>
      <p:grpSp>
        <p:nvGrpSpPr>
          <p:cNvPr id="40" name="グループ化 10"/>
          <p:cNvGrpSpPr/>
          <p:nvPr/>
        </p:nvGrpSpPr>
        <p:grpSpPr>
          <a:xfrm>
            <a:off x="2738144" y="5241441"/>
            <a:ext cx="3168000" cy="792000"/>
            <a:chOff x="2340000" y="5040000"/>
            <a:chExt cx="2988000" cy="720000"/>
          </a:xfrm>
        </p:grpSpPr>
        <p:sp>
          <p:nvSpPr>
            <p:cNvPr id="41" name="正方形/長方形 2"/>
            <p:cNvSpPr/>
            <p:nvPr/>
          </p:nvSpPr>
          <p:spPr>
            <a:xfrm>
              <a:off x="2340000" y="5040000"/>
              <a:ext cx="540000" cy="720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fontAlgn="base">
                <a:spcBef>
                  <a:spcPct val="0"/>
                </a:spcBef>
                <a:spcAft>
                  <a:spcPct val="0"/>
                </a:spcAft>
              </a:pPr>
              <a:r>
                <a:rPr kumimoji="0" lang="en-US" altLang="ja-JP"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VM</a:t>
              </a:r>
              <a:endParaRPr kumimoji="0" lang="ja-JP" altLang="en-US"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p:txBody>
        </p:sp>
        <p:sp>
          <p:nvSpPr>
            <p:cNvPr id="42" name="正方形/長方形 3"/>
            <p:cNvSpPr/>
            <p:nvPr/>
          </p:nvSpPr>
          <p:spPr>
            <a:xfrm>
              <a:off x="2952000" y="5040000"/>
              <a:ext cx="540000" cy="720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fontAlgn="base">
                <a:spcBef>
                  <a:spcPct val="0"/>
                </a:spcBef>
                <a:spcAft>
                  <a:spcPct val="0"/>
                </a:spcAft>
              </a:pPr>
              <a:r>
                <a:rPr kumimoji="0" lang="en-US" altLang="ja-JP"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VM</a:t>
              </a:r>
              <a:endParaRPr kumimoji="0" lang="ja-JP" altLang="en-US"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p:txBody>
        </p:sp>
        <p:sp>
          <p:nvSpPr>
            <p:cNvPr id="43" name="正方形/長方形 4"/>
            <p:cNvSpPr/>
            <p:nvPr/>
          </p:nvSpPr>
          <p:spPr>
            <a:xfrm>
              <a:off x="3564000" y="5040000"/>
              <a:ext cx="540000" cy="720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fontAlgn="base">
                <a:spcBef>
                  <a:spcPct val="0"/>
                </a:spcBef>
                <a:spcAft>
                  <a:spcPct val="0"/>
                </a:spcAft>
              </a:pPr>
              <a:r>
                <a:rPr kumimoji="0" lang="en-US" altLang="ja-JP"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VM</a:t>
              </a:r>
              <a:endParaRPr kumimoji="0" lang="ja-JP" altLang="en-US"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p:txBody>
        </p:sp>
        <p:sp>
          <p:nvSpPr>
            <p:cNvPr id="44" name="正方形/長方形 5"/>
            <p:cNvSpPr/>
            <p:nvPr/>
          </p:nvSpPr>
          <p:spPr>
            <a:xfrm>
              <a:off x="4176000" y="5040000"/>
              <a:ext cx="540000" cy="720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fontAlgn="base">
                <a:spcBef>
                  <a:spcPct val="0"/>
                </a:spcBef>
                <a:spcAft>
                  <a:spcPct val="0"/>
                </a:spcAft>
              </a:pPr>
              <a:r>
                <a:rPr kumimoji="0" lang="en-US" altLang="ja-JP"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VM</a:t>
              </a:r>
              <a:endParaRPr kumimoji="0" lang="ja-JP" altLang="en-US"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p:txBody>
        </p:sp>
        <p:sp>
          <p:nvSpPr>
            <p:cNvPr id="45" name="正方形/長方形 6"/>
            <p:cNvSpPr/>
            <p:nvPr/>
          </p:nvSpPr>
          <p:spPr>
            <a:xfrm>
              <a:off x="4788000" y="5040000"/>
              <a:ext cx="540000" cy="720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fontAlgn="base">
                <a:spcBef>
                  <a:spcPct val="0"/>
                </a:spcBef>
                <a:spcAft>
                  <a:spcPct val="0"/>
                </a:spcAft>
              </a:pPr>
              <a:r>
                <a:rPr kumimoji="0" lang="en-US" altLang="ja-JP"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VM</a:t>
              </a:r>
              <a:endParaRPr kumimoji="0" lang="ja-JP" altLang="en-US"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p:txBody>
        </p:sp>
      </p:grpSp>
      <p:sp>
        <p:nvSpPr>
          <p:cNvPr id="16" name="角丸四角形吹き出し 15"/>
          <p:cNvSpPr/>
          <p:nvPr/>
        </p:nvSpPr>
        <p:spPr>
          <a:xfrm>
            <a:off x="4644000" y="4176000"/>
            <a:ext cx="1620000" cy="396000"/>
          </a:xfrm>
          <a:prstGeom prst="wedgeRoundRectCallout">
            <a:avLst>
              <a:gd name="adj1" fmla="val -68955"/>
              <a:gd name="adj2" fmla="val 233960"/>
              <a:gd name="adj3" fmla="val 16667"/>
            </a:avLst>
          </a:prstGeom>
          <a:ln/>
        </p:spPr>
        <p:style>
          <a:lnRef idx="1">
            <a:schemeClr val="accent5"/>
          </a:lnRef>
          <a:fillRef idx="2">
            <a:schemeClr val="accent5"/>
          </a:fillRef>
          <a:effectRef idx="1">
            <a:schemeClr val="accent5"/>
          </a:effectRef>
          <a:fontRef idx="minor">
            <a:schemeClr val="dk1"/>
          </a:fontRef>
        </p:style>
        <p:txBody>
          <a:bodyPr vert="horz"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すべて</a:t>
            </a:r>
            <a:r>
              <a:rPr kumimoji="0" lang="ja-JP" altLang="en-US" kern="0" noProof="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再起動</a:t>
            </a:r>
            <a:endParaRPr kumimoji="0" lang="en-US" altLang="ja-JP" sz="1800"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
        <p:nvSpPr>
          <p:cNvPr id="15" name="角丸四角形吹き出し 14"/>
          <p:cNvSpPr/>
          <p:nvPr/>
        </p:nvSpPr>
        <p:spPr>
          <a:xfrm>
            <a:off x="2088000" y="5472000"/>
            <a:ext cx="432000" cy="1008000"/>
          </a:xfrm>
          <a:prstGeom prst="wedgeRoundRectCallout">
            <a:avLst>
              <a:gd name="adj1" fmla="val 134455"/>
              <a:gd name="adj2" fmla="val 33411"/>
              <a:gd name="adj3" fmla="val 16667"/>
            </a:avLst>
          </a:prstGeom>
          <a:ln/>
        </p:spPr>
        <p:style>
          <a:lnRef idx="1">
            <a:schemeClr val="accent3"/>
          </a:lnRef>
          <a:fillRef idx="2">
            <a:schemeClr val="accent3"/>
          </a:fillRef>
          <a:effectRef idx="1">
            <a:schemeClr val="accent3"/>
          </a:effectRef>
          <a:fontRef idx="minor">
            <a:schemeClr val="dk1"/>
          </a:fontRef>
        </p:style>
        <p:txBody>
          <a:bodyPr vert="eaVert"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再起動</a:t>
            </a:r>
            <a:endParaRPr kumimoji="0" lang="ja-JP" altLang="en-US" sz="1800"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Tree>
    <p:extLst>
      <p:ext uri="{BB962C8B-B14F-4D97-AF65-F5344CB8AC3E}">
        <p14:creationId xmlns:p14="http://schemas.microsoft.com/office/powerpoint/2010/main" val="1993287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3500" dirty="0" smtClean="0"/>
              <a:t>マイグレーション</a:t>
            </a:r>
            <a:r>
              <a:rPr lang="ja-JP" altLang="en-US" sz="3500" dirty="0"/>
              <a:t>に</a:t>
            </a:r>
            <a:r>
              <a:rPr lang="ja-JP" altLang="en-US" sz="3500" dirty="0" smtClean="0"/>
              <a:t>よるダウンタイム削減</a:t>
            </a:r>
            <a:endParaRPr kumimoji="1" lang="ja-JP" altLang="en-US" sz="3500" dirty="0"/>
          </a:p>
        </p:txBody>
      </p:sp>
      <p:sp>
        <p:nvSpPr>
          <p:cNvPr id="3" name="コンテンツ プレースホルダー 2"/>
          <p:cNvSpPr>
            <a:spLocks noGrp="1"/>
          </p:cNvSpPr>
          <p:nvPr>
            <p:ph idx="1"/>
          </p:nvPr>
        </p:nvSpPr>
        <p:spPr/>
        <p:txBody>
          <a:bodyPr/>
          <a:lstStyle/>
          <a:p>
            <a:r>
              <a:rPr kumimoji="1" lang="ja-JP" altLang="en-US" dirty="0" smtClean="0"/>
              <a:t>ソフトウェア若化前にすべての</a:t>
            </a:r>
            <a:r>
              <a:rPr kumimoji="1" lang="en-US" altLang="ja-JP" dirty="0" smtClean="0"/>
              <a:t>VM</a:t>
            </a:r>
            <a:r>
              <a:rPr kumimoji="1" lang="ja-JP" altLang="en-US" dirty="0" smtClean="0"/>
              <a:t>を移動</a:t>
            </a:r>
            <a:endParaRPr kumimoji="1" lang="en-US" altLang="ja-JP" dirty="0" smtClean="0"/>
          </a:p>
          <a:p>
            <a:pPr lvl="1"/>
            <a:r>
              <a:rPr lang="en-US" altLang="ja-JP" dirty="0" smtClean="0"/>
              <a:t>VM</a:t>
            </a:r>
            <a:r>
              <a:rPr lang="ja-JP" altLang="en-US" dirty="0" smtClean="0"/>
              <a:t>のマイグレーション機能を利用</a:t>
            </a:r>
            <a:endParaRPr lang="en-US" altLang="ja-JP" dirty="0" smtClean="0"/>
          </a:p>
          <a:p>
            <a:pPr lvl="2"/>
            <a:r>
              <a:rPr kumimoji="1" lang="en-US" altLang="ja-JP" dirty="0" smtClean="0"/>
              <a:t>VM</a:t>
            </a:r>
            <a:r>
              <a:rPr kumimoji="1" lang="ja-JP" altLang="en-US" dirty="0" smtClean="0"/>
              <a:t>を動作させたまま別のホストに移動</a:t>
            </a:r>
            <a:endParaRPr lang="en-US" altLang="ja-JP" dirty="0"/>
          </a:p>
          <a:p>
            <a:pPr lvl="2"/>
            <a:r>
              <a:rPr kumimoji="1" lang="ja-JP" altLang="en-US" dirty="0" smtClean="0"/>
              <a:t>その際のダウンタイムは短い</a:t>
            </a:r>
            <a:endParaRPr kumimoji="1" lang="en-US" altLang="ja-JP" dirty="0" smtClean="0"/>
          </a:p>
          <a:p>
            <a:pPr lvl="1"/>
            <a:r>
              <a:rPr lang="ja-JP" altLang="en-US" dirty="0"/>
              <a:t>移動元</a:t>
            </a:r>
            <a:r>
              <a:rPr lang="ja-JP" altLang="en-US" dirty="0" smtClean="0"/>
              <a:t>の</a:t>
            </a:r>
            <a:r>
              <a:rPr lang="ja-JP" altLang="en-US" dirty="0"/>
              <a:t>ハイパーバイザ</a:t>
            </a:r>
            <a:r>
              <a:rPr lang="ja-JP" altLang="en-US" dirty="0" smtClean="0"/>
              <a:t>の</a:t>
            </a:r>
            <a:r>
              <a:rPr lang="ja-JP" altLang="en-US" dirty="0"/>
              <a:t>再起動時</a:t>
            </a:r>
            <a:r>
              <a:rPr lang="ja-JP" altLang="en-US" dirty="0" smtClean="0"/>
              <a:t>に</a:t>
            </a:r>
            <a:r>
              <a:rPr lang="en-US" altLang="ja-JP" dirty="0" smtClean="0"/>
              <a:t>VM</a:t>
            </a:r>
            <a:r>
              <a:rPr lang="ja-JP" altLang="en-US" dirty="0" smtClean="0"/>
              <a:t>の再起動は不要</a:t>
            </a:r>
          </a:p>
        </p:txBody>
      </p:sp>
      <p:sp>
        <p:nvSpPr>
          <p:cNvPr id="4" name="スライド番号プレースホルダー 3"/>
          <p:cNvSpPr>
            <a:spLocks noGrp="1"/>
          </p:cNvSpPr>
          <p:nvPr>
            <p:ph type="sldNum" sz="quarter" idx="12"/>
          </p:nvPr>
        </p:nvSpPr>
        <p:spPr/>
        <p:txBody>
          <a:bodyPr/>
          <a:lstStyle/>
          <a:p>
            <a:fld id="{53932784-8429-45D6-8421-C8E161DAFB29}" type="slidenum">
              <a:rPr lang="ja-JP" altLang="en-US" smtClean="0">
                <a:latin typeface="ヒラギノ丸ゴ Pro W4" pitchFamily="34" charset="-128"/>
                <a:ea typeface="ヒラギノ丸ゴ Pro W4" pitchFamily="34" charset="-128"/>
              </a:rPr>
              <a:pPr/>
              <a:t>5</a:t>
            </a:fld>
            <a:endParaRPr lang="ja-JP" altLang="en-US" dirty="0">
              <a:latin typeface="ヒラギノ丸ゴ Pro W4" pitchFamily="34" charset="-128"/>
              <a:ea typeface="ヒラギノ丸ゴ Pro W4" pitchFamily="34" charset="-128"/>
            </a:endParaRPr>
          </a:p>
        </p:txBody>
      </p:sp>
      <p:sp>
        <p:nvSpPr>
          <p:cNvPr id="6" name="テキスト ボックス 5"/>
          <p:cNvSpPr txBox="1"/>
          <p:nvPr/>
        </p:nvSpPr>
        <p:spPr>
          <a:xfrm>
            <a:off x="3348000" y="4860000"/>
            <a:ext cx="2031325" cy="369332"/>
          </a:xfrm>
          <a:prstGeom prst="rect">
            <a:avLst/>
          </a:prstGeom>
          <a:noFill/>
          <a:effectLst/>
        </p:spPr>
        <p:txBody>
          <a:bodyPr wrap="none" rtlCol="0">
            <a:spAutoFit/>
          </a:bodyPr>
          <a:lstStyle/>
          <a:p>
            <a:pPr fontAlgn="base">
              <a:spcBef>
                <a:spcPct val="0"/>
              </a:spcBef>
              <a:spcAft>
                <a:spcPct val="0"/>
              </a:spcAft>
              <a:defRPr/>
            </a:pPr>
            <a:r>
              <a:rPr kumimoji="0" lang="ja-JP" altLang="en-US"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マイグレーション</a:t>
            </a:r>
          </a:p>
        </p:txBody>
      </p:sp>
      <p:grpSp>
        <p:nvGrpSpPr>
          <p:cNvPr id="32" name="グループ化 31"/>
          <p:cNvGrpSpPr/>
          <p:nvPr/>
        </p:nvGrpSpPr>
        <p:grpSpPr>
          <a:xfrm>
            <a:off x="648000" y="4428000"/>
            <a:ext cx="3231623" cy="2061537"/>
            <a:chOff x="792000" y="4441431"/>
            <a:chExt cx="3231623" cy="2061537"/>
          </a:xfrm>
        </p:grpSpPr>
        <p:sp>
          <p:nvSpPr>
            <p:cNvPr id="19" name="角丸四角形 18"/>
            <p:cNvSpPr/>
            <p:nvPr/>
          </p:nvSpPr>
          <p:spPr>
            <a:xfrm>
              <a:off x="792000" y="4441431"/>
              <a:ext cx="2736000" cy="1836000"/>
            </a:xfrm>
            <a:prstGeom prst="roundRect">
              <a:avLst>
                <a:gd name="adj" fmla="val 7615"/>
              </a:avLst>
            </a:prstGeom>
            <a:solidFill>
              <a:sysClr val="window" lastClr="FFFFFF"/>
            </a:solidFill>
            <a:ln w="38100" cap="flat" cmpd="sng" algn="ctr">
              <a:solidFill>
                <a:srgbClr val="000000">
                  <a:lumMod val="50000"/>
                  <a:lumOff val="50000"/>
                </a:srgbClr>
              </a:solidFill>
              <a:prstDash val="solid"/>
              <a:miter lim="800000"/>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2000"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ホスト</a:t>
              </a:r>
              <a:r>
                <a:rPr kumimoji="0" lang="en-US" altLang="ja-JP" sz="2000"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1</a:t>
              </a: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ja-JP" sz="24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ja-JP" sz="2400"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ja-JP" sz="24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
          <p:nvSpPr>
            <p:cNvPr id="21" name="角丸四角形 12"/>
            <p:cNvSpPr/>
            <p:nvPr/>
          </p:nvSpPr>
          <p:spPr>
            <a:xfrm>
              <a:off x="864000" y="5868000"/>
              <a:ext cx="2520000" cy="31584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2000"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ハイパーバイザ</a:t>
              </a:r>
            </a:p>
          </p:txBody>
        </p:sp>
        <p:pic>
          <p:nvPicPr>
            <p:cNvPr id="31"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3384000" y="5616000"/>
              <a:ext cx="639623" cy="886968"/>
            </a:xfrm>
            <a:prstGeom prst="rect">
              <a:avLst/>
            </a:prstGeom>
            <a:noFill/>
          </p:spPr>
        </p:pic>
      </p:grpSp>
      <p:sp>
        <p:nvSpPr>
          <p:cNvPr id="5" name="右矢印 4"/>
          <p:cNvSpPr/>
          <p:nvPr/>
        </p:nvSpPr>
        <p:spPr>
          <a:xfrm>
            <a:off x="3672000" y="5170763"/>
            <a:ext cx="1440000" cy="432000"/>
          </a:xfrm>
          <a:prstGeom prst="rightArrow">
            <a:avLst/>
          </a:prstGeom>
          <a:ln/>
        </p:spPr>
        <p:style>
          <a:lnRef idx="2">
            <a:schemeClr val="accent3"/>
          </a:lnRef>
          <a:fillRef idx="1">
            <a:schemeClr val="lt1"/>
          </a:fillRef>
          <a:effectRef idx="0">
            <a:schemeClr val="accent3"/>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grpSp>
        <p:nvGrpSpPr>
          <p:cNvPr id="37" name="グループ化 36"/>
          <p:cNvGrpSpPr/>
          <p:nvPr/>
        </p:nvGrpSpPr>
        <p:grpSpPr>
          <a:xfrm>
            <a:off x="5364000" y="4428000"/>
            <a:ext cx="3231623" cy="2061537"/>
            <a:chOff x="792000" y="4441431"/>
            <a:chExt cx="3231623" cy="2061537"/>
          </a:xfrm>
        </p:grpSpPr>
        <p:sp>
          <p:nvSpPr>
            <p:cNvPr id="38" name="角丸四角形 37"/>
            <p:cNvSpPr/>
            <p:nvPr/>
          </p:nvSpPr>
          <p:spPr>
            <a:xfrm>
              <a:off x="792000" y="4441431"/>
              <a:ext cx="2736000" cy="1836000"/>
            </a:xfrm>
            <a:prstGeom prst="roundRect">
              <a:avLst>
                <a:gd name="adj" fmla="val 7615"/>
              </a:avLst>
            </a:prstGeom>
            <a:solidFill>
              <a:sysClr val="window" lastClr="FFFFFF"/>
            </a:solidFill>
            <a:ln w="38100" cap="flat" cmpd="sng" algn="ctr">
              <a:solidFill>
                <a:srgbClr val="000000">
                  <a:lumMod val="50000"/>
                  <a:lumOff val="50000"/>
                </a:srgbClr>
              </a:solidFill>
              <a:prstDash val="solid"/>
              <a:miter lim="800000"/>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2000"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ホスト</a:t>
              </a:r>
              <a:r>
                <a:rPr kumimoji="0" lang="en-US" altLang="ja-JP" sz="20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2</a:t>
              </a:r>
              <a:endParaRPr kumimoji="0" lang="en-US" altLang="ja-JP" sz="2000"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ja-JP" sz="24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ja-JP" sz="2400"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ja-JP" sz="24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
          <p:nvSpPr>
            <p:cNvPr id="39" name="角丸四角形 12"/>
            <p:cNvSpPr/>
            <p:nvPr/>
          </p:nvSpPr>
          <p:spPr>
            <a:xfrm>
              <a:off x="864000" y="5868000"/>
              <a:ext cx="2520000" cy="31584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2000"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ハイパーバイザ</a:t>
              </a:r>
            </a:p>
          </p:txBody>
        </p:sp>
        <p:pic>
          <p:nvPicPr>
            <p:cNvPr id="40"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3384000" y="5616000"/>
              <a:ext cx="639623" cy="886968"/>
            </a:xfrm>
            <a:prstGeom prst="rect">
              <a:avLst/>
            </a:prstGeom>
            <a:noFill/>
          </p:spPr>
        </p:pic>
      </p:grpSp>
      <p:grpSp>
        <p:nvGrpSpPr>
          <p:cNvPr id="12" name="グループ化 11"/>
          <p:cNvGrpSpPr/>
          <p:nvPr/>
        </p:nvGrpSpPr>
        <p:grpSpPr>
          <a:xfrm>
            <a:off x="756000" y="4994149"/>
            <a:ext cx="2519133" cy="792000"/>
            <a:chOff x="2340000" y="5040000"/>
            <a:chExt cx="2376000" cy="720000"/>
          </a:xfrm>
        </p:grpSpPr>
        <p:sp>
          <p:nvSpPr>
            <p:cNvPr id="13" name="正方形/長方形 2"/>
            <p:cNvSpPr/>
            <p:nvPr/>
          </p:nvSpPr>
          <p:spPr>
            <a:xfrm>
              <a:off x="2340000" y="5040000"/>
              <a:ext cx="540000" cy="720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VM</a:t>
              </a:r>
              <a:endParaRPr kumimoji="0" lang="ja-JP" altLang="en-US" sz="1800"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
          <p:nvSpPr>
            <p:cNvPr id="14" name="正方形/長方形 3"/>
            <p:cNvSpPr/>
            <p:nvPr/>
          </p:nvSpPr>
          <p:spPr>
            <a:xfrm>
              <a:off x="2952000" y="5040000"/>
              <a:ext cx="540000" cy="720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VM</a:t>
              </a:r>
              <a:endParaRPr kumimoji="0" lang="ja-JP" altLang="en-US" sz="1800"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
          <p:nvSpPr>
            <p:cNvPr id="15" name="正方形/長方形 4"/>
            <p:cNvSpPr/>
            <p:nvPr/>
          </p:nvSpPr>
          <p:spPr>
            <a:xfrm>
              <a:off x="3564000" y="5040000"/>
              <a:ext cx="540000" cy="720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VM</a:t>
              </a:r>
              <a:endParaRPr kumimoji="0" lang="ja-JP" altLang="en-US" sz="1800"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
          <p:nvSpPr>
            <p:cNvPr id="16" name="正方形/長方形 5"/>
            <p:cNvSpPr/>
            <p:nvPr/>
          </p:nvSpPr>
          <p:spPr>
            <a:xfrm>
              <a:off x="4176000" y="5040000"/>
              <a:ext cx="540000" cy="720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VM</a:t>
              </a:r>
              <a:endParaRPr kumimoji="0" lang="ja-JP" altLang="en-US" sz="1800"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grpSp>
      <p:sp>
        <p:nvSpPr>
          <p:cNvPr id="29" name="角丸四角形吹き出し 28"/>
          <p:cNvSpPr/>
          <p:nvPr/>
        </p:nvSpPr>
        <p:spPr>
          <a:xfrm>
            <a:off x="2448000" y="3861048"/>
            <a:ext cx="1620000" cy="396000"/>
          </a:xfrm>
          <a:prstGeom prst="wedgeRoundRectCallout">
            <a:avLst>
              <a:gd name="adj1" fmla="val -51941"/>
              <a:gd name="adj2" fmla="val 265811"/>
              <a:gd name="adj3" fmla="val 16667"/>
            </a:avLst>
          </a:prstGeom>
          <a:ln/>
        </p:spPr>
        <p:style>
          <a:lnRef idx="1">
            <a:schemeClr val="accent3"/>
          </a:lnRef>
          <a:fillRef idx="2">
            <a:schemeClr val="accent3"/>
          </a:fillRef>
          <a:effectRef idx="1">
            <a:schemeClr val="accent3"/>
          </a:effectRef>
          <a:fontRef idx="minor">
            <a:schemeClr val="dk1"/>
          </a:fontRef>
        </p:style>
        <p:txBody>
          <a:bodyPr vert="horz"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すべて</a:t>
            </a:r>
            <a:r>
              <a:rPr kumimoji="0" lang="ja-JP" altLang="en-US"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移動</a:t>
            </a:r>
            <a:endParaRPr kumimoji="0" lang="en-US" altLang="ja-JP" sz="1800"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
        <p:nvSpPr>
          <p:cNvPr id="28" name="角丸四角形吹き出し 27"/>
          <p:cNvSpPr/>
          <p:nvPr/>
        </p:nvSpPr>
        <p:spPr>
          <a:xfrm>
            <a:off x="98317" y="5194815"/>
            <a:ext cx="432000" cy="1008000"/>
          </a:xfrm>
          <a:prstGeom prst="wedgeRoundRectCallout">
            <a:avLst>
              <a:gd name="adj1" fmla="val 134455"/>
              <a:gd name="adj2" fmla="val 33411"/>
              <a:gd name="adj3" fmla="val 16667"/>
            </a:avLst>
          </a:prstGeom>
          <a:ln/>
        </p:spPr>
        <p:style>
          <a:lnRef idx="1">
            <a:schemeClr val="accent3"/>
          </a:lnRef>
          <a:fillRef idx="2">
            <a:schemeClr val="accent3"/>
          </a:fillRef>
          <a:effectRef idx="1">
            <a:schemeClr val="accent3"/>
          </a:effectRef>
          <a:fontRef idx="minor">
            <a:schemeClr val="dk1"/>
          </a:fontRef>
        </p:style>
        <p:txBody>
          <a:bodyPr vert="eaVert"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再起動</a:t>
            </a:r>
            <a:endParaRPr kumimoji="0" lang="ja-JP" altLang="en-US" sz="1800"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Tree>
    <p:extLst>
      <p:ext uri="{BB962C8B-B14F-4D97-AF65-F5344CB8AC3E}">
        <p14:creationId xmlns:p14="http://schemas.microsoft.com/office/powerpoint/2010/main" val="1976240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63" presetClass="path" presetSubtype="0" accel="50000" decel="50000" fill="hold" nodeType="clickEffect">
                                  <p:stCondLst>
                                    <p:cond delay="0"/>
                                  </p:stCondLst>
                                  <p:childTnLst>
                                    <p:animMotion origin="layout" path="M -2.5E-6 3.7037E-7 L 0.51597 -0.00232 " pathEditMode="relative" rAng="0" ptsTypes="AA">
                                      <p:cBhvr>
                                        <p:cTn id="11" dur="1000" fill="hold"/>
                                        <p:tgtEl>
                                          <p:spTgt spid="12"/>
                                        </p:tgtEl>
                                        <p:attrNameLst>
                                          <p:attrName>ppt_x</p:attrName>
                                          <p:attrName>ppt_y</p:attrName>
                                        </p:attrNameLst>
                                      </p:cBhvr>
                                      <p:rCtr x="25799" y="-116"/>
                                    </p:animMotion>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1" nodeType="clickEffect">
                                  <p:stCondLst>
                                    <p:cond delay="0"/>
                                  </p:stCondLst>
                                  <p:childTnLst>
                                    <p:animEffect transition="out" filter="fade">
                                      <p:cBhvr>
                                        <p:cTn id="15" dur="500"/>
                                        <p:tgtEl>
                                          <p:spTgt spid="29"/>
                                        </p:tgtEl>
                                      </p:cBhvr>
                                    </p:animEffect>
                                    <p:set>
                                      <p:cBhvr>
                                        <p:cTn id="16" dur="1" fill="hold">
                                          <p:stCondLst>
                                            <p:cond delay="499"/>
                                          </p:stCondLst>
                                        </p:cTn>
                                        <p:tgtEl>
                                          <p:spTgt spid="29"/>
                                        </p:tgtEl>
                                        <p:attrNameLst>
                                          <p:attrName>style.visibility</p:attrName>
                                        </p:attrNameLst>
                                      </p:cBhvr>
                                      <p:to>
                                        <p:strVal val="hidden"/>
                                      </p:to>
                                    </p:set>
                                  </p:childTnLst>
                                </p:cTn>
                              </p:par>
                              <p:par>
                                <p:cTn id="17" presetID="10" presetClass="entr" presetSubtype="0" fill="hold" grpId="0" nodeType="with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fade">
                                      <p:cBhvr>
                                        <p:cTn id="1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9" grpId="1" animBg="1"/>
      <p:bldP spid="2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マイグレーション中の性能低下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マイグレーションはシステムに大きな負荷をかける</a:t>
            </a:r>
            <a:endParaRPr kumimoji="1" lang="en-US" altLang="ja-JP" dirty="0" smtClean="0"/>
          </a:p>
          <a:p>
            <a:pPr lvl="1"/>
            <a:r>
              <a:rPr lang="ja-JP" altLang="en-US" dirty="0"/>
              <a:t>ネットワークを</a:t>
            </a:r>
            <a:r>
              <a:rPr lang="ja-JP" altLang="en-US" dirty="0" smtClean="0"/>
              <a:t>介して</a:t>
            </a:r>
            <a:r>
              <a:rPr lang="en-US" altLang="ja-JP" dirty="0" smtClean="0"/>
              <a:t>VM</a:t>
            </a:r>
            <a:r>
              <a:rPr lang="ja-JP" altLang="en-US" dirty="0" smtClean="0"/>
              <a:t>の大きなメモリイメージを転送</a:t>
            </a:r>
            <a:endParaRPr lang="en-US" altLang="ja-JP" dirty="0" smtClean="0"/>
          </a:p>
          <a:p>
            <a:pPr lvl="1"/>
            <a:r>
              <a:rPr kumimoji="1" lang="en-US" altLang="ja-JP" dirty="0" smtClean="0"/>
              <a:t>CPU</a:t>
            </a:r>
            <a:r>
              <a:rPr lang="ja-JP" altLang="en-US" dirty="0" smtClean="0"/>
              <a:t>やメモリ帯域を占有</a:t>
            </a:r>
            <a:endParaRPr kumimoji="1" lang="en-US" altLang="ja-JP" dirty="0" smtClean="0"/>
          </a:p>
          <a:p>
            <a:r>
              <a:rPr lang="ja-JP" altLang="en-US" dirty="0"/>
              <a:t>ネットワーク帯域</a:t>
            </a:r>
            <a:r>
              <a:rPr lang="ja-JP" altLang="en-US" dirty="0" smtClean="0"/>
              <a:t>を</a:t>
            </a:r>
            <a:r>
              <a:rPr lang="ja-JP" altLang="en-US" dirty="0"/>
              <a:t>制限</a:t>
            </a:r>
            <a:r>
              <a:rPr lang="ja-JP" altLang="en-US" dirty="0" smtClean="0"/>
              <a:t>する</a:t>
            </a:r>
            <a:r>
              <a:rPr lang="ja-JP" altLang="en-US" dirty="0"/>
              <a:t>方法も</a:t>
            </a:r>
            <a:r>
              <a:rPr lang="ja-JP" altLang="en-US" dirty="0" smtClean="0"/>
              <a:t>あるが</a:t>
            </a:r>
            <a:r>
              <a:rPr lang="en-US" altLang="ja-JP" dirty="0" smtClean="0"/>
              <a:t>…</a:t>
            </a:r>
          </a:p>
          <a:p>
            <a:pPr lvl="1"/>
            <a:r>
              <a:rPr kumimoji="1" lang="ja-JP" altLang="en-US" dirty="0"/>
              <a:t>システム全体</a:t>
            </a:r>
            <a:r>
              <a:rPr kumimoji="1" lang="ja-JP" altLang="en-US" dirty="0" smtClean="0"/>
              <a:t>の</a:t>
            </a:r>
            <a:r>
              <a:rPr kumimoji="1" lang="ja-JP" altLang="en-US" dirty="0"/>
              <a:t>性能低下を</a:t>
            </a:r>
            <a:r>
              <a:rPr kumimoji="1" lang="ja-JP" altLang="en-US" dirty="0" smtClean="0"/>
              <a:t>抑える</a:t>
            </a:r>
            <a:r>
              <a:rPr lang="ja-JP" altLang="en-US" dirty="0" smtClean="0"/>
              <a:t>こと</a:t>
            </a:r>
            <a:r>
              <a:rPr lang="ja-JP" altLang="en-US" dirty="0"/>
              <a:t>は</a:t>
            </a:r>
            <a:r>
              <a:rPr lang="ja-JP" altLang="en-US" dirty="0" smtClean="0"/>
              <a:t>できる</a:t>
            </a:r>
            <a:endParaRPr kumimoji="1" lang="en-US" altLang="ja-JP" dirty="0" smtClean="0"/>
          </a:p>
          <a:p>
            <a:pPr lvl="1"/>
            <a:r>
              <a:rPr lang="ja-JP" altLang="en-US" dirty="0"/>
              <a:t>ソフトウェア若化にかかる時間</a:t>
            </a:r>
            <a:r>
              <a:rPr lang="ja-JP" altLang="en-US" dirty="0" smtClean="0"/>
              <a:t>の</a:t>
            </a:r>
            <a:r>
              <a:rPr lang="ja-JP" altLang="en-US" dirty="0"/>
              <a:t>増大</a:t>
            </a:r>
            <a:endParaRPr kumimoji="1" lang="ja-JP" altLang="en-US" dirty="0"/>
          </a:p>
        </p:txBody>
      </p:sp>
      <p:sp>
        <p:nvSpPr>
          <p:cNvPr id="4" name="スライド番号プレースホルダー 3"/>
          <p:cNvSpPr>
            <a:spLocks noGrp="1"/>
          </p:cNvSpPr>
          <p:nvPr>
            <p:ph type="sldNum" sz="quarter" idx="12"/>
          </p:nvPr>
        </p:nvSpPr>
        <p:spPr/>
        <p:txBody>
          <a:bodyPr/>
          <a:lstStyle/>
          <a:p>
            <a:fld id="{53932784-8429-45D6-8421-C8E161DAFB29}" type="slidenum">
              <a:rPr lang="ja-JP" altLang="en-US" smtClean="0">
                <a:latin typeface="ヒラギノ丸ゴ Pro W4" pitchFamily="34" charset="-128"/>
                <a:ea typeface="ヒラギノ丸ゴ Pro W4" pitchFamily="34" charset="-128"/>
              </a:rPr>
              <a:pPr/>
              <a:t>6</a:t>
            </a:fld>
            <a:endParaRPr lang="ja-JP" altLang="en-US" dirty="0">
              <a:latin typeface="ヒラギノ丸ゴ Pro W4" pitchFamily="34" charset="-128"/>
              <a:ea typeface="ヒラギノ丸ゴ Pro W4" pitchFamily="34" charset="-128"/>
            </a:endParaRPr>
          </a:p>
        </p:txBody>
      </p:sp>
      <p:sp>
        <p:nvSpPr>
          <p:cNvPr id="6" name="角丸四角形 5"/>
          <p:cNvSpPr/>
          <p:nvPr/>
        </p:nvSpPr>
        <p:spPr>
          <a:xfrm>
            <a:off x="182098" y="4752000"/>
            <a:ext cx="3204000" cy="1764000"/>
          </a:xfrm>
          <a:prstGeom prst="roundRect">
            <a:avLst>
              <a:gd name="adj" fmla="val 7615"/>
            </a:avLst>
          </a:prstGeom>
          <a:solidFill>
            <a:sysClr val="window" lastClr="FFFFFF"/>
          </a:solidFill>
          <a:ln w="38100" cap="flat" cmpd="sng" algn="ctr">
            <a:solidFill>
              <a:srgbClr val="000000">
                <a:lumMod val="50000"/>
                <a:lumOff val="50000"/>
              </a:srgbClr>
            </a:solidFill>
            <a:prstDash val="solid"/>
            <a:miter lim="800000"/>
          </a:ln>
          <a:effectLst/>
        </p:spPr>
        <p:txBody>
          <a:bodyPr rtlCol="0" anchor="ctr"/>
          <a:lstStyle/>
          <a:p>
            <a:pPr algn="ctr" fontAlgn="base">
              <a:spcBef>
                <a:spcPct val="0"/>
              </a:spcBef>
              <a:spcAft>
                <a:spcPct val="0"/>
              </a:spcAft>
            </a:pPr>
            <a:endParaRPr kumimoji="0" lang="ja-JP" altLang="en-US" sz="2400" kern="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p:txBody>
      </p:sp>
      <p:sp>
        <p:nvSpPr>
          <p:cNvPr id="7" name="角丸四角形 6"/>
          <p:cNvSpPr/>
          <p:nvPr/>
        </p:nvSpPr>
        <p:spPr>
          <a:xfrm>
            <a:off x="290098" y="6084000"/>
            <a:ext cx="3000396" cy="285752"/>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base">
              <a:spcBef>
                <a:spcPct val="0"/>
              </a:spcBef>
              <a:spcAft>
                <a:spcPct val="0"/>
              </a:spcAft>
            </a:pPr>
            <a:r>
              <a:rPr kumimoji="0" lang="ja-JP" altLang="en-US" sz="20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ハイパーバイザ</a:t>
            </a:r>
          </a:p>
        </p:txBody>
      </p:sp>
      <p:sp>
        <p:nvSpPr>
          <p:cNvPr id="8" name="テキスト ボックス 7"/>
          <p:cNvSpPr txBox="1"/>
          <p:nvPr/>
        </p:nvSpPr>
        <p:spPr>
          <a:xfrm>
            <a:off x="1298098" y="4752000"/>
            <a:ext cx="1019831" cy="369332"/>
          </a:xfrm>
          <a:prstGeom prst="rect">
            <a:avLst/>
          </a:prstGeom>
          <a:noFill/>
        </p:spPr>
        <p:txBody>
          <a:bodyPr wrap="none" rtlCol="0">
            <a:spAutoFit/>
          </a:bodyPr>
          <a:lstStyle/>
          <a:p>
            <a:pPr fontAlgn="base">
              <a:spcBef>
                <a:spcPct val="0"/>
              </a:spcBef>
              <a:spcAft>
                <a:spcPct val="0"/>
              </a:spcAft>
            </a:pPr>
            <a:r>
              <a:rPr kumimoji="0" lang="ja-JP" altLang="en-US"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ホスト</a:t>
            </a:r>
            <a:r>
              <a:rPr kumimoji="0" lang="en-US" altLang="ja-JP"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1</a:t>
            </a:r>
            <a:endParaRPr kumimoji="0" lang="ja-JP" altLang="en-US"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p:txBody>
      </p:sp>
      <p:pic>
        <p:nvPicPr>
          <p:cNvPr id="9"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3307921" y="5760000"/>
            <a:ext cx="639623" cy="886968"/>
          </a:xfrm>
          <a:prstGeom prst="rect">
            <a:avLst/>
          </a:prstGeom>
          <a:noFill/>
        </p:spPr>
      </p:pic>
      <p:sp>
        <p:nvSpPr>
          <p:cNvPr id="10" name="角丸四角形 9"/>
          <p:cNvSpPr/>
          <p:nvPr/>
        </p:nvSpPr>
        <p:spPr>
          <a:xfrm>
            <a:off x="5042098" y="4752000"/>
            <a:ext cx="3204000" cy="1764000"/>
          </a:xfrm>
          <a:prstGeom prst="roundRect">
            <a:avLst>
              <a:gd name="adj" fmla="val 7615"/>
            </a:avLst>
          </a:prstGeom>
          <a:solidFill>
            <a:sysClr val="window" lastClr="FFFFFF"/>
          </a:solidFill>
          <a:ln w="38100" cap="flat" cmpd="sng" algn="ctr">
            <a:solidFill>
              <a:srgbClr val="000000">
                <a:lumMod val="50000"/>
                <a:lumOff val="50000"/>
              </a:srgbClr>
            </a:solidFill>
            <a:prstDash val="solid"/>
            <a:miter lim="800000"/>
          </a:ln>
          <a:effectLst/>
        </p:spPr>
        <p:txBody>
          <a:bodyPr rtlCol="0" anchor="ctr"/>
          <a:lstStyle/>
          <a:p>
            <a:pPr algn="ctr" fontAlgn="base">
              <a:spcBef>
                <a:spcPct val="0"/>
              </a:spcBef>
              <a:spcAft>
                <a:spcPct val="0"/>
              </a:spcAft>
            </a:pPr>
            <a:endParaRPr kumimoji="0" lang="ja-JP" altLang="en-US" sz="2400" kern="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p:txBody>
      </p:sp>
      <p:sp>
        <p:nvSpPr>
          <p:cNvPr id="11" name="角丸四角形 10"/>
          <p:cNvSpPr/>
          <p:nvPr/>
        </p:nvSpPr>
        <p:spPr>
          <a:xfrm>
            <a:off x="5150098" y="6084000"/>
            <a:ext cx="3000396" cy="285752"/>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base">
              <a:spcBef>
                <a:spcPct val="0"/>
              </a:spcBef>
              <a:spcAft>
                <a:spcPct val="0"/>
              </a:spcAft>
            </a:pPr>
            <a:r>
              <a:rPr kumimoji="0" lang="ja-JP" altLang="en-US" sz="20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ハイパーバイザ</a:t>
            </a:r>
          </a:p>
        </p:txBody>
      </p:sp>
      <p:sp>
        <p:nvSpPr>
          <p:cNvPr id="12" name="テキスト ボックス 11"/>
          <p:cNvSpPr txBox="1"/>
          <p:nvPr/>
        </p:nvSpPr>
        <p:spPr>
          <a:xfrm>
            <a:off x="6158098" y="4752000"/>
            <a:ext cx="1019831" cy="369332"/>
          </a:xfrm>
          <a:prstGeom prst="rect">
            <a:avLst/>
          </a:prstGeom>
          <a:noFill/>
        </p:spPr>
        <p:txBody>
          <a:bodyPr wrap="none" rtlCol="0">
            <a:spAutoFit/>
          </a:bodyPr>
          <a:lstStyle/>
          <a:p>
            <a:pPr fontAlgn="base">
              <a:spcBef>
                <a:spcPct val="0"/>
              </a:spcBef>
              <a:spcAft>
                <a:spcPct val="0"/>
              </a:spcAft>
            </a:pPr>
            <a:r>
              <a:rPr kumimoji="0" lang="ja-JP" altLang="en-US"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ホスト</a:t>
            </a:r>
            <a:r>
              <a:rPr kumimoji="0" lang="en-US" altLang="ja-JP"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2</a:t>
            </a:r>
            <a:endParaRPr kumimoji="0" lang="ja-JP" altLang="en-US"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p:txBody>
      </p:sp>
      <p:pic>
        <p:nvPicPr>
          <p:cNvPr id="13"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8167921" y="5760000"/>
            <a:ext cx="639623" cy="886968"/>
          </a:xfrm>
          <a:prstGeom prst="rect">
            <a:avLst/>
          </a:prstGeom>
          <a:noFill/>
        </p:spPr>
      </p:pic>
      <p:sp>
        <p:nvSpPr>
          <p:cNvPr id="14" name="右矢印 13"/>
          <p:cNvSpPr/>
          <p:nvPr/>
        </p:nvSpPr>
        <p:spPr>
          <a:xfrm>
            <a:off x="3494098" y="5327430"/>
            <a:ext cx="1440000" cy="432000"/>
          </a:xfrm>
          <a:prstGeom prst="rightArrow">
            <a:avLst/>
          </a:prstGeom>
          <a:ln/>
        </p:spPr>
        <p:style>
          <a:lnRef idx="2">
            <a:schemeClr val="accent3"/>
          </a:lnRef>
          <a:fillRef idx="1">
            <a:schemeClr val="lt1"/>
          </a:fillRef>
          <a:effectRef idx="0">
            <a:schemeClr val="accent3"/>
          </a:effectRef>
          <a:fontRef idx="minor">
            <a:schemeClr val="dk1"/>
          </a:fontRef>
        </p:style>
        <p:txBody>
          <a:bodyPr rtlCol="0" anchor="ctr"/>
          <a:lstStyle/>
          <a:p>
            <a:pPr algn="ctr" fontAlgn="base">
              <a:spcBef>
                <a:spcPct val="0"/>
              </a:spcBef>
              <a:spcAft>
                <a:spcPct val="0"/>
              </a:spcAft>
            </a:pPr>
            <a:endParaRPr kumimoji="0" lang="ja-JP" altLang="en-US" sz="2400" kern="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p:txBody>
      </p:sp>
      <p:sp>
        <p:nvSpPr>
          <p:cNvPr id="15" name="テキスト ボックス 14"/>
          <p:cNvSpPr txBox="1"/>
          <p:nvPr/>
        </p:nvSpPr>
        <p:spPr>
          <a:xfrm>
            <a:off x="3456000" y="5040000"/>
            <a:ext cx="1441420" cy="307777"/>
          </a:xfrm>
          <a:prstGeom prst="rect">
            <a:avLst/>
          </a:prstGeom>
          <a:noFill/>
          <a:effectLst/>
        </p:spPr>
        <p:txBody>
          <a:bodyPr wrap="none" rtlCol="0">
            <a:spAutoFit/>
          </a:bodyPr>
          <a:lstStyle/>
          <a:p>
            <a:pPr fontAlgn="base">
              <a:spcBef>
                <a:spcPct val="0"/>
              </a:spcBef>
              <a:spcAft>
                <a:spcPct val="0"/>
              </a:spcAft>
            </a:pPr>
            <a:r>
              <a:rPr kumimoji="0" lang="ja-JP" altLang="en-US" sz="1400" kern="0" dirty="0" smtClean="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メモリイメージ</a:t>
            </a:r>
            <a:endParaRPr kumimoji="0" lang="ja-JP" altLang="en-US" sz="14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p:txBody>
      </p:sp>
      <p:grpSp>
        <p:nvGrpSpPr>
          <p:cNvPr id="16" name="グループ化 10"/>
          <p:cNvGrpSpPr/>
          <p:nvPr/>
        </p:nvGrpSpPr>
        <p:grpSpPr>
          <a:xfrm>
            <a:off x="290098" y="5292000"/>
            <a:ext cx="2988000" cy="720000"/>
            <a:chOff x="2340000" y="5040000"/>
            <a:chExt cx="2988000" cy="720000"/>
          </a:xfrm>
        </p:grpSpPr>
        <p:sp>
          <p:nvSpPr>
            <p:cNvPr id="23" name="正方形/長方形 2"/>
            <p:cNvSpPr/>
            <p:nvPr/>
          </p:nvSpPr>
          <p:spPr>
            <a:xfrm>
              <a:off x="2340000" y="5040000"/>
              <a:ext cx="540000" cy="720000"/>
            </a:xfrm>
            <a:prstGeom prst="rect">
              <a:avLst/>
            </a:prstGeom>
            <a:solidFill>
              <a:sysClr val="window" lastClr="FFFFFF"/>
            </a:solidFill>
            <a:ln w="19050" cap="flat" cmpd="sng" algn="ctr">
              <a:solidFill>
                <a:srgbClr val="000000"/>
              </a:solidFill>
              <a:prstDash val="dash"/>
              <a:miter lim="800000"/>
            </a:ln>
            <a:effectLst/>
          </p:spPr>
          <p:txBody>
            <a:bodyPr rtlCol="0" anchor="ctr"/>
            <a:lstStyle/>
            <a:p>
              <a:pPr algn="ctr" fontAlgn="base">
                <a:spcBef>
                  <a:spcPct val="0"/>
                </a:spcBef>
                <a:spcAft>
                  <a:spcPct val="0"/>
                </a:spcAft>
              </a:pPr>
              <a:r>
                <a:rPr kumimoji="0" lang="en-US" altLang="ja-JP" sz="16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VM</a:t>
              </a:r>
              <a:endParaRPr kumimoji="0" lang="ja-JP" altLang="en-US" sz="16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p:txBody>
        </p:sp>
        <p:sp>
          <p:nvSpPr>
            <p:cNvPr id="24" name="正方形/長方形 3"/>
            <p:cNvSpPr/>
            <p:nvPr/>
          </p:nvSpPr>
          <p:spPr>
            <a:xfrm>
              <a:off x="2952000" y="5040000"/>
              <a:ext cx="540000" cy="720000"/>
            </a:xfrm>
            <a:prstGeom prst="rect">
              <a:avLst/>
            </a:prstGeom>
            <a:solidFill>
              <a:sysClr val="window" lastClr="FFFFFF"/>
            </a:solidFill>
            <a:ln w="19050" cap="flat" cmpd="sng" algn="ctr">
              <a:solidFill>
                <a:srgbClr val="000000"/>
              </a:solidFill>
              <a:prstDash val="dash"/>
              <a:miter lim="800000"/>
            </a:ln>
            <a:effectLst/>
          </p:spPr>
          <p:txBody>
            <a:bodyPr rtlCol="0" anchor="ctr"/>
            <a:lstStyle/>
            <a:p>
              <a:pPr algn="ctr" fontAlgn="base">
                <a:spcBef>
                  <a:spcPct val="0"/>
                </a:spcBef>
                <a:spcAft>
                  <a:spcPct val="0"/>
                </a:spcAft>
              </a:pPr>
              <a:r>
                <a:rPr kumimoji="0" lang="en-US" altLang="ja-JP" sz="16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VM</a:t>
              </a:r>
              <a:endParaRPr kumimoji="0" lang="ja-JP" altLang="en-US" sz="16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p:txBody>
        </p:sp>
        <p:sp>
          <p:nvSpPr>
            <p:cNvPr id="25" name="正方形/長方形 4"/>
            <p:cNvSpPr/>
            <p:nvPr/>
          </p:nvSpPr>
          <p:spPr>
            <a:xfrm>
              <a:off x="3564000" y="5040000"/>
              <a:ext cx="540000" cy="720000"/>
            </a:xfrm>
            <a:prstGeom prst="rect">
              <a:avLst/>
            </a:prstGeom>
            <a:solidFill>
              <a:sysClr val="window" lastClr="FFFFFF"/>
            </a:solidFill>
            <a:ln w="19050" cap="flat" cmpd="sng" algn="ctr">
              <a:solidFill>
                <a:srgbClr val="000000"/>
              </a:solidFill>
              <a:prstDash val="dash"/>
              <a:miter lim="800000"/>
            </a:ln>
            <a:effectLst/>
          </p:spPr>
          <p:txBody>
            <a:bodyPr rtlCol="0" anchor="ctr"/>
            <a:lstStyle/>
            <a:p>
              <a:pPr algn="ctr" fontAlgn="base">
                <a:spcBef>
                  <a:spcPct val="0"/>
                </a:spcBef>
                <a:spcAft>
                  <a:spcPct val="0"/>
                </a:spcAft>
              </a:pPr>
              <a:r>
                <a:rPr kumimoji="0" lang="en-US" altLang="ja-JP" sz="16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VM</a:t>
              </a:r>
              <a:endParaRPr kumimoji="0" lang="ja-JP" altLang="en-US" sz="16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p:txBody>
        </p:sp>
        <p:sp>
          <p:nvSpPr>
            <p:cNvPr id="26" name="正方形/長方形 5"/>
            <p:cNvSpPr/>
            <p:nvPr/>
          </p:nvSpPr>
          <p:spPr>
            <a:xfrm>
              <a:off x="4176000" y="5040000"/>
              <a:ext cx="540000" cy="720000"/>
            </a:xfrm>
            <a:prstGeom prst="rect">
              <a:avLst/>
            </a:prstGeom>
            <a:solidFill>
              <a:sysClr val="window" lastClr="FFFFFF"/>
            </a:solidFill>
            <a:ln w="19050" cap="flat" cmpd="sng" algn="ctr">
              <a:solidFill>
                <a:srgbClr val="000000"/>
              </a:solidFill>
              <a:prstDash val="dash"/>
              <a:miter lim="800000"/>
            </a:ln>
            <a:effectLst/>
          </p:spPr>
          <p:txBody>
            <a:bodyPr rtlCol="0" anchor="ctr"/>
            <a:lstStyle/>
            <a:p>
              <a:pPr algn="ctr" fontAlgn="base">
                <a:spcBef>
                  <a:spcPct val="0"/>
                </a:spcBef>
                <a:spcAft>
                  <a:spcPct val="0"/>
                </a:spcAft>
              </a:pPr>
              <a:r>
                <a:rPr kumimoji="0" lang="en-US" altLang="ja-JP" sz="16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VM</a:t>
              </a:r>
              <a:endParaRPr kumimoji="0" lang="ja-JP" altLang="en-US" sz="16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p:txBody>
        </p:sp>
        <p:sp>
          <p:nvSpPr>
            <p:cNvPr id="27" name="正方形/長方形 6"/>
            <p:cNvSpPr/>
            <p:nvPr/>
          </p:nvSpPr>
          <p:spPr>
            <a:xfrm>
              <a:off x="4788000" y="5040000"/>
              <a:ext cx="540000" cy="720000"/>
            </a:xfrm>
            <a:prstGeom prst="rect">
              <a:avLst/>
            </a:prstGeom>
            <a:solidFill>
              <a:sysClr val="window" lastClr="FFFFFF"/>
            </a:solidFill>
            <a:ln w="19050" cap="flat" cmpd="sng" algn="ctr">
              <a:solidFill>
                <a:srgbClr val="000000"/>
              </a:solidFill>
              <a:prstDash val="dash"/>
              <a:miter lim="800000"/>
            </a:ln>
            <a:effectLst/>
          </p:spPr>
          <p:txBody>
            <a:bodyPr rtlCol="0" anchor="ctr"/>
            <a:lstStyle/>
            <a:p>
              <a:pPr algn="ctr" fontAlgn="base">
                <a:spcBef>
                  <a:spcPct val="0"/>
                </a:spcBef>
                <a:spcAft>
                  <a:spcPct val="0"/>
                </a:spcAft>
              </a:pPr>
              <a:r>
                <a:rPr kumimoji="0" lang="en-US" altLang="ja-JP" sz="16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VM</a:t>
              </a:r>
              <a:endParaRPr kumimoji="0" lang="ja-JP" altLang="en-US" sz="16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p:txBody>
        </p:sp>
      </p:grpSp>
      <p:grpSp>
        <p:nvGrpSpPr>
          <p:cNvPr id="17" name="グループ化 10"/>
          <p:cNvGrpSpPr/>
          <p:nvPr/>
        </p:nvGrpSpPr>
        <p:grpSpPr>
          <a:xfrm>
            <a:off x="5143916" y="5252066"/>
            <a:ext cx="2988000" cy="720000"/>
            <a:chOff x="2340000" y="5040000"/>
            <a:chExt cx="2988000" cy="720000"/>
          </a:xfrm>
        </p:grpSpPr>
        <p:sp>
          <p:nvSpPr>
            <p:cNvPr id="18" name="正方形/長方形 2"/>
            <p:cNvSpPr/>
            <p:nvPr/>
          </p:nvSpPr>
          <p:spPr>
            <a:xfrm>
              <a:off x="2340000" y="5040000"/>
              <a:ext cx="540000" cy="720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fontAlgn="base">
                <a:spcBef>
                  <a:spcPct val="0"/>
                </a:spcBef>
                <a:spcAft>
                  <a:spcPct val="0"/>
                </a:spcAft>
              </a:pPr>
              <a:r>
                <a:rPr kumimoji="0" lang="en-US" altLang="ja-JP" sz="16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VM</a:t>
              </a:r>
              <a:endParaRPr kumimoji="0" lang="ja-JP" altLang="en-US" sz="16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p:txBody>
        </p:sp>
        <p:sp>
          <p:nvSpPr>
            <p:cNvPr id="19" name="正方形/長方形 3"/>
            <p:cNvSpPr/>
            <p:nvPr/>
          </p:nvSpPr>
          <p:spPr>
            <a:xfrm>
              <a:off x="2952000" y="5040000"/>
              <a:ext cx="540000" cy="720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fontAlgn="base">
                <a:spcBef>
                  <a:spcPct val="0"/>
                </a:spcBef>
                <a:spcAft>
                  <a:spcPct val="0"/>
                </a:spcAft>
              </a:pPr>
              <a:r>
                <a:rPr kumimoji="0" lang="en-US" altLang="ja-JP" sz="16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VM</a:t>
              </a:r>
              <a:endParaRPr kumimoji="0" lang="ja-JP" altLang="en-US" sz="16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p:txBody>
        </p:sp>
        <p:sp>
          <p:nvSpPr>
            <p:cNvPr id="20" name="正方形/長方形 4"/>
            <p:cNvSpPr/>
            <p:nvPr/>
          </p:nvSpPr>
          <p:spPr>
            <a:xfrm>
              <a:off x="3564000" y="5040000"/>
              <a:ext cx="540000" cy="720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fontAlgn="base">
                <a:spcBef>
                  <a:spcPct val="0"/>
                </a:spcBef>
                <a:spcAft>
                  <a:spcPct val="0"/>
                </a:spcAft>
              </a:pPr>
              <a:r>
                <a:rPr kumimoji="0" lang="en-US" altLang="ja-JP" sz="16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VM</a:t>
              </a:r>
              <a:endParaRPr kumimoji="0" lang="ja-JP" altLang="en-US" sz="16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p:txBody>
        </p:sp>
        <p:sp>
          <p:nvSpPr>
            <p:cNvPr id="21" name="正方形/長方形 5"/>
            <p:cNvSpPr/>
            <p:nvPr/>
          </p:nvSpPr>
          <p:spPr>
            <a:xfrm>
              <a:off x="4176000" y="5040000"/>
              <a:ext cx="540000" cy="720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fontAlgn="base">
                <a:spcBef>
                  <a:spcPct val="0"/>
                </a:spcBef>
                <a:spcAft>
                  <a:spcPct val="0"/>
                </a:spcAft>
              </a:pPr>
              <a:r>
                <a:rPr kumimoji="0" lang="en-US" altLang="ja-JP" sz="16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VM</a:t>
              </a:r>
              <a:endParaRPr kumimoji="0" lang="ja-JP" altLang="en-US" sz="16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p:txBody>
        </p:sp>
        <p:sp>
          <p:nvSpPr>
            <p:cNvPr id="22" name="正方形/長方形 6"/>
            <p:cNvSpPr/>
            <p:nvPr/>
          </p:nvSpPr>
          <p:spPr>
            <a:xfrm>
              <a:off x="4788000" y="5040000"/>
              <a:ext cx="540000" cy="720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fontAlgn="base">
                <a:spcBef>
                  <a:spcPct val="0"/>
                </a:spcBef>
                <a:spcAft>
                  <a:spcPct val="0"/>
                </a:spcAft>
              </a:pPr>
              <a:r>
                <a:rPr kumimoji="0" lang="en-US" altLang="ja-JP" sz="16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VM</a:t>
              </a:r>
              <a:endParaRPr kumimoji="0" lang="ja-JP" altLang="en-US" sz="1600"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endParaRPr>
            </a:p>
          </p:txBody>
        </p:sp>
      </p:grpSp>
    </p:spTree>
    <p:extLst>
      <p:ext uri="{BB962C8B-B14F-4D97-AF65-F5344CB8AC3E}">
        <p14:creationId xmlns:p14="http://schemas.microsoft.com/office/powerpoint/2010/main" val="29649732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提案</a:t>
            </a:r>
            <a:r>
              <a:rPr lang="ja-JP" altLang="en-US" dirty="0"/>
              <a:t>：</a:t>
            </a:r>
            <a:r>
              <a:rPr kumimoji="1" lang="en-US" altLang="ja-JP" dirty="0" err="1" smtClean="0"/>
              <a:t>VMB</a:t>
            </a:r>
            <a:r>
              <a:rPr kumimoji="1" lang="en-US" altLang="ja-JP" cap="none" dirty="0" err="1" smtClean="0"/>
              <a:t>eam</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高速なソフトウェア若化のために低負荷で高速な</a:t>
            </a:r>
            <a:r>
              <a:rPr kumimoji="1" lang="en-US" altLang="ja-JP" dirty="0" smtClean="0"/>
              <a:t/>
            </a:r>
            <a:br>
              <a:rPr kumimoji="1" lang="en-US" altLang="ja-JP" dirty="0" smtClean="0"/>
            </a:br>
            <a:r>
              <a:rPr kumimoji="1" lang="ja-JP" altLang="en-US" dirty="0" smtClean="0"/>
              <a:t>マイグレーションを可能にするシステム</a:t>
            </a:r>
            <a:endParaRPr kumimoji="1" lang="en-US" altLang="ja-JP" dirty="0" smtClean="0"/>
          </a:p>
          <a:p>
            <a:pPr lvl="1"/>
            <a:r>
              <a:rPr lang="ja-JP" altLang="en-US" dirty="0"/>
              <a:t>同一ホスト上</a:t>
            </a:r>
            <a:r>
              <a:rPr lang="ja-JP" altLang="en-US" dirty="0" smtClean="0"/>
              <a:t>に</a:t>
            </a:r>
            <a:r>
              <a:rPr lang="ja-JP" altLang="en-US" dirty="0"/>
              <a:t>二つの仮想化システムを</a:t>
            </a:r>
            <a:r>
              <a:rPr lang="ja-JP" altLang="en-US" dirty="0" smtClean="0"/>
              <a:t>構築</a:t>
            </a:r>
            <a:endParaRPr lang="en-US" altLang="ja-JP" dirty="0" smtClean="0"/>
          </a:p>
          <a:p>
            <a:pPr lvl="1"/>
            <a:r>
              <a:rPr lang="ja-JP" altLang="en-US" dirty="0"/>
              <a:t>その仮想化システム間</a:t>
            </a:r>
            <a:r>
              <a:rPr lang="ja-JP" altLang="en-US" dirty="0" smtClean="0"/>
              <a:t>で</a:t>
            </a:r>
            <a:r>
              <a:rPr lang="en-US" altLang="ja-JP" dirty="0" smtClean="0"/>
              <a:t>VM</a:t>
            </a:r>
            <a:r>
              <a:rPr lang="ja-JP" altLang="en-US" dirty="0" smtClean="0"/>
              <a:t>をマイグレーション</a:t>
            </a:r>
            <a:endParaRPr lang="en-US" altLang="ja-JP" dirty="0" smtClean="0"/>
          </a:p>
          <a:p>
            <a:pPr lvl="1"/>
            <a:r>
              <a:rPr lang="ja-JP" altLang="en-US" dirty="0"/>
              <a:t>同一</a:t>
            </a:r>
            <a:r>
              <a:rPr lang="ja-JP" altLang="en-US" dirty="0" smtClean="0"/>
              <a:t>ホスト上にあることを利用して高速化</a:t>
            </a:r>
            <a:endParaRPr lang="en-US" altLang="ja-JP" dirty="0" smtClean="0"/>
          </a:p>
        </p:txBody>
      </p:sp>
      <p:sp>
        <p:nvSpPr>
          <p:cNvPr id="4" name="スライド番号プレースホルダー 3"/>
          <p:cNvSpPr>
            <a:spLocks noGrp="1"/>
          </p:cNvSpPr>
          <p:nvPr>
            <p:ph type="sldNum" sz="quarter" idx="12"/>
          </p:nvPr>
        </p:nvSpPr>
        <p:spPr/>
        <p:txBody>
          <a:bodyPr/>
          <a:lstStyle/>
          <a:p>
            <a:fld id="{53932784-8429-45D6-8421-C8E161DAFB29}" type="slidenum">
              <a:rPr lang="ja-JP" altLang="en-US" smtClean="0">
                <a:latin typeface="ヒラギノ丸ゴ Pro W4" pitchFamily="34" charset="-128"/>
                <a:ea typeface="ヒラギノ丸ゴ Pro W4" pitchFamily="34" charset="-128"/>
              </a:rPr>
              <a:pPr/>
              <a:t>7</a:t>
            </a:fld>
            <a:endParaRPr lang="ja-JP" altLang="en-US" dirty="0">
              <a:latin typeface="ヒラギノ丸ゴ Pro W4" pitchFamily="34" charset="-128"/>
              <a:ea typeface="ヒラギノ丸ゴ Pro W4" pitchFamily="34" charset="-128"/>
            </a:endParaRPr>
          </a:p>
        </p:txBody>
      </p:sp>
      <p:sp>
        <p:nvSpPr>
          <p:cNvPr id="6" name="角丸四角形 5"/>
          <p:cNvSpPr/>
          <p:nvPr/>
        </p:nvSpPr>
        <p:spPr>
          <a:xfrm>
            <a:off x="522169" y="4140000"/>
            <a:ext cx="7740000" cy="1944000"/>
          </a:xfrm>
          <a:prstGeom prst="roundRect">
            <a:avLst>
              <a:gd name="adj" fmla="val 7615"/>
            </a:avLst>
          </a:prstGeom>
          <a:noFill/>
          <a:ln w="38100" cap="flat" cmpd="sng" algn="ctr">
            <a:solidFill>
              <a:srgbClr val="000000">
                <a:lumMod val="50000"/>
                <a:lumOff val="50000"/>
              </a:srgbClr>
            </a:solidFill>
            <a:prstDash val="solid"/>
            <a:miter lim="800000"/>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
        <p:nvSpPr>
          <p:cNvPr id="19" name="角丸四角形 18"/>
          <p:cNvSpPr/>
          <p:nvPr/>
        </p:nvSpPr>
        <p:spPr>
          <a:xfrm>
            <a:off x="684000" y="4356000"/>
            <a:ext cx="2772000" cy="1620000"/>
          </a:xfrm>
          <a:prstGeom prst="roundRect">
            <a:avLst>
              <a:gd name="adj" fmla="val 7615"/>
            </a:avLst>
          </a:prstGeom>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
        <p:nvSpPr>
          <p:cNvPr id="20" name="角丸四角形 19"/>
          <p:cNvSpPr/>
          <p:nvPr/>
        </p:nvSpPr>
        <p:spPr>
          <a:xfrm>
            <a:off x="756000" y="5574199"/>
            <a:ext cx="2628000" cy="3240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800"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ハイパーバイザ</a:t>
            </a:r>
            <a:endParaRPr kumimoji="0" lang="ja-JP" altLang="en-US" sz="1800"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
        <p:nvSpPr>
          <p:cNvPr id="21" name="テキスト ボックス 20"/>
          <p:cNvSpPr txBox="1"/>
          <p:nvPr/>
        </p:nvSpPr>
        <p:spPr>
          <a:xfrm>
            <a:off x="1094412" y="4356000"/>
            <a:ext cx="1951175" cy="369332"/>
          </a:xfrm>
          <a:prstGeom prst="rect">
            <a:avLst/>
          </a:prstGeom>
          <a:noFill/>
        </p:spPr>
        <p:txBody>
          <a:bodyPr wrap="none" rtlCol="0">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仮想化システム</a:t>
            </a:r>
            <a:r>
              <a:rPr kumimoji="0" lang="en-US" altLang="ja-JP" sz="1800"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1</a:t>
            </a:r>
            <a:endParaRPr kumimoji="0" lang="ja-JP" altLang="en-US" sz="1800"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
        <p:nvSpPr>
          <p:cNvPr id="13" name="角丸四角形 12"/>
          <p:cNvSpPr/>
          <p:nvPr/>
        </p:nvSpPr>
        <p:spPr>
          <a:xfrm>
            <a:off x="5328000" y="4356000"/>
            <a:ext cx="2772000" cy="1620000"/>
          </a:xfrm>
          <a:prstGeom prst="roundRect">
            <a:avLst>
              <a:gd name="adj" fmla="val 7615"/>
            </a:avLst>
          </a:prstGeom>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
        <p:nvSpPr>
          <p:cNvPr id="14" name="角丸四角形 13"/>
          <p:cNvSpPr/>
          <p:nvPr/>
        </p:nvSpPr>
        <p:spPr>
          <a:xfrm>
            <a:off x="5400000" y="5567117"/>
            <a:ext cx="2628000" cy="3240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800"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ハイパーバイザ</a:t>
            </a:r>
            <a:endParaRPr kumimoji="0" lang="ja-JP" altLang="en-US" sz="1800"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
        <p:nvSpPr>
          <p:cNvPr id="15" name="テキスト ボックス 14"/>
          <p:cNvSpPr txBox="1"/>
          <p:nvPr/>
        </p:nvSpPr>
        <p:spPr>
          <a:xfrm>
            <a:off x="5738412" y="4371921"/>
            <a:ext cx="1951175" cy="369332"/>
          </a:xfrm>
          <a:prstGeom prst="rect">
            <a:avLst/>
          </a:prstGeom>
          <a:noFill/>
        </p:spPr>
        <p:txBody>
          <a:bodyPr wrap="none" rtlCol="0">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kern="0" dirty="0">
                <a:solidFill>
                  <a:schemeClr val="tx1">
                    <a:lumMod val="85000"/>
                    <a:lumOff val="15000"/>
                  </a:schemeClr>
                </a:solidFill>
                <a:latin typeface="ヒラギノ丸ゴ Pro W4" pitchFamily="34" charset="-128"/>
                <a:ea typeface="ヒラギノ丸ゴ Pro W4" pitchFamily="34" charset="-128"/>
                <a:cs typeface="MigMix 1P" panose="020B0502020203020207" pitchFamily="50" charset="-128"/>
              </a:rPr>
              <a:t>仮想化システム</a:t>
            </a:r>
            <a:r>
              <a:rPr kumimoji="0" lang="en-US" altLang="ja-JP" sz="1800"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2</a:t>
            </a:r>
            <a:endParaRPr kumimoji="0" lang="ja-JP" altLang="en-US" sz="1800"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pic>
        <p:nvPicPr>
          <p:cNvPr id="10"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8136000" y="5436000"/>
            <a:ext cx="575661" cy="798271"/>
          </a:xfrm>
          <a:prstGeom prst="rect">
            <a:avLst/>
          </a:prstGeom>
          <a:noFill/>
        </p:spPr>
      </p:pic>
      <p:sp>
        <p:nvSpPr>
          <p:cNvPr id="11" name="右矢印 10"/>
          <p:cNvSpPr/>
          <p:nvPr/>
        </p:nvSpPr>
        <p:spPr>
          <a:xfrm>
            <a:off x="3510170" y="5052155"/>
            <a:ext cx="1728000" cy="432000"/>
          </a:xfrm>
          <a:prstGeom prst="rightArrow">
            <a:avLst>
              <a:gd name="adj1" fmla="val 35889"/>
              <a:gd name="adj2" fmla="val 50000"/>
            </a:avLst>
          </a:prstGeom>
          <a:ln/>
        </p:spPr>
        <p:style>
          <a:lnRef idx="2">
            <a:schemeClr val="accent3"/>
          </a:lnRef>
          <a:fillRef idx="1">
            <a:schemeClr val="lt1"/>
          </a:fillRef>
          <a:effectRef idx="0">
            <a:schemeClr val="accent3"/>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
        <p:nvSpPr>
          <p:cNvPr id="12" name="テキスト ボックス 11"/>
          <p:cNvSpPr txBox="1"/>
          <p:nvPr/>
        </p:nvSpPr>
        <p:spPr>
          <a:xfrm>
            <a:off x="3456000" y="4716000"/>
            <a:ext cx="1826141" cy="338554"/>
          </a:xfrm>
          <a:prstGeom prst="rect">
            <a:avLst/>
          </a:prstGeom>
          <a:noFill/>
          <a:effectLst/>
        </p:spPr>
        <p:txBody>
          <a:bodyPr wrap="none" rtlCol="0">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マイグレーション</a:t>
            </a:r>
          </a:p>
        </p:txBody>
      </p:sp>
      <p:grpSp>
        <p:nvGrpSpPr>
          <p:cNvPr id="25" name="グループ化 24"/>
          <p:cNvGrpSpPr/>
          <p:nvPr/>
        </p:nvGrpSpPr>
        <p:grpSpPr>
          <a:xfrm>
            <a:off x="864000" y="4734171"/>
            <a:ext cx="2412000" cy="777600"/>
            <a:chOff x="5441177" y="4734171"/>
            <a:chExt cx="2412000" cy="777600"/>
          </a:xfrm>
        </p:grpSpPr>
        <p:sp>
          <p:nvSpPr>
            <p:cNvPr id="16" name="正方形/長方形 2"/>
            <p:cNvSpPr/>
            <p:nvPr/>
          </p:nvSpPr>
          <p:spPr>
            <a:xfrm>
              <a:off x="5441177" y="4734171"/>
              <a:ext cx="720000" cy="7776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VM</a:t>
              </a:r>
              <a:endParaRPr kumimoji="0" lang="ja-JP" altLang="en-US"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
          <p:nvSpPr>
            <p:cNvPr id="17" name="正方形/長方形 2"/>
            <p:cNvSpPr/>
            <p:nvPr/>
          </p:nvSpPr>
          <p:spPr>
            <a:xfrm>
              <a:off x="6305177" y="4734171"/>
              <a:ext cx="720000" cy="7776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VM</a:t>
              </a:r>
              <a:endParaRPr kumimoji="0" lang="ja-JP" altLang="en-US"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
          <p:nvSpPr>
            <p:cNvPr id="18" name="正方形/長方形 2"/>
            <p:cNvSpPr/>
            <p:nvPr/>
          </p:nvSpPr>
          <p:spPr>
            <a:xfrm>
              <a:off x="7133177" y="4734171"/>
              <a:ext cx="720000" cy="7776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VM</a:t>
              </a:r>
              <a:endParaRPr kumimoji="0" lang="ja-JP" altLang="en-US"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grpSp>
      <p:sp>
        <p:nvSpPr>
          <p:cNvPr id="26" name="テキスト ボックス 25"/>
          <p:cNvSpPr txBox="1"/>
          <p:nvPr/>
        </p:nvSpPr>
        <p:spPr>
          <a:xfrm>
            <a:off x="1334655" y="5551167"/>
            <a:ext cx="1338828" cy="369332"/>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kumimoji="1" lang="ja-JP" altLang="en-US" dirty="0" smtClean="0">
                <a:latin typeface="ヒラギノ丸ゴ Pro W4" pitchFamily="34" charset="-128"/>
                <a:ea typeface="ヒラギノ丸ゴ Pro W4" pitchFamily="34" charset="-128"/>
              </a:rPr>
              <a:t>エージング</a:t>
            </a:r>
            <a:endParaRPr kumimoji="1" lang="ja-JP" altLang="en-US" dirty="0">
              <a:latin typeface="ヒラギノ丸ゴ Pro W4" pitchFamily="34" charset="-128"/>
              <a:ea typeface="ヒラギノ丸ゴ Pro W4" pitchFamily="34" charset="-128"/>
            </a:endParaRPr>
          </a:p>
        </p:txBody>
      </p:sp>
    </p:spTree>
    <p:extLst>
      <p:ext uri="{BB962C8B-B14F-4D97-AF65-F5344CB8AC3E}">
        <p14:creationId xmlns:p14="http://schemas.microsoft.com/office/powerpoint/2010/main" val="462557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63" presetClass="path" presetSubtype="0" accel="50000" decel="50000" fill="hold" nodeType="clickEffect">
                                  <p:stCondLst>
                                    <p:cond delay="0"/>
                                  </p:stCondLst>
                                  <p:childTnLst>
                                    <p:animMotion origin="layout" path="M -1.66667E-6 -3.33333E-6 L 0.50399 -3.33333E-6 " pathEditMode="relative" rAng="0" ptsTypes="AA">
                                      <p:cBhvr>
                                        <p:cTn id="11" dur="1000" fill="hold"/>
                                        <p:tgtEl>
                                          <p:spTgt spid="25"/>
                                        </p:tgtEl>
                                        <p:attrNameLst>
                                          <p:attrName>ppt_x</p:attrName>
                                          <p:attrName>ppt_y</p:attrName>
                                        </p:attrNameLst>
                                      </p:cBhvr>
                                      <p:rCtr x="25191"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ネストした</a:t>
            </a:r>
            <a:r>
              <a:rPr kumimoji="1" lang="en-US" altLang="ja-JP" dirty="0" smtClean="0"/>
              <a:t>VM</a:t>
            </a:r>
            <a:r>
              <a:rPr kumimoji="1" lang="ja-JP" altLang="en-US" dirty="0" smtClean="0"/>
              <a:t>の活用</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同一ホスト上に二つ</a:t>
            </a:r>
            <a:r>
              <a:rPr lang="ja-JP" altLang="en-US" dirty="0"/>
              <a:t>の仮想化</a:t>
            </a:r>
            <a:r>
              <a:rPr lang="ja-JP" altLang="en-US" dirty="0" smtClean="0"/>
              <a:t>システムを構築</a:t>
            </a:r>
            <a:endParaRPr kumimoji="1" lang="en-US" altLang="ja-JP" dirty="0" smtClean="0"/>
          </a:p>
          <a:p>
            <a:pPr lvl="1"/>
            <a:r>
              <a:rPr lang="en-US" altLang="ja-JP" dirty="0" smtClean="0"/>
              <a:t>VM</a:t>
            </a:r>
            <a:r>
              <a:rPr lang="ja-JP" altLang="en-US" dirty="0" smtClean="0"/>
              <a:t>の中で仮想化システムを動作させる</a:t>
            </a:r>
            <a:endParaRPr lang="en-US" altLang="ja-JP" dirty="0" smtClean="0"/>
          </a:p>
          <a:p>
            <a:pPr lvl="1"/>
            <a:r>
              <a:rPr lang="ja-JP" altLang="en-US" dirty="0" smtClean="0"/>
              <a:t>ゲスト･ハイパーバイザ</a:t>
            </a:r>
            <a:r>
              <a:rPr lang="ja-JP" altLang="en-US" dirty="0"/>
              <a:t>が</a:t>
            </a:r>
            <a:r>
              <a:rPr kumimoji="1" lang="ja-JP" altLang="en-US" dirty="0" smtClean="0"/>
              <a:t>ソフトウェア</a:t>
            </a:r>
            <a:r>
              <a:rPr kumimoji="1" lang="ja-JP" altLang="en-US" dirty="0"/>
              <a:t>若化の</a:t>
            </a:r>
            <a:r>
              <a:rPr kumimoji="1" lang="ja-JP" altLang="en-US" dirty="0" smtClean="0"/>
              <a:t>対象</a:t>
            </a:r>
            <a:endParaRPr kumimoji="1" lang="en-US" altLang="ja-JP" dirty="0" smtClean="0"/>
          </a:p>
          <a:p>
            <a:pPr lvl="2"/>
            <a:r>
              <a:rPr lang="en-US" altLang="ja-JP" dirty="0" smtClean="0"/>
              <a:t>VM</a:t>
            </a:r>
            <a:r>
              <a:rPr lang="ja-JP" altLang="en-US" dirty="0" smtClean="0"/>
              <a:t>に対して様々な操作を行うため、エージングがより起こりやすい</a:t>
            </a:r>
            <a:endParaRPr lang="en-US" altLang="ja-JP" dirty="0" smtClean="0"/>
          </a:p>
        </p:txBody>
      </p:sp>
      <p:sp>
        <p:nvSpPr>
          <p:cNvPr id="4" name="スライド番号プレースホルダー 3"/>
          <p:cNvSpPr>
            <a:spLocks noGrp="1"/>
          </p:cNvSpPr>
          <p:nvPr>
            <p:ph type="sldNum" sz="quarter" idx="12"/>
          </p:nvPr>
        </p:nvSpPr>
        <p:spPr/>
        <p:txBody>
          <a:bodyPr/>
          <a:lstStyle/>
          <a:p>
            <a:fld id="{53932784-8429-45D6-8421-C8E161DAFB29}" type="slidenum">
              <a:rPr lang="ja-JP" altLang="en-US" smtClean="0">
                <a:latin typeface="ヒラギノ丸ゴ Pro W4" pitchFamily="34" charset="-128"/>
                <a:ea typeface="ヒラギノ丸ゴ Pro W4" pitchFamily="34" charset="-128"/>
              </a:rPr>
              <a:pPr/>
              <a:t>8</a:t>
            </a:fld>
            <a:endParaRPr lang="ja-JP" altLang="en-US" dirty="0">
              <a:latin typeface="ヒラギノ丸ゴ Pro W4" pitchFamily="34" charset="-128"/>
              <a:ea typeface="ヒラギノ丸ゴ Pro W4" pitchFamily="34" charset="-128"/>
            </a:endParaRPr>
          </a:p>
        </p:txBody>
      </p:sp>
      <p:grpSp>
        <p:nvGrpSpPr>
          <p:cNvPr id="38" name="グループ化 37"/>
          <p:cNvGrpSpPr/>
          <p:nvPr/>
        </p:nvGrpSpPr>
        <p:grpSpPr>
          <a:xfrm>
            <a:off x="837254" y="3888000"/>
            <a:ext cx="7469492" cy="2814271"/>
            <a:chOff x="522169" y="3888000"/>
            <a:chExt cx="7469492" cy="2814271"/>
          </a:xfrm>
        </p:grpSpPr>
        <p:grpSp>
          <p:nvGrpSpPr>
            <p:cNvPr id="36" name="グループ化 35"/>
            <p:cNvGrpSpPr/>
            <p:nvPr/>
          </p:nvGrpSpPr>
          <p:grpSpPr>
            <a:xfrm>
              <a:off x="684000" y="4356000"/>
              <a:ext cx="3204000" cy="1656000"/>
              <a:chOff x="684000" y="4356000"/>
              <a:chExt cx="3204000" cy="1656000"/>
            </a:xfrm>
          </p:grpSpPr>
          <p:sp>
            <p:nvSpPr>
              <p:cNvPr id="19" name="角丸四角形 18"/>
              <p:cNvSpPr/>
              <p:nvPr/>
            </p:nvSpPr>
            <p:spPr>
              <a:xfrm>
                <a:off x="684000" y="4356000"/>
                <a:ext cx="3204000" cy="1656000"/>
              </a:xfrm>
              <a:prstGeom prst="roundRect">
                <a:avLst>
                  <a:gd name="adj" fmla="val 7615"/>
                </a:avLst>
              </a:prstGeom>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ja-JP" sz="2400"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
            <p:nvSpPr>
              <p:cNvPr id="20" name="角丸四角形 19"/>
              <p:cNvSpPr/>
              <p:nvPr/>
            </p:nvSpPr>
            <p:spPr>
              <a:xfrm>
                <a:off x="756000" y="5616000"/>
                <a:ext cx="3060000" cy="3240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800"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ゲスト･ハイパーバイザ</a:t>
                </a:r>
                <a:endParaRPr kumimoji="0" lang="ja-JP" altLang="en-US" sz="1800"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grpSp>
            <p:nvGrpSpPr>
              <p:cNvPr id="25" name="グループ化 24"/>
              <p:cNvGrpSpPr/>
              <p:nvPr/>
            </p:nvGrpSpPr>
            <p:grpSpPr>
              <a:xfrm>
                <a:off x="816070" y="4536000"/>
                <a:ext cx="2916000" cy="1008000"/>
                <a:chOff x="816070" y="4741253"/>
                <a:chExt cx="2412000" cy="777600"/>
              </a:xfrm>
            </p:grpSpPr>
            <p:sp>
              <p:nvSpPr>
                <p:cNvPr id="22" name="正方形/長方形 2"/>
                <p:cNvSpPr/>
                <p:nvPr/>
              </p:nvSpPr>
              <p:spPr>
                <a:xfrm>
                  <a:off x="816070" y="4741253"/>
                  <a:ext cx="720000" cy="7776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ゲスト</a:t>
                  </a:r>
                  <a:endParaRPr kumimoji="0" lang="en-US" altLang="ja-JP"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VM</a:t>
                  </a:r>
                  <a:endParaRPr kumimoji="0" lang="ja-JP" altLang="en-US"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
              <p:nvSpPr>
                <p:cNvPr id="23" name="正方形/長方形 2"/>
                <p:cNvSpPr/>
                <p:nvPr/>
              </p:nvSpPr>
              <p:spPr>
                <a:xfrm>
                  <a:off x="1644070" y="4741253"/>
                  <a:ext cx="720000" cy="7776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ゲスト</a:t>
                  </a:r>
                  <a:endParaRPr kumimoji="0" lang="en-US" altLang="ja-JP"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VM</a:t>
                  </a:r>
                  <a:endParaRPr kumimoji="0" lang="ja-JP" altLang="en-US"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
              <p:nvSpPr>
                <p:cNvPr id="24" name="正方形/長方形 2"/>
                <p:cNvSpPr/>
                <p:nvPr/>
              </p:nvSpPr>
              <p:spPr>
                <a:xfrm>
                  <a:off x="2508070" y="4741253"/>
                  <a:ext cx="720000" cy="7776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ゲスト</a:t>
                  </a:r>
                  <a:endParaRPr kumimoji="0" lang="en-US" altLang="ja-JP"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VM</a:t>
                  </a:r>
                  <a:endParaRPr kumimoji="0" lang="ja-JP" altLang="en-US"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grpSp>
        </p:grpSp>
        <p:grpSp>
          <p:nvGrpSpPr>
            <p:cNvPr id="37" name="グループ化 36"/>
            <p:cNvGrpSpPr/>
            <p:nvPr/>
          </p:nvGrpSpPr>
          <p:grpSpPr>
            <a:xfrm>
              <a:off x="522169" y="3888000"/>
              <a:ext cx="7469492" cy="2814271"/>
              <a:chOff x="522169" y="3888000"/>
              <a:chExt cx="7469492" cy="2814271"/>
            </a:xfrm>
          </p:grpSpPr>
          <p:sp>
            <p:nvSpPr>
              <p:cNvPr id="6" name="角丸四角形 5"/>
              <p:cNvSpPr/>
              <p:nvPr/>
            </p:nvSpPr>
            <p:spPr>
              <a:xfrm>
                <a:off x="522169" y="3888000"/>
                <a:ext cx="7092000" cy="2700000"/>
              </a:xfrm>
              <a:prstGeom prst="roundRect">
                <a:avLst>
                  <a:gd name="adj" fmla="val 7615"/>
                </a:avLst>
              </a:prstGeom>
              <a:noFill/>
              <a:ln w="38100" cap="flat" cmpd="sng" algn="ctr">
                <a:solidFill>
                  <a:srgbClr val="000000">
                    <a:lumMod val="50000"/>
                    <a:lumOff val="50000"/>
                  </a:srgbClr>
                </a:solidFill>
                <a:prstDash val="solid"/>
                <a:miter lim="800000"/>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
            <p:nvSpPr>
              <p:cNvPr id="7" name="角丸四角形 6"/>
              <p:cNvSpPr/>
              <p:nvPr/>
            </p:nvSpPr>
            <p:spPr>
              <a:xfrm>
                <a:off x="652810" y="6120000"/>
                <a:ext cx="6804000" cy="36000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2000"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ホスト･ハイパーバイザ</a:t>
                </a:r>
                <a:endParaRPr kumimoji="0" lang="ja-JP" altLang="en-US" sz="2000"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pic>
            <p:nvPicPr>
              <p:cNvPr id="10"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7416000" y="5904000"/>
                <a:ext cx="575661" cy="798271"/>
              </a:xfrm>
              <a:prstGeom prst="rect">
                <a:avLst/>
              </a:prstGeom>
              <a:noFill/>
            </p:spPr>
          </p:pic>
        </p:grpSp>
        <p:grpSp>
          <p:nvGrpSpPr>
            <p:cNvPr id="35" name="グループ化 34"/>
            <p:cNvGrpSpPr/>
            <p:nvPr/>
          </p:nvGrpSpPr>
          <p:grpSpPr>
            <a:xfrm>
              <a:off x="4248000" y="4356000"/>
              <a:ext cx="3204000" cy="1656000"/>
              <a:chOff x="4248000" y="4356000"/>
              <a:chExt cx="3204000" cy="1656000"/>
            </a:xfrm>
          </p:grpSpPr>
          <p:sp>
            <p:nvSpPr>
              <p:cNvPr id="28" name="角丸四角形 27"/>
              <p:cNvSpPr/>
              <p:nvPr/>
            </p:nvSpPr>
            <p:spPr>
              <a:xfrm>
                <a:off x="4248000" y="4356000"/>
                <a:ext cx="3204000" cy="1656000"/>
              </a:xfrm>
              <a:prstGeom prst="roundRect">
                <a:avLst>
                  <a:gd name="adj" fmla="val 7615"/>
                </a:avLst>
              </a:prstGeom>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ja-JP" sz="2400"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
            <p:nvSpPr>
              <p:cNvPr id="29" name="角丸四角形 28"/>
              <p:cNvSpPr/>
              <p:nvPr/>
            </p:nvSpPr>
            <p:spPr>
              <a:xfrm>
                <a:off x="4320000" y="5616000"/>
                <a:ext cx="3060000" cy="3240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800"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ゲスト･ハイパーバイザ</a:t>
                </a:r>
                <a:endParaRPr kumimoji="0" lang="ja-JP" altLang="en-US" sz="1800"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grpSp>
            <p:nvGrpSpPr>
              <p:cNvPr id="30" name="グループ化 29"/>
              <p:cNvGrpSpPr/>
              <p:nvPr/>
            </p:nvGrpSpPr>
            <p:grpSpPr>
              <a:xfrm>
                <a:off x="4380070" y="4536000"/>
                <a:ext cx="2916000" cy="1008000"/>
                <a:chOff x="816070" y="4741253"/>
                <a:chExt cx="2412000" cy="777600"/>
              </a:xfrm>
            </p:grpSpPr>
            <p:sp>
              <p:nvSpPr>
                <p:cNvPr id="31" name="正方形/長方形 2"/>
                <p:cNvSpPr/>
                <p:nvPr/>
              </p:nvSpPr>
              <p:spPr>
                <a:xfrm>
                  <a:off x="816070" y="4741253"/>
                  <a:ext cx="720000" cy="7776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ゲスト</a:t>
                  </a:r>
                  <a:endParaRPr kumimoji="0" lang="en-US" altLang="ja-JP"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VM</a:t>
                  </a:r>
                  <a:endParaRPr kumimoji="0" lang="ja-JP" altLang="en-US"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
              <p:nvSpPr>
                <p:cNvPr id="32" name="正方形/長方形 2"/>
                <p:cNvSpPr/>
                <p:nvPr/>
              </p:nvSpPr>
              <p:spPr>
                <a:xfrm>
                  <a:off x="1644070" y="4741253"/>
                  <a:ext cx="720000" cy="7776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ゲスト</a:t>
                  </a:r>
                  <a:endParaRPr kumimoji="0" lang="en-US" altLang="ja-JP"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VM</a:t>
                  </a:r>
                  <a:endParaRPr kumimoji="0" lang="ja-JP" altLang="en-US"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
              <p:nvSpPr>
                <p:cNvPr id="33" name="正方形/長方形 2"/>
                <p:cNvSpPr/>
                <p:nvPr/>
              </p:nvSpPr>
              <p:spPr>
                <a:xfrm>
                  <a:off x="2508070" y="4741253"/>
                  <a:ext cx="720000" cy="7776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ゲスト</a:t>
                  </a:r>
                  <a:endParaRPr kumimoji="0" lang="en-US" altLang="ja-JP"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VM</a:t>
                  </a:r>
                  <a:endParaRPr kumimoji="0" lang="ja-JP" altLang="en-US"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grpSp>
        </p:grpSp>
      </p:grpSp>
      <p:sp>
        <p:nvSpPr>
          <p:cNvPr id="26" name="テキスト ボックス 25"/>
          <p:cNvSpPr txBox="1"/>
          <p:nvPr/>
        </p:nvSpPr>
        <p:spPr>
          <a:xfrm>
            <a:off x="1859508" y="4032000"/>
            <a:ext cx="1415772" cy="369332"/>
          </a:xfrm>
          <a:prstGeom prst="rect">
            <a:avLst/>
          </a:prstGeom>
          <a:noFill/>
        </p:spPr>
        <p:txBody>
          <a:bodyPr wrap="none" rtlCol="0">
            <a:spAutoFit/>
          </a:bodyPr>
          <a:lstStyle/>
          <a:p>
            <a:r>
              <a:rPr lang="ja-JP" altLang="en-US" dirty="0" smtClean="0">
                <a:latin typeface="ヒラギノ丸ゴ Pro W4" pitchFamily="34" charset="-128"/>
                <a:ea typeface="ヒラギノ丸ゴ Pro W4" pitchFamily="34" charset="-128"/>
              </a:rPr>
              <a:t>ホスト</a:t>
            </a:r>
            <a:r>
              <a:rPr lang="en-US" altLang="ja-JP" dirty="0" smtClean="0">
                <a:latin typeface="ヒラギノ丸ゴ Pro W4" pitchFamily="34" charset="-128"/>
                <a:ea typeface="ヒラギノ丸ゴ Pro W4" pitchFamily="34" charset="-128"/>
              </a:rPr>
              <a:t>VM1</a:t>
            </a:r>
            <a:endParaRPr kumimoji="1" lang="ja-JP" altLang="en-US" dirty="0">
              <a:latin typeface="ヒラギノ丸ゴ Pro W4" pitchFamily="34" charset="-128"/>
              <a:ea typeface="ヒラギノ丸ゴ Pro W4" pitchFamily="34" charset="-128"/>
            </a:endParaRPr>
          </a:p>
        </p:txBody>
      </p:sp>
      <p:sp>
        <p:nvSpPr>
          <p:cNvPr id="27" name="テキスト ボックス 26"/>
          <p:cNvSpPr txBox="1"/>
          <p:nvPr/>
        </p:nvSpPr>
        <p:spPr>
          <a:xfrm>
            <a:off x="5457199" y="4032000"/>
            <a:ext cx="1492716" cy="369332"/>
          </a:xfrm>
          <a:prstGeom prst="rect">
            <a:avLst/>
          </a:prstGeom>
          <a:noFill/>
        </p:spPr>
        <p:txBody>
          <a:bodyPr wrap="none" rtlCol="0">
            <a:spAutoFit/>
          </a:bodyPr>
          <a:lstStyle/>
          <a:p>
            <a:r>
              <a:rPr lang="ja-JP" altLang="en-US" dirty="0" smtClean="0">
                <a:latin typeface="ヒラギノ丸ゴ Pro W4" pitchFamily="34" charset="-128"/>
                <a:ea typeface="ヒラギノ丸ゴ Pro W4" pitchFamily="34" charset="-128"/>
              </a:rPr>
              <a:t>ホスト</a:t>
            </a:r>
            <a:r>
              <a:rPr lang="en-US" altLang="ja-JP" dirty="0" smtClean="0">
                <a:latin typeface="ヒラギノ丸ゴ Pro W4" pitchFamily="34" charset="-128"/>
                <a:ea typeface="ヒラギノ丸ゴ Pro W4" pitchFamily="34" charset="-128"/>
              </a:rPr>
              <a:t>VM2 </a:t>
            </a:r>
          </a:p>
        </p:txBody>
      </p:sp>
    </p:spTree>
    <p:extLst>
      <p:ext uri="{BB962C8B-B14F-4D97-AF65-F5344CB8AC3E}">
        <p14:creationId xmlns:p14="http://schemas.microsoft.com/office/powerpoint/2010/main" val="33603212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角丸四角形 40"/>
          <p:cNvSpPr/>
          <p:nvPr/>
        </p:nvSpPr>
        <p:spPr>
          <a:xfrm>
            <a:off x="1404000" y="6192000"/>
            <a:ext cx="6444000" cy="43200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r" defTabSz="914400" eaLnBrk="1" fontAlgn="base" latinLnBrk="0" hangingPunct="1">
              <a:lnSpc>
                <a:spcPct val="100000"/>
              </a:lnSpc>
              <a:spcBef>
                <a:spcPct val="0"/>
              </a:spcBef>
              <a:spcAft>
                <a:spcPct val="0"/>
              </a:spcAft>
              <a:buClrTx/>
              <a:buSzTx/>
              <a:buFontTx/>
              <a:buNone/>
              <a:tabLst/>
              <a:defRPr/>
            </a:pPr>
            <a:endParaRPr kumimoji="0" lang="en-US" altLang="ja-JP" sz="900"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a:p>
            <a:pPr marL="0" marR="0" lvl="0" indent="0" algn="r" defTabSz="914400" eaLnBrk="1" fontAlgn="base" latinLnBrk="0" hangingPunct="1">
              <a:lnSpc>
                <a:spcPct val="100000"/>
              </a:lnSpc>
              <a:spcBef>
                <a:spcPct val="0"/>
              </a:spcBef>
              <a:spcAft>
                <a:spcPct val="0"/>
              </a:spcAft>
              <a:buClrTx/>
              <a:buSzTx/>
              <a:buFontTx/>
              <a:buNone/>
              <a:tabLst/>
              <a:defRPr/>
            </a:pPr>
            <a:r>
              <a:rPr kumimoji="0" lang="ja-JP" altLang="en-US" sz="900" b="0" i="0" u="none" strike="noStrike" kern="0" cap="none" spc="0" normalizeH="0" baseline="0" noProof="0" dirty="0" smtClean="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rPr>
              <a:t>ホスト･ハイパーバイザ</a:t>
            </a:r>
            <a:endParaRPr kumimoji="0" lang="ja-JP" altLang="en-US" sz="900" b="0" i="0" u="none" strike="noStrike" kern="0" cap="none" spc="0" normalizeH="0" baseline="0" noProof="0" dirty="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sp>
        <p:nvSpPr>
          <p:cNvPr id="2" name="タイトル 1"/>
          <p:cNvSpPr>
            <a:spLocks noGrp="1"/>
          </p:cNvSpPr>
          <p:nvPr>
            <p:ph type="title"/>
          </p:nvPr>
        </p:nvSpPr>
        <p:spPr/>
        <p:txBody>
          <a:bodyPr/>
          <a:lstStyle/>
          <a:p>
            <a:r>
              <a:rPr lang="ja-JP" altLang="en-US" dirty="0"/>
              <a:t>ネスト</a:t>
            </a:r>
            <a:r>
              <a:rPr lang="ja-JP" altLang="en-US" dirty="0" smtClean="0"/>
              <a:t>した</a:t>
            </a:r>
            <a:r>
              <a:rPr lang="en-US" altLang="ja-JP" dirty="0" smtClean="0"/>
              <a:t>VM</a:t>
            </a:r>
            <a:r>
              <a:rPr lang="ja-JP" altLang="en-US" dirty="0" smtClean="0"/>
              <a:t>における</a:t>
            </a:r>
            <a:r>
              <a:rPr kumimoji="1" lang="ja-JP" altLang="en-US" dirty="0" smtClean="0"/>
              <a:t>マイグレーション</a:t>
            </a:r>
            <a:endParaRPr kumimoji="1" lang="ja-JP" altLang="en-US" dirty="0"/>
          </a:p>
        </p:txBody>
      </p:sp>
      <p:sp>
        <p:nvSpPr>
          <p:cNvPr id="3" name="コンテンツ プレースホルダー 2"/>
          <p:cNvSpPr>
            <a:spLocks noGrp="1"/>
          </p:cNvSpPr>
          <p:nvPr>
            <p:ph idx="1"/>
          </p:nvPr>
        </p:nvSpPr>
        <p:spPr/>
        <p:txBody>
          <a:bodyPr/>
          <a:lstStyle/>
          <a:p>
            <a:r>
              <a:rPr lang="ja-JP" altLang="en-US" dirty="0"/>
              <a:t>仮想</a:t>
            </a:r>
            <a:r>
              <a:rPr lang="ja-JP" altLang="en-US" dirty="0" smtClean="0"/>
              <a:t>ネットワーク</a:t>
            </a:r>
            <a:r>
              <a:rPr lang="ja-JP" altLang="en-US" dirty="0"/>
              <a:t>を</a:t>
            </a:r>
            <a:r>
              <a:rPr lang="ja-JP" altLang="en-US" dirty="0" smtClean="0"/>
              <a:t>介してメモリイメージを転送</a:t>
            </a:r>
            <a:endParaRPr lang="en-US" altLang="ja-JP" dirty="0" smtClean="0"/>
          </a:p>
          <a:p>
            <a:pPr lvl="1"/>
            <a:r>
              <a:rPr lang="ja-JP" altLang="en-US" dirty="0"/>
              <a:t>これだけ</a:t>
            </a:r>
            <a:r>
              <a:rPr lang="ja-JP" altLang="en-US" dirty="0" smtClean="0"/>
              <a:t>でも高速化されそうだが</a:t>
            </a:r>
            <a:r>
              <a:rPr lang="en-US" altLang="ja-JP" dirty="0" smtClean="0"/>
              <a:t>…</a:t>
            </a:r>
          </a:p>
          <a:p>
            <a:pPr lvl="1"/>
            <a:r>
              <a:rPr lang="ja-JP" altLang="en-US" dirty="0" smtClean="0"/>
              <a:t>ネットワーク仮想化によるオーバヘッドが大きい</a:t>
            </a:r>
            <a:endParaRPr lang="en-US" altLang="ja-JP" dirty="0" smtClean="0"/>
          </a:p>
          <a:p>
            <a:pPr lvl="1"/>
            <a:r>
              <a:rPr lang="ja-JP" altLang="en-US" dirty="0" smtClean="0"/>
              <a:t>移動元と移動先の処理を同一ホスト上で行う必要がある</a:t>
            </a:r>
            <a:endParaRPr lang="en-US" altLang="ja-JP" dirty="0" smtClean="0"/>
          </a:p>
          <a:p>
            <a:pPr lvl="2"/>
            <a:r>
              <a:rPr lang="ja-JP" altLang="en-US" dirty="0" smtClean="0"/>
              <a:t>ネットワーク仮想化による</a:t>
            </a:r>
            <a:r>
              <a:rPr lang="ja-JP" altLang="en-US" dirty="0"/>
              <a:t>負荷</a:t>
            </a:r>
            <a:r>
              <a:rPr lang="ja-JP" altLang="en-US" dirty="0" smtClean="0"/>
              <a:t>が</a:t>
            </a:r>
            <a:r>
              <a:rPr lang="en-US" altLang="ja-JP" dirty="0"/>
              <a:t>2</a:t>
            </a:r>
            <a:r>
              <a:rPr lang="ja-JP" altLang="en-US" dirty="0" smtClean="0"/>
              <a:t>倍</a:t>
            </a:r>
            <a:endParaRPr lang="en-US" altLang="ja-JP" dirty="0" smtClean="0"/>
          </a:p>
        </p:txBody>
      </p:sp>
      <p:sp>
        <p:nvSpPr>
          <p:cNvPr id="4" name="スライド番号プレースホルダー 3"/>
          <p:cNvSpPr>
            <a:spLocks noGrp="1"/>
          </p:cNvSpPr>
          <p:nvPr>
            <p:ph type="sldNum" sz="quarter" idx="12"/>
          </p:nvPr>
        </p:nvSpPr>
        <p:spPr/>
        <p:txBody>
          <a:bodyPr/>
          <a:lstStyle/>
          <a:p>
            <a:fld id="{53932784-8429-45D6-8421-C8E161DAFB29}" type="slidenum">
              <a:rPr lang="ja-JP" altLang="en-US" smtClean="0"/>
              <a:pPr/>
              <a:t>9</a:t>
            </a:fld>
            <a:endParaRPr lang="ja-JP" altLang="en-US" dirty="0"/>
          </a:p>
        </p:txBody>
      </p:sp>
      <p:sp>
        <p:nvSpPr>
          <p:cNvPr id="55" name="テキスト ボックス 54"/>
          <p:cNvSpPr txBox="1"/>
          <p:nvPr/>
        </p:nvSpPr>
        <p:spPr>
          <a:xfrm>
            <a:off x="3677824" y="6157684"/>
            <a:ext cx="1826141" cy="338554"/>
          </a:xfrm>
          <a:prstGeom prst="rect">
            <a:avLst/>
          </a:prstGeom>
          <a:noFill/>
        </p:spPr>
        <p:txBody>
          <a:bodyPr wrap="none" rtlCol="0">
            <a:spAutoFit/>
          </a:bodyPr>
          <a:lstStyle/>
          <a:p>
            <a:r>
              <a:rPr kumimoji="1" lang="ja-JP" altLang="en-US" sz="1600" dirty="0" smtClean="0">
                <a:latin typeface="ヒラギノ丸ゴ Pro W4" pitchFamily="34" charset="-128"/>
                <a:ea typeface="ヒラギノ丸ゴ Pro W4" pitchFamily="34" charset="-128"/>
              </a:rPr>
              <a:t>仮想ネットワーク</a:t>
            </a:r>
            <a:endParaRPr kumimoji="1" lang="ja-JP" altLang="en-US" sz="1600" dirty="0">
              <a:latin typeface="ヒラギノ丸ゴ Pro W4" pitchFamily="34" charset="-128"/>
              <a:ea typeface="ヒラギノ丸ゴ Pro W4" pitchFamily="34" charset="-128"/>
            </a:endParaRPr>
          </a:p>
        </p:txBody>
      </p:sp>
      <p:sp>
        <p:nvSpPr>
          <p:cNvPr id="23" name="角丸四角形 22"/>
          <p:cNvSpPr/>
          <p:nvPr/>
        </p:nvSpPr>
        <p:spPr>
          <a:xfrm>
            <a:off x="1296000" y="3924000"/>
            <a:ext cx="6660000" cy="2808000"/>
          </a:xfrm>
          <a:prstGeom prst="roundRect">
            <a:avLst>
              <a:gd name="adj" fmla="val 7615"/>
            </a:avLst>
          </a:prstGeom>
          <a:noFill/>
          <a:ln w="38100" cap="flat" cmpd="sng" algn="ctr">
            <a:solidFill>
              <a:srgbClr val="000000">
                <a:lumMod val="50000"/>
                <a:lumOff val="50000"/>
              </a:srgbClr>
            </a:solidFill>
            <a:prstDash val="solid"/>
            <a:miter lim="800000"/>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chemeClr val="tx1">
                  <a:lumMod val="85000"/>
                  <a:lumOff val="15000"/>
                </a:schemeClr>
              </a:solidFill>
              <a:effectLst/>
              <a:uLnTx/>
              <a:uFillTx/>
              <a:latin typeface="ヒラギノ丸ゴ Pro W4" pitchFamily="34" charset="-128"/>
              <a:ea typeface="ヒラギノ丸ゴ Pro W4" pitchFamily="34" charset="-128"/>
              <a:cs typeface="MigMix 1P" panose="020B0502020203020207" pitchFamily="50" charset="-128"/>
            </a:endParaRPr>
          </a:p>
        </p:txBody>
      </p:sp>
      <p:pic>
        <p:nvPicPr>
          <p:cNvPr id="27"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7776000" y="6048000"/>
            <a:ext cx="575661" cy="798271"/>
          </a:xfrm>
          <a:prstGeom prst="rect">
            <a:avLst/>
          </a:prstGeom>
          <a:noFill/>
        </p:spPr>
      </p:pic>
      <p:sp>
        <p:nvSpPr>
          <p:cNvPr id="21" name="角丸四角形 20"/>
          <p:cNvSpPr/>
          <p:nvPr/>
        </p:nvSpPr>
        <p:spPr>
          <a:xfrm>
            <a:off x="1403648" y="4320000"/>
            <a:ext cx="3060000" cy="1728000"/>
          </a:xfrm>
          <a:prstGeom prst="roundRect">
            <a:avLst>
              <a:gd name="adj" fmla="val 7543"/>
            </a:avLst>
          </a:prstGeom>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en-US" altLang="ja-JP" dirty="0" smtClean="0">
              <a:solidFill>
                <a:schemeClr val="tx1">
                  <a:lumMod val="85000"/>
                  <a:lumOff val="15000"/>
                </a:schemeClr>
              </a:solidFill>
              <a:latin typeface="ヒラギノ丸ゴ Pro W4" pitchFamily="34" charset="-128"/>
              <a:ea typeface="ヒラギノ丸ゴ Pro W4" pitchFamily="34" charset="-128"/>
            </a:endParaRPr>
          </a:p>
        </p:txBody>
      </p:sp>
      <p:grpSp>
        <p:nvGrpSpPr>
          <p:cNvPr id="10" name="グループ化 9"/>
          <p:cNvGrpSpPr/>
          <p:nvPr/>
        </p:nvGrpSpPr>
        <p:grpSpPr>
          <a:xfrm>
            <a:off x="2124000" y="4500000"/>
            <a:ext cx="1584000" cy="864000"/>
            <a:chOff x="2124000" y="4140000"/>
            <a:chExt cx="1584000" cy="864000"/>
          </a:xfrm>
        </p:grpSpPr>
        <p:sp>
          <p:nvSpPr>
            <p:cNvPr id="25" name="正方形/長方形 24"/>
            <p:cNvSpPr/>
            <p:nvPr/>
          </p:nvSpPr>
          <p:spPr>
            <a:xfrm>
              <a:off x="2124000" y="4140000"/>
              <a:ext cx="1584000" cy="864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solidFill>
                    <a:schemeClr val="tx1"/>
                  </a:solidFill>
                  <a:latin typeface="ヒラギノ丸ゴ Pro W4" pitchFamily="34" charset="-128"/>
                  <a:ea typeface="ヒラギノ丸ゴ Pro W4" pitchFamily="34" charset="-128"/>
                </a:rPr>
                <a:t>ゲスト</a:t>
              </a:r>
              <a:r>
                <a:rPr kumimoji="1" lang="en-US" altLang="ja-JP" dirty="0" smtClean="0">
                  <a:solidFill>
                    <a:schemeClr val="tx1"/>
                  </a:solidFill>
                  <a:latin typeface="ヒラギノ丸ゴ Pro W4" pitchFamily="34" charset="-128"/>
                  <a:ea typeface="ヒラギノ丸ゴ Pro W4" pitchFamily="34" charset="-128"/>
                </a:rPr>
                <a:t>VM</a:t>
              </a:r>
            </a:p>
            <a:p>
              <a:pPr algn="ctr"/>
              <a:endParaRPr kumimoji="1" lang="en-US" altLang="ja-JP" dirty="0" smtClean="0">
                <a:solidFill>
                  <a:schemeClr val="tx1"/>
                </a:solidFill>
                <a:latin typeface="ヒラギノ丸ゴ Pro W4" pitchFamily="34" charset="-128"/>
                <a:ea typeface="ヒラギノ丸ゴ Pro W4" pitchFamily="34" charset="-128"/>
              </a:endParaRPr>
            </a:p>
            <a:p>
              <a:pPr algn="ctr"/>
              <a:endParaRPr kumimoji="1" lang="ja-JP" altLang="en-US" dirty="0">
                <a:solidFill>
                  <a:schemeClr val="tx1"/>
                </a:solidFill>
                <a:latin typeface="ヒラギノ丸ゴ Pro W4" pitchFamily="34" charset="-128"/>
                <a:ea typeface="ヒラギノ丸ゴ Pro W4" pitchFamily="34" charset="-128"/>
              </a:endParaRPr>
            </a:p>
          </p:txBody>
        </p:sp>
        <p:sp>
          <p:nvSpPr>
            <p:cNvPr id="26" name="1 つの角を切り取った四角形 25"/>
            <p:cNvSpPr/>
            <p:nvPr/>
          </p:nvSpPr>
          <p:spPr>
            <a:xfrm>
              <a:off x="2483648" y="4608000"/>
              <a:ext cx="900000" cy="288000"/>
            </a:xfrm>
            <a:prstGeom prst="snip1Rect">
              <a:avLst/>
            </a:prstGeom>
            <a:solidFill>
              <a:schemeClr val="bg1">
                <a:lumMod val="85000"/>
              </a:scheme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ヒラギノ丸ゴ Pro W4" pitchFamily="34" charset="-128"/>
                  <a:ea typeface="ヒラギノ丸ゴ Pro W4" pitchFamily="34" charset="-128"/>
                </a:rPr>
                <a:t>メモリ</a:t>
              </a:r>
              <a:endParaRPr kumimoji="1" lang="ja-JP" altLang="en-US" dirty="0">
                <a:solidFill>
                  <a:schemeClr val="tx1"/>
                </a:solidFill>
                <a:latin typeface="ヒラギノ丸ゴ Pro W4" pitchFamily="34" charset="-128"/>
                <a:ea typeface="ヒラギノ丸ゴ Pro W4" pitchFamily="34" charset="-128"/>
              </a:endParaRPr>
            </a:p>
          </p:txBody>
        </p:sp>
      </p:grpSp>
      <p:sp>
        <p:nvSpPr>
          <p:cNvPr id="33" name="角丸四角形 32"/>
          <p:cNvSpPr/>
          <p:nvPr/>
        </p:nvSpPr>
        <p:spPr>
          <a:xfrm>
            <a:off x="4787648" y="4320000"/>
            <a:ext cx="3060000" cy="1728000"/>
          </a:xfrm>
          <a:prstGeom prst="roundRect">
            <a:avLst>
              <a:gd name="adj" fmla="val 7087"/>
            </a:avLst>
          </a:prstGeom>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en-US" altLang="ja-JP" dirty="0" smtClean="0">
              <a:solidFill>
                <a:schemeClr val="tx1">
                  <a:lumMod val="85000"/>
                  <a:lumOff val="15000"/>
                </a:schemeClr>
              </a:solidFill>
              <a:latin typeface="ヒラギノ丸ゴ Pro W4" pitchFamily="34" charset="-128"/>
              <a:ea typeface="ヒラギノ丸ゴ Pro W4" pitchFamily="34" charset="-128"/>
            </a:endParaRPr>
          </a:p>
        </p:txBody>
      </p:sp>
      <p:grpSp>
        <p:nvGrpSpPr>
          <p:cNvPr id="29" name="グループ化 28"/>
          <p:cNvGrpSpPr/>
          <p:nvPr/>
        </p:nvGrpSpPr>
        <p:grpSpPr>
          <a:xfrm>
            <a:off x="5525648" y="4500000"/>
            <a:ext cx="1584000" cy="864000"/>
            <a:chOff x="2124000" y="4140000"/>
            <a:chExt cx="1584000" cy="864000"/>
          </a:xfrm>
        </p:grpSpPr>
        <p:sp>
          <p:nvSpPr>
            <p:cNvPr id="30" name="正方形/長方形 29"/>
            <p:cNvSpPr/>
            <p:nvPr/>
          </p:nvSpPr>
          <p:spPr>
            <a:xfrm>
              <a:off x="2124000" y="4140000"/>
              <a:ext cx="1584000" cy="8640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solidFill>
                    <a:schemeClr val="tx1"/>
                  </a:solidFill>
                  <a:latin typeface="ヒラギノ丸ゴ Pro W4" pitchFamily="34" charset="-128"/>
                  <a:ea typeface="ヒラギノ丸ゴ Pro W4" pitchFamily="34" charset="-128"/>
                </a:rPr>
                <a:t>ゲスト</a:t>
              </a:r>
              <a:r>
                <a:rPr kumimoji="1" lang="en-US" altLang="ja-JP" dirty="0" smtClean="0">
                  <a:solidFill>
                    <a:schemeClr val="tx1"/>
                  </a:solidFill>
                  <a:latin typeface="ヒラギノ丸ゴ Pro W4" pitchFamily="34" charset="-128"/>
                  <a:ea typeface="ヒラギノ丸ゴ Pro W4" pitchFamily="34" charset="-128"/>
                </a:rPr>
                <a:t>VM</a:t>
              </a:r>
            </a:p>
            <a:p>
              <a:pPr algn="ctr"/>
              <a:endParaRPr kumimoji="1" lang="en-US" altLang="ja-JP" dirty="0" smtClean="0">
                <a:solidFill>
                  <a:schemeClr val="tx1"/>
                </a:solidFill>
                <a:latin typeface="ヒラギノ丸ゴ Pro W4" pitchFamily="34" charset="-128"/>
                <a:ea typeface="ヒラギノ丸ゴ Pro W4" pitchFamily="34" charset="-128"/>
              </a:endParaRPr>
            </a:p>
            <a:p>
              <a:pPr algn="ctr"/>
              <a:endParaRPr kumimoji="1" lang="ja-JP" altLang="en-US" dirty="0">
                <a:solidFill>
                  <a:schemeClr val="tx1"/>
                </a:solidFill>
                <a:latin typeface="ヒラギノ丸ゴ Pro W4" pitchFamily="34" charset="-128"/>
                <a:ea typeface="ヒラギノ丸ゴ Pro W4" pitchFamily="34" charset="-128"/>
              </a:endParaRPr>
            </a:p>
          </p:txBody>
        </p:sp>
        <p:sp>
          <p:nvSpPr>
            <p:cNvPr id="31" name="1 つの角を切り取った四角形 30"/>
            <p:cNvSpPr/>
            <p:nvPr/>
          </p:nvSpPr>
          <p:spPr>
            <a:xfrm>
              <a:off x="2483648" y="4608000"/>
              <a:ext cx="900000" cy="288000"/>
            </a:xfrm>
            <a:prstGeom prst="snip1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ヒラギノ丸ゴ Pro W4" pitchFamily="34" charset="-128"/>
                  <a:ea typeface="ヒラギノ丸ゴ Pro W4" pitchFamily="34" charset="-128"/>
                </a:rPr>
                <a:t>メモリ</a:t>
              </a:r>
              <a:endParaRPr kumimoji="1" lang="ja-JP" altLang="en-US" dirty="0">
                <a:solidFill>
                  <a:schemeClr val="tx1"/>
                </a:solidFill>
                <a:latin typeface="ヒラギノ丸ゴ Pro W4" pitchFamily="34" charset="-128"/>
                <a:ea typeface="ヒラギノ丸ゴ Pro W4" pitchFamily="34" charset="-128"/>
              </a:endParaRPr>
            </a:p>
          </p:txBody>
        </p:sp>
      </p:grpSp>
      <p:sp>
        <p:nvSpPr>
          <p:cNvPr id="39" name="テキスト ボックス 38"/>
          <p:cNvSpPr txBox="1"/>
          <p:nvPr/>
        </p:nvSpPr>
        <p:spPr>
          <a:xfrm>
            <a:off x="2208114" y="3996000"/>
            <a:ext cx="1415772" cy="369332"/>
          </a:xfrm>
          <a:prstGeom prst="rect">
            <a:avLst/>
          </a:prstGeom>
          <a:noFill/>
        </p:spPr>
        <p:txBody>
          <a:bodyPr wrap="none" rtlCol="0">
            <a:spAutoFit/>
          </a:bodyPr>
          <a:lstStyle/>
          <a:p>
            <a:r>
              <a:rPr lang="ja-JP" altLang="en-US" dirty="0" smtClean="0">
                <a:latin typeface="ヒラギノ丸ゴ Pro W4" pitchFamily="34" charset="-128"/>
                <a:ea typeface="ヒラギノ丸ゴ Pro W4" pitchFamily="34" charset="-128"/>
              </a:rPr>
              <a:t>ホスト</a:t>
            </a:r>
            <a:r>
              <a:rPr lang="en-US" altLang="ja-JP" dirty="0" smtClean="0">
                <a:latin typeface="ヒラギノ丸ゴ Pro W4" pitchFamily="34" charset="-128"/>
                <a:ea typeface="ヒラギノ丸ゴ Pro W4" pitchFamily="34" charset="-128"/>
              </a:rPr>
              <a:t>VM1</a:t>
            </a:r>
            <a:endParaRPr kumimoji="1" lang="ja-JP" altLang="en-US" dirty="0">
              <a:latin typeface="ヒラギノ丸ゴ Pro W4" pitchFamily="34" charset="-128"/>
              <a:ea typeface="ヒラギノ丸ゴ Pro W4" pitchFamily="34" charset="-128"/>
            </a:endParaRPr>
          </a:p>
        </p:txBody>
      </p:sp>
      <p:sp>
        <p:nvSpPr>
          <p:cNvPr id="40" name="テキスト ボックス 39"/>
          <p:cNvSpPr txBox="1"/>
          <p:nvPr/>
        </p:nvSpPr>
        <p:spPr>
          <a:xfrm>
            <a:off x="5609762" y="3996000"/>
            <a:ext cx="1415772" cy="369332"/>
          </a:xfrm>
          <a:prstGeom prst="rect">
            <a:avLst/>
          </a:prstGeom>
          <a:noFill/>
        </p:spPr>
        <p:txBody>
          <a:bodyPr wrap="none" rtlCol="0">
            <a:spAutoFit/>
          </a:bodyPr>
          <a:lstStyle/>
          <a:p>
            <a:r>
              <a:rPr lang="ja-JP" altLang="en-US" dirty="0" smtClean="0">
                <a:latin typeface="ヒラギノ丸ゴ Pro W4" pitchFamily="34" charset="-128"/>
                <a:ea typeface="ヒラギノ丸ゴ Pro W4" pitchFamily="34" charset="-128"/>
              </a:rPr>
              <a:t>ホスト</a:t>
            </a:r>
            <a:r>
              <a:rPr lang="en-US" altLang="ja-JP" dirty="0" smtClean="0">
                <a:latin typeface="ヒラギノ丸ゴ Pro W4" pitchFamily="34" charset="-128"/>
                <a:ea typeface="ヒラギノ丸ゴ Pro W4" pitchFamily="34" charset="-128"/>
              </a:rPr>
              <a:t>VM2</a:t>
            </a:r>
            <a:endParaRPr kumimoji="1" lang="ja-JP" altLang="en-US" dirty="0">
              <a:latin typeface="ヒラギノ丸ゴ Pro W4" pitchFamily="34" charset="-128"/>
              <a:ea typeface="ヒラギノ丸ゴ Pro W4" pitchFamily="34" charset="-128"/>
            </a:endParaRPr>
          </a:p>
        </p:txBody>
      </p:sp>
      <p:cxnSp>
        <p:nvCxnSpPr>
          <p:cNvPr id="11" name="カギ線コネクタ 10"/>
          <p:cNvCxnSpPr>
            <a:stCxn id="26" idx="1"/>
            <a:endCxn id="31" idx="1"/>
          </p:cNvCxnSpPr>
          <p:nvPr/>
        </p:nvCxnSpPr>
        <p:spPr>
          <a:xfrm rot="16200000" flipH="1">
            <a:off x="4634472" y="3555176"/>
            <a:ext cx="12700" cy="3401648"/>
          </a:xfrm>
          <a:prstGeom prst="bentConnector3">
            <a:avLst>
              <a:gd name="adj1" fmla="val 9750000"/>
            </a:avLst>
          </a:prstGeom>
          <a:ln w="28575">
            <a:solidFill>
              <a:schemeClr val="tx1"/>
            </a:solidFill>
            <a:prstDash val="solid"/>
            <a:tailEnd type="triangle" w="med" len="lg"/>
          </a:ln>
        </p:spPr>
        <p:style>
          <a:lnRef idx="1">
            <a:schemeClr val="accent1"/>
          </a:lnRef>
          <a:fillRef idx="0">
            <a:schemeClr val="accent1"/>
          </a:fillRef>
          <a:effectRef idx="0">
            <a:schemeClr val="accent1"/>
          </a:effectRef>
          <a:fontRef idx="minor">
            <a:schemeClr val="tx1"/>
          </a:fontRef>
        </p:style>
      </p:cxnSp>
      <p:sp>
        <p:nvSpPr>
          <p:cNvPr id="24" name="角丸四角形 23"/>
          <p:cNvSpPr/>
          <p:nvPr/>
        </p:nvSpPr>
        <p:spPr>
          <a:xfrm>
            <a:off x="1475648" y="5501157"/>
            <a:ext cx="2916000" cy="3600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solidFill>
                  <a:schemeClr val="tx1"/>
                </a:solidFill>
                <a:latin typeface="ヒラギノ丸ゴ Pro W4" pitchFamily="34" charset="-128"/>
                <a:ea typeface="ヒラギノ丸ゴ Pro W4" pitchFamily="34" charset="-128"/>
              </a:rPr>
              <a:t>ゲスト</a:t>
            </a:r>
            <a:r>
              <a:rPr kumimoji="1" lang="ja-JP" altLang="en-US" dirty="0" smtClean="0">
                <a:solidFill>
                  <a:schemeClr val="tx1"/>
                </a:solidFill>
                <a:latin typeface="ヒラギノ丸ゴ Pro W4" pitchFamily="34" charset="-128"/>
                <a:ea typeface="ヒラギノ丸ゴ Pro W4" pitchFamily="34" charset="-128"/>
              </a:rPr>
              <a:t>・ハイパーバイザ</a:t>
            </a:r>
            <a:endParaRPr kumimoji="1" lang="ja-JP" altLang="en-US" dirty="0">
              <a:solidFill>
                <a:schemeClr val="tx1"/>
              </a:solidFill>
              <a:latin typeface="ヒラギノ丸ゴ Pro W4" pitchFamily="34" charset="-128"/>
              <a:ea typeface="ヒラギノ丸ゴ Pro W4" pitchFamily="34" charset="-128"/>
            </a:endParaRPr>
          </a:p>
        </p:txBody>
      </p:sp>
      <p:sp>
        <p:nvSpPr>
          <p:cNvPr id="13" name="正方形/長方形 12"/>
          <p:cNvSpPr/>
          <p:nvPr/>
        </p:nvSpPr>
        <p:spPr>
          <a:xfrm>
            <a:off x="2482376" y="5976000"/>
            <a:ext cx="1080000" cy="3600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solidFill>
                  <a:schemeClr val="tx1"/>
                </a:solidFill>
                <a:latin typeface="ヒラギノ丸ゴ Pro W4" pitchFamily="34" charset="-128"/>
                <a:ea typeface="ヒラギノ丸ゴ Pro W4" pitchFamily="34" charset="-128"/>
              </a:rPr>
              <a:t>仮想</a:t>
            </a:r>
            <a:r>
              <a:rPr kumimoji="1" lang="en-US" altLang="ja-JP" dirty="0" smtClean="0">
                <a:solidFill>
                  <a:schemeClr val="tx1"/>
                </a:solidFill>
                <a:latin typeface="ヒラギノ丸ゴ Pro W4" pitchFamily="34" charset="-128"/>
                <a:ea typeface="ヒラギノ丸ゴ Pro W4" pitchFamily="34" charset="-128"/>
              </a:rPr>
              <a:t>NIC</a:t>
            </a:r>
            <a:endParaRPr kumimoji="1" lang="ja-JP" altLang="en-US" dirty="0">
              <a:solidFill>
                <a:schemeClr val="tx1"/>
              </a:solidFill>
              <a:latin typeface="ヒラギノ丸ゴ Pro W4" pitchFamily="34" charset="-128"/>
              <a:ea typeface="ヒラギノ丸ゴ Pro W4" pitchFamily="34" charset="-128"/>
            </a:endParaRPr>
          </a:p>
        </p:txBody>
      </p:sp>
      <p:sp>
        <p:nvSpPr>
          <p:cNvPr id="36" name="正方形/長方形 35"/>
          <p:cNvSpPr/>
          <p:nvPr/>
        </p:nvSpPr>
        <p:spPr>
          <a:xfrm>
            <a:off x="5866376" y="5976000"/>
            <a:ext cx="1080000" cy="3600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solidFill>
                  <a:schemeClr val="tx1"/>
                </a:solidFill>
                <a:latin typeface="ヒラギノ丸ゴ Pro W4" pitchFamily="34" charset="-128"/>
                <a:ea typeface="ヒラギノ丸ゴ Pro W4" pitchFamily="34" charset="-128"/>
              </a:rPr>
              <a:t>仮想</a:t>
            </a:r>
            <a:r>
              <a:rPr kumimoji="1" lang="en-US" altLang="ja-JP" dirty="0" smtClean="0">
                <a:solidFill>
                  <a:schemeClr val="tx1"/>
                </a:solidFill>
                <a:latin typeface="ヒラギノ丸ゴ Pro W4" pitchFamily="34" charset="-128"/>
                <a:ea typeface="ヒラギノ丸ゴ Pro W4" pitchFamily="34" charset="-128"/>
              </a:rPr>
              <a:t>NIC</a:t>
            </a:r>
            <a:endParaRPr kumimoji="1" lang="ja-JP" altLang="en-US" dirty="0">
              <a:solidFill>
                <a:schemeClr val="tx1"/>
              </a:solidFill>
              <a:latin typeface="ヒラギノ丸ゴ Pro W4" pitchFamily="34" charset="-128"/>
              <a:ea typeface="ヒラギノ丸ゴ Pro W4" pitchFamily="34" charset="-128"/>
            </a:endParaRPr>
          </a:p>
        </p:txBody>
      </p:sp>
      <p:sp>
        <p:nvSpPr>
          <p:cNvPr id="35" name="角丸四角形 34"/>
          <p:cNvSpPr/>
          <p:nvPr/>
        </p:nvSpPr>
        <p:spPr>
          <a:xfrm>
            <a:off x="4859648" y="5501157"/>
            <a:ext cx="2916000" cy="3600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solidFill>
                  <a:schemeClr val="tx1"/>
                </a:solidFill>
                <a:latin typeface="ヒラギノ丸ゴ Pro W4" pitchFamily="34" charset="-128"/>
                <a:ea typeface="ヒラギノ丸ゴ Pro W4" pitchFamily="34" charset="-128"/>
              </a:rPr>
              <a:t>ゲスト</a:t>
            </a:r>
            <a:r>
              <a:rPr kumimoji="1" lang="ja-JP" altLang="en-US" dirty="0" smtClean="0">
                <a:solidFill>
                  <a:schemeClr val="tx1"/>
                </a:solidFill>
                <a:latin typeface="ヒラギノ丸ゴ Pro W4" pitchFamily="34" charset="-128"/>
                <a:ea typeface="ヒラギノ丸ゴ Pro W4" pitchFamily="34" charset="-128"/>
              </a:rPr>
              <a:t>・ハイパーバイザ</a:t>
            </a:r>
            <a:endParaRPr kumimoji="1" lang="ja-JP" altLang="en-US" dirty="0">
              <a:solidFill>
                <a:schemeClr val="tx1"/>
              </a:solidFill>
              <a:latin typeface="ヒラギノ丸ゴ Pro W4" pitchFamily="34" charset="-128"/>
              <a:ea typeface="ヒラギノ丸ゴ Pro W4" pitchFamily="34" charset="-128"/>
            </a:endParaRPr>
          </a:p>
        </p:txBody>
      </p:sp>
      <p:sp>
        <p:nvSpPr>
          <p:cNvPr id="56" name="1 つの角を切り取った四角形 55"/>
          <p:cNvSpPr/>
          <p:nvPr/>
        </p:nvSpPr>
        <p:spPr>
          <a:xfrm>
            <a:off x="2484000" y="4968000"/>
            <a:ext cx="900000" cy="288000"/>
          </a:xfrm>
          <a:prstGeom prst="snip1Rect">
            <a:avLst/>
          </a:prstGeom>
          <a:solidFill>
            <a:schemeClr val="bg1">
              <a:lumMod val="85000"/>
            </a:scheme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ヒラギノ丸ゴ Pro W4" pitchFamily="34" charset="-128"/>
                <a:ea typeface="ヒラギノ丸ゴ Pro W4" pitchFamily="34" charset="-128"/>
              </a:rPr>
              <a:t>メモリ</a:t>
            </a:r>
            <a:endParaRPr kumimoji="1" lang="ja-JP" altLang="en-US" dirty="0">
              <a:solidFill>
                <a:schemeClr val="tx1"/>
              </a:solidFill>
              <a:latin typeface="ヒラギノ丸ゴ Pro W4" pitchFamily="34" charset="-128"/>
              <a:ea typeface="ヒラギノ丸ゴ Pro W4" pitchFamily="34" charset="-128"/>
            </a:endParaRPr>
          </a:p>
        </p:txBody>
      </p:sp>
    </p:spTree>
    <p:extLst>
      <p:ext uri="{BB962C8B-B14F-4D97-AF65-F5344CB8AC3E}">
        <p14:creationId xmlns:p14="http://schemas.microsoft.com/office/powerpoint/2010/main" val="2446117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5"/>
                                        </p:tgtEl>
                                        <p:attrNameLst>
                                          <p:attrName>style.visibility</p:attrName>
                                        </p:attrNameLst>
                                      </p:cBhvr>
                                      <p:to>
                                        <p:strVal val="visible"/>
                                      </p:to>
                                    </p:set>
                                    <p:animEffect transition="in" filter="fade">
                                      <p:cBhvr>
                                        <p:cTn id="10" dur="500"/>
                                        <p:tgtEl>
                                          <p:spTgt spid="55"/>
                                        </p:tgtEl>
                                      </p:cBhvr>
                                    </p:animEffect>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3.33333E-6 -1.85185E-6 L 0.0007 0.20093 " pathEditMode="relative" ptsTypes="AA">
                                      <p:cBhvr>
                                        <p:cTn id="14" dur="750" fill="hold"/>
                                        <p:tgtEl>
                                          <p:spTgt spid="56"/>
                                        </p:tgtEl>
                                        <p:attrNameLst>
                                          <p:attrName>ppt_x</p:attrName>
                                          <p:attrName>ppt_y</p:attrName>
                                        </p:attrNameLst>
                                      </p:cBhvr>
                                    </p:animMotion>
                                  </p:childTnLst>
                                </p:cTn>
                              </p:par>
                            </p:childTnLst>
                          </p:cTn>
                        </p:par>
                        <p:par>
                          <p:cTn id="15" fill="hold">
                            <p:stCondLst>
                              <p:cond delay="750"/>
                            </p:stCondLst>
                            <p:childTnLst>
                              <p:par>
                                <p:cTn id="16" presetID="0" presetClass="path" presetSubtype="0" accel="50000" decel="50000" fill="hold" grpId="1" nodeType="afterEffect">
                                  <p:stCondLst>
                                    <p:cond delay="0"/>
                                  </p:stCondLst>
                                  <p:childTnLst>
                                    <p:animMotion origin="layout" path="M 0.00069 0.20093 L 0.37222 0.2 " pathEditMode="relative" rAng="0" ptsTypes="AA">
                                      <p:cBhvr>
                                        <p:cTn id="17" dur="750" fill="hold"/>
                                        <p:tgtEl>
                                          <p:spTgt spid="56"/>
                                        </p:tgtEl>
                                        <p:attrNameLst>
                                          <p:attrName>ppt_x</p:attrName>
                                          <p:attrName>ppt_y</p:attrName>
                                        </p:attrNameLst>
                                      </p:cBhvr>
                                      <p:rCtr x="18576" y="-46"/>
                                    </p:animMotion>
                                  </p:childTnLst>
                                </p:cTn>
                              </p:par>
                            </p:childTnLst>
                          </p:cTn>
                        </p:par>
                        <p:par>
                          <p:cTn id="18" fill="hold">
                            <p:stCondLst>
                              <p:cond delay="1500"/>
                            </p:stCondLst>
                            <p:childTnLst>
                              <p:par>
                                <p:cTn id="19" presetID="0" presetClass="path" presetSubtype="0" accel="50000" decel="50000" fill="hold" grpId="2" nodeType="afterEffect">
                                  <p:stCondLst>
                                    <p:cond delay="0"/>
                                  </p:stCondLst>
                                  <p:childTnLst>
                                    <p:animMotion origin="layout" path="M 0.37223 0.2 L 0.3724 0.00092 " pathEditMode="relative" rAng="0" ptsTypes="AA">
                                      <p:cBhvr>
                                        <p:cTn id="20" dur="750" fill="hold"/>
                                        <p:tgtEl>
                                          <p:spTgt spid="56"/>
                                        </p:tgtEl>
                                        <p:attrNameLst>
                                          <p:attrName>ppt_x</p:attrName>
                                          <p:attrName>ppt_y</p:attrName>
                                        </p:attrNameLst>
                                      </p:cBhvr>
                                      <p:rCtr x="0" y="-995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6" grpId="0" animBg="1"/>
      <p:bldP spid="56" grpId="1" animBg="1"/>
      <p:bldP spid="56" grpId="2"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エッセンシャル">
  <a:themeElements>
    <a:clrScheme name="エッセンシャル">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エッセンシャル">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エッセンシャル">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4687</TotalTime>
  <Words>2512</Words>
  <Application>Microsoft Office PowerPoint</Application>
  <PresentationFormat>画面に合わせる (4:3)</PresentationFormat>
  <Paragraphs>463</Paragraphs>
  <Slides>23</Slides>
  <Notes>22</Notes>
  <HiddenSlides>0</HiddenSlides>
  <MMClips>0</MMClips>
  <ScaleCrop>false</ScaleCrop>
  <HeadingPairs>
    <vt:vector size="4" baseType="variant">
      <vt:variant>
        <vt:lpstr>テーマ</vt:lpstr>
      </vt:variant>
      <vt:variant>
        <vt:i4>1</vt:i4>
      </vt:variant>
      <vt:variant>
        <vt:lpstr>スライド タイトル</vt:lpstr>
      </vt:variant>
      <vt:variant>
        <vt:i4>23</vt:i4>
      </vt:variant>
    </vt:vector>
  </HeadingPairs>
  <TitlesOfParts>
    <vt:vector size="24" baseType="lpstr">
      <vt:lpstr>エッセンシャル</vt:lpstr>
      <vt:lpstr>ネストしたVMを用いた 仮想化システムの高速なソフトウェア若化</vt:lpstr>
      <vt:lpstr>仮想化システム</vt:lpstr>
      <vt:lpstr>ソフトウェア･エージング</vt:lpstr>
      <vt:lpstr>ソフトウェア若化</vt:lpstr>
      <vt:lpstr>マイグレーションによるダウンタイム削減</vt:lpstr>
      <vt:lpstr>マイグレーション中の性能低下</vt:lpstr>
      <vt:lpstr>提案：VMBeam</vt:lpstr>
      <vt:lpstr>ネストしたVMの活用</vt:lpstr>
      <vt:lpstr>ネストしたVMにおけるマイグレーション</vt:lpstr>
      <vt:lpstr>VMBeamの高速なマイグレーション</vt:lpstr>
      <vt:lpstr>コピー･マイグレーション</vt:lpstr>
      <vt:lpstr>スワップ･マイグレーション(1/2)</vt:lpstr>
      <vt:lpstr>スワップ･マイグレーション(2/2)</vt:lpstr>
      <vt:lpstr>VM間メモリスワップの実装</vt:lpstr>
      <vt:lpstr>XenにおけるVMBeamの実装</vt:lpstr>
      <vt:lpstr>実験</vt:lpstr>
      <vt:lpstr>UnixBench</vt:lpstr>
      <vt:lpstr>仮想ネットワーク性能</vt:lpstr>
      <vt:lpstr>マイグレーション時間</vt:lpstr>
      <vt:lpstr>CPU負荷</vt:lpstr>
      <vt:lpstr>ダウンタイム</vt:lpstr>
      <vt:lpstr>関連研究</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ネストした仮想マシンを用いたメンテナンスの高速化</dc:title>
  <dc:creator>hiroki</dc:creator>
  <cp:lastModifiedBy>Hiroki</cp:lastModifiedBy>
  <cp:revision>510</cp:revision>
  <cp:lastPrinted>2013-11-28T03:34:28Z</cp:lastPrinted>
  <dcterms:created xsi:type="dcterms:W3CDTF">2013-09-12T01:15:18Z</dcterms:created>
  <dcterms:modified xsi:type="dcterms:W3CDTF">2013-12-03T07:20:38Z</dcterms:modified>
</cp:coreProperties>
</file>