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57" r:id="rId3"/>
    <p:sldId id="258" r:id="rId4"/>
    <p:sldId id="259" r:id="rId5"/>
    <p:sldId id="275" r:id="rId6"/>
    <p:sldId id="261" r:id="rId7"/>
    <p:sldId id="265" r:id="rId8"/>
    <p:sldId id="266" r:id="rId9"/>
    <p:sldId id="269" r:id="rId10"/>
    <p:sldId id="276" r:id="rId11"/>
    <p:sldId id="267" r:id="rId12"/>
    <p:sldId id="273" r:id="rId13"/>
    <p:sldId id="271" r:id="rId14"/>
    <p:sldId id="268"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中間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中間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間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中間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4" autoAdjust="0"/>
    <p:restoredTop sz="90471" autoAdjust="0"/>
  </p:normalViewPr>
  <p:slideViewPr>
    <p:cSldViewPr>
      <p:cViewPr>
        <p:scale>
          <a:sx n="71" d="100"/>
          <a:sy n="71" d="100"/>
        </p:scale>
        <p:origin x="-42" y="-1068"/>
      </p:cViewPr>
      <p:guideLst>
        <p:guide orient="horz" pos="2160"/>
        <p:guide pos="2880"/>
      </p:guideLst>
    </p:cSldViewPr>
  </p:slideViewPr>
  <p:outlineViewPr>
    <p:cViewPr>
      <p:scale>
        <a:sx n="33" d="100"/>
        <a:sy n="33" d="100"/>
      </p:scale>
      <p:origin x="18" y="44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nishimura\Desktop\&#30740;&#31350;&#23460;&#38306;&#36899;\&#26178;&#38291;&#28204;&#2345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494668061597198"/>
          <c:y val="0.21477857073885831"/>
          <c:w val="0.65404296034901988"/>
          <c:h val="0.63570392242636342"/>
        </c:manualLayout>
      </c:layout>
      <c:barChart>
        <c:barDir val="col"/>
        <c:grouping val="clustered"/>
        <c:varyColors val="0"/>
        <c:ser>
          <c:idx val="0"/>
          <c:order val="0"/>
          <c:tx>
            <c:v>関数</c:v>
          </c:tx>
          <c:spPr>
            <a:solidFill>
              <a:srgbClr val="FFC000"/>
            </a:solidFill>
          </c:spPr>
          <c:invertIfNegative val="0"/>
          <c:val>
            <c:numRef>
              <c:f>Sheet1!$E$12</c:f>
              <c:numCache>
                <c:formatCode>General</c:formatCode>
                <c:ptCount val="1"/>
                <c:pt idx="0">
                  <c:v>17.386000000000003</c:v>
                </c:pt>
              </c:numCache>
            </c:numRef>
          </c:val>
        </c:ser>
        <c:ser>
          <c:idx val="3"/>
          <c:order val="1"/>
          <c:tx>
            <c:v>マクロ</c:v>
          </c:tx>
          <c:spPr>
            <a:solidFill>
              <a:srgbClr val="00B0F0"/>
            </a:solidFill>
            <a:ln>
              <a:solidFill>
                <a:srgbClr val="00B0F0"/>
              </a:solidFill>
            </a:ln>
          </c:spPr>
          <c:invertIfNegative val="0"/>
          <c:val>
            <c:numRef>
              <c:f>Sheet1!$D$12</c:f>
              <c:numCache>
                <c:formatCode>General</c:formatCode>
                <c:ptCount val="1"/>
                <c:pt idx="0">
                  <c:v>17.555999999999997</c:v>
                </c:pt>
              </c:numCache>
            </c:numRef>
          </c:val>
        </c:ser>
        <c:ser>
          <c:idx val="4"/>
          <c:order val="2"/>
          <c:tx>
            <c:v>オーバーロード</c:v>
          </c:tx>
          <c:spPr>
            <a:solidFill>
              <a:schemeClr val="tx2"/>
            </a:solidFill>
          </c:spPr>
          <c:invertIfNegative val="0"/>
          <c:val>
            <c:numRef>
              <c:f>Sheet1!$F$12</c:f>
              <c:numCache>
                <c:formatCode>General</c:formatCode>
                <c:ptCount val="1"/>
                <c:pt idx="0">
                  <c:v>17.717500000000001</c:v>
                </c:pt>
              </c:numCache>
            </c:numRef>
          </c:val>
        </c:ser>
        <c:ser>
          <c:idx val="2"/>
          <c:order val="3"/>
          <c:tx>
            <c:v>AOP</c:v>
          </c:tx>
          <c:spPr>
            <a:solidFill>
              <a:srgbClr val="FF0000"/>
            </a:solidFill>
          </c:spPr>
          <c:invertIfNegative val="0"/>
          <c:val>
            <c:numRef>
              <c:f>Sheet1!$C$12</c:f>
              <c:numCache>
                <c:formatCode>General</c:formatCode>
                <c:ptCount val="1"/>
                <c:pt idx="0">
                  <c:v>21.070900000000002</c:v>
                </c:pt>
              </c:numCache>
            </c:numRef>
          </c:val>
        </c:ser>
        <c:dLbls>
          <c:showLegendKey val="0"/>
          <c:showVal val="0"/>
          <c:showCatName val="0"/>
          <c:showSerName val="0"/>
          <c:showPercent val="0"/>
          <c:showBubbleSize val="0"/>
        </c:dLbls>
        <c:gapWidth val="75"/>
        <c:overlap val="-25"/>
        <c:axId val="105246080"/>
        <c:axId val="105297024"/>
      </c:barChart>
      <c:catAx>
        <c:axId val="105246080"/>
        <c:scaling>
          <c:orientation val="minMax"/>
        </c:scaling>
        <c:delete val="1"/>
        <c:axPos val="b"/>
        <c:majorTickMark val="none"/>
        <c:minorTickMark val="none"/>
        <c:tickLblPos val="nextTo"/>
        <c:crossAx val="105297024"/>
        <c:crosses val="autoZero"/>
        <c:auto val="0"/>
        <c:lblAlgn val="ctr"/>
        <c:lblOffset val="100"/>
        <c:tickLblSkip val="1"/>
        <c:noMultiLvlLbl val="0"/>
      </c:catAx>
      <c:valAx>
        <c:axId val="105297024"/>
        <c:scaling>
          <c:orientation val="minMax"/>
        </c:scaling>
        <c:delete val="0"/>
        <c:axPos val="l"/>
        <c:majorGridlines/>
        <c:title>
          <c:tx>
            <c:rich>
              <a:bodyPr rot="-5400000" vert="horz"/>
              <a:lstStyle/>
              <a:p>
                <a:pPr>
                  <a:defRPr/>
                </a:pPr>
                <a:r>
                  <a:rPr lang="ja-JP" altLang="en-US"/>
                  <a:t>     </a:t>
                </a:r>
                <a:r>
                  <a:rPr lang="ja-JP" altLang="en-US" sz="1200" b="0"/>
                  <a:t>実行時間</a:t>
                </a:r>
                <a:r>
                  <a:rPr lang="en-US" altLang="ja-JP" sz="1200" b="0" baseline="0"/>
                  <a:t>  [ms]</a:t>
                </a:r>
                <a:endParaRPr lang="ja-JP" altLang="en-US" sz="1200" b="0"/>
              </a:p>
            </c:rich>
          </c:tx>
          <c:layout>
            <c:manualLayout>
              <c:xMode val="edge"/>
              <c:yMode val="edge"/>
              <c:x val="0.11319381588929291"/>
              <c:y val="0.35339510743702768"/>
            </c:manualLayout>
          </c:layout>
          <c:overlay val="0"/>
        </c:title>
        <c:numFmt formatCode="General" sourceLinked="1"/>
        <c:majorTickMark val="none"/>
        <c:minorTickMark val="none"/>
        <c:tickLblPos val="nextTo"/>
        <c:spPr>
          <a:ln w="9525">
            <a:noFill/>
          </a:ln>
        </c:spPr>
        <c:crossAx val="105246080"/>
        <c:crosses val="autoZero"/>
        <c:crossBetween val="between"/>
      </c:valAx>
    </c:plotArea>
    <c:legend>
      <c:legendPos val="b"/>
      <c:layout>
        <c:manualLayout>
          <c:xMode val="edge"/>
          <c:yMode val="edge"/>
          <c:x val="0.26043947994872735"/>
          <c:y val="0.88578926793962731"/>
          <c:w val="0.66522702104097464"/>
          <c:h val="6.7347888576698017E-2"/>
        </c:manualLayou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E661DD89-40CA-4D9C-BB90-CCB9230502AE}" type="datetimeFigureOut">
              <a:rPr kumimoji="1" lang="ja-JP" altLang="en-US" smtClean="0"/>
              <a:t>2013/2/17</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1C314F10-EC5F-4FCD-94C2-EF5153F7AC0C}" type="slidenum">
              <a:rPr kumimoji="1" lang="ja-JP" altLang="en-US" smtClean="0"/>
              <a:t>‹#›</a:t>
            </a:fld>
            <a:endParaRPr kumimoji="1" lang="ja-JP" altLang="en-US"/>
          </a:p>
        </p:txBody>
      </p:sp>
    </p:spTree>
    <p:extLst>
      <p:ext uri="{BB962C8B-B14F-4D97-AF65-F5344CB8AC3E}">
        <p14:creationId xmlns:p14="http://schemas.microsoft.com/office/powerpoint/2010/main" val="335620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9E6BDF57-A9BA-4001-9094-A7C10BF74004}" type="datetimeFigureOut">
              <a:rPr kumimoji="1" lang="ja-JP" altLang="en-US" smtClean="0"/>
              <a:t>2013/2/17</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E8B807A-9A41-4307-AF1A-CE101D0DAD52}" type="slidenum">
              <a:rPr kumimoji="1" lang="ja-JP" altLang="en-US" smtClean="0"/>
              <a:t>‹#›</a:t>
            </a:fld>
            <a:endParaRPr kumimoji="1" lang="ja-JP" altLang="en-US"/>
          </a:p>
        </p:txBody>
      </p:sp>
    </p:spTree>
    <p:extLst>
      <p:ext uri="{BB962C8B-B14F-4D97-AF65-F5344CB8AC3E}">
        <p14:creationId xmlns:p14="http://schemas.microsoft.com/office/powerpoint/2010/main" val="15359790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IDS</a:t>
            </a:r>
            <a:r>
              <a:rPr kumimoji="1" lang="ja-JP" altLang="en-US" dirty="0" smtClean="0"/>
              <a:t>は攻撃者の～</a:t>
            </a:r>
            <a:endParaRPr kumimoji="1" lang="en-US" altLang="ja-JP" dirty="0" smtClean="0"/>
          </a:p>
          <a:p>
            <a:r>
              <a:rPr kumimoji="1" lang="ja-JP" altLang="en-US" dirty="0" smtClean="0"/>
              <a:t>例</a:t>
            </a:r>
            <a:endParaRPr kumimoji="1" lang="en-US" altLang="ja-JP" dirty="0" smtClean="0"/>
          </a:p>
          <a:p>
            <a:r>
              <a:rPr kumimoji="1" lang="ja-JP" altLang="en-US" dirty="0" smtClean="0"/>
              <a:t>しかし近年まず</a:t>
            </a:r>
            <a:r>
              <a:rPr kumimoji="1" lang="en-US" altLang="ja-JP" dirty="0" smtClean="0"/>
              <a:t>IDS</a:t>
            </a:r>
            <a:r>
              <a:rPr kumimoji="1" lang="ja-JP" altLang="en-US" dirty="0" smtClean="0"/>
              <a:t>を攻撃して～</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E8B807A-9A41-4307-AF1A-CE101D0DAD52}" type="slidenum">
              <a:rPr kumimoji="1" lang="ja-JP" altLang="en-US" smtClean="0"/>
              <a:t>2</a:t>
            </a:fld>
            <a:endParaRPr kumimoji="1" lang="ja-JP" altLang="en-US"/>
          </a:p>
        </p:txBody>
      </p:sp>
    </p:spTree>
    <p:extLst>
      <p:ext uri="{BB962C8B-B14F-4D97-AF65-F5344CB8AC3E}">
        <p14:creationId xmlns:p14="http://schemas.microsoft.com/office/powerpoint/2010/main" val="3758775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a:t>
            </a:r>
            <a:r>
              <a:rPr kumimoji="1" lang="en-US" altLang="ja-JP" dirty="0" smtClean="0"/>
              <a:t>IDS</a:t>
            </a:r>
            <a:r>
              <a:rPr kumimoji="1" lang="ja-JP" altLang="en-US" dirty="0" smtClean="0"/>
              <a:t>をオフロードして</a:t>
            </a:r>
            <a:endParaRPr kumimoji="1" lang="ja-JP" altLang="en-US" dirty="0"/>
          </a:p>
        </p:txBody>
      </p:sp>
      <p:sp>
        <p:nvSpPr>
          <p:cNvPr id="4" name="スライド番号プレースホルダー 3"/>
          <p:cNvSpPr>
            <a:spLocks noGrp="1"/>
          </p:cNvSpPr>
          <p:nvPr>
            <p:ph type="sldNum" sz="quarter" idx="10"/>
          </p:nvPr>
        </p:nvSpPr>
        <p:spPr/>
        <p:txBody>
          <a:bodyPr/>
          <a:lstStyle/>
          <a:p>
            <a:fld id="{2DFC246D-7A5A-4242-9781-0DD03ECD5F09}" type="slidenum">
              <a:rPr kumimoji="1" lang="ja-JP" altLang="en-US" smtClean="0"/>
              <a:t>3</a:t>
            </a:fld>
            <a:endParaRPr kumimoji="1" lang="ja-JP" altLang="en-US"/>
          </a:p>
        </p:txBody>
      </p:sp>
    </p:spTree>
    <p:extLst>
      <p:ext uri="{BB962C8B-B14F-4D97-AF65-F5344CB8AC3E}">
        <p14:creationId xmlns:p14="http://schemas.microsoft.com/office/powerpoint/2010/main" val="2563047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E8B807A-9A41-4307-AF1A-CE101D0DAD52}" type="slidenum">
              <a:rPr kumimoji="1" lang="ja-JP" altLang="en-US" smtClean="0"/>
              <a:t>4</a:t>
            </a:fld>
            <a:endParaRPr kumimoji="1" lang="ja-JP" altLang="en-US"/>
          </a:p>
        </p:txBody>
      </p:sp>
    </p:spTree>
    <p:extLst>
      <p:ext uri="{BB962C8B-B14F-4D97-AF65-F5344CB8AC3E}">
        <p14:creationId xmlns:p14="http://schemas.microsoft.com/office/powerpoint/2010/main" val="233293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get</a:t>
            </a:r>
            <a:r>
              <a:rPr kumimoji="1" lang="ja-JP" altLang="en-US" dirty="0" smtClean="0"/>
              <a:t>ポイントカットについてどのような作業を行うかきちんと話せるように</a:t>
            </a:r>
            <a:endParaRPr kumimoji="1" lang="ja-JP" altLang="en-US" dirty="0"/>
          </a:p>
        </p:txBody>
      </p:sp>
      <p:sp>
        <p:nvSpPr>
          <p:cNvPr id="4" name="スライド番号プレースホルダー 3"/>
          <p:cNvSpPr>
            <a:spLocks noGrp="1"/>
          </p:cNvSpPr>
          <p:nvPr>
            <p:ph type="sldNum" sz="quarter" idx="10"/>
          </p:nvPr>
        </p:nvSpPr>
        <p:spPr/>
        <p:txBody>
          <a:bodyPr/>
          <a:lstStyle/>
          <a:p>
            <a:fld id="{AE8B807A-9A41-4307-AF1A-CE101D0DAD52}" type="slidenum">
              <a:rPr kumimoji="1" lang="ja-JP" altLang="en-US" smtClean="0"/>
              <a:t>7</a:t>
            </a:fld>
            <a:endParaRPr kumimoji="1" lang="ja-JP" altLang="en-US"/>
          </a:p>
        </p:txBody>
      </p:sp>
    </p:spTree>
    <p:extLst>
      <p:ext uri="{BB962C8B-B14F-4D97-AF65-F5344CB8AC3E}">
        <p14:creationId xmlns:p14="http://schemas.microsoft.com/office/powerpoint/2010/main" val="816016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b="0" i="0" u="none" strike="noStrike" kern="1200" baseline="0" dirty="0" err="1" smtClean="0">
                <a:solidFill>
                  <a:schemeClr val="tx1"/>
                </a:solidFill>
                <a:latin typeface="+mn-lt"/>
                <a:ea typeface="+mn-ea"/>
                <a:cs typeface="+mn-cs"/>
              </a:rPr>
              <a:t>tjp</a:t>
            </a:r>
            <a:r>
              <a:rPr kumimoji="1" lang="en-US" altLang="ja-JP" sz="1200" b="0" i="0" u="none" strike="noStrike" kern="1200" baseline="0" dirty="0" smtClean="0">
                <a:solidFill>
                  <a:schemeClr val="tx1"/>
                </a:solidFill>
                <a:latin typeface="+mn-lt"/>
                <a:ea typeface="+mn-ea"/>
                <a:cs typeface="+mn-cs"/>
              </a:rPr>
              <a:t>-&gt;source() </a:t>
            </a:r>
            <a:r>
              <a:rPr kumimoji="1" lang="ja-JP" altLang="en-US" sz="1200" b="0" i="0" u="none" strike="noStrike" kern="1200" baseline="0" dirty="0" smtClean="0">
                <a:solidFill>
                  <a:schemeClr val="tx1"/>
                </a:solidFill>
                <a:latin typeface="+mn-lt"/>
                <a:ea typeface="+mn-ea"/>
                <a:cs typeface="+mn-cs"/>
              </a:rPr>
              <a:t>はアクセスしようとしたメンバのアドレスを返す。次に、対象の構造体メンバの値を読み込み、そのメモリをアンマップする。読み込んだ値は</a:t>
            </a:r>
            <a:r>
              <a:rPr kumimoji="1" lang="en-US" altLang="ja-JP" sz="1200" b="0" i="0" u="none" strike="noStrike" kern="1200" baseline="0" dirty="0" err="1" smtClean="0">
                <a:solidFill>
                  <a:schemeClr val="tx1"/>
                </a:solidFill>
                <a:latin typeface="+mn-lt"/>
                <a:ea typeface="+mn-ea"/>
                <a:cs typeface="+mn-cs"/>
              </a:rPr>
              <a:t>tjp</a:t>
            </a:r>
            <a:r>
              <a:rPr kumimoji="1" lang="en-US" altLang="ja-JP" sz="1200" b="0" i="0" u="none" strike="noStrike" kern="1200" baseline="0" dirty="0" smtClean="0">
                <a:solidFill>
                  <a:schemeClr val="tx1"/>
                </a:solidFill>
                <a:latin typeface="+mn-lt"/>
                <a:ea typeface="+mn-ea"/>
                <a:cs typeface="+mn-cs"/>
              </a:rPr>
              <a:t>-&gt;result() </a:t>
            </a:r>
            <a:r>
              <a:rPr kumimoji="1" lang="ja-JP" altLang="en-US" sz="1200" b="0" i="0" u="none" strike="noStrike" kern="1200" baseline="0" dirty="0" smtClean="0">
                <a:solidFill>
                  <a:schemeClr val="tx1"/>
                </a:solidFill>
                <a:latin typeface="+mn-lt"/>
                <a:ea typeface="+mn-ea"/>
                <a:cs typeface="+mn-cs"/>
              </a:rPr>
              <a:t>によって返される返り値のためのメモリ領域に格納する</a:t>
            </a:r>
            <a:endParaRPr kumimoji="1" lang="ja-JP" altLang="en-US" dirty="0"/>
          </a:p>
        </p:txBody>
      </p:sp>
      <p:sp>
        <p:nvSpPr>
          <p:cNvPr id="4" name="スライド番号プレースホルダー 3"/>
          <p:cNvSpPr>
            <a:spLocks noGrp="1"/>
          </p:cNvSpPr>
          <p:nvPr>
            <p:ph type="sldNum" sz="quarter" idx="10"/>
          </p:nvPr>
        </p:nvSpPr>
        <p:spPr/>
        <p:txBody>
          <a:bodyPr/>
          <a:lstStyle/>
          <a:p>
            <a:fld id="{AE8B807A-9A41-4307-AF1A-CE101D0DAD52}" type="slidenum">
              <a:rPr kumimoji="1" lang="ja-JP" altLang="en-US" smtClean="0"/>
              <a:t>8</a:t>
            </a:fld>
            <a:endParaRPr kumimoji="1" lang="ja-JP" altLang="en-US"/>
          </a:p>
        </p:txBody>
      </p:sp>
    </p:spTree>
    <p:extLst>
      <p:ext uri="{BB962C8B-B14F-4D97-AF65-F5344CB8AC3E}">
        <p14:creationId xmlns:p14="http://schemas.microsoft.com/office/powerpoint/2010/main" val="813407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AspectC</a:t>
            </a:r>
            <a:r>
              <a:rPr kumimoji="1" lang="en-US" altLang="ja-JP" dirty="0" smtClean="0"/>
              <a:t>++</a:t>
            </a:r>
            <a:r>
              <a:rPr kumimoji="1" lang="ja-JP" altLang="en-US" dirty="0" smtClean="0"/>
              <a:t>はデフォルトでは</a:t>
            </a:r>
            <a:r>
              <a:rPr kumimoji="1" lang="en-US" altLang="ja-JP" dirty="0" smtClean="0"/>
              <a:t>get</a:t>
            </a:r>
            <a:r>
              <a:rPr kumimoji="1" lang="ja-JP" altLang="en-US" dirty="0" smtClean="0"/>
              <a:t>ポイントカットをサポートしていなかったのでパッチを当てて</a:t>
            </a:r>
            <a:r>
              <a:rPr kumimoji="1" lang="en-US" altLang="ja-JP" dirty="0" smtClean="0"/>
              <a:t>get</a:t>
            </a:r>
            <a:r>
              <a:rPr kumimoji="1" lang="ja-JP" altLang="en-US" dirty="0" smtClean="0"/>
              <a:t>ポイントカットを使用可能とした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E8B807A-9A41-4307-AF1A-CE101D0DAD52}" type="slidenum">
              <a:rPr kumimoji="1" lang="ja-JP" altLang="en-US" smtClean="0"/>
              <a:t>9</a:t>
            </a:fld>
            <a:endParaRPr kumimoji="1" lang="ja-JP" altLang="en-US"/>
          </a:p>
        </p:txBody>
      </p:sp>
    </p:spTree>
    <p:extLst>
      <p:ext uri="{BB962C8B-B14F-4D97-AF65-F5344CB8AC3E}">
        <p14:creationId xmlns:p14="http://schemas.microsoft.com/office/powerpoint/2010/main" val="3512072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マクロは対象</a:t>
            </a:r>
            <a:r>
              <a:rPr kumimoji="1" lang="en-US" altLang="ja-JP" dirty="0" smtClean="0"/>
              <a:t>VM</a:t>
            </a:r>
            <a:r>
              <a:rPr kumimoji="1" lang="ja-JP" altLang="en-US" dirty="0" smtClean="0"/>
              <a:t>にアクセスする処理に</a:t>
            </a:r>
            <a:r>
              <a:rPr kumimoji="1" lang="en-US" altLang="ja-JP" dirty="0" smtClean="0"/>
              <a:t>G</a:t>
            </a:r>
            <a:r>
              <a:rPr kumimoji="1" lang="ja-JP" altLang="en-US" dirty="0" smtClean="0"/>
              <a:t>をつける</a:t>
            </a:r>
            <a:endParaRPr kumimoji="1" lang="en-US" altLang="ja-JP" dirty="0" smtClean="0"/>
          </a:p>
          <a:p>
            <a:r>
              <a:rPr kumimoji="1" lang="ja-JP" altLang="en-US" dirty="0" smtClean="0"/>
              <a:t>小文字の</a:t>
            </a:r>
            <a:r>
              <a:rPr kumimoji="1" lang="ja-JP" altLang="en-US" dirty="0" err="1" smtClean="0"/>
              <a:t>ｇ</a:t>
            </a:r>
            <a:r>
              <a:rPr kumimoji="1" lang="ja-JP" altLang="en-US" dirty="0" smtClean="0"/>
              <a:t>でアドレス変換、メモリマップを行う</a:t>
            </a:r>
            <a:endParaRPr kumimoji="1" lang="en-US" altLang="ja-JP" dirty="0" smtClean="0"/>
          </a:p>
          <a:p>
            <a:endParaRPr kumimoji="1" lang="en-US" altLang="ja-JP" dirty="0" smtClean="0"/>
          </a:p>
          <a:p>
            <a:r>
              <a:rPr kumimoji="1" lang="ja-JP" altLang="en-US" dirty="0" smtClean="0"/>
              <a:t>オーバーロードは</a:t>
            </a:r>
            <a:r>
              <a:rPr kumimoji="1" lang="en-US" altLang="ja-JP" dirty="0" err="1" smtClean="0"/>
              <a:t>task_struct</a:t>
            </a:r>
            <a:r>
              <a:rPr kumimoji="1" lang="ja-JP" altLang="en-US" dirty="0" smtClean="0"/>
              <a:t>にアクセスした際</a:t>
            </a:r>
            <a:endParaRPr kumimoji="1" lang="en-US" altLang="ja-JP" dirty="0" smtClean="0"/>
          </a:p>
          <a:p>
            <a:r>
              <a:rPr kumimoji="1" lang="en-US" altLang="ja-JP" dirty="0" smtClean="0"/>
              <a:t>g</a:t>
            </a:r>
            <a:r>
              <a:rPr kumimoji="1" lang="ja-JP" altLang="en-US" dirty="0" smtClean="0"/>
              <a:t>でアドレス変換とメモリマップ</a:t>
            </a:r>
            <a:endParaRPr kumimoji="1" lang="en-US" altLang="ja-JP" dirty="0" smtClean="0"/>
          </a:p>
          <a:p>
            <a:endParaRPr kumimoji="1" lang="en-US" altLang="ja-JP" dirty="0" smtClean="0"/>
          </a:p>
          <a:p>
            <a:r>
              <a:rPr kumimoji="1" lang="ja-JP" altLang="en-US" dirty="0" smtClean="0"/>
              <a:t>どちらも開発者が～</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E8B807A-9A41-4307-AF1A-CE101D0DAD52}" type="slidenum">
              <a:rPr kumimoji="1" lang="ja-JP" altLang="en-US" smtClean="0"/>
              <a:t>10</a:t>
            </a:fld>
            <a:endParaRPr kumimoji="1" lang="ja-JP" altLang="en-US"/>
          </a:p>
        </p:txBody>
      </p:sp>
    </p:spTree>
    <p:extLst>
      <p:ext uri="{BB962C8B-B14F-4D97-AF65-F5344CB8AC3E}">
        <p14:creationId xmlns:p14="http://schemas.microsoft.com/office/powerpoint/2010/main" val="4278581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DFC246D-7A5A-4242-9781-0DD03ECD5F09}" type="slidenum">
              <a:rPr kumimoji="1" lang="ja-JP" altLang="en-US" smtClean="0"/>
              <a:t>11</a:t>
            </a:fld>
            <a:endParaRPr kumimoji="1" lang="ja-JP" altLang="en-US"/>
          </a:p>
        </p:txBody>
      </p:sp>
    </p:spTree>
    <p:extLst>
      <p:ext uri="{BB962C8B-B14F-4D97-AF65-F5344CB8AC3E}">
        <p14:creationId xmlns:p14="http://schemas.microsoft.com/office/powerpoint/2010/main" val="29867142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E90ED720-0104-4369-84BC-D37694168613}" type="datetimeFigureOut">
              <a:rPr kumimoji="1" lang="ja-JP" altLang="en-US" smtClean="0"/>
              <a:t>2013/2/17</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E90ED720-0104-4369-84BC-D37694168613}" type="datetimeFigureOut">
              <a:rPr kumimoji="1" lang="ja-JP" altLang="en-US" smtClean="0"/>
              <a:t>2013/2/17</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E90ED720-0104-4369-84BC-D37694168613}" type="datetimeFigureOut">
              <a:rPr kumimoji="1" lang="ja-JP" altLang="en-US" smtClean="0"/>
              <a:t>2013/2/17</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E90ED720-0104-4369-84BC-D37694168613}" type="datetimeFigureOut">
              <a:rPr kumimoji="1" lang="ja-JP" altLang="en-US" smtClean="0"/>
              <a:t>2013/2/17</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2D8002D-B5B0-4BAC-B1F6-782DDCCE6D9C}"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E90ED720-0104-4369-84BC-D37694168613}" type="datetimeFigureOut">
              <a:rPr kumimoji="1" lang="ja-JP" altLang="en-US" smtClean="0"/>
              <a:t>2013/2/17</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2D8002D-B5B0-4BAC-B1F6-782DDCCE6D9C}"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E90ED720-0104-4369-84BC-D37694168613}" type="datetimeFigureOut">
              <a:rPr kumimoji="1" lang="ja-JP" altLang="en-US" smtClean="0"/>
              <a:t>2013/2/17</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D2D8002D-B5B0-4BAC-B1F6-782DDCCE6D9C}"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E90ED720-0104-4369-84BC-D37694168613}" type="datetimeFigureOut">
              <a:rPr kumimoji="1" lang="ja-JP" altLang="en-US" smtClean="0"/>
              <a:t>2013/2/17</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D2D8002D-B5B0-4BAC-B1F6-782DDCCE6D9C}"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E90ED720-0104-4369-84BC-D37694168613}" type="datetimeFigureOut">
              <a:rPr kumimoji="1" lang="ja-JP" altLang="en-US" smtClean="0"/>
              <a:t>2013/2/17</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D2D8002D-B5B0-4BAC-B1F6-782DDCCE6D9C}"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E90ED720-0104-4369-84BC-D37694168613}" type="datetimeFigureOut">
              <a:rPr kumimoji="1" lang="ja-JP" altLang="en-US" smtClean="0"/>
              <a:t>2013/2/17</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E90ED720-0104-4369-84BC-D37694168613}" type="datetimeFigureOut">
              <a:rPr kumimoji="1" lang="ja-JP" altLang="en-US" smtClean="0"/>
              <a:t>2013/2/17</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D2D8002D-B5B0-4BAC-B1F6-782DDCCE6D9C}"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E90ED720-0104-4369-84BC-D37694168613}" type="datetimeFigureOut">
              <a:rPr kumimoji="1" lang="ja-JP" altLang="en-US" smtClean="0"/>
              <a:t>2013/2/17</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D2D8002D-B5B0-4BAC-B1F6-782DDCCE6D9C}"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90ED720-0104-4369-84BC-D37694168613}" type="datetimeFigureOut">
              <a:rPr kumimoji="1" lang="ja-JP" altLang="en-US" smtClean="0"/>
              <a:t>2013/2/17</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アスペクト指向プログラミングを用いた</a:t>
            </a:r>
            <a:r>
              <a:rPr kumimoji="1" lang="en-US" altLang="ja-JP" dirty="0" smtClean="0"/>
              <a:t>IDS</a:t>
            </a:r>
            <a:r>
              <a:rPr kumimoji="1" lang="ja-JP" altLang="en-US" dirty="0" smtClean="0"/>
              <a:t>オフロード</a:t>
            </a:r>
            <a:endParaRPr kumimoji="1" lang="ja-JP" altLang="en-US" dirty="0"/>
          </a:p>
        </p:txBody>
      </p:sp>
      <p:sp>
        <p:nvSpPr>
          <p:cNvPr id="3" name="サブタイトル 2"/>
          <p:cNvSpPr>
            <a:spLocks noGrp="1"/>
          </p:cNvSpPr>
          <p:nvPr>
            <p:ph type="subTitle" idx="1"/>
          </p:nvPr>
        </p:nvSpPr>
        <p:spPr/>
        <p:txBody>
          <a:bodyPr>
            <a:normAutofit fontScale="92500" lnSpcReduction="20000"/>
          </a:bodyPr>
          <a:lstStyle/>
          <a:p>
            <a:r>
              <a:rPr lang="ja-JP" altLang="en-US" dirty="0"/>
              <a:t>九州工業大学　情報工学部</a:t>
            </a:r>
            <a:endParaRPr lang="en-US" altLang="ja-JP" dirty="0"/>
          </a:p>
          <a:p>
            <a:r>
              <a:rPr lang="ja-JP" altLang="en-US" dirty="0"/>
              <a:t>機械情報工</a:t>
            </a:r>
            <a:r>
              <a:rPr lang="ja-JP" altLang="en-US" dirty="0" smtClean="0"/>
              <a:t>学科</a:t>
            </a:r>
            <a:endParaRPr kumimoji="1" lang="en-US" altLang="ja-JP" dirty="0" smtClean="0"/>
          </a:p>
          <a:p>
            <a:r>
              <a:rPr kumimoji="1" lang="ja-JP" altLang="en-US" dirty="0" smtClean="0"/>
              <a:t>光来研究室　</a:t>
            </a:r>
            <a:r>
              <a:rPr kumimoji="1" lang="en-US" altLang="ja-JP" dirty="0" smtClean="0"/>
              <a:t>B4</a:t>
            </a:r>
            <a:r>
              <a:rPr kumimoji="1" lang="ja-JP" altLang="en-US" dirty="0" smtClean="0"/>
              <a:t>　西村謙一郎</a:t>
            </a:r>
            <a:endParaRPr kumimoji="1" lang="ja-JP" altLang="en-US" dirty="0"/>
          </a:p>
        </p:txBody>
      </p:sp>
    </p:spTree>
    <p:extLst>
      <p:ext uri="{BB962C8B-B14F-4D97-AF65-F5344CB8AC3E}">
        <p14:creationId xmlns:p14="http://schemas.microsoft.com/office/powerpoint/2010/main" val="894439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4863996"/>
          </a:xfrm>
        </p:spPr>
        <p:txBody>
          <a:bodyPr/>
          <a:lstStyle/>
          <a:p>
            <a:r>
              <a:rPr lang="en-US" altLang="ja-JP" dirty="0" smtClean="0"/>
              <a:t>AOP</a:t>
            </a:r>
            <a:r>
              <a:rPr lang="ja-JP" altLang="en-US" dirty="0" smtClean="0"/>
              <a:t>を用いた</a:t>
            </a:r>
            <a:r>
              <a:rPr lang="en-US" altLang="ja-JP" dirty="0" smtClean="0"/>
              <a:t>IDS</a:t>
            </a:r>
            <a:r>
              <a:rPr lang="ja-JP" altLang="en-US" dirty="0" smtClean="0"/>
              <a:t>の開発における開発者の負担と実行性能を調べた</a:t>
            </a:r>
            <a:endParaRPr lang="en-US" altLang="ja-JP" dirty="0" smtClean="0"/>
          </a:p>
          <a:p>
            <a:pPr marL="365760" lvl="1" indent="-256032">
              <a:spcBef>
                <a:spcPts val="400"/>
              </a:spcBef>
              <a:buSzPct val="68000"/>
              <a:buFont typeface="Wingdings 3"/>
              <a:buChar char=""/>
            </a:pPr>
            <a:r>
              <a:rPr lang="ja-JP" altLang="en-US" dirty="0"/>
              <a:t>プロセスリストを取得</a:t>
            </a:r>
            <a:r>
              <a:rPr lang="ja-JP" altLang="en-US" dirty="0" smtClean="0"/>
              <a:t>する簡単な</a:t>
            </a:r>
            <a:r>
              <a:rPr lang="en-US" altLang="ja-JP" dirty="0" smtClean="0"/>
              <a:t>IDS</a:t>
            </a:r>
            <a:r>
              <a:rPr lang="ja-JP" altLang="en-US" dirty="0" smtClean="0"/>
              <a:t>を開発</a:t>
            </a:r>
            <a:endParaRPr kumimoji="1" lang="en-US" altLang="ja-JP" dirty="0" smtClean="0"/>
          </a:p>
          <a:p>
            <a:r>
              <a:rPr kumimoji="1" lang="ja-JP" altLang="en-US" dirty="0" smtClean="0"/>
              <a:t>比較対象</a:t>
            </a:r>
            <a:r>
              <a:rPr kumimoji="1" lang="ja-JP" altLang="en-US" dirty="0"/>
              <a:t>と</a:t>
            </a:r>
            <a:r>
              <a:rPr kumimoji="1" lang="ja-JP" altLang="en-US" dirty="0" smtClean="0"/>
              <a:t>して</a:t>
            </a:r>
            <a:endParaRPr lang="en-US" altLang="ja-JP" dirty="0"/>
          </a:p>
          <a:p>
            <a:pPr lvl="1"/>
            <a:r>
              <a:rPr kumimoji="1" lang="ja-JP" altLang="en-US" dirty="0" smtClean="0"/>
              <a:t>関数を用いた場合</a:t>
            </a:r>
            <a:endParaRPr kumimoji="1" lang="en-US" altLang="ja-JP" dirty="0" smtClean="0"/>
          </a:p>
          <a:p>
            <a:pPr lvl="1"/>
            <a:r>
              <a:rPr lang="ja-JP" altLang="en-US" dirty="0" smtClean="0"/>
              <a:t>マクロを用いた場合</a:t>
            </a:r>
            <a:endParaRPr lang="en-US" altLang="ja-JP" dirty="0"/>
          </a:p>
          <a:p>
            <a:pPr lvl="2"/>
            <a:r>
              <a:rPr kumimoji="1" lang="ja-JP" altLang="en-US" dirty="0" smtClean="0"/>
              <a:t>キャストを省略</a:t>
            </a:r>
            <a:endParaRPr kumimoji="1" lang="en-US" altLang="ja-JP" dirty="0" smtClean="0"/>
          </a:p>
          <a:p>
            <a:pPr lvl="1"/>
            <a:r>
              <a:rPr kumimoji="1" lang="en-US" altLang="ja-JP" dirty="0" smtClean="0"/>
              <a:t>C++</a:t>
            </a:r>
            <a:r>
              <a:rPr kumimoji="1" lang="ja-JP" altLang="en-US" dirty="0" smtClean="0"/>
              <a:t>の演算子</a:t>
            </a:r>
            <a:r>
              <a:rPr lang="ja-JP" altLang="en-US" dirty="0" smtClean="0"/>
              <a:t>のオーバー</a:t>
            </a:r>
            <a:endParaRPr lang="en-US" altLang="ja-JP" dirty="0" smtClean="0"/>
          </a:p>
          <a:p>
            <a:pPr marL="630936" lvl="2" indent="0">
              <a:buNone/>
            </a:pPr>
            <a:r>
              <a:rPr lang="ja-JP" altLang="en-US" dirty="0"/>
              <a:t>ロードを用いた場合</a:t>
            </a:r>
            <a:endParaRPr lang="en-US" altLang="ja-JP" dirty="0"/>
          </a:p>
          <a:p>
            <a:pPr lvl="2"/>
            <a:r>
              <a:rPr lang="en-US" altLang="ja-JP" dirty="0" smtClean="0"/>
              <a:t>-&gt;</a:t>
            </a:r>
            <a:r>
              <a:rPr lang="ja-JP" altLang="en-US" dirty="0" smtClean="0"/>
              <a:t>演算子の役割を変更</a:t>
            </a:r>
            <a:endParaRPr lang="en-US" altLang="ja-JP" dirty="0"/>
          </a:p>
          <a:p>
            <a:pPr marL="630936" lvl="2" indent="0">
              <a:buNone/>
            </a:pPr>
            <a:endParaRPr kumimoji="1" lang="en-US" altLang="ja-JP" dirty="0" smtClean="0"/>
          </a:p>
          <a:p>
            <a:pPr lvl="1"/>
            <a:endParaRPr lang="en-US" altLang="ja-JP" dirty="0" smtClean="0"/>
          </a:p>
        </p:txBody>
      </p:sp>
      <p:sp>
        <p:nvSpPr>
          <p:cNvPr id="3" name="タイトル 2"/>
          <p:cNvSpPr>
            <a:spLocks noGrp="1"/>
          </p:cNvSpPr>
          <p:nvPr>
            <p:ph type="title"/>
          </p:nvPr>
        </p:nvSpPr>
        <p:spPr/>
        <p:txBody>
          <a:bodyPr/>
          <a:lstStyle/>
          <a:p>
            <a:r>
              <a:rPr lang="ja-JP" altLang="en-US" dirty="0"/>
              <a:t>実験</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412457232"/>
              </p:ext>
            </p:extLst>
          </p:nvPr>
        </p:nvGraphicFramePr>
        <p:xfrm>
          <a:off x="539552" y="-2043608"/>
          <a:ext cx="8136904" cy="1804223"/>
        </p:xfrm>
        <a:graphic>
          <a:graphicData uri="http://schemas.openxmlformats.org/drawingml/2006/table">
            <a:tbl>
              <a:tblPr firstRow="1" bandRow="1">
                <a:tableStyleId>{69CF1AB2-1976-4502-BF36-3FF5EA218861}</a:tableStyleId>
              </a:tblPr>
              <a:tblGrid>
                <a:gridCol w="4752528"/>
                <a:gridCol w="3384376"/>
              </a:tblGrid>
              <a:tr h="695603">
                <a:tc>
                  <a:txBody>
                    <a:bodyPr/>
                    <a:lstStyle/>
                    <a:p>
                      <a:r>
                        <a:rPr kumimoji="1" lang="ja-JP" altLang="en-US" b="0" dirty="0" smtClean="0"/>
                        <a:t>関数</a:t>
                      </a:r>
                      <a:endParaRPr kumimoji="1" lang="en-US" altLang="ja-JP" b="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b="0" dirty="0" err="1" smtClean="0"/>
                        <a:t>pid</a:t>
                      </a:r>
                      <a:r>
                        <a:rPr lang="en-US" altLang="ja-JP" sz="1800" b="0" dirty="0" smtClean="0"/>
                        <a:t> = </a:t>
                      </a:r>
                      <a:r>
                        <a:rPr lang="en-US" altLang="ja-JP" sz="1800" b="0" dirty="0" smtClean="0">
                          <a:solidFill>
                            <a:srgbClr val="FF0000"/>
                          </a:solidFill>
                        </a:rPr>
                        <a:t>(</a:t>
                      </a:r>
                      <a:r>
                        <a:rPr lang="en-US" altLang="ja-JP" sz="1800" b="0" dirty="0" err="1" smtClean="0">
                          <a:solidFill>
                            <a:srgbClr val="FF0000"/>
                          </a:solidFill>
                        </a:rPr>
                        <a:t>pid_t</a:t>
                      </a:r>
                      <a:r>
                        <a:rPr lang="en-US" altLang="ja-JP" sz="1800" b="0" dirty="0" smtClean="0">
                          <a:solidFill>
                            <a:srgbClr val="FF0000"/>
                          </a:solidFill>
                        </a:rPr>
                        <a:t> *)(</a:t>
                      </a:r>
                      <a:r>
                        <a:rPr lang="en-US" altLang="ja-JP" sz="1800" b="0" dirty="0" smtClean="0">
                          <a:solidFill>
                            <a:schemeClr val="dk1"/>
                          </a:solidFill>
                        </a:rPr>
                        <a:t>task</a:t>
                      </a:r>
                      <a:r>
                        <a:rPr lang="en-US" altLang="ja-JP" sz="1800" b="0" dirty="0" smtClean="0"/>
                        <a:t>-&gt;</a:t>
                      </a:r>
                      <a:r>
                        <a:rPr lang="en-US" altLang="ja-JP" sz="1800" b="0" dirty="0" err="1" smtClean="0"/>
                        <a:t>pid</a:t>
                      </a:r>
                      <a:r>
                        <a:rPr lang="en-US" altLang="ja-JP" sz="1800" b="0" dirty="0" smtClean="0">
                          <a:solidFill>
                            <a:srgbClr val="FF0000"/>
                          </a:solidFill>
                        </a:rPr>
                        <a:t>)</a:t>
                      </a:r>
                      <a:r>
                        <a:rPr lang="en-US" altLang="ja-JP" sz="1800" b="0" dirty="0" smtClean="0"/>
                        <a:t>; </a:t>
                      </a:r>
                    </a:p>
                    <a:p>
                      <a:endParaRPr kumimoji="1" lang="ja-JP" altLang="en-US" dirty="0"/>
                    </a:p>
                  </a:txBody>
                  <a:tcPr/>
                </a:tc>
              </a:tr>
              <a:tr h="554310">
                <a:tc>
                  <a:txBody>
                    <a:bodyPr/>
                    <a:lstStyle/>
                    <a:p>
                      <a:r>
                        <a:rPr kumimoji="1" lang="ja-JP" altLang="en-US" dirty="0" smtClean="0"/>
                        <a:t>マクロ（キャストの必要なし）</a:t>
                      </a:r>
                      <a:endParaRPr kumimoji="1" lang="en-US" altLang="ja-JP"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t>pid</a:t>
                      </a:r>
                      <a:r>
                        <a:rPr lang="en-US" altLang="ja-JP" sz="1800" dirty="0" smtClean="0"/>
                        <a:t> = </a:t>
                      </a:r>
                      <a:r>
                        <a:rPr lang="en-US" altLang="ja-JP" sz="1800" dirty="0" smtClean="0">
                          <a:solidFill>
                            <a:srgbClr val="FF0000"/>
                          </a:solidFill>
                        </a:rPr>
                        <a:t>G(</a:t>
                      </a:r>
                      <a:r>
                        <a:rPr lang="en-US" altLang="ja-JP" sz="1800" dirty="0" smtClean="0">
                          <a:solidFill>
                            <a:schemeClr val="dk1"/>
                          </a:solidFill>
                        </a:rPr>
                        <a:t>task</a:t>
                      </a:r>
                      <a:r>
                        <a:rPr lang="en-US" altLang="ja-JP" sz="1800" dirty="0" smtClean="0"/>
                        <a:t>-&gt;</a:t>
                      </a:r>
                      <a:r>
                        <a:rPr lang="en-US" altLang="ja-JP" sz="1800" dirty="0" err="1" smtClean="0"/>
                        <a:t>pid</a:t>
                      </a:r>
                      <a:r>
                        <a:rPr lang="en-US" altLang="ja-JP" sz="1800" dirty="0" smtClean="0">
                          <a:solidFill>
                            <a:srgbClr val="FF0000"/>
                          </a:solidFill>
                        </a:rPr>
                        <a:t>)</a:t>
                      </a:r>
                      <a:r>
                        <a:rPr lang="en-US" altLang="ja-JP" sz="1800" dirty="0" smtClean="0"/>
                        <a:t>; </a:t>
                      </a:r>
                      <a:endParaRPr lang="en-US" altLang="ja-JP" sz="1800" dirty="0" smtClean="0">
                        <a:solidFill>
                          <a:schemeClr val="tx1"/>
                        </a:solidFill>
                      </a:endParaRPr>
                    </a:p>
                  </a:txBody>
                  <a:tcPr/>
                </a:tc>
              </a:tr>
              <a:tr h="554310">
                <a:tc>
                  <a:txBody>
                    <a:bodyPr/>
                    <a:lstStyle/>
                    <a:p>
                      <a:r>
                        <a:rPr kumimoji="1" lang="ja-JP" altLang="en-US" dirty="0" smtClean="0"/>
                        <a:t>オーバーロード（構造体の変更が必要）</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t>pid</a:t>
                      </a:r>
                      <a:r>
                        <a:rPr lang="en-US" altLang="ja-JP" sz="1800" dirty="0" smtClean="0"/>
                        <a:t> = </a:t>
                      </a:r>
                      <a:r>
                        <a:rPr lang="en-US" altLang="ja-JP" sz="1800" dirty="0" smtClean="0">
                          <a:solidFill>
                            <a:srgbClr val="FF0000"/>
                          </a:solidFill>
                        </a:rPr>
                        <a:t>(*</a:t>
                      </a:r>
                      <a:r>
                        <a:rPr lang="en-US" altLang="ja-JP" sz="1800" dirty="0" smtClean="0">
                          <a:solidFill>
                            <a:schemeClr val="dk1"/>
                          </a:solidFill>
                        </a:rPr>
                        <a:t>task</a:t>
                      </a:r>
                      <a:r>
                        <a:rPr lang="en-US" altLang="ja-JP" sz="1800" dirty="0" smtClean="0">
                          <a:solidFill>
                            <a:srgbClr val="FF0000"/>
                          </a:solidFill>
                        </a:rPr>
                        <a:t>)</a:t>
                      </a:r>
                      <a:r>
                        <a:rPr lang="en-US" altLang="ja-JP" sz="1800" dirty="0" smtClean="0"/>
                        <a:t>-&gt;</a:t>
                      </a:r>
                      <a:r>
                        <a:rPr lang="en-US" altLang="ja-JP" sz="1800" dirty="0" err="1" smtClean="0"/>
                        <a:t>pid</a:t>
                      </a:r>
                      <a:r>
                        <a:rPr lang="en-US" altLang="ja-JP" sz="1800" dirty="0" smtClean="0"/>
                        <a:t>; </a:t>
                      </a:r>
                      <a:endParaRPr lang="en-US" altLang="ja-JP" sz="1800" dirty="0" smtClean="0">
                        <a:solidFill>
                          <a:schemeClr val="tx1"/>
                        </a:solidFill>
                      </a:endParaRPr>
                    </a:p>
                  </a:txBody>
                  <a:tcPr/>
                </a:tc>
              </a:tr>
            </a:tbl>
          </a:graphicData>
        </a:graphic>
      </p:graphicFrame>
      <p:sp>
        <p:nvSpPr>
          <p:cNvPr id="5" name="テキスト ボックス 4"/>
          <p:cNvSpPr txBox="1"/>
          <p:nvPr/>
        </p:nvSpPr>
        <p:spPr>
          <a:xfrm>
            <a:off x="4890703" y="3153873"/>
            <a:ext cx="3360753" cy="369332"/>
          </a:xfrm>
          <a:prstGeom prst="rect">
            <a:avLst/>
          </a:prstGeom>
          <a:ln/>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en-US" altLang="ja-JP" dirty="0" err="1" smtClean="0"/>
              <a:t>pid</a:t>
            </a:r>
            <a:r>
              <a:rPr kumimoji="1" lang="en-US" altLang="ja-JP" dirty="0" smtClean="0"/>
              <a:t> = *(</a:t>
            </a:r>
            <a:r>
              <a:rPr kumimoji="1" lang="en-US" altLang="ja-JP" dirty="0" err="1" smtClean="0"/>
              <a:t>pid_t</a:t>
            </a:r>
            <a:r>
              <a:rPr kumimoji="1" lang="en-US" altLang="ja-JP" dirty="0" smtClean="0"/>
              <a:t>)g(&amp;task-&gt;</a:t>
            </a:r>
            <a:r>
              <a:rPr kumimoji="1" lang="en-US" altLang="ja-JP" dirty="0" err="1" smtClean="0"/>
              <a:t>pid</a:t>
            </a:r>
            <a:r>
              <a:rPr kumimoji="1" lang="en-US" altLang="ja-JP" dirty="0" smtClean="0"/>
              <a:t>);</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962619624"/>
              </p:ext>
            </p:extLst>
          </p:nvPr>
        </p:nvGraphicFramePr>
        <p:xfrm>
          <a:off x="4584669" y="5013176"/>
          <a:ext cx="3972820" cy="1483360"/>
        </p:xfrm>
        <a:graphic>
          <a:graphicData uri="http://schemas.openxmlformats.org/drawingml/2006/table">
            <a:tbl>
              <a:tblPr firstRow="1" bandRow="1"/>
              <a:tblGrid>
                <a:gridCol w="1211467"/>
                <a:gridCol w="2761353"/>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CPU</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Intel Core</a:t>
                      </a:r>
                      <a:r>
                        <a:rPr kumimoji="1" lang="en-US" altLang="ja-JP" baseline="0" dirty="0" smtClean="0"/>
                        <a:t> i7 870</a:t>
                      </a:r>
                      <a:endParaRPr kumimoji="1" lang="ja-JP" altLang="en-US" dirty="0" smtClean="0"/>
                    </a:p>
                  </a:txBody>
                  <a:tcPr/>
                </a:tc>
              </a:tr>
              <a:tr h="370840">
                <a:tc>
                  <a:txBody>
                    <a:bodyPr/>
                    <a:lstStyle/>
                    <a:p>
                      <a:r>
                        <a:rPr kumimoji="1" lang="ja-JP" altLang="en-US" dirty="0" smtClean="0"/>
                        <a:t>メモリ</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4GB</a:t>
                      </a:r>
                      <a:endParaRPr kumimoji="1" lang="ja-JP" altLang="en-US" dirty="0" smtClean="0"/>
                    </a:p>
                  </a:txBody>
                  <a:tcPr/>
                </a:tc>
              </a:tr>
              <a:tr h="370840">
                <a:tc>
                  <a:txBody>
                    <a:bodyPr/>
                    <a:lstStyle/>
                    <a:p>
                      <a:r>
                        <a:rPr kumimoji="1" lang="en-US" altLang="ja-JP" dirty="0" smtClean="0">
                          <a:solidFill>
                            <a:schemeClr val="tx1"/>
                          </a:solidFill>
                        </a:rPr>
                        <a:t>OS</a:t>
                      </a:r>
                      <a:endParaRPr kumimoji="1" lang="ja-JP" altLang="en-US" dirty="0">
                        <a:solidFill>
                          <a:schemeClr val="tx1"/>
                        </a:solidFill>
                      </a:endParaRPr>
                    </a:p>
                  </a:txBody>
                  <a:tcPr/>
                </a:tc>
                <a:tc>
                  <a:txBody>
                    <a:bodyPr/>
                    <a:lstStyle/>
                    <a:p>
                      <a:r>
                        <a:rPr kumimoji="1" lang="en-US" altLang="ja-JP" dirty="0" smtClean="0"/>
                        <a:t>Linux 2.6.39.3</a:t>
                      </a:r>
                      <a:endParaRPr kumimoji="1" lang="en-US" altLang="ja-JP" baseline="0" dirty="0" smtClean="0"/>
                    </a:p>
                  </a:txBody>
                  <a:tcPr/>
                </a:tc>
              </a:tr>
              <a:tr h="370840">
                <a:tc>
                  <a:txBody>
                    <a:bodyPr/>
                    <a:lstStyle/>
                    <a:p>
                      <a:r>
                        <a:rPr kumimoji="1" lang="en-US" altLang="ja-JP" dirty="0" smtClean="0"/>
                        <a:t>VMM</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Xen</a:t>
                      </a:r>
                      <a:r>
                        <a:rPr kumimoji="1" lang="en-US" altLang="ja-JP" baseline="0" dirty="0" smtClean="0"/>
                        <a:t> 4.1.1</a:t>
                      </a:r>
                    </a:p>
                  </a:txBody>
                  <a:tcPr/>
                </a:tc>
              </a:tr>
            </a:tbl>
          </a:graphicData>
        </a:graphic>
      </p:graphicFrame>
    </p:spTree>
    <p:extLst>
      <p:ext uri="{BB962C8B-B14F-4D97-AF65-F5344CB8AC3E}">
        <p14:creationId xmlns:p14="http://schemas.microsoft.com/office/powerpoint/2010/main" val="464192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4755984"/>
          </a:xfrm>
        </p:spPr>
        <p:txBody>
          <a:bodyPr>
            <a:normAutofit/>
          </a:bodyPr>
          <a:lstStyle/>
          <a:p>
            <a:r>
              <a:rPr lang="en-US" altLang="ja-JP" dirty="0" smtClean="0"/>
              <a:t>IDS</a:t>
            </a:r>
            <a:r>
              <a:rPr lang="ja-JP" altLang="en-US" dirty="0" smtClean="0"/>
              <a:t>プログラムの変更箇所とプログラムサイズの増加量を測定</a:t>
            </a:r>
            <a:endParaRPr lang="en-US" altLang="ja-JP" dirty="0" smtClean="0"/>
          </a:p>
          <a:p>
            <a:pPr lvl="1"/>
            <a:r>
              <a:rPr lang="en-US" altLang="ja-JP" sz="1900" dirty="0" smtClean="0"/>
              <a:t>AOP</a:t>
            </a:r>
            <a:r>
              <a:rPr lang="ja-JP" altLang="en-US" sz="1900" dirty="0" smtClean="0"/>
              <a:t>を</a:t>
            </a:r>
            <a:r>
              <a:rPr lang="ja-JP" altLang="en-US" dirty="0" smtClean="0"/>
              <a:t>用いた</a:t>
            </a:r>
            <a:r>
              <a:rPr lang="ja-JP" altLang="en-US" sz="1900" dirty="0" smtClean="0"/>
              <a:t>場合が変更箇所、プログラムサイズの増加量ともに最も</a:t>
            </a:r>
            <a:r>
              <a:rPr lang="ja-JP" altLang="en-US" sz="1900" dirty="0"/>
              <a:t>少なかった</a:t>
            </a:r>
            <a:endParaRPr lang="en-US" altLang="ja-JP" sz="1900" dirty="0" smtClean="0"/>
          </a:p>
          <a:p>
            <a:endParaRPr lang="en-US" altLang="ja-JP" dirty="0" smtClean="0"/>
          </a:p>
          <a:p>
            <a:endParaRPr lang="en-US" altLang="ja-JP" dirty="0" smtClean="0"/>
          </a:p>
          <a:p>
            <a:endParaRPr lang="en-US" altLang="ja-JP" dirty="0" smtClean="0"/>
          </a:p>
          <a:p>
            <a:pPr marL="109728" indent="0">
              <a:buNone/>
            </a:pPr>
            <a:endParaRPr lang="en-US" altLang="ja-JP" dirty="0"/>
          </a:p>
          <a:p>
            <a:endParaRPr lang="en-US" altLang="ja-JP" dirty="0"/>
          </a:p>
          <a:p>
            <a:endParaRPr lang="en-US" altLang="ja-JP" dirty="0" smtClean="0"/>
          </a:p>
          <a:p>
            <a:pPr lvl="1"/>
            <a:endParaRPr lang="en-US" altLang="ja-JP" dirty="0" smtClean="0"/>
          </a:p>
          <a:p>
            <a:endParaRPr lang="en-US" altLang="ja-JP" dirty="0" smtClean="0"/>
          </a:p>
          <a:p>
            <a:endParaRPr lang="en-US" altLang="ja-JP" dirty="0" smtClean="0"/>
          </a:p>
          <a:p>
            <a:pPr marL="109728" indent="0">
              <a:buNone/>
            </a:pPr>
            <a:endParaRPr lang="en-US" altLang="ja-JP" dirty="0" smtClean="0"/>
          </a:p>
          <a:p>
            <a:pPr marL="109728" indent="0">
              <a:buNone/>
            </a:pPr>
            <a:endParaRPr lang="en-US" altLang="ja-JP" dirty="0" smtClean="0"/>
          </a:p>
          <a:p>
            <a:endParaRPr lang="en-US" altLang="ja-JP" dirty="0" smtClean="0"/>
          </a:p>
        </p:txBody>
      </p:sp>
      <p:sp>
        <p:nvSpPr>
          <p:cNvPr id="3" name="タイトル 2"/>
          <p:cNvSpPr>
            <a:spLocks noGrp="1"/>
          </p:cNvSpPr>
          <p:nvPr>
            <p:ph type="title"/>
          </p:nvPr>
        </p:nvSpPr>
        <p:spPr/>
        <p:txBody>
          <a:bodyPr/>
          <a:lstStyle/>
          <a:p>
            <a:r>
              <a:rPr kumimoji="1" lang="ja-JP" altLang="en-US" dirty="0" smtClean="0"/>
              <a:t>実験</a:t>
            </a:r>
            <a:r>
              <a:rPr kumimoji="1" lang="en-US" altLang="ja-JP" dirty="0" smtClean="0"/>
              <a:t>1</a:t>
            </a:r>
            <a:r>
              <a:rPr lang="ja-JP" altLang="en-US" dirty="0" smtClean="0"/>
              <a:t>：プログラムサイズの比較</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892843261"/>
              </p:ext>
            </p:extLst>
          </p:nvPr>
        </p:nvGraphicFramePr>
        <p:xfrm>
          <a:off x="755576" y="3933056"/>
          <a:ext cx="7583075" cy="1381760"/>
        </p:xfrm>
        <a:graphic>
          <a:graphicData uri="http://schemas.openxmlformats.org/drawingml/2006/table">
            <a:tbl>
              <a:tblPr firstRow="1" bandRow="1">
                <a:tableStyleId>{0505E3EF-67EA-436B-97B2-0124C06EBD24}</a:tableStyleId>
              </a:tblPr>
              <a:tblGrid>
                <a:gridCol w="3168352"/>
                <a:gridCol w="1008112"/>
                <a:gridCol w="1227375"/>
                <a:gridCol w="1329305"/>
                <a:gridCol w="849931"/>
              </a:tblGrid>
              <a:tr h="370840">
                <a:tc>
                  <a:txBody>
                    <a:bodyPr/>
                    <a:lstStyle/>
                    <a:p>
                      <a:endParaRPr kumimoji="1" lang="ja-JP" altLang="en-US" dirty="0"/>
                    </a:p>
                  </a:txBody>
                  <a:tcPr/>
                </a:tc>
                <a:tc>
                  <a:txBody>
                    <a:bodyPr/>
                    <a:lstStyle/>
                    <a:p>
                      <a:r>
                        <a:rPr kumimoji="1" lang="ja-JP" altLang="en-US" dirty="0" smtClean="0"/>
                        <a:t>関数</a:t>
                      </a:r>
                      <a:endParaRPr kumimoji="1" lang="ja-JP" altLang="en-US" dirty="0"/>
                    </a:p>
                  </a:txBody>
                  <a:tcPr/>
                </a:tc>
                <a:tc>
                  <a:txBody>
                    <a:bodyPr/>
                    <a:lstStyle/>
                    <a:p>
                      <a:r>
                        <a:rPr kumimoji="1" lang="ja-JP" altLang="en-US" dirty="0" smtClean="0"/>
                        <a:t>マクロ</a:t>
                      </a:r>
                      <a:endParaRPr kumimoji="1" lang="ja-JP" altLang="en-US" dirty="0"/>
                    </a:p>
                  </a:txBody>
                  <a:tcPr/>
                </a:tc>
                <a:tc>
                  <a:txBody>
                    <a:bodyPr/>
                    <a:lstStyle/>
                    <a:p>
                      <a:r>
                        <a:rPr kumimoji="1" lang="ja-JP" altLang="en-US" dirty="0" smtClean="0"/>
                        <a:t>オーバーロード</a:t>
                      </a:r>
                      <a:endParaRPr kumimoji="1" lang="ja-JP" altLang="en-US" dirty="0"/>
                    </a:p>
                  </a:txBody>
                  <a:tcPr/>
                </a:tc>
                <a:tc>
                  <a:txBody>
                    <a:bodyPr/>
                    <a:lstStyle/>
                    <a:p>
                      <a:r>
                        <a:rPr kumimoji="1" lang="en-US" altLang="ja-JP" dirty="0" smtClean="0"/>
                        <a:t>AOP</a:t>
                      </a:r>
                      <a:endParaRPr kumimoji="1" lang="ja-JP" altLang="en-US" dirty="0"/>
                    </a:p>
                  </a:txBody>
                  <a:tcPr/>
                </a:tc>
              </a:tr>
              <a:tr h="370840">
                <a:tc>
                  <a:txBody>
                    <a:bodyPr/>
                    <a:lstStyle/>
                    <a:p>
                      <a:r>
                        <a:rPr kumimoji="1" lang="ja-JP" altLang="en-US" dirty="0" smtClean="0"/>
                        <a:t>変更箇所</a:t>
                      </a:r>
                      <a:endParaRPr kumimoji="1" lang="ja-JP" altLang="en-US" dirty="0"/>
                    </a:p>
                  </a:txBody>
                  <a:tcPr/>
                </a:tc>
                <a:tc>
                  <a:txBody>
                    <a:bodyPr/>
                    <a:lstStyle/>
                    <a:p>
                      <a:r>
                        <a:rPr kumimoji="1" lang="en-US" altLang="ja-JP" dirty="0" smtClean="0"/>
                        <a:t>9</a:t>
                      </a:r>
                      <a:endParaRPr kumimoji="1" lang="ja-JP" altLang="en-US" dirty="0"/>
                    </a:p>
                  </a:txBody>
                  <a:tcPr/>
                </a:tc>
                <a:tc>
                  <a:txBody>
                    <a:bodyPr/>
                    <a:lstStyle/>
                    <a:p>
                      <a:r>
                        <a:rPr kumimoji="1" lang="en-US" altLang="ja-JP" dirty="0" smtClean="0"/>
                        <a:t>8</a:t>
                      </a:r>
                      <a:endParaRPr kumimoji="1" lang="ja-JP" altLang="en-US" dirty="0"/>
                    </a:p>
                  </a:txBody>
                  <a:tcPr/>
                </a:tc>
                <a:tc>
                  <a:txBody>
                    <a:bodyPr/>
                    <a:lstStyle/>
                    <a:p>
                      <a:r>
                        <a:rPr kumimoji="1" lang="en-US" altLang="ja-JP" dirty="0" smtClean="0"/>
                        <a:t>6</a:t>
                      </a:r>
                      <a:endParaRPr kumimoji="1" lang="ja-JP" altLang="en-US" dirty="0"/>
                    </a:p>
                  </a:txBody>
                  <a:tcPr/>
                </a:tc>
                <a:tc>
                  <a:txBody>
                    <a:bodyPr/>
                    <a:lstStyle/>
                    <a:p>
                      <a:r>
                        <a:rPr kumimoji="1" lang="en-US" altLang="ja-JP" dirty="0" smtClean="0"/>
                        <a:t>1</a:t>
                      </a:r>
                      <a:endParaRPr kumimoji="1" lang="ja-JP" altLang="en-US" dirty="0"/>
                    </a:p>
                  </a:txBody>
                  <a:tcPr/>
                </a:tc>
              </a:tr>
              <a:tr h="370840">
                <a:tc>
                  <a:txBody>
                    <a:bodyPr/>
                    <a:lstStyle/>
                    <a:p>
                      <a:r>
                        <a:rPr kumimoji="1" lang="ja-JP" altLang="en-US" dirty="0" smtClean="0"/>
                        <a:t>サイズ増加量（バイト）</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106</a:t>
                      </a:r>
                      <a:endParaRPr kumimoji="1" lang="ja-JP" altLang="en-US" dirty="0" smtClean="0"/>
                    </a:p>
                  </a:txBody>
                  <a:tcPr/>
                </a:tc>
                <a:tc>
                  <a:txBody>
                    <a:bodyPr/>
                    <a:lstStyle/>
                    <a:p>
                      <a:r>
                        <a:rPr kumimoji="1" lang="en-US" altLang="ja-JP" dirty="0" smtClean="0"/>
                        <a:t>89</a:t>
                      </a:r>
                      <a:endParaRPr kumimoji="1" lang="ja-JP" altLang="en-US" dirty="0"/>
                    </a:p>
                  </a:txBody>
                  <a:tcPr/>
                </a:tc>
                <a:tc>
                  <a:txBody>
                    <a:bodyPr/>
                    <a:lstStyle/>
                    <a:p>
                      <a:r>
                        <a:rPr kumimoji="1" lang="en-US" altLang="ja-JP" dirty="0" smtClean="0"/>
                        <a:t>225</a:t>
                      </a:r>
                      <a:endParaRPr kumimoji="1" lang="ja-JP" altLang="en-US" dirty="0"/>
                    </a:p>
                  </a:txBody>
                  <a:tcPr/>
                </a:tc>
                <a:tc>
                  <a:txBody>
                    <a:bodyPr/>
                    <a:lstStyle/>
                    <a:p>
                      <a:r>
                        <a:rPr kumimoji="1" lang="en-US" altLang="ja-JP" dirty="0" smtClean="0"/>
                        <a:t>22</a:t>
                      </a:r>
                      <a:endParaRPr kumimoji="1" lang="ja-JP" altLang="en-US" dirty="0"/>
                    </a:p>
                  </a:txBody>
                  <a:tcPr/>
                </a:tc>
              </a:tr>
            </a:tbl>
          </a:graphicData>
        </a:graphic>
      </p:graphicFrame>
    </p:spTree>
    <p:extLst>
      <p:ext uri="{BB962C8B-B14F-4D97-AF65-F5344CB8AC3E}">
        <p14:creationId xmlns:p14="http://schemas.microsoft.com/office/powerpoint/2010/main" val="3206146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AOP</a:t>
            </a:r>
            <a:r>
              <a:rPr lang="ja-JP" altLang="en-US" dirty="0" smtClean="0"/>
              <a:t>を使用することで、実行時間がどのように変化するか調査した</a:t>
            </a:r>
            <a:endParaRPr lang="en-US" altLang="ja-JP" dirty="0" smtClean="0"/>
          </a:p>
          <a:p>
            <a:pPr lvl="1"/>
            <a:r>
              <a:rPr lang="en-US" altLang="ja-JP" dirty="0" smtClean="0"/>
              <a:t>3~4ms</a:t>
            </a:r>
            <a:r>
              <a:rPr lang="ja-JP" altLang="en-US" dirty="0" smtClean="0"/>
              <a:t>程度</a:t>
            </a:r>
            <a:r>
              <a:rPr lang="ja-JP" altLang="en-US" dirty="0" smtClean="0"/>
              <a:t>増加していた</a:t>
            </a:r>
            <a:endParaRPr lang="en-US" altLang="ja-JP" dirty="0"/>
          </a:p>
          <a:p>
            <a:pPr lvl="1"/>
            <a:r>
              <a:rPr lang="ja-JP" altLang="en-US" dirty="0" smtClean="0"/>
              <a:t>関数呼び出しが増加することに起因すると考えられる</a:t>
            </a:r>
            <a:endParaRPr lang="en-US" altLang="ja-JP" dirty="0"/>
          </a:p>
        </p:txBody>
      </p:sp>
      <p:sp>
        <p:nvSpPr>
          <p:cNvPr id="3" name="タイトル 2"/>
          <p:cNvSpPr>
            <a:spLocks noGrp="1"/>
          </p:cNvSpPr>
          <p:nvPr>
            <p:ph type="title"/>
          </p:nvPr>
        </p:nvSpPr>
        <p:spPr/>
        <p:txBody>
          <a:bodyPr/>
          <a:lstStyle/>
          <a:p>
            <a:r>
              <a:rPr kumimoji="1" lang="ja-JP" altLang="en-US" dirty="0" smtClean="0"/>
              <a:t>実験</a:t>
            </a:r>
            <a:r>
              <a:rPr kumimoji="1" lang="en-US" altLang="ja-JP" dirty="0" smtClean="0"/>
              <a:t>2</a:t>
            </a:r>
            <a:r>
              <a:rPr kumimoji="1" lang="ja-JP" altLang="en-US" dirty="0" smtClean="0"/>
              <a:t>：実行時間の測定</a:t>
            </a:r>
            <a:r>
              <a:rPr kumimoji="1" lang="en-US" altLang="ja-JP" dirty="0" smtClean="0"/>
              <a:t>	</a:t>
            </a:r>
            <a:endParaRPr kumimoji="1" lang="ja-JP" altLang="en-US" dirty="0"/>
          </a:p>
        </p:txBody>
      </p:sp>
      <p:grpSp>
        <p:nvGrpSpPr>
          <p:cNvPr id="16" name="グループ化 15"/>
          <p:cNvGrpSpPr/>
          <p:nvPr/>
        </p:nvGrpSpPr>
        <p:grpSpPr>
          <a:xfrm>
            <a:off x="2699792" y="3212976"/>
            <a:ext cx="5734050" cy="3409951"/>
            <a:chOff x="2699792" y="3212976"/>
            <a:chExt cx="5734050" cy="3409951"/>
          </a:xfrm>
        </p:grpSpPr>
        <p:sp>
          <p:nvSpPr>
            <p:cNvPr id="15" name="正方形/長方形 14"/>
            <p:cNvSpPr/>
            <p:nvPr/>
          </p:nvSpPr>
          <p:spPr>
            <a:xfrm>
              <a:off x="6876256" y="4052639"/>
              <a:ext cx="864096" cy="28803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200" dirty="0" smtClean="0"/>
                <a:t>21.0</a:t>
              </a:r>
            </a:p>
          </p:txBody>
        </p:sp>
        <p:sp>
          <p:nvSpPr>
            <p:cNvPr id="6" name="正方形/長方形 5"/>
            <p:cNvSpPr/>
            <p:nvPr/>
          </p:nvSpPr>
          <p:spPr>
            <a:xfrm>
              <a:off x="4369624" y="4352966"/>
              <a:ext cx="720080" cy="28803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smtClean="0"/>
                <a:t>17.4</a:t>
              </a:r>
            </a:p>
          </p:txBody>
        </p:sp>
        <p:sp>
          <p:nvSpPr>
            <p:cNvPr id="7" name="正方形/長方形 6"/>
            <p:cNvSpPr/>
            <p:nvPr/>
          </p:nvSpPr>
          <p:spPr>
            <a:xfrm>
              <a:off x="6012160" y="4346897"/>
              <a:ext cx="864096" cy="28803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200" dirty="0" smtClean="0"/>
                <a:t>17.7</a:t>
              </a:r>
            </a:p>
          </p:txBody>
        </p:sp>
        <p:sp>
          <p:nvSpPr>
            <p:cNvPr id="10" name="正方形/長方形 9"/>
            <p:cNvSpPr/>
            <p:nvPr/>
          </p:nvSpPr>
          <p:spPr>
            <a:xfrm>
              <a:off x="5191472" y="4355281"/>
              <a:ext cx="864096" cy="28803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200" dirty="0" smtClean="0"/>
                <a:t>17.6</a:t>
              </a:r>
            </a:p>
          </p:txBody>
        </p:sp>
        <p:graphicFrame>
          <p:nvGraphicFramePr>
            <p:cNvPr id="13" name="グラフ 12"/>
            <p:cNvGraphicFramePr>
              <a:graphicFrameLocks/>
            </p:cNvGraphicFramePr>
            <p:nvPr>
              <p:extLst>
                <p:ext uri="{D42A27DB-BD31-4B8C-83A1-F6EECF244321}">
                  <p14:modId xmlns:p14="http://schemas.microsoft.com/office/powerpoint/2010/main" val="4276126651"/>
                </p:ext>
              </p:extLst>
            </p:nvPr>
          </p:nvGraphicFramePr>
          <p:xfrm>
            <a:off x="2699792" y="3212976"/>
            <a:ext cx="5734050" cy="3409951"/>
          </p:xfrm>
          <a:graphic>
            <a:graphicData uri="http://schemas.openxmlformats.org/drawingml/2006/chart">
              <c:chart xmlns:c="http://schemas.openxmlformats.org/drawingml/2006/chart" xmlns:r="http://schemas.openxmlformats.org/officeDocument/2006/relationships" r:id="rId2"/>
            </a:graphicData>
          </a:graphic>
        </p:graphicFrame>
      </p:grpSp>
    </p:spTree>
    <p:extLst>
      <p:ext uri="{BB962C8B-B14F-4D97-AF65-F5344CB8AC3E}">
        <p14:creationId xmlns:p14="http://schemas.microsoft.com/office/powerpoint/2010/main" val="2814916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579296" cy="4755984"/>
          </a:xfrm>
        </p:spPr>
        <p:txBody>
          <a:bodyPr>
            <a:normAutofit lnSpcReduction="10000"/>
          </a:bodyPr>
          <a:lstStyle/>
          <a:p>
            <a:r>
              <a:rPr lang="en-US" altLang="ja-JP" dirty="0" err="1" smtClean="0"/>
              <a:t>AspectJ</a:t>
            </a:r>
            <a:r>
              <a:rPr lang="en-US" altLang="ja-JP" dirty="0" smtClean="0"/>
              <a:t> [</a:t>
            </a:r>
            <a:r>
              <a:rPr lang="en-US" altLang="ja-JP" dirty="0" err="1" smtClean="0"/>
              <a:t>Kiczales</a:t>
            </a:r>
            <a:r>
              <a:rPr lang="en-US" altLang="ja-JP" dirty="0" smtClean="0"/>
              <a:t> et al. </a:t>
            </a:r>
            <a:r>
              <a:rPr lang="en-US" altLang="ja-JP" dirty="0"/>
              <a:t>'</a:t>
            </a:r>
            <a:r>
              <a:rPr lang="en-US" altLang="ja-JP" dirty="0" smtClean="0">
                <a:solidFill>
                  <a:schemeClr val="tx2"/>
                </a:solidFill>
              </a:rPr>
              <a:t>01</a:t>
            </a:r>
            <a:r>
              <a:rPr lang="en-US" altLang="ja-JP" dirty="0" smtClean="0"/>
              <a:t>]</a:t>
            </a:r>
          </a:p>
          <a:p>
            <a:pPr lvl="1"/>
            <a:r>
              <a:rPr lang="en-US" altLang="ja-JP" dirty="0" smtClean="0"/>
              <a:t>Java</a:t>
            </a:r>
            <a:r>
              <a:rPr lang="ja-JP" altLang="en-US" dirty="0" smtClean="0"/>
              <a:t>言語向けのアスペクト処理系</a:t>
            </a:r>
            <a:endParaRPr lang="en-US" altLang="ja-JP" dirty="0"/>
          </a:p>
          <a:p>
            <a:pPr lvl="1"/>
            <a:r>
              <a:rPr lang="en-US" altLang="ja-JP" dirty="0" smtClean="0"/>
              <a:t>C</a:t>
            </a:r>
            <a:r>
              <a:rPr lang="ja-JP" altLang="en-US" dirty="0" smtClean="0"/>
              <a:t>言語で書かれたオフロード</a:t>
            </a:r>
            <a:r>
              <a:rPr lang="en-US" altLang="ja-JP" dirty="0" smtClean="0"/>
              <a:t>IDS</a:t>
            </a:r>
            <a:r>
              <a:rPr lang="ja-JP" altLang="en-US" dirty="0" err="1" smtClean="0"/>
              <a:t>には</a:t>
            </a:r>
            <a:r>
              <a:rPr lang="ja-JP" altLang="en-US" dirty="0" smtClean="0"/>
              <a:t>適用できない</a:t>
            </a:r>
            <a:endParaRPr lang="en-US" altLang="ja-JP" dirty="0" smtClean="0"/>
          </a:p>
          <a:p>
            <a:pPr marL="109728" indent="0">
              <a:buNone/>
            </a:pPr>
            <a:endParaRPr kumimoji="1" lang="en-US" altLang="ja-JP" dirty="0" smtClean="0"/>
          </a:p>
          <a:p>
            <a:r>
              <a:rPr lang="en-US" altLang="ja-JP" dirty="0" smtClean="0"/>
              <a:t> VM Shadow[</a:t>
            </a:r>
            <a:r>
              <a:rPr lang="ja-JP" altLang="en-US" dirty="0" smtClean="0"/>
              <a:t>飯田ら</a:t>
            </a:r>
            <a:r>
              <a:rPr lang="en-US" altLang="ja-JP" dirty="0"/>
              <a:t>'</a:t>
            </a:r>
            <a:r>
              <a:rPr lang="en-US" altLang="ja-JP" dirty="0" smtClean="0"/>
              <a:t>11]</a:t>
            </a:r>
            <a:endParaRPr lang="en-US" altLang="ja-JP" dirty="0"/>
          </a:p>
          <a:p>
            <a:pPr lvl="1"/>
            <a:r>
              <a:rPr lang="ja-JP" altLang="en-US" dirty="0" smtClean="0"/>
              <a:t>既存の</a:t>
            </a:r>
            <a:r>
              <a:rPr lang="en-US" altLang="ja-JP" dirty="0" smtClean="0"/>
              <a:t>IDS</a:t>
            </a:r>
            <a:r>
              <a:rPr lang="ja-JP" altLang="en-US" dirty="0" smtClean="0"/>
              <a:t>をそのままオフロードできる機構を提案</a:t>
            </a:r>
            <a:endParaRPr lang="en-US" altLang="ja-JP" dirty="0" smtClean="0"/>
          </a:p>
          <a:p>
            <a:pPr lvl="1"/>
            <a:r>
              <a:rPr lang="ja-JP" altLang="en-US" dirty="0" smtClean="0"/>
              <a:t>カーネル構造体にアクセスする</a:t>
            </a:r>
            <a:r>
              <a:rPr lang="en-US" altLang="ja-JP" dirty="0" smtClean="0"/>
              <a:t>IDS</a:t>
            </a:r>
            <a:r>
              <a:rPr lang="ja-JP" altLang="en-US" dirty="0" err="1" smtClean="0"/>
              <a:t>には</a:t>
            </a:r>
            <a:r>
              <a:rPr lang="ja-JP" altLang="en-US" dirty="0" smtClean="0"/>
              <a:t>対応できない</a:t>
            </a:r>
            <a:endParaRPr lang="en-US" altLang="ja-JP" dirty="0" smtClean="0"/>
          </a:p>
          <a:p>
            <a:pPr lvl="1"/>
            <a:endParaRPr lang="en-US" altLang="ja-JP" dirty="0"/>
          </a:p>
          <a:p>
            <a:r>
              <a:rPr lang="en-US" altLang="ja-JP" dirty="0" smtClean="0"/>
              <a:t>VMST </a:t>
            </a:r>
            <a:r>
              <a:rPr lang="en-US" altLang="ja-JP" dirty="0"/>
              <a:t>[Fu et al.'12] </a:t>
            </a:r>
            <a:r>
              <a:rPr lang="en-US" altLang="ja-JP" dirty="0" smtClean="0"/>
              <a:t> </a:t>
            </a:r>
          </a:p>
          <a:p>
            <a:pPr lvl="1"/>
            <a:r>
              <a:rPr lang="ja-JP" altLang="en-US" dirty="0" smtClean="0"/>
              <a:t>実行</a:t>
            </a:r>
            <a:r>
              <a:rPr lang="ja-JP" altLang="en-US" dirty="0"/>
              <a:t>時にメモリアクセスの追跡を行うことでメモリアクセスを判別 </a:t>
            </a:r>
            <a:r>
              <a:rPr lang="en-US" altLang="ja-JP" dirty="0" smtClean="0"/>
              <a:t> </a:t>
            </a:r>
          </a:p>
          <a:p>
            <a:pPr lvl="2"/>
            <a:r>
              <a:rPr lang="ja-JP" altLang="en-US" dirty="0" smtClean="0"/>
              <a:t>本研究</a:t>
            </a:r>
            <a:r>
              <a:rPr lang="ja-JP" altLang="en-US" dirty="0"/>
              <a:t>ではコンパイル時に判別するので実行時のオーバヘッドが小さい </a:t>
            </a:r>
            <a:endParaRPr lang="en-US" altLang="ja-JP" dirty="0"/>
          </a:p>
        </p:txBody>
      </p:sp>
      <p:sp>
        <p:nvSpPr>
          <p:cNvPr id="3" name="タイトル 2"/>
          <p:cNvSpPr>
            <a:spLocks noGrp="1"/>
          </p:cNvSpPr>
          <p:nvPr>
            <p:ph type="title"/>
          </p:nvPr>
        </p:nvSpPr>
        <p:spPr/>
        <p:txBody>
          <a:bodyPr/>
          <a:lstStyle/>
          <a:p>
            <a:r>
              <a:rPr kumimoji="1" lang="ja-JP" altLang="en-US" smtClean="0"/>
              <a:t>関連研究</a:t>
            </a:r>
            <a:endParaRPr kumimoji="1" lang="ja-JP" altLang="en-US" dirty="0"/>
          </a:p>
        </p:txBody>
      </p:sp>
    </p:spTree>
    <p:extLst>
      <p:ext uri="{BB962C8B-B14F-4D97-AF65-F5344CB8AC3E}">
        <p14:creationId xmlns:p14="http://schemas.microsoft.com/office/powerpoint/2010/main" val="32268839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4827992"/>
          </a:xfrm>
        </p:spPr>
        <p:txBody>
          <a:bodyPr>
            <a:normAutofit lnSpcReduction="10000"/>
          </a:bodyPr>
          <a:lstStyle/>
          <a:p>
            <a:r>
              <a:rPr lang="ja-JP" altLang="en-US" dirty="0"/>
              <a:t>アスペクト指向プログラミング（</a:t>
            </a:r>
            <a:r>
              <a:rPr lang="en-US" altLang="ja-JP" dirty="0"/>
              <a:t>AOP</a:t>
            </a:r>
            <a:r>
              <a:rPr lang="ja-JP" altLang="en-US" dirty="0"/>
              <a:t>）を用いた</a:t>
            </a:r>
            <a:r>
              <a:rPr lang="en-US" altLang="ja-JP" dirty="0"/>
              <a:t>IDS</a:t>
            </a:r>
            <a:r>
              <a:rPr lang="ja-JP" altLang="en-US" dirty="0"/>
              <a:t>のオフロード</a:t>
            </a:r>
            <a:r>
              <a:rPr lang="en-US" altLang="ja-JP" dirty="0"/>
              <a:t>IDS</a:t>
            </a:r>
            <a:r>
              <a:rPr lang="ja-JP" altLang="en-US" dirty="0"/>
              <a:t>の開発支援を提案</a:t>
            </a:r>
            <a:endParaRPr lang="en-US" altLang="ja-JP" dirty="0"/>
          </a:p>
          <a:p>
            <a:pPr lvl="1"/>
            <a:r>
              <a:rPr lang="ja-JP" altLang="en-US" dirty="0"/>
              <a:t>アスペクトを用いて監視対象</a:t>
            </a:r>
            <a:r>
              <a:rPr lang="en-US" altLang="ja-JP" dirty="0"/>
              <a:t>VM</a:t>
            </a:r>
            <a:r>
              <a:rPr lang="ja-JP" altLang="en-US" dirty="0" err="1"/>
              <a:t>への</a:t>
            </a:r>
            <a:r>
              <a:rPr lang="ja-JP" altLang="en-US" dirty="0"/>
              <a:t>メモリアクセスを判別し、プログラムを自動的に変換</a:t>
            </a:r>
            <a:endParaRPr lang="en-US" altLang="ja-JP" dirty="0"/>
          </a:p>
          <a:p>
            <a:pPr lvl="1"/>
            <a:r>
              <a:rPr lang="ja-JP" altLang="en-US" dirty="0"/>
              <a:t>オフロードのことを意識せずに</a:t>
            </a:r>
            <a:r>
              <a:rPr lang="en-US" altLang="ja-JP" dirty="0"/>
              <a:t>IDS</a:t>
            </a:r>
            <a:r>
              <a:rPr lang="ja-JP" altLang="en-US" dirty="0" err="1"/>
              <a:t>を開</a:t>
            </a:r>
            <a:r>
              <a:rPr lang="ja-JP" altLang="en-US" dirty="0"/>
              <a:t>発することができる</a:t>
            </a:r>
            <a:endParaRPr lang="en-US" altLang="ja-JP" dirty="0"/>
          </a:p>
          <a:p>
            <a:pPr lvl="1"/>
            <a:endParaRPr lang="en-US" altLang="ja-JP" dirty="0"/>
          </a:p>
          <a:p>
            <a:r>
              <a:rPr lang="ja-JP" altLang="en-US" dirty="0"/>
              <a:t>今後の課題</a:t>
            </a:r>
            <a:endParaRPr lang="en-US" altLang="ja-JP" dirty="0"/>
          </a:p>
          <a:p>
            <a:pPr lvl="1"/>
            <a:r>
              <a:rPr lang="ja-JP" altLang="en-US" dirty="0"/>
              <a:t>より規模の大きい</a:t>
            </a:r>
            <a:r>
              <a:rPr lang="en-US" altLang="ja-JP" dirty="0"/>
              <a:t>IDS</a:t>
            </a:r>
            <a:r>
              <a:rPr lang="ja-JP" altLang="en-US" dirty="0"/>
              <a:t>の開発に適用する</a:t>
            </a:r>
            <a:endParaRPr lang="en-US" altLang="ja-JP" dirty="0"/>
          </a:p>
          <a:p>
            <a:pPr marL="109728" indent="0">
              <a:buNone/>
            </a:pPr>
            <a:endParaRPr lang="en-US" altLang="ja-JP" dirty="0" smtClean="0"/>
          </a:p>
          <a:p>
            <a:endParaRPr lang="en-US" altLang="ja-JP" dirty="0" smtClean="0"/>
          </a:p>
          <a:p>
            <a:endParaRPr lang="en-US" altLang="ja-JP" dirty="0" smtClean="0"/>
          </a:p>
          <a:p>
            <a:pPr marL="109728" indent="0">
              <a:buNone/>
            </a:pPr>
            <a:r>
              <a:rPr lang="en-US" altLang="ja-JP" dirty="0"/>
              <a:t>	</a:t>
            </a:r>
            <a:endParaRPr lang="ja-JP" altLang="en-US" dirty="0"/>
          </a:p>
          <a:p>
            <a:endParaRPr kumimoji="1" lang="en-US" altLang="ja-JP" dirty="0" smtClean="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1504177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481328"/>
            <a:ext cx="8435280" cy="5116024"/>
          </a:xfrm>
        </p:spPr>
        <p:txBody>
          <a:bodyPr>
            <a:normAutofit/>
          </a:bodyPr>
          <a:lstStyle/>
          <a:p>
            <a:r>
              <a:rPr lang="en-US" altLang="ja-JP" dirty="0" smtClean="0"/>
              <a:t>IDS</a:t>
            </a:r>
            <a:r>
              <a:rPr lang="ja-JP" altLang="en-US" dirty="0" smtClean="0"/>
              <a:t>は攻撃者</a:t>
            </a:r>
            <a:r>
              <a:rPr lang="ja-JP" altLang="en-US" dirty="0"/>
              <a:t>の</a:t>
            </a:r>
            <a:r>
              <a:rPr lang="ja-JP" altLang="en-US" dirty="0" smtClean="0"/>
              <a:t>侵入を検知するために用いられる</a:t>
            </a:r>
            <a:endParaRPr lang="en-US" altLang="ja-JP" dirty="0" smtClean="0"/>
          </a:p>
          <a:p>
            <a:pPr lvl="1"/>
            <a:r>
              <a:rPr lang="ja-JP" altLang="en-US" dirty="0" smtClean="0"/>
              <a:t>例：不正なプログラムが実行されていないかチェック</a:t>
            </a:r>
            <a:endParaRPr lang="en-US" altLang="ja-JP" dirty="0" smtClean="0"/>
          </a:p>
          <a:p>
            <a:pPr lvl="1"/>
            <a:r>
              <a:rPr lang="ja-JP" altLang="en-US" dirty="0" smtClean="0"/>
              <a:t>侵入を検知したら管理者に通知して対処</a:t>
            </a:r>
            <a:endParaRPr lang="en-US" altLang="ja-JP" dirty="0" smtClean="0"/>
          </a:p>
          <a:p>
            <a:endParaRPr lang="en-US" altLang="ja-JP" dirty="0"/>
          </a:p>
          <a:p>
            <a:r>
              <a:rPr lang="en-US" altLang="ja-JP" sz="2700" dirty="0" smtClean="0"/>
              <a:t>IDS</a:t>
            </a:r>
            <a:r>
              <a:rPr lang="ja-JP" altLang="en-US" sz="2700" dirty="0" smtClean="0"/>
              <a:t>が攻撃されると　　　　　　　　　　　　　　　　　　　　　　　正しく検知できなくなる</a:t>
            </a:r>
            <a:endParaRPr lang="en-US" altLang="ja-JP" sz="2700" dirty="0" smtClean="0"/>
          </a:p>
          <a:p>
            <a:pPr lvl="1"/>
            <a:r>
              <a:rPr lang="ja-JP" altLang="en-US" dirty="0" smtClean="0"/>
              <a:t>例</a:t>
            </a:r>
            <a:r>
              <a:rPr lang="en-US" altLang="ja-JP" dirty="0" smtClean="0"/>
              <a:t>:IDS</a:t>
            </a:r>
            <a:r>
              <a:rPr lang="ja-JP" altLang="en-US" dirty="0" smtClean="0"/>
              <a:t>を停止</a:t>
            </a:r>
            <a:endParaRPr lang="en-US" altLang="ja-JP" dirty="0" smtClean="0"/>
          </a:p>
          <a:p>
            <a:pPr lvl="1"/>
            <a:r>
              <a:rPr lang="ja-JP" altLang="en-US" dirty="0" smtClean="0"/>
              <a:t>例：不正なプログラムを検知　　　　　　　　　　　　　　　　　　　　　　　</a:t>
            </a:r>
            <a:r>
              <a:rPr lang="ja-JP" altLang="en-US" dirty="0"/>
              <a:t>しないよう</a:t>
            </a:r>
            <a:r>
              <a:rPr lang="ja-JP" altLang="en-US" dirty="0" smtClean="0"/>
              <a:t>に</a:t>
            </a:r>
            <a:r>
              <a:rPr lang="en-US" altLang="ja-JP" dirty="0" smtClean="0"/>
              <a:t>IDS</a:t>
            </a:r>
            <a:r>
              <a:rPr lang="ja-JP" altLang="en-US" dirty="0" smtClean="0"/>
              <a:t>を改ざん</a:t>
            </a:r>
            <a:endParaRPr lang="en-US" altLang="ja-JP" dirty="0"/>
          </a:p>
          <a:p>
            <a:pPr lvl="1"/>
            <a:endParaRPr lang="en-US" altLang="ja-JP" b="1" dirty="0"/>
          </a:p>
          <a:p>
            <a:endParaRPr kumimoji="1" lang="ja-JP" altLang="en-US" dirty="0"/>
          </a:p>
        </p:txBody>
      </p:sp>
      <p:sp>
        <p:nvSpPr>
          <p:cNvPr id="2" name="タイトル 1"/>
          <p:cNvSpPr>
            <a:spLocks noGrp="1"/>
          </p:cNvSpPr>
          <p:nvPr>
            <p:ph type="title"/>
          </p:nvPr>
        </p:nvSpPr>
        <p:spPr/>
        <p:txBody>
          <a:bodyPr/>
          <a:lstStyle/>
          <a:p>
            <a:r>
              <a:rPr kumimoji="1" lang="ja-JP" altLang="en-US" dirty="0" smtClean="0"/>
              <a:t>侵入検知システム（</a:t>
            </a:r>
            <a:r>
              <a:rPr kumimoji="1" lang="en-US" altLang="ja-JP" dirty="0" smtClean="0"/>
              <a:t>IDS</a:t>
            </a:r>
            <a:r>
              <a:rPr kumimoji="1" lang="ja-JP" altLang="en-US" dirty="0" smtClean="0"/>
              <a:t>）</a:t>
            </a:r>
            <a:endParaRPr kumimoji="1" lang="ja-JP" altLang="en-US" dirty="0"/>
          </a:p>
        </p:txBody>
      </p:sp>
      <p:sp>
        <p:nvSpPr>
          <p:cNvPr id="4" name="角丸四角形 3"/>
          <p:cNvSpPr/>
          <p:nvPr/>
        </p:nvSpPr>
        <p:spPr>
          <a:xfrm>
            <a:off x="7524328" y="2780928"/>
            <a:ext cx="1368152"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攻撃者</a:t>
            </a:r>
            <a:endParaRPr kumimoji="1" lang="ja-JP" altLang="en-US" dirty="0"/>
          </a:p>
        </p:txBody>
      </p:sp>
      <p:sp>
        <p:nvSpPr>
          <p:cNvPr id="5" name="正方形/長方形 4"/>
          <p:cNvSpPr/>
          <p:nvPr/>
        </p:nvSpPr>
        <p:spPr>
          <a:xfrm>
            <a:off x="4788024" y="3717032"/>
            <a:ext cx="2880320" cy="259228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6" name="角丸四角形 5"/>
          <p:cNvSpPr/>
          <p:nvPr/>
        </p:nvSpPr>
        <p:spPr>
          <a:xfrm>
            <a:off x="5508104" y="3861048"/>
            <a:ext cx="1512168"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IDS</a:t>
            </a:r>
            <a:endParaRPr kumimoji="1" lang="ja-JP" altLang="en-US" dirty="0"/>
          </a:p>
        </p:txBody>
      </p:sp>
      <p:sp>
        <p:nvSpPr>
          <p:cNvPr id="8" name="曲折矢印 7"/>
          <p:cNvSpPr/>
          <p:nvPr/>
        </p:nvSpPr>
        <p:spPr>
          <a:xfrm flipH="1" flipV="1">
            <a:off x="6264188" y="3356992"/>
            <a:ext cx="2124236" cy="2736304"/>
          </a:xfrm>
          <a:prstGeom prst="bentArrow">
            <a:avLst>
              <a:gd name="adj1" fmla="val 13629"/>
              <a:gd name="adj2" fmla="val 14615"/>
              <a:gd name="adj3" fmla="val 25000"/>
              <a:gd name="adj4" fmla="val 4375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dirty="0">
              <a:solidFill>
                <a:schemeClr val="tx1"/>
              </a:solidFill>
            </a:endParaRPr>
          </a:p>
        </p:txBody>
      </p:sp>
      <p:sp>
        <p:nvSpPr>
          <p:cNvPr id="10" name="下矢印 9"/>
          <p:cNvSpPr/>
          <p:nvPr/>
        </p:nvSpPr>
        <p:spPr>
          <a:xfrm>
            <a:off x="6156176" y="4437112"/>
            <a:ext cx="216024" cy="79208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1" name="角丸四角形 10"/>
          <p:cNvSpPr/>
          <p:nvPr/>
        </p:nvSpPr>
        <p:spPr>
          <a:xfrm>
            <a:off x="6372200" y="4598882"/>
            <a:ext cx="794677" cy="504056"/>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検知</a:t>
            </a:r>
            <a:endParaRPr kumimoji="1" lang="ja-JP" altLang="en-US" dirty="0"/>
          </a:p>
        </p:txBody>
      </p:sp>
      <p:sp>
        <p:nvSpPr>
          <p:cNvPr id="12" name="曲折矢印 11"/>
          <p:cNvSpPr/>
          <p:nvPr/>
        </p:nvSpPr>
        <p:spPr>
          <a:xfrm flipH="1" flipV="1">
            <a:off x="7020271" y="3356992"/>
            <a:ext cx="1389085" cy="1008112"/>
          </a:xfrm>
          <a:prstGeom prst="bentArrow">
            <a:avLst>
              <a:gd name="adj1" fmla="val 31846"/>
              <a:gd name="adj2" fmla="val 22534"/>
              <a:gd name="adj3" fmla="val 25000"/>
              <a:gd name="adj4" fmla="val 4375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dirty="0">
              <a:solidFill>
                <a:schemeClr val="tx1"/>
              </a:solidFill>
            </a:endParaRPr>
          </a:p>
        </p:txBody>
      </p:sp>
      <p:grpSp>
        <p:nvGrpSpPr>
          <p:cNvPr id="14" name="グループ化 13"/>
          <p:cNvGrpSpPr/>
          <p:nvPr/>
        </p:nvGrpSpPr>
        <p:grpSpPr>
          <a:xfrm>
            <a:off x="5330271" y="4509120"/>
            <a:ext cx="1867833" cy="925710"/>
            <a:chOff x="6444208" y="2636912"/>
            <a:chExt cx="2223499" cy="864096"/>
          </a:xfrm>
        </p:grpSpPr>
        <p:cxnSp>
          <p:nvCxnSpPr>
            <p:cNvPr id="15" name="直線コネクタ 14"/>
            <p:cNvCxnSpPr/>
            <p:nvPr/>
          </p:nvCxnSpPr>
          <p:spPr>
            <a:xfrm flipV="1">
              <a:off x="6444208" y="2636912"/>
              <a:ext cx="2223499" cy="86409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6516216" y="2636912"/>
              <a:ext cx="2064678" cy="86409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7" name="角丸四角形 16"/>
          <p:cNvSpPr/>
          <p:nvPr/>
        </p:nvSpPr>
        <p:spPr>
          <a:xfrm>
            <a:off x="5141845" y="5500568"/>
            <a:ext cx="1080120" cy="576064"/>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侵入</a:t>
            </a:r>
            <a:endParaRPr kumimoji="1" lang="ja-JP" altLang="en-US" dirty="0"/>
          </a:p>
        </p:txBody>
      </p:sp>
    </p:spTree>
    <p:extLst>
      <p:ext uri="{BB962C8B-B14F-4D97-AF65-F5344CB8AC3E}">
        <p14:creationId xmlns:p14="http://schemas.microsoft.com/office/powerpoint/2010/main" val="193990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dissolve">
                                      <p:cBhvr>
                                        <p:cTn id="20" dur="500"/>
                                        <p:tgtEl>
                                          <p:spTgt spid="12"/>
                                        </p:tgtEl>
                                      </p:cBhvr>
                                    </p:animEffect>
                                  </p:childTnLst>
                                </p:cTn>
                              </p:par>
                              <p:par>
                                <p:cTn id="21" presetID="9" presetClass="exit" presetSubtype="0" fill="hold" grpId="1" nodeType="withEffect">
                                  <p:stCondLst>
                                    <p:cond delay="0"/>
                                  </p:stCondLst>
                                  <p:childTnLst>
                                    <p:animEffect transition="out" filter="dissolve">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dissolve">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dissolve">
                                      <p:cBhvr>
                                        <p:cTn id="33" dur="500"/>
                                        <p:tgtEl>
                                          <p:spTgt spid="17"/>
                                        </p:tgtEl>
                                      </p:cBhvr>
                                    </p:animEffect>
                                  </p:childTnLst>
                                </p:cTn>
                              </p:par>
                              <p:par>
                                <p:cTn id="34" presetID="9" presetClass="entr" presetSubtype="0" fill="hold" grpId="2"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dissolve">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8" grpId="2" animBg="1"/>
      <p:bldP spid="10" grpId="0" animBg="1"/>
      <p:bldP spid="11" grpId="0" animBg="1"/>
      <p:bldP spid="12"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IDS</a:t>
            </a:r>
            <a:r>
              <a:rPr lang="ja-JP" altLang="en-US" dirty="0" err="1" smtClean="0"/>
              <a:t>と監</a:t>
            </a:r>
            <a:r>
              <a:rPr lang="ja-JP" altLang="en-US" dirty="0" smtClean="0"/>
              <a:t>視対象システムを別々の仮想マシン（</a:t>
            </a:r>
            <a:r>
              <a:rPr lang="en-US" altLang="ja-JP" dirty="0" smtClean="0"/>
              <a:t>VM</a:t>
            </a:r>
            <a:r>
              <a:rPr lang="ja-JP" altLang="en-US" dirty="0" smtClean="0"/>
              <a:t>）で動かす手法が提案されている</a:t>
            </a:r>
            <a:endParaRPr lang="en-US" altLang="ja-JP" dirty="0"/>
          </a:p>
          <a:p>
            <a:pPr lvl="1"/>
            <a:r>
              <a:rPr lang="en-US" altLang="ja-JP" dirty="0" smtClean="0"/>
              <a:t>IDS</a:t>
            </a:r>
            <a:r>
              <a:rPr lang="ja-JP" altLang="en-US" dirty="0" smtClean="0"/>
              <a:t>は安全に監視対象システムを監視できる</a:t>
            </a:r>
            <a:endParaRPr lang="en-US" altLang="ja-JP" dirty="0"/>
          </a:p>
          <a:p>
            <a:pPr lvl="2"/>
            <a:r>
              <a:rPr lang="ja-JP" altLang="en-US" dirty="0" smtClean="0"/>
              <a:t>攻撃者は監視対象</a:t>
            </a:r>
            <a:r>
              <a:rPr lang="en-US" altLang="ja-JP" dirty="0" smtClean="0"/>
              <a:t>VM</a:t>
            </a:r>
            <a:r>
              <a:rPr lang="ja-JP" altLang="en-US" dirty="0" smtClean="0"/>
              <a:t>に侵入しても</a:t>
            </a:r>
            <a:r>
              <a:rPr lang="en-US" altLang="ja-JP" dirty="0" smtClean="0"/>
              <a:t>IDS</a:t>
            </a:r>
            <a:r>
              <a:rPr lang="ja-JP" altLang="en-US" dirty="0" smtClean="0"/>
              <a:t>を攻撃できない</a:t>
            </a:r>
            <a:endParaRPr lang="en-US" altLang="ja-JP" dirty="0" smtClean="0"/>
          </a:p>
          <a:p>
            <a:pPr lvl="1"/>
            <a:r>
              <a:rPr lang="en-US" altLang="ja-JP" dirty="0" smtClean="0"/>
              <a:t>IDS-VM</a:t>
            </a:r>
            <a:r>
              <a:rPr lang="ja-JP" altLang="en-US" dirty="0" smtClean="0"/>
              <a:t>は最小限のサービスのみ提供</a:t>
            </a:r>
            <a:endParaRPr lang="en-US" altLang="ja-JP" dirty="0" smtClean="0"/>
          </a:p>
          <a:p>
            <a:pPr lvl="2"/>
            <a:r>
              <a:rPr lang="ja-JP" altLang="en-US" dirty="0" smtClean="0"/>
              <a:t>侵入</a:t>
            </a:r>
            <a:r>
              <a:rPr lang="ja-JP" altLang="en-US" dirty="0"/>
              <a:t>されにくくする</a:t>
            </a:r>
            <a:endParaRPr lang="en-US" altLang="ja-JP"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IDS</a:t>
            </a:r>
            <a:r>
              <a:rPr kumimoji="1" lang="ja-JP" altLang="en-US" dirty="0" smtClean="0"/>
              <a:t>のオフロード</a:t>
            </a:r>
            <a:endParaRPr kumimoji="1" lang="ja-JP" altLang="en-US" dirty="0"/>
          </a:p>
        </p:txBody>
      </p:sp>
      <p:sp>
        <p:nvSpPr>
          <p:cNvPr id="4" name="角丸四角形 3"/>
          <p:cNvSpPr/>
          <p:nvPr/>
        </p:nvSpPr>
        <p:spPr>
          <a:xfrm>
            <a:off x="7315569" y="3243543"/>
            <a:ext cx="1368152" cy="57606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攻撃者</a:t>
            </a:r>
            <a:endParaRPr kumimoji="1" lang="ja-JP" altLang="en-US" dirty="0"/>
          </a:p>
        </p:txBody>
      </p:sp>
      <p:sp>
        <p:nvSpPr>
          <p:cNvPr id="5" name="正方形/長方形 4"/>
          <p:cNvSpPr/>
          <p:nvPr/>
        </p:nvSpPr>
        <p:spPr>
          <a:xfrm>
            <a:off x="5371353" y="4236810"/>
            <a:ext cx="1944216" cy="2376264"/>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6" name="正方形/長方形 5"/>
          <p:cNvSpPr/>
          <p:nvPr/>
        </p:nvSpPr>
        <p:spPr>
          <a:xfrm>
            <a:off x="3211113" y="4236810"/>
            <a:ext cx="1944216" cy="23762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7" name="角丸四角形 6"/>
          <p:cNvSpPr/>
          <p:nvPr/>
        </p:nvSpPr>
        <p:spPr>
          <a:xfrm>
            <a:off x="5587377" y="4452834"/>
            <a:ext cx="1512168"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IDS</a:t>
            </a:r>
            <a:endParaRPr kumimoji="1" lang="ja-JP" altLang="en-US" dirty="0"/>
          </a:p>
        </p:txBody>
      </p:sp>
      <p:sp>
        <p:nvSpPr>
          <p:cNvPr id="8" name="曲折矢印 7"/>
          <p:cNvSpPr/>
          <p:nvPr/>
        </p:nvSpPr>
        <p:spPr>
          <a:xfrm flipH="1" flipV="1">
            <a:off x="7315569" y="3819607"/>
            <a:ext cx="846094" cy="2217403"/>
          </a:xfrm>
          <a:prstGeom prst="bentArrow">
            <a:avLst>
              <a:gd name="adj1" fmla="val 26883"/>
              <a:gd name="adj2" fmla="val 29399"/>
              <a:gd name="adj3" fmla="val 25000"/>
              <a:gd name="adj4" fmla="val 4375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dirty="0">
              <a:solidFill>
                <a:schemeClr val="tx1"/>
              </a:solidFill>
            </a:endParaRPr>
          </a:p>
        </p:txBody>
      </p:sp>
      <p:sp>
        <p:nvSpPr>
          <p:cNvPr id="9" name="曲折矢印 8"/>
          <p:cNvSpPr/>
          <p:nvPr/>
        </p:nvSpPr>
        <p:spPr>
          <a:xfrm flipV="1">
            <a:off x="4075209" y="5130961"/>
            <a:ext cx="3168352" cy="876860"/>
          </a:xfrm>
          <a:prstGeom prst="ben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角丸四角形 10"/>
          <p:cNvSpPr/>
          <p:nvPr/>
        </p:nvSpPr>
        <p:spPr>
          <a:xfrm>
            <a:off x="5766102" y="5130961"/>
            <a:ext cx="794677" cy="504056"/>
          </a:xfrm>
          <a:prstGeom prst="round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検知</a:t>
            </a:r>
            <a:endParaRPr kumimoji="1" lang="ja-JP" altLang="en-US" dirty="0"/>
          </a:p>
        </p:txBody>
      </p:sp>
      <p:sp>
        <p:nvSpPr>
          <p:cNvPr id="12" name="正方形/長方形 11"/>
          <p:cNvSpPr/>
          <p:nvPr/>
        </p:nvSpPr>
        <p:spPr>
          <a:xfrm>
            <a:off x="3211113" y="6244650"/>
            <a:ext cx="1071736" cy="3684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IDS-VM</a:t>
            </a:r>
            <a:endParaRPr kumimoji="1" lang="ja-JP" altLang="en-US" dirty="0"/>
          </a:p>
        </p:txBody>
      </p:sp>
      <p:sp>
        <p:nvSpPr>
          <p:cNvPr id="13" name="正方形/長方形 12"/>
          <p:cNvSpPr/>
          <p:nvPr/>
        </p:nvSpPr>
        <p:spPr>
          <a:xfrm>
            <a:off x="5371353" y="6271489"/>
            <a:ext cx="1576911" cy="336612"/>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smtClean="0"/>
              <a:t>監視対象</a:t>
            </a:r>
            <a:r>
              <a:rPr lang="en-US" altLang="ja-JP" dirty="0" smtClean="0"/>
              <a:t>VM</a:t>
            </a:r>
            <a:endParaRPr kumimoji="1" lang="ja-JP" altLang="en-US" dirty="0"/>
          </a:p>
        </p:txBody>
      </p:sp>
    </p:spTree>
    <p:extLst>
      <p:ext uri="{BB962C8B-B14F-4D97-AF65-F5344CB8AC3E}">
        <p14:creationId xmlns:p14="http://schemas.microsoft.com/office/powerpoint/2010/main" val="224290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3.05556E-6 4.44444E-6 L -0.06336 -0.04676 C -0.07673 -0.05718 -0.09652 -0.06274 -0.11718 -0.06274 C -0.1408 -0.06274 -0.15972 -0.05718 -0.17309 -0.04676 L -0.23628 4.44444E-6 " pathEditMode="relative" rAng="0" ptsTypes="FffFF">
                                      <p:cBhvr>
                                        <p:cTn id="6" dur="2000" fill="hold"/>
                                        <p:tgtEl>
                                          <p:spTgt spid="7"/>
                                        </p:tgtEl>
                                        <p:attrNameLst>
                                          <p:attrName>ppt_x</p:attrName>
                                          <p:attrName>ppt_y</p:attrName>
                                        </p:attrNameLst>
                                      </p:cBhvr>
                                      <p:rCtr x="-11823" y="-3148"/>
                                    </p:animMotion>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dissolv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67544" y="1623614"/>
            <a:ext cx="8229600" cy="4882547"/>
          </a:xfrm>
        </p:spPr>
        <p:txBody>
          <a:bodyPr/>
          <a:lstStyle/>
          <a:p>
            <a:r>
              <a:rPr lang="ja-JP" altLang="en-US" dirty="0" smtClean="0"/>
              <a:t>オフロードして動く</a:t>
            </a:r>
            <a:r>
              <a:rPr lang="en-US" altLang="ja-JP" dirty="0" smtClean="0"/>
              <a:t>IDS</a:t>
            </a:r>
            <a:r>
              <a:rPr lang="ja-JP" altLang="en-US" dirty="0" smtClean="0"/>
              <a:t>を開発するのは負担が大きい</a:t>
            </a:r>
            <a:endParaRPr lang="en-US" altLang="ja-JP" dirty="0" smtClean="0"/>
          </a:p>
          <a:p>
            <a:pPr lvl="1"/>
            <a:r>
              <a:rPr lang="en-US" altLang="ja-JP" dirty="0" smtClean="0"/>
              <a:t>IDS</a:t>
            </a:r>
            <a:r>
              <a:rPr lang="ja-JP" altLang="en-US" dirty="0" err="1" smtClean="0"/>
              <a:t>は監</a:t>
            </a:r>
            <a:r>
              <a:rPr lang="ja-JP" altLang="en-US" dirty="0" smtClean="0"/>
              <a:t>視対象</a:t>
            </a:r>
            <a:r>
              <a:rPr lang="en-US" altLang="ja-JP" dirty="0" smtClean="0"/>
              <a:t>VM</a:t>
            </a:r>
            <a:r>
              <a:rPr lang="ja-JP" altLang="en-US" dirty="0" smtClean="0"/>
              <a:t>と</a:t>
            </a:r>
            <a:r>
              <a:rPr lang="en-US" altLang="ja-JP" dirty="0" smtClean="0"/>
              <a:t>IDS-VM</a:t>
            </a:r>
            <a:r>
              <a:rPr lang="ja-JP" altLang="en-US" dirty="0" smtClean="0"/>
              <a:t>の両方のメモリにアクセスする</a:t>
            </a:r>
            <a:endParaRPr lang="en-US" altLang="ja-JP" dirty="0" smtClean="0"/>
          </a:p>
          <a:p>
            <a:pPr lvl="2"/>
            <a:r>
              <a:rPr lang="ja-JP" altLang="en-US" dirty="0" smtClean="0"/>
              <a:t>監視したいプロセス情報は監視対象</a:t>
            </a:r>
            <a:r>
              <a:rPr lang="en-US" altLang="ja-JP" dirty="0" smtClean="0"/>
              <a:t>VM</a:t>
            </a:r>
            <a:r>
              <a:rPr lang="ja-JP" altLang="en-US" dirty="0" err="1" smtClean="0"/>
              <a:t>のメ</a:t>
            </a:r>
            <a:r>
              <a:rPr lang="ja-JP" altLang="en-US" dirty="0" smtClean="0"/>
              <a:t>モリにある</a:t>
            </a:r>
            <a:endParaRPr lang="en-US" altLang="ja-JP" dirty="0"/>
          </a:p>
          <a:p>
            <a:pPr lvl="2"/>
            <a:r>
              <a:rPr lang="ja-JP" altLang="en-US" dirty="0" smtClean="0"/>
              <a:t>時刻情報は</a:t>
            </a:r>
            <a:r>
              <a:rPr lang="en-US" altLang="ja-JP" dirty="0" smtClean="0"/>
              <a:t>IDS-VM</a:t>
            </a:r>
            <a:r>
              <a:rPr lang="ja-JP" altLang="en-US" dirty="0" err="1" smtClean="0"/>
              <a:t>のメ</a:t>
            </a:r>
            <a:r>
              <a:rPr lang="ja-JP" altLang="en-US" dirty="0" smtClean="0"/>
              <a:t>モリに保存される</a:t>
            </a:r>
            <a:endParaRPr lang="en-US" altLang="ja-JP" dirty="0"/>
          </a:p>
          <a:p>
            <a:pPr lvl="1"/>
            <a:r>
              <a:rPr lang="ja-JP" altLang="en-US" sz="2400" dirty="0" smtClean="0"/>
              <a:t>どちらへのアクセスかを一つ一つ判別する必要がある</a:t>
            </a:r>
            <a:endParaRPr lang="en-US" altLang="ja-JP" sz="2400" dirty="0" smtClean="0"/>
          </a:p>
          <a:p>
            <a:pPr lvl="2"/>
            <a:r>
              <a:rPr lang="ja-JP" altLang="en-US" sz="2200" dirty="0" smtClean="0"/>
              <a:t>大規模な</a:t>
            </a:r>
            <a:r>
              <a:rPr lang="en-US" altLang="ja-JP" sz="2200" dirty="0" smtClean="0"/>
              <a:t>IDS</a:t>
            </a:r>
            <a:r>
              <a:rPr lang="ja-JP" altLang="en-US" sz="2200" dirty="0" smtClean="0"/>
              <a:t>ではメモリにアクセスする箇所は膨大</a:t>
            </a:r>
            <a:endParaRPr lang="en-US" altLang="ja-JP" sz="2200" dirty="0"/>
          </a:p>
          <a:p>
            <a:pPr marL="109728" indent="0">
              <a:buNone/>
            </a:pPr>
            <a:endParaRPr lang="en-US" altLang="ja-JP" dirty="0" smtClean="0"/>
          </a:p>
          <a:p>
            <a:pPr lvl="1"/>
            <a:endParaRPr lang="en-US" altLang="ja-JP" dirty="0" smtClean="0"/>
          </a:p>
          <a:p>
            <a:pPr lvl="1"/>
            <a:endParaRPr kumimoji="1" lang="ja-JP" altLang="en-US" dirty="0"/>
          </a:p>
        </p:txBody>
      </p:sp>
      <p:sp>
        <p:nvSpPr>
          <p:cNvPr id="3" name="タイトル 2"/>
          <p:cNvSpPr>
            <a:spLocks noGrp="1"/>
          </p:cNvSpPr>
          <p:nvPr>
            <p:ph type="title"/>
          </p:nvPr>
        </p:nvSpPr>
        <p:spPr/>
        <p:txBody>
          <a:bodyPr/>
          <a:lstStyle/>
          <a:p>
            <a:r>
              <a:rPr lang="ja-JP" altLang="en-US" dirty="0"/>
              <a:t>メモリアクセスの判別の負担</a:t>
            </a:r>
            <a:endParaRPr kumimoji="1" lang="ja-JP" altLang="en-US" dirty="0"/>
          </a:p>
        </p:txBody>
      </p:sp>
      <p:sp>
        <p:nvSpPr>
          <p:cNvPr id="4" name="正方形/長方形 3"/>
          <p:cNvSpPr/>
          <p:nvPr/>
        </p:nvSpPr>
        <p:spPr>
          <a:xfrm>
            <a:off x="2555776" y="4293096"/>
            <a:ext cx="2376264" cy="252027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正方形/長方形 4"/>
          <p:cNvSpPr/>
          <p:nvPr/>
        </p:nvSpPr>
        <p:spPr>
          <a:xfrm>
            <a:off x="6804248" y="4385244"/>
            <a:ext cx="2239441" cy="2429089"/>
          </a:xfrm>
          <a:prstGeom prst="rect">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正方形/長方形 5"/>
          <p:cNvSpPr/>
          <p:nvPr/>
        </p:nvSpPr>
        <p:spPr>
          <a:xfrm>
            <a:off x="2555776" y="6365914"/>
            <a:ext cx="1142599" cy="43204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t>IDS-VM</a:t>
            </a:r>
            <a:endParaRPr kumimoji="1" lang="ja-JP" altLang="en-US" dirty="0"/>
          </a:p>
        </p:txBody>
      </p:sp>
      <p:sp>
        <p:nvSpPr>
          <p:cNvPr id="7" name="正方形/長方形 6"/>
          <p:cNvSpPr/>
          <p:nvPr/>
        </p:nvSpPr>
        <p:spPr>
          <a:xfrm>
            <a:off x="6804249" y="6365914"/>
            <a:ext cx="1656184" cy="432048"/>
          </a:xfrm>
          <a:prstGeom prst="rect">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smtClean="0"/>
              <a:t>監視対象</a:t>
            </a:r>
            <a:r>
              <a:rPr lang="en-US" altLang="ja-JP" dirty="0" smtClean="0"/>
              <a:t>VM</a:t>
            </a:r>
            <a:endParaRPr kumimoji="1" lang="ja-JP" altLang="en-US" dirty="0"/>
          </a:p>
        </p:txBody>
      </p:sp>
      <p:sp>
        <p:nvSpPr>
          <p:cNvPr id="8" name="角丸四角形 7"/>
          <p:cNvSpPr/>
          <p:nvPr/>
        </p:nvSpPr>
        <p:spPr>
          <a:xfrm>
            <a:off x="2979775" y="4365104"/>
            <a:ext cx="1512168" cy="5983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IDS</a:t>
            </a:r>
            <a:endParaRPr kumimoji="1" lang="ja-JP" altLang="en-US" dirty="0"/>
          </a:p>
        </p:txBody>
      </p:sp>
      <p:sp>
        <p:nvSpPr>
          <p:cNvPr id="13" name="角丸四角形 12"/>
          <p:cNvSpPr/>
          <p:nvPr/>
        </p:nvSpPr>
        <p:spPr>
          <a:xfrm>
            <a:off x="6993661" y="5405616"/>
            <a:ext cx="1860614" cy="847832"/>
          </a:xfrm>
          <a:prstGeom prst="roundRect">
            <a:avLst/>
          </a:prstGeom>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メモリ</a:t>
            </a:r>
            <a:endParaRPr kumimoji="1" lang="en-US" altLang="ja-JP" dirty="0" smtClean="0"/>
          </a:p>
          <a:p>
            <a:pPr algn="ctr"/>
            <a:endParaRPr lang="en-US" altLang="ja-JP" dirty="0"/>
          </a:p>
          <a:p>
            <a:pPr algn="ctr"/>
            <a:endParaRPr kumimoji="1" lang="ja-JP" altLang="en-US" dirty="0"/>
          </a:p>
        </p:txBody>
      </p:sp>
      <p:sp>
        <p:nvSpPr>
          <p:cNvPr id="16" name="正方形/長方形 15"/>
          <p:cNvSpPr/>
          <p:nvPr/>
        </p:nvSpPr>
        <p:spPr>
          <a:xfrm>
            <a:off x="4725913" y="5223286"/>
            <a:ext cx="1152128" cy="436680"/>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t>アクセス</a:t>
            </a:r>
            <a:endParaRPr kumimoji="1" lang="ja-JP" altLang="en-US" dirty="0"/>
          </a:p>
        </p:txBody>
      </p:sp>
      <p:sp>
        <p:nvSpPr>
          <p:cNvPr id="17" name="角丸四角形 16"/>
          <p:cNvSpPr/>
          <p:nvPr/>
        </p:nvSpPr>
        <p:spPr>
          <a:xfrm>
            <a:off x="2843808" y="5494536"/>
            <a:ext cx="1800200" cy="758912"/>
          </a:xfrm>
          <a:prstGeom prst="roundRect">
            <a:avLst/>
          </a:prstGeom>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メモリ</a:t>
            </a:r>
            <a:endParaRPr kumimoji="1" lang="en-US" altLang="ja-JP" dirty="0" smtClean="0"/>
          </a:p>
          <a:p>
            <a:pPr algn="ctr"/>
            <a:endParaRPr lang="en-US" altLang="ja-JP" dirty="0"/>
          </a:p>
          <a:p>
            <a:pPr algn="ctr"/>
            <a:endParaRPr kumimoji="1" lang="ja-JP" altLang="en-US" dirty="0"/>
          </a:p>
        </p:txBody>
      </p:sp>
      <p:sp>
        <p:nvSpPr>
          <p:cNvPr id="11" name="屈折矢印 10"/>
          <p:cNvSpPr/>
          <p:nvPr/>
        </p:nvSpPr>
        <p:spPr>
          <a:xfrm rot="5400000">
            <a:off x="6035334" y="5099794"/>
            <a:ext cx="1344989" cy="648072"/>
          </a:xfrm>
          <a:prstGeom prst="bentUpArrow">
            <a:avLst>
              <a:gd name="adj1" fmla="val 20592"/>
              <a:gd name="adj2" fmla="val 25000"/>
              <a:gd name="adj3" fmla="val 25000"/>
            </a:avLst>
          </a:prstGeom>
          <a:solidFill>
            <a:srgbClr val="FFC000"/>
          </a:solidFill>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8" name="正方形/長方形 17"/>
          <p:cNvSpPr/>
          <p:nvPr/>
        </p:nvSpPr>
        <p:spPr>
          <a:xfrm>
            <a:off x="4572000" y="4733121"/>
            <a:ext cx="1944216" cy="104022"/>
          </a:xfrm>
          <a:prstGeom prst="rect">
            <a:avLst/>
          </a:prstGeom>
          <a:solidFill>
            <a:srgbClr val="FFC000"/>
          </a:solidFill>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正方形/長方形 8"/>
          <p:cNvSpPr/>
          <p:nvPr/>
        </p:nvSpPr>
        <p:spPr>
          <a:xfrm>
            <a:off x="7167884" y="5774774"/>
            <a:ext cx="1512168" cy="2880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プロセス情報</a:t>
            </a:r>
            <a:endParaRPr kumimoji="1" lang="ja-JP" altLang="en-US" dirty="0"/>
          </a:p>
        </p:txBody>
      </p:sp>
      <p:sp>
        <p:nvSpPr>
          <p:cNvPr id="19" name="正方形/長方形 18"/>
          <p:cNvSpPr/>
          <p:nvPr/>
        </p:nvSpPr>
        <p:spPr>
          <a:xfrm>
            <a:off x="3091811" y="5774774"/>
            <a:ext cx="1304193" cy="2880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時刻情報</a:t>
            </a:r>
            <a:endParaRPr kumimoji="1" lang="ja-JP" altLang="en-US" dirty="0"/>
          </a:p>
        </p:txBody>
      </p:sp>
      <p:sp>
        <p:nvSpPr>
          <p:cNvPr id="20" name="正方形/長方形 19"/>
          <p:cNvSpPr/>
          <p:nvPr/>
        </p:nvSpPr>
        <p:spPr>
          <a:xfrm>
            <a:off x="1403649" y="5095352"/>
            <a:ext cx="2044984" cy="307703"/>
          </a:xfrm>
          <a:prstGeom prst="rect">
            <a:avLst/>
          </a:prstGeom>
          <a:ln w="28575">
            <a:solidFill>
              <a:srgbClr val="FFC000"/>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800" b="1" dirty="0" smtClean="0">
                <a:latin typeface="Courier New" pitchFamily="49" charset="0"/>
                <a:cs typeface="Courier New" pitchFamily="49" charset="0"/>
              </a:rPr>
              <a:t>time-&gt;</a:t>
            </a:r>
            <a:r>
              <a:rPr lang="en-US" altLang="ja-JP" sz="1800" b="1" dirty="0" err="1" smtClean="0">
                <a:latin typeface="Courier New" pitchFamily="49" charset="0"/>
                <a:cs typeface="Courier New" pitchFamily="49" charset="0"/>
              </a:rPr>
              <a:t>tv_sec</a:t>
            </a:r>
            <a:endParaRPr lang="en-US" altLang="ja-JP" sz="1800" b="1" dirty="0" smtClean="0">
              <a:latin typeface="Courier New" pitchFamily="49" charset="0"/>
              <a:cs typeface="Courier New" pitchFamily="49" charset="0"/>
            </a:endParaRPr>
          </a:p>
        </p:txBody>
      </p:sp>
      <p:sp>
        <p:nvSpPr>
          <p:cNvPr id="15" name="右矢印 14"/>
          <p:cNvSpPr/>
          <p:nvPr/>
        </p:nvSpPr>
        <p:spPr>
          <a:xfrm rot="16200000" flipH="1">
            <a:off x="3589668" y="5071355"/>
            <a:ext cx="308481" cy="360040"/>
          </a:xfrm>
          <a:prstGeom prst="rightArrow">
            <a:avLst/>
          </a:prstGeom>
          <a:solidFill>
            <a:srgbClr val="FFC000"/>
          </a:solidFill>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2" name="正方形/長方形 21"/>
          <p:cNvSpPr/>
          <p:nvPr/>
        </p:nvSpPr>
        <p:spPr>
          <a:xfrm>
            <a:off x="5067427" y="4353916"/>
            <a:ext cx="1621228" cy="307703"/>
          </a:xfrm>
          <a:prstGeom prst="rect">
            <a:avLst/>
          </a:prstGeom>
          <a:ln w="28575">
            <a:solidFill>
              <a:srgbClr val="FFC000"/>
            </a:solid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1800" b="1" dirty="0" smtClean="0">
                <a:latin typeface="Courier New" pitchFamily="49" charset="0"/>
                <a:cs typeface="Courier New" pitchFamily="49" charset="0"/>
              </a:rPr>
              <a:t>task-&gt;</a:t>
            </a:r>
            <a:r>
              <a:rPr lang="en-US" altLang="ja-JP" sz="1800" b="1" dirty="0" err="1" smtClean="0">
                <a:latin typeface="Courier New" pitchFamily="49" charset="0"/>
                <a:cs typeface="Courier New" pitchFamily="49" charset="0"/>
              </a:rPr>
              <a:t>pid</a:t>
            </a:r>
            <a:r>
              <a:rPr lang="en-US" altLang="ja-JP" sz="1800" b="1" dirty="0" smtClean="0">
                <a:latin typeface="Courier New" pitchFamily="49" charset="0"/>
                <a:cs typeface="Courier New" pitchFamily="49" charset="0"/>
              </a:rPr>
              <a:t>;</a:t>
            </a:r>
          </a:p>
        </p:txBody>
      </p:sp>
    </p:spTree>
    <p:extLst>
      <p:ext uri="{BB962C8B-B14F-4D97-AF65-F5344CB8AC3E}">
        <p14:creationId xmlns:p14="http://schemas.microsoft.com/office/powerpoint/2010/main" val="2695751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4827992"/>
          </a:xfrm>
        </p:spPr>
        <p:txBody>
          <a:bodyPr>
            <a:normAutofit/>
          </a:bodyPr>
          <a:lstStyle/>
          <a:p>
            <a:r>
              <a:rPr lang="ja-JP" altLang="en-US" dirty="0" smtClean="0"/>
              <a:t>監視対象</a:t>
            </a:r>
            <a:r>
              <a:rPr lang="en-US" altLang="ja-JP" dirty="0" smtClean="0"/>
              <a:t>VM</a:t>
            </a:r>
            <a:r>
              <a:rPr lang="ja-JP" altLang="en-US" dirty="0" err="1" smtClean="0"/>
              <a:t>のメ</a:t>
            </a:r>
            <a:r>
              <a:rPr lang="ja-JP" altLang="en-US" dirty="0" smtClean="0"/>
              <a:t>モリにアクセスする箇所すべてについて、プログラムを書き換える必要がある</a:t>
            </a:r>
            <a:endParaRPr lang="en-US" altLang="ja-JP" dirty="0"/>
          </a:p>
          <a:p>
            <a:pPr lvl="1"/>
            <a:r>
              <a:rPr lang="en-US" altLang="ja-JP" dirty="0" smtClean="0"/>
              <a:t>IDS-VM</a:t>
            </a:r>
            <a:r>
              <a:rPr lang="ja-JP" altLang="en-US" dirty="0" smtClean="0"/>
              <a:t>から監視対象</a:t>
            </a:r>
            <a:r>
              <a:rPr lang="en-US" altLang="ja-JP" dirty="0" smtClean="0"/>
              <a:t>VM</a:t>
            </a:r>
            <a:r>
              <a:rPr lang="ja-JP" altLang="en-US" dirty="0" smtClean="0"/>
              <a:t>にアクセスするには様々な処理を行う必要がある</a:t>
            </a:r>
            <a:endParaRPr lang="en-US" altLang="ja-JP" dirty="0"/>
          </a:p>
          <a:p>
            <a:pPr lvl="2"/>
            <a:r>
              <a:rPr lang="ja-JP" altLang="en-US" dirty="0"/>
              <a:t>それら</a:t>
            </a:r>
            <a:r>
              <a:rPr lang="ja-JP" altLang="en-US" dirty="0" smtClean="0"/>
              <a:t>の処理を行う関数の呼び出しを追加</a:t>
            </a:r>
            <a:endParaRPr lang="en-US" altLang="ja-JP" dirty="0" smtClean="0"/>
          </a:p>
          <a:p>
            <a:pPr lvl="2"/>
            <a:r>
              <a:rPr lang="ja-JP" altLang="en-US" dirty="0" smtClean="0"/>
              <a:t>適切なキャストを追加</a:t>
            </a:r>
            <a:endParaRPr lang="en-US" altLang="ja-JP" dirty="0" smtClean="0"/>
          </a:p>
          <a:p>
            <a:pPr lvl="1"/>
            <a:r>
              <a:rPr lang="ja-JP" altLang="en-US" dirty="0" smtClean="0"/>
              <a:t>書き換えミスが発生しやすく、正確なプログラミングを行う労力が大きい</a:t>
            </a:r>
            <a:endParaRPr lang="en-US" altLang="ja-JP" dirty="0" smtClean="0"/>
          </a:p>
        </p:txBody>
      </p:sp>
      <p:sp>
        <p:nvSpPr>
          <p:cNvPr id="3" name="タイトル 2"/>
          <p:cNvSpPr>
            <a:spLocks noGrp="1"/>
          </p:cNvSpPr>
          <p:nvPr>
            <p:ph type="title"/>
          </p:nvPr>
        </p:nvSpPr>
        <p:spPr/>
        <p:txBody>
          <a:bodyPr/>
          <a:lstStyle/>
          <a:p>
            <a:r>
              <a:rPr lang="ja-JP" altLang="en-US" dirty="0"/>
              <a:t>プログラム</a:t>
            </a:r>
            <a:r>
              <a:rPr lang="ja-JP" altLang="en-US" dirty="0" smtClean="0"/>
              <a:t>を書き換える負担</a:t>
            </a:r>
            <a:endParaRPr kumimoji="1" lang="ja-JP" altLang="en-US" dirty="0"/>
          </a:p>
        </p:txBody>
      </p:sp>
      <p:sp>
        <p:nvSpPr>
          <p:cNvPr id="19" name="正方形/長方形 18"/>
          <p:cNvSpPr/>
          <p:nvPr/>
        </p:nvSpPr>
        <p:spPr>
          <a:xfrm>
            <a:off x="179934" y="4769791"/>
            <a:ext cx="3528392" cy="1368152"/>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smtClean="0"/>
              <a:t>　</a:t>
            </a:r>
            <a:endParaRPr lang="en-US" altLang="ja-JP" sz="1200" dirty="0" smtClean="0"/>
          </a:p>
          <a:p>
            <a:r>
              <a:rPr lang="en-US" altLang="ja-JP" sz="1200" dirty="0"/>
              <a:t> </a:t>
            </a:r>
          </a:p>
          <a:p>
            <a:endParaRPr lang="en-US" altLang="ja-JP" sz="1200" dirty="0" smtClean="0"/>
          </a:p>
          <a:p>
            <a:r>
              <a:rPr lang="en-US" altLang="ja-JP" sz="1200" dirty="0" smtClean="0"/>
              <a:t> </a:t>
            </a:r>
          </a:p>
          <a:p>
            <a:r>
              <a:rPr lang="en-US" altLang="ja-JP" sz="1600" dirty="0" smtClean="0"/>
              <a:t> </a:t>
            </a:r>
            <a:r>
              <a:rPr lang="en-US" altLang="ja-JP" sz="1600" b="1" dirty="0" smtClean="0">
                <a:latin typeface="Courier New" pitchFamily="49" charset="0"/>
                <a:cs typeface="Courier New" pitchFamily="49" charset="0"/>
              </a:rPr>
              <a:t>sec = time-</a:t>
            </a:r>
            <a:r>
              <a:rPr lang="en-US" altLang="ja-JP" sz="1600" b="1" dirty="0" smtClean="0">
                <a:latin typeface="Courier New" pitchFamily="49" charset="0"/>
                <a:cs typeface="Courier New" pitchFamily="49" charset="0"/>
              </a:rPr>
              <a:t>&gt;</a:t>
            </a:r>
            <a:r>
              <a:rPr lang="en-US" altLang="ja-JP" sz="1600" b="1" dirty="0" err="1" smtClean="0">
                <a:latin typeface="Courier New" pitchFamily="49" charset="0"/>
                <a:cs typeface="Courier New" pitchFamily="49" charset="0"/>
              </a:rPr>
              <a:t>tv_sec</a:t>
            </a:r>
            <a:r>
              <a:rPr lang="en-US" altLang="ja-JP" sz="1600" b="1" dirty="0" smtClean="0">
                <a:latin typeface="Courier New" pitchFamily="49" charset="0"/>
                <a:cs typeface="Courier New" pitchFamily="49" charset="0"/>
              </a:rPr>
              <a:t>;</a:t>
            </a:r>
          </a:p>
          <a:p>
            <a:r>
              <a:rPr lang="en-US" altLang="ja-JP" sz="1600" b="1" dirty="0">
                <a:latin typeface="Courier New" pitchFamily="49" charset="0"/>
                <a:cs typeface="Courier New" pitchFamily="49" charset="0"/>
              </a:rPr>
              <a:t>  </a:t>
            </a:r>
            <a:r>
              <a:rPr lang="en-US" altLang="ja-JP" sz="1600" b="1" dirty="0" smtClean="0">
                <a:latin typeface="Courier New" pitchFamily="49" charset="0"/>
                <a:cs typeface="Courier New" pitchFamily="49" charset="0"/>
              </a:rPr>
              <a:t>      </a:t>
            </a:r>
            <a:r>
              <a:rPr lang="ja-JP" altLang="en-US" sz="1600" b="1" dirty="0" smtClean="0">
                <a:latin typeface="Courier New" pitchFamily="49" charset="0"/>
                <a:cs typeface="Courier New" pitchFamily="49" charset="0"/>
              </a:rPr>
              <a:t>：</a:t>
            </a:r>
            <a:endParaRPr lang="en-US" altLang="ja-JP" sz="1600" b="1" dirty="0" smtClean="0">
              <a:latin typeface="Courier New" pitchFamily="49" charset="0"/>
              <a:cs typeface="Courier New" pitchFamily="49" charset="0"/>
            </a:endParaRPr>
          </a:p>
          <a:p>
            <a:r>
              <a:rPr lang="en-US" altLang="ja-JP" sz="1600" b="1" dirty="0" smtClean="0">
                <a:latin typeface="Courier New" pitchFamily="49" charset="0"/>
                <a:cs typeface="Courier New" pitchFamily="49" charset="0"/>
              </a:rPr>
              <a:t> </a:t>
            </a:r>
            <a:r>
              <a:rPr lang="en-US" altLang="ja-JP" sz="1600" b="1" dirty="0" err="1" smtClean="0">
                <a:latin typeface="Courier New" pitchFamily="49" charset="0"/>
                <a:cs typeface="Courier New" pitchFamily="49" charset="0"/>
              </a:rPr>
              <a:t>pid</a:t>
            </a:r>
            <a:r>
              <a:rPr lang="en-US" altLang="ja-JP" sz="1600" b="1" dirty="0" smtClean="0">
                <a:latin typeface="Courier New" pitchFamily="49" charset="0"/>
                <a:cs typeface="Courier New" pitchFamily="49" charset="0"/>
              </a:rPr>
              <a:t> </a:t>
            </a:r>
            <a:r>
              <a:rPr lang="en-US" altLang="ja-JP" sz="1600" b="1" dirty="0">
                <a:latin typeface="Courier New" pitchFamily="49" charset="0"/>
                <a:cs typeface="Courier New" pitchFamily="49" charset="0"/>
              </a:rPr>
              <a:t>= </a:t>
            </a:r>
            <a:r>
              <a:rPr lang="en-US" altLang="ja-JP" sz="1600" b="1" dirty="0" smtClean="0">
                <a:latin typeface="Courier New" pitchFamily="49" charset="0"/>
                <a:cs typeface="Courier New" pitchFamily="49" charset="0"/>
              </a:rPr>
              <a:t>task-&gt;</a:t>
            </a:r>
            <a:r>
              <a:rPr lang="en-US" altLang="ja-JP" sz="1600" b="1" dirty="0" err="1">
                <a:latin typeface="Courier New" pitchFamily="49" charset="0"/>
                <a:cs typeface="Courier New" pitchFamily="49" charset="0"/>
              </a:rPr>
              <a:t>pid</a:t>
            </a:r>
            <a:r>
              <a:rPr lang="en-US" altLang="ja-JP" sz="1600" b="1" dirty="0">
                <a:latin typeface="Courier New" pitchFamily="49" charset="0"/>
                <a:cs typeface="Courier New" pitchFamily="49" charset="0"/>
              </a:rPr>
              <a:t>; </a:t>
            </a:r>
            <a:endParaRPr lang="en-US" altLang="ja-JP" sz="1600" b="1" dirty="0" smtClean="0">
              <a:latin typeface="Courier New" pitchFamily="49" charset="0"/>
              <a:cs typeface="Courier New" pitchFamily="49" charset="0"/>
            </a:endParaRPr>
          </a:p>
          <a:p>
            <a:pPr algn="ctr"/>
            <a:r>
              <a:rPr lang="en-US" altLang="ja-JP" sz="1600" dirty="0" smtClean="0"/>
              <a:t> </a:t>
            </a:r>
            <a:endParaRPr kumimoji="1" lang="ja-JP" altLang="en-US" sz="1600" dirty="0"/>
          </a:p>
        </p:txBody>
      </p:sp>
      <p:sp>
        <p:nvSpPr>
          <p:cNvPr id="20" name="正方形/長方形 19"/>
          <p:cNvSpPr/>
          <p:nvPr/>
        </p:nvSpPr>
        <p:spPr>
          <a:xfrm>
            <a:off x="4428406" y="4769791"/>
            <a:ext cx="4392488" cy="136815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1600" dirty="0" smtClean="0"/>
              <a:t>　</a:t>
            </a:r>
            <a:endParaRPr lang="en-US" altLang="ja-JP" sz="1600" dirty="0" smtClean="0"/>
          </a:p>
          <a:p>
            <a:r>
              <a:rPr lang="en-US" altLang="ja-JP" sz="1600" dirty="0"/>
              <a:t> </a:t>
            </a:r>
            <a:r>
              <a:rPr lang="en-US" altLang="ja-JP" sz="1600" dirty="0" smtClean="0"/>
              <a:t> </a:t>
            </a:r>
            <a:endParaRPr lang="en-US" altLang="ja-JP" sz="1600" dirty="0"/>
          </a:p>
          <a:p>
            <a:r>
              <a:rPr lang="en-US" altLang="ja-JP" sz="1600" dirty="0" smtClean="0"/>
              <a:t>  </a:t>
            </a:r>
          </a:p>
          <a:p>
            <a:r>
              <a:rPr lang="en-US" altLang="ja-JP" sz="1600" b="1" dirty="0" smtClean="0">
                <a:latin typeface="Courier New" pitchFamily="49" charset="0"/>
                <a:cs typeface="Courier New" pitchFamily="49" charset="0"/>
              </a:rPr>
              <a:t>  </a:t>
            </a:r>
            <a:r>
              <a:rPr lang="en-US" altLang="ja-JP" sz="1600" b="1" dirty="0" smtClean="0">
                <a:latin typeface="Courier New" pitchFamily="49" charset="0"/>
                <a:cs typeface="Courier New" pitchFamily="49" charset="0"/>
              </a:rPr>
              <a:t>sec = time-</a:t>
            </a:r>
            <a:r>
              <a:rPr lang="en-US" altLang="ja-JP" sz="1600" b="1" dirty="0" smtClean="0">
                <a:latin typeface="Courier New" pitchFamily="49" charset="0"/>
                <a:cs typeface="Courier New" pitchFamily="49" charset="0"/>
              </a:rPr>
              <a:t>&gt;</a:t>
            </a:r>
            <a:r>
              <a:rPr lang="en-US" altLang="ja-JP" sz="1600" b="1" dirty="0" err="1" smtClean="0">
                <a:latin typeface="Courier New" pitchFamily="49" charset="0"/>
                <a:cs typeface="Courier New" pitchFamily="49" charset="0"/>
              </a:rPr>
              <a:t>tv_sec</a:t>
            </a:r>
            <a:r>
              <a:rPr lang="en-US" altLang="ja-JP" sz="1600" b="1" dirty="0" smtClean="0">
                <a:latin typeface="Courier New" pitchFamily="49" charset="0"/>
                <a:cs typeface="Courier New" pitchFamily="49" charset="0"/>
              </a:rPr>
              <a:t>;</a:t>
            </a:r>
          </a:p>
          <a:p>
            <a:r>
              <a:rPr lang="en-US" altLang="ja-JP" sz="1600" b="1" dirty="0">
                <a:latin typeface="Courier New" pitchFamily="49" charset="0"/>
                <a:cs typeface="Courier New" pitchFamily="49" charset="0"/>
              </a:rPr>
              <a:t> </a:t>
            </a:r>
            <a:r>
              <a:rPr lang="en-US" altLang="ja-JP" sz="1600" b="1" dirty="0" smtClean="0">
                <a:latin typeface="Courier New" pitchFamily="49" charset="0"/>
                <a:cs typeface="Courier New" pitchFamily="49" charset="0"/>
              </a:rPr>
              <a:t>     </a:t>
            </a:r>
            <a:r>
              <a:rPr lang="ja-JP" altLang="en-US" sz="1600" b="1" dirty="0" smtClean="0">
                <a:latin typeface="Courier New" pitchFamily="49" charset="0"/>
                <a:cs typeface="Courier New" pitchFamily="49" charset="0"/>
              </a:rPr>
              <a:t>：</a:t>
            </a:r>
            <a:endParaRPr lang="en-US" altLang="ja-JP" sz="1600" b="1" dirty="0">
              <a:latin typeface="Courier New" pitchFamily="49" charset="0"/>
              <a:cs typeface="Courier New" pitchFamily="49" charset="0"/>
            </a:endParaRPr>
          </a:p>
          <a:p>
            <a:r>
              <a:rPr lang="en-US" altLang="ja-JP" sz="1600" b="1" dirty="0" smtClean="0">
                <a:latin typeface="Courier New" pitchFamily="49" charset="0"/>
                <a:cs typeface="Courier New" pitchFamily="49" charset="0"/>
              </a:rPr>
              <a:t>  </a:t>
            </a:r>
            <a:r>
              <a:rPr lang="en-US" altLang="ja-JP" sz="1600" b="1" dirty="0" err="1" smtClean="0">
                <a:latin typeface="Courier New" pitchFamily="49" charset="0"/>
                <a:cs typeface="Courier New" pitchFamily="49" charset="0"/>
              </a:rPr>
              <a:t>pid</a:t>
            </a:r>
            <a:r>
              <a:rPr lang="en-US" altLang="ja-JP" sz="1600" b="1" dirty="0" smtClean="0">
                <a:latin typeface="Courier New" pitchFamily="49" charset="0"/>
                <a:cs typeface="Courier New" pitchFamily="49" charset="0"/>
              </a:rPr>
              <a:t> </a:t>
            </a:r>
            <a:r>
              <a:rPr lang="en-US" altLang="ja-JP" sz="1600" b="1" dirty="0">
                <a:latin typeface="Courier New" pitchFamily="49" charset="0"/>
                <a:cs typeface="Courier New" pitchFamily="49" charset="0"/>
              </a:rPr>
              <a:t>= </a:t>
            </a:r>
            <a:r>
              <a:rPr lang="en-US" altLang="ja-JP" sz="1600" b="1" dirty="0" smtClean="0">
                <a:solidFill>
                  <a:srgbClr val="FF0000"/>
                </a:solidFill>
                <a:latin typeface="Courier New" pitchFamily="49" charset="0"/>
                <a:cs typeface="Courier New" pitchFamily="49" charset="0"/>
              </a:rPr>
              <a:t>*(</a:t>
            </a:r>
            <a:r>
              <a:rPr lang="en-US" altLang="ja-JP" sz="1600" b="1" dirty="0" err="1" smtClean="0">
                <a:solidFill>
                  <a:srgbClr val="FF0000"/>
                </a:solidFill>
                <a:latin typeface="Courier New" pitchFamily="49" charset="0"/>
                <a:cs typeface="Courier New" pitchFamily="49" charset="0"/>
              </a:rPr>
              <a:t>pid_t</a:t>
            </a:r>
            <a:r>
              <a:rPr lang="en-US" altLang="ja-JP" sz="1600" b="1" dirty="0" smtClean="0">
                <a:solidFill>
                  <a:srgbClr val="FF0000"/>
                </a:solidFill>
                <a:latin typeface="Courier New" pitchFamily="49" charset="0"/>
                <a:cs typeface="Courier New" pitchFamily="49" charset="0"/>
              </a:rPr>
              <a:t> *)g(&amp;</a:t>
            </a:r>
            <a:r>
              <a:rPr lang="en-US" altLang="ja-JP" sz="1600" b="1" dirty="0" smtClean="0">
                <a:latin typeface="Courier New" pitchFamily="49" charset="0"/>
                <a:cs typeface="Courier New" pitchFamily="49" charset="0"/>
              </a:rPr>
              <a:t>task-&gt;</a:t>
            </a:r>
            <a:r>
              <a:rPr lang="en-US" altLang="ja-JP" sz="1600" b="1" dirty="0" err="1" smtClean="0">
                <a:latin typeface="Courier New" pitchFamily="49" charset="0"/>
                <a:cs typeface="Courier New" pitchFamily="49" charset="0"/>
              </a:rPr>
              <a:t>pid</a:t>
            </a:r>
            <a:r>
              <a:rPr lang="en-US" altLang="ja-JP" sz="1600" b="1" dirty="0" smtClean="0">
                <a:solidFill>
                  <a:srgbClr val="FF0000"/>
                </a:solidFill>
                <a:latin typeface="Courier New" pitchFamily="49" charset="0"/>
                <a:cs typeface="Courier New" pitchFamily="49" charset="0"/>
              </a:rPr>
              <a:t>)</a:t>
            </a:r>
            <a:r>
              <a:rPr lang="en-US" altLang="ja-JP" sz="1600" b="1" dirty="0" smtClean="0">
                <a:latin typeface="Courier New" pitchFamily="49" charset="0"/>
                <a:cs typeface="Courier New" pitchFamily="49" charset="0"/>
              </a:rPr>
              <a:t>; </a:t>
            </a:r>
            <a:r>
              <a:rPr lang="ja-JP" altLang="en-US" sz="1600" dirty="0" smtClean="0"/>
              <a:t>　　　</a:t>
            </a:r>
            <a:endParaRPr lang="en-US" altLang="ja-JP" sz="1600" dirty="0" smtClean="0"/>
          </a:p>
          <a:p>
            <a:r>
              <a:rPr lang="ja-JP" altLang="en-US" sz="1600" dirty="0" smtClean="0"/>
              <a:t>　</a:t>
            </a:r>
            <a:r>
              <a:rPr lang="en-US" altLang="ja-JP" sz="1600" dirty="0" smtClean="0"/>
              <a:t> </a:t>
            </a:r>
            <a:endParaRPr kumimoji="1" lang="ja-JP" altLang="en-US" sz="1600" dirty="0"/>
          </a:p>
        </p:txBody>
      </p:sp>
      <p:sp>
        <p:nvSpPr>
          <p:cNvPr id="21" name="右矢印 20"/>
          <p:cNvSpPr/>
          <p:nvPr/>
        </p:nvSpPr>
        <p:spPr>
          <a:xfrm>
            <a:off x="3852342" y="5345855"/>
            <a:ext cx="360040" cy="216024"/>
          </a:xfrm>
          <a:prstGeom prst="rightArrow">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正方形/長方形 3"/>
          <p:cNvSpPr/>
          <p:nvPr/>
        </p:nvSpPr>
        <p:spPr>
          <a:xfrm>
            <a:off x="179934" y="4777778"/>
            <a:ext cx="1944216" cy="424061"/>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smtClean="0"/>
              <a:t>オフロード前</a:t>
            </a:r>
            <a:endParaRPr kumimoji="1" lang="ja-JP" altLang="en-US" dirty="0"/>
          </a:p>
        </p:txBody>
      </p:sp>
      <p:sp>
        <p:nvSpPr>
          <p:cNvPr id="22" name="正方形/長方形 21"/>
          <p:cNvSpPr/>
          <p:nvPr/>
        </p:nvSpPr>
        <p:spPr>
          <a:xfrm>
            <a:off x="4428406" y="4783458"/>
            <a:ext cx="1871786" cy="424061"/>
          </a:xfrm>
          <a:prstGeom prst="rect">
            <a:avLst/>
          </a:prstGeom>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オフロード後</a:t>
            </a:r>
            <a:endParaRPr kumimoji="1" lang="ja-JP" altLang="en-US" dirty="0"/>
          </a:p>
        </p:txBody>
      </p:sp>
    </p:spTree>
    <p:extLst>
      <p:ext uri="{BB962C8B-B14F-4D97-AF65-F5344CB8AC3E}">
        <p14:creationId xmlns:p14="http://schemas.microsoft.com/office/powerpoint/2010/main" val="1187873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アスペクト指向プログラミング</a:t>
            </a:r>
            <a:r>
              <a:rPr lang="ja-JP" altLang="en-US" dirty="0"/>
              <a:t>（</a:t>
            </a:r>
            <a:r>
              <a:rPr lang="en-US" altLang="ja-JP" dirty="0" smtClean="0"/>
              <a:t>AOP</a:t>
            </a:r>
            <a:r>
              <a:rPr lang="ja-JP" altLang="en-US" dirty="0" smtClean="0"/>
              <a:t>）</a:t>
            </a:r>
            <a:r>
              <a:rPr lang="ja-JP" altLang="en-US" dirty="0"/>
              <a:t>と</a:t>
            </a:r>
            <a:r>
              <a:rPr lang="ja-JP" altLang="en-US" dirty="0" smtClean="0"/>
              <a:t>は？</a:t>
            </a:r>
            <a:endParaRPr lang="en-US" altLang="ja-JP" dirty="0" smtClean="0"/>
          </a:p>
          <a:p>
            <a:pPr lvl="1"/>
            <a:r>
              <a:rPr lang="ja-JP" altLang="en-US" dirty="0" smtClean="0"/>
              <a:t>プログラム全体にわたる煩雑な処理をアスペクトとして記述</a:t>
            </a:r>
            <a:endParaRPr lang="en-US" altLang="ja-JP" dirty="0" smtClean="0"/>
          </a:p>
          <a:p>
            <a:pPr lvl="1"/>
            <a:r>
              <a:rPr lang="ja-JP" altLang="en-US" dirty="0" smtClean="0"/>
              <a:t>プログラムとアスペクトを合成</a:t>
            </a:r>
            <a:endParaRPr lang="en-US" altLang="ja-JP" dirty="0" smtClean="0"/>
          </a:p>
          <a:p>
            <a:r>
              <a:rPr lang="ja-JP" altLang="en-US" dirty="0" smtClean="0"/>
              <a:t>アスペクトを</a:t>
            </a:r>
            <a:r>
              <a:rPr lang="ja-JP" altLang="en-US" dirty="0" smtClean="0"/>
              <a:t>用いることで以下</a:t>
            </a:r>
            <a:r>
              <a:rPr lang="ja-JP" altLang="en-US" dirty="0" smtClean="0"/>
              <a:t>を自動化</a:t>
            </a:r>
            <a:endParaRPr lang="en-US" altLang="ja-JP" dirty="0"/>
          </a:p>
          <a:p>
            <a:pPr lvl="1"/>
            <a:r>
              <a:rPr lang="ja-JP" altLang="en-US" dirty="0" smtClean="0"/>
              <a:t>監視対象 </a:t>
            </a:r>
            <a:r>
              <a:rPr lang="en-US" altLang="ja-JP" dirty="0"/>
              <a:t>VM </a:t>
            </a:r>
            <a:r>
              <a:rPr lang="ja-JP" altLang="en-US" dirty="0" smtClean="0"/>
              <a:t>に</a:t>
            </a:r>
            <a:r>
              <a:rPr lang="ja-JP" altLang="en-US" dirty="0"/>
              <a:t>対する</a:t>
            </a:r>
            <a:r>
              <a:rPr lang="ja-JP" altLang="en-US" dirty="0" smtClean="0"/>
              <a:t>メモリアクセスの判別</a:t>
            </a:r>
            <a:endParaRPr lang="en-US" altLang="ja-JP" dirty="0"/>
          </a:p>
          <a:p>
            <a:pPr lvl="1"/>
            <a:r>
              <a:rPr lang="ja-JP" altLang="en-US" dirty="0"/>
              <a:t>監視</a:t>
            </a:r>
            <a:r>
              <a:rPr lang="ja-JP" altLang="en-US" dirty="0" smtClean="0"/>
              <a:t>対象</a:t>
            </a:r>
            <a:r>
              <a:rPr lang="en-US" altLang="ja-JP" dirty="0" smtClean="0"/>
              <a:t>VM</a:t>
            </a:r>
            <a:r>
              <a:rPr lang="ja-JP" altLang="en-US" dirty="0" err="1" smtClean="0"/>
              <a:t>の</a:t>
            </a:r>
            <a:r>
              <a:rPr lang="ja-JP" altLang="en-US" dirty="0" err="1" smtClean="0"/>
              <a:t>メ</a:t>
            </a:r>
            <a:r>
              <a:rPr lang="ja-JP" altLang="en-US" dirty="0" smtClean="0"/>
              <a:t>モリにアクセスするように</a:t>
            </a:r>
            <a:r>
              <a:rPr lang="ja-JP" altLang="en-US" dirty="0" smtClean="0"/>
              <a:t>プログラムを</a:t>
            </a:r>
            <a:r>
              <a:rPr lang="ja-JP" altLang="en-US" dirty="0" smtClean="0"/>
              <a:t>変換</a:t>
            </a:r>
            <a:endParaRPr lang="en-US" altLang="ja-JP" dirty="0" smtClean="0"/>
          </a:p>
        </p:txBody>
      </p:sp>
      <p:sp>
        <p:nvSpPr>
          <p:cNvPr id="3" name="タイトル 2"/>
          <p:cNvSpPr>
            <a:spLocks noGrp="1"/>
          </p:cNvSpPr>
          <p:nvPr>
            <p:ph type="title"/>
          </p:nvPr>
        </p:nvSpPr>
        <p:spPr/>
        <p:txBody>
          <a:bodyPr>
            <a:normAutofit/>
          </a:bodyPr>
          <a:lstStyle/>
          <a:p>
            <a:r>
              <a:rPr kumimoji="1" lang="en-US" altLang="ja-JP" dirty="0" smtClean="0"/>
              <a:t>AOP</a:t>
            </a:r>
            <a:r>
              <a:rPr kumimoji="1" lang="ja-JP" altLang="en-US" dirty="0" smtClean="0"/>
              <a:t>を用いた</a:t>
            </a:r>
            <a:r>
              <a:rPr kumimoji="1" lang="en-US" altLang="ja-JP" dirty="0" smtClean="0"/>
              <a:t>IDS</a:t>
            </a:r>
            <a:r>
              <a:rPr kumimoji="1" lang="ja-JP" altLang="en-US" dirty="0" smtClean="0"/>
              <a:t>の開発支援</a:t>
            </a:r>
            <a:endParaRPr kumimoji="1" lang="ja-JP" altLang="en-US" dirty="0"/>
          </a:p>
        </p:txBody>
      </p:sp>
      <p:grpSp>
        <p:nvGrpSpPr>
          <p:cNvPr id="22" name="グループ化 21"/>
          <p:cNvGrpSpPr/>
          <p:nvPr/>
        </p:nvGrpSpPr>
        <p:grpSpPr>
          <a:xfrm>
            <a:off x="395536" y="4149080"/>
            <a:ext cx="2520280" cy="1275043"/>
            <a:chOff x="143544" y="3230543"/>
            <a:chExt cx="3747683" cy="3504180"/>
          </a:xfrm>
        </p:grpSpPr>
        <p:sp>
          <p:nvSpPr>
            <p:cNvPr id="23" name="正方形/長方形 22"/>
            <p:cNvSpPr/>
            <p:nvPr/>
          </p:nvSpPr>
          <p:spPr>
            <a:xfrm>
              <a:off x="146811" y="3233715"/>
              <a:ext cx="3744416" cy="3501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sz="1600" b="1" dirty="0" smtClean="0">
                  <a:latin typeface="Courier New"/>
                  <a:cs typeface="Courier New"/>
                </a:rPr>
                <a:t>sec = time-&gt;</a:t>
              </a:r>
              <a:r>
                <a:rPr lang="en-US" altLang="ja-JP" sz="1600" b="1" dirty="0" err="1" smtClean="0">
                  <a:latin typeface="Courier New"/>
                  <a:cs typeface="Courier New"/>
                </a:rPr>
                <a:t>tv_sec</a:t>
              </a:r>
              <a:r>
                <a:rPr lang="en-US" altLang="ja-JP" sz="1600" b="1" dirty="0" smtClean="0">
                  <a:latin typeface="Courier New"/>
                  <a:cs typeface="Courier New"/>
                </a:rPr>
                <a:t>;</a:t>
              </a:r>
            </a:p>
            <a:p>
              <a:r>
                <a:rPr lang="en-US" altLang="ja-JP" sz="1600" b="1" dirty="0">
                  <a:latin typeface="Courier New"/>
                  <a:cs typeface="Courier New"/>
                </a:rPr>
                <a:t> </a:t>
              </a:r>
              <a:r>
                <a:rPr lang="en-US" altLang="ja-JP" sz="1600" b="1" dirty="0" smtClean="0">
                  <a:latin typeface="Courier New"/>
                  <a:cs typeface="Courier New"/>
                </a:rPr>
                <a:t> :</a:t>
              </a:r>
            </a:p>
            <a:p>
              <a:r>
                <a:rPr lang="en-US" altLang="ja-JP" sz="1600" b="1" dirty="0" err="1" smtClean="0">
                  <a:latin typeface="Courier New"/>
                  <a:cs typeface="Courier New"/>
                </a:rPr>
                <a:t>pid</a:t>
              </a:r>
              <a:r>
                <a:rPr lang="en-US" altLang="ja-JP" sz="1600" b="1" dirty="0" smtClean="0">
                  <a:latin typeface="Courier New"/>
                  <a:cs typeface="Courier New"/>
                </a:rPr>
                <a:t> = task-&gt;</a:t>
              </a:r>
              <a:r>
                <a:rPr lang="en-US" altLang="ja-JP" sz="1600" b="1" dirty="0" err="1" smtClean="0">
                  <a:latin typeface="Courier New"/>
                  <a:cs typeface="Courier New"/>
                </a:rPr>
                <a:t>pid</a:t>
              </a:r>
              <a:r>
                <a:rPr lang="en-US" altLang="ja-JP" sz="1600" b="1" dirty="0" smtClean="0">
                  <a:latin typeface="Courier New"/>
                  <a:cs typeface="Courier New"/>
                </a:rPr>
                <a:t>;</a:t>
              </a:r>
            </a:p>
          </p:txBody>
        </p:sp>
        <p:sp>
          <p:nvSpPr>
            <p:cNvPr id="24" name="正方形/長方形 23"/>
            <p:cNvSpPr/>
            <p:nvPr/>
          </p:nvSpPr>
          <p:spPr>
            <a:xfrm>
              <a:off x="143544" y="3230543"/>
              <a:ext cx="1510044" cy="59369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b="1" dirty="0" smtClean="0">
                  <a:latin typeface="Courier New"/>
                  <a:cs typeface="Courier New"/>
                </a:rPr>
                <a:t>IDS</a:t>
              </a:r>
              <a:endParaRPr kumimoji="1" lang="ja-JP" altLang="en-US" b="1" dirty="0">
                <a:latin typeface="Courier New"/>
                <a:cs typeface="Courier New"/>
              </a:endParaRPr>
            </a:p>
          </p:txBody>
        </p:sp>
      </p:grpSp>
      <p:grpSp>
        <p:nvGrpSpPr>
          <p:cNvPr id="25" name="グループ化 24"/>
          <p:cNvGrpSpPr/>
          <p:nvPr/>
        </p:nvGrpSpPr>
        <p:grpSpPr>
          <a:xfrm>
            <a:off x="395536" y="5661248"/>
            <a:ext cx="2520280" cy="986379"/>
            <a:chOff x="4064132" y="3851204"/>
            <a:chExt cx="3041526" cy="2880320"/>
          </a:xfrm>
        </p:grpSpPr>
        <p:sp>
          <p:nvSpPr>
            <p:cNvPr id="26" name="正方形/長方形 25"/>
            <p:cNvSpPr/>
            <p:nvPr/>
          </p:nvSpPr>
          <p:spPr>
            <a:xfrm>
              <a:off x="4064132" y="3851204"/>
              <a:ext cx="3041526" cy="288032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n-US" altLang="ja-JP" dirty="0" smtClean="0"/>
            </a:p>
            <a:p>
              <a:endParaRPr kumimoji="1" lang="en-US" altLang="ja-JP" dirty="0"/>
            </a:p>
            <a:p>
              <a:endParaRPr lang="en-US" altLang="ja-JP" dirty="0" smtClean="0"/>
            </a:p>
            <a:p>
              <a:endParaRPr kumimoji="1" lang="ja-JP" altLang="en-US" dirty="0"/>
            </a:p>
          </p:txBody>
        </p:sp>
        <p:sp>
          <p:nvSpPr>
            <p:cNvPr id="27" name="正方形/長方形 26"/>
            <p:cNvSpPr/>
            <p:nvPr/>
          </p:nvSpPr>
          <p:spPr>
            <a:xfrm>
              <a:off x="4065754" y="3858098"/>
              <a:ext cx="1944216" cy="623913"/>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a:t>アスペクト</a:t>
              </a:r>
              <a:endParaRPr kumimoji="1" lang="ja-JP" altLang="en-US" dirty="0"/>
            </a:p>
          </p:txBody>
        </p:sp>
      </p:grpSp>
      <p:sp>
        <p:nvSpPr>
          <p:cNvPr id="28" name="正方形/長方形 27"/>
          <p:cNvSpPr/>
          <p:nvPr/>
        </p:nvSpPr>
        <p:spPr>
          <a:xfrm>
            <a:off x="3203848" y="4869160"/>
            <a:ext cx="1224136" cy="864097"/>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アスペクト</a:t>
            </a:r>
            <a:endParaRPr kumimoji="1" lang="en-US" altLang="ja-JP" dirty="0" smtClean="0"/>
          </a:p>
          <a:p>
            <a:pPr algn="ctr"/>
            <a:r>
              <a:rPr kumimoji="1" lang="ja-JP" altLang="en-US" dirty="0" smtClean="0"/>
              <a:t>処理系</a:t>
            </a:r>
            <a:endParaRPr kumimoji="1" lang="ja-JP" altLang="en-US" dirty="0"/>
          </a:p>
        </p:txBody>
      </p:sp>
      <p:sp>
        <p:nvSpPr>
          <p:cNvPr id="29" name="屈折矢印 28"/>
          <p:cNvSpPr/>
          <p:nvPr/>
        </p:nvSpPr>
        <p:spPr>
          <a:xfrm>
            <a:off x="3059832" y="5805264"/>
            <a:ext cx="720080" cy="502171"/>
          </a:xfrm>
          <a:prstGeom prst="bentUp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30" name="屈折矢印 29"/>
          <p:cNvSpPr/>
          <p:nvPr/>
        </p:nvSpPr>
        <p:spPr>
          <a:xfrm rot="10800000" flipH="1">
            <a:off x="3059832" y="4365104"/>
            <a:ext cx="648072" cy="360040"/>
          </a:xfrm>
          <a:prstGeom prst="bentUp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36" name="正方形/長方形 35"/>
          <p:cNvSpPr/>
          <p:nvPr/>
        </p:nvSpPr>
        <p:spPr>
          <a:xfrm>
            <a:off x="5292080" y="4581128"/>
            <a:ext cx="3384376" cy="157330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ja-JP" altLang="en-US" sz="1600" b="1" dirty="0" smtClean="0">
                <a:latin typeface="Courier New"/>
                <a:cs typeface="Courier New"/>
              </a:rPr>
              <a:t>　</a:t>
            </a:r>
            <a:endParaRPr lang="en-US" altLang="ja-JP" sz="1600" b="1" dirty="0" smtClean="0">
              <a:latin typeface="Courier New"/>
              <a:cs typeface="Courier New"/>
            </a:endParaRPr>
          </a:p>
          <a:p>
            <a:r>
              <a:rPr lang="en-US" altLang="ja-JP" sz="1600" b="1" dirty="0">
                <a:latin typeface="Courier New"/>
                <a:cs typeface="Courier New"/>
              </a:rPr>
              <a:t> </a:t>
            </a:r>
            <a:endParaRPr lang="en-US" altLang="ja-JP" sz="1600" b="1" dirty="0" smtClean="0">
              <a:latin typeface="Courier New"/>
              <a:cs typeface="Courier New"/>
            </a:endParaRPr>
          </a:p>
          <a:p>
            <a:r>
              <a:rPr lang="en-US" altLang="ja-JP" sz="1600" b="1" dirty="0">
                <a:solidFill>
                  <a:srgbClr val="FF0000"/>
                </a:solidFill>
                <a:latin typeface="Courier New"/>
                <a:cs typeface="Courier New"/>
              </a:rPr>
              <a:t> </a:t>
            </a:r>
            <a:r>
              <a:rPr lang="en-US" altLang="ja-JP" sz="1600" b="1" dirty="0" smtClean="0">
                <a:solidFill>
                  <a:srgbClr val="FF0000"/>
                </a:solidFill>
                <a:latin typeface="Courier New"/>
                <a:cs typeface="Courier New"/>
              </a:rPr>
              <a:t>sec =</a:t>
            </a:r>
            <a:r>
              <a:rPr lang="en-US" altLang="ja-JP" sz="1600" b="1" dirty="0" smtClean="0">
                <a:latin typeface="Courier New"/>
                <a:cs typeface="Courier New"/>
              </a:rPr>
              <a:t> time-&gt;</a:t>
            </a:r>
            <a:r>
              <a:rPr lang="en-US" altLang="ja-JP" sz="1600" b="1" dirty="0" err="1" smtClean="0">
                <a:latin typeface="Courier New"/>
                <a:cs typeface="Courier New"/>
              </a:rPr>
              <a:t>tv_sec</a:t>
            </a:r>
            <a:r>
              <a:rPr lang="en-US" altLang="ja-JP" sz="1600" b="1" dirty="0" smtClean="0">
                <a:latin typeface="Courier New"/>
                <a:cs typeface="Courier New"/>
              </a:rPr>
              <a:t>;</a:t>
            </a:r>
          </a:p>
          <a:p>
            <a:r>
              <a:rPr lang="en-US" altLang="ja-JP" sz="1600" b="1" dirty="0">
                <a:latin typeface="Courier New"/>
                <a:cs typeface="Courier New"/>
              </a:rPr>
              <a:t> </a:t>
            </a:r>
            <a:r>
              <a:rPr lang="en-US" altLang="ja-JP" sz="1600" b="1" dirty="0" smtClean="0">
                <a:latin typeface="Courier New"/>
                <a:cs typeface="Courier New"/>
              </a:rPr>
              <a:t>  </a:t>
            </a:r>
            <a:r>
              <a:rPr lang="en-US" altLang="ja-JP" sz="1600" b="1" dirty="0" smtClean="0">
                <a:solidFill>
                  <a:srgbClr val="FF0000"/>
                </a:solidFill>
                <a:latin typeface="Courier New"/>
                <a:cs typeface="Courier New"/>
              </a:rPr>
              <a:t>:</a:t>
            </a:r>
            <a:endParaRPr lang="en-US" altLang="ja-JP" sz="1600" b="1" dirty="0">
              <a:solidFill>
                <a:srgbClr val="FF0000"/>
              </a:solidFill>
              <a:latin typeface="Courier New"/>
              <a:cs typeface="Courier New"/>
            </a:endParaRPr>
          </a:p>
          <a:p>
            <a:r>
              <a:rPr lang="en-US" altLang="ja-JP" sz="1600" b="1" dirty="0" smtClean="0">
                <a:latin typeface="Courier New"/>
                <a:cs typeface="Courier New"/>
              </a:rPr>
              <a:t> </a:t>
            </a:r>
            <a:r>
              <a:rPr lang="en-US" altLang="ja-JP" sz="1600" b="1" dirty="0" err="1" smtClean="0">
                <a:latin typeface="Courier New"/>
                <a:cs typeface="Courier New"/>
              </a:rPr>
              <a:t>pid</a:t>
            </a:r>
            <a:r>
              <a:rPr lang="en-US" altLang="ja-JP" sz="1600" b="1" dirty="0" smtClean="0">
                <a:latin typeface="Courier New"/>
                <a:cs typeface="Courier New"/>
              </a:rPr>
              <a:t> </a:t>
            </a:r>
            <a:r>
              <a:rPr lang="en-US" altLang="ja-JP" sz="1600" b="1" dirty="0">
                <a:latin typeface="Courier New"/>
                <a:cs typeface="Courier New"/>
              </a:rPr>
              <a:t>= </a:t>
            </a:r>
            <a:r>
              <a:rPr lang="en-US" altLang="ja-JP" sz="1600" b="1" dirty="0" smtClean="0">
                <a:solidFill>
                  <a:srgbClr val="FF0000"/>
                </a:solidFill>
                <a:latin typeface="Courier New"/>
                <a:cs typeface="Courier New"/>
              </a:rPr>
              <a:t>*(</a:t>
            </a:r>
            <a:r>
              <a:rPr lang="en-US" altLang="ja-JP" sz="1600" b="1" dirty="0" err="1" smtClean="0">
                <a:solidFill>
                  <a:srgbClr val="FF0000"/>
                </a:solidFill>
                <a:latin typeface="Courier New"/>
                <a:cs typeface="Courier New"/>
              </a:rPr>
              <a:t>pid_t</a:t>
            </a:r>
            <a:r>
              <a:rPr lang="en-US" altLang="ja-JP" sz="1600" b="1" dirty="0" smtClean="0">
                <a:solidFill>
                  <a:srgbClr val="FF0000"/>
                </a:solidFill>
                <a:latin typeface="Courier New"/>
                <a:cs typeface="Courier New"/>
              </a:rPr>
              <a:t> *)</a:t>
            </a:r>
          </a:p>
          <a:p>
            <a:r>
              <a:rPr lang="en-US" altLang="ja-JP" sz="1600" b="1" dirty="0">
                <a:solidFill>
                  <a:srgbClr val="FF0000"/>
                </a:solidFill>
                <a:latin typeface="Courier New"/>
                <a:cs typeface="Courier New"/>
              </a:rPr>
              <a:t> </a:t>
            </a:r>
            <a:r>
              <a:rPr lang="en-US" altLang="ja-JP" sz="1600" b="1" dirty="0" smtClean="0">
                <a:solidFill>
                  <a:srgbClr val="FF0000"/>
                </a:solidFill>
                <a:latin typeface="Courier New"/>
                <a:cs typeface="Courier New"/>
              </a:rPr>
              <a:t>          g(&amp;</a:t>
            </a:r>
            <a:r>
              <a:rPr lang="en-US" altLang="ja-JP" sz="1600" b="1" dirty="0" smtClean="0">
                <a:latin typeface="Courier New"/>
                <a:cs typeface="Courier New"/>
              </a:rPr>
              <a:t>task-&gt;</a:t>
            </a:r>
            <a:r>
              <a:rPr lang="en-US" altLang="ja-JP" sz="1600" b="1" dirty="0" err="1" smtClean="0">
                <a:latin typeface="Courier New"/>
                <a:cs typeface="Courier New"/>
              </a:rPr>
              <a:t>pid</a:t>
            </a:r>
            <a:r>
              <a:rPr lang="en-US" altLang="ja-JP" sz="1600" b="1" dirty="0" smtClean="0">
                <a:solidFill>
                  <a:srgbClr val="FF0000"/>
                </a:solidFill>
                <a:latin typeface="Courier New"/>
                <a:cs typeface="Courier New"/>
              </a:rPr>
              <a:t>)</a:t>
            </a:r>
            <a:r>
              <a:rPr lang="en-US" altLang="ja-JP" sz="1600" b="1" dirty="0" smtClean="0">
                <a:latin typeface="Courier New"/>
                <a:cs typeface="Courier New"/>
              </a:rPr>
              <a:t>; </a:t>
            </a:r>
            <a:r>
              <a:rPr lang="ja-JP" altLang="en-US" sz="1600" b="1" dirty="0" smtClean="0">
                <a:latin typeface="Courier New"/>
                <a:cs typeface="Courier New"/>
              </a:rPr>
              <a:t>　　　</a:t>
            </a:r>
            <a:endParaRPr lang="en-US" altLang="ja-JP" sz="1600" b="1" dirty="0" smtClean="0">
              <a:latin typeface="Courier New"/>
              <a:cs typeface="Courier New"/>
            </a:endParaRPr>
          </a:p>
          <a:p>
            <a:r>
              <a:rPr lang="ja-JP" altLang="en-US" sz="1600" b="1" dirty="0" smtClean="0">
                <a:latin typeface="Courier New"/>
                <a:cs typeface="Courier New"/>
              </a:rPr>
              <a:t>　</a:t>
            </a:r>
            <a:r>
              <a:rPr lang="en-US" altLang="ja-JP" sz="1600" b="1" dirty="0" smtClean="0">
                <a:latin typeface="Courier New"/>
                <a:cs typeface="Courier New"/>
              </a:rPr>
              <a:t> </a:t>
            </a:r>
            <a:endParaRPr kumimoji="1" lang="ja-JP" altLang="en-US" sz="1600" b="1" dirty="0">
              <a:latin typeface="Courier New"/>
              <a:cs typeface="Courier New"/>
            </a:endParaRPr>
          </a:p>
        </p:txBody>
      </p:sp>
      <p:sp>
        <p:nvSpPr>
          <p:cNvPr id="37" name="正方形/長方形 36"/>
          <p:cNvSpPr/>
          <p:nvPr/>
        </p:nvSpPr>
        <p:spPr>
          <a:xfrm>
            <a:off x="5292080" y="4581128"/>
            <a:ext cx="2880320" cy="288032"/>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dirty="0" smtClean="0">
                <a:solidFill>
                  <a:schemeClr val="tx1"/>
                </a:solidFill>
              </a:rPr>
              <a:t>生成されるオフロード用</a:t>
            </a:r>
            <a:r>
              <a:rPr lang="en-US" altLang="ja-JP" dirty="0" smtClean="0">
                <a:solidFill>
                  <a:schemeClr val="tx1"/>
                </a:solidFill>
              </a:rPr>
              <a:t>IDS</a:t>
            </a:r>
            <a:endParaRPr kumimoji="1" lang="ja-JP" altLang="en-US" dirty="0">
              <a:solidFill>
                <a:schemeClr val="tx1"/>
              </a:solidFill>
            </a:endParaRPr>
          </a:p>
        </p:txBody>
      </p:sp>
      <p:sp>
        <p:nvSpPr>
          <p:cNvPr id="38" name="右矢印 37"/>
          <p:cNvSpPr/>
          <p:nvPr/>
        </p:nvSpPr>
        <p:spPr>
          <a:xfrm>
            <a:off x="4572000" y="5085184"/>
            <a:ext cx="576064" cy="3600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611560" y="6092152"/>
            <a:ext cx="792088" cy="2880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chemeClr val="tx1"/>
                </a:solidFill>
              </a:rPr>
              <a:t>判別</a:t>
            </a:r>
            <a:endParaRPr kumimoji="1" lang="ja-JP" altLang="en-US" dirty="0">
              <a:solidFill>
                <a:schemeClr val="tx1"/>
              </a:solidFill>
            </a:endParaRPr>
          </a:p>
        </p:txBody>
      </p:sp>
      <p:sp>
        <p:nvSpPr>
          <p:cNvPr id="40" name="正方形/長方形 39"/>
          <p:cNvSpPr/>
          <p:nvPr/>
        </p:nvSpPr>
        <p:spPr>
          <a:xfrm>
            <a:off x="1691680" y="6093296"/>
            <a:ext cx="792088" cy="2880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chemeClr val="tx1"/>
                </a:solidFill>
              </a:rPr>
              <a:t>変換</a:t>
            </a:r>
            <a:endParaRPr kumimoji="1" lang="ja-JP" altLang="en-US" dirty="0">
              <a:solidFill>
                <a:schemeClr val="tx1"/>
              </a:solidFill>
            </a:endParaRPr>
          </a:p>
        </p:txBody>
      </p:sp>
      <p:sp>
        <p:nvSpPr>
          <p:cNvPr id="41" name="テキスト ボックス 40"/>
          <p:cNvSpPr txBox="1"/>
          <p:nvPr/>
        </p:nvSpPr>
        <p:spPr>
          <a:xfrm>
            <a:off x="4572000" y="4437112"/>
            <a:ext cx="646331" cy="646331"/>
          </a:xfrm>
          <a:prstGeom prst="rect">
            <a:avLst/>
          </a:prstGeom>
          <a:noFill/>
        </p:spPr>
        <p:txBody>
          <a:bodyPr wrap="none" rtlCol="0">
            <a:spAutoFit/>
          </a:bodyPr>
          <a:lstStyle/>
          <a:p>
            <a:r>
              <a:rPr lang="ja-JP" altLang="en-US" dirty="0" smtClean="0"/>
              <a:t>織り</a:t>
            </a:r>
            <a:endParaRPr lang="en-US" altLang="ja-JP" dirty="0" smtClean="0"/>
          </a:p>
          <a:p>
            <a:r>
              <a:rPr lang="ja-JP" altLang="en-US" dirty="0" smtClean="0"/>
              <a:t>込み</a:t>
            </a:r>
            <a:endParaRPr kumimoji="1" lang="ja-JP" altLang="en-US" dirty="0"/>
          </a:p>
        </p:txBody>
      </p:sp>
    </p:spTree>
    <p:extLst>
      <p:ext uri="{BB962C8B-B14F-4D97-AF65-F5344CB8AC3E}">
        <p14:creationId xmlns:p14="http://schemas.microsoft.com/office/powerpoint/2010/main" val="3302078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435280" cy="4525963"/>
          </a:xfrm>
        </p:spPr>
        <p:txBody>
          <a:bodyPr>
            <a:normAutofit/>
          </a:bodyPr>
          <a:lstStyle/>
          <a:p>
            <a:r>
              <a:rPr lang="ja-JP" altLang="en-US" dirty="0" smtClean="0"/>
              <a:t>データの種類に基づいてメモリアクセス</a:t>
            </a:r>
            <a:r>
              <a:rPr lang="ja-JP" altLang="en-US" dirty="0"/>
              <a:t>を</a:t>
            </a:r>
            <a:r>
              <a:rPr lang="ja-JP" altLang="en-US" dirty="0" smtClean="0"/>
              <a:t>判別</a:t>
            </a:r>
            <a:endParaRPr lang="en-US" altLang="ja-JP" dirty="0"/>
          </a:p>
          <a:p>
            <a:pPr lvl="1"/>
            <a:r>
              <a:rPr lang="en-US" altLang="ja-JP" dirty="0" smtClean="0"/>
              <a:t>IDS</a:t>
            </a:r>
            <a:r>
              <a:rPr lang="ja-JP" altLang="en-US" dirty="0" smtClean="0"/>
              <a:t>がアクセスするデータの種類は監視対象</a:t>
            </a:r>
            <a:r>
              <a:rPr lang="en-US" altLang="ja-JP" dirty="0" smtClean="0"/>
              <a:t>VM</a:t>
            </a:r>
            <a:r>
              <a:rPr lang="ja-JP" altLang="en-US" dirty="0" smtClean="0"/>
              <a:t>と</a:t>
            </a:r>
            <a:r>
              <a:rPr lang="en-US" altLang="ja-JP" dirty="0" smtClean="0"/>
              <a:t>IDS-VM</a:t>
            </a:r>
            <a:r>
              <a:rPr lang="ja-JP" altLang="en-US" dirty="0" smtClean="0"/>
              <a:t>で異なる</a:t>
            </a:r>
            <a:endParaRPr lang="en-US" altLang="ja-JP" dirty="0" smtClean="0"/>
          </a:p>
          <a:p>
            <a:pPr lvl="2"/>
            <a:r>
              <a:rPr lang="en-US" altLang="ja-JP" dirty="0" smtClean="0"/>
              <a:t>OS</a:t>
            </a:r>
            <a:r>
              <a:rPr lang="ja-JP" altLang="en-US" dirty="0" smtClean="0"/>
              <a:t>カーネルが使う構造体（カーネル構造体）</a:t>
            </a:r>
            <a:endParaRPr lang="en-US" altLang="ja-JP" dirty="0"/>
          </a:p>
          <a:p>
            <a:pPr lvl="2"/>
            <a:r>
              <a:rPr lang="ja-JP" altLang="en-US" dirty="0" smtClean="0"/>
              <a:t>アプリケーションが使う構造体</a:t>
            </a:r>
            <a:endParaRPr lang="en-US" altLang="ja-JP" dirty="0" smtClean="0"/>
          </a:p>
          <a:p>
            <a:pPr lvl="1"/>
            <a:r>
              <a:rPr lang="ja-JP" altLang="en-US" dirty="0" smtClean="0"/>
              <a:t>アスペクトでカーネル構造体のメモリアクセスだけを抽出</a:t>
            </a:r>
            <a:endParaRPr lang="en-US" altLang="ja-JP" dirty="0" smtClean="0"/>
          </a:p>
          <a:p>
            <a:pPr lvl="2"/>
            <a:r>
              <a:rPr lang="ja-JP" altLang="en-US" dirty="0" smtClean="0"/>
              <a:t>構造体の名前を指定</a:t>
            </a:r>
            <a:endParaRPr lang="en-US" altLang="ja-JP" dirty="0"/>
          </a:p>
          <a:p>
            <a:endParaRPr lang="en-US" altLang="ja-JP" dirty="0" smtClean="0"/>
          </a:p>
          <a:p>
            <a:pPr lvl="2"/>
            <a:endParaRPr lang="en-US" altLang="ja-JP" dirty="0"/>
          </a:p>
          <a:p>
            <a:pPr lvl="1"/>
            <a:endParaRPr lang="en-US" altLang="ja-JP" dirty="0"/>
          </a:p>
          <a:p>
            <a:endParaRPr lang="en-US" altLang="ja-JP" dirty="0"/>
          </a:p>
          <a:p>
            <a:pPr lvl="1"/>
            <a:endParaRPr lang="en-US" altLang="ja-JP" dirty="0"/>
          </a:p>
        </p:txBody>
      </p:sp>
      <p:sp>
        <p:nvSpPr>
          <p:cNvPr id="3" name="タイトル 2"/>
          <p:cNvSpPr>
            <a:spLocks noGrp="1"/>
          </p:cNvSpPr>
          <p:nvPr>
            <p:ph type="title"/>
          </p:nvPr>
        </p:nvSpPr>
        <p:spPr/>
        <p:txBody>
          <a:bodyPr/>
          <a:lstStyle/>
          <a:p>
            <a:r>
              <a:rPr lang="ja-JP" altLang="en-US" dirty="0" smtClean="0"/>
              <a:t>メモリアクセスの</a:t>
            </a:r>
            <a:r>
              <a:rPr lang="ja-JP" altLang="en-US" dirty="0"/>
              <a:t>判別</a:t>
            </a:r>
            <a:endParaRPr kumimoji="1" lang="ja-JP" altLang="en-US" dirty="0"/>
          </a:p>
        </p:txBody>
      </p:sp>
      <p:sp>
        <p:nvSpPr>
          <p:cNvPr id="5" name="正方形/長方形 4"/>
          <p:cNvSpPr/>
          <p:nvPr/>
        </p:nvSpPr>
        <p:spPr>
          <a:xfrm>
            <a:off x="683568" y="4879578"/>
            <a:ext cx="3312368" cy="1860057"/>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endParaRPr lang="en-US" altLang="ja-JP" sz="2000" dirty="0" smtClean="0"/>
          </a:p>
          <a:p>
            <a:endParaRPr lang="en-US" altLang="ja-JP" dirty="0" smtClean="0"/>
          </a:p>
          <a:p>
            <a:r>
              <a:rPr lang="en-US" altLang="ja-JP" b="1" dirty="0" smtClean="0">
                <a:latin typeface="Courier New" pitchFamily="49" charset="0"/>
                <a:cs typeface="Courier New" pitchFamily="49" charset="0"/>
              </a:rPr>
              <a:t>sec = </a:t>
            </a:r>
            <a:r>
              <a:rPr lang="en-US" altLang="ja-JP" b="1" dirty="0" smtClean="0">
                <a:latin typeface="Courier New" pitchFamily="49" charset="0"/>
                <a:cs typeface="Courier New" pitchFamily="49" charset="0"/>
              </a:rPr>
              <a:t>time-</a:t>
            </a:r>
            <a:r>
              <a:rPr lang="en-US" altLang="ja-JP" b="1" dirty="0" smtClean="0">
                <a:latin typeface="Courier New" pitchFamily="49" charset="0"/>
                <a:cs typeface="Courier New" pitchFamily="49" charset="0"/>
              </a:rPr>
              <a:t>&gt;</a:t>
            </a:r>
            <a:r>
              <a:rPr lang="en-US" altLang="ja-JP" b="1" dirty="0" err="1" smtClean="0">
                <a:latin typeface="Courier New" pitchFamily="49" charset="0"/>
                <a:cs typeface="Courier New" pitchFamily="49" charset="0"/>
              </a:rPr>
              <a:t>tv_sec</a:t>
            </a:r>
            <a:r>
              <a:rPr lang="en-US" altLang="ja-JP" b="1" dirty="0" smtClean="0">
                <a:latin typeface="Courier New" pitchFamily="49" charset="0"/>
                <a:cs typeface="Courier New" pitchFamily="49" charset="0"/>
              </a:rPr>
              <a:t>;</a:t>
            </a:r>
            <a:endParaRPr lang="en-US" altLang="ja-JP" b="1" dirty="0" smtClean="0">
              <a:latin typeface="Courier New" pitchFamily="49" charset="0"/>
              <a:cs typeface="Courier New" pitchFamily="49" charset="0"/>
            </a:endParaRPr>
          </a:p>
          <a:p>
            <a:r>
              <a:rPr lang="en-US" altLang="ja-JP" b="1" dirty="0">
                <a:latin typeface="Courier New" pitchFamily="49" charset="0"/>
                <a:cs typeface="Courier New" pitchFamily="49" charset="0"/>
              </a:rPr>
              <a:t> </a:t>
            </a:r>
            <a:r>
              <a:rPr lang="en-US" altLang="ja-JP" b="1" dirty="0" smtClean="0">
                <a:latin typeface="Courier New" pitchFamily="49" charset="0"/>
                <a:cs typeface="Courier New" pitchFamily="49" charset="0"/>
              </a:rPr>
              <a:t>   :</a:t>
            </a:r>
            <a:endParaRPr lang="en-US" altLang="ja-JP" b="1" dirty="0">
              <a:latin typeface="Courier New" pitchFamily="49" charset="0"/>
              <a:cs typeface="Courier New" pitchFamily="49" charset="0"/>
            </a:endParaRPr>
          </a:p>
          <a:p>
            <a:r>
              <a:rPr lang="en-US" altLang="ja-JP" b="1" dirty="0" err="1">
                <a:latin typeface="Courier New" pitchFamily="49" charset="0"/>
                <a:cs typeface="Courier New" pitchFamily="49" charset="0"/>
              </a:rPr>
              <a:t>p</a:t>
            </a:r>
            <a:r>
              <a:rPr lang="en-US" altLang="ja-JP" b="1" dirty="0" err="1" smtClean="0">
                <a:latin typeface="Courier New" pitchFamily="49" charset="0"/>
                <a:cs typeface="Courier New" pitchFamily="49" charset="0"/>
              </a:rPr>
              <a:t>id</a:t>
            </a:r>
            <a:r>
              <a:rPr lang="en-US" altLang="ja-JP" b="1" dirty="0" smtClean="0">
                <a:latin typeface="Courier New" pitchFamily="49" charset="0"/>
                <a:cs typeface="Courier New" pitchFamily="49" charset="0"/>
              </a:rPr>
              <a:t> = task-</a:t>
            </a:r>
            <a:r>
              <a:rPr lang="en-US" altLang="ja-JP" b="1" dirty="0" smtClean="0">
                <a:latin typeface="Courier New" pitchFamily="49" charset="0"/>
                <a:cs typeface="Courier New" pitchFamily="49" charset="0"/>
              </a:rPr>
              <a:t>&gt;</a:t>
            </a:r>
            <a:r>
              <a:rPr lang="en-US" altLang="ja-JP" b="1" dirty="0" err="1" smtClean="0">
                <a:latin typeface="Courier New" pitchFamily="49" charset="0"/>
                <a:cs typeface="Courier New" pitchFamily="49" charset="0"/>
              </a:rPr>
              <a:t>pid</a:t>
            </a:r>
            <a:r>
              <a:rPr lang="en-US" altLang="ja-JP" b="1" dirty="0" smtClean="0">
                <a:latin typeface="Courier New" pitchFamily="49" charset="0"/>
                <a:cs typeface="Courier New" pitchFamily="49" charset="0"/>
              </a:rPr>
              <a:t>;</a:t>
            </a:r>
            <a:endParaRPr lang="en-US" altLang="ja-JP" b="1" dirty="0" smtClean="0">
              <a:latin typeface="Courier New" pitchFamily="49" charset="0"/>
              <a:cs typeface="Courier New" pitchFamily="49" charset="0"/>
            </a:endParaRPr>
          </a:p>
          <a:p>
            <a:endParaRPr lang="en-US" altLang="ja-JP" sz="2000" dirty="0"/>
          </a:p>
        </p:txBody>
      </p:sp>
      <p:sp>
        <p:nvSpPr>
          <p:cNvPr id="11" name="正方形/長方形 10"/>
          <p:cNvSpPr/>
          <p:nvPr/>
        </p:nvSpPr>
        <p:spPr>
          <a:xfrm>
            <a:off x="693715" y="4886403"/>
            <a:ext cx="1296144" cy="432048"/>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IDS</a:t>
            </a:r>
            <a:endParaRPr kumimoji="1" lang="ja-JP" altLang="en-US" dirty="0"/>
          </a:p>
        </p:txBody>
      </p:sp>
      <p:sp>
        <p:nvSpPr>
          <p:cNvPr id="12" name="正方形/長方形 11"/>
          <p:cNvSpPr/>
          <p:nvPr/>
        </p:nvSpPr>
        <p:spPr>
          <a:xfrm>
            <a:off x="4328973" y="4868774"/>
            <a:ext cx="4436318" cy="1440545"/>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ltLang="ja-JP" dirty="0" smtClean="0"/>
          </a:p>
          <a:p>
            <a:pPr algn="ctr"/>
            <a:endParaRPr lang="en-US" altLang="ja-JP" dirty="0"/>
          </a:p>
          <a:p>
            <a:r>
              <a:rPr lang="en-US" altLang="ja-JP" b="1" dirty="0" err="1" smtClean="0">
                <a:latin typeface="Courier New" pitchFamily="49" charset="0"/>
                <a:cs typeface="Courier New" pitchFamily="49" charset="0"/>
              </a:rPr>
              <a:t>pointcut</a:t>
            </a:r>
            <a:r>
              <a:rPr lang="en-US" altLang="ja-JP" b="1" dirty="0" smtClean="0">
                <a:latin typeface="Courier New" pitchFamily="49" charset="0"/>
                <a:cs typeface="Courier New" pitchFamily="49" charset="0"/>
              </a:rPr>
              <a:t> </a:t>
            </a:r>
            <a:r>
              <a:rPr lang="en-US" altLang="ja-JP" b="1" dirty="0" err="1">
                <a:latin typeface="Courier New" pitchFamily="49" charset="0"/>
                <a:cs typeface="Courier New" pitchFamily="49" charset="0"/>
              </a:rPr>
              <a:t>kernel_data</a:t>
            </a:r>
            <a:r>
              <a:rPr lang="en-US" altLang="ja-JP" b="1" dirty="0">
                <a:latin typeface="Courier New" pitchFamily="49" charset="0"/>
                <a:cs typeface="Courier New" pitchFamily="49" charset="0"/>
              </a:rPr>
              <a:t>() = </a:t>
            </a:r>
            <a:r>
              <a:rPr lang="en-US" altLang="ja-JP" b="1" dirty="0" smtClean="0">
                <a:latin typeface="Courier New" pitchFamily="49" charset="0"/>
                <a:cs typeface="Courier New" pitchFamily="49" charset="0"/>
              </a:rPr>
              <a:t>                            </a:t>
            </a:r>
          </a:p>
          <a:p>
            <a:r>
              <a:rPr lang="en-US" altLang="ja-JP" b="1" dirty="0">
                <a:latin typeface="Courier New" pitchFamily="49" charset="0"/>
                <a:cs typeface="Courier New" pitchFamily="49" charset="0"/>
              </a:rPr>
              <a:t> </a:t>
            </a:r>
            <a:r>
              <a:rPr lang="en-US" altLang="ja-JP" b="1" dirty="0" smtClean="0">
                <a:latin typeface="Courier New" pitchFamily="49" charset="0"/>
                <a:cs typeface="Courier New" pitchFamily="49" charset="0"/>
              </a:rPr>
              <a:t>         </a:t>
            </a:r>
            <a:r>
              <a:rPr lang="en-US" altLang="ja-JP" b="1" dirty="0" smtClean="0">
                <a:latin typeface="Courier New" pitchFamily="49" charset="0"/>
                <a:cs typeface="Courier New" pitchFamily="49" charset="0"/>
              </a:rPr>
              <a:t>get(“%:</a:t>
            </a:r>
            <a:r>
              <a:rPr lang="en-US" altLang="ja-JP" b="1" dirty="0" err="1" smtClean="0">
                <a:latin typeface="Courier New" pitchFamily="49" charset="0"/>
                <a:cs typeface="Courier New" pitchFamily="49" charset="0"/>
              </a:rPr>
              <a:t>task_struct</a:t>
            </a:r>
            <a:r>
              <a:rPr lang="en-US" altLang="ja-JP" b="1" dirty="0">
                <a:latin typeface="Courier New" pitchFamily="49" charset="0"/>
                <a:cs typeface="Courier New" pitchFamily="49" charset="0"/>
              </a:rPr>
              <a:t>”);</a:t>
            </a:r>
            <a:endParaRPr lang="ja-JP" altLang="en-US" b="1" dirty="0">
              <a:latin typeface="Courier New" pitchFamily="49" charset="0"/>
              <a:cs typeface="Courier New" pitchFamily="49" charset="0"/>
            </a:endParaRPr>
          </a:p>
          <a:p>
            <a:pPr algn="ctr"/>
            <a:endParaRPr kumimoji="1" lang="ja-JP" altLang="en-US" dirty="0"/>
          </a:p>
        </p:txBody>
      </p:sp>
      <p:sp>
        <p:nvSpPr>
          <p:cNvPr id="6" name="フリーフォーム 5"/>
          <p:cNvSpPr/>
          <p:nvPr/>
        </p:nvSpPr>
        <p:spPr>
          <a:xfrm flipH="1">
            <a:off x="3275856" y="6146859"/>
            <a:ext cx="4176464" cy="341596"/>
          </a:xfrm>
          <a:custGeom>
            <a:avLst/>
            <a:gdLst>
              <a:gd name="connsiteX0" fmla="*/ 0 w 2007618"/>
              <a:gd name="connsiteY0" fmla="*/ 0 h 557247"/>
              <a:gd name="connsiteX1" fmla="*/ 896425 w 2007618"/>
              <a:gd name="connsiteY1" fmla="*/ 532298 h 557247"/>
              <a:gd name="connsiteX2" fmla="*/ 2007618 w 2007618"/>
              <a:gd name="connsiteY2" fmla="*/ 476267 h 557247"/>
            </a:gdLst>
            <a:ahLst/>
            <a:cxnLst>
              <a:cxn ang="0">
                <a:pos x="connsiteX0" y="connsiteY0"/>
              </a:cxn>
              <a:cxn ang="0">
                <a:pos x="connsiteX1" y="connsiteY1"/>
              </a:cxn>
              <a:cxn ang="0">
                <a:pos x="connsiteX2" y="connsiteY2"/>
              </a:cxn>
            </a:cxnLst>
            <a:rect l="l" t="t" r="r" b="b"/>
            <a:pathLst>
              <a:path w="2007618" h="557247">
                <a:moveTo>
                  <a:pt x="0" y="0"/>
                </a:moveTo>
                <a:cubicBezTo>
                  <a:pt x="280911" y="226460"/>
                  <a:pt x="561822" y="452920"/>
                  <a:pt x="896425" y="532298"/>
                </a:cubicBezTo>
                <a:cubicBezTo>
                  <a:pt x="1231028" y="611676"/>
                  <a:pt x="2007618" y="476267"/>
                  <a:pt x="2007618" y="476267"/>
                </a:cubicBezTo>
              </a:path>
            </a:pathLst>
          </a:custGeom>
          <a:ln w="38100" cmpd="sng">
            <a:solidFill>
              <a:srgbClr val="FF0000"/>
            </a:solidFill>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4328973" y="4886403"/>
            <a:ext cx="1296144" cy="432048"/>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t>アスペクト</a:t>
            </a:r>
            <a:endParaRPr kumimoji="1" lang="ja-JP" altLang="en-US" dirty="0"/>
          </a:p>
        </p:txBody>
      </p:sp>
    </p:spTree>
    <p:extLst>
      <p:ext uri="{BB962C8B-B14F-4D97-AF65-F5344CB8AC3E}">
        <p14:creationId xmlns:p14="http://schemas.microsoft.com/office/powerpoint/2010/main" val="3257958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p:nvPr/>
        </p:nvGrpSpPr>
        <p:grpSpPr>
          <a:xfrm>
            <a:off x="316197" y="4011838"/>
            <a:ext cx="2880320" cy="2729530"/>
            <a:chOff x="95591" y="3419599"/>
            <a:chExt cx="3744416" cy="2677439"/>
          </a:xfrm>
        </p:grpSpPr>
        <p:sp>
          <p:nvSpPr>
            <p:cNvPr id="10" name="正方形/長方形 9"/>
            <p:cNvSpPr/>
            <p:nvPr/>
          </p:nvSpPr>
          <p:spPr>
            <a:xfrm>
              <a:off x="95591" y="3419599"/>
              <a:ext cx="3744416" cy="267743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b="1" dirty="0" smtClean="0">
                  <a:latin typeface="Courier New" pitchFamily="49" charset="0"/>
                  <a:cs typeface="Courier New" pitchFamily="49" charset="0"/>
                </a:rPr>
                <a:t>sec = time-&gt;</a:t>
              </a:r>
              <a:r>
                <a:rPr lang="en-US" altLang="ja-JP" b="1" dirty="0" err="1" smtClean="0">
                  <a:latin typeface="Courier New" pitchFamily="49" charset="0"/>
                  <a:cs typeface="Courier New" pitchFamily="49" charset="0"/>
                </a:rPr>
                <a:t>tv_sec</a:t>
              </a:r>
              <a:r>
                <a:rPr lang="en-US" altLang="ja-JP" b="1" dirty="0" smtClean="0">
                  <a:latin typeface="Courier New" pitchFamily="49" charset="0"/>
                  <a:cs typeface="Courier New" pitchFamily="49" charset="0"/>
                </a:rPr>
                <a:t>;</a:t>
              </a:r>
            </a:p>
            <a:p>
              <a:r>
                <a:rPr lang="en-US" altLang="ja-JP" b="1" dirty="0" smtClean="0">
                  <a:latin typeface="Courier New" pitchFamily="49" charset="0"/>
                  <a:cs typeface="Courier New" pitchFamily="49" charset="0"/>
                </a:rPr>
                <a:t>    :</a:t>
              </a:r>
            </a:p>
            <a:p>
              <a:r>
                <a:rPr lang="en-US" altLang="ja-JP" b="1" dirty="0" err="1">
                  <a:latin typeface="Courier New" pitchFamily="49" charset="0"/>
                  <a:cs typeface="Courier New" pitchFamily="49" charset="0"/>
                </a:rPr>
                <a:t>p</a:t>
              </a:r>
              <a:r>
                <a:rPr lang="en-US" altLang="ja-JP" b="1" dirty="0" err="1" smtClean="0">
                  <a:latin typeface="Courier New" pitchFamily="49" charset="0"/>
                  <a:cs typeface="Courier New" pitchFamily="49" charset="0"/>
                </a:rPr>
                <a:t>id</a:t>
              </a:r>
              <a:r>
                <a:rPr lang="en-US" altLang="ja-JP" b="1" dirty="0" smtClean="0">
                  <a:latin typeface="Courier New" pitchFamily="49" charset="0"/>
                  <a:cs typeface="Courier New" pitchFamily="49" charset="0"/>
                </a:rPr>
                <a:t> = task-&gt;</a:t>
              </a:r>
              <a:r>
                <a:rPr lang="en-US" altLang="ja-JP" b="1" dirty="0" err="1" smtClean="0">
                  <a:latin typeface="Courier New" pitchFamily="49" charset="0"/>
                  <a:cs typeface="Courier New" pitchFamily="49" charset="0"/>
                </a:rPr>
                <a:t>pid</a:t>
              </a:r>
              <a:r>
                <a:rPr lang="en-US" altLang="ja-JP" b="1" dirty="0" smtClean="0">
                  <a:latin typeface="Courier New" pitchFamily="49" charset="0"/>
                  <a:cs typeface="Courier New" pitchFamily="49" charset="0"/>
                </a:rPr>
                <a:t>;</a:t>
              </a:r>
              <a:endParaRPr lang="en-US" altLang="ja-JP" b="1" dirty="0" smtClean="0">
                <a:latin typeface="Courier New" pitchFamily="49" charset="0"/>
                <a:cs typeface="Courier New" pitchFamily="49" charset="0"/>
              </a:endParaRPr>
            </a:p>
          </p:txBody>
        </p:sp>
        <p:sp>
          <p:nvSpPr>
            <p:cNvPr id="11" name="正方形/長方形 10"/>
            <p:cNvSpPr/>
            <p:nvPr/>
          </p:nvSpPr>
          <p:spPr>
            <a:xfrm>
              <a:off x="121014" y="3419599"/>
              <a:ext cx="1510044" cy="36004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IDS</a:t>
              </a:r>
              <a:endParaRPr kumimoji="1" lang="ja-JP" altLang="en-US" dirty="0"/>
            </a:p>
          </p:txBody>
        </p:sp>
      </p:grpSp>
      <p:sp>
        <p:nvSpPr>
          <p:cNvPr id="3" name="タイトル 2"/>
          <p:cNvSpPr>
            <a:spLocks noGrp="1"/>
          </p:cNvSpPr>
          <p:nvPr>
            <p:ph type="title"/>
          </p:nvPr>
        </p:nvSpPr>
        <p:spPr/>
        <p:txBody>
          <a:bodyPr>
            <a:normAutofit/>
          </a:bodyPr>
          <a:lstStyle/>
          <a:p>
            <a:r>
              <a:rPr lang="ja-JP" altLang="en-US" dirty="0" smtClean="0"/>
              <a:t>メモリアクセスの自動変換</a:t>
            </a:r>
            <a:endParaRPr kumimoji="1" lang="ja-JP" altLang="en-US" dirty="0"/>
          </a:p>
        </p:txBody>
      </p:sp>
      <p:sp>
        <p:nvSpPr>
          <p:cNvPr id="2" name="コンテンツ プレースホルダー 1"/>
          <p:cNvSpPr>
            <a:spLocks noGrp="1"/>
          </p:cNvSpPr>
          <p:nvPr>
            <p:ph idx="1"/>
          </p:nvPr>
        </p:nvSpPr>
        <p:spPr/>
        <p:txBody>
          <a:bodyPr>
            <a:normAutofit/>
          </a:bodyPr>
          <a:lstStyle/>
          <a:p>
            <a:r>
              <a:rPr lang="ja-JP" altLang="en-US" dirty="0" smtClean="0"/>
              <a:t>カーネル構造体へのアクセスを監視対象</a:t>
            </a:r>
            <a:r>
              <a:rPr lang="en-US" altLang="ja-JP" dirty="0" smtClean="0"/>
              <a:t>VM</a:t>
            </a:r>
            <a:r>
              <a:rPr lang="ja-JP" altLang="en-US" dirty="0" err="1" smtClean="0"/>
              <a:t>への</a:t>
            </a:r>
            <a:r>
              <a:rPr lang="ja-JP" altLang="en-US" dirty="0" smtClean="0"/>
              <a:t>メモリにアクセスするプログラムに変換</a:t>
            </a:r>
            <a:endParaRPr lang="en-US" altLang="ja-JP" dirty="0" smtClean="0"/>
          </a:p>
          <a:p>
            <a:pPr lvl="1"/>
            <a:r>
              <a:rPr lang="ja-JP" altLang="en-US" dirty="0" smtClean="0"/>
              <a:t>アスペクトに変換先のプログラムを記述</a:t>
            </a:r>
            <a:endParaRPr lang="en-US" altLang="ja-JP" dirty="0"/>
          </a:p>
          <a:p>
            <a:pPr lvl="2"/>
            <a:r>
              <a:rPr lang="ja-JP" altLang="en-US" dirty="0" smtClean="0"/>
              <a:t>アクセスするメモリのアドレスを取得</a:t>
            </a:r>
            <a:endParaRPr lang="en-US" altLang="ja-JP" dirty="0" smtClean="0"/>
          </a:p>
          <a:p>
            <a:pPr lvl="2"/>
            <a:r>
              <a:rPr lang="ja-JP" altLang="en-US" dirty="0"/>
              <a:t>監視</a:t>
            </a:r>
            <a:r>
              <a:rPr lang="ja-JP" altLang="en-US" dirty="0" smtClean="0"/>
              <a:t>対象</a:t>
            </a:r>
            <a:r>
              <a:rPr lang="en-US" altLang="ja-JP" dirty="0" smtClean="0"/>
              <a:t>VM</a:t>
            </a:r>
            <a:r>
              <a:rPr lang="ja-JP" altLang="en-US" dirty="0" smtClean="0"/>
              <a:t>のメモリから対応するデータを読み出す</a:t>
            </a:r>
            <a:endParaRPr lang="en-US" altLang="ja-JP" dirty="0"/>
          </a:p>
          <a:p>
            <a:pPr lvl="2"/>
            <a:endParaRPr lang="en-US" altLang="ja-JP" sz="1600" dirty="0"/>
          </a:p>
          <a:p>
            <a:pPr marL="109728" indent="0">
              <a:buNone/>
            </a:pPr>
            <a:endParaRPr kumimoji="1" lang="ja-JP" altLang="en-US" sz="1800" dirty="0"/>
          </a:p>
        </p:txBody>
      </p:sp>
      <p:grpSp>
        <p:nvGrpSpPr>
          <p:cNvPr id="16" name="グループ化 15"/>
          <p:cNvGrpSpPr/>
          <p:nvPr/>
        </p:nvGrpSpPr>
        <p:grpSpPr>
          <a:xfrm>
            <a:off x="4139952" y="4011837"/>
            <a:ext cx="4330476" cy="2346718"/>
            <a:chOff x="4139952" y="4011837"/>
            <a:chExt cx="4330476" cy="2346718"/>
          </a:xfrm>
        </p:grpSpPr>
        <p:grpSp>
          <p:nvGrpSpPr>
            <p:cNvPr id="7" name="グループ化 6"/>
            <p:cNvGrpSpPr/>
            <p:nvPr/>
          </p:nvGrpSpPr>
          <p:grpSpPr>
            <a:xfrm>
              <a:off x="4139952" y="4011837"/>
              <a:ext cx="4330476" cy="2346718"/>
              <a:chOff x="1465660" y="3780006"/>
              <a:chExt cx="4330476" cy="2858616"/>
            </a:xfrm>
          </p:grpSpPr>
          <p:sp>
            <p:nvSpPr>
              <p:cNvPr id="5" name="正方形/長方形 4"/>
              <p:cNvSpPr/>
              <p:nvPr/>
            </p:nvSpPr>
            <p:spPr>
              <a:xfrm>
                <a:off x="1497432" y="5652214"/>
                <a:ext cx="3096344" cy="986408"/>
              </a:xfrm>
              <a:prstGeom prst="rect">
                <a:avLst/>
              </a:prstGeom>
              <a:solidFill>
                <a:schemeClr val="bg1"/>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 name="フレーム 3"/>
              <p:cNvSpPr/>
              <p:nvPr/>
            </p:nvSpPr>
            <p:spPr>
              <a:xfrm>
                <a:off x="1465660" y="3780006"/>
                <a:ext cx="4330476" cy="2858616"/>
              </a:xfrm>
              <a:prstGeom prst="frame">
                <a:avLst>
                  <a:gd name="adj1" fmla="val 0"/>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endParaRPr lang="en-US" altLang="ja-JP" sz="2000" dirty="0" smtClean="0">
                  <a:solidFill>
                    <a:schemeClr val="tx1"/>
                  </a:solidFill>
                </a:endParaRPr>
              </a:p>
              <a:p>
                <a:endParaRPr lang="en-US" altLang="ja-JP" sz="2000" dirty="0">
                  <a:solidFill>
                    <a:schemeClr val="tx1"/>
                  </a:solidFill>
                </a:endParaRPr>
              </a:p>
              <a:p>
                <a:r>
                  <a:rPr lang="en-US" altLang="ja-JP" b="1" dirty="0" smtClean="0">
                    <a:solidFill>
                      <a:schemeClr val="tx1"/>
                    </a:solidFill>
                    <a:latin typeface="Courier New" pitchFamily="49" charset="0"/>
                    <a:cs typeface="Courier New" pitchFamily="49" charset="0"/>
                  </a:rPr>
                  <a:t>advice </a:t>
                </a:r>
                <a:r>
                  <a:rPr lang="en-US" altLang="ja-JP" b="1" dirty="0" err="1" smtClean="0">
                    <a:solidFill>
                      <a:schemeClr val="tx1"/>
                    </a:solidFill>
                    <a:latin typeface="Courier New" pitchFamily="49" charset="0"/>
                    <a:cs typeface="Courier New" pitchFamily="49" charset="0"/>
                  </a:rPr>
                  <a:t>kernel_data</a:t>
                </a:r>
                <a:r>
                  <a:rPr lang="en-US" altLang="ja-JP" b="1" dirty="0" smtClean="0">
                    <a:solidFill>
                      <a:schemeClr val="tx1"/>
                    </a:solidFill>
                    <a:latin typeface="Courier New" pitchFamily="49" charset="0"/>
                    <a:cs typeface="Courier New" pitchFamily="49" charset="0"/>
                  </a:rPr>
                  <a:t>() </a:t>
                </a:r>
                <a:r>
                  <a:rPr lang="en-US" altLang="ja-JP" b="1" dirty="0" smtClean="0">
                    <a:solidFill>
                      <a:schemeClr val="tx1"/>
                    </a:solidFill>
                    <a:latin typeface="Courier New" pitchFamily="49" charset="0"/>
                    <a:cs typeface="Courier New" pitchFamily="49" charset="0"/>
                  </a:rPr>
                  <a:t>:round</a:t>
                </a:r>
                <a:r>
                  <a:rPr lang="en-US" altLang="ja-JP" b="1" dirty="0" smtClean="0">
                    <a:solidFill>
                      <a:schemeClr val="tx1"/>
                    </a:solidFill>
                    <a:latin typeface="Courier New" pitchFamily="49" charset="0"/>
                    <a:cs typeface="Courier New" pitchFamily="49" charset="0"/>
                  </a:rPr>
                  <a:t>(){</a:t>
                </a:r>
              </a:p>
              <a:p>
                <a:r>
                  <a:rPr lang="en-US" altLang="ja-JP" b="1" dirty="0" smtClean="0">
                    <a:solidFill>
                      <a:schemeClr val="tx1"/>
                    </a:solidFill>
                  </a:rPr>
                  <a:t>     /*</a:t>
                </a:r>
                <a:r>
                  <a:rPr lang="ja-JP" altLang="en-US" b="1" dirty="0" smtClean="0">
                    <a:solidFill>
                      <a:schemeClr val="tx1"/>
                    </a:solidFill>
                  </a:rPr>
                  <a:t>アドレスを取得 </a:t>
                </a:r>
                <a:r>
                  <a:rPr lang="en-US" altLang="ja-JP" b="1" dirty="0" smtClean="0">
                    <a:solidFill>
                      <a:schemeClr val="tx1"/>
                    </a:solidFill>
                  </a:rPr>
                  <a:t>*/</a:t>
                </a:r>
              </a:p>
              <a:p>
                <a:endParaRPr lang="en-US" altLang="ja-JP" b="1" dirty="0" smtClean="0">
                  <a:solidFill>
                    <a:schemeClr val="tx1"/>
                  </a:solidFill>
                </a:endParaRPr>
              </a:p>
              <a:p>
                <a:r>
                  <a:rPr kumimoji="1" lang="en-US" altLang="ja-JP" b="1" dirty="0" smtClean="0">
                    <a:solidFill>
                      <a:schemeClr val="tx1"/>
                    </a:solidFill>
                  </a:rPr>
                  <a:t>     /*</a:t>
                </a:r>
                <a:r>
                  <a:rPr kumimoji="1" lang="ja-JP" altLang="en-US" b="1" dirty="0" smtClean="0">
                    <a:solidFill>
                      <a:schemeClr val="tx1"/>
                    </a:solidFill>
                  </a:rPr>
                  <a:t>取得したデータを返す</a:t>
                </a:r>
                <a:r>
                  <a:rPr kumimoji="1" lang="en-US" altLang="ja-JP" b="1" dirty="0" smtClean="0">
                    <a:solidFill>
                      <a:schemeClr val="tx1"/>
                    </a:solidFill>
                  </a:rPr>
                  <a:t>*/  </a:t>
                </a:r>
                <a:endParaRPr kumimoji="1" lang="en-US" altLang="ja-JP" b="1" dirty="0" smtClean="0">
                  <a:solidFill>
                    <a:schemeClr val="tx1"/>
                  </a:solidFill>
                </a:endParaRPr>
              </a:p>
              <a:p>
                <a:r>
                  <a:rPr lang="en-US" altLang="ja-JP" b="1" dirty="0">
                    <a:solidFill>
                      <a:schemeClr val="tx1"/>
                    </a:solidFill>
                  </a:rPr>
                  <a:t>}</a:t>
                </a:r>
                <a:r>
                  <a:rPr kumimoji="1" lang="en-US" altLang="ja-JP" b="1" dirty="0" smtClean="0">
                    <a:solidFill>
                      <a:schemeClr val="tx1"/>
                    </a:solidFill>
                  </a:rPr>
                  <a:t>  </a:t>
                </a:r>
                <a:endParaRPr kumimoji="1" lang="en-US" altLang="ja-JP" b="1" dirty="0" smtClean="0">
                  <a:solidFill>
                    <a:schemeClr val="tx1"/>
                  </a:solidFill>
                </a:endParaRPr>
              </a:p>
            </p:txBody>
          </p:sp>
        </p:grpSp>
        <p:sp>
          <p:nvSpPr>
            <p:cNvPr id="8" name="正方形/長方形 7"/>
            <p:cNvSpPr/>
            <p:nvPr/>
          </p:nvSpPr>
          <p:spPr>
            <a:xfrm>
              <a:off x="4139952" y="4011837"/>
              <a:ext cx="1296144" cy="432048"/>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b="1" dirty="0"/>
                <a:t>アスペクト</a:t>
              </a:r>
              <a:endParaRPr kumimoji="1" lang="ja-JP" altLang="en-US" b="1" dirty="0"/>
            </a:p>
          </p:txBody>
        </p:sp>
      </p:grpSp>
    </p:spTree>
    <p:extLst>
      <p:ext uri="{BB962C8B-B14F-4D97-AF65-F5344CB8AC3E}">
        <p14:creationId xmlns:p14="http://schemas.microsoft.com/office/powerpoint/2010/main" val="392335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33333E-6 1.48148E-6 L -0.50451 0.13241 " pathEditMode="relative" rAng="0" ptsTypes="AA">
                                      <p:cBhvr>
                                        <p:cTn id="6" dur="2000" fill="hold"/>
                                        <p:tgtEl>
                                          <p:spTgt spid="16"/>
                                        </p:tgtEl>
                                        <p:attrNameLst>
                                          <p:attrName>ppt_x</p:attrName>
                                          <p:attrName>ppt_y</p:attrName>
                                        </p:attrNameLst>
                                      </p:cBhvr>
                                      <p:rCtr x="-25226" y="6620"/>
                                    </p:animMotion>
                                  </p:childTnLst>
                                </p:cTn>
                              </p:par>
                              <p:par>
                                <p:cTn id="7" presetID="6" presetClass="emph" presetSubtype="0" fill="hold" nodeType="withEffect">
                                  <p:stCondLst>
                                    <p:cond delay="0"/>
                                  </p:stCondLst>
                                  <p:childTnLst>
                                    <p:animScale>
                                      <p:cBhvr>
                                        <p:cTn id="8" dur="2000" fill="hold"/>
                                        <p:tgtEl>
                                          <p:spTgt spid="16"/>
                                        </p:tgtEl>
                                      </p:cBhvr>
                                      <p:by x="50000" y="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435280" cy="5188032"/>
          </a:xfrm>
        </p:spPr>
        <p:txBody>
          <a:bodyPr>
            <a:normAutofit/>
          </a:bodyPr>
          <a:lstStyle/>
          <a:p>
            <a:r>
              <a:rPr lang="en-US" altLang="ja-JP" dirty="0" smtClean="0"/>
              <a:t>C</a:t>
            </a:r>
            <a:r>
              <a:rPr lang="ja-JP" altLang="en-US" dirty="0" smtClean="0"/>
              <a:t>言語向けアスペクト処理系の</a:t>
            </a:r>
            <a:r>
              <a:rPr lang="en-US" altLang="ja-JP" dirty="0" err="1" smtClean="0"/>
              <a:t>AspectC</a:t>
            </a:r>
            <a:r>
              <a:rPr lang="en-US" altLang="ja-JP" dirty="0" smtClean="0"/>
              <a:t>++</a:t>
            </a:r>
            <a:r>
              <a:rPr lang="ja-JP" altLang="en-US" dirty="0" smtClean="0"/>
              <a:t>を改良した</a:t>
            </a:r>
            <a:endParaRPr lang="en-US" altLang="ja-JP" dirty="0" smtClean="0"/>
          </a:p>
          <a:p>
            <a:pPr lvl="1"/>
            <a:r>
              <a:rPr lang="ja-JP" altLang="en-US" dirty="0"/>
              <a:t>メモリ</a:t>
            </a:r>
            <a:r>
              <a:rPr lang="ja-JP" altLang="en-US" dirty="0" smtClean="0"/>
              <a:t>アクセスの抽出への対応</a:t>
            </a:r>
            <a:endParaRPr lang="en-US" altLang="ja-JP" dirty="0" smtClean="0"/>
          </a:p>
          <a:p>
            <a:pPr lvl="2"/>
            <a:r>
              <a:rPr lang="ja-JP" altLang="en-US" dirty="0" smtClean="0"/>
              <a:t>メモリアクセスの抽出を行う</a:t>
            </a:r>
            <a:r>
              <a:rPr lang="ja-JP" altLang="en-US" dirty="0" smtClean="0"/>
              <a:t>パッチ</a:t>
            </a:r>
            <a:r>
              <a:rPr lang="en-US" altLang="ja-JP" dirty="0" smtClean="0"/>
              <a:t>[</a:t>
            </a:r>
            <a:r>
              <a:rPr lang="en-US" altLang="ja-JP" dirty="0" smtClean="0"/>
              <a:t>Mugnusson’06]</a:t>
            </a:r>
            <a:r>
              <a:rPr lang="ja-JP" altLang="en-US" dirty="0" smtClean="0"/>
              <a:t>をあてた</a:t>
            </a:r>
            <a:endParaRPr lang="en-US" altLang="ja-JP" dirty="0" smtClean="0"/>
          </a:p>
          <a:p>
            <a:pPr lvl="1"/>
            <a:r>
              <a:rPr lang="ja-JP" altLang="en-US" dirty="0" smtClean="0"/>
              <a:t>配列への対応</a:t>
            </a:r>
            <a:endParaRPr lang="en-US" altLang="ja-JP" dirty="0" smtClean="0"/>
          </a:p>
          <a:p>
            <a:pPr lvl="2"/>
            <a:r>
              <a:rPr lang="ja-JP" altLang="en-US" dirty="0" smtClean="0"/>
              <a:t>構造体の中の配列へのアクセスを扱えるようにするために</a:t>
            </a:r>
            <a:r>
              <a:rPr lang="en-US" altLang="ja-JP" dirty="0" err="1" smtClean="0"/>
              <a:t>AspectC</a:t>
            </a:r>
            <a:r>
              <a:rPr lang="en-US" altLang="ja-JP" dirty="0" smtClean="0"/>
              <a:t>++</a:t>
            </a:r>
            <a:r>
              <a:rPr lang="ja-JP" altLang="en-US" dirty="0" err="1" smtClean="0"/>
              <a:t>を修</a:t>
            </a:r>
            <a:r>
              <a:rPr lang="ja-JP" altLang="en-US" dirty="0" smtClean="0"/>
              <a:t>正した</a:t>
            </a:r>
            <a:endParaRPr lang="en-US" altLang="ja-JP" dirty="0" smtClean="0"/>
          </a:p>
          <a:p>
            <a:pPr lvl="1"/>
            <a:r>
              <a:rPr lang="ja-JP" altLang="en-US" dirty="0" smtClean="0"/>
              <a:t>マクロ</a:t>
            </a:r>
            <a:r>
              <a:rPr lang="ja-JP" altLang="en-US" dirty="0"/>
              <a:t>へ</a:t>
            </a:r>
            <a:r>
              <a:rPr lang="ja-JP" altLang="en-US" dirty="0" smtClean="0"/>
              <a:t>の対応</a:t>
            </a:r>
            <a:endParaRPr lang="en-US" altLang="ja-JP" dirty="0" smtClean="0"/>
          </a:p>
          <a:p>
            <a:pPr lvl="2"/>
            <a:r>
              <a:rPr lang="ja-JP" altLang="en-US" dirty="0" smtClean="0"/>
              <a:t>コンパイル手順を工夫することでマクロを用いた</a:t>
            </a:r>
            <a:r>
              <a:rPr lang="en-US" altLang="ja-JP" dirty="0" smtClean="0"/>
              <a:t>IDS</a:t>
            </a:r>
            <a:r>
              <a:rPr lang="ja-JP" altLang="en-US" dirty="0" smtClean="0"/>
              <a:t>プログラムをコンパイルできるようにした</a:t>
            </a:r>
            <a:endParaRPr lang="en-US" altLang="ja-JP" dirty="0" smtClean="0"/>
          </a:p>
          <a:p>
            <a:endParaRPr lang="en-US" altLang="ja-JP" dirty="0"/>
          </a:p>
          <a:p>
            <a:pPr marL="109728" lvl="1" indent="0">
              <a:spcBef>
                <a:spcPts val="400"/>
              </a:spcBef>
              <a:buSzPct val="68000"/>
              <a:buNone/>
            </a:pPr>
            <a:endParaRPr lang="en-US" altLang="ja-JP" dirty="0" smtClean="0"/>
          </a:p>
          <a:p>
            <a:endParaRPr kumimoji="1" lang="en-US" altLang="ja-JP" dirty="0" smtClean="0"/>
          </a:p>
        </p:txBody>
      </p:sp>
      <p:sp>
        <p:nvSpPr>
          <p:cNvPr id="3" name="タイトル 2"/>
          <p:cNvSpPr>
            <a:spLocks noGrp="1"/>
          </p:cNvSpPr>
          <p:nvPr>
            <p:ph type="title"/>
          </p:nvPr>
        </p:nvSpPr>
        <p:spPr/>
        <p:txBody>
          <a:bodyPr/>
          <a:lstStyle/>
          <a:p>
            <a:r>
              <a:rPr lang="ja-JP" altLang="en-US" dirty="0" smtClean="0"/>
              <a:t>アスペクト処理系の開発</a:t>
            </a:r>
            <a:endParaRPr kumimoji="1" lang="ja-JP" altLang="en-US" dirty="0"/>
          </a:p>
        </p:txBody>
      </p:sp>
    </p:spTree>
    <p:extLst>
      <p:ext uri="{BB962C8B-B14F-4D97-AF65-F5344CB8AC3E}">
        <p14:creationId xmlns:p14="http://schemas.microsoft.com/office/powerpoint/2010/main" val="15220864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3064</TotalTime>
  <Words>1148</Words>
  <Application>Microsoft Office PowerPoint</Application>
  <PresentationFormat>画面に合わせる (4:3)</PresentationFormat>
  <Paragraphs>250</Paragraphs>
  <Slides>14</Slides>
  <Notes>8</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ビジネス</vt:lpstr>
      <vt:lpstr>アスペクト指向プログラミングを用いたIDSオフロード</vt:lpstr>
      <vt:lpstr>侵入検知システム（IDS）</vt:lpstr>
      <vt:lpstr>IDSのオフロード</vt:lpstr>
      <vt:lpstr>メモリアクセスの判別の負担</vt:lpstr>
      <vt:lpstr>プログラムを書き換える負担</vt:lpstr>
      <vt:lpstr>AOPを用いたIDSの開発支援</vt:lpstr>
      <vt:lpstr>メモリアクセスの判別</vt:lpstr>
      <vt:lpstr>メモリアクセスの自動変換</vt:lpstr>
      <vt:lpstr>アスペクト処理系の開発</vt:lpstr>
      <vt:lpstr>実験</vt:lpstr>
      <vt:lpstr>実験1：プログラムサイズの比較</vt:lpstr>
      <vt:lpstr>実験2：実行時間の測定 </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アスペクト指向プログラミングを用いたIDSオフロード</dc:title>
  <dc:creator>k-nishimura</dc:creator>
  <cp:lastModifiedBy>k-nishimura</cp:lastModifiedBy>
  <cp:revision>127</cp:revision>
  <cp:lastPrinted>2013-02-14T06:02:20Z</cp:lastPrinted>
  <dcterms:created xsi:type="dcterms:W3CDTF">2012-02-16T07:52:17Z</dcterms:created>
  <dcterms:modified xsi:type="dcterms:W3CDTF">2013-02-17T05:32:45Z</dcterms:modified>
</cp:coreProperties>
</file>