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handoutMasterIdLst>
    <p:handoutMasterId r:id="rId17"/>
  </p:handoutMasterIdLst>
  <p:sldIdLst>
    <p:sldId id="256" r:id="rId2"/>
    <p:sldId id="257" r:id="rId3"/>
    <p:sldId id="272" r:id="rId4"/>
    <p:sldId id="276" r:id="rId5"/>
    <p:sldId id="259" r:id="rId6"/>
    <p:sldId id="268" r:id="rId7"/>
    <p:sldId id="260" r:id="rId8"/>
    <p:sldId id="274" r:id="rId9"/>
    <p:sldId id="270" r:id="rId10"/>
    <p:sldId id="264" r:id="rId11"/>
    <p:sldId id="273" r:id="rId12"/>
    <p:sldId id="275" r:id="rId13"/>
    <p:sldId id="267" r:id="rId14"/>
    <p:sldId id="266"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006600"/>
    <a:srgbClr val="6600FF"/>
    <a:srgbClr val="9966FF"/>
    <a:srgbClr val="FF66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71546" autoAdjust="0"/>
  </p:normalViewPr>
  <p:slideViewPr>
    <p:cSldViewPr>
      <p:cViewPr varScale="1">
        <p:scale>
          <a:sx n="96" d="100"/>
          <a:sy n="96" d="100"/>
        </p:scale>
        <p:origin x="-96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178977991642904"/>
          <c:y val="0.124777806167304"/>
          <c:w val="0.812927201210448"/>
          <c:h val="0.716785284518001"/>
        </c:manualLayout>
      </c:layout>
      <c:barChart>
        <c:barDir val="col"/>
        <c:grouping val="clustered"/>
        <c:varyColors val="0"/>
        <c:ser>
          <c:idx val="0"/>
          <c:order val="0"/>
          <c:tx>
            <c:strRef>
              <c:f>Sheet1!$B$1</c:f>
              <c:strCache>
                <c:ptCount val="1"/>
                <c:pt idx="0">
                  <c:v>処理時間</c:v>
                </c:pt>
              </c:strCache>
            </c:strRef>
          </c:tx>
          <c:invertIfNegative val="0"/>
          <c:cat>
            <c:strRef>
              <c:f>Sheet1!$A$2:$A$3</c:f>
              <c:strCache>
                <c:ptCount val="2"/>
                <c:pt idx="0">
                  <c:v>従来システム</c:v>
                </c:pt>
                <c:pt idx="1">
                  <c:v>SCCrypt</c:v>
                </c:pt>
              </c:strCache>
            </c:strRef>
          </c:cat>
          <c:val>
            <c:numRef>
              <c:f>Sheet1!$B$2:$B$3</c:f>
              <c:numCache>
                <c:formatCode>General</c:formatCode>
                <c:ptCount val="2"/>
                <c:pt idx="0">
                  <c:v>2.3</c:v>
                </c:pt>
                <c:pt idx="1">
                  <c:v>100.7</c:v>
                </c:pt>
              </c:numCache>
            </c:numRef>
          </c:val>
        </c:ser>
        <c:dLbls>
          <c:dLblPos val="outEnd"/>
          <c:showLegendKey val="0"/>
          <c:showVal val="1"/>
          <c:showCatName val="0"/>
          <c:showSerName val="0"/>
          <c:showPercent val="0"/>
          <c:showBubbleSize val="0"/>
        </c:dLbls>
        <c:gapWidth val="150"/>
        <c:axId val="-2115443672"/>
        <c:axId val="-2115440872"/>
      </c:barChart>
      <c:catAx>
        <c:axId val="-2115443672"/>
        <c:scaling>
          <c:orientation val="minMax"/>
        </c:scaling>
        <c:delete val="0"/>
        <c:axPos val="b"/>
        <c:majorTickMark val="out"/>
        <c:minorTickMark val="none"/>
        <c:tickLblPos val="nextTo"/>
        <c:crossAx val="-2115440872"/>
        <c:crosses val="autoZero"/>
        <c:auto val="1"/>
        <c:lblAlgn val="ctr"/>
        <c:lblOffset val="100"/>
        <c:noMultiLvlLbl val="0"/>
      </c:catAx>
      <c:valAx>
        <c:axId val="-2115440872"/>
        <c:scaling>
          <c:orientation val="minMax"/>
        </c:scaling>
        <c:delete val="0"/>
        <c:axPos val="l"/>
        <c:title>
          <c:tx>
            <c:rich>
              <a:bodyPr rot="-5400000" vert="horz"/>
              <a:lstStyle/>
              <a:p>
                <a:pPr>
                  <a:defRPr/>
                </a:pPr>
                <a:r>
                  <a:rPr lang="ja-JP"/>
                  <a:t>処理時間（</a:t>
                </a:r>
                <a:r>
                  <a:rPr lang="en-US"/>
                  <a:t>μs</a:t>
                </a:r>
                <a:r>
                  <a:rPr lang="ja-JP"/>
                  <a:t>）</a:t>
                </a:r>
              </a:p>
            </c:rich>
          </c:tx>
          <c:layout/>
          <c:overlay val="0"/>
        </c:title>
        <c:numFmt formatCode="General" sourceLinked="1"/>
        <c:majorTickMark val="cross"/>
        <c:minorTickMark val="none"/>
        <c:tickLblPos val="nextTo"/>
        <c:crossAx val="-2115443672"/>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1657A6D-D829-459E-AF0B-F10F0FC1156C}" type="datetimeFigureOut">
              <a:rPr kumimoji="1" lang="ja-JP" altLang="en-US" smtClean="0"/>
              <a:pPr/>
              <a:t>3/9/13</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79DE40E-8589-498D-A8C7-1E81D3F2B438}" type="slidenum">
              <a:rPr kumimoji="1" lang="ja-JP" altLang="en-US" smtClean="0"/>
              <a:pPr/>
              <a:t>‹#›</a:t>
            </a:fld>
            <a:endParaRPr kumimoji="1" lang="ja-JP" altLang="en-US"/>
          </a:p>
        </p:txBody>
      </p:sp>
    </p:spTree>
    <p:extLst>
      <p:ext uri="{BB962C8B-B14F-4D97-AF65-F5344CB8AC3E}">
        <p14:creationId xmlns:p14="http://schemas.microsoft.com/office/powerpoint/2010/main" val="3147002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F2E403D0-9F8F-44A0-9606-EE27AAE88A98}" type="datetimeFigureOut">
              <a:rPr kumimoji="1" lang="ja-JP" altLang="en-US" smtClean="0"/>
              <a:pPr/>
              <a:t>3/9/13</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9CE9639-BD7C-4132-95F1-3F830703C0DA}" type="slidenum">
              <a:rPr kumimoji="1" lang="ja-JP" altLang="en-US" smtClean="0"/>
              <a:pPr/>
              <a:t>‹#›</a:t>
            </a:fld>
            <a:endParaRPr kumimoji="1" lang="ja-JP" altLang="en-US"/>
          </a:p>
        </p:txBody>
      </p:sp>
    </p:spTree>
    <p:extLst>
      <p:ext uri="{BB962C8B-B14F-4D97-AF65-F5344CB8AC3E}">
        <p14:creationId xmlns:p14="http://schemas.microsoft.com/office/powerpoint/2010/main" val="3358083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近年、ネットワークを介してサービスを提供するクラウドコンピューティングという手法が広がっています。</a:t>
            </a:r>
            <a:endParaRPr kumimoji="1" lang="en-US" altLang="ja-JP" dirty="0" smtClean="0"/>
          </a:p>
          <a:p>
            <a:r>
              <a:rPr kumimoji="1" lang="ja-JP" altLang="en-US" dirty="0" smtClean="0"/>
              <a:t>このクラウドコンピューティングの利用形態を表す用語として、イアース型クラウドが挙げられます。</a:t>
            </a:r>
            <a:endParaRPr kumimoji="1" lang="en-US" altLang="ja-JP" dirty="0" smtClean="0"/>
          </a:p>
          <a:p>
            <a:endParaRPr kumimoji="1" lang="en-US" altLang="ja-JP" dirty="0" smtClean="0"/>
          </a:p>
          <a:p>
            <a:r>
              <a:rPr kumimoji="1" lang="en-US" altLang="ja-JP" dirty="0" err="1" smtClean="0"/>
              <a:t>IaaS</a:t>
            </a:r>
            <a:r>
              <a:rPr kumimoji="1" lang="ja-JP" altLang="en-US" dirty="0" smtClean="0"/>
              <a:t>とは</a:t>
            </a:r>
            <a:r>
              <a:rPr kumimoji="1" lang="en-US" altLang="ja-JP" dirty="0" smtClean="0"/>
              <a:t> Infrastructure as a Service </a:t>
            </a:r>
            <a:r>
              <a:rPr kumimoji="1" lang="ja-JP" altLang="en-US" dirty="0" smtClean="0"/>
              <a:t>の略でサーバで仮想化したマシンそのものをネットワーク経由でユーザに提供するサービスです。</a:t>
            </a:r>
            <a:endParaRPr kumimoji="1" lang="en-US" altLang="ja-JP" dirty="0" smtClean="0"/>
          </a:p>
          <a:p>
            <a:endParaRPr kumimoji="1" lang="en-US" altLang="ja-JP" dirty="0" smtClean="0"/>
          </a:p>
          <a:p>
            <a:r>
              <a:rPr kumimoji="1" lang="ja-JP" altLang="en-US" dirty="0" smtClean="0"/>
              <a:t>仮想マシンとはソフトウェアで作られた計算機のことです。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ユーザは仮想マシンに、ネットワーク経由でアクセスし、</a:t>
            </a:r>
            <a:r>
              <a:rPr kumimoji="1" lang="en-US" altLang="ja-JP" dirty="0" smtClean="0"/>
              <a:t>OS</a:t>
            </a:r>
            <a:r>
              <a:rPr kumimoji="1" lang="ja-JP" altLang="en-US" dirty="0" smtClean="0"/>
              <a:t>をインストールして使用することができます。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2</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実験として、管理</a:t>
            </a:r>
            <a:r>
              <a:rPr kumimoji="1" lang="en-US" altLang="ja-JP" dirty="0" smtClean="0"/>
              <a:t>VM</a:t>
            </a:r>
            <a:r>
              <a:rPr kumimoji="1" lang="ja-JP" altLang="en-US" dirty="0" smtClean="0"/>
              <a:t>内で盗聴プログラムを起動させてキーボード入力情報が盗聴できるかどうかを確認してみました。</a:t>
            </a:r>
            <a:endParaRPr kumimoji="1" lang="en-US" altLang="ja-JP" dirty="0" smtClean="0"/>
          </a:p>
          <a:p>
            <a:r>
              <a:rPr kumimoji="1" lang="ja-JP" altLang="en-US" dirty="0" smtClean="0"/>
              <a:t>実験環境は仮想化ソフトウェア</a:t>
            </a:r>
            <a:r>
              <a:rPr kumimoji="1" lang="en-US" altLang="ja-JP" dirty="0" err="1" smtClean="0"/>
              <a:t>Xen</a:t>
            </a:r>
            <a:r>
              <a:rPr kumimoji="1" lang="ja-JP" altLang="en-US" dirty="0" smtClean="0"/>
              <a:t>を、</a:t>
            </a:r>
            <a:r>
              <a:rPr kumimoji="1" lang="en-US" altLang="ja-JP" dirty="0" smtClean="0"/>
              <a:t>SSH</a:t>
            </a:r>
            <a:r>
              <a:rPr kumimoji="1" lang="ja-JP" altLang="en-US" dirty="0" err="1" smtClean="0"/>
              <a:t>には</a:t>
            </a:r>
            <a:r>
              <a:rPr kumimoji="1" lang="en-US" altLang="ja-JP" dirty="0" err="1" smtClean="0"/>
              <a:t>OpenSSH</a:t>
            </a:r>
            <a:r>
              <a:rPr kumimoji="1" lang="ja-JP" altLang="en-US" dirty="0" smtClean="0"/>
              <a:t>を使用し、</a:t>
            </a:r>
            <a:r>
              <a:rPr kumimoji="1" lang="en-US" altLang="ja-JP" dirty="0" smtClean="0"/>
              <a:t>SSH</a:t>
            </a:r>
            <a:r>
              <a:rPr kumimoji="1" lang="ja-JP" altLang="en-US" dirty="0" smtClean="0"/>
              <a:t>クライアント・</a:t>
            </a:r>
            <a:r>
              <a:rPr kumimoji="1" lang="en-US" altLang="ja-JP" dirty="0" smtClean="0"/>
              <a:t>SSH</a:t>
            </a:r>
            <a:r>
              <a:rPr kumimoji="1" lang="ja-JP" altLang="en-US" dirty="0" smtClean="0"/>
              <a:t>サーバは表に示すマシンを使用しました。</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11</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コンソールリングに書き込む処理時間を従来のシステムと比較する実験も行いました。</a:t>
            </a:r>
            <a:endParaRPr kumimoji="1" lang="en-US" altLang="ja-JP" dirty="0" smtClean="0"/>
          </a:p>
          <a:p>
            <a:r>
              <a:rPr kumimoji="1" lang="ja-JP" altLang="en-US" dirty="0" smtClean="0"/>
              <a:t>単位はマイクロ秒で、数値が大きいほど、処理時間が多くかかっているというグラフです。</a:t>
            </a:r>
            <a:endParaRPr kumimoji="1" lang="en-US" altLang="ja-JP" dirty="0" smtClean="0"/>
          </a:p>
          <a:p>
            <a:endParaRPr kumimoji="1" lang="en-US" altLang="ja-JP" dirty="0" smtClean="0"/>
          </a:p>
          <a:p>
            <a:r>
              <a:rPr kumimoji="1" lang="ja-JP" altLang="en-US" dirty="0" smtClean="0"/>
              <a:t>従来のシステムではサーバからコンソールバッファに書き込むまでの時間</a:t>
            </a:r>
            <a:endParaRPr kumimoji="1" lang="en-US" altLang="ja-JP" dirty="0" smtClean="0"/>
          </a:p>
          <a:p>
            <a:r>
              <a:rPr kumimoji="1" lang="en-US" altLang="ja-JP" dirty="0" err="1" smtClean="0"/>
              <a:t>SCCrypt</a:t>
            </a:r>
            <a:r>
              <a:rPr kumimoji="1" lang="ja-JP" altLang="en-US" dirty="0" smtClean="0"/>
              <a:t>ではハイパーコールでコンソールバッファに書き込む処理を呼び出し実行する時間を測定しました。</a:t>
            </a:r>
            <a:endParaRPr kumimoji="1" lang="en-US" altLang="ja-JP" dirty="0" smtClean="0"/>
          </a:p>
          <a:p>
            <a:r>
              <a:rPr kumimoji="1" lang="ja-JP" altLang="en-US" dirty="0" smtClean="0"/>
              <a:t>結果として、</a:t>
            </a:r>
            <a:r>
              <a:rPr kumimoji="1" lang="en-US" altLang="ja-JP" dirty="0" err="1" smtClean="0"/>
              <a:t>SCCrypt</a:t>
            </a:r>
            <a:r>
              <a:rPr kumimoji="1" lang="ja-JP" altLang="en-US" dirty="0" smtClean="0"/>
              <a:t>は従来システムよりも</a:t>
            </a:r>
            <a:r>
              <a:rPr kumimoji="1" lang="en-US" altLang="ja-JP" dirty="0" smtClean="0"/>
              <a:t>100</a:t>
            </a:r>
            <a:r>
              <a:rPr kumimoji="1" lang="ja-JP" altLang="en-US" dirty="0" smtClean="0"/>
              <a:t>マイクロ秒近く処理時間が増加していることがわかります。</a:t>
            </a:r>
            <a:endParaRPr kumimoji="1" lang="en-US" altLang="ja-JP" dirty="0" smtClean="0"/>
          </a:p>
          <a:p>
            <a:r>
              <a:rPr kumimoji="1" lang="ja-JP" altLang="en-US" dirty="0" smtClean="0"/>
              <a:t>これはハイパーコールを呼び出していることが主な理由であると考えられます。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12</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次に関連研究を紹介します。</a:t>
            </a:r>
            <a:endParaRPr lang="en-US" altLang="ja-JP" dirty="0" smtClean="0"/>
          </a:p>
          <a:p>
            <a:endParaRPr kumimoji="1" lang="en-US" altLang="ja-JP" dirty="0" smtClean="0"/>
          </a:p>
          <a:p>
            <a:r>
              <a:rPr kumimoji="1" lang="en-US" altLang="ja-JP" dirty="0" err="1" smtClean="0"/>
              <a:t>FBCrypt</a:t>
            </a:r>
            <a:r>
              <a:rPr kumimoji="1" lang="ja-JP" altLang="en-US" dirty="0" smtClean="0"/>
              <a:t>は～</a:t>
            </a:r>
            <a:endParaRPr kumimoji="1" lang="en-US" altLang="ja-JP" dirty="0" smtClean="0"/>
          </a:p>
          <a:p>
            <a:r>
              <a:rPr kumimoji="1" lang="ja-JP" altLang="en-US" dirty="0" smtClean="0"/>
              <a:t>こちらは～</a:t>
            </a:r>
            <a:endParaRPr kumimoji="1" lang="en-US" altLang="ja-JP" dirty="0" smtClean="0"/>
          </a:p>
          <a:p>
            <a:r>
              <a:rPr kumimoji="1" lang="en-US" altLang="ja-JP" dirty="0" smtClean="0"/>
              <a:t>VMware </a:t>
            </a:r>
            <a:r>
              <a:rPr kumimoji="1" lang="en-US" altLang="ja-JP" dirty="0" err="1" smtClean="0"/>
              <a:t>vSphere</a:t>
            </a:r>
            <a:r>
              <a:rPr kumimoji="1" lang="ja-JP" altLang="en-US" dirty="0" smtClean="0"/>
              <a:t>は～</a:t>
            </a:r>
            <a:endParaRPr kumimoji="1" lang="en-US" altLang="ja-JP" dirty="0" smtClean="0"/>
          </a:p>
          <a:p>
            <a:r>
              <a:rPr kumimoji="1" lang="ja-JP" altLang="en-US" dirty="0" smtClean="0"/>
              <a:t>しかし、</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solidFill>
                  <a:srgbClr val="FF0000"/>
                </a:solidFill>
              </a:rPr>
              <a:t>※TCP</a:t>
            </a:r>
            <a:r>
              <a:rPr lang="ja-JP" altLang="en-US" dirty="0" smtClean="0">
                <a:solidFill>
                  <a:srgbClr val="FF0000"/>
                </a:solidFill>
              </a:rPr>
              <a:t>の</a:t>
            </a:r>
            <a:r>
              <a:rPr lang="en-US" altLang="ja-JP" dirty="0" smtClean="0">
                <a:solidFill>
                  <a:srgbClr val="FF0000"/>
                </a:solidFill>
              </a:rPr>
              <a:t>9001</a:t>
            </a:r>
            <a:r>
              <a:rPr lang="ja-JP" altLang="en-US" dirty="0" smtClean="0">
                <a:solidFill>
                  <a:srgbClr val="FF0000"/>
                </a:solidFill>
              </a:rPr>
              <a:t>番ポートに接続すると</a:t>
            </a:r>
            <a:r>
              <a:rPr lang="en-US" altLang="ja-JP" dirty="0" smtClean="0">
                <a:solidFill>
                  <a:srgbClr val="FF0000"/>
                </a:solidFill>
              </a:rPr>
              <a:t>VM</a:t>
            </a:r>
            <a:r>
              <a:rPr lang="ja-JP" altLang="en-US" dirty="0" smtClean="0">
                <a:solidFill>
                  <a:srgbClr val="FF0000"/>
                </a:solidFill>
              </a:rPr>
              <a:t>のシリアルコンソールにつながる</a:t>
            </a:r>
            <a:endParaRPr lang="en-US" altLang="ja-JP" dirty="0" smtClean="0">
              <a:solidFill>
                <a:srgbClr val="FF0000"/>
              </a:solidFill>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13</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最後にまとめとして、本研究では</a:t>
            </a:r>
            <a:r>
              <a:rPr lang="en-US" altLang="ja-JP" dirty="0" smtClean="0"/>
              <a:t>〜</a:t>
            </a:r>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kern="1200" baseline="0" dirty="0" smtClean="0">
                <a:solidFill>
                  <a:schemeClr val="tx1"/>
                </a:solidFill>
                <a:latin typeface="+mn-lt"/>
                <a:ea typeface="+mn-ea"/>
                <a:cs typeface="+mn-cs"/>
              </a:rPr>
              <a:t>通常ユーザ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にアクセスする場合、</a:t>
            </a:r>
            <a:endParaRPr kumimoji="1" lang="en-US" altLang="ja-JP" sz="1200" kern="1200" baseline="0" dirty="0" smtClean="0">
              <a:solidFill>
                <a:schemeClr val="tx1"/>
              </a:solidFill>
              <a:latin typeface="+mn-lt"/>
              <a:ea typeface="+mn-ea"/>
              <a:cs typeface="+mn-cs"/>
            </a:endParaRPr>
          </a:p>
          <a:p>
            <a:r>
              <a:rPr kumimoji="1" lang="en-US" altLang="ja-JP" sz="1200" kern="1200" baseline="0" dirty="0" smtClean="0">
                <a:solidFill>
                  <a:schemeClr val="tx1"/>
                </a:solidFill>
                <a:latin typeface="+mn-lt"/>
                <a:ea typeface="+mn-ea"/>
                <a:cs typeface="+mn-cs"/>
              </a:rPr>
              <a:t>[</a:t>
            </a:r>
            <a:r>
              <a:rPr kumimoji="1" lang="ja-JP" altLang="en-US" sz="1200" kern="1200" baseline="0" dirty="0" smtClean="0">
                <a:solidFill>
                  <a:schemeClr val="tx1"/>
                </a:solidFill>
                <a:latin typeface="+mn-lt"/>
                <a:ea typeface="+mn-ea"/>
                <a:cs typeface="+mn-cs"/>
              </a:rPr>
              <a:t>クリック</a:t>
            </a:r>
            <a:r>
              <a:rPr kumimoji="1" lang="en-US" altLang="ja-JP" sz="1200" kern="1200" baseline="0" dirty="0" smtClean="0">
                <a:solidFill>
                  <a:schemeClr val="tx1"/>
                </a:solidFill>
                <a:latin typeface="+mn-lt"/>
                <a:ea typeface="+mn-ea"/>
                <a:cs typeface="+mn-cs"/>
              </a:rPr>
              <a:t>]</a:t>
            </a:r>
          </a:p>
          <a:p>
            <a:r>
              <a:rPr kumimoji="1" lang="ja-JP" altLang="en-US" sz="1200" kern="1200" baseline="0" dirty="0" smtClean="0">
                <a:solidFill>
                  <a:schemeClr val="tx1"/>
                </a:solidFill>
                <a:latin typeface="+mn-lt"/>
                <a:ea typeface="+mn-ea"/>
                <a:cs typeface="+mn-cs"/>
              </a:rPr>
              <a:t>ネットワーク経由で直接ユーザ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に接続する方法が用いられています。</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しかし、ユーザ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に接続する方法はこれだけではありません。</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にアクセスする別の方法として、仮想シリアルコンソールが提供されています。</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仮想シリアルコンソールとは</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の仮想的なシリアルポートを経由することで</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にアクセスする方法です。</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この場合、</a:t>
            </a:r>
            <a:endParaRPr kumimoji="1" lang="en-US" altLang="ja-JP" sz="1200" kern="1200" baseline="0" dirty="0" smtClean="0">
              <a:solidFill>
                <a:schemeClr val="tx1"/>
              </a:solidFill>
              <a:latin typeface="+mn-lt"/>
              <a:ea typeface="+mn-ea"/>
              <a:cs typeface="+mn-cs"/>
            </a:endParaRPr>
          </a:p>
          <a:p>
            <a:r>
              <a:rPr kumimoji="1" lang="en-US" altLang="ja-JP" sz="1200" kern="1200" baseline="0" dirty="0" smtClean="0">
                <a:solidFill>
                  <a:schemeClr val="tx1"/>
                </a:solidFill>
                <a:latin typeface="+mn-lt"/>
                <a:ea typeface="+mn-ea"/>
                <a:cs typeface="+mn-cs"/>
              </a:rPr>
              <a:t>[</a:t>
            </a:r>
            <a:r>
              <a:rPr kumimoji="1" lang="ja-JP" altLang="en-US" sz="1200" kern="1200" baseline="0" dirty="0" smtClean="0">
                <a:solidFill>
                  <a:schemeClr val="tx1"/>
                </a:solidFill>
                <a:latin typeface="+mn-lt"/>
                <a:ea typeface="+mn-ea"/>
                <a:cs typeface="+mn-cs"/>
              </a:rPr>
              <a:t>クリック</a:t>
            </a:r>
            <a:r>
              <a:rPr kumimoji="1" lang="en-US" altLang="ja-JP" sz="1200" kern="1200" baseline="0" dirty="0" smtClean="0">
                <a:solidFill>
                  <a:schemeClr val="tx1"/>
                </a:solidFill>
                <a:latin typeface="+mn-lt"/>
                <a:ea typeface="+mn-ea"/>
                <a:cs typeface="+mn-cs"/>
              </a:rPr>
              <a:t>]</a:t>
            </a:r>
          </a:p>
          <a:p>
            <a:r>
              <a:rPr kumimoji="1" lang="ja-JP" altLang="en-US" sz="1200" kern="1200" baseline="0" dirty="0" smtClean="0">
                <a:solidFill>
                  <a:schemeClr val="tx1"/>
                </a:solidFill>
                <a:latin typeface="+mn-lt"/>
                <a:ea typeface="+mn-ea"/>
                <a:cs typeface="+mn-cs"/>
              </a:rPr>
              <a:t>ユーザ</a:t>
            </a:r>
            <a:r>
              <a:rPr kumimoji="1" lang="en-US" altLang="ja-JP" sz="1200" kern="1200" baseline="0" dirty="0" smtClean="0">
                <a:solidFill>
                  <a:schemeClr val="tx1"/>
                </a:solidFill>
                <a:latin typeface="+mn-lt"/>
                <a:ea typeface="+mn-ea"/>
                <a:cs typeface="+mn-cs"/>
              </a:rPr>
              <a:t>PC</a:t>
            </a:r>
            <a:r>
              <a:rPr kumimoji="1" lang="ja-JP" altLang="en-US" sz="1200" kern="1200" baseline="0" dirty="0" smtClean="0">
                <a:solidFill>
                  <a:schemeClr val="tx1"/>
                </a:solidFill>
                <a:latin typeface="+mn-lt"/>
                <a:ea typeface="+mn-ea"/>
                <a:cs typeface="+mn-cs"/>
              </a:rPr>
              <a:t>から</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を管理している特殊な</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である管理</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にログインし、仮想シリアルコンソールに接続することで</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ユーザは</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を操作することができます。</a:t>
            </a:r>
            <a:endParaRPr kumimoji="1" lang="en-US" altLang="ja-JP" sz="1200" kern="1200" baseline="0" dirty="0" smtClean="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仮想シリアルコンソールの利点としてネットワークに接続されていないときでも接続が行えるというものがあります。</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ネットワークが切断されている場合でもユーザは仮想シリアルコンソールに接続することで</a:t>
            </a:r>
            <a:r>
              <a:rPr kumimoji="1" lang="en-US" altLang="ja-JP" dirty="0" smtClean="0"/>
              <a:t>VM</a:t>
            </a:r>
            <a:r>
              <a:rPr kumimoji="1" lang="ja-JP" altLang="en-US" dirty="0" smtClean="0"/>
              <a:t>操作できます。</a:t>
            </a:r>
            <a:endParaRPr kumimoji="1" lang="en-US" altLang="ja-JP" dirty="0" smtClean="0"/>
          </a:p>
          <a:p>
            <a:r>
              <a:rPr kumimoji="1" lang="ja-JP" altLang="en-US" dirty="0" smtClean="0"/>
              <a:t>そのため、</a:t>
            </a:r>
            <a:r>
              <a:rPr kumimoji="1" lang="en-US" altLang="ja-JP" dirty="0" smtClean="0"/>
              <a:t>VM</a:t>
            </a:r>
            <a:r>
              <a:rPr kumimoji="1" lang="ja-JP" altLang="en-US" dirty="0" smtClean="0"/>
              <a:t>のネットワークに設定ミスがあった場合でもアクセスが可能です。</a:t>
            </a:r>
            <a:endParaRPr kumimoji="1" lang="en-US" altLang="ja-JP" dirty="0" smtClean="0"/>
          </a:p>
          <a:p>
            <a:r>
              <a:rPr kumimoji="1" lang="ja-JP" altLang="en-US" dirty="0" smtClean="0"/>
              <a:t>これを利用して、一時的にネットワークを切断することでセキュリティ関連のメンテナンスを行うことができます。</a:t>
            </a:r>
          </a:p>
          <a:p>
            <a:endParaRPr kumimoji="1" lang="en-US" altLang="ja-JP" dirty="0" smtClean="0"/>
          </a:p>
          <a:p>
            <a:r>
              <a:rPr kumimoji="1" lang="ja-JP" altLang="en-US" dirty="0" smtClean="0"/>
              <a:t>また</a:t>
            </a:r>
            <a:r>
              <a:rPr kumimoji="1" lang="en-US" altLang="ja-JP" dirty="0" smtClean="0"/>
              <a:t>VM</a:t>
            </a:r>
            <a:r>
              <a:rPr kumimoji="1" lang="ja-JP" altLang="en-US" dirty="0" smtClean="0"/>
              <a:t>に障害が発生し、</a:t>
            </a:r>
            <a:r>
              <a:rPr lang="ja-JP" altLang="en-US" dirty="0" smtClean="0"/>
              <a:t>素早くシャットダウンするために</a:t>
            </a:r>
            <a:endParaRPr lang="en-US" altLang="ja-JP" dirty="0" smtClean="0"/>
          </a:p>
          <a:p>
            <a:r>
              <a:rPr kumimoji="1" lang="ja-JP" altLang="en-US" dirty="0" smtClean="0"/>
              <a:t>見ることが難しいエラーの情報をシリアルコンソールで受信することができるのでデバッグに有効です。</a:t>
            </a:r>
            <a:endParaRPr kumimoji="1" lang="ja-JP" altLang="en-US" dirty="0"/>
          </a:p>
        </p:txBody>
      </p:sp>
      <p:sp>
        <p:nvSpPr>
          <p:cNvPr id="4" name="スライド番号プレースホルダー 3"/>
          <p:cNvSpPr>
            <a:spLocks noGrp="1"/>
          </p:cNvSpPr>
          <p:nvPr>
            <p:ph type="sldNum" sz="quarter" idx="10"/>
          </p:nvPr>
        </p:nvSpPr>
        <p:spPr/>
        <p:txBody>
          <a:bodyPr/>
          <a:lstStyle/>
          <a:p>
            <a:fld id="{59CE9639-BD7C-4132-95F1-3F830703C0DA}" type="slidenum">
              <a:rPr kumimoji="1" lang="ja-JP" altLang="en-US" smtClean="0"/>
              <a:pPr/>
              <a:t>4</a:t>
            </a:fld>
            <a:endParaRPr kumimoji="1" lang="ja-JP" altLang="en-US"/>
          </a:p>
        </p:txBody>
      </p:sp>
    </p:spTree>
    <p:extLst>
      <p:ext uri="{BB962C8B-B14F-4D97-AF65-F5344CB8AC3E}">
        <p14:creationId xmlns:p14="http://schemas.microsoft.com/office/powerpoint/2010/main" val="2369954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仮想シリアルコンソールでクラウドが提供する</a:t>
            </a:r>
            <a:r>
              <a:rPr lang="en-US" altLang="ja-JP" dirty="0" smtClean="0"/>
              <a:t>VM</a:t>
            </a:r>
            <a:r>
              <a:rPr lang="ja-JP" altLang="en-US" dirty="0" smtClean="0"/>
              <a:t>を利用することはできますが</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問題として、</a:t>
            </a:r>
            <a:r>
              <a:rPr lang="en-US" altLang="ja-JP" dirty="0" err="1" smtClean="0"/>
              <a:t>IaaS</a:t>
            </a:r>
            <a:r>
              <a:rPr lang="ja-JP" altLang="en-US" dirty="0" smtClean="0"/>
              <a:t>型クラウドにはセキュリティの不安が少なからずあります。</a:t>
            </a:r>
            <a:endParaRPr lang="en-US" altLang="ja-JP" dirty="0" smtClean="0"/>
          </a:p>
          <a:p>
            <a:r>
              <a:rPr kumimoji="1" lang="ja-JP" altLang="en-US" sz="1200" b="0" i="0" u="none" strike="noStrike" kern="1200" baseline="0" dirty="0" smtClean="0">
                <a:solidFill>
                  <a:schemeClr val="tx1"/>
                </a:solidFill>
                <a:latin typeface="+mn-lt"/>
                <a:ea typeface="+mn-ea"/>
                <a:cs typeface="+mn-cs"/>
              </a:rPr>
              <a:t>従来の環境では、管理</a:t>
            </a:r>
            <a:r>
              <a:rPr kumimoji="1" lang="en-US" altLang="ja-JP" sz="1200" b="0" i="0" u="none" strike="noStrike" kern="1200" baseline="0" dirty="0" smtClean="0">
                <a:solidFill>
                  <a:schemeClr val="tx1"/>
                </a:solidFill>
                <a:latin typeface="+mn-lt"/>
                <a:ea typeface="+mn-ea"/>
                <a:cs typeface="+mn-cs"/>
              </a:rPr>
              <a:t>VM </a:t>
            </a:r>
            <a:r>
              <a:rPr kumimoji="1" lang="ja-JP" altLang="en-US" sz="1200" b="0" i="0" u="none" strike="noStrike" kern="1200" baseline="0" dirty="0" smtClean="0">
                <a:solidFill>
                  <a:schemeClr val="tx1"/>
                </a:solidFill>
                <a:latin typeface="+mn-lt"/>
                <a:ea typeface="+mn-ea"/>
                <a:cs typeface="+mn-cs"/>
              </a:rPr>
              <a:t>の管理者とユーザ</a:t>
            </a:r>
            <a:r>
              <a:rPr kumimoji="1" lang="en-US" altLang="ja-JP" sz="1200" b="0" i="0" u="none" strike="noStrike" kern="1200" baseline="0" dirty="0" smtClean="0">
                <a:solidFill>
                  <a:schemeClr val="tx1"/>
                </a:solidFill>
                <a:latin typeface="+mn-lt"/>
                <a:ea typeface="+mn-ea"/>
                <a:cs typeface="+mn-cs"/>
              </a:rPr>
              <a:t>VM </a:t>
            </a:r>
            <a:r>
              <a:rPr kumimoji="1" lang="ja-JP" altLang="en-US" sz="1200" b="0" i="0" u="none" strike="noStrike" kern="1200" baseline="0" dirty="0" smtClean="0">
                <a:solidFill>
                  <a:schemeClr val="tx1"/>
                </a:solidFill>
                <a:latin typeface="+mn-lt"/>
                <a:ea typeface="+mn-ea"/>
                <a:cs typeface="+mn-cs"/>
              </a:rPr>
              <a:t>の管理者が同一もしくは，同一組織に所属しているために信用できましたが、</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クラウドでは環境ではこれらの管理者が異なるために十分に信用できるとは限りません。</a:t>
            </a:r>
            <a:endParaRPr kumimoji="1" lang="en-US" altLang="ja-JP"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smtClean="0">
                <a:solidFill>
                  <a:schemeClr val="tx1"/>
                </a:solidFill>
                <a:latin typeface="+mn-lt"/>
                <a:ea typeface="+mn-ea"/>
                <a:cs typeface="+mn-cs"/>
              </a:rPr>
              <a:t>クラウドの管理者に悪意がある場合や</a:t>
            </a:r>
            <a:r>
              <a:rPr kumimoji="1" lang="ja-JP" altLang="en-US" dirty="0" smtClean="0"/>
              <a:t>攻撃者がクラウド内部に侵入した場合、</a:t>
            </a:r>
            <a:endParaRPr kumimoji="1" lang="en-US" altLang="ja-JP" dirty="0" smtClean="0"/>
          </a:p>
          <a:p>
            <a:r>
              <a:rPr kumimoji="1" lang="ja-JP" altLang="en-US" dirty="0" smtClean="0"/>
              <a:t> </a:t>
            </a:r>
            <a:r>
              <a:rPr kumimoji="1" lang="en-US" altLang="ja-JP" dirty="0" smtClean="0"/>
              <a:t>[</a:t>
            </a:r>
            <a:r>
              <a:rPr kumimoji="1" lang="ja-JP" altLang="en-US" dirty="0" smtClean="0"/>
              <a:t>クリック</a:t>
            </a:r>
            <a:r>
              <a:rPr kumimoji="1" lang="en-US" altLang="ja-JP" dirty="0" smtClean="0"/>
              <a:t>]</a:t>
            </a:r>
          </a:p>
          <a:p>
            <a:r>
              <a:rPr kumimoji="1" lang="ja-JP" altLang="en-US" dirty="0" smtClean="0"/>
              <a:t>ユーザ</a:t>
            </a:r>
            <a:r>
              <a:rPr kumimoji="1" lang="en-US" altLang="ja-JP" dirty="0" smtClean="0"/>
              <a:t>VM</a:t>
            </a:r>
            <a:r>
              <a:rPr kumimoji="1" lang="ja-JP" altLang="en-US" dirty="0" err="1" smtClean="0"/>
              <a:t>への</a:t>
            </a:r>
            <a:r>
              <a:rPr kumimoji="1" lang="ja-JP" altLang="en-US" dirty="0" smtClean="0"/>
              <a:t>入力は管理</a:t>
            </a:r>
            <a:r>
              <a:rPr kumimoji="1" lang="en-US" altLang="ja-JP" dirty="0" smtClean="0"/>
              <a:t>VM</a:t>
            </a:r>
            <a:r>
              <a:rPr kumimoji="1" lang="ja-JP" altLang="en-US" dirty="0" smtClean="0"/>
              <a:t>で処理されているので、</a:t>
            </a:r>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ja-JP" altLang="en-US" dirty="0" smtClean="0"/>
              <a:t>管理</a:t>
            </a:r>
            <a:r>
              <a:rPr kumimoji="1" lang="en-US" altLang="ja-JP" dirty="0" smtClean="0"/>
              <a:t>VM</a:t>
            </a:r>
            <a:r>
              <a:rPr kumimoji="1" lang="ja-JP" altLang="en-US" dirty="0" smtClean="0"/>
              <a:t>で不正な改ざんを行い盗聴をすることでパスワードのような機密情報が漏えいしてしまいます。</a:t>
            </a:r>
            <a:endParaRPr kumimoji="1" lang="en-US" altLang="ja-JP" dirty="0" smtClean="0"/>
          </a:p>
          <a:p>
            <a:r>
              <a:rPr kumimoji="1" lang="en-US" altLang="ja-JP" dirty="0" smtClean="0"/>
              <a:t>SSH</a:t>
            </a:r>
            <a:r>
              <a:rPr kumimoji="1" lang="ja-JP" altLang="en-US" dirty="0" smtClean="0"/>
              <a:t>を用いた場合、暗号化されているのは</a:t>
            </a:r>
            <a:r>
              <a:rPr kumimoji="1" lang="en-US" altLang="ja-JP" dirty="0" smtClean="0"/>
              <a:t>SSH</a:t>
            </a:r>
            <a:r>
              <a:rPr kumimoji="1" lang="ja-JP" altLang="en-US" dirty="0" smtClean="0"/>
              <a:t>クライアントと</a:t>
            </a:r>
            <a:r>
              <a:rPr kumimoji="1" lang="en-US" altLang="ja-JP" dirty="0" smtClean="0"/>
              <a:t>SSH</a:t>
            </a:r>
            <a:r>
              <a:rPr kumimoji="1" lang="ja-JP" altLang="en-US" dirty="0" smtClean="0"/>
              <a:t>サーバの間だけで、</a:t>
            </a:r>
            <a:endParaRPr kumimoji="1" lang="en-US" altLang="ja-JP" dirty="0" smtClean="0"/>
          </a:p>
          <a:p>
            <a:r>
              <a:rPr kumimoji="1" lang="en-US" altLang="ja-JP" dirty="0" smtClean="0"/>
              <a:t>SSH</a:t>
            </a:r>
            <a:r>
              <a:rPr kumimoji="1" lang="ja-JP" altLang="en-US" dirty="0" smtClean="0"/>
              <a:t>サーバからユーザ</a:t>
            </a:r>
            <a:r>
              <a:rPr kumimoji="1" lang="en-US" altLang="ja-JP" dirty="0" smtClean="0"/>
              <a:t>VM</a:t>
            </a:r>
            <a:r>
              <a:rPr kumimoji="1" lang="ja-JP" altLang="en-US" dirty="0" smtClean="0"/>
              <a:t>の間は暗号化されていません。</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このようなセキュリティの問題を解決するために、</a:t>
            </a:r>
            <a:r>
              <a:rPr kumimoji="1" lang="ja-JP" altLang="en-US" sz="1200" kern="1200" baseline="0" dirty="0" smtClean="0">
                <a:solidFill>
                  <a:schemeClr val="tx1"/>
                </a:solidFill>
                <a:latin typeface="+mn-lt"/>
                <a:ea typeface="+mn-ea"/>
                <a:cs typeface="+mn-cs"/>
              </a:rPr>
              <a:t>クラウドにおいて仮想シリアルコンソールを用いる際に、</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管理</a:t>
            </a:r>
            <a:r>
              <a:rPr kumimoji="1" lang="en-US" altLang="ja-JP" sz="1200" kern="1200" baseline="0" dirty="0" smtClean="0">
                <a:solidFill>
                  <a:schemeClr val="tx1"/>
                </a:solidFill>
                <a:latin typeface="+mn-lt"/>
                <a:ea typeface="+mn-ea"/>
                <a:cs typeface="+mn-cs"/>
              </a:rPr>
              <a:t>VM </a:t>
            </a:r>
            <a:r>
              <a:rPr kumimoji="1" lang="ja-JP" altLang="en-US" sz="1200" kern="1200" baseline="0" dirty="0" err="1" smtClean="0">
                <a:solidFill>
                  <a:schemeClr val="tx1"/>
                </a:solidFill>
                <a:latin typeface="+mn-lt"/>
                <a:ea typeface="+mn-ea"/>
                <a:cs typeface="+mn-cs"/>
              </a:rPr>
              <a:t>への</a:t>
            </a:r>
            <a:r>
              <a:rPr kumimoji="1" lang="ja-JP" altLang="en-US" sz="1200" kern="1200" baseline="0" dirty="0" smtClean="0">
                <a:solidFill>
                  <a:schemeClr val="tx1"/>
                </a:solidFill>
                <a:latin typeface="+mn-lt"/>
                <a:ea typeface="+mn-ea"/>
                <a:cs typeface="+mn-cs"/>
              </a:rPr>
              <a:t>キーボード入力の漏えいを防ぐ</a:t>
            </a:r>
            <a:r>
              <a:rPr kumimoji="1" lang="en-US" altLang="ja-JP" sz="1200" kern="1200" baseline="0" dirty="0" err="1" smtClean="0">
                <a:solidFill>
                  <a:schemeClr val="tx1"/>
                </a:solidFill>
                <a:latin typeface="+mn-lt"/>
                <a:ea typeface="+mn-ea"/>
                <a:cs typeface="+mn-cs"/>
              </a:rPr>
              <a:t>SCCrypt</a:t>
            </a:r>
            <a:r>
              <a:rPr kumimoji="1" lang="en-US" altLang="ja-JP" sz="1200" kern="1200" baseline="0" dirty="0" smtClean="0">
                <a:solidFill>
                  <a:schemeClr val="tx1"/>
                </a:solidFill>
                <a:latin typeface="+mn-lt"/>
                <a:ea typeface="+mn-ea"/>
                <a:cs typeface="+mn-cs"/>
              </a:rPr>
              <a:t> </a:t>
            </a:r>
            <a:r>
              <a:rPr kumimoji="1" lang="ja-JP" altLang="en-US" sz="1200" kern="1200" baseline="0" dirty="0" smtClean="0">
                <a:solidFill>
                  <a:schemeClr val="tx1"/>
                </a:solidFill>
                <a:latin typeface="+mn-lt"/>
                <a:ea typeface="+mn-ea"/>
                <a:cs typeface="+mn-cs"/>
              </a:rPr>
              <a:t>を提案します。</a:t>
            </a:r>
            <a:endParaRPr kumimoji="1" lang="en-US" altLang="ja-JP" sz="1200" kern="1200" baseline="0" dirty="0" smtClean="0">
              <a:solidFill>
                <a:schemeClr val="tx1"/>
              </a:solidFill>
              <a:latin typeface="+mn-lt"/>
              <a:ea typeface="+mn-ea"/>
              <a:cs typeface="+mn-cs"/>
            </a:endParaRPr>
          </a:p>
          <a:p>
            <a:endParaRPr kumimoji="1" lang="en-US" altLang="ja-JP" dirty="0" smtClean="0"/>
          </a:p>
          <a:p>
            <a:r>
              <a:rPr kumimoji="1" lang="en-US" altLang="ja-JP" dirty="0" err="1" smtClean="0"/>
              <a:t>SCCrypt</a:t>
            </a:r>
            <a:r>
              <a:rPr kumimoji="1" lang="ja-JP" altLang="en-US" dirty="0" smtClean="0"/>
              <a:t>はユーザ側の</a:t>
            </a:r>
            <a:r>
              <a:rPr kumimoji="1" lang="en-US" altLang="ja-JP" dirty="0" smtClean="0"/>
              <a:t>SSH</a:t>
            </a:r>
            <a:r>
              <a:rPr kumimoji="1" lang="ja-JP" altLang="en-US" dirty="0" smtClean="0"/>
              <a:t>クライアントでキーボード入力情報を暗号化し、</a:t>
            </a:r>
            <a:r>
              <a:rPr kumimoji="1" lang="en-US" altLang="ja-JP" dirty="0" smtClean="0"/>
              <a:t>SSH</a:t>
            </a:r>
            <a:r>
              <a:rPr kumimoji="1" lang="ja-JP" altLang="en-US" dirty="0" smtClean="0"/>
              <a:t>サーバに情報を送信します。</a:t>
            </a:r>
            <a:endParaRPr kumimoji="1" lang="en-US" altLang="ja-JP" dirty="0" smtClean="0"/>
          </a:p>
          <a:p>
            <a:r>
              <a:rPr kumimoji="1" lang="ja-JP" altLang="en-US" dirty="0" smtClean="0"/>
              <a:t>従来のシステムでは仮想シリアルコンソールが受け取った入力を直接ユーザ</a:t>
            </a:r>
            <a:r>
              <a:rPr kumimoji="1" lang="en-US" altLang="ja-JP" dirty="0" smtClean="0"/>
              <a:t>VM</a:t>
            </a:r>
            <a:r>
              <a:rPr kumimoji="1" lang="ja-JP" altLang="en-US" dirty="0" smtClean="0"/>
              <a:t>内に書き込むことでユーザ</a:t>
            </a:r>
            <a:r>
              <a:rPr kumimoji="1" lang="en-US" altLang="ja-JP" dirty="0" smtClean="0"/>
              <a:t>VM</a:t>
            </a:r>
            <a:r>
              <a:rPr kumimoji="1" lang="ja-JP" altLang="en-US" dirty="0" smtClean="0"/>
              <a:t>に入力を渡していました。</a:t>
            </a:r>
            <a:endParaRPr kumimoji="1" lang="en-US" altLang="ja-JP" dirty="0" smtClean="0"/>
          </a:p>
          <a:p>
            <a:r>
              <a:rPr kumimoji="1" lang="en-US" altLang="ja-JP" dirty="0" err="1" smtClean="0"/>
              <a:t>SCCrypt</a:t>
            </a:r>
            <a:r>
              <a:rPr kumimoji="1" lang="ja-JP" altLang="en-US" dirty="0" smtClean="0"/>
              <a:t>では暗号化した入力を仮想シリアルコンソールが受け取ると、</a:t>
            </a:r>
            <a:r>
              <a:rPr kumimoji="1" lang="ja-JP" altLang="en-US" sz="1200" kern="1200" baseline="0" dirty="0" smtClean="0">
                <a:solidFill>
                  <a:schemeClr val="tx1"/>
                </a:solidFill>
                <a:latin typeface="+mn-lt"/>
                <a:ea typeface="+mn-ea"/>
                <a:cs typeface="+mn-cs"/>
              </a:rPr>
              <a:t>仮想マシンモニタ</a:t>
            </a:r>
            <a:r>
              <a:rPr kumimoji="1" lang="en-US" altLang="ja-JP" sz="1200" kern="1200" baseline="0" dirty="0" smtClean="0">
                <a:solidFill>
                  <a:schemeClr val="tx1"/>
                </a:solidFill>
                <a:latin typeface="+mn-lt"/>
                <a:ea typeface="+mn-ea"/>
                <a:cs typeface="+mn-cs"/>
              </a:rPr>
              <a:t> </a:t>
            </a:r>
            <a:r>
              <a:rPr kumimoji="1" lang="ja-JP" altLang="en-US" sz="1200" kern="1200" baseline="0" dirty="0" smtClean="0">
                <a:solidFill>
                  <a:schemeClr val="tx1"/>
                </a:solidFill>
                <a:latin typeface="+mn-lt"/>
                <a:ea typeface="+mn-ea"/>
                <a:cs typeface="+mn-cs"/>
              </a:rPr>
              <a:t>と呼ばれるプログラムに渡しそこで復号化してユーザ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に書き込みます。</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仮想マシンモニタは</a:t>
            </a:r>
            <a:r>
              <a:rPr kumimoji="1" lang="en-US" altLang="ja-JP" sz="1200" kern="1200" baseline="0" dirty="0" smtClean="0">
                <a:solidFill>
                  <a:schemeClr val="tx1"/>
                </a:solidFill>
                <a:latin typeface="+mn-lt"/>
                <a:ea typeface="+mn-ea"/>
                <a:cs typeface="+mn-cs"/>
              </a:rPr>
              <a:t>VMM</a:t>
            </a:r>
            <a:r>
              <a:rPr kumimoji="1" lang="ja-JP" altLang="en-US" sz="1200" kern="1200" baseline="0" dirty="0" smtClean="0">
                <a:solidFill>
                  <a:schemeClr val="tx1"/>
                </a:solidFill>
                <a:latin typeface="+mn-lt"/>
                <a:ea typeface="+mn-ea"/>
                <a:cs typeface="+mn-cs"/>
              </a:rPr>
              <a:t>と呼ばれ、複数の異なる</a:t>
            </a:r>
            <a:r>
              <a:rPr kumimoji="1" lang="en-US" altLang="ja-JP" sz="1200" kern="1200" baseline="0" dirty="0" smtClean="0">
                <a:solidFill>
                  <a:schemeClr val="tx1"/>
                </a:solidFill>
                <a:latin typeface="+mn-lt"/>
                <a:ea typeface="+mn-ea"/>
                <a:cs typeface="+mn-cs"/>
              </a:rPr>
              <a:t>OS</a:t>
            </a:r>
            <a:r>
              <a:rPr kumimoji="1" lang="ja-JP" altLang="en-US" sz="1200" kern="1200" baseline="0" dirty="0" smtClean="0">
                <a:solidFill>
                  <a:schemeClr val="tx1"/>
                </a:solidFill>
                <a:latin typeface="+mn-lt"/>
                <a:ea typeface="+mn-ea"/>
                <a:cs typeface="+mn-cs"/>
              </a:rPr>
              <a:t>を並列に実行できるようにするソフトウェアのことです。</a:t>
            </a:r>
            <a:endParaRPr kumimoji="1" lang="en-US" altLang="ja-JP" sz="1200" kern="1200" baseline="0" dirty="0" smtClean="0">
              <a:solidFill>
                <a:schemeClr val="tx1"/>
              </a:solidFill>
              <a:latin typeface="+mn-lt"/>
              <a:ea typeface="+mn-ea"/>
              <a:cs typeface="+mn-cs"/>
            </a:endParaRPr>
          </a:p>
          <a:p>
            <a:endParaRPr kumimoji="1" lang="en-US" altLang="ja-JP" sz="1200" kern="1200" baseline="0" dirty="0" smtClean="0">
              <a:solidFill>
                <a:schemeClr val="tx1"/>
              </a:solidFill>
              <a:latin typeface="+mn-lt"/>
              <a:ea typeface="+mn-ea"/>
              <a:cs typeface="+mn-cs"/>
            </a:endParaRPr>
          </a:p>
          <a:p>
            <a:r>
              <a:rPr kumimoji="1" lang="ja-JP" altLang="en-US" dirty="0" smtClean="0"/>
              <a:t>これにより、管理</a:t>
            </a:r>
            <a:r>
              <a:rPr kumimoji="1" lang="en-US" altLang="ja-JP" dirty="0" smtClean="0"/>
              <a:t>VM</a:t>
            </a:r>
            <a:r>
              <a:rPr kumimoji="1" lang="ja-JP" altLang="en-US" dirty="0" smtClean="0"/>
              <a:t>内ではキーボード入力情報は暗号化されているため、</a:t>
            </a:r>
            <a:endParaRPr kumimoji="1" lang="en-US" altLang="ja-JP" dirty="0" smtClean="0"/>
          </a:p>
          <a:p>
            <a:r>
              <a:rPr kumimoji="1" lang="ja-JP" altLang="en-US" dirty="0" smtClean="0"/>
              <a:t>クラウド管理者に盗聴されたとしてもパスワードなどの機密情報が漏洩する心配はありません。</a:t>
            </a:r>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6</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r>
              <a:rPr kumimoji="1" lang="en-US" altLang="ja-JP" dirty="0" err="1" smtClean="0"/>
              <a:t>SCCrypt</a:t>
            </a:r>
            <a:r>
              <a:rPr kumimoji="1" lang="ja-JP" altLang="en-US" dirty="0" smtClean="0"/>
              <a:t>の暗号化の実装について説明します。</a:t>
            </a:r>
            <a:endParaRPr kumimoji="1" lang="en-US" altLang="ja-JP" dirty="0" smtClean="0"/>
          </a:p>
          <a:p>
            <a:endParaRPr kumimoji="1" lang="en-US" altLang="ja-JP" dirty="0" smtClean="0"/>
          </a:p>
          <a:p>
            <a:r>
              <a:rPr kumimoji="1" lang="en-US" altLang="ja-JP" dirty="0" smtClean="0"/>
              <a:t>[</a:t>
            </a:r>
            <a:r>
              <a:rPr kumimoji="1" lang="ja-JP" altLang="en-US" dirty="0" smtClean="0"/>
              <a:t>クリック</a:t>
            </a:r>
            <a:r>
              <a:rPr kumimoji="1" lang="en-US" altLang="ja-JP" dirty="0" smtClean="0"/>
              <a:t>]</a:t>
            </a:r>
          </a:p>
          <a:p>
            <a:r>
              <a:rPr kumimoji="1" lang="en-US" altLang="ja-JP" dirty="0" err="1" smtClean="0"/>
              <a:t>SCCrypt</a:t>
            </a:r>
            <a:r>
              <a:rPr kumimoji="1" lang="ja-JP" altLang="en-US" dirty="0" smtClean="0"/>
              <a:t>は</a:t>
            </a:r>
            <a:r>
              <a:rPr kumimoji="1" lang="en-US" altLang="ja-JP" dirty="0" smtClean="0"/>
              <a:t>SSH</a:t>
            </a:r>
            <a:r>
              <a:rPr kumimoji="1" lang="ja-JP" altLang="en-US" dirty="0" smtClean="0"/>
              <a:t>の機能とは別に暗号化を行うことで</a:t>
            </a:r>
            <a:r>
              <a:rPr kumimoji="1" lang="en-US" altLang="ja-JP" dirty="0" smtClean="0"/>
              <a:t>SSH</a:t>
            </a:r>
            <a:r>
              <a:rPr kumimoji="1" lang="ja-JP" altLang="en-US" dirty="0" smtClean="0"/>
              <a:t>サーバからの漏えいを防ぎます。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SSH</a:t>
            </a:r>
            <a:r>
              <a:rPr kumimoji="1" lang="ja-JP" altLang="en-US" dirty="0" smtClean="0"/>
              <a:t>クライアント内のキーボード入力処理で一文字単位で暗号化し</a:t>
            </a:r>
            <a:r>
              <a:rPr kumimoji="1" lang="en-US" altLang="ja-JP" dirty="0" smtClean="0"/>
              <a:t>SSH</a:t>
            </a:r>
            <a:r>
              <a:rPr kumimoji="1" lang="ja-JP" altLang="en-US" dirty="0" smtClean="0"/>
              <a:t>サーバに送信します。</a:t>
            </a:r>
            <a:endParaRPr kumimoji="1" lang="en-US" altLang="ja-JP" dirty="0" smtClean="0"/>
          </a:p>
          <a:p>
            <a:r>
              <a:rPr kumimoji="1" lang="ja-JP" altLang="en-US" dirty="0" smtClean="0"/>
              <a:t>暗号化には簡単なストリーム暗号を使用しました。</a:t>
            </a:r>
            <a:endParaRPr kumimoji="1" lang="en-US" altLang="ja-JP" dirty="0" smtClean="0"/>
          </a:p>
          <a:p>
            <a:r>
              <a:rPr kumimoji="1" lang="ja-JP" altLang="en-US" dirty="0" smtClean="0"/>
              <a:t>しかし、</a:t>
            </a:r>
            <a:r>
              <a:rPr kumimoji="1" lang="en-US" altLang="ja-JP" dirty="0" smtClean="0"/>
              <a:t>SSH</a:t>
            </a:r>
            <a:r>
              <a:rPr kumimoji="1" lang="ja-JP" altLang="en-US" dirty="0" smtClean="0"/>
              <a:t>クライアントで入力を暗号化すると仮想シリアルコンソールでユーザ</a:t>
            </a:r>
            <a:r>
              <a:rPr kumimoji="1" lang="en-US" altLang="ja-JP" dirty="0" smtClean="0"/>
              <a:t>VM</a:t>
            </a:r>
            <a:r>
              <a:rPr kumimoji="1" lang="ja-JP" altLang="en-US" dirty="0" smtClean="0"/>
              <a:t>に接続する際に必要となる</a:t>
            </a:r>
            <a:endParaRPr kumimoji="1" lang="en-US" altLang="ja-JP" dirty="0" smtClean="0"/>
          </a:p>
          <a:p>
            <a:r>
              <a:rPr kumimoji="1" lang="ja-JP" altLang="en-US" dirty="0" smtClean="0"/>
              <a:t>幾つかのコマンドの実行が困難になります。</a:t>
            </a:r>
            <a:endParaRPr kumimoji="1" lang="en-US" altLang="ja-JP" dirty="0" smtClean="0"/>
          </a:p>
          <a:p>
            <a:r>
              <a:rPr kumimoji="1" lang="ja-JP" altLang="en-US" dirty="0" smtClean="0"/>
              <a:t>具体的には、仮想シリアルコンソールへのアクセス権限を</a:t>
            </a:r>
            <a:r>
              <a:rPr lang="ja-JP" altLang="en-US" dirty="0" smtClean="0">
                <a:latin typeface="ＭＳ Ｐゴシック" pitchFamily="50" charset="-128"/>
                <a:ea typeface="ＭＳ Ｐゴシック" pitchFamily="50" charset="-128"/>
              </a:rPr>
              <a:t>得るためのパスワード入力や、</a:t>
            </a:r>
            <a:endParaRPr lang="en-US" altLang="ja-JP" dirty="0" smtClean="0">
              <a:latin typeface="ＭＳ Ｐゴシック" pitchFamily="50" charset="-128"/>
              <a:ea typeface="ＭＳ Ｐゴシック" pitchFamily="50" charset="-128"/>
            </a:endParaRPr>
          </a:p>
          <a:p>
            <a:r>
              <a:rPr lang="ja-JP" altLang="en-US" dirty="0" smtClean="0">
                <a:latin typeface="ＭＳ Ｐゴシック" pitchFamily="50" charset="-128"/>
                <a:ea typeface="ＭＳ Ｐゴシック" pitchFamily="50" charset="-128"/>
              </a:rPr>
              <a:t>仮想シリアルコンソールに接続するコマンドまで暗号化されてしまいます。</a:t>
            </a:r>
            <a:endParaRPr lang="en-US" altLang="ja-JP" dirty="0" smtClean="0">
              <a:latin typeface="ＭＳ Ｐゴシック" pitchFamily="50" charset="-128"/>
              <a:ea typeface="ＭＳ Ｐゴシック" pitchFamily="50" charset="-128"/>
            </a:endParaRPr>
          </a:p>
          <a:p>
            <a:endParaRPr kumimoji="1" lang="en-US" altLang="ja-JP" dirty="0" smtClean="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そこで</a:t>
            </a:r>
            <a:r>
              <a:rPr kumimoji="1" lang="en-US" altLang="ja-JP" sz="1200" kern="1200" baseline="0" dirty="0" smtClean="0">
                <a:solidFill>
                  <a:schemeClr val="tx1"/>
                </a:solidFill>
                <a:latin typeface="+mn-lt"/>
                <a:ea typeface="+mn-ea"/>
                <a:cs typeface="+mn-cs"/>
              </a:rPr>
              <a:t>SSH</a:t>
            </a:r>
            <a:r>
              <a:rPr kumimoji="1" lang="ja-JP" altLang="en-US" sz="1200" kern="1200" baseline="0" dirty="0" smtClean="0">
                <a:solidFill>
                  <a:schemeClr val="tx1"/>
                </a:solidFill>
                <a:latin typeface="+mn-lt"/>
                <a:ea typeface="+mn-ea"/>
                <a:cs typeface="+mn-cs"/>
              </a:rPr>
              <a:t>のリモートコマンド実行機能を利用して仮想シリアルコンソールに接続します。</a:t>
            </a:r>
            <a:endParaRPr kumimoji="1" lang="en-US" altLang="ja-JP"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smtClean="0">
                <a:solidFill>
                  <a:schemeClr val="tx1"/>
                </a:solidFill>
                <a:latin typeface="+mn-lt"/>
                <a:ea typeface="+mn-ea"/>
                <a:cs typeface="+mn-cs"/>
              </a:rPr>
              <a:t>これは</a:t>
            </a:r>
            <a:r>
              <a:rPr kumimoji="1" lang="en-US" altLang="ja-JP" sz="1200" kern="1200" baseline="0" dirty="0" smtClean="0">
                <a:solidFill>
                  <a:schemeClr val="tx1"/>
                </a:solidFill>
                <a:latin typeface="+mn-lt"/>
                <a:ea typeface="+mn-ea"/>
                <a:cs typeface="+mn-cs"/>
              </a:rPr>
              <a:t>SSH</a:t>
            </a:r>
            <a:r>
              <a:rPr kumimoji="1" lang="ja-JP" altLang="en-US" sz="1200" kern="1200" baseline="0" dirty="0" smtClean="0">
                <a:solidFill>
                  <a:schemeClr val="tx1"/>
                </a:solidFill>
                <a:latin typeface="+mn-lt"/>
                <a:ea typeface="+mn-ea"/>
                <a:cs typeface="+mn-cs"/>
              </a:rPr>
              <a:t>で接続すると同時に接続先で実行するコマンドを送信する方法です。</a:t>
            </a:r>
            <a:endParaRPr kumimoji="1" lang="en-US" altLang="ja-JP"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baseline="0" dirty="0" smtClean="0">
                <a:solidFill>
                  <a:schemeClr val="tx1"/>
                </a:solidFill>
                <a:latin typeface="+mn-lt"/>
                <a:ea typeface="+mn-ea"/>
                <a:cs typeface="+mn-cs"/>
              </a:rPr>
              <a:t>[</a:t>
            </a:r>
            <a:r>
              <a:rPr kumimoji="1" lang="ja-JP" altLang="en-US" sz="1200" kern="1200" baseline="0" dirty="0" smtClean="0">
                <a:solidFill>
                  <a:schemeClr val="tx1"/>
                </a:solidFill>
                <a:latin typeface="+mn-lt"/>
                <a:ea typeface="+mn-ea"/>
                <a:cs typeface="+mn-cs"/>
              </a:rPr>
              <a:t>クリック</a:t>
            </a:r>
            <a:r>
              <a:rPr kumimoji="1" lang="en-US" altLang="ja-JP" sz="1200" kern="1200" baseline="0" dirty="0" smtClean="0">
                <a:solidFill>
                  <a:schemeClr val="tx1"/>
                </a:solidFill>
                <a:latin typeface="+mn-lt"/>
                <a:ea typeface="+mn-ea"/>
                <a:cs typeface="+mn-cs"/>
              </a:rPr>
              <a:t>]</a:t>
            </a:r>
          </a:p>
          <a:p>
            <a:r>
              <a:rPr kumimoji="1" lang="ja-JP" altLang="en-US" sz="1200" kern="1200" baseline="0" dirty="0" smtClean="0">
                <a:solidFill>
                  <a:schemeClr val="tx1"/>
                </a:solidFill>
                <a:latin typeface="+mn-lt"/>
                <a:ea typeface="+mn-ea"/>
                <a:cs typeface="+mn-cs"/>
              </a:rPr>
              <a:t>この方法を用いると，コマンドの文字列を通常のキーボード入力とは別に扱うことができるため，</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コマンドだけを暗号化せずに</a:t>
            </a:r>
            <a:r>
              <a:rPr kumimoji="1" lang="en-US" altLang="ja-JP" sz="1200" kern="1200" baseline="0" dirty="0" smtClean="0">
                <a:solidFill>
                  <a:schemeClr val="tx1"/>
                </a:solidFill>
                <a:latin typeface="+mn-lt"/>
                <a:ea typeface="+mn-ea"/>
                <a:cs typeface="+mn-cs"/>
              </a:rPr>
              <a:t>SSH </a:t>
            </a:r>
            <a:r>
              <a:rPr kumimoji="1" lang="ja-JP" altLang="en-US" sz="1200" kern="1200" baseline="0" dirty="0" smtClean="0">
                <a:solidFill>
                  <a:schemeClr val="tx1"/>
                </a:solidFill>
                <a:latin typeface="+mn-lt"/>
                <a:ea typeface="+mn-ea"/>
                <a:cs typeface="+mn-cs"/>
              </a:rPr>
              <a:t>サーバに送ることができます。</a:t>
            </a:r>
            <a:endParaRPr kumimoji="1" lang="en-US" altLang="ja-JP" sz="1200" kern="1200" baseline="0" dirty="0" smtClean="0">
              <a:solidFill>
                <a:schemeClr val="tx1"/>
              </a:solidFill>
              <a:latin typeface="+mn-lt"/>
              <a:ea typeface="+mn-ea"/>
              <a:cs typeface="+mn-cs"/>
            </a:endParaRPr>
          </a:p>
          <a:p>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また、コマンド実行のための権限を取得する際にパスワードが必要になることについては、</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特定のコマンドを実行するときにだけ権限を与えるようにすることでパスワード入力を省略できます。</a:t>
            </a:r>
            <a:endParaRPr kumimoji="1" lang="en-US" altLang="ja-JP" sz="1200" kern="1200" baseline="0" dirty="0" smtClean="0">
              <a:solidFill>
                <a:schemeClr val="tx1"/>
              </a:solidFill>
              <a:latin typeface="+mn-lt"/>
              <a:ea typeface="+mn-ea"/>
              <a:cs typeface="+mn-cs"/>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8</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a:t>
            </a:r>
            <a:r>
              <a:rPr kumimoji="1" lang="en-US" altLang="ja-JP" dirty="0" smtClean="0"/>
              <a:t>VMM</a:t>
            </a:r>
            <a:r>
              <a:rPr kumimoji="1" lang="ja-JP" altLang="en-US" dirty="0" smtClean="0"/>
              <a:t>内で行う復号化の処理について説明します。</a:t>
            </a:r>
            <a:endParaRPr kumimoji="1" lang="en-US" altLang="ja-JP" dirty="0" smtClean="0"/>
          </a:p>
          <a:p>
            <a:r>
              <a:rPr kumimoji="1" lang="ja-JP" altLang="en-US" sz="1200" kern="1200" baseline="0" dirty="0" smtClean="0">
                <a:solidFill>
                  <a:schemeClr val="tx1"/>
                </a:solidFill>
                <a:latin typeface="+mn-lt"/>
                <a:ea typeface="+mn-ea"/>
                <a:cs typeface="+mn-cs"/>
              </a:rPr>
              <a:t>従来のシステムでは</a:t>
            </a:r>
            <a:r>
              <a:rPr kumimoji="1" lang="en-US" altLang="ja-JP" sz="1200" kern="1200" baseline="0" dirty="0" smtClean="0">
                <a:solidFill>
                  <a:schemeClr val="tx1"/>
                </a:solidFill>
                <a:latin typeface="+mn-lt"/>
                <a:ea typeface="+mn-ea"/>
                <a:cs typeface="+mn-cs"/>
              </a:rPr>
              <a:t>SSH </a:t>
            </a:r>
            <a:r>
              <a:rPr kumimoji="1" lang="ja-JP" altLang="en-US" sz="1200" kern="1200" baseline="0" dirty="0" smtClean="0">
                <a:solidFill>
                  <a:schemeClr val="tx1"/>
                </a:solidFill>
                <a:latin typeface="+mn-lt"/>
                <a:ea typeface="+mn-ea"/>
                <a:cs typeface="+mn-cs"/>
              </a:rPr>
              <a:t>サーバがキーボード入力情報をユーザ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内のコンソールバッファに書き込んでいました。</a:t>
            </a:r>
            <a:endParaRPr kumimoji="1" lang="en-US" altLang="ja-JP" sz="1200" kern="1200" baseline="0" dirty="0" smtClean="0">
              <a:solidFill>
                <a:schemeClr val="tx1"/>
              </a:solidFill>
              <a:latin typeface="+mn-lt"/>
              <a:ea typeface="+mn-ea"/>
              <a:cs typeface="+mn-cs"/>
            </a:endParaRPr>
          </a:p>
          <a:p>
            <a:r>
              <a:rPr kumimoji="1" lang="ja-JP" altLang="en-US" sz="1200" kern="1200" baseline="0" dirty="0" smtClean="0">
                <a:solidFill>
                  <a:schemeClr val="tx1"/>
                </a:solidFill>
                <a:latin typeface="+mn-lt"/>
                <a:ea typeface="+mn-ea"/>
                <a:cs typeface="+mn-cs"/>
              </a:rPr>
              <a:t>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はコンソールバッファに書き込まれた情報を読み取ることで、ユーザ</a:t>
            </a:r>
            <a:r>
              <a:rPr kumimoji="1" lang="en-US" altLang="ja-JP" sz="1200" kern="1200" baseline="0" dirty="0" smtClean="0">
                <a:solidFill>
                  <a:schemeClr val="tx1"/>
                </a:solidFill>
                <a:latin typeface="+mn-lt"/>
                <a:ea typeface="+mn-ea"/>
                <a:cs typeface="+mn-cs"/>
              </a:rPr>
              <a:t>VM</a:t>
            </a:r>
            <a:r>
              <a:rPr kumimoji="1" lang="ja-JP" altLang="en-US" sz="1200" kern="1200" baseline="0" dirty="0" smtClean="0">
                <a:solidFill>
                  <a:schemeClr val="tx1"/>
                </a:solidFill>
                <a:latin typeface="+mn-lt"/>
                <a:ea typeface="+mn-ea"/>
                <a:cs typeface="+mn-cs"/>
              </a:rPr>
              <a:t>に対する入力された処理を実行していました。</a:t>
            </a:r>
            <a:endParaRPr kumimoji="1" lang="en-US" altLang="ja-JP" sz="1200" kern="1200" baseline="0" dirty="0" smtClean="0">
              <a:solidFill>
                <a:schemeClr val="tx1"/>
              </a:solidFill>
              <a:latin typeface="+mn-lt"/>
              <a:ea typeface="+mn-ea"/>
              <a:cs typeface="+mn-cs"/>
            </a:endParaRPr>
          </a:p>
          <a:p>
            <a:endParaRPr kumimoji="1" lang="en-US" altLang="ja-JP" sz="1200" kern="1200" baseline="0" dirty="0" smtClean="0">
              <a:solidFill>
                <a:schemeClr val="tx1"/>
              </a:solidFill>
              <a:latin typeface="+mn-lt"/>
              <a:ea typeface="+mn-ea"/>
              <a:cs typeface="+mn-cs"/>
            </a:endParaRPr>
          </a:p>
          <a:p>
            <a:r>
              <a:rPr kumimoji="1" lang="en-US" altLang="ja-JP" sz="1200" kern="1200" baseline="0" dirty="0" smtClean="0">
                <a:solidFill>
                  <a:schemeClr val="tx1"/>
                </a:solidFill>
                <a:latin typeface="+mn-lt"/>
                <a:ea typeface="+mn-ea"/>
                <a:cs typeface="+mn-cs"/>
              </a:rPr>
              <a:t>[</a:t>
            </a:r>
            <a:r>
              <a:rPr kumimoji="1" lang="ja-JP" altLang="en-US" sz="1200" kern="1200" baseline="0" dirty="0" smtClean="0">
                <a:solidFill>
                  <a:schemeClr val="tx1"/>
                </a:solidFill>
                <a:latin typeface="+mn-lt"/>
                <a:ea typeface="+mn-ea"/>
                <a:cs typeface="+mn-cs"/>
              </a:rPr>
              <a:t>クリック</a:t>
            </a:r>
            <a:r>
              <a:rPr kumimoji="1" lang="en-US" altLang="ja-JP" sz="1200" kern="1200" baseline="0" dirty="0" smtClean="0">
                <a:solidFill>
                  <a:schemeClr val="tx1"/>
                </a:solidFill>
                <a:latin typeface="+mn-lt"/>
                <a:ea typeface="+mn-ea"/>
                <a:cs typeface="+mn-cs"/>
              </a:rPr>
              <a:t>]</a:t>
            </a:r>
          </a:p>
          <a:p>
            <a:r>
              <a:rPr kumimoji="1" lang="en-US" altLang="ja-JP" dirty="0" err="1" smtClean="0"/>
              <a:t>SCCrypt</a:t>
            </a:r>
            <a:r>
              <a:rPr kumimoji="1" lang="ja-JP" altLang="en-US" dirty="0" smtClean="0"/>
              <a:t>ではハイパーコールという仕組みを用いて</a:t>
            </a:r>
            <a:r>
              <a:rPr kumimoji="1" lang="en-US" altLang="ja-JP" dirty="0" smtClean="0"/>
              <a:t>VMM</a:t>
            </a:r>
            <a:r>
              <a:rPr kumimoji="1" lang="ja-JP" altLang="en-US" dirty="0" smtClean="0"/>
              <a:t>にキーボード入力情報を渡します。</a:t>
            </a:r>
            <a:endParaRPr kumimoji="1" lang="en-US" altLang="ja-JP" dirty="0" smtClean="0"/>
          </a:p>
          <a:p>
            <a:r>
              <a:rPr kumimoji="1" lang="en-US" altLang="ja-JP" dirty="0" smtClean="0"/>
              <a:t>VMM</a:t>
            </a:r>
            <a:r>
              <a:rPr kumimoji="1" lang="ja-JP" altLang="en-US" dirty="0" smtClean="0"/>
              <a:t>内で復号化処理を行い、復号化したキーボード入力情報を、</a:t>
            </a:r>
            <a:r>
              <a:rPr kumimoji="1" lang="en-US" altLang="ja-JP" sz="1200" kern="1200" baseline="0" dirty="0" smtClean="0">
                <a:solidFill>
                  <a:schemeClr val="tx1"/>
                </a:solidFill>
                <a:latin typeface="+mn-lt"/>
                <a:ea typeface="+mn-ea"/>
                <a:cs typeface="+mn-cs"/>
              </a:rPr>
              <a:t>VMM </a:t>
            </a:r>
            <a:r>
              <a:rPr kumimoji="1" lang="ja-JP" altLang="en-US" sz="1200" kern="1200" baseline="0" dirty="0" smtClean="0">
                <a:solidFill>
                  <a:schemeClr val="tx1"/>
                </a:solidFill>
                <a:latin typeface="+mn-lt"/>
                <a:ea typeface="+mn-ea"/>
                <a:cs typeface="+mn-cs"/>
              </a:rPr>
              <a:t>がコンソールバッファに書き込みます。</a:t>
            </a:r>
            <a:endParaRPr kumimoji="1" lang="en-US" altLang="ja-JP" sz="1200" kern="1200" baseline="0" dirty="0" smtClean="0">
              <a:solidFill>
                <a:schemeClr val="tx1"/>
              </a:solidFill>
              <a:latin typeface="+mn-lt"/>
              <a:ea typeface="+mn-ea"/>
              <a:cs typeface="+mn-cs"/>
            </a:endParaRPr>
          </a:p>
          <a:p>
            <a:r>
              <a:rPr kumimoji="1" lang="ja-JP" altLang="en-US" dirty="0" smtClean="0"/>
              <a:t>ユーザ</a:t>
            </a:r>
            <a:r>
              <a:rPr kumimoji="1" lang="en-US" altLang="ja-JP" dirty="0" smtClean="0"/>
              <a:t>VM</a:t>
            </a:r>
            <a:r>
              <a:rPr kumimoji="1" lang="ja-JP" altLang="en-US" dirty="0" smtClean="0"/>
              <a:t>はコンソールバッファに書き込まれた情報を読み取るので修正する必要はありません。</a:t>
            </a:r>
            <a:endParaRPr kumimoji="1" lang="en-US" altLang="ja-JP" dirty="0" smtClean="0"/>
          </a:p>
          <a:p>
            <a:endParaRPr kumimoji="1" lang="en-US" altLang="ja-JP" dirty="0" smtClean="0"/>
          </a:p>
          <a:p>
            <a:r>
              <a:rPr kumimoji="1" lang="ja-JP" altLang="en-US" dirty="0" smtClean="0"/>
              <a:t>復号化する</a:t>
            </a:r>
            <a:r>
              <a:rPr kumimoji="1" lang="en-US" altLang="ja-JP" dirty="0" smtClean="0"/>
              <a:t>VMM</a:t>
            </a:r>
            <a:r>
              <a:rPr kumimoji="1" lang="ja-JP" altLang="en-US" dirty="0" smtClean="0"/>
              <a:t>はクラウド管理側のサーバーで動作しますが、本研究では外部のサーバが</a:t>
            </a:r>
            <a:endParaRPr kumimoji="1" lang="en-US" altLang="ja-JP" dirty="0" smtClean="0"/>
          </a:p>
          <a:p>
            <a:r>
              <a:rPr kumimoji="1" lang="en-US" altLang="ja-JP" dirty="0" smtClean="0"/>
              <a:t>VMM</a:t>
            </a:r>
            <a:r>
              <a:rPr kumimoji="1" lang="ja-JP" altLang="en-US" dirty="0" smtClean="0"/>
              <a:t>に改ざんがないことを検証する技術を併用したとして</a:t>
            </a:r>
            <a:r>
              <a:rPr kumimoji="1" lang="en-US" altLang="ja-JP" dirty="0" smtClean="0"/>
              <a:t>VMM</a:t>
            </a:r>
            <a:r>
              <a:rPr kumimoji="1" lang="ja-JP" altLang="en-US" dirty="0" smtClean="0"/>
              <a:t>は信用できると仮定しています。</a:t>
            </a:r>
            <a:endParaRPr kumimoji="1" lang="en-US" altLang="ja-JP" dirty="0" smtClean="0"/>
          </a:p>
          <a:p>
            <a:endParaRPr kumimoji="1" lang="en-US" altLang="ja-JP" dirty="0" smtClean="0"/>
          </a:p>
          <a:p>
            <a:r>
              <a:rPr kumimoji="1" lang="en-US" altLang="ja-JP" sz="1200" b="0" i="0" u="none" strike="noStrike" kern="1200" baseline="0" dirty="0" smtClean="0">
                <a:solidFill>
                  <a:schemeClr val="tx1"/>
                </a:solidFill>
                <a:latin typeface="+mn-lt"/>
                <a:ea typeface="+mn-ea"/>
                <a:cs typeface="+mn-cs"/>
              </a:rPr>
              <a:t>※</a:t>
            </a:r>
            <a:r>
              <a:rPr kumimoji="1" lang="ja-JP" altLang="en-US" sz="1200" b="0" i="0" u="none" strike="noStrike" kern="1200" baseline="0" dirty="0" smtClean="0">
                <a:solidFill>
                  <a:schemeClr val="tx1"/>
                </a:solidFill>
                <a:latin typeface="+mn-lt"/>
                <a:ea typeface="+mn-ea"/>
                <a:cs typeface="+mn-cs"/>
              </a:rPr>
              <a:t>リモートアテステーションは，マシンの起動時に</a:t>
            </a:r>
            <a:r>
              <a:rPr kumimoji="1" lang="en-US" altLang="ja-JP" sz="1200" b="0" i="0" u="none" strike="noStrike" kern="1200" baseline="0" dirty="0" smtClean="0">
                <a:solidFill>
                  <a:schemeClr val="tx1"/>
                </a:solidFill>
                <a:latin typeface="+mn-lt"/>
                <a:ea typeface="+mn-ea"/>
                <a:cs typeface="+mn-cs"/>
              </a:rPr>
              <a:t>VMM </a:t>
            </a:r>
            <a:r>
              <a:rPr kumimoji="1" lang="ja-JP" altLang="en-US" sz="1200" b="0" i="0" u="none" strike="noStrike" kern="1200" baseline="0" dirty="0" smtClean="0">
                <a:solidFill>
                  <a:schemeClr val="tx1"/>
                </a:solidFill>
                <a:latin typeface="+mn-lt"/>
                <a:ea typeface="+mn-ea"/>
                <a:cs typeface="+mn-cs"/>
              </a:rPr>
              <a:t>のハッシュ値を計算し、クラウド外部の検証者が改ざんされていないことを確認する</a:t>
            </a:r>
            <a:r>
              <a:rPr kumimoji="1" lang="ja-JP" altLang="en-US" sz="1200" b="0" i="0" u="none" strike="noStrike" kern="1200" baseline="0" dirty="0" err="1" smtClean="0">
                <a:solidFill>
                  <a:schemeClr val="tx1"/>
                </a:solidFill>
                <a:latin typeface="+mn-lt"/>
                <a:ea typeface="+mn-ea"/>
                <a:cs typeface="+mn-cs"/>
              </a:rPr>
              <a:t>こ</a:t>
            </a:r>
            <a:endParaRPr kumimoji="1" lang="ja-JP" altLang="en-US" sz="1200" b="0" i="0" u="none" strike="noStrike" kern="1200" baseline="0" dirty="0" smtClean="0">
              <a:solidFill>
                <a:schemeClr val="tx1"/>
              </a:solidFill>
              <a:latin typeface="+mn-lt"/>
              <a:ea typeface="+mn-ea"/>
              <a:cs typeface="+mn-cs"/>
            </a:endParaRPr>
          </a:p>
          <a:p>
            <a:r>
              <a:rPr kumimoji="1" lang="ja-JP" altLang="en-US" sz="1200" b="0" i="0" u="none" strike="noStrike" kern="1200" baseline="0" dirty="0" err="1" smtClean="0">
                <a:solidFill>
                  <a:schemeClr val="tx1"/>
                </a:solidFill>
                <a:latin typeface="+mn-lt"/>
                <a:ea typeface="+mn-ea"/>
                <a:cs typeface="+mn-cs"/>
              </a:rPr>
              <a:t>とが</a:t>
            </a:r>
            <a:r>
              <a:rPr kumimoji="1" lang="ja-JP" altLang="en-US" sz="1200" b="0" i="0" u="none" strike="noStrike" kern="1200" baseline="0" dirty="0" smtClean="0">
                <a:solidFill>
                  <a:schemeClr val="tx1"/>
                </a:solidFill>
                <a:latin typeface="+mn-lt"/>
                <a:ea typeface="+mn-ea"/>
                <a:cs typeface="+mn-cs"/>
              </a:rPr>
              <a:t>できます。．これはシステム管理者であっても改ざんが不可能な</a:t>
            </a:r>
            <a:r>
              <a:rPr kumimoji="1" lang="en-US" altLang="ja-JP" sz="1200" b="0" i="0" u="none" strike="noStrike" kern="1200" baseline="0" dirty="0" smtClean="0">
                <a:solidFill>
                  <a:schemeClr val="tx1"/>
                </a:solidFill>
                <a:latin typeface="+mn-lt"/>
                <a:ea typeface="+mn-ea"/>
                <a:cs typeface="+mn-cs"/>
              </a:rPr>
              <a:t>TPM </a:t>
            </a:r>
            <a:r>
              <a:rPr kumimoji="1" lang="ja-JP" altLang="en-US" sz="1200" b="0" i="0" u="none" strike="noStrike" kern="1200" baseline="0" dirty="0" smtClean="0">
                <a:solidFill>
                  <a:schemeClr val="tx1"/>
                </a:solidFill>
                <a:latin typeface="+mn-lt"/>
                <a:ea typeface="+mn-ea"/>
                <a:cs typeface="+mn-cs"/>
              </a:rPr>
              <a:t>などのハードウェアの機能を利用することで実現されます。</a:t>
            </a:r>
            <a:endParaRPr kumimoji="1" lang="en-US" altLang="ja-JP" dirty="0" smtClean="0"/>
          </a:p>
          <a:p>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SCCrypt</a:t>
            </a:r>
            <a:r>
              <a:rPr kumimoji="1" lang="ja-JP" altLang="en-US" dirty="0" smtClean="0"/>
              <a:t>の</a:t>
            </a:r>
            <a:r>
              <a:rPr kumimoji="1" lang="en-US" altLang="ja-JP" dirty="0" smtClean="0"/>
              <a:t>VMM</a:t>
            </a:r>
            <a:r>
              <a:rPr kumimoji="1" lang="ja-JP" altLang="en-US" dirty="0" smtClean="0"/>
              <a:t>はユーザ</a:t>
            </a:r>
            <a:r>
              <a:rPr kumimoji="1" lang="en-US" altLang="ja-JP" dirty="0" smtClean="0"/>
              <a:t>VM</a:t>
            </a:r>
            <a:r>
              <a:rPr kumimoji="1" lang="ja-JP" altLang="en-US" dirty="0" smtClean="0"/>
              <a:t>のコンソールバッファに書き込みを行いますが、従来の</a:t>
            </a:r>
            <a:r>
              <a:rPr kumimoji="1" lang="en-US" altLang="ja-JP" dirty="0" smtClean="0"/>
              <a:t>VMM</a:t>
            </a:r>
            <a:r>
              <a:rPr kumimoji="1" lang="ja-JP" altLang="en-US" dirty="0" smtClean="0"/>
              <a:t>はユーザ</a:t>
            </a:r>
            <a:r>
              <a:rPr kumimoji="1" lang="en-US" altLang="ja-JP" dirty="0" smtClean="0"/>
              <a:t>VM</a:t>
            </a:r>
            <a:r>
              <a:rPr kumimoji="1" lang="ja-JP" altLang="en-US" dirty="0" smtClean="0"/>
              <a:t>のコンソールバッファの情報を認識していませんでした。</a:t>
            </a:r>
            <a:endParaRPr kumimoji="1" lang="en-US" altLang="ja-JP" dirty="0" smtClean="0"/>
          </a:p>
          <a:p>
            <a:r>
              <a:rPr kumimoji="1" lang="ja-JP" altLang="en-US" dirty="0" smtClean="0"/>
              <a:t>そのため</a:t>
            </a:r>
            <a:r>
              <a:rPr kumimoji="1" lang="en-US" altLang="ja-JP" dirty="0" smtClean="0"/>
              <a:t>VMM</a:t>
            </a:r>
            <a:r>
              <a:rPr kumimoji="1" lang="ja-JP" altLang="en-US" dirty="0" smtClean="0"/>
              <a:t>からコンソールバッファに書き込みができるように、管理</a:t>
            </a:r>
            <a:r>
              <a:rPr kumimoji="1" lang="en-US" altLang="ja-JP" dirty="0" smtClean="0"/>
              <a:t>VM</a:t>
            </a:r>
            <a:r>
              <a:rPr kumimoji="1" lang="ja-JP" altLang="en-US" dirty="0" smtClean="0"/>
              <a:t>とユーザ</a:t>
            </a:r>
            <a:r>
              <a:rPr kumimoji="1" lang="en-US" altLang="ja-JP" dirty="0" smtClean="0"/>
              <a:t>VM</a:t>
            </a:r>
            <a:r>
              <a:rPr kumimoji="1" lang="ja-JP" altLang="en-US" dirty="0" smtClean="0"/>
              <a:t>との通信からコンソールバッファの情報を取得します。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クリック</a:t>
            </a:r>
            <a:r>
              <a:rPr kumimoji="1" lang="en-US" altLang="ja-JP" dirty="0" smtClean="0"/>
              <a:t>]</a:t>
            </a:r>
          </a:p>
          <a:p>
            <a:r>
              <a:rPr kumimoji="1" lang="ja-JP" altLang="en-US" dirty="0" smtClean="0"/>
              <a:t>ユーザ</a:t>
            </a:r>
            <a:r>
              <a:rPr kumimoji="1" lang="en-US" altLang="ja-JP" dirty="0" smtClean="0"/>
              <a:t>VM</a:t>
            </a:r>
            <a:r>
              <a:rPr kumimoji="1" lang="ja-JP" altLang="en-US" dirty="0" smtClean="0"/>
              <a:t>が起動した時に、管理</a:t>
            </a:r>
            <a:r>
              <a:rPr kumimoji="1" lang="en-US" altLang="ja-JP" dirty="0" smtClean="0"/>
              <a:t>VM</a:t>
            </a:r>
            <a:r>
              <a:rPr kumimoji="1" lang="ja-JP" altLang="en-US" dirty="0" smtClean="0"/>
              <a:t>はメモリ内に割り当てたユーザ</a:t>
            </a:r>
            <a:r>
              <a:rPr kumimoji="1" lang="en-US" altLang="ja-JP" dirty="0" smtClean="0"/>
              <a:t>VM</a:t>
            </a:r>
            <a:r>
              <a:rPr kumimoji="1" lang="ja-JP" altLang="en-US" dirty="0" smtClean="0"/>
              <a:t>のコンソールバッファのアドレスなどを通知しています。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r>
              <a:rPr kumimoji="1" lang="ja-JP" altLang="en-US" dirty="0" smtClean="0"/>
              <a:t>クリック</a:t>
            </a:r>
            <a:r>
              <a:rPr kumimoji="1" lang="en-US" altLang="ja-JP" dirty="0" smtClean="0"/>
              <a:t>]</a:t>
            </a:r>
          </a:p>
          <a:p>
            <a:r>
              <a:rPr kumimoji="1" lang="ja-JP" altLang="en-US" dirty="0" smtClean="0"/>
              <a:t>そこで</a:t>
            </a:r>
            <a:r>
              <a:rPr kumimoji="1" lang="en-US" altLang="ja-JP" dirty="0" err="1" smtClean="0"/>
              <a:t>SCCrypt</a:t>
            </a:r>
            <a:r>
              <a:rPr kumimoji="1" lang="ja-JP" altLang="en-US" dirty="0" smtClean="0"/>
              <a:t>の</a:t>
            </a:r>
            <a:r>
              <a:rPr kumimoji="1" lang="en-US" altLang="ja-JP" dirty="0" smtClean="0"/>
              <a:t>VMM</a:t>
            </a:r>
            <a:r>
              <a:rPr kumimoji="1" lang="ja-JP" altLang="en-US" dirty="0" smtClean="0"/>
              <a:t>は、ユーザ</a:t>
            </a:r>
            <a:r>
              <a:rPr kumimoji="1" lang="en-US" altLang="ja-JP" dirty="0" smtClean="0"/>
              <a:t>VM</a:t>
            </a:r>
            <a:r>
              <a:rPr kumimoji="1" lang="ja-JP" altLang="en-US" dirty="0" smtClean="0"/>
              <a:t>の起動時に管理</a:t>
            </a:r>
            <a:r>
              <a:rPr kumimoji="1" lang="en-US" altLang="ja-JP" dirty="0" smtClean="0"/>
              <a:t>VM</a:t>
            </a:r>
            <a:r>
              <a:rPr kumimoji="1" lang="ja-JP" altLang="en-US" dirty="0" smtClean="0"/>
              <a:t>とユーザ</a:t>
            </a:r>
            <a:r>
              <a:rPr kumimoji="1" lang="en-US" altLang="ja-JP" dirty="0" smtClean="0"/>
              <a:t>VM</a:t>
            </a:r>
            <a:r>
              <a:rPr kumimoji="1" lang="ja-JP" altLang="en-US" dirty="0" smtClean="0"/>
              <a:t>の間で行われる通知から</a:t>
            </a:r>
            <a:endParaRPr kumimoji="1" lang="en-US" altLang="ja-JP" dirty="0" smtClean="0"/>
          </a:p>
          <a:p>
            <a:r>
              <a:rPr kumimoji="1" lang="ja-JP" altLang="en-US" dirty="0" smtClean="0"/>
              <a:t>コンソールバッファのアドレス情報を取得しています。</a:t>
            </a:r>
            <a:endParaRPr kumimoji="1" lang="en-US" altLang="ja-JP" dirty="0" smtClean="0"/>
          </a:p>
          <a:p>
            <a:r>
              <a:rPr kumimoji="1" lang="ja-JP" altLang="en-US" dirty="0" smtClean="0"/>
              <a:t>これにより</a:t>
            </a:r>
            <a:r>
              <a:rPr kumimoji="1" lang="en-US" altLang="ja-JP" dirty="0" smtClean="0"/>
              <a:t>VMM</a:t>
            </a:r>
            <a:r>
              <a:rPr kumimoji="1" lang="ja-JP" altLang="en-US" dirty="0" smtClean="0"/>
              <a:t>からコンソールバッファに情報の書き込みが可能になります。</a:t>
            </a:r>
            <a:endParaRPr kumimoji="1" lang="ja-JP" altLang="en-US" dirty="0"/>
          </a:p>
        </p:txBody>
      </p:sp>
      <p:sp>
        <p:nvSpPr>
          <p:cNvPr id="4" name="スライド番号プレースホルダ 3"/>
          <p:cNvSpPr>
            <a:spLocks noGrp="1"/>
          </p:cNvSpPr>
          <p:nvPr>
            <p:ph type="sldNum" sz="quarter" idx="10"/>
          </p:nvPr>
        </p:nvSpPr>
        <p:spPr/>
        <p:txBody>
          <a:bodyPr/>
          <a:lstStyle/>
          <a:p>
            <a:fld id="{59CE9639-BD7C-4132-95F1-3F830703C0DA}"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8213C1A5-0BAF-49D6-A179-8D4057D84F15}" type="datetimeFigureOut">
              <a:rPr kumimoji="1" lang="ja-JP" altLang="en-US" smtClean="0"/>
              <a:pPr/>
              <a:t>3/9/13</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5032A420-C2B7-40E4-8B7C-03934E2937B9}"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213C1A5-0BAF-49D6-A179-8D4057D84F15}" type="datetimeFigureOut">
              <a:rPr kumimoji="1" lang="ja-JP" altLang="en-US" smtClean="0"/>
              <a:pPr/>
              <a:t>3/9/13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8213C1A5-0BAF-49D6-A179-8D4057D84F15}" type="datetimeFigureOut">
              <a:rPr kumimoji="1" lang="ja-JP" altLang="en-US" smtClean="0"/>
              <a:pPr/>
              <a:t>3/9/13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正方形/長方形 2"/>
          <p:cNvSpPr/>
          <p:nvPr userDrawn="1"/>
        </p:nvSpPr>
        <p:spPr>
          <a:xfrm>
            <a:off x="8064180" y="5661248"/>
            <a:ext cx="648072" cy="720080"/>
          </a:xfrm>
          <a:prstGeom prst="rect">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lvl1pPr>
              <a:defRPr sz="4000"/>
            </a:lvl1pPr>
          </a:lstStyle>
          <a:p>
            <a:r>
              <a:rPr kumimoji="0" lang="ja-JP" altLang="en-US" dirty="0" smtClean="0"/>
              <a:t>マスタ タイトルの書式設定</a:t>
            </a:r>
            <a:endParaRPr kumimoji="0" lang="en-US" dirty="0"/>
          </a:p>
        </p:txBody>
      </p:sp>
      <p:sp>
        <p:nvSpPr>
          <p:cNvPr id="8" name="コンテンツ プレースホルダ 7"/>
          <p:cNvSpPr>
            <a:spLocks noGrp="1"/>
          </p:cNvSpPr>
          <p:nvPr>
            <p:ph sz="quarter" idx="1"/>
          </p:nvPr>
        </p:nvSpPr>
        <p:spPr>
          <a:xfrm>
            <a:off x="457200" y="1600200"/>
            <a:ext cx="7715200" cy="4873752"/>
          </a:xfrm>
        </p:spPr>
        <p:txBody>
          <a:bodyPr/>
          <a:lstStyle>
            <a:lvl1pPr>
              <a:defRPr sz="2800"/>
            </a:lvl1pPr>
            <a:lvl2pPr>
              <a:defRPr sz="2400"/>
            </a:lvl2pPr>
            <a:lvl3pPr>
              <a:defRPr sz="2000"/>
            </a:lvl3pPr>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7" name="日付プレースホルダ 6"/>
          <p:cNvSpPr>
            <a:spLocks noGrp="1"/>
          </p:cNvSpPr>
          <p:nvPr>
            <p:ph type="dt" sz="half" idx="14"/>
          </p:nvPr>
        </p:nvSpPr>
        <p:spPr/>
        <p:txBody>
          <a:bodyPr rtlCol="0"/>
          <a:lstStyle/>
          <a:p>
            <a:fld id="{8213C1A5-0BAF-49D6-A179-8D4057D84F15}" type="datetimeFigureOut">
              <a:rPr kumimoji="1" lang="ja-JP" altLang="en-US" smtClean="0"/>
              <a:pPr/>
              <a:t>3/9/13</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8213C1A5-0BAF-49D6-A179-8D4057D84F15}" type="datetimeFigureOut">
              <a:rPr kumimoji="1" lang="ja-JP" altLang="en-US" smtClean="0"/>
              <a:pPr/>
              <a:t>3/9/13</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5032A420-C2B7-40E4-8B7C-03934E2937B9}"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8213C1A5-0BAF-49D6-A179-8D4057D84F15}" type="datetimeFigureOut">
              <a:rPr kumimoji="1" lang="ja-JP" altLang="en-US" smtClean="0"/>
              <a:pPr/>
              <a:t>3/9/13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8213C1A5-0BAF-49D6-A179-8D4057D84F15}" type="datetimeFigureOut">
              <a:rPr kumimoji="1" lang="ja-JP" altLang="en-US" smtClean="0"/>
              <a:pPr/>
              <a:t>3/9/13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8213C1A5-0BAF-49D6-A179-8D4057D84F15}" type="datetimeFigureOut">
              <a:rPr kumimoji="1" lang="ja-JP" altLang="en-US" smtClean="0"/>
              <a:pPr/>
              <a:t>3/9/13</a:t>
            </a:fld>
            <a:endParaRPr kumimoji="1" lang="ja-JP" altLang="en-US"/>
          </a:p>
        </p:txBody>
      </p:sp>
      <p:sp>
        <p:nvSpPr>
          <p:cNvPr id="7" name="スライド番号プレースホルダ 6"/>
          <p:cNvSpPr>
            <a:spLocks noGrp="1"/>
          </p:cNvSpPr>
          <p:nvPr>
            <p:ph type="sldNum" sz="quarter" idx="11"/>
          </p:nvPr>
        </p:nvSpPr>
        <p:spPr/>
        <p:txBody>
          <a:bodyPr rtlCol="0"/>
          <a:lstStyle/>
          <a:p>
            <a:fld id="{5032A420-C2B7-40E4-8B7C-03934E2937B9}" type="slidenum">
              <a:rPr kumimoji="1" lang="ja-JP" altLang="en-US" smtClean="0"/>
              <a:pPr/>
              <a: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213C1A5-0BAF-49D6-A179-8D4057D84F15}" type="datetimeFigureOut">
              <a:rPr kumimoji="1" lang="ja-JP" altLang="en-US" smtClean="0"/>
              <a:pPr/>
              <a:t>3/9/13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32A420-C2B7-40E4-8B7C-03934E2937B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8213C1A5-0BAF-49D6-A179-8D4057D84F15}" type="datetimeFigureOut">
              <a:rPr kumimoji="1" lang="ja-JP" altLang="en-US" smtClean="0"/>
              <a:pPr/>
              <a:t>3/9/13</a:t>
            </a:fld>
            <a:endParaRPr kumimoji="1" lang="ja-JP" altLang="en-US"/>
          </a:p>
        </p:txBody>
      </p:sp>
      <p:sp>
        <p:nvSpPr>
          <p:cNvPr id="22" name="スライド番号プレースホルダ 21"/>
          <p:cNvSpPr>
            <a:spLocks noGrp="1"/>
          </p:cNvSpPr>
          <p:nvPr>
            <p:ph type="sldNum" sz="quarter" idx="15"/>
          </p:nvPr>
        </p:nvSpPr>
        <p:spPr/>
        <p:txBody>
          <a:bodyPr rtlCol="0"/>
          <a:lstStyle/>
          <a:p>
            <a:fld id="{5032A420-C2B7-40E4-8B7C-03934E2937B9}" type="slidenum">
              <a:rPr kumimoji="1" lang="ja-JP" altLang="en-US" smtClean="0"/>
              <a:pPr/>
              <a: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8213C1A5-0BAF-49D6-A179-8D4057D84F15}" type="datetimeFigureOut">
              <a:rPr kumimoji="1" lang="ja-JP" altLang="en-US" smtClean="0"/>
              <a:pPr/>
              <a:t>3/9/13</a:t>
            </a:fld>
            <a:endParaRPr kumimoji="1" lang="ja-JP" altLang="en-US"/>
          </a:p>
        </p:txBody>
      </p:sp>
      <p:sp>
        <p:nvSpPr>
          <p:cNvPr id="18" name="スライド番号プレースホルダ 17"/>
          <p:cNvSpPr>
            <a:spLocks noGrp="1"/>
          </p:cNvSpPr>
          <p:nvPr>
            <p:ph type="sldNum" sz="quarter" idx="11"/>
          </p:nvPr>
        </p:nvSpPr>
        <p:spPr/>
        <p:txBody>
          <a:bodyPr rtlCol="0"/>
          <a:lstStyle/>
          <a:p>
            <a:fld id="{5032A420-C2B7-40E4-8B7C-03934E2937B9}" type="slidenum">
              <a:rPr kumimoji="1" lang="ja-JP" altLang="en-US" smtClean="0"/>
              <a:pPr/>
              <a: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251520" y="1600200"/>
            <a:ext cx="767328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213C1A5-0BAF-49D6-A179-8D4057D84F15}" type="datetimeFigureOut">
              <a:rPr kumimoji="1" lang="ja-JP" altLang="en-US" smtClean="0"/>
              <a:pPr/>
              <a:t>3/9/13</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032A420-C2B7-40E4-8B7C-03934E2937B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7.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75656" y="1052736"/>
            <a:ext cx="6748264" cy="1894362"/>
          </a:xfrm>
        </p:spPr>
        <p:txBody>
          <a:bodyPr>
            <a:normAutofit/>
          </a:bodyPr>
          <a:lstStyle/>
          <a:p>
            <a:r>
              <a:rPr lang="ja-JP" altLang="en-US" sz="3600" dirty="0" smtClean="0">
                <a:latin typeface="ＭＳ Ｐゴシック" pitchFamily="50" charset="-128"/>
                <a:ea typeface="ＭＳ Ｐゴシック" pitchFamily="50" charset="-128"/>
              </a:rPr>
              <a:t>仮想シリアルコンソールを用いた</a:t>
            </a:r>
            <a:r>
              <a:rPr lang="en-US" altLang="ja-JP" sz="3600" dirty="0" smtClean="0">
                <a:latin typeface="ＭＳ Ｐゴシック" pitchFamily="50" charset="-128"/>
                <a:ea typeface="ＭＳ Ｐゴシック" pitchFamily="50" charset="-128"/>
              </a:rPr>
              <a:t/>
            </a:r>
            <a:br>
              <a:rPr lang="en-US" altLang="ja-JP" sz="3600" dirty="0" smtClean="0">
                <a:latin typeface="ＭＳ Ｐゴシック" pitchFamily="50" charset="-128"/>
                <a:ea typeface="ＭＳ Ｐゴシック" pitchFamily="50" charset="-128"/>
              </a:rPr>
            </a:br>
            <a:r>
              <a:rPr lang="ja-JP" altLang="en-US" sz="3600" dirty="0" smtClean="0">
                <a:latin typeface="ＭＳ Ｐゴシック" pitchFamily="50" charset="-128"/>
                <a:ea typeface="ＭＳ Ｐゴシック" pitchFamily="50" charset="-128"/>
              </a:rPr>
              <a:t>クラウドの安全なリモート管理</a:t>
            </a:r>
            <a:endParaRPr kumimoji="1" lang="ja-JP" altLang="en-US" sz="3600" dirty="0">
              <a:latin typeface="ＭＳ Ｐゴシック" pitchFamily="50" charset="-128"/>
              <a:ea typeface="ＭＳ Ｐゴシック" pitchFamily="50" charset="-128"/>
            </a:endParaRPr>
          </a:p>
        </p:txBody>
      </p:sp>
      <p:sp>
        <p:nvSpPr>
          <p:cNvPr id="3" name="サブタイトル 2"/>
          <p:cNvSpPr>
            <a:spLocks noGrp="1"/>
          </p:cNvSpPr>
          <p:nvPr>
            <p:ph type="subTitle" idx="1"/>
          </p:nvPr>
        </p:nvSpPr>
        <p:spPr>
          <a:xfrm>
            <a:off x="5076056" y="3212976"/>
            <a:ext cx="3579912" cy="1728192"/>
          </a:xfrm>
        </p:spPr>
        <p:txBody>
          <a:bodyPr>
            <a:normAutofit fontScale="92500"/>
          </a:bodyPr>
          <a:lstStyle/>
          <a:p>
            <a:pPr algn="r"/>
            <a:r>
              <a:rPr lang="ja-JP" altLang="en-US" sz="2400" dirty="0" smtClean="0"/>
              <a:t>九州工業大学　情報工学部</a:t>
            </a:r>
            <a:endParaRPr lang="en-US" altLang="ja-JP" sz="2400" dirty="0" smtClean="0"/>
          </a:p>
          <a:p>
            <a:pPr algn="r"/>
            <a:r>
              <a:rPr lang="ja-JP" altLang="en-US" sz="2400" dirty="0" smtClean="0"/>
              <a:t>機械情報工学科</a:t>
            </a:r>
            <a:endParaRPr lang="en-US" altLang="ja-JP" sz="2400" dirty="0" smtClean="0">
              <a:latin typeface="ＭＳ Ｐゴシック" pitchFamily="50" charset="-128"/>
              <a:ea typeface="ＭＳ Ｐゴシック" pitchFamily="50" charset="-128"/>
            </a:endParaRPr>
          </a:p>
          <a:p>
            <a:pPr algn="r"/>
            <a:r>
              <a:rPr lang="ja-JP" altLang="en-US" sz="2400" dirty="0" smtClean="0">
                <a:latin typeface="ＭＳ Ｐゴシック" pitchFamily="50" charset="-128"/>
                <a:ea typeface="ＭＳ Ｐゴシック" pitchFamily="50" charset="-128"/>
              </a:rPr>
              <a:t>光来研究室</a:t>
            </a:r>
            <a:endParaRPr lang="en-US" altLang="ja-JP" sz="2400" dirty="0" smtClean="0">
              <a:latin typeface="ＭＳ Ｐゴシック" pitchFamily="50" charset="-128"/>
              <a:ea typeface="ＭＳ Ｐゴシック" pitchFamily="50" charset="-128"/>
            </a:endParaRPr>
          </a:p>
          <a:p>
            <a:pPr algn="r"/>
            <a:r>
              <a:rPr lang="en-US" altLang="ja-JP" sz="2400" dirty="0" smtClean="0">
                <a:latin typeface="ＭＳ Ｐゴシック" pitchFamily="50" charset="-128"/>
                <a:ea typeface="ＭＳ Ｐゴシック" pitchFamily="50" charset="-128"/>
              </a:rPr>
              <a:t>09237020 </a:t>
            </a:r>
            <a:r>
              <a:rPr kumimoji="1" lang="ja-JP" altLang="en-US" sz="2400" dirty="0" smtClean="0">
                <a:latin typeface="ＭＳ Ｐゴシック" pitchFamily="50" charset="-128"/>
                <a:ea typeface="ＭＳ Ｐゴシック" pitchFamily="50" charset="-128"/>
              </a:rPr>
              <a:t>梶原　達也</a:t>
            </a:r>
            <a:endParaRPr kumimoji="1" lang="ja-JP" altLang="en-US" sz="2400" dirty="0">
              <a:latin typeface="ＭＳ Ｐゴシック" pitchFamily="50" charset="-128"/>
              <a:ea typeface="ＭＳ Ｐゴシック" pitchFamily="50" charset="-128"/>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solidFill>
                  <a:schemeClr val="tx1"/>
                </a:solidFill>
                <a:latin typeface="ＭＳ Ｐゴシック" pitchFamily="50" charset="-128"/>
                <a:ea typeface="ＭＳ Ｐゴシック" pitchFamily="50" charset="-128"/>
              </a:rPr>
              <a:t>コンソールバッファの特定</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kumimoji="1" lang="en-US" altLang="ja-JP" dirty="0" smtClean="0">
                <a:latin typeface="ＭＳ Ｐゴシック" pitchFamily="50" charset="-128"/>
                <a:ea typeface="ＭＳ Ｐゴシック" pitchFamily="50" charset="-128"/>
              </a:rPr>
              <a:t>VMM</a:t>
            </a:r>
            <a:r>
              <a:rPr kumimoji="1" lang="ja-JP" altLang="en-US" dirty="0" smtClean="0">
                <a:latin typeface="ＭＳ Ｐゴシック" pitchFamily="50" charset="-128"/>
                <a:ea typeface="ＭＳ Ｐゴシック" pitchFamily="50" charset="-128"/>
              </a:rPr>
              <a:t>は管理</a:t>
            </a:r>
            <a:r>
              <a:rPr kumimoji="1"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と</a:t>
            </a:r>
            <a:r>
              <a:rPr kumimoji="1" lang="ja-JP" altLang="en-US" dirty="0" smtClean="0">
                <a:latin typeface="ＭＳ Ｐゴシック" pitchFamily="50" charset="-128"/>
                <a:ea typeface="ＭＳ Ｐゴシック" pitchFamily="50" charset="-128"/>
              </a:rPr>
              <a:t>ユーザ</a:t>
            </a:r>
            <a:r>
              <a:rPr kumimoji="1"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a:t>
            </a:r>
            <a:r>
              <a:rPr kumimoji="1" lang="ja-JP" altLang="en-US" dirty="0" smtClean="0">
                <a:latin typeface="ＭＳ Ｐゴシック" pitchFamily="50" charset="-128"/>
                <a:ea typeface="ＭＳ Ｐゴシック" pitchFamily="50" charset="-128"/>
              </a:rPr>
              <a:t>通信を監視して</a:t>
            </a:r>
            <a:r>
              <a:rPr lang="ja-JP" altLang="en-US" dirty="0" smtClean="0">
                <a:latin typeface="ＭＳ Ｐゴシック" pitchFamily="50" charset="-128"/>
                <a:ea typeface="ＭＳ Ｐゴシック" pitchFamily="50" charset="-128"/>
              </a:rPr>
              <a:t>コンソールバッファのアドレスを取得</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従来の</a:t>
            </a:r>
            <a:r>
              <a:rPr lang="en-US" altLang="ja-JP" dirty="0" smtClean="0">
                <a:latin typeface="ＭＳ Ｐゴシック" pitchFamily="50" charset="-128"/>
                <a:ea typeface="ＭＳ Ｐゴシック" pitchFamily="50" charset="-128"/>
              </a:rPr>
              <a:t>VMM</a:t>
            </a:r>
            <a:r>
              <a:rPr lang="ja-JP" altLang="en-US" dirty="0" smtClean="0">
                <a:latin typeface="ＭＳ Ｐゴシック" pitchFamily="50" charset="-128"/>
                <a:ea typeface="ＭＳ Ｐゴシック" pitchFamily="50" charset="-128"/>
              </a:rPr>
              <a:t>はユーザ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内のコンソールバッファのことを認識していなかった</a:t>
            </a:r>
            <a:endParaRPr kumimoji="1" lang="ja-JP" altLang="en-US" dirty="0" smtClean="0"/>
          </a:p>
          <a:p>
            <a:pPr lvl="1"/>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起動時に管理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からアドレスが通知される</a:t>
            </a:r>
            <a:endParaRPr lang="en-US" altLang="ja-JP" dirty="0" smtClean="0">
              <a:latin typeface="ＭＳ Ｐゴシック" pitchFamily="50" charset="-128"/>
              <a:ea typeface="ＭＳ Ｐゴシック" pitchFamily="50" charset="-128"/>
            </a:endParaRPr>
          </a:p>
        </p:txBody>
      </p:sp>
      <p:sp>
        <p:nvSpPr>
          <p:cNvPr id="4" name="正方形/長方形 3"/>
          <p:cNvSpPr/>
          <p:nvPr/>
        </p:nvSpPr>
        <p:spPr>
          <a:xfrm>
            <a:off x="4572000" y="4365104"/>
            <a:ext cx="1872208" cy="1224136"/>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kumimoji="1" lang="ja-JP" altLang="en-US" dirty="0" smtClean="0">
                <a:latin typeface="ＭＳ Ｐゴシック" pitchFamily="50" charset="-128"/>
                <a:ea typeface="ＭＳ Ｐゴシック" pitchFamily="50" charset="-128"/>
              </a:rPr>
              <a:t>ユーザ</a:t>
            </a:r>
            <a:r>
              <a:rPr kumimoji="1" lang="en-US" altLang="ja-JP" dirty="0" smtClean="0">
                <a:latin typeface="ＭＳ Ｐゴシック" pitchFamily="50" charset="-128"/>
                <a:ea typeface="ＭＳ Ｐゴシック" pitchFamily="50" charset="-128"/>
              </a:rPr>
              <a:t>VM</a:t>
            </a:r>
            <a:endParaRPr kumimoji="1" lang="ja-JP" altLang="en-US" dirty="0">
              <a:latin typeface="ＭＳ Ｐゴシック" pitchFamily="50" charset="-128"/>
              <a:ea typeface="ＭＳ Ｐゴシック" pitchFamily="50" charset="-128"/>
            </a:endParaRPr>
          </a:p>
        </p:txBody>
      </p:sp>
      <p:sp>
        <p:nvSpPr>
          <p:cNvPr id="5" name="正方形/長方形 4"/>
          <p:cNvSpPr/>
          <p:nvPr/>
        </p:nvSpPr>
        <p:spPr>
          <a:xfrm>
            <a:off x="1763688" y="4365104"/>
            <a:ext cx="1800200" cy="1224136"/>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latin typeface="ＭＳ Ｐゴシック" pitchFamily="50" charset="-128"/>
                <a:ea typeface="ＭＳ Ｐゴシック" pitchFamily="50" charset="-128"/>
              </a:rPr>
              <a:t>管理</a:t>
            </a:r>
            <a:r>
              <a:rPr kumimoji="1" lang="en-US" altLang="ja-JP" dirty="0" smtClean="0">
                <a:latin typeface="ＭＳ Ｐゴシック" pitchFamily="50" charset="-128"/>
                <a:ea typeface="ＭＳ Ｐゴシック" pitchFamily="50" charset="-128"/>
              </a:rPr>
              <a:t>VM</a:t>
            </a:r>
            <a:endParaRPr kumimoji="1" lang="ja-JP" altLang="en-US" dirty="0">
              <a:latin typeface="ＭＳ Ｐゴシック" pitchFamily="50" charset="-128"/>
              <a:ea typeface="ＭＳ Ｐゴシック" pitchFamily="50" charset="-128"/>
            </a:endParaRPr>
          </a:p>
        </p:txBody>
      </p:sp>
      <p:sp>
        <p:nvSpPr>
          <p:cNvPr id="7" name="正方形/長方形 6"/>
          <p:cNvSpPr/>
          <p:nvPr/>
        </p:nvSpPr>
        <p:spPr>
          <a:xfrm>
            <a:off x="1763688" y="5949280"/>
            <a:ext cx="4680520"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0" name="テキスト ボックス 9"/>
          <p:cNvSpPr txBox="1"/>
          <p:nvPr/>
        </p:nvSpPr>
        <p:spPr>
          <a:xfrm>
            <a:off x="5508104" y="5013176"/>
            <a:ext cx="1008112" cy="523220"/>
          </a:xfrm>
          <a:prstGeom prst="rect">
            <a:avLst/>
          </a:prstGeom>
          <a:noFill/>
        </p:spPr>
        <p:txBody>
          <a:bodyPr wrap="square" rtlCol="0">
            <a:spAutoFit/>
          </a:bodyPr>
          <a:lstStyle/>
          <a:p>
            <a:pPr algn="ctr"/>
            <a:r>
              <a:rPr kumimoji="1" lang="ja-JP" altLang="en-US" sz="1400" dirty="0" smtClean="0">
                <a:latin typeface="ＭＳ Ｐゴシック" pitchFamily="50" charset="-128"/>
                <a:ea typeface="ＭＳ Ｐゴシック" pitchFamily="50" charset="-128"/>
              </a:rPr>
              <a:t>コンソールバッファ</a:t>
            </a:r>
            <a:endParaRPr kumimoji="1" lang="ja-JP" altLang="en-US" sz="1400" dirty="0">
              <a:latin typeface="ＭＳ Ｐゴシック" pitchFamily="50" charset="-128"/>
              <a:ea typeface="ＭＳ Ｐゴシック" pitchFamily="50" charset="-128"/>
            </a:endParaRPr>
          </a:p>
        </p:txBody>
      </p:sp>
      <p:sp>
        <p:nvSpPr>
          <p:cNvPr id="14" name="テキスト ボックス 13"/>
          <p:cNvSpPr txBox="1"/>
          <p:nvPr/>
        </p:nvSpPr>
        <p:spPr>
          <a:xfrm>
            <a:off x="3707904" y="4365104"/>
            <a:ext cx="64633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通知</a:t>
            </a:r>
            <a:endParaRPr kumimoji="1" lang="ja-JP" altLang="en-US" dirty="0">
              <a:latin typeface="ＭＳ Ｐゴシック" pitchFamily="50" charset="-128"/>
              <a:ea typeface="ＭＳ Ｐゴシック" pitchFamily="50" charset="-128"/>
            </a:endParaRPr>
          </a:p>
        </p:txBody>
      </p:sp>
      <p:sp>
        <p:nvSpPr>
          <p:cNvPr id="15" name="テキスト ボックス 14"/>
          <p:cNvSpPr txBox="1"/>
          <p:nvPr/>
        </p:nvSpPr>
        <p:spPr>
          <a:xfrm>
            <a:off x="4211960" y="5589240"/>
            <a:ext cx="93487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チェック</a:t>
            </a:r>
            <a:endParaRPr kumimoji="1" lang="ja-JP" altLang="en-US" dirty="0">
              <a:latin typeface="ＭＳ Ｐゴシック" pitchFamily="50" charset="-128"/>
              <a:ea typeface="ＭＳ Ｐゴシック" pitchFamily="50" charset="-128"/>
            </a:endParaRPr>
          </a:p>
        </p:txBody>
      </p:sp>
      <p:sp>
        <p:nvSpPr>
          <p:cNvPr id="16" name="テキスト ボックス 15"/>
          <p:cNvSpPr txBox="1"/>
          <p:nvPr/>
        </p:nvSpPr>
        <p:spPr>
          <a:xfrm>
            <a:off x="6012160" y="3933056"/>
            <a:ext cx="64633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起動</a:t>
            </a:r>
            <a:endParaRPr kumimoji="1" lang="ja-JP" altLang="en-US" dirty="0">
              <a:latin typeface="ＭＳ Ｐゴシック" pitchFamily="50" charset="-128"/>
              <a:ea typeface="ＭＳ Ｐゴシック" pitchFamily="50" charset="-128"/>
            </a:endParaRPr>
          </a:p>
        </p:txBody>
      </p:sp>
      <p:sp>
        <p:nvSpPr>
          <p:cNvPr id="17" name="右矢印 16"/>
          <p:cNvSpPr/>
          <p:nvPr/>
        </p:nvSpPr>
        <p:spPr>
          <a:xfrm>
            <a:off x="3563888" y="4725144"/>
            <a:ext cx="1008112" cy="5040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3" name="上矢印 12"/>
          <p:cNvSpPr/>
          <p:nvPr/>
        </p:nvSpPr>
        <p:spPr>
          <a:xfrm>
            <a:off x="3851920" y="5085184"/>
            <a:ext cx="484632" cy="864096"/>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18" name="正方形/長方形 17"/>
          <p:cNvSpPr/>
          <p:nvPr/>
        </p:nvSpPr>
        <p:spPr>
          <a:xfrm>
            <a:off x="4760571" y="5302985"/>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正方形/長方形 18"/>
          <p:cNvSpPr/>
          <p:nvPr/>
        </p:nvSpPr>
        <p:spPr>
          <a:xfrm>
            <a:off x="4760571" y="5132547"/>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0" name="正方形/長方形 19"/>
          <p:cNvSpPr/>
          <p:nvPr/>
        </p:nvSpPr>
        <p:spPr>
          <a:xfrm>
            <a:off x="4760570" y="4969914"/>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正方形/長方形 7"/>
          <p:cNvSpPr/>
          <p:nvPr/>
        </p:nvSpPr>
        <p:spPr>
          <a:xfrm>
            <a:off x="1979712" y="4734436"/>
            <a:ext cx="1440160" cy="782796"/>
          </a:xfrm>
          <a:prstGeom prst="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コンソールバッファの</a:t>
            </a:r>
            <a:endParaRPr kumimoji="1" lang="en-US" altLang="ja-JP" dirty="0" smtClean="0"/>
          </a:p>
          <a:p>
            <a:pPr algn="ctr"/>
            <a:r>
              <a:rPr kumimoji="1" lang="ja-JP" altLang="en-US" dirty="0" smtClean="0"/>
              <a:t>アドレス</a:t>
            </a:r>
            <a:endParaRPr kumimoji="1" lang="ja-JP" alt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vertic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linds(horizontal)">
                                      <p:cBhvr>
                                        <p:cTn id="10" dur="500"/>
                                        <p:tgtEl>
                                          <p:spTgt spid="16"/>
                                        </p:tgtEl>
                                      </p:cBhvr>
                                    </p:animEffect>
                                  </p:childTnLst>
                                </p:cTn>
                              </p:par>
                            </p:childTnLst>
                          </p:cTn>
                        </p:par>
                        <p:par>
                          <p:cTn id="11" fill="hold">
                            <p:stCondLst>
                              <p:cond delay="500"/>
                            </p:stCondLst>
                            <p:childTnLst>
                              <p:par>
                                <p:cTn id="12" presetID="5" presetClass="entr" presetSubtype="10"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checkerboard(across)">
                                      <p:cBhvr>
                                        <p:cTn id="14" dur="250"/>
                                        <p:tgtEl>
                                          <p:spTgt spid="18"/>
                                        </p:tgtEl>
                                      </p:cBhvr>
                                    </p:animEffect>
                                  </p:childTnLst>
                                </p:cTn>
                              </p:par>
                              <p:par>
                                <p:cTn id="15" presetID="5" presetClass="entr" presetSubtype="1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checkerboard(across)">
                                      <p:cBhvr>
                                        <p:cTn id="17" dur="250"/>
                                        <p:tgtEl>
                                          <p:spTgt spid="19"/>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checkerboard(across)">
                                      <p:cBhvr>
                                        <p:cTn id="20" dur="250"/>
                                        <p:tgtEl>
                                          <p:spTgt spid="20"/>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checkerboard(across)">
                                      <p:cBhvr>
                                        <p:cTn id="23" dur="500"/>
                                        <p:tgtEl>
                                          <p:spTgt spid="10"/>
                                        </p:tgtEl>
                                      </p:cBhvr>
                                    </p:animEffect>
                                  </p:childTnLst>
                                </p:cTn>
                              </p:par>
                            </p:childTnLst>
                          </p:cTn>
                        </p:par>
                        <p:par>
                          <p:cTn id="24" fill="hold">
                            <p:stCondLst>
                              <p:cond delay="1500"/>
                            </p:stCondLst>
                            <p:childTnLst>
                              <p:par>
                                <p:cTn id="25" presetID="5" presetClass="entr" presetSubtype="10"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heckerboard(across)">
                                      <p:cBhvr>
                                        <p:cTn id="27" dur="500"/>
                                        <p:tgtEl>
                                          <p:spTgt spid="17"/>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strips(downLeft)">
                                      <p:cBhvr>
                                        <p:cTn id="30" dur="500"/>
                                        <p:tgtEl>
                                          <p:spTgt spid="14"/>
                                        </p:tgtEl>
                                      </p:cBhvr>
                                    </p:animEffect>
                                  </p:childTnLst>
                                </p:cTn>
                              </p:par>
                            </p:childTnLst>
                          </p:cTn>
                        </p:par>
                        <p:par>
                          <p:cTn id="31" fill="hold">
                            <p:stCondLst>
                              <p:cond delay="2000"/>
                            </p:stCondLst>
                            <p:childTnLst>
                              <p:par>
                                <p:cTn id="32" presetID="18" presetClass="entr" presetSubtype="3"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strips(upRight)">
                                      <p:cBhvr>
                                        <p:cTn id="34" dur="500"/>
                                        <p:tgtEl>
                                          <p:spTgt spid="13"/>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strips(downLeft)">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par>
                          <p:cTn id="45" fill="hold">
                            <p:stCondLst>
                              <p:cond delay="500"/>
                            </p:stCondLst>
                            <p:childTnLst>
                              <p:par>
                                <p:cTn id="46" presetID="63" presetClass="path" presetSubtype="0" accel="50000" decel="50000" fill="hold" grpId="1" nodeType="afterEffect">
                                  <p:stCondLst>
                                    <p:cond delay="0"/>
                                  </p:stCondLst>
                                  <p:childTnLst>
                                    <p:animMotion origin="layout" path="M 1.11111E-6 -2.21092E-6 L 0.27569 -0.00601 " pathEditMode="relative" rAng="0" ptsTypes="AA">
                                      <p:cBhvr>
                                        <p:cTn id="47" dur="2000" fill="hold"/>
                                        <p:tgtEl>
                                          <p:spTgt spid="8"/>
                                        </p:tgtEl>
                                        <p:attrNameLst>
                                          <p:attrName>ppt_x</p:attrName>
                                          <p:attrName>ppt_y</p:attrName>
                                        </p:attrNameLst>
                                      </p:cBhvr>
                                      <p:rCtr x="13785" y="-3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P spid="14" grpId="0"/>
      <p:bldP spid="15" grpId="0"/>
      <p:bldP spid="16" grpId="0"/>
      <p:bldP spid="17" grpId="0" animBg="1"/>
      <p:bldP spid="13" grpId="0" animBg="1"/>
      <p:bldP spid="18" grpId="0" animBg="1"/>
      <p:bldP spid="19" grpId="0" animBg="1"/>
      <p:bldP spid="20" grpId="0" animBg="1"/>
      <p:bldP spid="8" grpId="0" animBg="1"/>
      <p:bldP spid="8"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実験</a:t>
            </a:r>
            <a:r>
              <a:rPr lang="en-US" altLang="ja-JP" dirty="0" smtClean="0">
                <a:latin typeface="ＭＳ Ｐゴシック" pitchFamily="50" charset="-128"/>
                <a:ea typeface="ＭＳ Ｐゴシック" pitchFamily="50" charset="-128"/>
              </a:rPr>
              <a:t>1</a:t>
            </a:r>
            <a:r>
              <a:rPr lang="ja-JP" altLang="en-US" dirty="0" smtClean="0">
                <a:latin typeface="ＭＳ Ｐゴシック" pitchFamily="50" charset="-128"/>
                <a:ea typeface="ＭＳ Ｐゴシック" pitchFamily="50" charset="-128"/>
              </a:rPr>
              <a:t>：</a:t>
            </a:r>
            <a:r>
              <a:rPr lang="ja-JP" altLang="en-US" dirty="0" smtClean="0">
                <a:solidFill>
                  <a:schemeClr val="tx1"/>
                </a:solidFill>
                <a:latin typeface="ＭＳ Ｐゴシック" pitchFamily="50" charset="-128"/>
                <a:ea typeface="ＭＳ Ｐゴシック" pitchFamily="50" charset="-128"/>
              </a:rPr>
              <a:t>情報漏洩の防止の確認</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を</a:t>
            </a:r>
            <a:r>
              <a:rPr lang="en-US" altLang="ja-JP" dirty="0" err="1" smtClean="0">
                <a:latin typeface="ＭＳ Ｐゴシック" pitchFamily="50" charset="-128"/>
                <a:ea typeface="ＭＳ Ｐゴシック" pitchFamily="50" charset="-128"/>
              </a:rPr>
              <a:t>OpenSSH</a:t>
            </a:r>
            <a:r>
              <a:rPr lang="ja-JP" altLang="en-US" dirty="0" smtClean="0">
                <a:latin typeface="ＭＳ Ｐゴシック" pitchFamily="50" charset="-128"/>
                <a:ea typeface="ＭＳ Ｐゴシック" pitchFamily="50" charset="-128"/>
              </a:rPr>
              <a:t>と</a:t>
            </a:r>
            <a:r>
              <a:rPr lang="en-US" altLang="ja-JP" dirty="0" err="1" smtClean="0">
                <a:latin typeface="ＭＳ Ｐゴシック" pitchFamily="50" charset="-128"/>
                <a:ea typeface="ＭＳ Ｐゴシック" pitchFamily="50" charset="-128"/>
              </a:rPr>
              <a:t>Xen</a:t>
            </a:r>
            <a:r>
              <a:rPr lang="ja-JP" altLang="en-US" dirty="0" smtClean="0">
                <a:latin typeface="ＭＳ Ｐゴシック" pitchFamily="50" charset="-128"/>
                <a:ea typeface="ＭＳ Ｐゴシック" pitchFamily="50" charset="-128"/>
              </a:rPr>
              <a:t>に実装</a:t>
            </a:r>
            <a:endParaRPr lang="en-US" altLang="ja-JP" dirty="0" smtClean="0">
              <a:latin typeface="ＭＳ Ｐゴシック" pitchFamily="50" charset="-128"/>
              <a:ea typeface="ＭＳ Ｐゴシック" pitchFamily="50" charset="-128"/>
            </a:endParaRPr>
          </a:p>
          <a:p>
            <a:pPr marL="0" indent="0">
              <a:buNone/>
            </a:pPr>
            <a:endParaRPr lang="en-US" altLang="ja-JP" dirty="0">
              <a:latin typeface="ＭＳ Ｐゴシック" pitchFamily="50" charset="-128"/>
              <a:ea typeface="ＭＳ Ｐゴシック" pitchFamily="50" charset="-128"/>
            </a:endParaRPr>
          </a:p>
          <a:p>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へのキーボード入力を管理</a:t>
            </a:r>
            <a:r>
              <a:rPr lang="en-US" altLang="ja-JP" dirty="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で盗聴できないことを確認した</a:t>
            </a:r>
            <a:endParaRPr lang="en-US" altLang="ja-JP" dirty="0" smtClean="0">
              <a:latin typeface="ＭＳ Ｐゴシック" pitchFamily="50" charset="-128"/>
              <a:ea typeface="ＭＳ Ｐゴシック" pitchFamily="50" charset="-128"/>
            </a:endParaRPr>
          </a:p>
          <a:p>
            <a:pPr lvl="1"/>
            <a:r>
              <a:rPr kumimoji="1" lang="ja-JP" altLang="en-US" dirty="0" smtClean="0">
                <a:latin typeface="ＭＳ Ｐゴシック" pitchFamily="50" charset="-128"/>
                <a:ea typeface="ＭＳ Ｐゴシック" pitchFamily="50" charset="-128"/>
              </a:rPr>
              <a:t>デモ</a:t>
            </a:r>
            <a:endParaRPr kumimoji="1" lang="en-US" altLang="ja-JP" dirty="0" smtClean="0">
              <a:latin typeface="ＭＳ Ｐゴシック" pitchFamily="50" charset="-128"/>
              <a:ea typeface="ＭＳ Ｐゴシック" pitchFamily="50" charset="-128"/>
            </a:endParaRPr>
          </a:p>
          <a:p>
            <a:pPr lvl="1"/>
            <a:endParaRPr lang="en-US" altLang="ja-JP" dirty="0" smtClean="0">
              <a:latin typeface="ＭＳ Ｐゴシック" pitchFamily="50" charset="-128"/>
              <a:ea typeface="ＭＳ Ｐゴシック"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410496030"/>
              </p:ext>
            </p:extLst>
          </p:nvPr>
        </p:nvGraphicFramePr>
        <p:xfrm>
          <a:off x="1115616" y="4509120"/>
          <a:ext cx="6408713" cy="1854200"/>
        </p:xfrm>
        <a:graphic>
          <a:graphicData uri="http://schemas.openxmlformats.org/drawingml/2006/table">
            <a:tbl>
              <a:tblPr firstRow="1" bandRow="1">
                <a:tableStyleId>{2D5ABB26-0587-4C30-8999-92F81FD0307C}</a:tableStyleId>
              </a:tblPr>
              <a:tblGrid>
                <a:gridCol w="894239"/>
                <a:gridCol w="2906277"/>
                <a:gridCol w="2608197"/>
              </a:tblGrid>
              <a:tr h="370840">
                <a:tc>
                  <a:txBody>
                    <a:bodyPr/>
                    <a:lstStyle/>
                    <a:p>
                      <a:endParaRPr kumimoji="1" lang="ja-JP" altLang="en-US" dirty="0">
                        <a:solidFill>
                          <a:sysClr val="windowText" lastClr="000000"/>
                        </a:solidFill>
                      </a:endParaRPr>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クライアントマシン</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サーバマシン</a:t>
                      </a:r>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dirty="0" smtClean="0"/>
                        <a:t>マシン</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Linux 3.2.0.37</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err="1" smtClean="0"/>
                        <a:t>Xen</a:t>
                      </a:r>
                      <a:r>
                        <a:rPr kumimoji="1" lang="en-US" altLang="ja-JP" sz="1800" kern="1200" baseline="0" dirty="0" smtClean="0"/>
                        <a:t> 4.1.3</a:t>
                      </a:r>
                      <a:r>
                        <a:rPr kumimoji="1" lang="ja-JP" altLang="en-US" sz="1800" kern="1200" baseline="0" dirty="0" smtClean="0"/>
                        <a:t>　</a:t>
                      </a:r>
                      <a:r>
                        <a:rPr kumimoji="1" lang="en-US" altLang="ja-JP" sz="1800" kern="1200" baseline="0" dirty="0" smtClean="0"/>
                        <a:t>Linux 3.2.0.36</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CPU</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Intel Xeon E3-1270 3.40GHz</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Intel Core i7 870 2.93GHz </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ja-JP" altLang="en-US" dirty="0" smtClean="0"/>
                        <a:t>メモリ</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8GB</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kern="1200" baseline="0" dirty="0" smtClean="0"/>
                        <a:t>4GB</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kumimoji="1" lang="en-US" altLang="ja-JP" dirty="0" smtClean="0"/>
                        <a:t>SSH</a:t>
                      </a:r>
                      <a:endParaRPr kumimoji="1" lang="ja-JP" altLang="en-US" dirty="0"/>
                    </a:p>
                  </a:txBody>
                  <a:tcP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800" kern="1200" baseline="0" dirty="0" err="1" smtClean="0"/>
                        <a:t>OpenSSH</a:t>
                      </a:r>
                      <a:r>
                        <a:rPr kumimoji="1" lang="en-US" altLang="ja-JP" sz="1800" kern="1200" baseline="0" dirty="0" smtClean="0"/>
                        <a:t> 6.0p1</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800" kern="1200" baseline="0" dirty="0" err="1" smtClean="0"/>
                        <a:t>OpenSSH</a:t>
                      </a:r>
                      <a:r>
                        <a:rPr kumimoji="1" lang="en-US" altLang="ja-JP" sz="1800" kern="1200" baseline="0" dirty="0" smtClean="0"/>
                        <a:t> 5.9p1</a:t>
                      </a:r>
                      <a:endParaRPr kumimoji="1" lang="ja-JP" altLang="en-US" dirty="0"/>
                    </a:p>
                  </a:txBody>
                  <a:tcP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実験</a:t>
            </a:r>
            <a:r>
              <a:rPr kumimoji="1" lang="en-US" altLang="ja-JP" dirty="0" smtClean="0"/>
              <a:t>2</a:t>
            </a:r>
            <a:r>
              <a:rPr lang="ja-JP" altLang="en-US" dirty="0" smtClean="0">
                <a:latin typeface="ＭＳ Ｐゴシック" pitchFamily="50" charset="-128"/>
                <a:ea typeface="ＭＳ Ｐゴシック" pitchFamily="50" charset="-128"/>
              </a:rPr>
              <a:t> ：</a:t>
            </a:r>
            <a:r>
              <a:rPr lang="ja-JP" altLang="en-US" dirty="0" smtClean="0"/>
              <a:t>従来システムとの性能比較</a:t>
            </a:r>
            <a:endParaRPr kumimoji="1" lang="ja-JP" altLang="en-US" dirty="0"/>
          </a:p>
        </p:txBody>
      </p:sp>
      <p:sp>
        <p:nvSpPr>
          <p:cNvPr id="3" name="コンテンツ プレースホルダ 2"/>
          <p:cNvSpPr>
            <a:spLocks noGrp="1"/>
          </p:cNvSpPr>
          <p:nvPr>
            <p:ph sz="quarter" idx="1"/>
          </p:nvPr>
        </p:nvSpPr>
        <p:spPr>
          <a:xfrm>
            <a:off x="539552" y="1772816"/>
            <a:ext cx="7920880" cy="4873752"/>
          </a:xfrm>
        </p:spPr>
        <p:txBody>
          <a:bodyPr/>
          <a:lstStyle/>
          <a:p>
            <a:r>
              <a:rPr lang="ja-JP" altLang="en-US" dirty="0" smtClean="0"/>
              <a:t>入力情報をコンソールバッファに書き込むのにかかる時間</a:t>
            </a:r>
            <a:r>
              <a:rPr lang="en-US" altLang="ja-JP" dirty="0"/>
              <a:t>(</a:t>
            </a:r>
            <a:r>
              <a:rPr lang="en-US" altLang="ja-JP" dirty="0" err="1" smtClean="0"/>
              <a:t>μs</a:t>
            </a:r>
            <a:r>
              <a:rPr lang="en-US" altLang="ja-JP" dirty="0"/>
              <a:t>)</a:t>
            </a:r>
            <a:r>
              <a:rPr lang="ja-JP" altLang="en-US" dirty="0" smtClean="0"/>
              <a:t>を比較</a:t>
            </a:r>
            <a:endParaRPr lang="en-US" altLang="ja-JP" dirty="0" smtClean="0"/>
          </a:p>
          <a:p>
            <a:pPr lvl="1"/>
            <a:r>
              <a:rPr kumimoji="1" lang="ja-JP" altLang="en-US" sz="2300" dirty="0" smtClean="0"/>
              <a:t>従来システム：ユーザ</a:t>
            </a:r>
            <a:r>
              <a:rPr kumimoji="1" lang="en-US" altLang="ja-JP" sz="2300" dirty="0" smtClean="0"/>
              <a:t>VM</a:t>
            </a:r>
            <a:r>
              <a:rPr kumimoji="1" lang="ja-JP" altLang="en-US" sz="2300" dirty="0" smtClean="0"/>
              <a:t>のメモリに直接書き込む時間</a:t>
            </a:r>
            <a:endParaRPr kumimoji="1" lang="en-US" altLang="ja-JP" sz="2300" dirty="0" smtClean="0"/>
          </a:p>
          <a:p>
            <a:pPr lvl="1"/>
            <a:r>
              <a:rPr lang="en-US" altLang="ja-JP" sz="2300" dirty="0" err="1" smtClean="0"/>
              <a:t>SCCrypt</a:t>
            </a:r>
            <a:r>
              <a:rPr lang="ja-JP" altLang="en-US" sz="2300" dirty="0" smtClean="0"/>
              <a:t>：ハイパーコールを用いて書き込む時間</a:t>
            </a:r>
            <a:endParaRPr kumimoji="1" lang="en-US" altLang="ja-JP" sz="2300" dirty="0" smtClean="0"/>
          </a:p>
          <a:p>
            <a:r>
              <a:rPr kumimoji="1" lang="ja-JP" altLang="en-US" dirty="0" smtClean="0"/>
              <a:t>従来システムに比べて約</a:t>
            </a:r>
            <a:r>
              <a:rPr kumimoji="1" lang="en-US" altLang="ja-JP" dirty="0" smtClean="0"/>
              <a:t>100μs</a:t>
            </a:r>
            <a:r>
              <a:rPr kumimoji="1" lang="ja-JP" altLang="en-US" dirty="0" smtClean="0"/>
              <a:t>増加</a:t>
            </a:r>
            <a:endParaRPr kumimoji="1" lang="en-US" altLang="ja-JP" dirty="0" smtClean="0"/>
          </a:p>
        </p:txBody>
      </p:sp>
      <p:graphicFrame>
        <p:nvGraphicFramePr>
          <p:cNvPr id="6" name="グラフ 5"/>
          <p:cNvGraphicFramePr/>
          <p:nvPr>
            <p:extLst>
              <p:ext uri="{D42A27DB-BD31-4B8C-83A1-F6EECF244321}">
                <p14:modId xmlns:p14="http://schemas.microsoft.com/office/powerpoint/2010/main" val="925236456"/>
              </p:ext>
            </p:extLst>
          </p:nvPr>
        </p:nvGraphicFramePr>
        <p:xfrm>
          <a:off x="1979712" y="4005064"/>
          <a:ext cx="5400600" cy="27678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 2"/>
          <p:cNvSpPr>
            <a:spLocks noGrp="1"/>
          </p:cNvSpPr>
          <p:nvPr>
            <p:ph sz="quarter" idx="1"/>
          </p:nvPr>
        </p:nvSpPr>
        <p:spPr/>
        <p:txBody>
          <a:bodyPr/>
          <a:lstStyle/>
          <a:p>
            <a:r>
              <a:rPr lang="en-US" altLang="ja-JP" dirty="0" err="1" smtClean="0"/>
              <a:t>FBCrypt</a:t>
            </a:r>
            <a:r>
              <a:rPr lang="en-US" altLang="ja-JP" dirty="0" smtClean="0"/>
              <a:t> [</a:t>
            </a:r>
            <a:r>
              <a:rPr lang="en-US" altLang="ja-JP" dirty="0" err="1" smtClean="0"/>
              <a:t>Egawa</a:t>
            </a:r>
            <a:r>
              <a:rPr lang="en-US" altLang="ja-JP" dirty="0" smtClean="0"/>
              <a:t> et al.</a:t>
            </a:r>
            <a:r>
              <a:rPr lang="ja-JP" altLang="en-US" dirty="0" smtClean="0"/>
              <a:t> </a:t>
            </a:r>
            <a:r>
              <a:rPr lang="en-US" altLang="ja-JP" dirty="0" smtClean="0"/>
              <a:t>2012]</a:t>
            </a:r>
          </a:p>
          <a:p>
            <a:pPr lvl="1"/>
            <a:r>
              <a:rPr lang="en-US" altLang="ja-JP" dirty="0" smtClean="0"/>
              <a:t>VNC</a:t>
            </a:r>
            <a:r>
              <a:rPr lang="ja-JP" altLang="en-US" dirty="0" smtClean="0"/>
              <a:t>を用いた</a:t>
            </a:r>
            <a:r>
              <a:rPr lang="en-US" altLang="ja-JP" dirty="0" smtClean="0"/>
              <a:t>VM</a:t>
            </a:r>
            <a:r>
              <a:rPr lang="ja-JP" altLang="en-US" dirty="0" smtClean="0"/>
              <a:t>のリモート管理においてクラウド内での情報漏洩を防止</a:t>
            </a:r>
            <a:endParaRPr lang="en-US" altLang="ja-JP" dirty="0" smtClean="0"/>
          </a:p>
          <a:p>
            <a:pPr lvl="1"/>
            <a:r>
              <a:rPr lang="en-US" altLang="ja-JP" dirty="0" err="1" smtClean="0"/>
              <a:t>SCCrypt</a:t>
            </a:r>
            <a:r>
              <a:rPr lang="ja-JP" altLang="en-US" dirty="0" smtClean="0"/>
              <a:t>と似ているが接続方法などが異なる</a:t>
            </a:r>
            <a:endParaRPr lang="en-US" altLang="ja-JP" dirty="0" smtClean="0"/>
          </a:p>
          <a:p>
            <a:r>
              <a:rPr lang="en-US" altLang="ja-JP" dirty="0"/>
              <a:t>VMware </a:t>
            </a:r>
            <a:r>
              <a:rPr lang="en-US" altLang="ja-JP" dirty="0" err="1"/>
              <a:t>vSphere</a:t>
            </a:r>
            <a:r>
              <a:rPr lang="en-US" altLang="ja-JP" dirty="0"/>
              <a:t> </a:t>
            </a:r>
            <a:endParaRPr lang="en-US" altLang="ja-JP" dirty="0" smtClean="0"/>
          </a:p>
          <a:p>
            <a:pPr lvl="1"/>
            <a:r>
              <a:rPr lang="en-US" altLang="ja-JP" dirty="0">
                <a:latin typeface="Tahoma"/>
              </a:rPr>
              <a:t>VMM</a:t>
            </a:r>
            <a:r>
              <a:rPr lang="ja-JP" altLang="en-US" dirty="0">
                <a:latin typeface="Tahoma"/>
              </a:rPr>
              <a:t>がネットワーク経由で</a:t>
            </a:r>
            <a:r>
              <a:rPr lang="en-US" altLang="ja-JP" dirty="0">
                <a:latin typeface="Tahoma"/>
              </a:rPr>
              <a:t>VM</a:t>
            </a:r>
            <a:r>
              <a:rPr lang="ja-JP" altLang="en-US" dirty="0">
                <a:latin typeface="Tahoma"/>
              </a:rPr>
              <a:t>の仮想シリアルコンソールを提供</a:t>
            </a:r>
            <a:endParaRPr lang="en-US" altLang="ja-JP" dirty="0">
              <a:latin typeface="Tahoma"/>
            </a:endParaRPr>
          </a:p>
          <a:p>
            <a:pPr lvl="2"/>
            <a:r>
              <a:rPr lang="en-US" altLang="ja-JP" dirty="0">
                <a:latin typeface="Tahoma"/>
              </a:rPr>
              <a:t>VMM</a:t>
            </a:r>
            <a:r>
              <a:rPr lang="ja-JP" altLang="en-US" dirty="0">
                <a:latin typeface="Tahoma"/>
              </a:rPr>
              <a:t>が信頼できれば入力情報は漏洩しない</a:t>
            </a:r>
            <a:endParaRPr lang="en-US" altLang="ja-JP" dirty="0">
              <a:latin typeface="Tahoma"/>
            </a:endParaRPr>
          </a:p>
          <a:p>
            <a:pPr lvl="1"/>
            <a:r>
              <a:rPr lang="en-US" altLang="ja-JP" dirty="0">
                <a:latin typeface="Tahoma"/>
              </a:rPr>
              <a:t>VMM</a:t>
            </a:r>
            <a:r>
              <a:rPr lang="ja-JP" altLang="en-US" dirty="0">
                <a:latin typeface="Tahoma"/>
              </a:rPr>
              <a:t>が攻撃を受ける危険性が高まる</a:t>
            </a:r>
            <a:endParaRPr lang="en-US" altLang="ja-JP" dirty="0">
              <a:latin typeface="Tahoma"/>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まとめ</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ja-JP" altLang="en-US" dirty="0" smtClean="0">
                <a:latin typeface="ＭＳ Ｐゴシック" pitchFamily="50" charset="-128"/>
                <a:ea typeface="ＭＳ Ｐゴシック" pitchFamily="50" charset="-128"/>
              </a:rPr>
              <a:t>クラウド内でのキーボード入力情報の漏洩を防ぐシステム</a:t>
            </a:r>
            <a:r>
              <a:rPr lang="en-US" altLang="ja-JP" dirty="0" err="1" smtClean="0">
                <a:latin typeface="ＭＳ Ｐゴシック" pitchFamily="50" charset="-128"/>
                <a:ea typeface="ＭＳ Ｐゴシック" pitchFamily="50" charset="-128"/>
              </a:rPr>
              <a:t>SCCrypt</a:t>
            </a:r>
            <a:r>
              <a:rPr lang="ja-JP" altLang="en-US" dirty="0" smtClean="0">
                <a:latin typeface="ＭＳ Ｐゴシック" pitchFamily="50" charset="-128"/>
                <a:ea typeface="ＭＳ Ｐゴシック" pitchFamily="50" charset="-128"/>
              </a:rPr>
              <a:t>を提案</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クライアント側で暗号化し，</a:t>
            </a:r>
            <a:r>
              <a:rPr lang="en-US" altLang="ja-JP" dirty="0" smtClean="0">
                <a:latin typeface="ＭＳ Ｐゴシック" pitchFamily="50" charset="-128"/>
                <a:ea typeface="ＭＳ Ｐゴシック" pitchFamily="50" charset="-128"/>
              </a:rPr>
              <a:t>VMM</a:t>
            </a:r>
            <a:r>
              <a:rPr lang="ja-JP" altLang="en-US" dirty="0" smtClean="0">
                <a:latin typeface="ＭＳ Ｐゴシック" pitchFamily="50" charset="-128"/>
                <a:ea typeface="ＭＳ Ｐゴシック" pitchFamily="50" charset="-128"/>
              </a:rPr>
              <a:t>内で復号化する</a:t>
            </a:r>
            <a:endParaRPr lang="en-US" altLang="ja-JP" dirty="0" smtClean="0">
              <a:latin typeface="ＭＳ Ｐゴシック" pitchFamily="50" charset="-128"/>
              <a:ea typeface="ＭＳ Ｐゴシック" pitchFamily="50" charset="-128"/>
            </a:endParaRPr>
          </a:p>
          <a:p>
            <a:pPr lvl="1"/>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の仮想シリアルコンソールを安全に利用できる</a:t>
            </a:r>
            <a:endParaRPr lang="en-US" altLang="ja-JP" dirty="0" smtClean="0">
              <a:latin typeface="ＭＳ Ｐゴシック" pitchFamily="50" charset="-128"/>
              <a:ea typeface="ＭＳ Ｐゴシック" pitchFamily="50" charset="-128"/>
            </a:endParaRPr>
          </a:p>
          <a:p>
            <a:endParaRPr kumimoji="1" lang="en-US" altLang="ja-JP" dirty="0" smtClean="0">
              <a:latin typeface="ＭＳ Ｐゴシック" pitchFamily="50" charset="-128"/>
              <a:ea typeface="ＭＳ Ｐゴシック" pitchFamily="50" charset="-128"/>
            </a:endParaRPr>
          </a:p>
          <a:p>
            <a:r>
              <a:rPr kumimoji="1" lang="ja-JP" altLang="en-US" dirty="0" smtClean="0">
                <a:latin typeface="ＭＳ Ｐゴシック" pitchFamily="50" charset="-128"/>
                <a:ea typeface="ＭＳ Ｐゴシック" pitchFamily="50" charset="-128"/>
              </a:rPr>
              <a:t>今後の課題</a:t>
            </a:r>
            <a:endParaRPr kumimoji="1"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より安全性の高いストリーム暗号に</a:t>
            </a:r>
            <a:r>
              <a:rPr kumimoji="1" lang="ja-JP" altLang="en-US" dirty="0" smtClean="0">
                <a:latin typeface="ＭＳ Ｐゴシック" pitchFamily="50" charset="-128"/>
                <a:ea typeface="ＭＳ Ｐゴシック" pitchFamily="50" charset="-128"/>
              </a:rPr>
              <a:t>変更</a:t>
            </a:r>
            <a:endParaRPr kumimoji="1" lang="en-US" altLang="ja-JP" dirty="0" smtClean="0">
              <a:latin typeface="ＭＳ Ｐゴシック" pitchFamily="50" charset="-128"/>
              <a:ea typeface="ＭＳ Ｐゴシック" pitchFamily="50" charset="-128"/>
            </a:endParaRPr>
          </a:p>
          <a:p>
            <a:pPr lvl="2"/>
            <a:r>
              <a:rPr lang="ja-JP" altLang="en-US" dirty="0" smtClean="0">
                <a:latin typeface="ＭＳ Ｐゴシック" pitchFamily="50" charset="-128"/>
                <a:ea typeface="ＭＳ Ｐゴシック" pitchFamily="50" charset="-128"/>
              </a:rPr>
              <a:t>現在は実装の容易な単純な方式を利用</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仮想シリアルコンソールからの出力の暗号化</a:t>
            </a:r>
            <a:endParaRPr kumimoji="1" lang="en-US" altLang="ja-JP" dirty="0" smtClean="0">
              <a:latin typeface="ＭＳ Ｐゴシック" pitchFamily="50" charset="-128"/>
              <a:ea typeface="ＭＳ Ｐゴシック" pitchFamily="50" charset="-128"/>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cap="none" dirty="0" err="1" smtClean="0">
                <a:latin typeface="ＭＳ Ｐゴシック" pitchFamily="50" charset="-128"/>
                <a:ea typeface="ＭＳ Ｐゴシック" pitchFamily="50" charset="-128"/>
              </a:rPr>
              <a:t>IaaS</a:t>
            </a:r>
            <a:r>
              <a:rPr kumimoji="1" lang="ja-JP" altLang="en-US" dirty="0" smtClean="0">
                <a:latin typeface="ＭＳ Ｐゴシック" pitchFamily="50" charset="-128"/>
                <a:ea typeface="ＭＳ Ｐゴシック" pitchFamily="50" charset="-128"/>
              </a:rPr>
              <a:t>型クラウド</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ja-JP" altLang="en-US" sz="2800" dirty="0" smtClean="0">
                <a:latin typeface="ＭＳ Ｐゴシック" pitchFamily="50" charset="-128"/>
                <a:ea typeface="ＭＳ Ｐゴシック" pitchFamily="50" charset="-128"/>
              </a:rPr>
              <a:t>クラウドコンピューティングの普及</a:t>
            </a:r>
            <a:endParaRPr lang="en-US" altLang="ja-JP" sz="2800" dirty="0" smtClean="0">
              <a:latin typeface="ＭＳ Ｐゴシック" pitchFamily="50" charset="-128"/>
              <a:ea typeface="ＭＳ Ｐゴシック" pitchFamily="50" charset="-128"/>
            </a:endParaRPr>
          </a:p>
          <a:p>
            <a:pPr lvl="1"/>
            <a:r>
              <a:rPr lang="en-US" altLang="ja-JP" dirty="0">
                <a:latin typeface="ＭＳ Ｐゴシック" pitchFamily="50" charset="-128"/>
                <a:ea typeface="ＭＳ Ｐゴシック" pitchFamily="50" charset="-128"/>
              </a:rPr>
              <a:t>1</a:t>
            </a:r>
            <a:r>
              <a:rPr lang="ja-JP" altLang="en-US" dirty="0" smtClean="0">
                <a:latin typeface="ＭＳ Ｐゴシック" pitchFamily="50" charset="-128"/>
                <a:ea typeface="ＭＳ Ｐゴシック" pitchFamily="50" charset="-128"/>
              </a:rPr>
              <a:t>つの形態として</a:t>
            </a:r>
            <a:r>
              <a:rPr lang="en-US" altLang="ja-JP" dirty="0" smtClean="0">
                <a:latin typeface="ＭＳ Ｐゴシック" pitchFamily="50" charset="-128"/>
                <a:ea typeface="ＭＳ Ｐゴシック" pitchFamily="50" charset="-128"/>
              </a:rPr>
              <a:t>IaaS</a:t>
            </a:r>
            <a:r>
              <a:rPr lang="ja-JP" altLang="en-US" dirty="0" smtClean="0">
                <a:latin typeface="ＭＳ Ｐゴシック" pitchFamily="50" charset="-128"/>
                <a:ea typeface="ＭＳ Ｐゴシック" pitchFamily="50" charset="-128"/>
              </a:rPr>
              <a:t>型クラウドが挙げられる</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ユーザに仮想マシン</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を提供</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ユーザはネットワーク経由で</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にアクセス</a:t>
            </a:r>
            <a:endParaRPr kumimoji="1" lang="ja-JP" altLang="en-US" dirty="0">
              <a:latin typeface="ＭＳ Ｐゴシック" pitchFamily="50" charset="-128"/>
              <a:ea typeface="ＭＳ Ｐゴシック" pitchFamily="50" charset="-128"/>
            </a:endParaRPr>
          </a:p>
        </p:txBody>
      </p:sp>
      <p:sp>
        <p:nvSpPr>
          <p:cNvPr id="4" name="雲 3"/>
          <p:cNvSpPr/>
          <p:nvPr/>
        </p:nvSpPr>
        <p:spPr>
          <a:xfrm>
            <a:off x="4355976" y="3861048"/>
            <a:ext cx="3888432" cy="1800200"/>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dirty="0"/>
          </a:p>
        </p:txBody>
      </p:sp>
      <p:pic>
        <p:nvPicPr>
          <p:cNvPr id="1026" name="Picture 2" descr="C:\Program Files (x86)\Microsoft Office\MEDIA\CAGCAT10\j0285750.wmf"/>
          <p:cNvPicPr>
            <a:picLocks noChangeAspect="1" noChangeArrowheads="1"/>
          </p:cNvPicPr>
          <p:nvPr/>
        </p:nvPicPr>
        <p:blipFill>
          <a:blip r:embed="rId3" cstate="print"/>
          <a:srcRect/>
          <a:stretch>
            <a:fillRect/>
          </a:stretch>
        </p:blipFill>
        <p:spPr bwMode="auto">
          <a:xfrm>
            <a:off x="683568" y="4005064"/>
            <a:ext cx="1824228" cy="1121054"/>
          </a:xfrm>
          <a:prstGeom prst="rect">
            <a:avLst/>
          </a:prstGeom>
          <a:noFill/>
        </p:spPr>
      </p:pic>
      <p:sp>
        <p:nvSpPr>
          <p:cNvPr id="11" name="上カーブ矢印 10"/>
          <p:cNvSpPr/>
          <p:nvPr/>
        </p:nvSpPr>
        <p:spPr>
          <a:xfrm>
            <a:off x="1475656" y="5085184"/>
            <a:ext cx="5400600" cy="1080120"/>
          </a:xfrm>
          <a:prstGeom prst="curved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solidFill>
                <a:schemeClr val="tx1"/>
              </a:solidFill>
            </a:endParaRPr>
          </a:p>
        </p:txBody>
      </p:sp>
      <p:sp>
        <p:nvSpPr>
          <p:cNvPr id="12" name="正方形/長方形 11"/>
          <p:cNvSpPr/>
          <p:nvPr/>
        </p:nvSpPr>
        <p:spPr>
          <a:xfrm>
            <a:off x="4932040" y="429309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5" name="正方形/長方形 14"/>
          <p:cNvSpPr/>
          <p:nvPr/>
        </p:nvSpPr>
        <p:spPr>
          <a:xfrm>
            <a:off x="5076056" y="4437112"/>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5220072" y="465313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17" name="正方形/長方形 16"/>
          <p:cNvSpPr/>
          <p:nvPr/>
        </p:nvSpPr>
        <p:spPr>
          <a:xfrm>
            <a:off x="6012160" y="429309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8" name="正方形/長方形 17"/>
          <p:cNvSpPr/>
          <p:nvPr/>
        </p:nvSpPr>
        <p:spPr>
          <a:xfrm>
            <a:off x="6156176" y="4437112"/>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VM</a:t>
            </a:r>
            <a:endParaRPr kumimoji="1" lang="ja-JP" altLang="en-US" dirty="0"/>
          </a:p>
        </p:txBody>
      </p:sp>
      <p:sp>
        <p:nvSpPr>
          <p:cNvPr id="19" name="正方形/長方形 18"/>
          <p:cNvSpPr/>
          <p:nvPr/>
        </p:nvSpPr>
        <p:spPr>
          <a:xfrm>
            <a:off x="7020272" y="4293096"/>
            <a:ext cx="720080" cy="55436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0" name="テキスト ボックス 19"/>
          <p:cNvSpPr txBox="1"/>
          <p:nvPr/>
        </p:nvSpPr>
        <p:spPr>
          <a:xfrm>
            <a:off x="755576" y="3717032"/>
            <a:ext cx="1152128" cy="369332"/>
          </a:xfrm>
          <a:prstGeom prst="rect">
            <a:avLst/>
          </a:prstGeom>
          <a:noFill/>
        </p:spPr>
        <p:txBody>
          <a:bodyPr wrap="squar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21" name="テキスト ボックス 20"/>
          <p:cNvSpPr txBox="1"/>
          <p:nvPr/>
        </p:nvSpPr>
        <p:spPr>
          <a:xfrm>
            <a:off x="2699792" y="4653136"/>
            <a:ext cx="1440160" cy="338554"/>
          </a:xfrm>
          <a:prstGeom prst="rect">
            <a:avLst/>
          </a:prstGeom>
          <a:noFill/>
        </p:spPr>
        <p:txBody>
          <a:bodyPr wrap="square" rtlCol="0">
            <a:spAutoFit/>
          </a:bodyPr>
          <a:lstStyle/>
          <a:p>
            <a:r>
              <a:rPr kumimoji="1" lang="ja-JP" altLang="en-US" sz="1600" dirty="0" smtClean="0">
                <a:latin typeface="ＭＳ Ｐゴシック" pitchFamily="50" charset="-128"/>
                <a:ea typeface="ＭＳ Ｐゴシック" pitchFamily="50" charset="-128"/>
              </a:rPr>
              <a:t>インターネット</a:t>
            </a:r>
            <a:endParaRPr kumimoji="1" lang="ja-JP" altLang="en-US" sz="1600" dirty="0">
              <a:latin typeface="ＭＳ Ｐゴシック" pitchFamily="50" charset="-128"/>
              <a:ea typeface="ＭＳ Ｐゴシック" pitchFamily="50" charset="-128"/>
            </a:endParaRPr>
          </a:p>
        </p:txBody>
      </p:sp>
      <p:sp>
        <p:nvSpPr>
          <p:cNvPr id="22" name="テキスト ボックス 21"/>
          <p:cNvSpPr txBox="1"/>
          <p:nvPr/>
        </p:nvSpPr>
        <p:spPr>
          <a:xfrm>
            <a:off x="6588224" y="5589240"/>
            <a:ext cx="1656184" cy="369332"/>
          </a:xfrm>
          <a:prstGeom prst="rect">
            <a:avLst/>
          </a:prstGeom>
          <a:noFill/>
        </p:spPr>
        <p:txBody>
          <a:bodyPr wrap="square" rtlCol="0">
            <a:spAutoFit/>
          </a:bodyPr>
          <a:lstStyle/>
          <a:p>
            <a:r>
              <a:rPr kumimoji="1" lang="en-US" altLang="ja-JP" dirty="0" err="1" smtClean="0">
                <a:latin typeface="ＭＳ Ｐゴシック" pitchFamily="50" charset="-128"/>
                <a:ea typeface="ＭＳ Ｐゴシック" pitchFamily="50" charset="-128"/>
              </a:rPr>
              <a:t>IaaS</a:t>
            </a:r>
            <a:r>
              <a:rPr kumimoji="1" lang="ja-JP" altLang="en-US" dirty="0" smtClean="0">
                <a:latin typeface="ＭＳ Ｐゴシック" pitchFamily="50" charset="-128"/>
                <a:ea typeface="ＭＳ Ｐゴシック" pitchFamily="50" charset="-128"/>
              </a:rPr>
              <a:t>型クラウド</a:t>
            </a:r>
            <a:endParaRPr kumimoji="1" lang="ja-JP" altLang="en-US" dirty="0">
              <a:latin typeface="ＭＳ Ｐゴシック" pitchFamily="50" charset="-128"/>
              <a:ea typeface="ＭＳ Ｐゴシック" pitchFamily="50" charset="-128"/>
            </a:endParaRPr>
          </a:p>
        </p:txBody>
      </p:sp>
      <p:pic>
        <p:nvPicPr>
          <p:cNvPr id="5" name="Picture 2" descr="C:\Users\kajita\AppData\Local\Microsoft\Windows\Temporary Internet Files\Content.IE5\ZDBM64D1\MC900431594[1].png"/>
          <p:cNvPicPr>
            <a:picLocks noChangeAspect="1" noChangeArrowheads="1"/>
          </p:cNvPicPr>
          <p:nvPr/>
        </p:nvPicPr>
        <p:blipFill>
          <a:blip r:embed="rId4" cstate="print"/>
          <a:srcRect/>
          <a:stretch>
            <a:fillRect/>
          </a:stretch>
        </p:blipFill>
        <p:spPr bwMode="auto">
          <a:xfrm>
            <a:off x="2411760" y="4941168"/>
            <a:ext cx="1828572" cy="1828572"/>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仮想シリアルコンソール</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a:xfrm>
            <a:off x="457200" y="1600200"/>
            <a:ext cx="7787208" cy="4873752"/>
          </a:xfrm>
        </p:spPr>
        <p:txBody>
          <a:bodyPr/>
          <a:lstStyle/>
          <a:p>
            <a:r>
              <a:rPr lang="en-US" altLang="ja-JP" sz="2800" dirty="0" smtClean="0">
                <a:latin typeface="ＭＳ Ｐゴシック" pitchFamily="50" charset="-128"/>
                <a:ea typeface="ＭＳ Ｐゴシック" pitchFamily="50" charset="-128"/>
              </a:rPr>
              <a:t>VM</a:t>
            </a:r>
            <a:r>
              <a:rPr lang="ja-JP" altLang="en-US" sz="2800" dirty="0" smtClean="0">
                <a:latin typeface="ＭＳ Ｐゴシック" pitchFamily="50" charset="-128"/>
                <a:ea typeface="ＭＳ Ｐゴシック" pitchFamily="50" charset="-128"/>
              </a:rPr>
              <a:t>にアクセスする</a:t>
            </a:r>
            <a:r>
              <a:rPr lang="ja-JP" altLang="en-US" dirty="0" smtClean="0">
                <a:latin typeface="ＭＳ Ｐゴシック" pitchFamily="50" charset="-128"/>
                <a:ea typeface="ＭＳ Ｐゴシック" pitchFamily="50" charset="-128"/>
              </a:rPr>
              <a:t>別の</a:t>
            </a:r>
            <a:r>
              <a:rPr lang="ja-JP" altLang="en-US" sz="2800" dirty="0" smtClean="0">
                <a:latin typeface="ＭＳ Ｐゴシック" pitchFamily="50" charset="-128"/>
                <a:ea typeface="ＭＳ Ｐゴシック" pitchFamily="50" charset="-128"/>
              </a:rPr>
              <a:t>手段として仮想シリアルコンソールが提供されている</a:t>
            </a:r>
            <a:endParaRPr lang="en-US" altLang="ja-JP" sz="2800"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仮想</a:t>
            </a:r>
            <a:r>
              <a:rPr lang="ja-JP" altLang="en-US" sz="2400" dirty="0" smtClean="0">
                <a:latin typeface="ＭＳ Ｐゴシック" pitchFamily="50" charset="-128"/>
                <a:ea typeface="ＭＳ Ｐゴシック" pitchFamily="50" charset="-128"/>
              </a:rPr>
              <a:t>シリアルコンソールとは？</a:t>
            </a:r>
            <a:endParaRPr lang="en-US" altLang="ja-JP" sz="2400" dirty="0" smtClean="0">
              <a:latin typeface="ＭＳ Ｐゴシック" pitchFamily="50" charset="-128"/>
              <a:ea typeface="ＭＳ Ｐゴシック" pitchFamily="50" charset="-128"/>
            </a:endParaRPr>
          </a:p>
          <a:p>
            <a:pPr lvl="2"/>
            <a:r>
              <a:rPr lang="en-US" altLang="ja-JP" sz="2000" dirty="0" smtClean="0">
                <a:latin typeface="ＭＳ Ｐゴシック" pitchFamily="50" charset="-128"/>
                <a:ea typeface="ＭＳ Ｐゴシック" pitchFamily="50" charset="-128"/>
              </a:rPr>
              <a:t>VM</a:t>
            </a:r>
            <a:r>
              <a:rPr lang="ja-JP" altLang="en-US" sz="2000" dirty="0" smtClean="0">
                <a:latin typeface="ＭＳ Ｐゴシック" pitchFamily="50" charset="-128"/>
                <a:ea typeface="ＭＳ Ｐゴシック" pitchFamily="50" charset="-128"/>
              </a:rPr>
              <a:t>の仮想的なシリアルポート</a:t>
            </a:r>
            <a:r>
              <a:rPr lang="ja-JP" altLang="en-US" dirty="0" smtClean="0">
                <a:latin typeface="ＭＳ Ｐゴシック" pitchFamily="50" charset="-128"/>
                <a:ea typeface="ＭＳ Ｐゴシック" pitchFamily="50" charset="-128"/>
              </a:rPr>
              <a:t>を</a:t>
            </a:r>
            <a:r>
              <a:rPr lang="ja-JP" altLang="en-US" sz="2000" dirty="0" smtClean="0">
                <a:latin typeface="ＭＳ Ｐゴシック" pitchFamily="50" charset="-128"/>
                <a:ea typeface="ＭＳ Ｐゴシック" pitchFamily="50" charset="-128"/>
              </a:rPr>
              <a:t>経由してアクセスする</a:t>
            </a:r>
            <a:r>
              <a:rPr lang="ja-JP" altLang="en-US" dirty="0" smtClean="0">
                <a:latin typeface="ＭＳ Ｐゴシック" pitchFamily="50" charset="-128"/>
                <a:ea typeface="ＭＳ Ｐゴシック" pitchFamily="50" charset="-128"/>
              </a:rPr>
              <a:t>方法</a:t>
            </a:r>
            <a:endParaRPr lang="en-US" altLang="ja-JP" dirty="0" smtClean="0">
              <a:latin typeface="ＭＳ Ｐゴシック" pitchFamily="50" charset="-128"/>
              <a:ea typeface="ＭＳ Ｐゴシック" pitchFamily="50" charset="-128"/>
            </a:endParaRPr>
          </a:p>
          <a:p>
            <a:pPr lvl="1"/>
            <a:r>
              <a:rPr lang="en-US" altLang="ja-JP" dirty="0" smtClean="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で管理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にログインし，仮想シリアルコンソールに接続</a:t>
            </a:r>
            <a:endParaRPr lang="en-US" altLang="ja-JP" dirty="0" smtClean="0">
              <a:latin typeface="ＭＳ Ｐゴシック" pitchFamily="50" charset="-128"/>
              <a:ea typeface="ＭＳ Ｐゴシック" pitchFamily="50" charset="-128"/>
            </a:endParaRPr>
          </a:p>
        </p:txBody>
      </p:sp>
      <p:sp>
        <p:nvSpPr>
          <p:cNvPr id="53" name="角丸四角形 52"/>
          <p:cNvSpPr/>
          <p:nvPr/>
        </p:nvSpPr>
        <p:spPr>
          <a:xfrm>
            <a:off x="2915816" y="4149080"/>
            <a:ext cx="5184576" cy="2448272"/>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dirty="0" smtClean="0"/>
              <a:t>クラウド</a:t>
            </a:r>
            <a:endParaRPr kumimoji="1" lang="ja-JP" altLang="en-US" dirty="0"/>
          </a:p>
        </p:txBody>
      </p:sp>
      <p:sp>
        <p:nvSpPr>
          <p:cNvPr id="39" name="正方形/長方形 38"/>
          <p:cNvSpPr/>
          <p:nvPr/>
        </p:nvSpPr>
        <p:spPr>
          <a:xfrm>
            <a:off x="323528" y="5013176"/>
            <a:ext cx="1512168" cy="1080120"/>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t"/>
          <a:lstStyle/>
          <a:p>
            <a:pPr algn="ctr"/>
            <a:r>
              <a:rPr kumimoji="1" lang="ja-JP" altLang="en-US" dirty="0" smtClean="0"/>
              <a:t>ユーザ</a:t>
            </a:r>
            <a:r>
              <a:rPr kumimoji="1" lang="en-US" altLang="ja-JP" dirty="0" smtClean="0"/>
              <a:t>PC</a:t>
            </a:r>
            <a:endParaRPr kumimoji="1" lang="ja-JP" altLang="en-US" dirty="0"/>
          </a:p>
        </p:txBody>
      </p:sp>
      <p:sp>
        <p:nvSpPr>
          <p:cNvPr id="40" name="正方形/長方形 39"/>
          <p:cNvSpPr/>
          <p:nvPr/>
        </p:nvSpPr>
        <p:spPr>
          <a:xfrm>
            <a:off x="3203848" y="4941168"/>
            <a:ext cx="1512168" cy="1224136"/>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44" name="右矢印 43"/>
          <p:cNvSpPr/>
          <p:nvPr/>
        </p:nvSpPr>
        <p:spPr>
          <a:xfrm>
            <a:off x="1763688" y="5517232"/>
            <a:ext cx="1512168" cy="32403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1907704" y="5157192"/>
            <a:ext cx="1007908" cy="369332"/>
          </a:xfrm>
          <a:prstGeom prst="rect">
            <a:avLst/>
          </a:prstGeom>
          <a:noFill/>
        </p:spPr>
        <p:txBody>
          <a:bodyPr wrap="none" rtlCol="0">
            <a:spAutoFit/>
          </a:bodyPr>
          <a:lstStyle/>
          <a:p>
            <a:r>
              <a:rPr kumimoji="1" lang="ja-JP" altLang="en-US" dirty="0" smtClean="0"/>
              <a:t>ログイン</a:t>
            </a:r>
            <a:endParaRPr kumimoji="1" lang="ja-JP" altLang="en-US" dirty="0"/>
          </a:p>
        </p:txBody>
      </p:sp>
      <p:pic>
        <p:nvPicPr>
          <p:cNvPr id="4" name="図 3"/>
          <p:cNvPicPr>
            <a:picLocks noChangeAspect="1"/>
          </p:cNvPicPr>
          <p:nvPr/>
        </p:nvPicPr>
        <p:blipFill>
          <a:blip r:embed="rId3"/>
          <a:stretch>
            <a:fillRect/>
          </a:stretch>
        </p:blipFill>
        <p:spPr>
          <a:xfrm rot="5400000">
            <a:off x="5939495" y="5589897"/>
            <a:ext cx="654509" cy="221148"/>
          </a:xfrm>
          <a:prstGeom prst="rect">
            <a:avLst/>
          </a:prstGeom>
        </p:spPr>
      </p:pic>
      <p:pic>
        <p:nvPicPr>
          <p:cNvPr id="5" name="図 4"/>
          <p:cNvPicPr>
            <a:picLocks noChangeAspect="1"/>
          </p:cNvPicPr>
          <p:nvPr/>
        </p:nvPicPr>
        <p:blipFill>
          <a:blip r:embed="rId4"/>
          <a:stretch>
            <a:fillRect/>
          </a:stretch>
        </p:blipFill>
        <p:spPr>
          <a:xfrm>
            <a:off x="5868144" y="4797152"/>
            <a:ext cx="705148" cy="529439"/>
          </a:xfrm>
          <a:prstGeom prst="rect">
            <a:avLst/>
          </a:prstGeom>
        </p:spPr>
      </p:pic>
      <p:sp>
        <p:nvSpPr>
          <p:cNvPr id="43" name="正方形/長方形 42"/>
          <p:cNvSpPr/>
          <p:nvPr/>
        </p:nvSpPr>
        <p:spPr>
          <a:xfrm>
            <a:off x="6516216" y="4869160"/>
            <a:ext cx="1368152"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cxnSp>
        <p:nvCxnSpPr>
          <p:cNvPr id="7" name="カギ線コネクタ 6"/>
          <p:cNvCxnSpPr>
            <a:stCxn id="39" idx="0"/>
            <a:endCxn id="5" idx="0"/>
          </p:cNvCxnSpPr>
          <p:nvPr/>
        </p:nvCxnSpPr>
        <p:spPr>
          <a:xfrm rot="5400000" flipH="1" flipV="1">
            <a:off x="3542153" y="2334611"/>
            <a:ext cx="216024" cy="5141106"/>
          </a:xfrm>
          <a:prstGeom prst="bentConnector3">
            <a:avLst>
              <a:gd name="adj1" fmla="val 205822"/>
            </a:avLst>
          </a:prstGeom>
        </p:spPr>
        <p:style>
          <a:lnRef idx="2">
            <a:schemeClr val="accent1"/>
          </a:lnRef>
          <a:fillRef idx="0">
            <a:schemeClr val="accent1"/>
          </a:fillRef>
          <a:effectRef idx="1">
            <a:schemeClr val="accent1"/>
          </a:effectRef>
          <a:fontRef idx="minor">
            <a:schemeClr val="tx1"/>
          </a:fontRef>
        </p:style>
      </p:cxnSp>
      <p:sp>
        <p:nvSpPr>
          <p:cNvPr id="33" name="テキスト ボックス 32"/>
          <p:cNvSpPr txBox="1"/>
          <p:nvPr/>
        </p:nvSpPr>
        <p:spPr>
          <a:xfrm>
            <a:off x="3203848" y="4221088"/>
            <a:ext cx="1377300" cy="369332"/>
          </a:xfrm>
          <a:prstGeom prst="rect">
            <a:avLst/>
          </a:prstGeom>
          <a:noFill/>
        </p:spPr>
        <p:txBody>
          <a:bodyPr wrap="none" rtlCol="0">
            <a:spAutoFit/>
          </a:bodyPr>
          <a:lstStyle/>
          <a:p>
            <a:r>
              <a:rPr kumimoji="1" lang="ja-JP" altLang="en-US" dirty="0" smtClean="0"/>
              <a:t>ネットワーク</a:t>
            </a:r>
            <a:endParaRPr kumimoji="1" lang="ja-JP" altLang="en-US" dirty="0"/>
          </a:p>
        </p:txBody>
      </p:sp>
      <p:sp>
        <p:nvSpPr>
          <p:cNvPr id="36" name="テキスト ボックス 35"/>
          <p:cNvSpPr txBox="1"/>
          <p:nvPr/>
        </p:nvSpPr>
        <p:spPr>
          <a:xfrm>
            <a:off x="4716016" y="5733256"/>
            <a:ext cx="1467068" cy="646331"/>
          </a:xfrm>
          <a:prstGeom prst="rect">
            <a:avLst/>
          </a:prstGeom>
          <a:noFill/>
        </p:spPr>
        <p:txBody>
          <a:bodyPr wrap="none" rtlCol="0">
            <a:spAutoFit/>
          </a:bodyPr>
          <a:lstStyle/>
          <a:p>
            <a:pPr algn="ctr"/>
            <a:r>
              <a:rPr lang="ja-JP" altLang="en-US" dirty="0" smtClean="0"/>
              <a:t>仮想シリアル</a:t>
            </a:r>
            <a:endParaRPr lang="en-US" altLang="ja-JP" dirty="0" smtClean="0"/>
          </a:p>
          <a:p>
            <a:pPr algn="ctr"/>
            <a:r>
              <a:rPr lang="ja-JP" altLang="en-US" dirty="0" smtClean="0"/>
              <a:t>コンソール</a:t>
            </a:r>
            <a:endParaRPr kumimoji="1" lang="ja-JP" altLang="en-US" dirty="0"/>
          </a:p>
        </p:txBody>
      </p:sp>
      <p:cxnSp>
        <p:nvCxnSpPr>
          <p:cNvPr id="12" name="直線コネクタ 11"/>
          <p:cNvCxnSpPr>
            <a:stCxn id="4" idx="2"/>
            <a:endCxn id="51" idx="3"/>
          </p:cNvCxnSpPr>
          <p:nvPr/>
        </p:nvCxnSpPr>
        <p:spPr>
          <a:xfrm flipH="1" flipV="1">
            <a:off x="4572000" y="5697252"/>
            <a:ext cx="1584176" cy="3220"/>
          </a:xfrm>
          <a:prstGeom prst="line">
            <a:avLst/>
          </a:prstGeom>
        </p:spPr>
        <p:style>
          <a:lnRef idx="2">
            <a:schemeClr val="accent2"/>
          </a:lnRef>
          <a:fillRef idx="0">
            <a:schemeClr val="accent2"/>
          </a:fillRef>
          <a:effectRef idx="1">
            <a:schemeClr val="accent2"/>
          </a:effectRef>
          <a:fontRef idx="minor">
            <a:schemeClr val="tx1"/>
          </a:fontRef>
        </p:style>
      </p:cxnSp>
      <p:sp>
        <p:nvSpPr>
          <p:cNvPr id="50" name="角丸四角形 49"/>
          <p:cNvSpPr/>
          <p:nvPr/>
        </p:nvSpPr>
        <p:spPr>
          <a:xfrm>
            <a:off x="395536" y="5445224"/>
            <a:ext cx="1368152" cy="576064"/>
          </a:xfrm>
          <a:prstGeom prst="roundRect">
            <a:avLst/>
          </a:prstGeom>
          <a:solidFill>
            <a:schemeClr val="accent4">
              <a:lumMod val="60000"/>
              <a:lumOff val="40000"/>
            </a:schemeClr>
          </a:solidFill>
          <a:ln>
            <a:solidFill>
              <a:schemeClr val="accent4">
                <a:lumMod val="75000"/>
              </a:schemeClr>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en-US" altLang="ja-JP" sz="1600" dirty="0" smtClean="0">
                <a:solidFill>
                  <a:schemeClr val="tx1"/>
                </a:solidFill>
                <a:latin typeface="ＭＳ Ｐゴシック" pitchFamily="50" charset="-128"/>
                <a:ea typeface="ＭＳ Ｐゴシック" pitchFamily="50" charset="-128"/>
              </a:rPr>
              <a:t>SSH</a:t>
            </a:r>
          </a:p>
          <a:p>
            <a:pPr algn="ctr"/>
            <a:r>
              <a:rPr kumimoji="1" lang="ja-JP" altLang="en-US" sz="1600" dirty="0" smtClean="0">
                <a:solidFill>
                  <a:schemeClr val="tx1"/>
                </a:solidFill>
                <a:latin typeface="ＭＳ Ｐゴシック" pitchFamily="50" charset="-128"/>
                <a:ea typeface="ＭＳ Ｐゴシック" pitchFamily="50" charset="-128"/>
              </a:rPr>
              <a:t>クライアント</a:t>
            </a:r>
            <a:endParaRPr kumimoji="1" lang="ja-JP" altLang="en-US" sz="1600" dirty="0">
              <a:solidFill>
                <a:schemeClr val="tx1"/>
              </a:solidFill>
              <a:latin typeface="ＭＳ Ｐゴシック" pitchFamily="50" charset="-128"/>
              <a:ea typeface="ＭＳ Ｐゴシック" pitchFamily="50" charset="-128"/>
            </a:endParaRPr>
          </a:p>
        </p:txBody>
      </p:sp>
      <p:sp>
        <p:nvSpPr>
          <p:cNvPr id="51" name="正方形/長方形 50"/>
          <p:cNvSpPr/>
          <p:nvPr/>
        </p:nvSpPr>
        <p:spPr>
          <a:xfrm>
            <a:off x="3275856" y="5445224"/>
            <a:ext cx="1296144"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left)">
                                      <p:cBhvr>
                                        <p:cTn id="12" dur="500"/>
                                        <p:tgtEl>
                                          <p:spTgt spid="44"/>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wipe(left)">
                                      <p:cBhvr>
                                        <p:cTn id="16" dur="500"/>
                                        <p:tgtEl>
                                          <p:spTgt spid="46"/>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wipe(left)">
                                      <p:cBhvr>
                                        <p:cTn id="2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6" grpId="0"/>
      <p:bldP spid="33"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ＭＳ Ｐゴシック" pitchFamily="50" charset="-128"/>
                <a:ea typeface="ＭＳ Ｐゴシック" pitchFamily="50" charset="-128"/>
              </a:rPr>
              <a:t>仮想シリアルコンソールの利点</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latin typeface="ＭＳ Ｐゴシック" pitchFamily="50" charset="-128"/>
                <a:ea typeface="ＭＳ Ｐゴシック" pitchFamily="50" charset="-128"/>
              </a:rPr>
              <a:t>ネットワーク経由で</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にアクセスできない状況でも</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の操作ができる</a:t>
            </a:r>
            <a:endParaRPr lang="en-US" altLang="ja-JP" dirty="0" smtClean="0">
              <a:latin typeface="ＭＳ Ｐゴシック" pitchFamily="50" charset="-128"/>
              <a:ea typeface="ＭＳ Ｐゴシック" pitchFamily="50" charset="-128"/>
            </a:endParaRPr>
          </a:p>
          <a:p>
            <a:pPr lvl="1"/>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のネットワークに設定ミスがあっても復旧できる</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一時的にネットワークを切断してセキュリティ関連の設定を行える</a:t>
            </a:r>
          </a:p>
          <a:p>
            <a:pPr lvl="1"/>
            <a:r>
              <a:rPr lang="en-US" altLang="ja-JP" dirty="0" smtClean="0"/>
              <a:t>VM</a:t>
            </a:r>
            <a:r>
              <a:rPr lang="ja-JP" altLang="en-US" dirty="0" smtClean="0"/>
              <a:t>に障害が発生した時でも情報を取得できる</a:t>
            </a:r>
            <a:endParaRPr kumimoji="1" lang="en-US" altLang="ja-JP" dirty="0" smtClean="0"/>
          </a:p>
        </p:txBody>
      </p:sp>
      <p:sp>
        <p:nvSpPr>
          <p:cNvPr id="18" name="角丸四角形 17"/>
          <p:cNvSpPr/>
          <p:nvPr/>
        </p:nvSpPr>
        <p:spPr>
          <a:xfrm>
            <a:off x="2987824" y="4365104"/>
            <a:ext cx="5184576" cy="2304256"/>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dirty="0" smtClean="0"/>
              <a:t>クラウド</a:t>
            </a:r>
            <a:endParaRPr kumimoji="1" lang="ja-JP" altLang="en-US" dirty="0"/>
          </a:p>
        </p:txBody>
      </p:sp>
      <p:sp>
        <p:nvSpPr>
          <p:cNvPr id="4" name="正方形/長方形 3"/>
          <p:cNvSpPr/>
          <p:nvPr/>
        </p:nvSpPr>
        <p:spPr>
          <a:xfrm>
            <a:off x="539552" y="5229200"/>
            <a:ext cx="1440160" cy="1080120"/>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t"/>
          <a:lstStyle/>
          <a:p>
            <a:pPr algn="ctr"/>
            <a:r>
              <a:rPr kumimoji="1" lang="ja-JP" altLang="en-US" dirty="0" smtClean="0"/>
              <a:t>ユーザ</a:t>
            </a:r>
            <a:r>
              <a:rPr kumimoji="1" lang="en-US" altLang="ja-JP" dirty="0" smtClean="0"/>
              <a:t>PC</a:t>
            </a:r>
            <a:endParaRPr kumimoji="1" lang="ja-JP" altLang="en-US" dirty="0"/>
          </a:p>
        </p:txBody>
      </p:sp>
      <p:sp>
        <p:nvSpPr>
          <p:cNvPr id="5" name="正方形/長方形 4"/>
          <p:cNvSpPr/>
          <p:nvPr/>
        </p:nvSpPr>
        <p:spPr>
          <a:xfrm>
            <a:off x="3275856" y="5157192"/>
            <a:ext cx="1512168" cy="1224136"/>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6" name="右矢印 5"/>
          <p:cNvSpPr/>
          <p:nvPr/>
        </p:nvSpPr>
        <p:spPr>
          <a:xfrm>
            <a:off x="1907704" y="5733256"/>
            <a:ext cx="1440160" cy="32403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051720" y="5373216"/>
            <a:ext cx="1007908" cy="369332"/>
          </a:xfrm>
          <a:prstGeom prst="rect">
            <a:avLst/>
          </a:prstGeom>
          <a:noFill/>
        </p:spPr>
        <p:txBody>
          <a:bodyPr wrap="none" rtlCol="0">
            <a:spAutoFit/>
          </a:bodyPr>
          <a:lstStyle/>
          <a:p>
            <a:r>
              <a:rPr kumimoji="1" lang="ja-JP" altLang="en-US" dirty="0" smtClean="0"/>
              <a:t>ログイン</a:t>
            </a:r>
            <a:endParaRPr kumimoji="1" lang="ja-JP" altLang="en-US" dirty="0"/>
          </a:p>
        </p:txBody>
      </p:sp>
      <p:pic>
        <p:nvPicPr>
          <p:cNvPr id="8" name="図 7"/>
          <p:cNvPicPr>
            <a:picLocks noChangeAspect="1"/>
          </p:cNvPicPr>
          <p:nvPr/>
        </p:nvPicPr>
        <p:blipFill>
          <a:blip r:embed="rId3"/>
          <a:stretch>
            <a:fillRect/>
          </a:stretch>
        </p:blipFill>
        <p:spPr>
          <a:xfrm rot="5400000">
            <a:off x="6011503" y="5805921"/>
            <a:ext cx="654509" cy="221148"/>
          </a:xfrm>
          <a:prstGeom prst="rect">
            <a:avLst/>
          </a:prstGeom>
        </p:spPr>
      </p:pic>
      <p:pic>
        <p:nvPicPr>
          <p:cNvPr id="9" name="図 8"/>
          <p:cNvPicPr>
            <a:picLocks noChangeAspect="1"/>
          </p:cNvPicPr>
          <p:nvPr/>
        </p:nvPicPr>
        <p:blipFill>
          <a:blip r:embed="rId4"/>
          <a:stretch>
            <a:fillRect/>
          </a:stretch>
        </p:blipFill>
        <p:spPr>
          <a:xfrm>
            <a:off x="5940152" y="5013176"/>
            <a:ext cx="705148" cy="529439"/>
          </a:xfrm>
          <a:prstGeom prst="rect">
            <a:avLst/>
          </a:prstGeom>
        </p:spPr>
      </p:pic>
      <p:sp>
        <p:nvSpPr>
          <p:cNvPr id="10" name="正方形/長方形 9"/>
          <p:cNvSpPr/>
          <p:nvPr/>
        </p:nvSpPr>
        <p:spPr>
          <a:xfrm>
            <a:off x="6588224" y="5085184"/>
            <a:ext cx="1368152" cy="10801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cxnSp>
        <p:nvCxnSpPr>
          <p:cNvPr id="11" name="カギ線コネクタ 10"/>
          <p:cNvCxnSpPr>
            <a:stCxn id="4" idx="0"/>
            <a:endCxn id="9" idx="0"/>
          </p:cNvCxnSpPr>
          <p:nvPr/>
        </p:nvCxnSpPr>
        <p:spPr>
          <a:xfrm rot="5400000" flipH="1" flipV="1">
            <a:off x="3668167" y="2604641"/>
            <a:ext cx="216024" cy="5033094"/>
          </a:xfrm>
          <a:prstGeom prst="bentConnector3">
            <a:avLst>
              <a:gd name="adj1" fmla="val 205822"/>
            </a:avLst>
          </a:prstGeom>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3059832" y="4437112"/>
            <a:ext cx="1377300" cy="369332"/>
          </a:xfrm>
          <a:prstGeom prst="rect">
            <a:avLst/>
          </a:prstGeom>
          <a:noFill/>
        </p:spPr>
        <p:txBody>
          <a:bodyPr wrap="none" rtlCol="0">
            <a:spAutoFit/>
          </a:bodyPr>
          <a:lstStyle/>
          <a:p>
            <a:r>
              <a:rPr kumimoji="1" lang="ja-JP" altLang="en-US" dirty="0" smtClean="0"/>
              <a:t>ネットワーク</a:t>
            </a:r>
            <a:endParaRPr kumimoji="1" lang="ja-JP" altLang="en-US" dirty="0"/>
          </a:p>
        </p:txBody>
      </p:sp>
      <p:sp>
        <p:nvSpPr>
          <p:cNvPr id="13" name="テキスト ボックス 12"/>
          <p:cNvSpPr txBox="1"/>
          <p:nvPr/>
        </p:nvSpPr>
        <p:spPr>
          <a:xfrm>
            <a:off x="4788024" y="5949280"/>
            <a:ext cx="1467068" cy="646331"/>
          </a:xfrm>
          <a:prstGeom prst="rect">
            <a:avLst/>
          </a:prstGeom>
          <a:noFill/>
        </p:spPr>
        <p:txBody>
          <a:bodyPr wrap="none" rtlCol="0">
            <a:spAutoFit/>
          </a:bodyPr>
          <a:lstStyle/>
          <a:p>
            <a:pPr algn="ctr"/>
            <a:r>
              <a:rPr lang="ja-JP" altLang="en-US" dirty="0" smtClean="0"/>
              <a:t>仮想シリアル</a:t>
            </a:r>
            <a:endParaRPr lang="en-US" altLang="ja-JP" dirty="0" smtClean="0"/>
          </a:p>
          <a:p>
            <a:pPr algn="ctr"/>
            <a:r>
              <a:rPr lang="ja-JP" altLang="en-US" dirty="0" smtClean="0"/>
              <a:t>コンソール</a:t>
            </a:r>
            <a:endParaRPr lang="en-US" altLang="ja-JP" dirty="0" smtClean="0"/>
          </a:p>
        </p:txBody>
      </p:sp>
      <p:cxnSp>
        <p:nvCxnSpPr>
          <p:cNvPr id="14" name="直線コネクタ 13"/>
          <p:cNvCxnSpPr>
            <a:stCxn id="8" idx="2"/>
            <a:endCxn id="16" idx="3"/>
          </p:cNvCxnSpPr>
          <p:nvPr/>
        </p:nvCxnSpPr>
        <p:spPr>
          <a:xfrm flipH="1" flipV="1">
            <a:off x="4644008" y="5913276"/>
            <a:ext cx="1584176" cy="3220"/>
          </a:xfrm>
          <a:prstGeom prst="line">
            <a:avLst/>
          </a:prstGeom>
        </p:spPr>
        <p:style>
          <a:lnRef idx="2">
            <a:schemeClr val="accent2"/>
          </a:lnRef>
          <a:fillRef idx="0">
            <a:schemeClr val="accent2"/>
          </a:fillRef>
          <a:effectRef idx="1">
            <a:schemeClr val="accent2"/>
          </a:effectRef>
          <a:fontRef idx="minor">
            <a:schemeClr val="tx1"/>
          </a:fontRef>
        </p:style>
      </p:cxnSp>
      <p:sp>
        <p:nvSpPr>
          <p:cNvPr id="15" name="角丸四角形 14"/>
          <p:cNvSpPr/>
          <p:nvPr/>
        </p:nvSpPr>
        <p:spPr>
          <a:xfrm>
            <a:off x="611560" y="5661248"/>
            <a:ext cx="1296144" cy="576064"/>
          </a:xfrm>
          <a:prstGeom prst="roundRect">
            <a:avLst/>
          </a:prstGeom>
          <a:solidFill>
            <a:schemeClr val="accent4">
              <a:lumMod val="60000"/>
              <a:lumOff val="40000"/>
            </a:schemeClr>
          </a:solidFill>
          <a:ln>
            <a:solidFill>
              <a:schemeClr val="accent4">
                <a:lumMod val="75000"/>
              </a:schemeClr>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en-US" altLang="ja-JP" sz="1600" dirty="0" smtClean="0">
                <a:solidFill>
                  <a:schemeClr val="tx1"/>
                </a:solidFill>
                <a:latin typeface="ＭＳ Ｐゴシック" pitchFamily="50" charset="-128"/>
                <a:ea typeface="ＭＳ Ｐゴシック" pitchFamily="50" charset="-128"/>
              </a:rPr>
              <a:t>SSH</a:t>
            </a:r>
          </a:p>
          <a:p>
            <a:pPr algn="ctr"/>
            <a:r>
              <a:rPr kumimoji="1" lang="ja-JP" altLang="en-US" sz="1600" dirty="0" smtClean="0">
                <a:solidFill>
                  <a:schemeClr val="tx1"/>
                </a:solidFill>
                <a:latin typeface="ＭＳ Ｐゴシック" pitchFamily="50" charset="-128"/>
                <a:ea typeface="ＭＳ Ｐゴシック" pitchFamily="50" charset="-128"/>
              </a:rPr>
              <a:t>クライアント</a:t>
            </a:r>
            <a:endParaRPr kumimoji="1" lang="ja-JP" altLang="en-US" sz="1600" dirty="0">
              <a:solidFill>
                <a:schemeClr val="tx1"/>
              </a:solidFill>
              <a:latin typeface="ＭＳ Ｐゴシック" pitchFamily="50" charset="-128"/>
              <a:ea typeface="ＭＳ Ｐゴシック" pitchFamily="50" charset="-128"/>
            </a:endParaRPr>
          </a:p>
        </p:txBody>
      </p:sp>
      <p:sp>
        <p:nvSpPr>
          <p:cNvPr id="16" name="正方形/長方形 15"/>
          <p:cNvSpPr/>
          <p:nvPr/>
        </p:nvSpPr>
        <p:spPr>
          <a:xfrm>
            <a:off x="3347864" y="5661248"/>
            <a:ext cx="1296144"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20" name="乗算記号 19"/>
          <p:cNvSpPr/>
          <p:nvPr/>
        </p:nvSpPr>
        <p:spPr>
          <a:xfrm>
            <a:off x="5824674" y="4806444"/>
            <a:ext cx="936104" cy="820639"/>
          </a:xfrm>
          <a:prstGeom prst="mathMultiply">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25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067944" y="4333746"/>
            <a:ext cx="3384376" cy="21602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 name="角丸四角形 5"/>
          <p:cNvSpPr/>
          <p:nvPr/>
        </p:nvSpPr>
        <p:spPr>
          <a:xfrm>
            <a:off x="467544" y="4405754"/>
            <a:ext cx="2628292" cy="201622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solidFill>
                  <a:schemeClr val="tx1"/>
                </a:solidFill>
                <a:latin typeface="ＭＳ Ｐゴシック" pitchFamily="50" charset="-128"/>
                <a:ea typeface="ＭＳ Ｐゴシック" pitchFamily="50" charset="-128"/>
              </a:rPr>
              <a:t>情報漏洩の危険性</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ja-JP" altLang="en-US" dirty="0" smtClean="0">
                <a:latin typeface="ＭＳ Ｐゴシック" pitchFamily="50" charset="-128"/>
                <a:ea typeface="ＭＳ Ｐゴシック" pitchFamily="50" charset="-128"/>
              </a:rPr>
              <a:t>仮想シリアルコンソールへの入力が</a:t>
            </a:r>
            <a:r>
              <a:rPr lang="ja-JP" altLang="en-US" dirty="0">
                <a:latin typeface="ＭＳ Ｐゴシック" pitchFamily="50" charset="-128"/>
                <a:ea typeface="ＭＳ Ｐゴシック" pitchFamily="50" charset="-128"/>
              </a:rPr>
              <a:t>クラウド内で漏洩</a:t>
            </a:r>
            <a:r>
              <a:rPr lang="ja-JP" altLang="en-US" dirty="0" smtClean="0">
                <a:latin typeface="ＭＳ Ｐゴシック" pitchFamily="50" charset="-128"/>
                <a:ea typeface="ＭＳ Ｐゴシック" pitchFamily="50" charset="-128"/>
              </a:rPr>
              <a:t>する危険がある</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クラウド内の管理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が信用できるとは限らない</a:t>
            </a:r>
            <a:endParaRPr lang="en-US" altLang="ja-JP" dirty="0" smtClean="0">
              <a:latin typeface="ＭＳ Ｐゴシック" pitchFamily="50" charset="-128"/>
              <a:ea typeface="ＭＳ Ｐゴシック" pitchFamily="50" charset="-128"/>
            </a:endParaRPr>
          </a:p>
          <a:p>
            <a:pPr lvl="2"/>
            <a:r>
              <a:rPr lang="ja-JP" altLang="en-US" dirty="0" smtClean="0">
                <a:latin typeface="ＭＳ Ｐゴシック" pitchFamily="50" charset="-128"/>
                <a:ea typeface="ＭＳ Ｐゴシック" pitchFamily="50" charset="-128"/>
              </a:rPr>
              <a:t>セキュリティの不備で攻撃者に侵入される可能性</a:t>
            </a:r>
            <a:endParaRPr lang="en-US" altLang="ja-JP" dirty="0" smtClean="0">
              <a:latin typeface="ＭＳ Ｐゴシック" pitchFamily="50" charset="-128"/>
              <a:ea typeface="ＭＳ Ｐゴシック" pitchFamily="50" charset="-128"/>
            </a:endParaRPr>
          </a:p>
          <a:p>
            <a:pPr lvl="2"/>
            <a:r>
              <a:rPr lang="ja-JP" altLang="en-US" dirty="0" smtClean="0">
                <a:latin typeface="ＭＳ Ｐゴシック" pitchFamily="50" charset="-128"/>
                <a:ea typeface="ＭＳ Ｐゴシック" pitchFamily="50" charset="-128"/>
              </a:rPr>
              <a:t>悪意あるクラウド管理者が存在する可能性</a:t>
            </a:r>
            <a:endParaRPr lang="en-US" altLang="ja-JP" dirty="0" smtClean="0">
              <a:latin typeface="ＭＳ Ｐゴシック" pitchFamily="50" charset="-128"/>
              <a:ea typeface="ＭＳ Ｐゴシック" pitchFamily="50" charset="-128"/>
            </a:endParaRPr>
          </a:p>
          <a:p>
            <a:pPr lvl="1"/>
            <a:r>
              <a:rPr kumimoji="1" lang="en-US" altLang="ja-JP" dirty="0" smtClean="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による</a:t>
            </a:r>
            <a:r>
              <a:rPr kumimoji="1" lang="ja-JP" altLang="en-US" dirty="0" smtClean="0">
                <a:latin typeface="ＭＳ Ｐゴシック" pitchFamily="50" charset="-128"/>
                <a:ea typeface="ＭＳ Ｐゴシック" pitchFamily="50" charset="-128"/>
              </a:rPr>
              <a:t>暗号化は</a:t>
            </a: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r>
              <a:rPr lang="ja-JP" altLang="en-US" dirty="0" smtClean="0">
                <a:latin typeface="ＭＳ Ｐゴシック" pitchFamily="50" charset="-128"/>
                <a:ea typeface="ＭＳ Ｐゴシック" pitchFamily="50" charset="-128"/>
              </a:rPr>
              <a:t>まで</a:t>
            </a:r>
            <a:endParaRPr kumimoji="1" lang="en-US" altLang="ja-JP" dirty="0" smtClean="0">
              <a:latin typeface="ＭＳ Ｐゴシック" pitchFamily="50" charset="-128"/>
              <a:ea typeface="ＭＳ Ｐゴシック" pitchFamily="50" charset="-128"/>
            </a:endParaRPr>
          </a:p>
        </p:txBody>
      </p:sp>
      <p:pic>
        <p:nvPicPr>
          <p:cNvPr id="3074" name="Picture 2" descr="C:\Users\kajita\AppData\Local\Microsoft\Windows\Temporary Internet Files\Content.IE5\5AA9XGDI\MC900398485[1].wmf"/>
          <p:cNvPicPr>
            <a:picLocks noChangeAspect="1" noChangeArrowheads="1"/>
          </p:cNvPicPr>
          <p:nvPr/>
        </p:nvPicPr>
        <p:blipFill>
          <a:blip r:embed="rId3" cstate="print"/>
          <a:srcRect/>
          <a:stretch>
            <a:fillRect/>
          </a:stretch>
        </p:blipFill>
        <p:spPr bwMode="auto">
          <a:xfrm>
            <a:off x="1259632" y="5341858"/>
            <a:ext cx="1440160" cy="658368"/>
          </a:xfrm>
          <a:prstGeom prst="rect">
            <a:avLst/>
          </a:prstGeom>
          <a:noFill/>
        </p:spPr>
      </p:pic>
      <p:pic>
        <p:nvPicPr>
          <p:cNvPr id="5" name="図 4" descr="man-people-person-user-icone-4751-128.png"/>
          <p:cNvPicPr>
            <a:picLocks noChangeAspect="1"/>
          </p:cNvPicPr>
          <p:nvPr/>
        </p:nvPicPr>
        <p:blipFill>
          <a:blip r:embed="rId4" cstate="print"/>
          <a:stretch>
            <a:fillRect/>
          </a:stretch>
        </p:blipFill>
        <p:spPr>
          <a:xfrm>
            <a:off x="3203848" y="5413866"/>
            <a:ext cx="1152128" cy="1152128"/>
          </a:xfrm>
          <a:prstGeom prst="rect">
            <a:avLst/>
          </a:prstGeom>
        </p:spPr>
      </p:pic>
      <p:sp>
        <p:nvSpPr>
          <p:cNvPr id="13" name="正方形/長方形 12"/>
          <p:cNvSpPr/>
          <p:nvPr/>
        </p:nvSpPr>
        <p:spPr>
          <a:xfrm>
            <a:off x="4211960" y="4549770"/>
            <a:ext cx="1152128" cy="1009780"/>
          </a:xfrm>
          <a:prstGeom prst="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8" name="角丸四角形 7"/>
          <p:cNvSpPr/>
          <p:nvPr/>
        </p:nvSpPr>
        <p:spPr>
          <a:xfrm>
            <a:off x="539553" y="4549770"/>
            <a:ext cx="1242138" cy="720080"/>
          </a:xfrm>
          <a:prstGeom prst="roundRect">
            <a:avLst/>
          </a:prstGeom>
          <a:solidFill>
            <a:schemeClr val="accent4">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sz="1600" dirty="0" smtClean="0">
                <a:latin typeface="ＭＳ Ｐゴシック" pitchFamily="50" charset="-128"/>
                <a:ea typeface="ＭＳ Ｐゴシック" pitchFamily="50" charset="-128"/>
              </a:rPr>
              <a:t>SSH</a:t>
            </a:r>
          </a:p>
          <a:p>
            <a:pPr algn="ctr"/>
            <a:r>
              <a:rPr kumimoji="1" lang="ja-JP" altLang="en-US" sz="1600" dirty="0" smtClean="0">
                <a:latin typeface="ＭＳ Ｐゴシック" pitchFamily="50" charset="-128"/>
                <a:ea typeface="ＭＳ Ｐゴシック" pitchFamily="50" charset="-128"/>
              </a:rPr>
              <a:t>クライアント</a:t>
            </a:r>
            <a:endParaRPr kumimoji="1" lang="ja-JP" altLang="en-US" sz="1600" dirty="0">
              <a:latin typeface="ＭＳ Ｐゴシック" pitchFamily="50" charset="-128"/>
              <a:ea typeface="ＭＳ Ｐゴシック" pitchFamily="50" charset="-128"/>
            </a:endParaRPr>
          </a:p>
        </p:txBody>
      </p:sp>
      <p:sp>
        <p:nvSpPr>
          <p:cNvPr id="14" name="テキスト ボックス 13"/>
          <p:cNvSpPr txBox="1"/>
          <p:nvPr/>
        </p:nvSpPr>
        <p:spPr>
          <a:xfrm>
            <a:off x="5321902" y="4333746"/>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5" name="テキスト ボックス 14"/>
          <p:cNvSpPr txBox="1"/>
          <p:nvPr/>
        </p:nvSpPr>
        <p:spPr>
          <a:xfrm>
            <a:off x="1763688" y="4405754"/>
            <a:ext cx="784189" cy="338554"/>
          </a:xfrm>
          <a:prstGeom prst="rect">
            <a:avLst/>
          </a:prstGeom>
          <a:noFill/>
        </p:spPr>
        <p:txBody>
          <a:bodyPr wrap="none" rtlCol="0">
            <a:spAutoFit/>
          </a:bodyPr>
          <a:lstStyle/>
          <a:p>
            <a:r>
              <a:rPr kumimoji="1" lang="ja-JP" altLang="en-US" sz="1600" dirty="0" smtClean="0">
                <a:latin typeface="ＭＳ Ｐゴシック" pitchFamily="50" charset="-128"/>
                <a:ea typeface="ＭＳ Ｐゴシック" pitchFamily="50" charset="-128"/>
              </a:rPr>
              <a:t>ユーザ</a:t>
            </a:r>
            <a:endParaRPr kumimoji="1" lang="ja-JP" altLang="en-US" sz="1600" dirty="0">
              <a:latin typeface="ＭＳ Ｐゴシック" pitchFamily="50" charset="-128"/>
              <a:ea typeface="ＭＳ Ｐゴシック" pitchFamily="50" charset="-128"/>
            </a:endParaRPr>
          </a:p>
        </p:txBody>
      </p:sp>
      <p:sp>
        <p:nvSpPr>
          <p:cNvPr id="22" name="屈折矢印 21"/>
          <p:cNvSpPr/>
          <p:nvPr/>
        </p:nvSpPr>
        <p:spPr>
          <a:xfrm>
            <a:off x="3995936" y="5559550"/>
            <a:ext cx="965256" cy="792088"/>
          </a:xfrm>
          <a:prstGeom prst="bentUpArrow">
            <a:avLst>
              <a:gd name="adj1" fmla="val 17769"/>
              <a:gd name="adj2" fmla="val 25000"/>
              <a:gd name="adj3" fmla="val 25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3" name="角丸四角形 22"/>
          <p:cNvSpPr/>
          <p:nvPr/>
        </p:nvSpPr>
        <p:spPr>
          <a:xfrm>
            <a:off x="6097622" y="5917922"/>
            <a:ext cx="1210682" cy="5040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ＭＳ Ｐゴシック" pitchFamily="50" charset="-128"/>
                <a:ea typeface="ＭＳ Ｐゴシック" pitchFamily="50" charset="-128"/>
              </a:rPr>
              <a:t>パスワード</a:t>
            </a:r>
            <a:endParaRPr kumimoji="1" lang="ja-JP" altLang="en-US" sz="1600" dirty="0">
              <a:latin typeface="ＭＳ Ｐゴシック" pitchFamily="50" charset="-128"/>
              <a:ea typeface="ＭＳ Ｐゴシック" pitchFamily="50" charset="-128"/>
            </a:endParaRPr>
          </a:p>
        </p:txBody>
      </p:sp>
      <p:sp>
        <p:nvSpPr>
          <p:cNvPr id="27" name="下矢印 26"/>
          <p:cNvSpPr/>
          <p:nvPr/>
        </p:nvSpPr>
        <p:spPr>
          <a:xfrm rot="17910866">
            <a:off x="5449881" y="5413590"/>
            <a:ext cx="377653" cy="911580"/>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121708" y="6296980"/>
            <a:ext cx="936104" cy="369332"/>
          </a:xfrm>
          <a:prstGeom prst="rect">
            <a:avLst/>
          </a:prstGeom>
          <a:noFill/>
        </p:spPr>
        <p:txBody>
          <a:bodyPr wrap="square" rtlCol="0">
            <a:spAutoFit/>
          </a:bodyPr>
          <a:lstStyle/>
          <a:p>
            <a:r>
              <a:rPr lang="ja-JP" altLang="en-US" dirty="0" smtClean="0">
                <a:latin typeface="ＭＳ Ｐゴシック" pitchFamily="50" charset="-128"/>
                <a:ea typeface="ＭＳ Ｐゴシック" pitchFamily="50" charset="-128"/>
              </a:rPr>
              <a:t>攻撃者</a:t>
            </a:r>
            <a:endParaRPr kumimoji="1" lang="ja-JP" altLang="en-US" dirty="0">
              <a:latin typeface="ＭＳ Ｐゴシック" pitchFamily="50" charset="-128"/>
              <a:ea typeface="ＭＳ Ｐゴシック" pitchFamily="50" charset="-128"/>
            </a:endParaRPr>
          </a:p>
        </p:txBody>
      </p:sp>
      <p:sp>
        <p:nvSpPr>
          <p:cNvPr id="30" name="テキスト ボックス 29"/>
          <p:cNvSpPr txBox="1"/>
          <p:nvPr/>
        </p:nvSpPr>
        <p:spPr>
          <a:xfrm>
            <a:off x="5509090" y="6124654"/>
            <a:ext cx="792088" cy="369332"/>
          </a:xfrm>
          <a:prstGeom prst="rect">
            <a:avLst/>
          </a:prstGeom>
          <a:noFill/>
        </p:spPr>
        <p:txBody>
          <a:bodyPr wrap="square" rtlCol="0">
            <a:spAutoFit/>
          </a:bodyPr>
          <a:lstStyle/>
          <a:p>
            <a:r>
              <a:rPr kumimoji="1" lang="ja-JP" altLang="en-US" dirty="0" smtClean="0">
                <a:latin typeface="ＭＳ Ｐゴシック" pitchFamily="50" charset="-128"/>
                <a:ea typeface="ＭＳ Ｐゴシック" pitchFamily="50" charset="-128"/>
              </a:rPr>
              <a:t>漏洩</a:t>
            </a:r>
            <a:endParaRPr kumimoji="1" lang="ja-JP" altLang="en-US" dirty="0">
              <a:latin typeface="ＭＳ Ｐゴシック" pitchFamily="50" charset="-128"/>
              <a:ea typeface="ＭＳ Ｐゴシック" pitchFamily="50" charset="-128"/>
            </a:endParaRPr>
          </a:p>
        </p:txBody>
      </p:sp>
      <p:sp>
        <p:nvSpPr>
          <p:cNvPr id="31" name="角丸四角形 30"/>
          <p:cNvSpPr/>
          <p:nvPr/>
        </p:nvSpPr>
        <p:spPr>
          <a:xfrm>
            <a:off x="4283968" y="4909810"/>
            <a:ext cx="100811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smtClean="0">
                <a:solidFill>
                  <a:schemeClr val="tx1"/>
                </a:solidFill>
                <a:latin typeface="ＭＳ Ｐゴシック" pitchFamily="50" charset="-128"/>
                <a:ea typeface="ＭＳ Ｐゴシック" pitchFamily="50" charset="-128"/>
              </a:rPr>
              <a:t>SSH</a:t>
            </a:r>
            <a:r>
              <a:rPr kumimoji="1" lang="ja-JP" altLang="en-US" sz="1600" dirty="0" smtClean="0">
                <a:solidFill>
                  <a:schemeClr val="tx1"/>
                </a:solidFill>
                <a:latin typeface="ＭＳ Ｐゴシック" pitchFamily="50" charset="-128"/>
                <a:ea typeface="ＭＳ Ｐゴシック" pitchFamily="50" charset="-128"/>
              </a:rPr>
              <a:t>サーバ</a:t>
            </a:r>
            <a:endParaRPr kumimoji="1" lang="ja-JP" altLang="en-US" sz="1600" dirty="0">
              <a:solidFill>
                <a:schemeClr val="tx1"/>
              </a:solidFill>
              <a:latin typeface="ＭＳ Ｐゴシック" pitchFamily="50" charset="-128"/>
              <a:ea typeface="ＭＳ Ｐゴシック" pitchFamily="50" charset="-128"/>
            </a:endParaRPr>
          </a:p>
        </p:txBody>
      </p:sp>
      <p:sp>
        <p:nvSpPr>
          <p:cNvPr id="32" name="テキスト ボックス 31"/>
          <p:cNvSpPr txBox="1"/>
          <p:nvPr/>
        </p:nvSpPr>
        <p:spPr>
          <a:xfrm>
            <a:off x="1043608" y="5917922"/>
            <a:ext cx="1689886"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キーボード入力</a:t>
            </a:r>
            <a:endParaRPr kumimoji="1" lang="ja-JP" altLang="en-US" dirty="0">
              <a:latin typeface="ＭＳ Ｐゴシック" pitchFamily="50" charset="-128"/>
              <a:ea typeface="ＭＳ Ｐゴシック" pitchFamily="50" charset="-128"/>
            </a:endParaRPr>
          </a:p>
        </p:txBody>
      </p:sp>
      <p:sp>
        <p:nvSpPr>
          <p:cNvPr id="26" name="右矢印 25"/>
          <p:cNvSpPr/>
          <p:nvPr/>
        </p:nvSpPr>
        <p:spPr>
          <a:xfrm>
            <a:off x="1781691" y="4909810"/>
            <a:ext cx="2502277" cy="2880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cxnSp>
        <p:nvCxnSpPr>
          <p:cNvPr id="36" name="直線矢印コネクタ 35"/>
          <p:cNvCxnSpPr>
            <a:stCxn id="26" idx="1"/>
          </p:cNvCxnSpPr>
          <p:nvPr/>
        </p:nvCxnSpPr>
        <p:spPr>
          <a:xfrm>
            <a:off x="1781691" y="5053826"/>
            <a:ext cx="2574285"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38" name="角丸四角形 37"/>
          <p:cNvSpPr/>
          <p:nvPr/>
        </p:nvSpPr>
        <p:spPr>
          <a:xfrm>
            <a:off x="1888551" y="4768416"/>
            <a:ext cx="1144278" cy="42942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500" dirty="0" smtClean="0">
                <a:latin typeface="ＭＳ Ｐゴシック" pitchFamily="50" charset="-128"/>
                <a:ea typeface="ＭＳ Ｐゴシック" pitchFamily="50" charset="-128"/>
              </a:rPr>
              <a:t>パスワード</a:t>
            </a:r>
            <a:endParaRPr kumimoji="1" lang="ja-JP" altLang="en-US" sz="1500" dirty="0">
              <a:latin typeface="ＭＳ Ｐゴシック" pitchFamily="50" charset="-128"/>
              <a:ea typeface="ＭＳ Ｐゴシック" pitchFamily="50" charset="-128"/>
            </a:endParaRPr>
          </a:p>
        </p:txBody>
      </p:sp>
      <p:sp>
        <p:nvSpPr>
          <p:cNvPr id="11" name="テキスト ボックス 10"/>
          <p:cNvSpPr txBox="1"/>
          <p:nvPr/>
        </p:nvSpPr>
        <p:spPr>
          <a:xfrm>
            <a:off x="5461207" y="5205433"/>
            <a:ext cx="1467068" cy="646331"/>
          </a:xfrm>
          <a:prstGeom prst="rect">
            <a:avLst/>
          </a:prstGeom>
          <a:noFill/>
        </p:spPr>
        <p:txBody>
          <a:bodyPr wrap="none" rtlCol="0">
            <a:spAutoFit/>
          </a:bodyPr>
          <a:lstStyle/>
          <a:p>
            <a:pPr algn="ctr"/>
            <a:r>
              <a:rPr kumimoji="1" lang="ja-JP" altLang="en-US" dirty="0" smtClean="0"/>
              <a:t>仮想シリアル</a:t>
            </a:r>
            <a:endParaRPr kumimoji="1" lang="en-US" altLang="ja-JP" dirty="0" smtClean="0"/>
          </a:p>
          <a:p>
            <a:pPr algn="ctr"/>
            <a:r>
              <a:rPr lang="ja-JP" altLang="en-US" dirty="0" smtClean="0"/>
              <a:t>コンソール</a:t>
            </a:r>
            <a:endParaRPr kumimoji="1" lang="ja-JP" altLang="en-US" dirty="0"/>
          </a:p>
        </p:txBody>
      </p:sp>
      <p:sp>
        <p:nvSpPr>
          <p:cNvPr id="12" name="正方形/長方形 11"/>
          <p:cNvSpPr/>
          <p:nvPr/>
        </p:nvSpPr>
        <p:spPr>
          <a:xfrm>
            <a:off x="6374173" y="4518412"/>
            <a:ext cx="934131" cy="67943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endParaRPr kumimoji="1" lang="en-US" altLang="ja-JP" dirty="0" smtClean="0"/>
          </a:p>
          <a:p>
            <a:pPr algn="ctr"/>
            <a:r>
              <a:rPr lang="en-US" altLang="ja-JP" dirty="0"/>
              <a:t>VM</a:t>
            </a:r>
            <a:endParaRPr kumimoji="1" lang="ja-JP" altLang="en-US" dirty="0"/>
          </a:p>
        </p:txBody>
      </p:sp>
      <p:pic>
        <p:nvPicPr>
          <p:cNvPr id="33" name="図 32"/>
          <p:cNvPicPr>
            <a:picLocks noChangeAspect="1"/>
          </p:cNvPicPr>
          <p:nvPr/>
        </p:nvPicPr>
        <p:blipFill>
          <a:blip r:embed="rId5"/>
          <a:stretch>
            <a:fillRect/>
          </a:stretch>
        </p:blipFill>
        <p:spPr>
          <a:xfrm rot="5400000">
            <a:off x="5880941" y="4799236"/>
            <a:ext cx="654509" cy="221148"/>
          </a:xfrm>
          <a:prstGeom prst="rect">
            <a:avLst/>
          </a:prstGeom>
        </p:spPr>
      </p:pic>
      <p:cxnSp>
        <p:nvCxnSpPr>
          <p:cNvPr id="17" name="カギ線コネクタ 16"/>
          <p:cNvCxnSpPr>
            <a:stCxn id="31" idx="3"/>
            <a:endCxn id="33" idx="2"/>
          </p:cNvCxnSpPr>
          <p:nvPr/>
        </p:nvCxnSpPr>
        <p:spPr>
          <a:xfrm flipV="1">
            <a:off x="5292080" y="4909811"/>
            <a:ext cx="805542" cy="288031"/>
          </a:xfrm>
          <a:prstGeom prst="bentConnector3">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down)">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vertical)">
                                      <p:cBhvr>
                                        <p:cTn id="12" dur="500"/>
                                        <p:tgtEl>
                                          <p:spTgt spid="27"/>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blinds(horizontal)">
                                      <p:cBhvr>
                                        <p:cTn id="16" dur="500"/>
                                        <p:tgtEl>
                                          <p:spTgt spid="23"/>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checkerboard(across)">
                                      <p:cBhvr>
                                        <p:cTn id="1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7" grpId="0" animBg="1"/>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提案</a:t>
            </a:r>
            <a:r>
              <a:rPr lang="ja-JP" altLang="en-US" dirty="0" smtClean="0">
                <a:latin typeface="ＭＳ Ｐゴシック" pitchFamily="50" charset="-128"/>
                <a:ea typeface="ＭＳ Ｐゴシック" pitchFamily="50" charset="-128"/>
              </a:rPr>
              <a:t>：</a:t>
            </a:r>
            <a:r>
              <a:rPr lang="en-US" altLang="ja-JP" dirty="0" err="1" smtClean="0">
                <a:latin typeface="ＭＳ Ｐゴシック" pitchFamily="50" charset="-128"/>
                <a:ea typeface="ＭＳ Ｐゴシック" pitchFamily="50" charset="-128"/>
              </a:rPr>
              <a:t>SCC</a:t>
            </a:r>
            <a:r>
              <a:rPr lang="en-US" altLang="ja-JP" cap="none" dirty="0" err="1" smtClean="0">
                <a:latin typeface="ＭＳ Ｐゴシック" pitchFamily="50" charset="-128"/>
                <a:ea typeface="ＭＳ Ｐゴシック" pitchFamily="50" charset="-128"/>
              </a:rPr>
              <a:t>rypt</a:t>
            </a:r>
            <a:endParaRPr kumimoji="1" lang="ja-JP" altLang="en-US" dirty="0">
              <a:latin typeface="ＭＳ Ｐゴシック" pitchFamily="50" charset="-128"/>
              <a:ea typeface="ＭＳ Ｐゴシック" pitchFamily="50" charset="-128"/>
            </a:endParaRPr>
          </a:p>
        </p:txBody>
      </p:sp>
      <p:sp>
        <p:nvSpPr>
          <p:cNvPr id="3" name="コンテンツ プレースホルダー 2"/>
          <p:cNvSpPr>
            <a:spLocks noGrp="1"/>
          </p:cNvSpPr>
          <p:nvPr>
            <p:ph sz="quarter" idx="1"/>
          </p:nvPr>
        </p:nvSpPr>
        <p:spPr/>
        <p:txBody>
          <a:bodyPr/>
          <a:lstStyle/>
          <a:p>
            <a:r>
              <a:rPr lang="ja-JP" altLang="en-US" dirty="0" smtClean="0">
                <a:latin typeface="ＭＳ Ｐゴシック" pitchFamily="50" charset="-128"/>
                <a:ea typeface="ＭＳ Ｐゴシック" pitchFamily="50" charset="-128"/>
              </a:rPr>
              <a:t>暗号化された入力を受け取る仮想シリアルコンソールを提供</a:t>
            </a:r>
            <a:endParaRPr lang="en-US" altLang="ja-JP" dirty="0" smtClean="0">
              <a:latin typeface="ＭＳ Ｐゴシック" pitchFamily="50" charset="-128"/>
              <a:ea typeface="ＭＳ Ｐゴシック" pitchFamily="50" charset="-128"/>
            </a:endParaRPr>
          </a:p>
          <a:p>
            <a:pPr lvl="1"/>
            <a:r>
              <a:rPr lang="en-US" altLang="ja-JP" dirty="0" smtClean="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クライアントでキーボード入力情報を暗号化</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仮想マシンモニタ（</a:t>
            </a:r>
            <a:r>
              <a:rPr lang="en-US" altLang="ja-JP" dirty="0" smtClean="0">
                <a:latin typeface="ＭＳ Ｐゴシック" pitchFamily="50" charset="-128"/>
                <a:ea typeface="ＭＳ Ｐゴシック" pitchFamily="50" charset="-128"/>
              </a:rPr>
              <a:t>VMM</a:t>
            </a:r>
            <a:r>
              <a:rPr lang="ja-JP" altLang="en-US" dirty="0" smtClean="0">
                <a:latin typeface="ＭＳ Ｐゴシック" pitchFamily="50" charset="-128"/>
                <a:ea typeface="ＭＳ Ｐゴシック" pitchFamily="50" charset="-128"/>
              </a:rPr>
              <a:t>）で</a:t>
            </a:r>
            <a:r>
              <a:rPr kumimoji="1" lang="ja-JP" altLang="en-US" dirty="0" smtClean="0">
                <a:latin typeface="ＭＳ Ｐゴシック" pitchFamily="50" charset="-128"/>
                <a:ea typeface="ＭＳ Ｐゴシック" pitchFamily="50" charset="-128"/>
              </a:rPr>
              <a:t>復号してユーザ</a:t>
            </a:r>
            <a:r>
              <a:rPr kumimoji="1" lang="en-US" altLang="ja-JP" dirty="0" smtClean="0">
                <a:latin typeface="ＭＳ Ｐゴシック" pitchFamily="50" charset="-128"/>
                <a:ea typeface="ＭＳ Ｐゴシック" pitchFamily="50" charset="-128"/>
              </a:rPr>
              <a:t>VM</a:t>
            </a:r>
            <a:r>
              <a:rPr kumimoji="1" lang="ja-JP" altLang="en-US" dirty="0" smtClean="0">
                <a:latin typeface="ＭＳ Ｐゴシック" pitchFamily="50" charset="-128"/>
                <a:ea typeface="ＭＳ Ｐゴシック" pitchFamily="50" charset="-128"/>
              </a:rPr>
              <a:t>に送信</a:t>
            </a:r>
            <a:endParaRPr kumimoji="1"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管理</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での情報漏洩を防ぐことができる</a:t>
            </a:r>
            <a:endParaRPr lang="en-US" altLang="ja-JP" dirty="0" smtClean="0">
              <a:latin typeface="ＭＳ Ｐゴシック" pitchFamily="50" charset="-128"/>
              <a:ea typeface="ＭＳ Ｐゴシック" pitchFamily="50" charset="-128"/>
            </a:endParaRPr>
          </a:p>
        </p:txBody>
      </p:sp>
      <p:sp>
        <p:nvSpPr>
          <p:cNvPr id="6" name="角丸四角形 5"/>
          <p:cNvSpPr/>
          <p:nvPr/>
        </p:nvSpPr>
        <p:spPr>
          <a:xfrm>
            <a:off x="971600" y="4221088"/>
            <a:ext cx="2160240" cy="23762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pic>
        <p:nvPicPr>
          <p:cNvPr id="4" name="Picture 2" descr="C:\Users\kajita\AppData\Local\Microsoft\Windows\Temporary Internet Files\Content.IE5\5AA9XGDI\MC900398485[1].wmf"/>
          <p:cNvPicPr>
            <a:picLocks noChangeAspect="1" noChangeArrowheads="1"/>
          </p:cNvPicPr>
          <p:nvPr/>
        </p:nvPicPr>
        <p:blipFill>
          <a:blip r:embed="rId3" cstate="print"/>
          <a:srcRect/>
          <a:stretch>
            <a:fillRect/>
          </a:stretch>
        </p:blipFill>
        <p:spPr bwMode="auto">
          <a:xfrm>
            <a:off x="1331640" y="5589240"/>
            <a:ext cx="1440160" cy="658368"/>
          </a:xfrm>
          <a:prstGeom prst="rect">
            <a:avLst/>
          </a:prstGeom>
          <a:noFill/>
        </p:spPr>
      </p:pic>
      <p:sp>
        <p:nvSpPr>
          <p:cNvPr id="5" name="角丸四角形 4"/>
          <p:cNvSpPr/>
          <p:nvPr/>
        </p:nvSpPr>
        <p:spPr>
          <a:xfrm>
            <a:off x="1259632" y="4509120"/>
            <a:ext cx="1512168" cy="1008112"/>
          </a:xfrm>
          <a:prstGeom prst="roundRect">
            <a:avLst/>
          </a:prstGeom>
          <a:solidFill>
            <a:schemeClr val="accent4">
              <a:lumMod val="60000"/>
              <a:lumOff val="40000"/>
            </a:schemeClr>
          </a:solidFill>
          <a:ln>
            <a:solidFill>
              <a:schemeClr val="accent4">
                <a:lumMod val="75000"/>
              </a:schemeClr>
            </a:solidFill>
          </a:ln>
        </p:spPr>
        <p:style>
          <a:lnRef idx="1">
            <a:schemeClr val="accent1"/>
          </a:lnRef>
          <a:fillRef idx="2">
            <a:schemeClr val="accent1"/>
          </a:fillRef>
          <a:effectRef idx="1">
            <a:schemeClr val="accent1"/>
          </a:effectRef>
          <a:fontRef idx="minor">
            <a:schemeClr val="dk1"/>
          </a:fontRef>
        </p:style>
        <p:txBody>
          <a:bodyPr rtlCol="0" anchor="t"/>
          <a:lstStyle/>
          <a:p>
            <a:pPr algn="ctr"/>
            <a:r>
              <a:rPr kumimoji="1" lang="en-US" altLang="ja-JP" sz="1600" dirty="0" smtClean="0">
                <a:solidFill>
                  <a:schemeClr val="tx1"/>
                </a:solidFill>
                <a:latin typeface="ＭＳ Ｐゴシック" pitchFamily="50" charset="-128"/>
                <a:ea typeface="ＭＳ Ｐゴシック" pitchFamily="50" charset="-128"/>
              </a:rPr>
              <a:t>SSH</a:t>
            </a:r>
          </a:p>
          <a:p>
            <a:pPr algn="ctr"/>
            <a:r>
              <a:rPr kumimoji="1" lang="ja-JP" altLang="en-US" sz="1600" dirty="0" smtClean="0">
                <a:solidFill>
                  <a:schemeClr val="tx1"/>
                </a:solidFill>
                <a:latin typeface="ＭＳ Ｐゴシック" pitchFamily="50" charset="-128"/>
                <a:ea typeface="ＭＳ Ｐゴシック" pitchFamily="50" charset="-128"/>
              </a:rPr>
              <a:t>クライアント</a:t>
            </a:r>
            <a:endParaRPr kumimoji="1" lang="ja-JP" altLang="en-US" sz="1600" dirty="0">
              <a:solidFill>
                <a:schemeClr val="tx1"/>
              </a:solidFill>
              <a:latin typeface="ＭＳ Ｐゴシック" pitchFamily="50" charset="-128"/>
              <a:ea typeface="ＭＳ Ｐゴシック" pitchFamily="50" charset="-128"/>
            </a:endParaRPr>
          </a:p>
        </p:txBody>
      </p:sp>
      <p:sp>
        <p:nvSpPr>
          <p:cNvPr id="7" name="テキスト ボックス 6"/>
          <p:cNvSpPr txBox="1"/>
          <p:nvPr/>
        </p:nvSpPr>
        <p:spPr>
          <a:xfrm>
            <a:off x="1187624" y="6165304"/>
            <a:ext cx="1728192" cy="369332"/>
          </a:xfrm>
          <a:prstGeom prst="rect">
            <a:avLst/>
          </a:prstGeom>
          <a:noFill/>
        </p:spPr>
        <p:txBody>
          <a:bodyPr wrap="square" rtlCol="0">
            <a:spAutoFit/>
          </a:bodyPr>
          <a:lstStyle/>
          <a:p>
            <a:r>
              <a:rPr kumimoji="1" lang="ja-JP" altLang="en-US" dirty="0" smtClean="0">
                <a:latin typeface="ＭＳ Ｐゴシック" pitchFamily="50" charset="-128"/>
                <a:ea typeface="ＭＳ Ｐゴシック" pitchFamily="50" charset="-128"/>
              </a:rPr>
              <a:t>キーボード入力</a:t>
            </a:r>
            <a:endParaRPr kumimoji="1" lang="ja-JP" altLang="en-US" dirty="0">
              <a:latin typeface="ＭＳ Ｐゴシック" pitchFamily="50" charset="-128"/>
              <a:ea typeface="ＭＳ Ｐゴシック" pitchFamily="50" charset="-128"/>
            </a:endParaRPr>
          </a:p>
        </p:txBody>
      </p:sp>
      <p:sp>
        <p:nvSpPr>
          <p:cNvPr id="8" name="テキスト ボックス 7"/>
          <p:cNvSpPr txBox="1"/>
          <p:nvPr/>
        </p:nvSpPr>
        <p:spPr>
          <a:xfrm>
            <a:off x="1619672" y="4149080"/>
            <a:ext cx="854721"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ユーザ</a:t>
            </a:r>
            <a:endParaRPr kumimoji="1" lang="ja-JP" altLang="en-US" dirty="0">
              <a:latin typeface="ＭＳ Ｐゴシック" pitchFamily="50" charset="-128"/>
              <a:ea typeface="ＭＳ Ｐゴシック" pitchFamily="50" charset="-128"/>
            </a:endParaRPr>
          </a:p>
        </p:txBody>
      </p:sp>
      <p:sp>
        <p:nvSpPr>
          <p:cNvPr id="9" name="角丸四角形 8"/>
          <p:cNvSpPr/>
          <p:nvPr/>
        </p:nvSpPr>
        <p:spPr>
          <a:xfrm>
            <a:off x="3923928" y="4221088"/>
            <a:ext cx="4176464" cy="25202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正方形/長方形 9"/>
          <p:cNvSpPr/>
          <p:nvPr/>
        </p:nvSpPr>
        <p:spPr>
          <a:xfrm>
            <a:off x="4634651" y="5661248"/>
            <a:ext cx="3254579" cy="873387"/>
          </a:xfrm>
          <a:prstGeom prst="rect">
            <a:avLst/>
          </a:prstGeom>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13" name="角丸四角形 12"/>
          <p:cNvSpPr/>
          <p:nvPr/>
        </p:nvSpPr>
        <p:spPr>
          <a:xfrm>
            <a:off x="4418628" y="4509120"/>
            <a:ext cx="1440160" cy="936104"/>
          </a:xfrm>
          <a:prstGeom prst="round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14" name="角丸四角形 13"/>
          <p:cNvSpPr/>
          <p:nvPr/>
        </p:nvSpPr>
        <p:spPr>
          <a:xfrm>
            <a:off x="6453912" y="4725144"/>
            <a:ext cx="1296144" cy="504056"/>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5" name="テキスト ボックス 14"/>
          <p:cNvSpPr txBox="1"/>
          <p:nvPr/>
        </p:nvSpPr>
        <p:spPr>
          <a:xfrm>
            <a:off x="5642764" y="4221088"/>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27" name="正方形/長方形 26"/>
          <p:cNvSpPr/>
          <p:nvPr/>
        </p:nvSpPr>
        <p:spPr>
          <a:xfrm>
            <a:off x="4490636" y="4869160"/>
            <a:ext cx="1296144" cy="5040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24" name="角丸四角形 23"/>
          <p:cNvSpPr/>
          <p:nvPr/>
        </p:nvSpPr>
        <p:spPr>
          <a:xfrm>
            <a:off x="1403648" y="5085184"/>
            <a:ext cx="1224136"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latin typeface="ＭＳ Ｐゴシック" pitchFamily="50" charset="-128"/>
                <a:ea typeface="ＭＳ Ｐゴシック" pitchFamily="50" charset="-128"/>
              </a:rPr>
              <a:t>暗号化</a:t>
            </a:r>
            <a:endParaRPr kumimoji="1" lang="ja-JP" altLang="en-US" dirty="0">
              <a:latin typeface="ＭＳ Ｐゴシック" pitchFamily="50" charset="-128"/>
              <a:ea typeface="ＭＳ Ｐゴシック" pitchFamily="50" charset="-128"/>
            </a:endParaRPr>
          </a:p>
        </p:txBody>
      </p:sp>
      <p:sp>
        <p:nvSpPr>
          <p:cNvPr id="34" name="右矢印 33"/>
          <p:cNvSpPr/>
          <p:nvPr/>
        </p:nvSpPr>
        <p:spPr>
          <a:xfrm>
            <a:off x="2627784" y="5085184"/>
            <a:ext cx="1862852" cy="21602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7025135" y="6186190"/>
            <a:ext cx="724921"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1" name="円/楕円 10"/>
          <p:cNvSpPr/>
          <p:nvPr/>
        </p:nvSpPr>
        <p:spPr>
          <a:xfrm>
            <a:off x="5451977" y="5897123"/>
            <a:ext cx="1512168" cy="504056"/>
          </a:xfrm>
          <a:prstGeom prst="ellipse">
            <a:avLst/>
          </a:prstGeom>
          <a:solidFill>
            <a:srgbClr val="FF99CC"/>
          </a:solidFill>
          <a:ln>
            <a:solidFill>
              <a:srgbClr val="FF6699"/>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ＭＳ Ｐゴシック" pitchFamily="50" charset="-128"/>
                <a:ea typeface="ＭＳ Ｐゴシック" pitchFamily="50" charset="-128"/>
              </a:rPr>
              <a:t>復号化</a:t>
            </a:r>
            <a:endParaRPr kumimoji="1" lang="ja-JP" altLang="en-US" dirty="0">
              <a:latin typeface="ＭＳ Ｐゴシック" pitchFamily="50" charset="-128"/>
              <a:ea typeface="ＭＳ Ｐゴシック" pitchFamily="50" charset="-128"/>
            </a:endParaRPr>
          </a:p>
        </p:txBody>
      </p:sp>
      <p:sp>
        <p:nvSpPr>
          <p:cNvPr id="30" name="テキスト ボックス 29"/>
          <p:cNvSpPr txBox="1"/>
          <p:nvPr/>
        </p:nvSpPr>
        <p:spPr>
          <a:xfrm>
            <a:off x="3347864" y="5571027"/>
            <a:ext cx="1467068" cy="646331"/>
          </a:xfrm>
          <a:prstGeom prst="rect">
            <a:avLst/>
          </a:prstGeom>
          <a:noFill/>
        </p:spPr>
        <p:txBody>
          <a:bodyPr wrap="none" rtlCol="0">
            <a:spAutoFit/>
          </a:bodyPr>
          <a:lstStyle/>
          <a:p>
            <a:pPr algn="ctr"/>
            <a:r>
              <a:rPr kumimoji="1" lang="ja-JP" altLang="en-US" dirty="0" smtClean="0">
                <a:solidFill>
                  <a:sysClr val="windowText" lastClr="000000"/>
                </a:solidFill>
              </a:rPr>
              <a:t>仮想シリアル</a:t>
            </a:r>
            <a:endParaRPr kumimoji="1" lang="en-US" altLang="ja-JP" dirty="0" smtClean="0">
              <a:solidFill>
                <a:sysClr val="windowText" lastClr="000000"/>
              </a:solidFill>
            </a:endParaRPr>
          </a:p>
          <a:p>
            <a:pPr algn="ctr"/>
            <a:r>
              <a:rPr lang="ja-JP" altLang="en-US" dirty="0" smtClean="0">
                <a:solidFill>
                  <a:sysClr val="windowText" lastClr="000000"/>
                </a:solidFill>
              </a:rPr>
              <a:t>コンソール</a:t>
            </a:r>
            <a:endParaRPr kumimoji="1" lang="ja-JP" altLang="en-US" dirty="0">
              <a:solidFill>
                <a:sysClr val="windowText" lastClr="000000"/>
              </a:solidFill>
            </a:endParaRPr>
          </a:p>
        </p:txBody>
      </p:sp>
      <p:pic>
        <p:nvPicPr>
          <p:cNvPr id="31" name="図 30"/>
          <p:cNvPicPr>
            <a:picLocks noChangeAspect="1"/>
          </p:cNvPicPr>
          <p:nvPr/>
        </p:nvPicPr>
        <p:blipFill>
          <a:blip r:embed="rId4"/>
          <a:stretch>
            <a:fillRect/>
          </a:stretch>
        </p:blipFill>
        <p:spPr>
          <a:xfrm>
            <a:off x="6939925" y="5260080"/>
            <a:ext cx="654509" cy="221148"/>
          </a:xfrm>
          <a:prstGeom prst="rect">
            <a:avLst/>
          </a:prstGeom>
        </p:spPr>
      </p:pic>
      <p:sp>
        <p:nvSpPr>
          <p:cNvPr id="16" name="屈折矢印 15"/>
          <p:cNvSpPr/>
          <p:nvPr/>
        </p:nvSpPr>
        <p:spPr>
          <a:xfrm rot="5400000">
            <a:off x="4667091" y="5517194"/>
            <a:ext cx="943232" cy="727287"/>
          </a:xfrm>
          <a:prstGeom prst="bentUpArrow">
            <a:avLst>
              <a:gd name="adj1" fmla="val 18634"/>
              <a:gd name="adj2" fmla="val 25000"/>
              <a:gd name="adj3" fmla="val 25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6" name="屈折矢印 25"/>
          <p:cNvSpPr/>
          <p:nvPr/>
        </p:nvSpPr>
        <p:spPr>
          <a:xfrm>
            <a:off x="6939925" y="5520321"/>
            <a:ext cx="447670" cy="727287"/>
          </a:xfrm>
          <a:prstGeom prst="ben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21522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chemeClr val="tx1"/>
                </a:solidFill>
                <a:latin typeface="ＭＳ Ｐゴシック" pitchFamily="50" charset="-128"/>
                <a:ea typeface="ＭＳ Ｐゴシック" pitchFamily="50" charset="-128"/>
              </a:rPr>
              <a:t>キーボード入力の</a:t>
            </a:r>
            <a:r>
              <a:rPr kumimoji="1" lang="ja-JP" altLang="en-US" dirty="0" smtClean="0">
                <a:solidFill>
                  <a:schemeClr val="tx1"/>
                </a:solidFill>
                <a:latin typeface="ＭＳ Ｐゴシック" pitchFamily="50" charset="-128"/>
                <a:ea typeface="ＭＳ Ｐゴシック" pitchFamily="50" charset="-128"/>
              </a:rPr>
              <a:t>暗号化</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a:xfrm>
            <a:off x="457200" y="1556792"/>
            <a:ext cx="7787208" cy="4917160"/>
          </a:xfrm>
        </p:spPr>
        <p:txBody>
          <a:bodyPr/>
          <a:lstStyle/>
          <a:p>
            <a:r>
              <a:rPr lang="en-US" altLang="ja-JP" dirty="0" smtClean="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クライアントでストリーム暗号を用いて一文字ずつ暗号化</a:t>
            </a:r>
            <a:endParaRPr lang="en-US" altLang="ja-JP" dirty="0" smtClean="0">
              <a:latin typeface="ＭＳ Ｐゴシック" pitchFamily="50" charset="-128"/>
              <a:ea typeface="ＭＳ Ｐゴシック" pitchFamily="50" charset="-128"/>
            </a:endParaRPr>
          </a:p>
          <a:p>
            <a:pPr lvl="1"/>
            <a:r>
              <a:rPr lang="en-US" altLang="ja-JP" dirty="0" smtClean="0">
                <a:latin typeface="ＭＳ Ｐゴシック" pitchFamily="50" charset="-128"/>
                <a:ea typeface="ＭＳ Ｐゴシック" pitchFamily="50" charset="-128"/>
              </a:rPr>
              <a:t>SSH</a:t>
            </a:r>
            <a:r>
              <a:rPr lang="ja-JP" altLang="en-US" dirty="0" smtClean="0">
                <a:latin typeface="ＭＳ Ｐゴシック" pitchFamily="50" charset="-128"/>
                <a:ea typeface="ＭＳ Ｐゴシック" pitchFamily="50" charset="-128"/>
              </a:rPr>
              <a:t>による従来の暗号化とは別に行う</a:t>
            </a:r>
            <a:endParaRPr lang="en-US" altLang="ja-JP" dirty="0" smtClean="0"/>
          </a:p>
          <a:p>
            <a:r>
              <a:rPr lang="ja-JP" altLang="en-US" dirty="0" smtClean="0"/>
              <a:t>問題：管理</a:t>
            </a:r>
            <a:r>
              <a:rPr lang="en-US" altLang="ja-JP" dirty="0" smtClean="0"/>
              <a:t>VM</a:t>
            </a:r>
            <a:r>
              <a:rPr lang="ja-JP" altLang="en-US" dirty="0" smtClean="0"/>
              <a:t>に対する入力も暗号化されてしまう</a:t>
            </a:r>
            <a:endParaRPr lang="en-US" altLang="ja-JP" dirty="0" smtClean="0"/>
          </a:p>
          <a:p>
            <a:pPr lvl="1"/>
            <a:r>
              <a:rPr lang="ja-JP" altLang="en-US" dirty="0" smtClean="0"/>
              <a:t>仮想シリアルコンソールへのアクセス権を取得するためのパスワード入力</a:t>
            </a:r>
            <a:endParaRPr lang="en-US" altLang="ja-JP" dirty="0" smtClean="0"/>
          </a:p>
          <a:p>
            <a:pPr lvl="1"/>
            <a:r>
              <a:rPr lang="ja-JP" altLang="en-US" dirty="0"/>
              <a:t>仮想</a:t>
            </a:r>
            <a:r>
              <a:rPr lang="ja-JP" altLang="en-US" dirty="0" smtClean="0"/>
              <a:t>シリアルコンソールに接続するためのコマンド入力</a:t>
            </a:r>
            <a:endParaRPr lang="en-US" altLang="ja-JP" dirty="0" smtClean="0"/>
          </a:p>
        </p:txBody>
      </p:sp>
      <p:sp>
        <p:nvSpPr>
          <p:cNvPr id="4" name="テキスト ボックス 3"/>
          <p:cNvSpPr txBox="1"/>
          <p:nvPr/>
        </p:nvSpPr>
        <p:spPr>
          <a:xfrm>
            <a:off x="2843808" y="5013176"/>
            <a:ext cx="2784837" cy="1200328"/>
          </a:xfrm>
          <a:prstGeom prst="rect">
            <a:avLst/>
          </a:prstGeom>
          <a:noFill/>
          <a:ln>
            <a:solidFill>
              <a:schemeClr val="tx1"/>
            </a:solidFill>
          </a:ln>
        </p:spPr>
        <p:txBody>
          <a:bodyPr wrap="none" rtlCol="0">
            <a:spAutoFit/>
          </a:bodyPr>
          <a:lstStyle/>
          <a:p>
            <a:r>
              <a:rPr kumimoji="1" lang="en-US" altLang="ja-JP" sz="2400" dirty="0" smtClean="0"/>
              <a:t>% </a:t>
            </a:r>
            <a:r>
              <a:rPr kumimoji="1" lang="en-US" altLang="ja-JP" sz="2400" dirty="0" err="1" smtClean="0"/>
              <a:t>ssh</a:t>
            </a:r>
            <a:r>
              <a:rPr kumimoji="1" lang="en-US" altLang="ja-JP" sz="2400" dirty="0" smtClean="0"/>
              <a:t> host</a:t>
            </a:r>
          </a:p>
          <a:p>
            <a:r>
              <a:rPr kumimoji="1" lang="en-US" altLang="ja-JP" sz="2400" dirty="0" smtClean="0"/>
              <a:t>% </a:t>
            </a:r>
            <a:r>
              <a:rPr kumimoji="1" lang="en-US" altLang="ja-JP" sz="2400" dirty="0" err="1" smtClean="0"/>
              <a:t>sudo</a:t>
            </a:r>
            <a:r>
              <a:rPr kumimoji="1" lang="en-US" altLang="ja-JP" sz="2400" dirty="0" smtClean="0"/>
              <a:t> </a:t>
            </a:r>
            <a:r>
              <a:rPr kumimoji="1" lang="en-US" altLang="ja-JP" sz="2400" dirty="0" err="1" smtClean="0"/>
              <a:t>xm</a:t>
            </a:r>
            <a:r>
              <a:rPr kumimoji="1" lang="en-US" altLang="ja-JP" sz="2400" dirty="0" smtClean="0"/>
              <a:t> console 1</a:t>
            </a:r>
          </a:p>
          <a:p>
            <a:r>
              <a:rPr lang="en-US" altLang="ja-JP" sz="2400" dirty="0" smtClean="0"/>
              <a:t>password: ********</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chemeClr val="tx1"/>
                </a:solidFill>
                <a:latin typeface="ＭＳ Ｐゴシック" pitchFamily="50" charset="-128"/>
                <a:ea typeface="ＭＳ Ｐゴシック" pitchFamily="50" charset="-128"/>
              </a:rPr>
              <a:t>仮想シリアルコンソールへの接続</a:t>
            </a:r>
            <a:endParaRPr kumimoji="1" lang="ja-JP" altLang="en-US" dirty="0">
              <a:solidFill>
                <a:schemeClr val="tx1"/>
              </a:solidFill>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のリモートコマンド実行機能を利用</a:t>
            </a:r>
            <a:endParaRPr kumimoji="1"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仮想シリアルコンソールに接続するコマンドを実行</a:t>
            </a:r>
            <a:endParaRPr lang="en-US" altLang="ja-JP" dirty="0">
              <a:latin typeface="ＭＳ Ｐゴシック" pitchFamily="50" charset="-128"/>
              <a:ea typeface="ＭＳ Ｐゴシック" pitchFamily="50" charset="-128"/>
            </a:endParaRPr>
          </a:p>
          <a:p>
            <a:pPr lvl="1"/>
            <a:r>
              <a:rPr lang="ja-JP" altLang="en-US" dirty="0" smtClean="0"/>
              <a:t>コマンドは暗号化せずに管理</a:t>
            </a:r>
            <a:r>
              <a:rPr lang="en-US" altLang="ja-JP" dirty="0" smtClean="0"/>
              <a:t>VM</a:t>
            </a:r>
            <a:r>
              <a:rPr lang="ja-JP" altLang="en-US" dirty="0" smtClean="0"/>
              <a:t>に送信</a:t>
            </a:r>
            <a:endParaRPr lang="en-US" altLang="ja-JP" dirty="0">
              <a:latin typeface="ＭＳ Ｐゴシック" pitchFamily="50" charset="-128"/>
              <a:ea typeface="ＭＳ Ｐゴシック" pitchFamily="50" charset="-128"/>
            </a:endParaRPr>
          </a:p>
          <a:p>
            <a:r>
              <a:rPr lang="ja-JP" altLang="en-US" dirty="0" smtClean="0"/>
              <a:t>このコマンドに限り，パスワード入力を省略できるように設定</a:t>
            </a:r>
            <a:endParaRPr lang="en-US" altLang="ja-JP" dirty="0" smtClean="0"/>
          </a:p>
          <a:p>
            <a:pPr lvl="1"/>
            <a:endParaRPr lang="en-US" altLang="ja-JP" dirty="0" smtClean="0"/>
          </a:p>
          <a:p>
            <a:endParaRPr kumimoji="1" lang="en-US" altLang="ja-JP" sz="2100" dirty="0" smtClean="0"/>
          </a:p>
        </p:txBody>
      </p:sp>
      <p:sp>
        <p:nvSpPr>
          <p:cNvPr id="4" name="テキスト ボックス 3"/>
          <p:cNvSpPr txBox="1"/>
          <p:nvPr/>
        </p:nvSpPr>
        <p:spPr>
          <a:xfrm>
            <a:off x="251520" y="4149080"/>
            <a:ext cx="4291484" cy="400110"/>
          </a:xfrm>
          <a:prstGeom prst="rect">
            <a:avLst/>
          </a:prstGeom>
          <a:noFill/>
          <a:ln>
            <a:solidFill>
              <a:schemeClr val="tx1"/>
            </a:solidFill>
          </a:ln>
        </p:spPr>
        <p:txBody>
          <a:bodyPr wrap="none" rtlCol="0">
            <a:spAutoFit/>
          </a:bodyPr>
          <a:lstStyle/>
          <a:p>
            <a:r>
              <a:rPr lang="en-US" altLang="ja-JP" sz="2000" dirty="0" err="1"/>
              <a:t>s</a:t>
            </a:r>
            <a:r>
              <a:rPr kumimoji="1" lang="en-US" altLang="ja-JP" sz="2000" dirty="0" err="1" smtClean="0"/>
              <a:t>sh</a:t>
            </a:r>
            <a:r>
              <a:rPr kumimoji="1" lang="en-US" altLang="ja-JP" sz="2000" dirty="0" smtClean="0"/>
              <a:t> –t </a:t>
            </a:r>
            <a:r>
              <a:rPr kumimoji="1" lang="en-US" altLang="ja-JP" sz="2000" dirty="0" err="1" smtClean="0"/>
              <a:t>user@host</a:t>
            </a:r>
            <a:r>
              <a:rPr kumimoji="1" lang="en-US" altLang="ja-JP" sz="2000" dirty="0" smtClean="0"/>
              <a:t> </a:t>
            </a:r>
            <a:r>
              <a:rPr kumimoji="1" lang="en-US" altLang="ja-JP" sz="2000" dirty="0" err="1" smtClean="0">
                <a:solidFill>
                  <a:srgbClr val="FF0000"/>
                </a:solidFill>
              </a:rPr>
              <a:t>sudo</a:t>
            </a:r>
            <a:r>
              <a:rPr lang="en-US" altLang="ja-JP" sz="2000" dirty="0">
                <a:solidFill>
                  <a:srgbClr val="FF0000"/>
                </a:solidFill>
              </a:rPr>
              <a:t> </a:t>
            </a:r>
            <a:r>
              <a:rPr lang="en-US" altLang="ja-JP" sz="2000" dirty="0" err="1" smtClean="0">
                <a:solidFill>
                  <a:srgbClr val="FF0000"/>
                </a:solidFill>
              </a:rPr>
              <a:t>xm</a:t>
            </a:r>
            <a:r>
              <a:rPr lang="en-US" altLang="ja-JP" sz="2000" dirty="0" smtClean="0">
                <a:solidFill>
                  <a:srgbClr val="FF0000"/>
                </a:solidFill>
              </a:rPr>
              <a:t> console vm1</a:t>
            </a:r>
            <a:endParaRPr kumimoji="1" lang="ja-JP" altLang="en-US" sz="2000" dirty="0">
              <a:solidFill>
                <a:srgbClr val="FF0000"/>
              </a:solidFill>
            </a:endParaRPr>
          </a:p>
        </p:txBody>
      </p:sp>
      <p:sp>
        <p:nvSpPr>
          <p:cNvPr id="6" name="角丸四角形 5"/>
          <p:cNvSpPr/>
          <p:nvPr/>
        </p:nvSpPr>
        <p:spPr>
          <a:xfrm>
            <a:off x="1115616" y="5076296"/>
            <a:ext cx="1440160" cy="936104"/>
          </a:xfrm>
          <a:prstGeom prst="roundRect">
            <a:avLst/>
          </a:prstGeom>
          <a:solidFill>
            <a:schemeClr val="accent4">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dirty="0" smtClean="0"/>
              <a:t>SSH</a:t>
            </a:r>
          </a:p>
          <a:p>
            <a:pPr algn="ctr"/>
            <a:r>
              <a:rPr kumimoji="1" lang="ja-JP" altLang="en-US" dirty="0" smtClean="0"/>
              <a:t>クライアント</a:t>
            </a:r>
            <a:endParaRPr kumimoji="1" lang="ja-JP" altLang="en-US" dirty="0"/>
          </a:p>
        </p:txBody>
      </p:sp>
      <p:sp>
        <p:nvSpPr>
          <p:cNvPr id="7" name="正方形/長方形 6"/>
          <p:cNvSpPr/>
          <p:nvPr/>
        </p:nvSpPr>
        <p:spPr>
          <a:xfrm>
            <a:off x="4201277" y="4725144"/>
            <a:ext cx="3436476" cy="1656184"/>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dirty="0" smtClean="0"/>
              <a:t>クラウド</a:t>
            </a:r>
            <a:endParaRPr kumimoji="1" lang="ja-JP" altLang="en-US" dirty="0"/>
          </a:p>
        </p:txBody>
      </p:sp>
      <p:sp>
        <p:nvSpPr>
          <p:cNvPr id="8" name="角丸四角形 7"/>
          <p:cNvSpPr/>
          <p:nvPr/>
        </p:nvSpPr>
        <p:spPr>
          <a:xfrm>
            <a:off x="4453718" y="5092680"/>
            <a:ext cx="1296144" cy="1072624"/>
          </a:xfrm>
          <a:prstGeom prst="round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9" name="角丸四角形 8"/>
          <p:cNvSpPr/>
          <p:nvPr/>
        </p:nvSpPr>
        <p:spPr>
          <a:xfrm>
            <a:off x="6037481" y="5076296"/>
            <a:ext cx="1296144" cy="936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ユーザ</a:t>
            </a:r>
            <a:r>
              <a:rPr kumimoji="1" lang="en-US" altLang="ja-JP" dirty="0" smtClean="0"/>
              <a:t>VM</a:t>
            </a:r>
            <a:endParaRPr kumimoji="1" lang="ja-JP" altLang="en-US" dirty="0"/>
          </a:p>
        </p:txBody>
      </p:sp>
      <p:sp>
        <p:nvSpPr>
          <p:cNvPr id="12" name="右矢印 11"/>
          <p:cNvSpPr/>
          <p:nvPr/>
        </p:nvSpPr>
        <p:spPr>
          <a:xfrm>
            <a:off x="2555776" y="5301208"/>
            <a:ext cx="1897942" cy="327784"/>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5" name="正方形/長方形 14"/>
          <p:cNvSpPr/>
          <p:nvPr/>
        </p:nvSpPr>
        <p:spPr>
          <a:xfrm>
            <a:off x="2165145" y="5465100"/>
            <a:ext cx="936104" cy="6031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dirty="0" err="1" smtClean="0"/>
              <a:t>xm</a:t>
            </a:r>
            <a:r>
              <a:rPr lang="en-US" altLang="ja-JP" sz="1600" dirty="0"/>
              <a:t> </a:t>
            </a:r>
            <a:r>
              <a:rPr lang="en-US" altLang="ja-JP" sz="1600" dirty="0" smtClean="0"/>
              <a:t>console</a:t>
            </a:r>
            <a:endParaRPr kumimoji="1" lang="en-US" altLang="ja-JP" sz="1600" dirty="0" smtClean="0"/>
          </a:p>
        </p:txBody>
      </p:sp>
      <p:sp>
        <p:nvSpPr>
          <p:cNvPr id="19" name="テキスト ボックス 18"/>
          <p:cNvSpPr txBox="1"/>
          <p:nvPr/>
        </p:nvSpPr>
        <p:spPr>
          <a:xfrm>
            <a:off x="2419945" y="4931876"/>
            <a:ext cx="1098979" cy="369332"/>
          </a:xfrm>
          <a:prstGeom prst="rect">
            <a:avLst/>
          </a:prstGeom>
          <a:noFill/>
        </p:spPr>
        <p:txBody>
          <a:bodyPr wrap="none" rtlCol="0">
            <a:spAutoFit/>
          </a:bodyPr>
          <a:lstStyle/>
          <a:p>
            <a:r>
              <a:rPr kumimoji="1" lang="ja-JP" altLang="en-US" dirty="0" smtClean="0"/>
              <a:t>非暗号化</a:t>
            </a:r>
            <a:endParaRPr kumimoji="1" lang="ja-JP" altLang="en-US" dirty="0"/>
          </a:p>
        </p:txBody>
      </p:sp>
      <p:sp>
        <p:nvSpPr>
          <p:cNvPr id="17" name="テキスト ボックス 16"/>
          <p:cNvSpPr txBox="1"/>
          <p:nvPr/>
        </p:nvSpPr>
        <p:spPr>
          <a:xfrm>
            <a:off x="5281133" y="6048563"/>
            <a:ext cx="646331" cy="369332"/>
          </a:xfrm>
          <a:prstGeom prst="rect">
            <a:avLst/>
          </a:prstGeom>
          <a:noFill/>
        </p:spPr>
        <p:txBody>
          <a:bodyPr wrap="none" rtlCol="0">
            <a:spAutoFit/>
          </a:bodyPr>
          <a:lstStyle/>
          <a:p>
            <a:r>
              <a:rPr kumimoji="1" lang="ja-JP" altLang="en-US" dirty="0" smtClean="0"/>
              <a:t>実行</a:t>
            </a:r>
            <a:endParaRPr kumimoji="1" lang="ja-JP" alt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down)">
                                      <p:cBhvr>
                                        <p:cTn id="10" dur="500"/>
                                        <p:tgtEl>
                                          <p:spTgt spid="19"/>
                                        </p:tgtEl>
                                      </p:cBhvr>
                                    </p:animEffect>
                                  </p:childTnLst>
                                </p:cTn>
                              </p:par>
                            </p:childTnLst>
                          </p:cTn>
                        </p:par>
                        <p:par>
                          <p:cTn id="11" fill="hold">
                            <p:stCondLst>
                              <p:cond delay="1000"/>
                            </p:stCondLst>
                            <p:childTnLst>
                              <p:par>
                                <p:cTn id="12" presetID="63" presetClass="path" presetSubtype="0" accel="50000" decel="50000" fill="hold" grpId="1" nodeType="afterEffect">
                                  <p:stCondLst>
                                    <p:cond delay="0"/>
                                  </p:stCondLst>
                                  <p:childTnLst>
                                    <p:animMotion origin="layout" path="M 0 0 L 0.25 0 E" pathEditMode="relative" ptsTypes="">
                                      <p:cBhvr>
                                        <p:cTn id="13" dur="2000" fill="hold"/>
                                        <p:tgtEl>
                                          <p:spTgt spid="15"/>
                                        </p:tgtEl>
                                        <p:attrNameLst>
                                          <p:attrName>ppt_x</p:attrName>
                                          <p:attrName>ppt_y</p:attrName>
                                        </p:attrNameLst>
                                      </p:cBhvr>
                                    </p:animMotion>
                                  </p:childTnLst>
                                </p:cTn>
                              </p:par>
                            </p:childTnLst>
                          </p:cTn>
                        </p:par>
                        <p:par>
                          <p:cTn id="14" fill="hold">
                            <p:stCondLst>
                              <p:cond delay="3000"/>
                            </p:stCondLst>
                            <p:childTnLst>
                              <p:par>
                                <p:cTn id="15" presetID="22" presetClass="entr" presetSubtype="4"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9"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ＭＳ Ｐゴシック" pitchFamily="50" charset="-128"/>
                <a:ea typeface="ＭＳ Ｐゴシック" pitchFamily="50" charset="-128"/>
              </a:rPr>
              <a:t>キーボード入力の復号化</a:t>
            </a:r>
            <a:endParaRPr kumimoji="1" lang="ja-JP" altLang="en-US" dirty="0">
              <a:latin typeface="ＭＳ Ｐゴシック" pitchFamily="50" charset="-128"/>
              <a:ea typeface="ＭＳ Ｐゴシック" pitchFamily="50" charset="-128"/>
            </a:endParaRPr>
          </a:p>
        </p:txBody>
      </p:sp>
      <p:sp>
        <p:nvSpPr>
          <p:cNvPr id="3" name="コンテンツ プレースホルダ 2"/>
          <p:cNvSpPr>
            <a:spLocks noGrp="1"/>
          </p:cNvSpPr>
          <p:nvPr>
            <p:ph sz="quarter" idx="1"/>
          </p:nvPr>
        </p:nvSpPr>
        <p:spPr/>
        <p:txBody>
          <a:bodyPr/>
          <a:lstStyle/>
          <a:p>
            <a:r>
              <a:rPr lang="en-US" altLang="ja-JP" dirty="0" err="1" smtClean="0">
                <a:latin typeface="ＭＳ Ｐゴシック" pitchFamily="50" charset="-128"/>
                <a:ea typeface="ＭＳ Ｐゴシック" pitchFamily="50" charset="-128"/>
              </a:rPr>
              <a:t>VMM</a:t>
            </a:r>
            <a:r>
              <a:rPr lang="en-US" altLang="en-US" dirty="0" err="1" smtClean="0">
                <a:latin typeface="ＭＳ Ｐゴシック" pitchFamily="50" charset="-128"/>
                <a:ea typeface="ＭＳ Ｐゴシック" pitchFamily="50" charset="-128"/>
              </a:rPr>
              <a:t>が</a:t>
            </a:r>
            <a:r>
              <a:rPr lang="ja-JP" altLang="en-US" dirty="0" smtClean="0">
                <a:latin typeface="ＭＳ Ｐゴシック" pitchFamily="50" charset="-128"/>
                <a:ea typeface="ＭＳ Ｐゴシック" pitchFamily="50" charset="-128"/>
              </a:rPr>
              <a:t>ストリーム暗号を復号</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ハイパーコールを用いて</a:t>
            </a:r>
            <a:r>
              <a:rPr lang="en-US" altLang="ja-JP" dirty="0" smtClean="0">
                <a:latin typeface="ＭＳ Ｐゴシック" pitchFamily="50" charset="-128"/>
                <a:ea typeface="ＭＳ Ｐゴシック" pitchFamily="50" charset="-128"/>
              </a:rPr>
              <a:t>VMM</a:t>
            </a:r>
            <a:r>
              <a:rPr lang="ja-JP" altLang="en-US" dirty="0" smtClean="0">
                <a:latin typeface="ＭＳ Ｐゴシック" pitchFamily="50" charset="-128"/>
                <a:ea typeface="ＭＳ Ｐゴシック" pitchFamily="50" charset="-128"/>
              </a:rPr>
              <a:t>に入力情報を渡す</a:t>
            </a:r>
            <a:endParaRPr lang="en-US" altLang="ja-JP" dirty="0" smtClean="0">
              <a:latin typeface="ＭＳ Ｐゴシック" pitchFamily="50" charset="-128"/>
              <a:ea typeface="ＭＳ Ｐゴシック" pitchFamily="50" charset="-128"/>
            </a:endParaRPr>
          </a:p>
          <a:p>
            <a:pPr lvl="1"/>
            <a:r>
              <a:rPr lang="ja-JP" altLang="en-US" dirty="0" smtClean="0">
                <a:latin typeface="ＭＳ Ｐゴシック" pitchFamily="50" charset="-128"/>
                <a:ea typeface="ＭＳ Ｐゴシック" pitchFamily="50" charset="-128"/>
              </a:rPr>
              <a:t>復号した入力情報をコンソールバッファに書き込む</a:t>
            </a:r>
            <a:endParaRPr lang="en-US" altLang="ja-JP" dirty="0" smtClean="0">
              <a:latin typeface="ＭＳ Ｐゴシック" pitchFamily="50" charset="-128"/>
              <a:ea typeface="ＭＳ Ｐゴシック" pitchFamily="50" charset="-128"/>
            </a:endParaRPr>
          </a:p>
          <a:p>
            <a:pPr lvl="2"/>
            <a:r>
              <a:rPr lang="ja-JP" altLang="en-US" dirty="0" smtClean="0">
                <a:latin typeface="ＭＳ Ｐゴシック" pitchFamily="50" charset="-128"/>
                <a:ea typeface="ＭＳ Ｐゴシック" pitchFamily="50" charset="-128"/>
              </a:rPr>
              <a:t>ユーザ</a:t>
            </a:r>
            <a:r>
              <a:rPr lang="en-US" altLang="ja-JP" dirty="0" smtClean="0">
                <a:latin typeface="ＭＳ Ｐゴシック" pitchFamily="50" charset="-128"/>
                <a:ea typeface="ＭＳ Ｐゴシック" pitchFamily="50" charset="-128"/>
              </a:rPr>
              <a:t>VM</a:t>
            </a:r>
            <a:r>
              <a:rPr lang="ja-JP" altLang="en-US" dirty="0" smtClean="0">
                <a:latin typeface="ＭＳ Ｐゴシック" pitchFamily="50" charset="-128"/>
                <a:ea typeface="ＭＳ Ｐゴシック" pitchFamily="50" charset="-128"/>
              </a:rPr>
              <a:t>はコンソールバッファから入力を取得</a:t>
            </a:r>
            <a:endParaRPr lang="en-US" altLang="ja-JP" dirty="0" smtClean="0">
              <a:latin typeface="ＭＳ Ｐゴシック" pitchFamily="50" charset="-128"/>
              <a:ea typeface="ＭＳ Ｐゴシック" pitchFamily="50" charset="-128"/>
            </a:endParaRPr>
          </a:p>
          <a:p>
            <a:r>
              <a:rPr lang="en-US" altLang="ja-JP" dirty="0" smtClean="0">
                <a:latin typeface="ＭＳ Ｐゴシック" pitchFamily="50" charset="-128"/>
                <a:ea typeface="ＭＳ Ｐゴシック" pitchFamily="50" charset="-128"/>
              </a:rPr>
              <a:t>VMM</a:t>
            </a:r>
            <a:r>
              <a:rPr lang="ja-JP" altLang="en-US" dirty="0" smtClean="0">
                <a:latin typeface="ＭＳ Ｐゴシック" pitchFamily="50" charset="-128"/>
                <a:ea typeface="ＭＳ Ｐゴシック" pitchFamily="50" charset="-128"/>
              </a:rPr>
              <a:t>に対する改ざんは外部から検出可能</a:t>
            </a:r>
            <a:endParaRPr lang="en-US" altLang="ja-JP" dirty="0" smtClean="0">
              <a:latin typeface="ＭＳ Ｐゴシック" pitchFamily="50" charset="-128"/>
              <a:ea typeface="ＭＳ Ｐゴシック" pitchFamily="50" charset="-128"/>
            </a:endParaRPr>
          </a:p>
          <a:p>
            <a:endParaRPr kumimoji="1" lang="en-US" altLang="ja-JP" dirty="0" smtClean="0"/>
          </a:p>
        </p:txBody>
      </p:sp>
      <p:sp>
        <p:nvSpPr>
          <p:cNvPr id="4" name="角丸四角形 3"/>
          <p:cNvSpPr/>
          <p:nvPr/>
        </p:nvSpPr>
        <p:spPr>
          <a:xfrm>
            <a:off x="1331640" y="4005064"/>
            <a:ext cx="5184576" cy="255628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角丸四角形 4"/>
          <p:cNvSpPr/>
          <p:nvPr/>
        </p:nvSpPr>
        <p:spPr>
          <a:xfrm>
            <a:off x="1547664" y="4221088"/>
            <a:ext cx="1728192" cy="1188132"/>
          </a:xfrm>
          <a:prstGeom prst="roundRect">
            <a:avLst/>
          </a:prstGeom>
          <a:solidFill>
            <a:schemeClr val="accent3">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t"/>
          <a:lstStyle/>
          <a:p>
            <a:pPr algn="ctr"/>
            <a:r>
              <a:rPr kumimoji="1" lang="ja-JP" altLang="en-US" dirty="0" smtClean="0"/>
              <a:t>管理</a:t>
            </a:r>
            <a:r>
              <a:rPr kumimoji="1" lang="en-US" altLang="ja-JP" dirty="0" smtClean="0"/>
              <a:t>VM</a:t>
            </a:r>
            <a:endParaRPr kumimoji="1" lang="ja-JP" altLang="en-US" dirty="0"/>
          </a:p>
        </p:txBody>
      </p:sp>
      <p:sp>
        <p:nvSpPr>
          <p:cNvPr id="6" name="角丸四角形 5"/>
          <p:cNvSpPr/>
          <p:nvPr/>
        </p:nvSpPr>
        <p:spPr>
          <a:xfrm>
            <a:off x="4427984" y="4293096"/>
            <a:ext cx="1944216" cy="1116124"/>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t"/>
          <a:lstStyle/>
          <a:p>
            <a:pPr algn="ctr"/>
            <a:r>
              <a:rPr kumimoji="1" lang="ja-JP" altLang="en-US" dirty="0" smtClean="0"/>
              <a:t>ユーザ</a:t>
            </a:r>
            <a:r>
              <a:rPr kumimoji="1" lang="en-US" altLang="ja-JP" dirty="0" smtClean="0"/>
              <a:t>VM</a:t>
            </a:r>
            <a:endParaRPr kumimoji="1" lang="ja-JP" altLang="en-US" dirty="0"/>
          </a:p>
        </p:txBody>
      </p:sp>
      <p:sp>
        <p:nvSpPr>
          <p:cNvPr id="7" name="正方形/長方形 6"/>
          <p:cNvSpPr/>
          <p:nvPr/>
        </p:nvSpPr>
        <p:spPr>
          <a:xfrm>
            <a:off x="1763688" y="5553236"/>
            <a:ext cx="4104456" cy="864096"/>
          </a:xfrm>
          <a:prstGeom prst="rect">
            <a:avLst/>
          </a:prstGeom>
        </p:spPr>
        <p:style>
          <a:lnRef idx="2">
            <a:schemeClr val="accent1"/>
          </a:lnRef>
          <a:fillRef idx="1">
            <a:schemeClr val="lt1"/>
          </a:fillRef>
          <a:effectRef idx="0">
            <a:schemeClr val="accent1"/>
          </a:effectRef>
          <a:fontRef idx="minor">
            <a:schemeClr val="dk1"/>
          </a:fontRef>
        </p:style>
        <p:txBody>
          <a:bodyPr rtlCol="0" anchor="b" anchorCtr="0"/>
          <a:lstStyle/>
          <a:p>
            <a:pPr algn="ctr"/>
            <a:endParaRPr kumimoji="1" lang="ja-JP" altLang="en-US" dirty="0"/>
          </a:p>
        </p:txBody>
      </p:sp>
      <p:sp>
        <p:nvSpPr>
          <p:cNvPr id="11" name="正方形/長方形 10"/>
          <p:cNvSpPr/>
          <p:nvPr/>
        </p:nvSpPr>
        <p:spPr>
          <a:xfrm>
            <a:off x="1691680" y="4657782"/>
            <a:ext cx="1440160" cy="46340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latin typeface="ＭＳ Ｐゴシック" pitchFamily="50" charset="-128"/>
                <a:ea typeface="ＭＳ Ｐゴシック" pitchFamily="50" charset="-128"/>
              </a:rPr>
              <a:t>SSH</a:t>
            </a:r>
            <a:r>
              <a:rPr kumimoji="1" lang="ja-JP" altLang="en-US" dirty="0" smtClean="0">
                <a:latin typeface="ＭＳ Ｐゴシック" pitchFamily="50" charset="-128"/>
                <a:ea typeface="ＭＳ Ｐゴシック" pitchFamily="50" charset="-128"/>
              </a:rPr>
              <a:t>サーバ</a:t>
            </a:r>
            <a:endParaRPr kumimoji="1" lang="ja-JP" altLang="en-US" dirty="0">
              <a:latin typeface="ＭＳ Ｐゴシック" pitchFamily="50" charset="-128"/>
              <a:ea typeface="ＭＳ Ｐゴシック" pitchFamily="50" charset="-128"/>
            </a:endParaRPr>
          </a:p>
        </p:txBody>
      </p:sp>
      <p:sp>
        <p:nvSpPr>
          <p:cNvPr id="12" name="テキスト ボックス 11"/>
          <p:cNvSpPr txBox="1"/>
          <p:nvPr/>
        </p:nvSpPr>
        <p:spPr>
          <a:xfrm>
            <a:off x="3419872" y="5553236"/>
            <a:ext cx="864096" cy="369332"/>
          </a:xfrm>
          <a:prstGeom prst="rect">
            <a:avLst/>
          </a:prstGeom>
          <a:noFill/>
        </p:spPr>
        <p:txBody>
          <a:bodyPr wrap="square" rtlCol="0">
            <a:spAutoFit/>
          </a:bodyPr>
          <a:lstStyle/>
          <a:p>
            <a:r>
              <a:rPr kumimoji="1" lang="en-US" altLang="ja-JP" dirty="0" smtClean="0">
                <a:latin typeface="ＭＳ Ｐゴシック" pitchFamily="50" charset="-128"/>
                <a:ea typeface="ＭＳ Ｐゴシック" pitchFamily="50" charset="-128"/>
              </a:rPr>
              <a:t>VMM</a:t>
            </a:r>
            <a:endParaRPr kumimoji="1" lang="ja-JP" altLang="en-US" dirty="0">
              <a:latin typeface="ＭＳ Ｐゴシック" pitchFamily="50" charset="-128"/>
              <a:ea typeface="ＭＳ Ｐゴシック" pitchFamily="50" charset="-128"/>
            </a:endParaRPr>
          </a:p>
        </p:txBody>
      </p:sp>
      <p:sp>
        <p:nvSpPr>
          <p:cNvPr id="13" name="円/楕円 12"/>
          <p:cNvSpPr/>
          <p:nvPr/>
        </p:nvSpPr>
        <p:spPr>
          <a:xfrm>
            <a:off x="2987824" y="5841268"/>
            <a:ext cx="1512168" cy="504056"/>
          </a:xfrm>
          <a:prstGeom prst="ellipse">
            <a:avLst/>
          </a:prstGeom>
          <a:solidFill>
            <a:srgbClr val="FF99CC"/>
          </a:solidFill>
          <a:ln>
            <a:solidFill>
              <a:srgbClr val="FF6699"/>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ＭＳ Ｐゴシック" pitchFamily="50" charset="-128"/>
                <a:ea typeface="ＭＳ Ｐゴシック" pitchFamily="50" charset="-128"/>
              </a:rPr>
              <a:t>復号化</a:t>
            </a:r>
            <a:endParaRPr kumimoji="1" lang="ja-JP" altLang="en-US" dirty="0">
              <a:latin typeface="ＭＳ Ｐゴシック" pitchFamily="50" charset="-128"/>
              <a:ea typeface="ＭＳ Ｐゴシック" pitchFamily="50" charset="-128"/>
            </a:endParaRPr>
          </a:p>
        </p:txBody>
      </p:sp>
      <p:cxnSp>
        <p:nvCxnSpPr>
          <p:cNvPr id="28" name="カギ線コネクタ 27"/>
          <p:cNvCxnSpPr>
            <a:stCxn id="11" idx="3"/>
          </p:cNvCxnSpPr>
          <p:nvPr/>
        </p:nvCxnSpPr>
        <p:spPr>
          <a:xfrm>
            <a:off x="3131840" y="4889485"/>
            <a:ext cx="1584176" cy="123691"/>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cxnSp>
        <p:nvCxnSpPr>
          <p:cNvPr id="30" name="図形 29"/>
          <p:cNvCxnSpPr>
            <a:stCxn id="11" idx="2"/>
            <a:endCxn id="13" idx="2"/>
          </p:cNvCxnSpPr>
          <p:nvPr/>
        </p:nvCxnSpPr>
        <p:spPr>
          <a:xfrm rot="16200000" flipH="1">
            <a:off x="2213738" y="5319210"/>
            <a:ext cx="972108" cy="576064"/>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8" name="図形 37"/>
          <p:cNvCxnSpPr>
            <a:stCxn id="13" idx="6"/>
          </p:cNvCxnSpPr>
          <p:nvPr/>
        </p:nvCxnSpPr>
        <p:spPr>
          <a:xfrm flipV="1">
            <a:off x="4499992" y="5265204"/>
            <a:ext cx="540060" cy="828092"/>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sp>
        <p:nvSpPr>
          <p:cNvPr id="39" name="テキスト ボックス 38"/>
          <p:cNvSpPr txBox="1"/>
          <p:nvPr/>
        </p:nvSpPr>
        <p:spPr>
          <a:xfrm>
            <a:off x="5436096" y="4833156"/>
            <a:ext cx="1008112" cy="523220"/>
          </a:xfrm>
          <a:prstGeom prst="rect">
            <a:avLst/>
          </a:prstGeom>
          <a:noFill/>
        </p:spPr>
        <p:txBody>
          <a:bodyPr wrap="square" rtlCol="0">
            <a:spAutoFit/>
          </a:bodyPr>
          <a:lstStyle/>
          <a:p>
            <a:pPr algn="ctr"/>
            <a:r>
              <a:rPr kumimoji="1" lang="ja-JP" altLang="en-US" sz="1400" dirty="0" smtClean="0">
                <a:latin typeface="ＭＳ Ｐゴシック" pitchFamily="50" charset="-128"/>
                <a:ea typeface="ＭＳ Ｐゴシック" pitchFamily="50" charset="-128"/>
              </a:rPr>
              <a:t>コンソールバッファ</a:t>
            </a:r>
            <a:endParaRPr kumimoji="1" lang="ja-JP" altLang="en-US" sz="1400" dirty="0">
              <a:latin typeface="ＭＳ Ｐゴシック" pitchFamily="50" charset="-128"/>
              <a:ea typeface="ＭＳ Ｐゴシック" pitchFamily="50" charset="-128"/>
            </a:endParaRPr>
          </a:p>
        </p:txBody>
      </p:sp>
      <p:sp>
        <p:nvSpPr>
          <p:cNvPr id="42" name="テキスト ボックス 41"/>
          <p:cNvSpPr txBox="1"/>
          <p:nvPr/>
        </p:nvSpPr>
        <p:spPr>
          <a:xfrm>
            <a:off x="3347864" y="5049180"/>
            <a:ext cx="1072730"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書き込み</a:t>
            </a:r>
            <a:endParaRPr kumimoji="1" lang="ja-JP" altLang="en-US" dirty="0">
              <a:latin typeface="ＭＳ Ｐゴシック" pitchFamily="50" charset="-128"/>
              <a:ea typeface="ＭＳ Ｐゴシック" pitchFamily="50" charset="-128"/>
            </a:endParaRPr>
          </a:p>
        </p:txBody>
      </p:sp>
      <p:sp>
        <p:nvSpPr>
          <p:cNvPr id="43" name="テキスト ボックス 42"/>
          <p:cNvSpPr txBox="1"/>
          <p:nvPr/>
        </p:nvSpPr>
        <p:spPr>
          <a:xfrm>
            <a:off x="4932040" y="5625244"/>
            <a:ext cx="1072730"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書き込み</a:t>
            </a:r>
            <a:endParaRPr kumimoji="1" lang="ja-JP" altLang="en-US" dirty="0">
              <a:latin typeface="ＭＳ Ｐゴシック" pitchFamily="50" charset="-128"/>
              <a:ea typeface="ＭＳ Ｐゴシック" pitchFamily="50" charset="-128"/>
            </a:endParaRPr>
          </a:p>
        </p:txBody>
      </p:sp>
      <p:sp>
        <p:nvSpPr>
          <p:cNvPr id="44" name="テキスト ボックス 43"/>
          <p:cNvSpPr txBox="1"/>
          <p:nvPr/>
        </p:nvSpPr>
        <p:spPr>
          <a:xfrm>
            <a:off x="1691680" y="5553236"/>
            <a:ext cx="1686680"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ハイパーコール</a:t>
            </a:r>
            <a:endParaRPr kumimoji="1" lang="ja-JP" altLang="en-US" dirty="0">
              <a:latin typeface="ＭＳ Ｐゴシック" pitchFamily="50" charset="-128"/>
              <a:ea typeface="ＭＳ Ｐゴシック" pitchFamily="50" charset="-128"/>
            </a:endParaRPr>
          </a:p>
        </p:txBody>
      </p:sp>
      <p:sp>
        <p:nvSpPr>
          <p:cNvPr id="21" name="テキスト ボックス 20"/>
          <p:cNvSpPr txBox="1"/>
          <p:nvPr/>
        </p:nvSpPr>
        <p:spPr>
          <a:xfrm>
            <a:off x="3415190" y="4036422"/>
            <a:ext cx="938077" cy="369332"/>
          </a:xfrm>
          <a:prstGeom prst="rect">
            <a:avLst/>
          </a:prstGeom>
          <a:noFill/>
        </p:spPr>
        <p:txBody>
          <a:bodyPr wrap="none" rtlCol="0">
            <a:spAutoFit/>
          </a:bodyPr>
          <a:lstStyle/>
          <a:p>
            <a:r>
              <a:rPr kumimoji="1" lang="ja-JP" altLang="en-US" dirty="0" smtClean="0">
                <a:latin typeface="ＭＳ Ｐゴシック" pitchFamily="50" charset="-128"/>
                <a:ea typeface="ＭＳ Ｐゴシック" pitchFamily="50" charset="-128"/>
              </a:rPr>
              <a:t>クラウド</a:t>
            </a:r>
            <a:endParaRPr kumimoji="1" lang="ja-JP" altLang="en-US" dirty="0">
              <a:latin typeface="ＭＳ Ｐゴシック" pitchFamily="50" charset="-128"/>
              <a:ea typeface="ＭＳ Ｐゴシック" pitchFamily="50" charset="-128"/>
            </a:endParaRPr>
          </a:p>
        </p:txBody>
      </p:sp>
      <p:sp>
        <p:nvSpPr>
          <p:cNvPr id="14" name="正方形/長方形 13"/>
          <p:cNvSpPr/>
          <p:nvPr/>
        </p:nvSpPr>
        <p:spPr>
          <a:xfrm>
            <a:off x="4716016" y="5094766"/>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5" name="正方形/長方形 24"/>
          <p:cNvSpPr/>
          <p:nvPr/>
        </p:nvSpPr>
        <p:spPr>
          <a:xfrm>
            <a:off x="4716016" y="4924328"/>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27" name="正方形/長方形 26"/>
          <p:cNvSpPr/>
          <p:nvPr/>
        </p:nvSpPr>
        <p:spPr>
          <a:xfrm>
            <a:off x="4716015" y="4761695"/>
            <a:ext cx="752389" cy="17043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 name="正方形/長方形 7"/>
          <p:cNvSpPr/>
          <p:nvPr/>
        </p:nvSpPr>
        <p:spPr>
          <a:xfrm>
            <a:off x="7236296" y="5661248"/>
            <a:ext cx="936104" cy="72008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5" name="テキスト ボックス 14"/>
          <p:cNvSpPr txBox="1"/>
          <p:nvPr/>
        </p:nvSpPr>
        <p:spPr>
          <a:xfrm>
            <a:off x="7020272" y="5301208"/>
            <a:ext cx="1329811" cy="369332"/>
          </a:xfrm>
          <a:prstGeom prst="rect">
            <a:avLst/>
          </a:prstGeom>
          <a:noFill/>
        </p:spPr>
        <p:txBody>
          <a:bodyPr wrap="none" rtlCol="0">
            <a:spAutoFit/>
          </a:bodyPr>
          <a:lstStyle/>
          <a:p>
            <a:r>
              <a:rPr lang="ja-JP" altLang="en-US" dirty="0" smtClean="0"/>
              <a:t>検証サーバ</a:t>
            </a:r>
            <a:endParaRPr kumimoji="1" lang="ja-JP" altLang="en-US" dirty="0"/>
          </a:p>
        </p:txBody>
      </p:sp>
      <p:sp>
        <p:nvSpPr>
          <p:cNvPr id="16" name="左矢印 15"/>
          <p:cNvSpPr/>
          <p:nvPr/>
        </p:nvSpPr>
        <p:spPr>
          <a:xfrm>
            <a:off x="6012160" y="5805264"/>
            <a:ext cx="1080120" cy="432048"/>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a:p>
        </p:txBody>
      </p:sp>
      <p:cxnSp>
        <p:nvCxnSpPr>
          <p:cNvPr id="18" name="直線矢印コネクタ 17"/>
          <p:cNvCxnSpPr>
            <a:endCxn id="11" idx="1"/>
          </p:cNvCxnSpPr>
          <p:nvPr/>
        </p:nvCxnSpPr>
        <p:spPr>
          <a:xfrm>
            <a:off x="971600" y="4869160"/>
            <a:ext cx="720080" cy="203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テキスト ボックス 19"/>
          <p:cNvSpPr txBox="1"/>
          <p:nvPr/>
        </p:nvSpPr>
        <p:spPr>
          <a:xfrm>
            <a:off x="323528" y="4715852"/>
            <a:ext cx="646331" cy="369332"/>
          </a:xfrm>
          <a:prstGeom prst="rect">
            <a:avLst/>
          </a:prstGeom>
          <a:noFill/>
        </p:spPr>
        <p:txBody>
          <a:bodyPr wrap="none" rtlCol="0">
            <a:spAutoFit/>
          </a:bodyPr>
          <a:lstStyle/>
          <a:p>
            <a:r>
              <a:rPr kumimoji="1" lang="ja-JP" altLang="en-US" dirty="0" smtClean="0"/>
              <a:t>入力</a:t>
            </a:r>
            <a:endParaRPr kumimoji="1" lang="ja-JP" alt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28"/>
                                        </p:tgtEl>
                                      </p:cBhvr>
                                    </p:animEffect>
                                    <p:set>
                                      <p:cBhvr>
                                        <p:cTn id="7" dur="1" fill="hold">
                                          <p:stCondLst>
                                            <p:cond delay="499"/>
                                          </p:stCondLst>
                                        </p:cTn>
                                        <p:tgtEl>
                                          <p:spTgt spid="28"/>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42"/>
                                        </p:tgtEl>
                                      </p:cBhvr>
                                    </p:animEffect>
                                    <p:set>
                                      <p:cBhvr>
                                        <p:cTn id="10" dur="1" fill="hold">
                                          <p:stCondLst>
                                            <p:cond delay="499"/>
                                          </p:stCondLst>
                                        </p:cTn>
                                        <p:tgtEl>
                                          <p:spTgt spid="42"/>
                                        </p:tgtEl>
                                        <p:attrNameLst>
                                          <p:attrName>style.visibility</p:attrName>
                                        </p:attrNameLst>
                                      </p:cBhvr>
                                      <p:to>
                                        <p:strVal val="hidden"/>
                                      </p:to>
                                    </p:set>
                                  </p:childTnLst>
                                </p:cTn>
                              </p:par>
                            </p:childTnLst>
                          </p:cTn>
                        </p:par>
                        <p:par>
                          <p:cTn id="11" fill="hold">
                            <p:stCondLst>
                              <p:cond delay="500"/>
                            </p:stCondLst>
                            <p:childTnLst>
                              <p:par>
                                <p:cTn id="12" presetID="5" presetClass="entr" presetSubtype="10" fill="hold" nodeType="after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checkerboard(across)">
                                      <p:cBhvr>
                                        <p:cTn id="14" dur="500"/>
                                        <p:tgtEl>
                                          <p:spTgt spid="30"/>
                                        </p:tgtEl>
                                      </p:cBhvr>
                                    </p:animEffect>
                                  </p:childTnLst>
                                </p:cTn>
                              </p:par>
                            </p:childTnLst>
                          </p:cTn>
                        </p:par>
                        <p:par>
                          <p:cTn id="15" fill="hold">
                            <p:stCondLst>
                              <p:cond delay="1000"/>
                            </p:stCondLst>
                            <p:childTnLst>
                              <p:par>
                                <p:cTn id="16" presetID="5" presetClass="entr" presetSubtype="10" fill="hold" grpId="0" nodeType="after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checkerboard(across)">
                                      <p:cBhvr>
                                        <p:cTn id="18" dur="500"/>
                                        <p:tgtEl>
                                          <p:spTgt spid="44"/>
                                        </p:tgtEl>
                                      </p:cBhvr>
                                    </p:animEffect>
                                  </p:childTnLst>
                                </p:cTn>
                              </p:par>
                              <p:par>
                                <p:cTn id="19" presetID="8" presetClass="entr" presetSubtype="32"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diamond(out)">
                                      <p:cBhvr>
                                        <p:cTn id="21" dur="500"/>
                                        <p:tgtEl>
                                          <p:spTgt spid="13"/>
                                        </p:tgtEl>
                                      </p:cBhvr>
                                    </p:animEffect>
                                  </p:childTnLst>
                                </p:cTn>
                              </p:par>
                            </p:childTnLst>
                          </p:cTn>
                        </p:par>
                        <p:par>
                          <p:cTn id="22" fill="hold">
                            <p:stCondLst>
                              <p:cond delay="1500"/>
                            </p:stCondLst>
                            <p:childTnLst>
                              <p:par>
                                <p:cTn id="23" presetID="5" presetClass="entr" presetSubtype="10"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checkerboard(across)">
                                      <p:cBhvr>
                                        <p:cTn id="25" dur="500"/>
                                        <p:tgtEl>
                                          <p:spTgt spid="38"/>
                                        </p:tgtEl>
                                      </p:cBhvr>
                                    </p:animEffect>
                                  </p:childTnLst>
                                </p:cTn>
                              </p:par>
                            </p:childTnLst>
                          </p:cTn>
                        </p:par>
                        <p:par>
                          <p:cTn id="26" fill="hold">
                            <p:stCondLst>
                              <p:cond delay="2000"/>
                            </p:stCondLst>
                            <p:childTnLst>
                              <p:par>
                                <p:cTn id="27" presetID="5" presetClass="entr" presetSubtype="10"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checkerboard(across)">
                                      <p:cBhvr>
                                        <p:cTn id="29"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42" grpId="0"/>
      <p:bldP spid="43" grpId="0"/>
      <p:bldP spid="4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9989</TotalTime>
  <Words>2325</Words>
  <Application>Microsoft Macintosh PowerPoint</Application>
  <PresentationFormat>画面に合わせる (4:3)</PresentationFormat>
  <Paragraphs>303</Paragraphs>
  <Slides>14</Slides>
  <Notes>13</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スパイス</vt:lpstr>
      <vt:lpstr>仮想シリアルコンソールを用いた クラウドの安全なリモート管理</vt:lpstr>
      <vt:lpstr>IaaS型クラウド</vt:lpstr>
      <vt:lpstr>仮想シリアルコンソール</vt:lpstr>
      <vt:lpstr>仮想シリアルコンソールの利点</vt:lpstr>
      <vt:lpstr>情報漏洩の危険性</vt:lpstr>
      <vt:lpstr>提案：SCCrypt</vt:lpstr>
      <vt:lpstr>キーボード入力の暗号化</vt:lpstr>
      <vt:lpstr>仮想シリアルコンソールへの接続</vt:lpstr>
      <vt:lpstr>キーボード入力の復号化</vt:lpstr>
      <vt:lpstr>コンソールバッファの特定</vt:lpstr>
      <vt:lpstr>実験1：情報漏洩の防止の確認</vt:lpstr>
      <vt:lpstr>実験2 ：従来システムとの性能比較</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kajita</dc:creator>
  <cp:lastModifiedBy>Kourai Kenichi</cp:lastModifiedBy>
  <cp:revision>469</cp:revision>
  <dcterms:created xsi:type="dcterms:W3CDTF">2012-12-18T23:15:15Z</dcterms:created>
  <dcterms:modified xsi:type="dcterms:W3CDTF">2013-03-09T04:21:28Z</dcterms:modified>
</cp:coreProperties>
</file>