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6800" cy="42813288"/>
  <p:notesSz cx="6858000" cy="9144000"/>
  <p:defaultTextStyle>
    <a:defPPr>
      <a:defRPr lang="ja-JP"/>
    </a:defPPr>
    <a:lvl1pPr marL="0" algn="l" defTabSz="4474246" rtl="0" eaLnBrk="1" latinLnBrk="0" hangingPunct="1">
      <a:defRPr kumimoji="1" sz="8700" kern="1200">
        <a:solidFill>
          <a:schemeClr val="tx1"/>
        </a:solidFill>
        <a:latin typeface="+mn-lt"/>
        <a:ea typeface="+mn-ea"/>
        <a:cs typeface="+mn-cs"/>
      </a:defRPr>
    </a:lvl1pPr>
    <a:lvl2pPr marL="2237122" algn="l" defTabSz="4474246" rtl="0" eaLnBrk="1" latinLnBrk="0" hangingPunct="1">
      <a:defRPr kumimoji="1" sz="8700" kern="1200">
        <a:solidFill>
          <a:schemeClr val="tx1"/>
        </a:solidFill>
        <a:latin typeface="+mn-lt"/>
        <a:ea typeface="+mn-ea"/>
        <a:cs typeface="+mn-cs"/>
      </a:defRPr>
    </a:lvl2pPr>
    <a:lvl3pPr marL="4474246" algn="l" defTabSz="4474246" rtl="0" eaLnBrk="1" latinLnBrk="0" hangingPunct="1">
      <a:defRPr kumimoji="1" sz="8700" kern="1200">
        <a:solidFill>
          <a:schemeClr val="tx1"/>
        </a:solidFill>
        <a:latin typeface="+mn-lt"/>
        <a:ea typeface="+mn-ea"/>
        <a:cs typeface="+mn-cs"/>
      </a:defRPr>
    </a:lvl3pPr>
    <a:lvl4pPr marL="6711368" algn="l" defTabSz="4474246" rtl="0" eaLnBrk="1" latinLnBrk="0" hangingPunct="1">
      <a:defRPr kumimoji="1" sz="8700" kern="1200">
        <a:solidFill>
          <a:schemeClr val="tx1"/>
        </a:solidFill>
        <a:latin typeface="+mn-lt"/>
        <a:ea typeface="+mn-ea"/>
        <a:cs typeface="+mn-cs"/>
      </a:defRPr>
    </a:lvl4pPr>
    <a:lvl5pPr marL="8948490" algn="l" defTabSz="4474246" rtl="0" eaLnBrk="1" latinLnBrk="0" hangingPunct="1">
      <a:defRPr kumimoji="1" sz="8700" kern="1200">
        <a:solidFill>
          <a:schemeClr val="tx1"/>
        </a:solidFill>
        <a:latin typeface="+mn-lt"/>
        <a:ea typeface="+mn-ea"/>
        <a:cs typeface="+mn-cs"/>
      </a:defRPr>
    </a:lvl5pPr>
    <a:lvl6pPr marL="11185613" algn="l" defTabSz="4474246" rtl="0" eaLnBrk="1" latinLnBrk="0" hangingPunct="1">
      <a:defRPr kumimoji="1" sz="8700" kern="1200">
        <a:solidFill>
          <a:schemeClr val="tx1"/>
        </a:solidFill>
        <a:latin typeface="+mn-lt"/>
        <a:ea typeface="+mn-ea"/>
        <a:cs typeface="+mn-cs"/>
      </a:defRPr>
    </a:lvl6pPr>
    <a:lvl7pPr marL="13422735" algn="l" defTabSz="4474246" rtl="0" eaLnBrk="1" latinLnBrk="0" hangingPunct="1">
      <a:defRPr kumimoji="1" sz="8700" kern="1200">
        <a:solidFill>
          <a:schemeClr val="tx1"/>
        </a:solidFill>
        <a:latin typeface="+mn-lt"/>
        <a:ea typeface="+mn-ea"/>
        <a:cs typeface="+mn-cs"/>
      </a:defRPr>
    </a:lvl7pPr>
    <a:lvl8pPr marL="15659857" algn="l" defTabSz="4474246" rtl="0" eaLnBrk="1" latinLnBrk="0" hangingPunct="1">
      <a:defRPr kumimoji="1" sz="8700" kern="1200">
        <a:solidFill>
          <a:schemeClr val="tx1"/>
        </a:solidFill>
        <a:latin typeface="+mn-lt"/>
        <a:ea typeface="+mn-ea"/>
        <a:cs typeface="+mn-cs"/>
      </a:defRPr>
    </a:lvl8pPr>
    <a:lvl9pPr marL="17896979" algn="l" defTabSz="4474246" rtl="0" eaLnBrk="1" latinLnBrk="0" hangingPunct="1">
      <a:defRPr kumimoji="1" sz="8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258" y="2694"/>
      </p:cViewPr>
      <p:guideLst>
        <p:guide orient="horz" pos="13485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jita\Documents\M1%20&#30740;&#31350;&#38306;&#36899;\&#23398;&#20250;&#30330;&#34920;\ComSys2013\images\tes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jita\Documents\M1%20&#30740;&#31350;&#38306;&#36899;\&#23398;&#20250;&#30330;&#34920;\ComSys2013\images\te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3600"/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測定時間!$L$115:$M$115</c:f>
              <c:strCache>
                <c:ptCount val="2"/>
                <c:pt idx="0">
                  <c:v>従来</c:v>
                </c:pt>
                <c:pt idx="1">
                  <c:v>SCCrypt</c:v>
                </c:pt>
              </c:strCache>
            </c:strRef>
          </c:cat>
          <c:val>
            <c:numRef>
              <c:f>測定時間!$L$116:$M$116</c:f>
              <c:numCache>
                <c:formatCode>0.00_ </c:formatCode>
                <c:ptCount val="2"/>
                <c:pt idx="0">
                  <c:v>25.171732902526859</c:v>
                </c:pt>
                <c:pt idx="1">
                  <c:v>26.703596115112305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8813056"/>
        <c:axId val="118815744"/>
      </c:barChart>
      <c:catAx>
        <c:axId val="1188130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3600"/>
            </a:pPr>
            <a:endParaRPr lang="ja-JP"/>
          </a:p>
        </c:txPr>
        <c:crossAx val="118815744"/>
        <c:crosses val="autoZero"/>
        <c:auto val="1"/>
        <c:lblAlgn val="ctr"/>
        <c:lblOffset val="100"/>
        <c:noMultiLvlLbl val="0"/>
      </c:catAx>
      <c:valAx>
        <c:axId val="118815744"/>
        <c:scaling>
          <c:orientation val="minMax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3600"/>
                </a:pPr>
                <a:r>
                  <a:rPr lang="ja-JP" altLang="en-US" sz="3600"/>
                  <a:t>応答時間</a:t>
                </a:r>
                <a:r>
                  <a:rPr lang="en-US" altLang="ja-JP" sz="3600"/>
                  <a:t>(ms)</a:t>
                </a:r>
                <a:endParaRPr lang="ja-JP" altLang="en-US" sz="3600"/>
              </a:p>
            </c:rich>
          </c:tx>
          <c:layout/>
          <c:overlay val="0"/>
        </c:title>
        <c:numFmt formatCode="0.00_ " sourceLinked="1"/>
        <c:majorTickMark val="out"/>
        <c:minorTickMark val="none"/>
        <c:tickLblPos val="nextTo"/>
        <c:txPr>
          <a:bodyPr/>
          <a:lstStyle/>
          <a:p>
            <a:pPr>
              <a:defRPr sz="3600"/>
            </a:pPr>
            <a:endParaRPr lang="ja-JP"/>
          </a:p>
        </c:txPr>
        <c:crossAx val="118813056"/>
        <c:crosses val="autoZero"/>
        <c:crossBetween val="between"/>
        <c:majorUnit val="10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4000"/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スループット!$K$1:$L$1</c:f>
              <c:strCache>
                <c:ptCount val="2"/>
                <c:pt idx="0">
                  <c:v>従来</c:v>
                </c:pt>
                <c:pt idx="1">
                  <c:v>SCCrypt</c:v>
                </c:pt>
              </c:strCache>
            </c:strRef>
          </c:cat>
          <c:val>
            <c:numRef>
              <c:f>スループット!$K$4:$L$4</c:f>
              <c:numCache>
                <c:formatCode>0.00</c:formatCode>
                <c:ptCount val="2"/>
                <c:pt idx="0">
                  <c:v>53.34675436068855</c:v>
                </c:pt>
                <c:pt idx="1">
                  <c:v>53.294797707444552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1446656"/>
        <c:axId val="172252160"/>
      </c:barChart>
      <c:catAx>
        <c:axId val="1114466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3200"/>
            </a:pPr>
            <a:endParaRPr lang="ja-JP"/>
          </a:p>
        </c:txPr>
        <c:crossAx val="172252160"/>
        <c:crosses val="autoZero"/>
        <c:auto val="1"/>
        <c:lblAlgn val="ctr"/>
        <c:lblOffset val="100"/>
        <c:noMultiLvlLbl val="0"/>
      </c:catAx>
      <c:valAx>
        <c:axId val="172252160"/>
        <c:scaling>
          <c:orientation val="minMax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3600"/>
                </a:pPr>
                <a:r>
                  <a:rPr lang="ja-JP" altLang="en-US" sz="3600" dirty="0" smtClean="0"/>
                  <a:t>スループット</a:t>
                </a:r>
                <a:endParaRPr lang="en-US" altLang="ja-JP" sz="3600" dirty="0" smtClean="0"/>
              </a:p>
              <a:p>
                <a:pPr>
                  <a:defRPr sz="3600"/>
                </a:pPr>
                <a:r>
                  <a:rPr lang="ja-JP" altLang="en-US" sz="3600" dirty="0" smtClean="0"/>
                  <a:t>（</a:t>
                </a:r>
                <a:r>
                  <a:rPr lang="ja-JP" altLang="en-US" sz="3600" dirty="0"/>
                  <a:t>万文字</a:t>
                </a:r>
                <a:r>
                  <a:rPr lang="en-US" altLang="ja-JP" sz="3600" dirty="0"/>
                  <a:t>/</a:t>
                </a:r>
                <a:r>
                  <a:rPr lang="ja-JP" altLang="en-US" sz="3600" dirty="0"/>
                  <a:t>秒</a:t>
                </a:r>
                <a:r>
                  <a:rPr lang="en-US" altLang="ja-JP" sz="3600" dirty="0"/>
                  <a:t>)</a:t>
                </a:r>
                <a:endParaRPr lang="ja-JP" altLang="en-US" sz="3600" dirty="0"/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3200"/>
            </a:pPr>
            <a:endParaRPr lang="ja-JP"/>
          </a:p>
        </c:txPr>
        <c:crossAx val="11144665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761" y="13299873"/>
            <a:ext cx="25735281" cy="9177108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521" y="24260863"/>
            <a:ext cx="21193760" cy="1094117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37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474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711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948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185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422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659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8969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7303-B94C-498B-BB2D-195F4DA655DE}" type="datetimeFigureOut">
              <a:rPr kumimoji="1" lang="ja-JP" altLang="en-US" smtClean="0"/>
              <a:t>2013/11/29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B678-328D-4869-843C-E81A0BFFA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273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7303-B94C-498B-BB2D-195F4DA655DE}" type="datetimeFigureOut">
              <a:rPr kumimoji="1" lang="ja-JP" altLang="en-US" smtClean="0"/>
              <a:t>2013/11/29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B678-328D-4869-843C-E81A0BFFA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484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1950683" y="1714522"/>
            <a:ext cx="6812280" cy="3653004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513843" y="1714522"/>
            <a:ext cx="19932227" cy="3653004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7303-B94C-498B-BB2D-195F4DA655DE}" type="datetimeFigureOut">
              <a:rPr kumimoji="1" lang="ja-JP" altLang="en-US" smtClean="0"/>
              <a:t>2013/11/29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B678-328D-4869-843C-E81A0BFFA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063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7303-B94C-498B-BB2D-195F4DA655DE}" type="datetimeFigureOut">
              <a:rPr kumimoji="1" lang="ja-JP" altLang="en-US" smtClean="0"/>
              <a:t>2013/11/29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B678-328D-4869-843C-E81A0BFFA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356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659" y="27511507"/>
            <a:ext cx="25735281" cy="8503194"/>
          </a:xfrm>
        </p:spPr>
        <p:txBody>
          <a:bodyPr anchor="t"/>
          <a:lstStyle>
            <a:lvl1pPr algn="l">
              <a:defRPr sz="19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659" y="18146102"/>
            <a:ext cx="25735281" cy="9365403"/>
          </a:xfrm>
        </p:spPr>
        <p:txBody>
          <a:bodyPr anchor="b"/>
          <a:lstStyle>
            <a:lvl1pPr marL="0" indent="0">
              <a:buNone/>
              <a:defRPr sz="9700">
                <a:solidFill>
                  <a:schemeClr val="tx1">
                    <a:tint val="75000"/>
                  </a:schemeClr>
                </a:solidFill>
              </a:defRPr>
            </a:lvl1pPr>
            <a:lvl2pPr marL="2237122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2pPr>
            <a:lvl3pPr marL="4474246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3pPr>
            <a:lvl4pPr marL="6711368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4pPr>
            <a:lvl5pPr marL="894849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5pPr>
            <a:lvl6pPr marL="11185613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6pPr>
            <a:lvl7pPr marL="13422735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7pPr>
            <a:lvl8pPr marL="15659857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8pPr>
            <a:lvl9pPr marL="17896979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7303-B94C-498B-BB2D-195F4DA655DE}" type="datetimeFigureOut">
              <a:rPr kumimoji="1" lang="ja-JP" altLang="en-US" smtClean="0"/>
              <a:t>2013/11/29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B678-328D-4869-843C-E81A0BFFA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12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513841" y="9989774"/>
            <a:ext cx="13372254" cy="28254790"/>
          </a:xfrm>
        </p:spPr>
        <p:txBody>
          <a:bodyPr/>
          <a:lstStyle>
            <a:lvl1pPr>
              <a:defRPr sz="13600"/>
            </a:lvl1pPr>
            <a:lvl2pPr>
              <a:defRPr sz="117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390708" y="9989774"/>
            <a:ext cx="13372254" cy="28254790"/>
          </a:xfrm>
        </p:spPr>
        <p:txBody>
          <a:bodyPr/>
          <a:lstStyle>
            <a:lvl1pPr>
              <a:defRPr sz="13600"/>
            </a:lvl1pPr>
            <a:lvl2pPr>
              <a:defRPr sz="11700"/>
            </a:lvl2pPr>
            <a:lvl3pPr>
              <a:defRPr sz="97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7303-B94C-498B-BB2D-195F4DA655DE}" type="datetimeFigureOut">
              <a:rPr kumimoji="1" lang="ja-JP" altLang="en-US" smtClean="0"/>
              <a:t>2013/11/29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B678-328D-4869-843C-E81A0BFFA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168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840" y="9583442"/>
            <a:ext cx="13377512" cy="3993922"/>
          </a:xfrm>
        </p:spPr>
        <p:txBody>
          <a:bodyPr anchor="b"/>
          <a:lstStyle>
            <a:lvl1pPr marL="0" indent="0">
              <a:buNone/>
              <a:defRPr sz="11700" b="1"/>
            </a:lvl1pPr>
            <a:lvl2pPr marL="2237122" indent="0">
              <a:buNone/>
              <a:defRPr sz="9700" b="1"/>
            </a:lvl2pPr>
            <a:lvl3pPr marL="4474246" indent="0">
              <a:buNone/>
              <a:defRPr sz="8700" b="1"/>
            </a:lvl3pPr>
            <a:lvl4pPr marL="6711368" indent="0">
              <a:buNone/>
              <a:defRPr sz="7900" b="1"/>
            </a:lvl4pPr>
            <a:lvl5pPr marL="8948490" indent="0">
              <a:buNone/>
              <a:defRPr sz="7900" b="1"/>
            </a:lvl5pPr>
            <a:lvl6pPr marL="11185613" indent="0">
              <a:buNone/>
              <a:defRPr sz="7900" b="1"/>
            </a:lvl6pPr>
            <a:lvl7pPr marL="13422735" indent="0">
              <a:buNone/>
              <a:defRPr sz="7900" b="1"/>
            </a:lvl7pPr>
            <a:lvl8pPr marL="15659857" indent="0">
              <a:buNone/>
              <a:defRPr sz="7900" b="1"/>
            </a:lvl8pPr>
            <a:lvl9pPr marL="17896979" indent="0">
              <a:buNone/>
              <a:defRPr sz="7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840" y="13577364"/>
            <a:ext cx="13377512" cy="24667195"/>
          </a:xfrm>
        </p:spPr>
        <p:txBody>
          <a:bodyPr/>
          <a:lstStyle>
            <a:lvl1pPr>
              <a:defRPr sz="11700"/>
            </a:lvl1pPr>
            <a:lvl2pPr>
              <a:defRPr sz="9700"/>
            </a:lvl2pPr>
            <a:lvl3pPr>
              <a:defRPr sz="87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0196" y="9583442"/>
            <a:ext cx="13382766" cy="3993922"/>
          </a:xfrm>
        </p:spPr>
        <p:txBody>
          <a:bodyPr anchor="b"/>
          <a:lstStyle>
            <a:lvl1pPr marL="0" indent="0">
              <a:buNone/>
              <a:defRPr sz="11700" b="1"/>
            </a:lvl1pPr>
            <a:lvl2pPr marL="2237122" indent="0">
              <a:buNone/>
              <a:defRPr sz="9700" b="1"/>
            </a:lvl2pPr>
            <a:lvl3pPr marL="4474246" indent="0">
              <a:buNone/>
              <a:defRPr sz="8700" b="1"/>
            </a:lvl3pPr>
            <a:lvl4pPr marL="6711368" indent="0">
              <a:buNone/>
              <a:defRPr sz="7900" b="1"/>
            </a:lvl4pPr>
            <a:lvl5pPr marL="8948490" indent="0">
              <a:buNone/>
              <a:defRPr sz="7900" b="1"/>
            </a:lvl5pPr>
            <a:lvl6pPr marL="11185613" indent="0">
              <a:buNone/>
              <a:defRPr sz="7900" b="1"/>
            </a:lvl6pPr>
            <a:lvl7pPr marL="13422735" indent="0">
              <a:buNone/>
              <a:defRPr sz="7900" b="1"/>
            </a:lvl7pPr>
            <a:lvl8pPr marL="15659857" indent="0">
              <a:buNone/>
              <a:defRPr sz="7900" b="1"/>
            </a:lvl8pPr>
            <a:lvl9pPr marL="17896979" indent="0">
              <a:buNone/>
              <a:defRPr sz="7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0196" y="13577364"/>
            <a:ext cx="13382766" cy="24667195"/>
          </a:xfrm>
        </p:spPr>
        <p:txBody>
          <a:bodyPr/>
          <a:lstStyle>
            <a:lvl1pPr>
              <a:defRPr sz="11700"/>
            </a:lvl1pPr>
            <a:lvl2pPr>
              <a:defRPr sz="9700"/>
            </a:lvl2pPr>
            <a:lvl3pPr>
              <a:defRPr sz="87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7303-B94C-498B-BB2D-195F4DA655DE}" type="datetimeFigureOut">
              <a:rPr kumimoji="1" lang="ja-JP" altLang="en-US" smtClean="0"/>
              <a:t>2013/11/29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B678-328D-4869-843C-E81A0BFFA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93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7303-B94C-498B-BB2D-195F4DA655DE}" type="datetimeFigureOut">
              <a:rPr kumimoji="1" lang="ja-JP" altLang="en-US" smtClean="0"/>
              <a:t>2013/11/29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B678-328D-4869-843C-E81A0BFFA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08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7303-B94C-498B-BB2D-195F4DA655DE}" type="datetimeFigureOut">
              <a:rPr kumimoji="1" lang="ja-JP" altLang="en-US" smtClean="0"/>
              <a:t>2013/11/29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B678-328D-4869-843C-E81A0BFFA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139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843" y="1704603"/>
            <a:ext cx="9960858" cy="7254474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7389" y="1704607"/>
            <a:ext cx="16925572" cy="36539956"/>
          </a:xfrm>
        </p:spPr>
        <p:txBody>
          <a:bodyPr/>
          <a:lstStyle>
            <a:lvl1pPr>
              <a:defRPr sz="15600"/>
            </a:lvl1pPr>
            <a:lvl2pPr>
              <a:defRPr sz="13600"/>
            </a:lvl2pPr>
            <a:lvl3pPr>
              <a:defRPr sz="11700"/>
            </a:lvl3pPr>
            <a:lvl4pPr>
              <a:defRPr sz="9700"/>
            </a:lvl4pPr>
            <a:lvl5pPr>
              <a:defRPr sz="9700"/>
            </a:lvl5pPr>
            <a:lvl6pPr>
              <a:defRPr sz="9700"/>
            </a:lvl6pPr>
            <a:lvl7pPr>
              <a:defRPr sz="9700"/>
            </a:lvl7pPr>
            <a:lvl8pPr>
              <a:defRPr sz="9700"/>
            </a:lvl8pPr>
            <a:lvl9pPr>
              <a:defRPr sz="9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3843" y="8959083"/>
            <a:ext cx="9960858" cy="29285481"/>
          </a:xfrm>
        </p:spPr>
        <p:txBody>
          <a:bodyPr/>
          <a:lstStyle>
            <a:lvl1pPr marL="0" indent="0">
              <a:buNone/>
              <a:defRPr sz="6900"/>
            </a:lvl1pPr>
            <a:lvl2pPr marL="2237122" indent="0">
              <a:buNone/>
              <a:defRPr sz="5900"/>
            </a:lvl2pPr>
            <a:lvl3pPr marL="4474246" indent="0">
              <a:buNone/>
              <a:defRPr sz="4900"/>
            </a:lvl3pPr>
            <a:lvl4pPr marL="6711368" indent="0">
              <a:buNone/>
              <a:defRPr sz="4500"/>
            </a:lvl4pPr>
            <a:lvl5pPr marL="8948490" indent="0">
              <a:buNone/>
              <a:defRPr sz="4500"/>
            </a:lvl5pPr>
            <a:lvl6pPr marL="11185613" indent="0">
              <a:buNone/>
              <a:defRPr sz="4500"/>
            </a:lvl6pPr>
            <a:lvl7pPr marL="13422735" indent="0">
              <a:buNone/>
              <a:defRPr sz="4500"/>
            </a:lvl7pPr>
            <a:lvl8pPr marL="15659857" indent="0">
              <a:buNone/>
              <a:defRPr sz="4500"/>
            </a:lvl8pPr>
            <a:lvl9pPr marL="17896979" indent="0">
              <a:buNone/>
              <a:defRPr sz="4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7303-B94C-498B-BB2D-195F4DA655DE}" type="datetimeFigureOut">
              <a:rPr kumimoji="1" lang="ja-JP" altLang="en-US" smtClean="0"/>
              <a:t>2013/11/29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B678-328D-4869-843C-E81A0BFFA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0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4465" y="29969303"/>
            <a:ext cx="18166080" cy="3538045"/>
          </a:xfrm>
        </p:spPr>
        <p:txBody>
          <a:bodyPr anchor="b"/>
          <a:lstStyle>
            <a:lvl1pPr algn="l">
              <a:defRPr sz="97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4465" y="3825447"/>
            <a:ext cx="18166080" cy="25687973"/>
          </a:xfrm>
        </p:spPr>
        <p:txBody>
          <a:bodyPr/>
          <a:lstStyle>
            <a:lvl1pPr marL="0" indent="0">
              <a:buNone/>
              <a:defRPr sz="15600"/>
            </a:lvl1pPr>
            <a:lvl2pPr marL="2237122" indent="0">
              <a:buNone/>
              <a:defRPr sz="13600"/>
            </a:lvl2pPr>
            <a:lvl3pPr marL="4474246" indent="0">
              <a:buNone/>
              <a:defRPr sz="11700"/>
            </a:lvl3pPr>
            <a:lvl4pPr marL="6711368" indent="0">
              <a:buNone/>
              <a:defRPr sz="9700"/>
            </a:lvl4pPr>
            <a:lvl5pPr marL="8948490" indent="0">
              <a:buNone/>
              <a:defRPr sz="9700"/>
            </a:lvl5pPr>
            <a:lvl6pPr marL="11185613" indent="0">
              <a:buNone/>
              <a:defRPr sz="9700"/>
            </a:lvl6pPr>
            <a:lvl7pPr marL="13422735" indent="0">
              <a:buNone/>
              <a:defRPr sz="9700"/>
            </a:lvl7pPr>
            <a:lvl8pPr marL="15659857" indent="0">
              <a:buNone/>
              <a:defRPr sz="9700"/>
            </a:lvl8pPr>
            <a:lvl9pPr marL="17896979" indent="0">
              <a:buNone/>
              <a:defRPr sz="97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4465" y="33507348"/>
            <a:ext cx="18166080" cy="5024612"/>
          </a:xfrm>
        </p:spPr>
        <p:txBody>
          <a:bodyPr/>
          <a:lstStyle>
            <a:lvl1pPr marL="0" indent="0">
              <a:buNone/>
              <a:defRPr sz="6900"/>
            </a:lvl1pPr>
            <a:lvl2pPr marL="2237122" indent="0">
              <a:buNone/>
              <a:defRPr sz="5900"/>
            </a:lvl2pPr>
            <a:lvl3pPr marL="4474246" indent="0">
              <a:buNone/>
              <a:defRPr sz="4900"/>
            </a:lvl3pPr>
            <a:lvl4pPr marL="6711368" indent="0">
              <a:buNone/>
              <a:defRPr sz="4500"/>
            </a:lvl4pPr>
            <a:lvl5pPr marL="8948490" indent="0">
              <a:buNone/>
              <a:defRPr sz="4500"/>
            </a:lvl5pPr>
            <a:lvl6pPr marL="11185613" indent="0">
              <a:buNone/>
              <a:defRPr sz="4500"/>
            </a:lvl6pPr>
            <a:lvl7pPr marL="13422735" indent="0">
              <a:buNone/>
              <a:defRPr sz="4500"/>
            </a:lvl7pPr>
            <a:lvl8pPr marL="15659857" indent="0">
              <a:buNone/>
              <a:defRPr sz="4500"/>
            </a:lvl8pPr>
            <a:lvl9pPr marL="17896979" indent="0">
              <a:buNone/>
              <a:defRPr sz="4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7303-B94C-498B-BB2D-195F4DA655DE}" type="datetimeFigureOut">
              <a:rPr kumimoji="1" lang="ja-JP" altLang="en-US" smtClean="0"/>
              <a:t>2013/11/29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FB678-328D-4869-843C-E81A0BFFA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829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842" y="1714516"/>
            <a:ext cx="27249121" cy="7135548"/>
          </a:xfrm>
          <a:prstGeom prst="rect">
            <a:avLst/>
          </a:prstGeom>
        </p:spPr>
        <p:txBody>
          <a:bodyPr vert="horz" lIns="447424" tIns="223712" rIns="447424" bIns="223712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842" y="9989774"/>
            <a:ext cx="27249121" cy="28254790"/>
          </a:xfrm>
          <a:prstGeom prst="rect">
            <a:avLst/>
          </a:prstGeom>
        </p:spPr>
        <p:txBody>
          <a:bodyPr vert="horz" lIns="447424" tIns="223712" rIns="447424" bIns="223712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843" y="39681581"/>
            <a:ext cx="7064587" cy="2279411"/>
          </a:xfrm>
          <a:prstGeom prst="rect">
            <a:avLst/>
          </a:prstGeom>
        </p:spPr>
        <p:txBody>
          <a:bodyPr vert="horz" lIns="447424" tIns="223712" rIns="447424" bIns="223712" rtlCol="0" anchor="ctr"/>
          <a:lstStyle>
            <a:lvl1pPr algn="l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D7303-B94C-498B-BB2D-195F4DA655DE}" type="datetimeFigureOut">
              <a:rPr kumimoji="1" lang="ja-JP" altLang="en-US" smtClean="0"/>
              <a:t>2013/11/29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4575" y="39681581"/>
            <a:ext cx="9587653" cy="2279411"/>
          </a:xfrm>
          <a:prstGeom prst="rect">
            <a:avLst/>
          </a:prstGeom>
        </p:spPr>
        <p:txBody>
          <a:bodyPr vert="horz" lIns="447424" tIns="223712" rIns="447424" bIns="223712" rtlCol="0" anchor="ctr"/>
          <a:lstStyle>
            <a:lvl1pPr algn="ctr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698373" y="39681581"/>
            <a:ext cx="7064587" cy="2279411"/>
          </a:xfrm>
          <a:prstGeom prst="rect">
            <a:avLst/>
          </a:prstGeom>
        </p:spPr>
        <p:txBody>
          <a:bodyPr vert="horz" lIns="447424" tIns="223712" rIns="447424" bIns="223712" rtlCol="0" anchor="ctr"/>
          <a:lstStyle>
            <a:lvl1pPr algn="r">
              <a:defRPr sz="5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FB678-328D-4869-843C-E81A0BFFA2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560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74246" rtl="0" eaLnBrk="1" latinLnBrk="0" hangingPunct="1">
        <a:spcBef>
          <a:spcPct val="0"/>
        </a:spcBef>
        <a:buNone/>
        <a:defRPr kumimoji="1" sz="2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77842" indent="-1677842" algn="l" defTabSz="447424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600" kern="1200">
          <a:solidFill>
            <a:schemeClr val="tx1"/>
          </a:solidFill>
          <a:latin typeface="+mn-lt"/>
          <a:ea typeface="+mn-ea"/>
          <a:cs typeface="+mn-cs"/>
        </a:defRPr>
      </a:lvl1pPr>
      <a:lvl2pPr marL="3635324" indent="-1398202" algn="l" defTabSz="447424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3600" kern="1200">
          <a:solidFill>
            <a:schemeClr val="tx1"/>
          </a:solidFill>
          <a:latin typeface="+mn-lt"/>
          <a:ea typeface="+mn-ea"/>
          <a:cs typeface="+mn-cs"/>
        </a:defRPr>
      </a:lvl2pPr>
      <a:lvl3pPr marL="5592806" indent="-1118562" algn="l" defTabSz="447424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1700" kern="1200">
          <a:solidFill>
            <a:schemeClr val="tx1"/>
          </a:solidFill>
          <a:latin typeface="+mn-lt"/>
          <a:ea typeface="+mn-ea"/>
          <a:cs typeface="+mn-cs"/>
        </a:defRPr>
      </a:lvl3pPr>
      <a:lvl4pPr marL="7829929" indent="-1118562" algn="l" defTabSz="447424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9700" kern="1200">
          <a:solidFill>
            <a:schemeClr val="tx1"/>
          </a:solidFill>
          <a:latin typeface="+mn-lt"/>
          <a:ea typeface="+mn-ea"/>
          <a:cs typeface="+mn-cs"/>
        </a:defRPr>
      </a:lvl4pPr>
      <a:lvl5pPr marL="10067052" indent="-1118562" algn="l" defTabSz="447424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9700" kern="1200">
          <a:solidFill>
            <a:schemeClr val="tx1"/>
          </a:solidFill>
          <a:latin typeface="+mn-lt"/>
          <a:ea typeface="+mn-ea"/>
          <a:cs typeface="+mn-cs"/>
        </a:defRPr>
      </a:lvl5pPr>
      <a:lvl6pPr marL="12304174" indent="-1118562" algn="l" defTabSz="447424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700" kern="1200">
          <a:solidFill>
            <a:schemeClr val="tx1"/>
          </a:solidFill>
          <a:latin typeface="+mn-lt"/>
          <a:ea typeface="+mn-ea"/>
          <a:cs typeface="+mn-cs"/>
        </a:defRPr>
      </a:lvl6pPr>
      <a:lvl7pPr marL="14541297" indent="-1118562" algn="l" defTabSz="447424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700" kern="1200">
          <a:solidFill>
            <a:schemeClr val="tx1"/>
          </a:solidFill>
          <a:latin typeface="+mn-lt"/>
          <a:ea typeface="+mn-ea"/>
          <a:cs typeface="+mn-cs"/>
        </a:defRPr>
      </a:lvl7pPr>
      <a:lvl8pPr marL="16778419" indent="-1118562" algn="l" defTabSz="447424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700" kern="1200">
          <a:solidFill>
            <a:schemeClr val="tx1"/>
          </a:solidFill>
          <a:latin typeface="+mn-lt"/>
          <a:ea typeface="+mn-ea"/>
          <a:cs typeface="+mn-cs"/>
        </a:defRPr>
      </a:lvl8pPr>
      <a:lvl9pPr marL="19015541" indent="-1118562" algn="l" defTabSz="447424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474246" rtl="0" eaLnBrk="1" latinLnBrk="0" hangingPunct="1">
        <a:defRPr kumimoji="1"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237122" algn="l" defTabSz="4474246" rtl="0" eaLnBrk="1" latinLnBrk="0" hangingPunct="1">
        <a:defRPr kumimoji="1"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4474246" algn="l" defTabSz="4474246" rtl="0" eaLnBrk="1" latinLnBrk="0" hangingPunct="1">
        <a:defRPr kumimoji="1" sz="8700" kern="1200">
          <a:solidFill>
            <a:schemeClr val="tx1"/>
          </a:solidFill>
          <a:latin typeface="+mn-lt"/>
          <a:ea typeface="+mn-ea"/>
          <a:cs typeface="+mn-cs"/>
        </a:defRPr>
      </a:lvl3pPr>
      <a:lvl4pPr marL="6711368" algn="l" defTabSz="4474246" rtl="0" eaLnBrk="1" latinLnBrk="0" hangingPunct="1">
        <a:defRPr kumimoji="1"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948490" algn="l" defTabSz="4474246" rtl="0" eaLnBrk="1" latinLnBrk="0" hangingPunct="1">
        <a:defRPr kumimoji="1"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1185613" algn="l" defTabSz="4474246" rtl="0" eaLnBrk="1" latinLnBrk="0" hangingPunct="1">
        <a:defRPr kumimoji="1"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3422735" algn="l" defTabSz="4474246" rtl="0" eaLnBrk="1" latinLnBrk="0" hangingPunct="1">
        <a:defRPr kumimoji="1"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9857" algn="l" defTabSz="4474246" rtl="0" eaLnBrk="1" latinLnBrk="0" hangingPunct="1">
        <a:defRPr kumimoji="1"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7896979" algn="l" defTabSz="4474246" rtl="0" eaLnBrk="1" latinLnBrk="0" hangingPunct="1">
        <a:defRPr kumimoji="1" sz="8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30276800" cy="2023148"/>
          </a:xfrm>
          <a:prstGeom prst="rect">
            <a:avLst/>
          </a:prstGeom>
          <a:ln w="152400" cmpd="sng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8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12891" y="236199"/>
            <a:ext cx="27301063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100" dirty="0" smtClean="0"/>
              <a:t>仮想シリアルコンソールを用いたクラウドの安全なリモート管理</a:t>
            </a:r>
            <a:endParaRPr kumimoji="1" lang="ja-JP" altLang="en-US" sz="81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19537" y="1217654"/>
            <a:ext cx="168206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 smtClean="0"/>
              <a:t>梶原 達也（九州工業大学）  光来健一（九州工業大学</a:t>
            </a:r>
            <a:r>
              <a:rPr lang="en-US" altLang="ja-JP" sz="4800" dirty="0" smtClean="0"/>
              <a:t>/JST CREST</a:t>
            </a:r>
            <a:r>
              <a:rPr lang="ja-JP" altLang="en-US" sz="4800" dirty="0" smtClean="0"/>
              <a:t>）</a:t>
            </a:r>
            <a:endParaRPr kumimoji="1" lang="ja-JP" altLang="en-US" sz="4800" dirty="0"/>
          </a:p>
        </p:txBody>
      </p:sp>
      <p:cxnSp>
        <p:nvCxnSpPr>
          <p:cNvPr id="3" name="直線コネクタ 2"/>
          <p:cNvCxnSpPr/>
          <p:nvPr/>
        </p:nvCxnSpPr>
        <p:spPr>
          <a:xfrm>
            <a:off x="2" y="11070437"/>
            <a:ext cx="30300279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正方形/長方形 37"/>
          <p:cNvSpPr/>
          <p:nvPr/>
        </p:nvSpPr>
        <p:spPr>
          <a:xfrm>
            <a:off x="858986" y="6597871"/>
            <a:ext cx="3515967" cy="3425015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角丸四角形 40"/>
          <p:cNvSpPr/>
          <p:nvPr/>
        </p:nvSpPr>
        <p:spPr>
          <a:xfrm>
            <a:off x="1249649" y="7331803"/>
            <a:ext cx="2654107" cy="1388034"/>
          </a:xfrm>
          <a:prstGeom prst="roundRect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solidFill>
                  <a:schemeClr val="tx1"/>
                </a:solidFill>
              </a:rPr>
              <a:t>SSH</a:t>
            </a:r>
          </a:p>
          <a:p>
            <a:pPr algn="ctr"/>
            <a:r>
              <a:rPr kumimoji="1" lang="ja-JP" altLang="en-US" sz="3400" dirty="0">
                <a:solidFill>
                  <a:schemeClr val="tx1"/>
                </a:solidFill>
              </a:rPr>
              <a:t>クライアント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774019" y="6649835"/>
            <a:ext cx="16850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ユーザ</a:t>
            </a:r>
            <a:endParaRPr kumimoji="1" lang="ja-JP" altLang="en-US" sz="4000" dirty="0"/>
          </a:p>
        </p:txBody>
      </p:sp>
      <p:sp>
        <p:nvSpPr>
          <p:cNvPr id="43" name="角丸四角形 42"/>
          <p:cNvSpPr/>
          <p:nvPr/>
        </p:nvSpPr>
        <p:spPr>
          <a:xfrm>
            <a:off x="4840730" y="6544523"/>
            <a:ext cx="9125683" cy="4086398"/>
          </a:xfrm>
          <a:prstGeom prst="round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4" name="正方形/長方形 43"/>
          <p:cNvSpPr/>
          <p:nvPr/>
        </p:nvSpPr>
        <p:spPr>
          <a:xfrm>
            <a:off x="5348591" y="7217294"/>
            <a:ext cx="3828497" cy="19690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170425" y="7269258"/>
            <a:ext cx="19415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管理</a:t>
            </a:r>
            <a:r>
              <a:rPr kumimoji="1" lang="en-US" altLang="ja-JP" sz="4000" dirty="0" smtClean="0"/>
              <a:t>VM</a:t>
            </a:r>
            <a:endParaRPr kumimoji="1" lang="ja-JP" altLang="en-US" sz="4000" dirty="0"/>
          </a:p>
        </p:txBody>
      </p:sp>
      <p:sp>
        <p:nvSpPr>
          <p:cNvPr id="46" name="角丸四角形 45"/>
          <p:cNvSpPr/>
          <p:nvPr/>
        </p:nvSpPr>
        <p:spPr>
          <a:xfrm>
            <a:off x="5700186" y="7870511"/>
            <a:ext cx="3125304" cy="1059291"/>
          </a:xfrm>
          <a:prstGeom prst="round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</a:rPr>
              <a:t>SSH</a:t>
            </a:r>
            <a:r>
              <a:rPr lang="ja-JP" altLang="en-US" sz="3600" dirty="0" smtClean="0">
                <a:solidFill>
                  <a:schemeClr val="tx1"/>
                </a:solidFill>
              </a:rPr>
              <a:t>サーバ</a:t>
            </a:r>
            <a:endParaRPr kumimoji="1" lang="en-US" altLang="ja-JP" sz="3600" dirty="0" smtClean="0">
              <a:solidFill>
                <a:schemeClr val="tx1"/>
              </a:solidFill>
            </a:endParaRPr>
          </a:p>
        </p:txBody>
      </p:sp>
      <p:pic>
        <p:nvPicPr>
          <p:cNvPr id="48" name="図 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2603" y="8606149"/>
            <a:ext cx="2031447" cy="537298"/>
          </a:xfrm>
          <a:prstGeom prst="rect">
            <a:avLst/>
          </a:prstGeom>
        </p:spPr>
      </p:pic>
      <p:sp>
        <p:nvSpPr>
          <p:cNvPr id="49" name="正方形/長方形 48"/>
          <p:cNvSpPr/>
          <p:nvPr/>
        </p:nvSpPr>
        <p:spPr>
          <a:xfrm>
            <a:off x="9403571" y="7217294"/>
            <a:ext cx="4188009" cy="1258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0186802" y="7349973"/>
            <a:ext cx="24160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ユーザ</a:t>
            </a:r>
            <a:r>
              <a:rPr kumimoji="1" lang="en-US" altLang="ja-JP" sz="4000" dirty="0" smtClean="0"/>
              <a:t>VM</a:t>
            </a:r>
            <a:endParaRPr kumimoji="1" lang="ja-JP" altLang="en-US" sz="4000" dirty="0"/>
          </a:p>
        </p:txBody>
      </p:sp>
      <p:cxnSp>
        <p:nvCxnSpPr>
          <p:cNvPr id="54" name="カギ線コネクタ 53"/>
          <p:cNvCxnSpPr>
            <a:stCxn id="41" idx="3"/>
            <a:endCxn id="46" idx="1"/>
          </p:cNvCxnSpPr>
          <p:nvPr/>
        </p:nvCxnSpPr>
        <p:spPr>
          <a:xfrm>
            <a:off x="3903756" y="8025820"/>
            <a:ext cx="1796431" cy="374337"/>
          </a:xfrm>
          <a:prstGeom prst="bentConnector3">
            <a:avLst/>
          </a:prstGeom>
          <a:ln w="5715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カギ線コネクタ 58"/>
          <p:cNvCxnSpPr>
            <a:stCxn id="46" idx="2"/>
            <a:endCxn id="48" idx="2"/>
          </p:cNvCxnSpPr>
          <p:nvPr/>
        </p:nvCxnSpPr>
        <p:spPr>
          <a:xfrm rot="16200000" flipH="1">
            <a:off x="9258759" y="6933881"/>
            <a:ext cx="213644" cy="4205487"/>
          </a:xfrm>
          <a:prstGeom prst="bentConnector3">
            <a:avLst>
              <a:gd name="adj1" fmla="val 479199"/>
            </a:avLst>
          </a:prstGeom>
          <a:ln w="5715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1206477" y="3673260"/>
            <a:ext cx="1208536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n"/>
            </a:pPr>
            <a:r>
              <a:rPr kumimoji="1" lang="en-US" altLang="ja-JP" sz="4400" dirty="0" smtClean="0"/>
              <a:t>VM</a:t>
            </a:r>
            <a:r>
              <a:rPr kumimoji="1" lang="ja-JP" altLang="en-US" sz="4400" dirty="0" smtClean="0"/>
              <a:t>のネットワークを用いない管理が可能</a:t>
            </a:r>
            <a:endParaRPr kumimoji="1" lang="en-US" altLang="ja-JP" sz="4400" dirty="0" smtClean="0"/>
          </a:p>
          <a:p>
            <a:pPr marL="571500" indent="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p"/>
            </a:pPr>
            <a:r>
              <a:rPr kumimoji="1" lang="ja-JP" altLang="en-US" sz="4000" dirty="0" smtClean="0"/>
              <a:t>管理</a:t>
            </a:r>
            <a:r>
              <a:rPr kumimoji="1" lang="en-US" altLang="ja-JP" sz="4000" dirty="0" smtClean="0"/>
              <a:t>VM</a:t>
            </a:r>
            <a:r>
              <a:rPr kumimoji="1" lang="ja-JP" altLang="en-US" sz="4000" dirty="0" smtClean="0"/>
              <a:t>を経由してユーザ</a:t>
            </a:r>
            <a:r>
              <a:rPr kumimoji="1" lang="en-US" altLang="ja-JP" sz="4000" dirty="0" smtClean="0"/>
              <a:t>VM</a:t>
            </a:r>
            <a:r>
              <a:rPr kumimoji="1" lang="ja-JP" altLang="en-US" sz="4000" dirty="0" smtClean="0"/>
              <a:t>に直接接続</a:t>
            </a:r>
            <a:endParaRPr kumimoji="1" lang="en-US" altLang="ja-JP" sz="4000" dirty="0" smtClean="0"/>
          </a:p>
          <a:p>
            <a:pPr marL="5715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n"/>
            </a:pPr>
            <a:r>
              <a:rPr kumimoji="1" lang="ja-JP" altLang="en-US" sz="4400" dirty="0" smtClean="0"/>
              <a:t>ユーザ</a:t>
            </a:r>
            <a:r>
              <a:rPr kumimoji="1" lang="en-US" altLang="ja-JP" sz="4400" dirty="0" smtClean="0"/>
              <a:t>VM</a:t>
            </a:r>
            <a:r>
              <a:rPr kumimoji="1" lang="ja-JP" altLang="en-US" sz="4400" dirty="0" smtClean="0"/>
              <a:t>のネットワーク障害時でも管理が可能</a:t>
            </a:r>
            <a:endParaRPr kumimoji="1" lang="en-US" altLang="ja-JP" sz="4400" dirty="0" smtClean="0"/>
          </a:p>
          <a:p>
            <a:pPr marL="571500" indent="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p"/>
            </a:pPr>
            <a:r>
              <a:rPr lang="ja-JP" altLang="en-US" sz="4000" dirty="0"/>
              <a:t>ネットワーク</a:t>
            </a:r>
            <a:r>
              <a:rPr lang="ja-JP" altLang="en-US" sz="4000" dirty="0" smtClean="0"/>
              <a:t>やファイアウォールの設定ミス</a:t>
            </a:r>
            <a:endParaRPr kumimoji="1" lang="ja-JP" altLang="en-US" sz="4000" dirty="0"/>
          </a:p>
        </p:txBody>
      </p:sp>
      <p:sp>
        <p:nvSpPr>
          <p:cNvPr id="69" name="正方形/長方形 68"/>
          <p:cNvSpPr/>
          <p:nvPr/>
        </p:nvSpPr>
        <p:spPr>
          <a:xfrm>
            <a:off x="15332401" y="7064392"/>
            <a:ext cx="3515967" cy="3425015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0" name="図 69" descr="man-people-person-user-icone-4751-12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29343" y="9478193"/>
            <a:ext cx="1227316" cy="1051316"/>
          </a:xfrm>
          <a:prstGeom prst="rect">
            <a:avLst/>
          </a:prstGeom>
        </p:spPr>
      </p:pic>
      <p:pic>
        <p:nvPicPr>
          <p:cNvPr id="71" name="図 70" descr="laptop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49351" y="9331676"/>
            <a:ext cx="1294502" cy="1108867"/>
          </a:xfrm>
          <a:prstGeom prst="rect">
            <a:avLst/>
          </a:prstGeom>
        </p:spPr>
      </p:pic>
      <p:sp>
        <p:nvSpPr>
          <p:cNvPr id="72" name="角丸四角形 71"/>
          <p:cNvSpPr/>
          <p:nvPr/>
        </p:nvSpPr>
        <p:spPr>
          <a:xfrm>
            <a:off x="15723064" y="7798323"/>
            <a:ext cx="2654107" cy="1388034"/>
          </a:xfrm>
          <a:prstGeom prst="roundRect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solidFill>
                  <a:schemeClr val="tx1"/>
                </a:solidFill>
              </a:rPr>
              <a:t>SSH</a:t>
            </a:r>
          </a:p>
          <a:p>
            <a:pPr algn="ctr"/>
            <a:r>
              <a:rPr kumimoji="1" lang="ja-JP" altLang="en-US" sz="3400" dirty="0">
                <a:solidFill>
                  <a:schemeClr val="tx1"/>
                </a:solidFill>
              </a:rPr>
              <a:t>クライアント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6247432" y="7116356"/>
            <a:ext cx="16850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ユーザ</a:t>
            </a:r>
            <a:endParaRPr kumimoji="1" lang="ja-JP" altLang="en-US" sz="4000" dirty="0"/>
          </a:p>
        </p:txBody>
      </p:sp>
      <p:sp>
        <p:nvSpPr>
          <p:cNvPr id="74" name="角丸四角形 73"/>
          <p:cNvSpPr/>
          <p:nvPr/>
        </p:nvSpPr>
        <p:spPr>
          <a:xfrm>
            <a:off x="20295151" y="6597871"/>
            <a:ext cx="9219646" cy="2794016"/>
          </a:xfrm>
          <a:prstGeom prst="round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5" name="正方形/長方形 74"/>
          <p:cNvSpPr/>
          <p:nvPr/>
        </p:nvSpPr>
        <p:spPr>
          <a:xfrm>
            <a:off x="20589028" y="7292516"/>
            <a:ext cx="3828497" cy="18938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21410863" y="7344479"/>
            <a:ext cx="19415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管理</a:t>
            </a:r>
            <a:r>
              <a:rPr kumimoji="1" lang="en-US" altLang="ja-JP" sz="4000" dirty="0" smtClean="0"/>
              <a:t>VM</a:t>
            </a:r>
            <a:endParaRPr kumimoji="1" lang="ja-JP" altLang="en-US" sz="4000" dirty="0"/>
          </a:p>
        </p:txBody>
      </p:sp>
      <p:sp>
        <p:nvSpPr>
          <p:cNvPr id="77" name="角丸四角形 76"/>
          <p:cNvSpPr/>
          <p:nvPr/>
        </p:nvSpPr>
        <p:spPr>
          <a:xfrm>
            <a:off x="20940624" y="7945731"/>
            <a:ext cx="3125304" cy="1059291"/>
          </a:xfrm>
          <a:prstGeom prst="round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</a:rPr>
              <a:t>SSH</a:t>
            </a:r>
            <a:r>
              <a:rPr lang="ja-JP" altLang="en-US" sz="3600" dirty="0" smtClean="0">
                <a:solidFill>
                  <a:schemeClr val="tx1"/>
                </a:solidFill>
              </a:rPr>
              <a:t>サーバ</a:t>
            </a:r>
            <a:endParaRPr kumimoji="1" lang="en-US" altLang="ja-JP" sz="3600" dirty="0" smtClean="0">
              <a:solidFill>
                <a:schemeClr val="tx1"/>
              </a:solidFill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26492159" y="7199124"/>
            <a:ext cx="2891930" cy="13527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26627353" y="7480548"/>
            <a:ext cx="24160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ユーザ</a:t>
            </a:r>
            <a:r>
              <a:rPr kumimoji="1" lang="en-US" altLang="ja-JP" sz="4000" dirty="0" smtClean="0"/>
              <a:t>VM</a:t>
            </a:r>
            <a:endParaRPr kumimoji="1" lang="ja-JP" altLang="en-US" sz="4000" dirty="0"/>
          </a:p>
        </p:txBody>
      </p:sp>
      <p:pic>
        <p:nvPicPr>
          <p:cNvPr id="94" name="図 9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5686931" y="7601835"/>
            <a:ext cx="1124902" cy="485556"/>
          </a:xfrm>
          <a:prstGeom prst="rect">
            <a:avLst/>
          </a:prstGeom>
        </p:spPr>
      </p:pic>
      <p:sp>
        <p:nvSpPr>
          <p:cNvPr id="96" name="テキスト ボックス 95"/>
          <p:cNvSpPr txBox="1"/>
          <p:nvPr/>
        </p:nvSpPr>
        <p:spPr>
          <a:xfrm>
            <a:off x="8168963" y="6597871"/>
            <a:ext cx="18582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クラウド</a:t>
            </a:r>
            <a:endParaRPr kumimoji="1" lang="ja-JP" altLang="en-US" sz="4000" dirty="0"/>
          </a:p>
        </p:txBody>
      </p:sp>
      <p:pic>
        <p:nvPicPr>
          <p:cNvPr id="98" name="Picture 2" descr="C:\Users\kajita\AppData\Local\Microsoft\Windows\Temporary Internet Files\Content.IE5\5AA9XGDI\MC900398485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1840" y="8945892"/>
            <a:ext cx="2492641" cy="891990"/>
          </a:xfrm>
          <a:prstGeom prst="rect">
            <a:avLst/>
          </a:prstGeom>
          <a:noFill/>
        </p:spPr>
      </p:pic>
      <p:sp>
        <p:nvSpPr>
          <p:cNvPr id="99" name="テキスト ボックス 98"/>
          <p:cNvSpPr txBox="1"/>
          <p:nvPr/>
        </p:nvSpPr>
        <p:spPr>
          <a:xfrm>
            <a:off x="23896850" y="6646426"/>
            <a:ext cx="18582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クラウド</a:t>
            </a:r>
            <a:endParaRPr kumimoji="1" lang="ja-JP" altLang="en-US" sz="4000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19129343" y="10440544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攻撃者</a:t>
            </a:r>
            <a:endParaRPr kumimoji="1" lang="ja-JP" altLang="en-US" sz="3600" dirty="0"/>
          </a:p>
        </p:txBody>
      </p:sp>
      <p:sp>
        <p:nvSpPr>
          <p:cNvPr id="101" name="屈折矢印 100"/>
          <p:cNvSpPr/>
          <p:nvPr/>
        </p:nvSpPr>
        <p:spPr>
          <a:xfrm>
            <a:off x="21575598" y="9186359"/>
            <a:ext cx="888610" cy="956062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正方形/長方形 101"/>
          <p:cNvSpPr/>
          <p:nvPr/>
        </p:nvSpPr>
        <p:spPr>
          <a:xfrm>
            <a:off x="18377170" y="8212989"/>
            <a:ext cx="2563454" cy="60285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>
                <a:solidFill>
                  <a:schemeClr val="tx1"/>
                </a:solidFill>
              </a:rPr>
              <a:t>SSH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cxnSp>
        <p:nvCxnSpPr>
          <p:cNvPr id="106" name="直線矢印コネクタ 105"/>
          <p:cNvCxnSpPr>
            <a:stCxn id="72" idx="3"/>
            <a:endCxn id="77" idx="1"/>
          </p:cNvCxnSpPr>
          <p:nvPr/>
        </p:nvCxnSpPr>
        <p:spPr>
          <a:xfrm flipV="1">
            <a:off x="18377170" y="8475377"/>
            <a:ext cx="2563454" cy="16963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カギ線コネクタ 107"/>
          <p:cNvCxnSpPr>
            <a:stCxn id="77" idx="3"/>
            <a:endCxn id="94" idx="2"/>
          </p:cNvCxnSpPr>
          <p:nvPr/>
        </p:nvCxnSpPr>
        <p:spPr>
          <a:xfrm flipV="1">
            <a:off x="24065929" y="7844614"/>
            <a:ext cx="1940675" cy="630764"/>
          </a:xfrm>
          <a:prstGeom prst="bentConnector3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円/楕円 108"/>
          <p:cNvSpPr/>
          <p:nvPr/>
        </p:nvSpPr>
        <p:spPr>
          <a:xfrm>
            <a:off x="23967641" y="9775304"/>
            <a:ext cx="3890914" cy="909241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/>
              <a:t>パスワード</a:t>
            </a:r>
            <a:endParaRPr kumimoji="1" lang="ja-JP" altLang="en-US" sz="4000" dirty="0"/>
          </a:p>
        </p:txBody>
      </p:sp>
      <p:sp>
        <p:nvSpPr>
          <p:cNvPr id="112" name="V 字形矢印 111"/>
          <p:cNvSpPr/>
          <p:nvPr/>
        </p:nvSpPr>
        <p:spPr>
          <a:xfrm rot="3371413">
            <a:off x="23891475" y="9359089"/>
            <a:ext cx="749616" cy="491447"/>
          </a:xfrm>
          <a:prstGeom prst="notch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3001785" y="9441816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漏洩</a:t>
            </a:r>
            <a:endParaRPr kumimoji="1" lang="ja-JP" altLang="en-US" sz="3600" dirty="0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24437633" y="8571262"/>
            <a:ext cx="47900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仮想シリアルコンソール</a:t>
            </a:r>
            <a:endParaRPr kumimoji="1" lang="ja-JP" altLang="en-US" sz="3600" dirty="0"/>
          </a:p>
        </p:txBody>
      </p:sp>
      <p:pic>
        <p:nvPicPr>
          <p:cNvPr id="116" name="Picture 2" descr="C:\Users\kajita\AppData\Local\Microsoft\Windows\Temporary Internet Files\Content.IE5\5AA9XGDI\MC900398485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725379" y="9329310"/>
            <a:ext cx="2492641" cy="891990"/>
          </a:xfrm>
          <a:prstGeom prst="rect">
            <a:avLst/>
          </a:prstGeom>
          <a:noFill/>
        </p:spPr>
      </p:pic>
      <p:sp>
        <p:nvSpPr>
          <p:cNvPr id="118" name="テキスト ボックス 117"/>
          <p:cNvSpPr txBox="1"/>
          <p:nvPr/>
        </p:nvSpPr>
        <p:spPr>
          <a:xfrm>
            <a:off x="16332283" y="3673260"/>
            <a:ext cx="1183208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n"/>
            </a:pPr>
            <a:r>
              <a:rPr kumimoji="1" lang="ja-JP" altLang="en-US" sz="4400" dirty="0" smtClean="0"/>
              <a:t>クラウドでは管理</a:t>
            </a:r>
            <a:r>
              <a:rPr kumimoji="1" lang="en-US" altLang="ja-JP" sz="4400" dirty="0" smtClean="0"/>
              <a:t>VM</a:t>
            </a:r>
            <a:r>
              <a:rPr kumimoji="1" lang="ja-JP" altLang="en-US" sz="4400" dirty="0" smtClean="0"/>
              <a:t>が信用できるとは限らない</a:t>
            </a:r>
            <a:endParaRPr kumimoji="1" lang="en-US" altLang="ja-JP" sz="4400" dirty="0" smtClean="0"/>
          </a:p>
          <a:p>
            <a:pPr marL="571500" indent="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p"/>
            </a:pPr>
            <a:r>
              <a:rPr lang="ja-JP" altLang="en-US" sz="4000" dirty="0"/>
              <a:t>セキュリティの</a:t>
            </a:r>
            <a:r>
              <a:rPr lang="ja-JP" altLang="en-US" sz="4000" dirty="0" smtClean="0"/>
              <a:t>不備</a:t>
            </a:r>
            <a:r>
              <a:rPr lang="ja-JP" altLang="en-US" sz="4000" dirty="0"/>
              <a:t>に</a:t>
            </a:r>
            <a:r>
              <a:rPr lang="ja-JP" altLang="en-US" sz="4000" dirty="0" smtClean="0"/>
              <a:t>よる攻撃者の侵入</a:t>
            </a:r>
            <a:endParaRPr lang="en-US" altLang="ja-JP" sz="4000" dirty="0" smtClean="0"/>
          </a:p>
          <a:p>
            <a:pPr marL="571500" indent="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p"/>
            </a:pPr>
            <a:r>
              <a:rPr kumimoji="1" lang="ja-JP" altLang="en-US" sz="4000" dirty="0"/>
              <a:t>悪意の</a:t>
            </a:r>
            <a:r>
              <a:rPr kumimoji="1" lang="ja-JP" altLang="en-US" sz="4000" dirty="0" smtClean="0"/>
              <a:t>あるクラウド管理者の存在</a:t>
            </a:r>
            <a:endParaRPr kumimoji="1" lang="en-US" altLang="ja-JP" sz="4000" dirty="0" smtClean="0"/>
          </a:p>
          <a:p>
            <a:pPr marL="5715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n"/>
            </a:pPr>
            <a:r>
              <a:rPr lang="ja-JP" altLang="en-US" sz="4400" dirty="0"/>
              <a:t>管理</a:t>
            </a:r>
            <a:r>
              <a:rPr lang="en-US" altLang="ja-JP" sz="4400" dirty="0" smtClean="0"/>
              <a:t>VM</a:t>
            </a:r>
            <a:r>
              <a:rPr lang="ja-JP" altLang="en-US" sz="4400" dirty="0" smtClean="0"/>
              <a:t>で情報が漏洩する恐れ</a:t>
            </a:r>
            <a:endParaRPr kumimoji="1" lang="ja-JP" altLang="en-US" sz="4400" dirty="0"/>
          </a:p>
        </p:txBody>
      </p:sp>
      <p:cxnSp>
        <p:nvCxnSpPr>
          <p:cNvPr id="119" name="直線コネクタ 118"/>
          <p:cNvCxnSpPr/>
          <p:nvPr/>
        </p:nvCxnSpPr>
        <p:spPr>
          <a:xfrm>
            <a:off x="182261" y="20398532"/>
            <a:ext cx="30300279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0" name="角丸四角形 119"/>
          <p:cNvSpPr/>
          <p:nvPr/>
        </p:nvSpPr>
        <p:spPr>
          <a:xfrm>
            <a:off x="1249647" y="11376241"/>
            <a:ext cx="10992866" cy="110089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正方形/長方形 120"/>
          <p:cNvSpPr/>
          <p:nvPr/>
        </p:nvSpPr>
        <p:spPr>
          <a:xfrm>
            <a:off x="1887956" y="11467983"/>
            <a:ext cx="9716246" cy="91741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 smtClean="0">
                <a:solidFill>
                  <a:schemeClr val="tx1"/>
                </a:solidFill>
              </a:rPr>
              <a:t>提案：</a:t>
            </a:r>
            <a:r>
              <a:rPr kumimoji="1" lang="en-US" altLang="ja-JP" sz="5400" dirty="0" err="1" smtClean="0">
                <a:solidFill>
                  <a:schemeClr val="tx1"/>
                </a:solidFill>
              </a:rPr>
              <a:t>SCCrypt</a:t>
            </a:r>
            <a:endParaRPr kumimoji="1" lang="ja-JP" altLang="en-US" sz="5400" dirty="0">
              <a:solidFill>
                <a:schemeClr val="tx1"/>
              </a:solidFill>
            </a:endParaRPr>
          </a:p>
        </p:txBody>
      </p:sp>
      <p:cxnSp>
        <p:nvCxnSpPr>
          <p:cNvPr id="122" name="直線コネクタ 121"/>
          <p:cNvCxnSpPr/>
          <p:nvPr/>
        </p:nvCxnSpPr>
        <p:spPr>
          <a:xfrm>
            <a:off x="79983" y="31703788"/>
            <a:ext cx="30300279" cy="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3" name="テキスト ボックス 122"/>
          <p:cNvSpPr txBox="1"/>
          <p:nvPr/>
        </p:nvSpPr>
        <p:spPr>
          <a:xfrm>
            <a:off x="537669" y="12840400"/>
            <a:ext cx="11208518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n"/>
            </a:pPr>
            <a:r>
              <a:rPr kumimoji="1" lang="ja-JP" altLang="en-US" sz="4400" dirty="0" smtClean="0"/>
              <a:t>暗号化された仮想シリアルコンソールを提供</a:t>
            </a:r>
            <a:endParaRPr kumimoji="1" lang="en-US" altLang="ja-JP" sz="4400" dirty="0" smtClean="0"/>
          </a:p>
          <a:p>
            <a:pPr marL="11430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p"/>
            </a:pPr>
            <a:r>
              <a:rPr lang="ja-JP" altLang="en-US" sz="4000" dirty="0" smtClean="0"/>
              <a:t>入力：暗号化されたキーボード入力</a:t>
            </a:r>
            <a:endParaRPr lang="en-US" altLang="ja-JP" sz="4000" dirty="0" smtClean="0"/>
          </a:p>
          <a:p>
            <a:pPr marL="1764000" lvl="1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p"/>
            </a:pPr>
            <a:r>
              <a:rPr lang="ja-JP" altLang="en-US" sz="4000" dirty="0"/>
              <a:t>復号</a:t>
            </a:r>
            <a:r>
              <a:rPr lang="ja-JP" altLang="en-US" sz="4000" dirty="0" smtClean="0"/>
              <a:t>してユーザ</a:t>
            </a:r>
            <a:r>
              <a:rPr lang="en-US" altLang="ja-JP" sz="4000" dirty="0" smtClean="0"/>
              <a:t>VM</a:t>
            </a:r>
            <a:r>
              <a:rPr lang="ja-JP" altLang="en-US" sz="4000" dirty="0" smtClean="0"/>
              <a:t>に渡す</a:t>
            </a:r>
            <a:endParaRPr kumimoji="1" lang="en-US" altLang="ja-JP" sz="4000" dirty="0" smtClean="0"/>
          </a:p>
          <a:p>
            <a:pPr marL="11430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p"/>
            </a:pPr>
            <a:r>
              <a:rPr lang="ja-JP" altLang="en-US" sz="4000" dirty="0" smtClean="0"/>
              <a:t>出力：暗号化されたテキスト出力</a:t>
            </a:r>
            <a:endParaRPr lang="en-US" altLang="ja-JP" sz="4000" dirty="0" smtClean="0"/>
          </a:p>
          <a:p>
            <a:pPr marL="1764000" lvl="1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p"/>
            </a:pPr>
            <a:r>
              <a:rPr lang="ja-JP" altLang="en-US" sz="4000" dirty="0" smtClean="0"/>
              <a:t>安全な環境で復号</a:t>
            </a:r>
            <a:endParaRPr lang="en-US" altLang="ja-JP" sz="4000" dirty="0" smtClean="0"/>
          </a:p>
        </p:txBody>
      </p:sp>
      <p:sp>
        <p:nvSpPr>
          <p:cNvPr id="124" name="正方形/長方形 123"/>
          <p:cNvSpPr/>
          <p:nvPr/>
        </p:nvSpPr>
        <p:spPr>
          <a:xfrm>
            <a:off x="15953680" y="14962817"/>
            <a:ext cx="3515967" cy="4811187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角丸四角形 124"/>
          <p:cNvSpPr/>
          <p:nvPr/>
        </p:nvSpPr>
        <p:spPr>
          <a:xfrm>
            <a:off x="16344343" y="15556088"/>
            <a:ext cx="2654107" cy="2926254"/>
          </a:xfrm>
          <a:prstGeom prst="roundRect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400" dirty="0">
              <a:solidFill>
                <a:schemeClr val="tx1"/>
              </a:solidFill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16851614" y="14969055"/>
            <a:ext cx="16850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/>
              <a:t>ユーザ</a:t>
            </a:r>
            <a:endParaRPr kumimoji="1" lang="ja-JP" altLang="en-US" sz="4000" dirty="0"/>
          </a:p>
        </p:txBody>
      </p:sp>
      <p:sp>
        <p:nvSpPr>
          <p:cNvPr id="127" name="角丸四角形 126"/>
          <p:cNvSpPr/>
          <p:nvPr/>
        </p:nvSpPr>
        <p:spPr>
          <a:xfrm>
            <a:off x="20229692" y="14897504"/>
            <a:ext cx="9125683" cy="5212996"/>
          </a:xfrm>
          <a:prstGeom prst="round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正方形/長方形 127"/>
          <p:cNvSpPr/>
          <p:nvPr/>
        </p:nvSpPr>
        <p:spPr>
          <a:xfrm>
            <a:off x="20782664" y="15475664"/>
            <a:ext cx="3828497" cy="27864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21559389" y="15556087"/>
            <a:ext cx="19415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管理</a:t>
            </a:r>
            <a:r>
              <a:rPr kumimoji="1" lang="en-US" altLang="ja-JP" sz="4000" dirty="0" smtClean="0"/>
              <a:t>VM</a:t>
            </a:r>
            <a:endParaRPr kumimoji="1" lang="ja-JP" altLang="en-US" sz="4000" dirty="0"/>
          </a:p>
        </p:txBody>
      </p:sp>
      <p:sp>
        <p:nvSpPr>
          <p:cNvPr id="130" name="角丸四角形 129"/>
          <p:cNvSpPr/>
          <p:nvPr/>
        </p:nvSpPr>
        <p:spPr>
          <a:xfrm>
            <a:off x="21089150" y="16157341"/>
            <a:ext cx="3125304" cy="694961"/>
          </a:xfrm>
          <a:prstGeom prst="round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</a:rPr>
              <a:t>SSH</a:t>
            </a:r>
            <a:r>
              <a:rPr lang="ja-JP" altLang="en-US" sz="3600" dirty="0" smtClean="0">
                <a:solidFill>
                  <a:schemeClr val="tx1"/>
                </a:solidFill>
              </a:rPr>
              <a:t>サーバ</a:t>
            </a:r>
            <a:endParaRPr kumimoji="1" lang="en-US" altLang="ja-JP" sz="3600" dirty="0" smtClean="0">
              <a:solidFill>
                <a:schemeClr val="tx1"/>
              </a:solidFill>
            </a:endParaRPr>
          </a:p>
        </p:txBody>
      </p:sp>
      <p:sp>
        <p:nvSpPr>
          <p:cNvPr id="131" name="正方形/長方形 130"/>
          <p:cNvSpPr/>
          <p:nvPr/>
        </p:nvSpPr>
        <p:spPr>
          <a:xfrm>
            <a:off x="21073292" y="17050948"/>
            <a:ext cx="3281569" cy="10409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仮想シリアル</a:t>
            </a:r>
            <a:endParaRPr kumimoji="1" lang="en-US" altLang="ja-JP" sz="36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3600" dirty="0">
                <a:solidFill>
                  <a:schemeClr val="tx1"/>
                </a:solidFill>
              </a:rPr>
              <a:t>デバイス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33" name="正方形/長方形 132"/>
          <p:cNvSpPr/>
          <p:nvPr/>
        </p:nvSpPr>
        <p:spPr>
          <a:xfrm>
            <a:off x="24792534" y="15504122"/>
            <a:ext cx="4188009" cy="17125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25575766" y="15636802"/>
            <a:ext cx="24160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ユーザ</a:t>
            </a:r>
            <a:r>
              <a:rPr kumimoji="1" lang="en-US" altLang="ja-JP" sz="4000" dirty="0" smtClean="0"/>
              <a:t>VM</a:t>
            </a:r>
            <a:endParaRPr kumimoji="1" lang="ja-JP" altLang="en-US" sz="4000" dirty="0"/>
          </a:p>
        </p:txBody>
      </p:sp>
      <p:cxnSp>
        <p:nvCxnSpPr>
          <p:cNvPr id="136" name="カギ線コネクタ 135"/>
          <p:cNvCxnSpPr>
            <a:stCxn id="151" idx="3"/>
          </p:cNvCxnSpPr>
          <p:nvPr/>
        </p:nvCxnSpPr>
        <p:spPr>
          <a:xfrm flipV="1">
            <a:off x="18701031" y="16263973"/>
            <a:ext cx="2544324" cy="856991"/>
          </a:xfrm>
          <a:prstGeom prst="bentConnector3">
            <a:avLst>
              <a:gd name="adj1" fmla="val 41325"/>
            </a:avLst>
          </a:prstGeom>
          <a:ln w="57150">
            <a:solidFill>
              <a:schemeClr val="accent3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8" name="テキスト ボックス 137"/>
          <p:cNvSpPr txBox="1"/>
          <p:nvPr/>
        </p:nvSpPr>
        <p:spPr>
          <a:xfrm>
            <a:off x="23625655" y="14962817"/>
            <a:ext cx="18582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クラウド</a:t>
            </a:r>
            <a:endParaRPr kumimoji="1" lang="ja-JP" altLang="en-US" sz="4000" dirty="0"/>
          </a:p>
        </p:txBody>
      </p:sp>
      <p:pic>
        <p:nvPicPr>
          <p:cNvPr id="139" name="Picture 2" descr="C:\Users\kajita\AppData\Local\Microsoft\Windows\Temporary Internet Files\Content.IE5\5AA9XGDI\MC900398485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536533" y="18687872"/>
            <a:ext cx="2492641" cy="891990"/>
          </a:xfrm>
          <a:prstGeom prst="rect">
            <a:avLst/>
          </a:prstGeom>
          <a:noFill/>
        </p:spPr>
      </p:pic>
      <p:sp>
        <p:nvSpPr>
          <p:cNvPr id="144" name="テキスト ボックス 143"/>
          <p:cNvSpPr txBox="1"/>
          <p:nvPr/>
        </p:nvSpPr>
        <p:spPr>
          <a:xfrm>
            <a:off x="16459913" y="15537590"/>
            <a:ext cx="24240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600" dirty="0" smtClean="0"/>
              <a:t>SSH</a:t>
            </a:r>
          </a:p>
          <a:p>
            <a:pPr algn="ctr"/>
            <a:r>
              <a:rPr lang="ja-JP" altLang="en-US" sz="3600" dirty="0"/>
              <a:t>クライアント</a:t>
            </a:r>
            <a:endParaRPr kumimoji="1" lang="ja-JP" altLang="en-US" sz="3600" dirty="0"/>
          </a:p>
        </p:txBody>
      </p:sp>
      <p:sp>
        <p:nvSpPr>
          <p:cNvPr id="145" name="角丸四角形 144"/>
          <p:cNvSpPr/>
          <p:nvPr/>
        </p:nvSpPr>
        <p:spPr>
          <a:xfrm>
            <a:off x="21011017" y="18433711"/>
            <a:ext cx="7621350" cy="134029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1" name="角丸四角形 150"/>
          <p:cNvSpPr/>
          <p:nvPr/>
        </p:nvSpPr>
        <p:spPr>
          <a:xfrm>
            <a:off x="16677956" y="16817069"/>
            <a:ext cx="2023075" cy="60779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</a:rPr>
              <a:t>暗号化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152" name="角丸四角形 151"/>
          <p:cNvSpPr/>
          <p:nvPr/>
        </p:nvSpPr>
        <p:spPr>
          <a:xfrm>
            <a:off x="16700126" y="17631780"/>
            <a:ext cx="2023075" cy="60779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>
                <a:solidFill>
                  <a:schemeClr val="tx1"/>
                </a:solidFill>
              </a:rPr>
              <a:t>復号</a:t>
            </a:r>
            <a:r>
              <a:rPr kumimoji="1" lang="ja-JP" altLang="en-US" sz="4000" dirty="0" smtClean="0">
                <a:solidFill>
                  <a:schemeClr val="tx1"/>
                </a:solidFill>
              </a:rPr>
              <a:t>化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153" name="角丸四角形 152"/>
          <p:cNvSpPr/>
          <p:nvPr/>
        </p:nvSpPr>
        <p:spPr>
          <a:xfrm>
            <a:off x="21559388" y="19063451"/>
            <a:ext cx="2023075" cy="60779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>
                <a:solidFill>
                  <a:schemeClr val="tx1"/>
                </a:solidFill>
              </a:rPr>
              <a:t>復号</a:t>
            </a:r>
            <a:r>
              <a:rPr kumimoji="1" lang="ja-JP" altLang="en-US" sz="4000" dirty="0" smtClean="0">
                <a:solidFill>
                  <a:schemeClr val="tx1"/>
                </a:solidFill>
              </a:rPr>
              <a:t>化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154" name="角丸四角形 153"/>
          <p:cNvSpPr/>
          <p:nvPr/>
        </p:nvSpPr>
        <p:spPr>
          <a:xfrm>
            <a:off x="24486040" y="18539261"/>
            <a:ext cx="2023075" cy="60779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>
                <a:solidFill>
                  <a:schemeClr val="tx1"/>
                </a:solidFill>
              </a:rPr>
              <a:t>暗号</a:t>
            </a:r>
            <a:r>
              <a:rPr kumimoji="1" lang="ja-JP" altLang="en-US" sz="4000" dirty="0" smtClean="0">
                <a:solidFill>
                  <a:schemeClr val="tx1"/>
                </a:solidFill>
              </a:rPr>
              <a:t>化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cxnSp>
        <p:nvCxnSpPr>
          <p:cNvPr id="161" name="カギ線コネクタ 160"/>
          <p:cNvCxnSpPr>
            <a:stCxn id="153" idx="3"/>
            <a:endCxn id="133" idx="2"/>
          </p:cNvCxnSpPr>
          <p:nvPr/>
        </p:nvCxnSpPr>
        <p:spPr>
          <a:xfrm flipV="1">
            <a:off x="23582463" y="17216630"/>
            <a:ext cx="3304076" cy="2150716"/>
          </a:xfrm>
          <a:prstGeom prst="bentConnector2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直線矢印コネクタ 164"/>
          <p:cNvCxnSpPr>
            <a:stCxn id="154" idx="0"/>
          </p:cNvCxnSpPr>
          <p:nvPr/>
        </p:nvCxnSpPr>
        <p:spPr>
          <a:xfrm flipV="1">
            <a:off x="25497578" y="17216630"/>
            <a:ext cx="43466" cy="1322631"/>
          </a:xfrm>
          <a:prstGeom prst="straightConnector1">
            <a:avLst/>
          </a:prstGeom>
          <a:ln w="57150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" name="カギ線コネクタ 171"/>
          <p:cNvCxnSpPr>
            <a:stCxn id="154" idx="1"/>
          </p:cNvCxnSpPr>
          <p:nvPr/>
        </p:nvCxnSpPr>
        <p:spPr>
          <a:xfrm rot="10800000">
            <a:off x="23352420" y="18091868"/>
            <a:ext cx="1133621" cy="751289"/>
          </a:xfrm>
          <a:prstGeom prst="bentConnector3">
            <a:avLst>
              <a:gd name="adj1" fmla="val 100066"/>
            </a:avLst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カギ線コネクタ 173"/>
          <p:cNvCxnSpPr>
            <a:endCxn id="152" idx="3"/>
          </p:cNvCxnSpPr>
          <p:nvPr/>
        </p:nvCxnSpPr>
        <p:spPr>
          <a:xfrm rot="10800000" flipV="1">
            <a:off x="18723202" y="16667911"/>
            <a:ext cx="2451129" cy="1267763"/>
          </a:xfrm>
          <a:prstGeom prst="bentConnector3">
            <a:avLst>
              <a:gd name="adj1" fmla="val 46141"/>
            </a:avLst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テキスト ボックス 176"/>
          <p:cNvSpPr txBox="1"/>
          <p:nvPr/>
        </p:nvSpPr>
        <p:spPr>
          <a:xfrm>
            <a:off x="27041244" y="19147049"/>
            <a:ext cx="13548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VMM</a:t>
            </a:r>
            <a:endParaRPr kumimoji="1" lang="ja-JP" altLang="en-US" sz="4000" dirty="0"/>
          </a:p>
        </p:txBody>
      </p:sp>
      <p:sp>
        <p:nvSpPr>
          <p:cNvPr id="181" name="テキスト ボックス 180"/>
          <p:cNvSpPr txBox="1"/>
          <p:nvPr/>
        </p:nvSpPr>
        <p:spPr>
          <a:xfrm>
            <a:off x="16102398" y="26838199"/>
            <a:ext cx="8383642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4000" dirty="0" err="1"/>
              <a:t>s</a:t>
            </a:r>
            <a:r>
              <a:rPr lang="en-US" altLang="ja-JP" sz="4000" dirty="0" err="1" smtClean="0"/>
              <a:t>sh</a:t>
            </a:r>
            <a:r>
              <a:rPr lang="en-US" altLang="ja-JP" sz="4000" dirty="0" smtClean="0"/>
              <a:t> –t </a:t>
            </a:r>
            <a:r>
              <a:rPr lang="en-US" altLang="ja-JP" sz="4000" dirty="0" err="1" smtClean="0"/>
              <a:t>user@host</a:t>
            </a:r>
            <a:r>
              <a:rPr lang="en-US" altLang="ja-JP" sz="4000" dirty="0" smtClean="0"/>
              <a:t> </a:t>
            </a:r>
            <a:r>
              <a:rPr lang="en-US" altLang="ja-JP" sz="4000" dirty="0" err="1" smtClean="0">
                <a:solidFill>
                  <a:srgbClr val="FF0000"/>
                </a:solidFill>
              </a:rPr>
              <a:t>sudo</a:t>
            </a:r>
            <a:r>
              <a:rPr lang="en-US" altLang="ja-JP" sz="4000" dirty="0" smtClean="0">
                <a:solidFill>
                  <a:srgbClr val="FF0000"/>
                </a:solidFill>
              </a:rPr>
              <a:t> </a:t>
            </a:r>
            <a:r>
              <a:rPr lang="en-US" altLang="ja-JP" sz="4000" dirty="0" err="1" smtClean="0">
                <a:solidFill>
                  <a:srgbClr val="FF0000"/>
                </a:solidFill>
              </a:rPr>
              <a:t>xm</a:t>
            </a:r>
            <a:r>
              <a:rPr lang="en-US" altLang="ja-JP" sz="4000" dirty="0" smtClean="0">
                <a:solidFill>
                  <a:srgbClr val="FF0000"/>
                </a:solidFill>
              </a:rPr>
              <a:t> console vm1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182" name="角丸四角形 181"/>
          <p:cNvSpPr/>
          <p:nvPr/>
        </p:nvSpPr>
        <p:spPr>
          <a:xfrm>
            <a:off x="16385347" y="28176938"/>
            <a:ext cx="2881911" cy="1621755"/>
          </a:xfrm>
          <a:prstGeom prst="roundRect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3" name="テキスト ボックス 182"/>
          <p:cNvSpPr txBox="1"/>
          <p:nvPr/>
        </p:nvSpPr>
        <p:spPr>
          <a:xfrm>
            <a:off x="16479405" y="28343166"/>
            <a:ext cx="267413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000" dirty="0" smtClean="0"/>
              <a:t>SSH</a:t>
            </a:r>
          </a:p>
          <a:p>
            <a:pPr algn="ctr"/>
            <a:r>
              <a:rPr lang="ja-JP" altLang="en-US" sz="4000" dirty="0"/>
              <a:t>クライアント</a:t>
            </a:r>
            <a:endParaRPr kumimoji="1" lang="ja-JP" altLang="en-US" sz="4000" dirty="0"/>
          </a:p>
        </p:txBody>
      </p:sp>
      <p:sp>
        <p:nvSpPr>
          <p:cNvPr id="185" name="角丸四角形 184"/>
          <p:cNvSpPr/>
          <p:nvPr/>
        </p:nvSpPr>
        <p:spPr>
          <a:xfrm>
            <a:off x="22490639" y="27675202"/>
            <a:ext cx="6090873" cy="2405594"/>
          </a:xfrm>
          <a:prstGeom prst="round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8" name="角丸四角形 187"/>
          <p:cNvSpPr/>
          <p:nvPr/>
        </p:nvSpPr>
        <p:spPr>
          <a:xfrm>
            <a:off x="25627932" y="28135619"/>
            <a:ext cx="2656508" cy="14247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7" name="テキスト ボックス 186"/>
          <p:cNvSpPr txBox="1"/>
          <p:nvPr/>
        </p:nvSpPr>
        <p:spPr>
          <a:xfrm>
            <a:off x="25661567" y="28546362"/>
            <a:ext cx="24160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ユーザ</a:t>
            </a:r>
            <a:r>
              <a:rPr kumimoji="1" lang="en-US" altLang="ja-JP" sz="4000" dirty="0" smtClean="0"/>
              <a:t>VM</a:t>
            </a:r>
            <a:endParaRPr kumimoji="1" lang="ja-JP" altLang="en-US" sz="4000" dirty="0"/>
          </a:p>
        </p:txBody>
      </p:sp>
      <p:sp>
        <p:nvSpPr>
          <p:cNvPr id="189" name="テキスト ボックス 188"/>
          <p:cNvSpPr txBox="1"/>
          <p:nvPr/>
        </p:nvSpPr>
        <p:spPr>
          <a:xfrm>
            <a:off x="24361042" y="27648616"/>
            <a:ext cx="18582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クラウド</a:t>
            </a:r>
            <a:endParaRPr kumimoji="1" lang="ja-JP" altLang="en-US" sz="4000" dirty="0"/>
          </a:p>
        </p:txBody>
      </p:sp>
      <p:sp>
        <p:nvSpPr>
          <p:cNvPr id="190" name="角丸四角形 189"/>
          <p:cNvSpPr/>
          <p:nvPr/>
        </p:nvSpPr>
        <p:spPr>
          <a:xfrm>
            <a:off x="22742863" y="28191739"/>
            <a:ext cx="2626303" cy="1592153"/>
          </a:xfrm>
          <a:prstGeom prst="roundRect">
            <a:avLst/>
          </a:prstGeom>
          <a:solidFill>
            <a:srgbClr val="FFFFCC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2" name="テキスト ボックス 191"/>
          <p:cNvSpPr txBox="1"/>
          <p:nvPr/>
        </p:nvSpPr>
        <p:spPr>
          <a:xfrm>
            <a:off x="22792070" y="28473286"/>
            <a:ext cx="24945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SSH</a:t>
            </a:r>
            <a:r>
              <a:rPr kumimoji="1" lang="ja-JP" altLang="en-US" sz="4000" dirty="0" smtClean="0"/>
              <a:t>サーバ</a:t>
            </a:r>
            <a:endParaRPr kumimoji="1" lang="ja-JP" altLang="en-US" sz="4000" dirty="0"/>
          </a:p>
        </p:txBody>
      </p:sp>
      <p:sp>
        <p:nvSpPr>
          <p:cNvPr id="193" name="右矢印 192"/>
          <p:cNvSpPr/>
          <p:nvPr/>
        </p:nvSpPr>
        <p:spPr>
          <a:xfrm>
            <a:off x="19267258" y="28678498"/>
            <a:ext cx="3475604" cy="60779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4" name="テキスト ボックス 193"/>
          <p:cNvSpPr txBox="1"/>
          <p:nvPr/>
        </p:nvSpPr>
        <p:spPr>
          <a:xfrm>
            <a:off x="19970915" y="28764377"/>
            <a:ext cx="1621918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ja-JP" sz="3600" dirty="0" err="1"/>
              <a:t>x</a:t>
            </a:r>
            <a:r>
              <a:rPr lang="en-US" altLang="ja-JP" sz="3600" dirty="0" err="1" smtClean="0"/>
              <a:t>m</a:t>
            </a:r>
            <a:endParaRPr lang="en-US" altLang="ja-JP" sz="3600" dirty="0" smtClean="0"/>
          </a:p>
          <a:p>
            <a:pPr algn="ctr"/>
            <a:r>
              <a:rPr kumimoji="1" lang="en-US" altLang="ja-JP" sz="3600" dirty="0" smtClean="0"/>
              <a:t>console</a:t>
            </a:r>
            <a:endParaRPr kumimoji="1" lang="ja-JP" altLang="en-US" sz="3600" dirty="0"/>
          </a:p>
        </p:txBody>
      </p:sp>
      <p:sp>
        <p:nvSpPr>
          <p:cNvPr id="195" name="テキスト ボックス 194"/>
          <p:cNvSpPr txBox="1"/>
          <p:nvPr/>
        </p:nvSpPr>
        <p:spPr>
          <a:xfrm>
            <a:off x="19679825" y="28057275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非暗号化</a:t>
            </a:r>
            <a:endParaRPr kumimoji="1" lang="ja-JP" altLang="en-US" sz="3600" dirty="0"/>
          </a:p>
        </p:txBody>
      </p:sp>
      <p:sp>
        <p:nvSpPr>
          <p:cNvPr id="8" name="角丸四角形 7"/>
          <p:cNvSpPr/>
          <p:nvPr/>
        </p:nvSpPr>
        <p:spPr>
          <a:xfrm>
            <a:off x="3184115" y="25749074"/>
            <a:ext cx="11157131" cy="5504489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988384" y="26421845"/>
            <a:ext cx="4180578" cy="2677667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8032089" y="25778340"/>
            <a:ext cx="18582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クラウド</a:t>
            </a:r>
            <a:endParaRPr kumimoji="1" lang="ja-JP" altLang="en-US" sz="4000" dirty="0"/>
          </a:p>
        </p:txBody>
      </p:sp>
      <p:sp>
        <p:nvSpPr>
          <p:cNvPr id="105" name="正方形/長方形 104"/>
          <p:cNvSpPr/>
          <p:nvPr/>
        </p:nvSpPr>
        <p:spPr>
          <a:xfrm>
            <a:off x="8625294" y="26421845"/>
            <a:ext cx="4872322" cy="2385279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5003011" y="26421845"/>
            <a:ext cx="19415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管理</a:t>
            </a:r>
            <a:r>
              <a:rPr kumimoji="1" lang="en-US" altLang="ja-JP" sz="4000" dirty="0" smtClean="0"/>
              <a:t>VM</a:t>
            </a:r>
            <a:endParaRPr kumimoji="1" lang="ja-JP" altLang="en-US" sz="4000" dirty="0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9780903" y="26498542"/>
            <a:ext cx="24160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ユーザ</a:t>
            </a:r>
            <a:r>
              <a:rPr kumimoji="1" lang="en-US" altLang="ja-JP" sz="4000" dirty="0" smtClean="0"/>
              <a:t>VM</a:t>
            </a:r>
            <a:endParaRPr kumimoji="1" lang="ja-JP" altLang="en-US" sz="4000" dirty="0"/>
          </a:p>
        </p:txBody>
      </p:sp>
      <p:sp>
        <p:nvSpPr>
          <p:cNvPr id="111" name="角丸四角形 110"/>
          <p:cNvSpPr/>
          <p:nvPr/>
        </p:nvSpPr>
        <p:spPr>
          <a:xfrm>
            <a:off x="4531862" y="27023099"/>
            <a:ext cx="3125304" cy="1050093"/>
          </a:xfrm>
          <a:prstGeom prst="round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</a:rPr>
              <a:t>SSH</a:t>
            </a:r>
            <a:r>
              <a:rPr lang="ja-JP" altLang="en-US" sz="3600" dirty="0" smtClean="0">
                <a:solidFill>
                  <a:schemeClr val="tx1"/>
                </a:solidFill>
              </a:rPr>
              <a:t>サーバ</a:t>
            </a:r>
            <a:endParaRPr kumimoji="1" lang="en-US" altLang="ja-JP" sz="3600" dirty="0" smtClean="0">
              <a:solidFill>
                <a:schemeClr val="tx1"/>
              </a:solidFill>
            </a:endParaRPr>
          </a:p>
        </p:txBody>
      </p:sp>
      <p:sp>
        <p:nvSpPr>
          <p:cNvPr id="132" name="角丸四角形 131"/>
          <p:cNvSpPr/>
          <p:nvPr/>
        </p:nvSpPr>
        <p:spPr>
          <a:xfrm>
            <a:off x="3946275" y="29391900"/>
            <a:ext cx="9524682" cy="155585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11985013" y="30346506"/>
            <a:ext cx="13548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VMM</a:t>
            </a:r>
            <a:endParaRPr kumimoji="1" lang="ja-JP" altLang="en-US" sz="4000" dirty="0"/>
          </a:p>
        </p:txBody>
      </p:sp>
      <p:sp>
        <p:nvSpPr>
          <p:cNvPr id="140" name="角丸四角形 139"/>
          <p:cNvSpPr/>
          <p:nvPr/>
        </p:nvSpPr>
        <p:spPr>
          <a:xfrm>
            <a:off x="6476446" y="30117182"/>
            <a:ext cx="2023075" cy="60779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>
                <a:solidFill>
                  <a:schemeClr val="tx1"/>
                </a:solidFill>
              </a:rPr>
              <a:t>復号</a:t>
            </a:r>
            <a:r>
              <a:rPr kumimoji="1" lang="ja-JP" altLang="en-US" sz="4000" dirty="0" smtClean="0">
                <a:solidFill>
                  <a:schemeClr val="tx1"/>
                </a:solidFill>
              </a:rPr>
              <a:t>化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141" name="角丸四角形 140"/>
          <p:cNvSpPr/>
          <p:nvPr/>
        </p:nvSpPr>
        <p:spPr>
          <a:xfrm>
            <a:off x="8904695" y="29483716"/>
            <a:ext cx="2023075" cy="60779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>
                <a:solidFill>
                  <a:schemeClr val="tx1"/>
                </a:solidFill>
              </a:rPr>
              <a:t>暗号</a:t>
            </a:r>
            <a:r>
              <a:rPr kumimoji="1" lang="ja-JP" altLang="en-US" sz="4000" dirty="0" smtClean="0">
                <a:solidFill>
                  <a:schemeClr val="tx1"/>
                </a:solidFill>
              </a:rPr>
              <a:t>化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>
            <a:off x="1601302" y="27400421"/>
            <a:ext cx="2988595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H="1">
            <a:off x="1659336" y="27838961"/>
            <a:ext cx="2872526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1659335" y="26799168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入力</a:t>
            </a:r>
            <a:endParaRPr kumimoji="1" lang="ja-JP" altLang="en-US" sz="4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810823" y="27989223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出力</a:t>
            </a:r>
            <a:endParaRPr kumimoji="1" lang="ja-JP" altLang="en-US" sz="4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676971" y="29607671"/>
            <a:ext cx="173797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 smtClean="0"/>
              <a:t>ハイパー</a:t>
            </a:r>
            <a:endParaRPr kumimoji="1" lang="en-US" altLang="ja-JP" sz="3200" dirty="0" smtClean="0"/>
          </a:p>
          <a:p>
            <a:pPr algn="ctr"/>
            <a:r>
              <a:rPr kumimoji="1" lang="ja-JP" altLang="en-US" sz="3200" dirty="0" smtClean="0"/>
              <a:t>コール</a:t>
            </a:r>
            <a:endParaRPr kumimoji="1" lang="ja-JP" altLang="en-US" sz="3200" dirty="0"/>
          </a:p>
        </p:txBody>
      </p:sp>
      <p:cxnSp>
        <p:nvCxnSpPr>
          <p:cNvPr id="39" name="カギ線コネクタ 38"/>
          <p:cNvCxnSpPr>
            <a:endCxn id="141" idx="3"/>
          </p:cNvCxnSpPr>
          <p:nvPr/>
        </p:nvCxnSpPr>
        <p:spPr>
          <a:xfrm rot="5400000">
            <a:off x="10627395" y="28946680"/>
            <a:ext cx="1141305" cy="540557"/>
          </a:xfrm>
          <a:prstGeom prst="bentConnector2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カギ線コネクタ 50"/>
          <p:cNvCxnSpPr>
            <a:stCxn id="140" idx="3"/>
          </p:cNvCxnSpPr>
          <p:nvPr/>
        </p:nvCxnSpPr>
        <p:spPr>
          <a:xfrm flipV="1">
            <a:off x="8499522" y="28646306"/>
            <a:ext cx="3500935" cy="1774772"/>
          </a:xfrm>
          <a:prstGeom prst="bentConnector2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8715270" y="27507668"/>
            <a:ext cx="200086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 smtClean="0"/>
              <a:t>コンソール</a:t>
            </a:r>
            <a:endParaRPr kumimoji="1" lang="en-US" altLang="ja-JP" sz="3200" dirty="0" smtClean="0"/>
          </a:p>
          <a:p>
            <a:pPr algn="ctr"/>
            <a:r>
              <a:rPr kumimoji="1" lang="ja-JP" altLang="en-US" sz="3200" dirty="0" smtClean="0"/>
              <a:t>リング</a:t>
            </a:r>
            <a:endParaRPr kumimoji="1" lang="ja-JP" altLang="en-US" sz="32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9575778" y="30421077"/>
            <a:ext cx="17620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 smtClean="0"/>
              <a:t>書き込み</a:t>
            </a:r>
            <a:endParaRPr kumimoji="1" lang="ja-JP" altLang="en-US" sz="32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9543718" y="28807125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 smtClean="0"/>
              <a:t>読み込み</a:t>
            </a:r>
            <a:endParaRPr kumimoji="1" lang="ja-JP" altLang="en-US" sz="32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809684" y="33086424"/>
            <a:ext cx="1348638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n"/>
            </a:pPr>
            <a:r>
              <a:rPr kumimoji="1" lang="en-US" altLang="ja-JP" sz="4400" dirty="0" smtClean="0"/>
              <a:t>SSH</a:t>
            </a:r>
            <a:r>
              <a:rPr kumimoji="1" lang="ja-JP" altLang="en-US" sz="4400" dirty="0" smtClean="0"/>
              <a:t>クライアントにおける応答時間を測定</a:t>
            </a:r>
            <a:endParaRPr kumimoji="1" lang="en-US" altLang="ja-JP" sz="4400" dirty="0" smtClean="0"/>
          </a:p>
          <a:p>
            <a:pPr marL="11430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p"/>
            </a:pPr>
            <a:r>
              <a:rPr kumimoji="1" lang="ja-JP" altLang="en-US" sz="4000" dirty="0" smtClean="0"/>
              <a:t>暗号化しない仮想コンソール接続と比較して</a:t>
            </a:r>
            <a:r>
              <a:rPr kumimoji="1" lang="en-US" altLang="ja-JP" sz="4000" dirty="0" smtClean="0"/>
              <a:t>1.5ms</a:t>
            </a:r>
            <a:r>
              <a:rPr kumimoji="1" lang="ja-JP" altLang="en-US" sz="4000" dirty="0" smtClean="0"/>
              <a:t>の遅延</a:t>
            </a:r>
            <a:endParaRPr kumimoji="1" lang="ja-JP" altLang="en-US" sz="4000" dirty="0"/>
          </a:p>
        </p:txBody>
      </p:sp>
      <p:graphicFrame>
        <p:nvGraphicFramePr>
          <p:cNvPr id="150" name="表 1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189548"/>
              </p:ext>
            </p:extLst>
          </p:nvPr>
        </p:nvGraphicFramePr>
        <p:xfrm>
          <a:off x="806027" y="34995481"/>
          <a:ext cx="13754668" cy="16503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9256"/>
                <a:gridCol w="6237582"/>
                <a:gridCol w="5597830"/>
              </a:tblGrid>
              <a:tr h="543661">
                <a:tc>
                  <a:txBody>
                    <a:bodyPr/>
                    <a:lstStyle/>
                    <a:p>
                      <a:endParaRPr kumimoji="1" lang="ja-JP" altLang="en-US" sz="3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217" marR="99217" marT="38833" marB="38833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100" dirty="0" smtClean="0"/>
                        <a:t>クライアント</a:t>
                      </a:r>
                      <a:endParaRPr kumimoji="1" lang="ja-JP" altLang="en-US" sz="3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217" marR="99217" marT="38833" marB="388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100" dirty="0" smtClean="0"/>
                        <a:t>サーバ</a:t>
                      </a:r>
                      <a:endParaRPr kumimoji="1" lang="ja-JP" altLang="en-US" sz="31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217" marR="99217" marT="38833" marB="388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661">
                <a:tc>
                  <a:txBody>
                    <a:bodyPr/>
                    <a:lstStyle/>
                    <a:p>
                      <a:r>
                        <a:rPr kumimoji="1" lang="ja-JP" altLang="en-US" sz="3100" dirty="0" smtClean="0"/>
                        <a:t>マシン</a:t>
                      </a:r>
                      <a:endParaRPr kumimoji="1" lang="ja-JP" altLang="en-US" sz="3100" dirty="0"/>
                    </a:p>
                  </a:txBody>
                  <a:tcPr marL="99217" marR="99217" marT="38833" marB="38833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100" kern="1200" baseline="0" dirty="0" smtClean="0"/>
                        <a:t>Linux 3.2.0.56</a:t>
                      </a:r>
                      <a:endParaRPr kumimoji="1" lang="ja-JP" altLang="en-US" sz="3100" dirty="0"/>
                    </a:p>
                  </a:txBody>
                  <a:tcPr marL="99217" marR="99217" marT="38833" marB="388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100" kern="1200" baseline="0" dirty="0" err="1" smtClean="0"/>
                        <a:t>Xen</a:t>
                      </a:r>
                      <a:r>
                        <a:rPr kumimoji="1" lang="en-US" altLang="ja-JP" sz="3100" kern="1200" baseline="0" dirty="0" smtClean="0"/>
                        <a:t> 4.1.3</a:t>
                      </a:r>
                      <a:r>
                        <a:rPr kumimoji="1" lang="ja-JP" altLang="en-US" sz="3100" kern="1200" baseline="0" dirty="0" smtClean="0"/>
                        <a:t>　</a:t>
                      </a:r>
                      <a:r>
                        <a:rPr kumimoji="1" lang="en-US" altLang="ja-JP" sz="3100" kern="1200" baseline="0" dirty="0" smtClean="0"/>
                        <a:t>Linux 3.2.0.56</a:t>
                      </a:r>
                      <a:endParaRPr kumimoji="1" lang="ja-JP" altLang="en-US" sz="3100" dirty="0"/>
                    </a:p>
                  </a:txBody>
                  <a:tcPr marL="99217" marR="99217" marT="38833" marB="388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661">
                <a:tc>
                  <a:txBody>
                    <a:bodyPr/>
                    <a:lstStyle/>
                    <a:p>
                      <a:r>
                        <a:rPr kumimoji="1" lang="en-US" altLang="ja-JP" sz="3100" dirty="0" smtClean="0"/>
                        <a:t>SSH</a:t>
                      </a:r>
                      <a:endParaRPr kumimoji="1" lang="ja-JP" altLang="en-US" sz="3100" dirty="0"/>
                    </a:p>
                  </a:txBody>
                  <a:tcPr marL="99217" marR="99217" marT="38833" marB="38833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100" kern="1200" baseline="0" dirty="0" err="1" smtClean="0"/>
                        <a:t>OpenSSH</a:t>
                      </a:r>
                      <a:r>
                        <a:rPr kumimoji="1" lang="en-US" altLang="ja-JP" sz="3100" kern="1200" baseline="0" dirty="0" smtClean="0"/>
                        <a:t> 6.0p1</a:t>
                      </a:r>
                      <a:endParaRPr kumimoji="1" lang="ja-JP" altLang="en-US" sz="3100" dirty="0"/>
                    </a:p>
                  </a:txBody>
                  <a:tcPr marL="99217" marR="99217" marT="38833" marB="388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100" kern="1200" baseline="0" dirty="0" err="1" smtClean="0"/>
                        <a:t>OpenSSH</a:t>
                      </a:r>
                      <a:r>
                        <a:rPr kumimoji="1" lang="en-US" altLang="ja-JP" sz="3100" kern="1200" baseline="0" dirty="0" smtClean="0"/>
                        <a:t> 5.9p1</a:t>
                      </a:r>
                      <a:endParaRPr kumimoji="1" lang="ja-JP" altLang="en-US" sz="3100" dirty="0"/>
                    </a:p>
                  </a:txBody>
                  <a:tcPr marL="99217" marR="99217" marT="38833" marB="388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1" name="テキスト ボックス 60"/>
          <p:cNvSpPr txBox="1"/>
          <p:nvPr/>
        </p:nvSpPr>
        <p:spPr>
          <a:xfrm>
            <a:off x="18008843" y="40967184"/>
            <a:ext cx="902202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n"/>
            </a:pPr>
            <a:r>
              <a:rPr kumimoji="1" lang="ja-JP" altLang="en-US" sz="4400" dirty="0" smtClean="0"/>
              <a:t>より安全性の高い暗号方式に変更</a:t>
            </a:r>
            <a:endParaRPr kumimoji="1" lang="en-US" altLang="ja-JP" sz="4400" dirty="0" smtClean="0"/>
          </a:p>
          <a:p>
            <a:pPr marL="5715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n"/>
            </a:pPr>
            <a:r>
              <a:rPr lang="ja-JP" altLang="en-US" sz="4400" dirty="0"/>
              <a:t>完全仮想化</a:t>
            </a:r>
            <a:r>
              <a:rPr lang="ja-JP" altLang="en-US" sz="4400" dirty="0" smtClean="0"/>
              <a:t>の</a:t>
            </a:r>
            <a:r>
              <a:rPr lang="en-US" altLang="ja-JP" sz="4400" dirty="0" smtClean="0"/>
              <a:t>VM</a:t>
            </a:r>
            <a:r>
              <a:rPr lang="ja-JP" altLang="en-US" sz="4400" dirty="0" err="1" smtClean="0"/>
              <a:t>にも</a:t>
            </a:r>
            <a:r>
              <a:rPr lang="ja-JP" altLang="en-US" sz="4400" dirty="0" smtClean="0"/>
              <a:t>対応</a:t>
            </a:r>
            <a:endParaRPr kumimoji="1" lang="ja-JP" altLang="en-US" sz="4400" dirty="0"/>
          </a:p>
        </p:txBody>
      </p:sp>
      <p:sp>
        <p:nvSpPr>
          <p:cNvPr id="147" name="角丸四角形 146"/>
          <p:cNvSpPr/>
          <p:nvPr/>
        </p:nvSpPr>
        <p:spPr>
          <a:xfrm>
            <a:off x="1644770" y="2444098"/>
            <a:ext cx="10992866" cy="110089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8" name="正方形/長方形 147"/>
          <p:cNvSpPr/>
          <p:nvPr/>
        </p:nvSpPr>
        <p:spPr>
          <a:xfrm>
            <a:off x="2184597" y="2557199"/>
            <a:ext cx="9716246" cy="91741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 smtClean="0">
                <a:solidFill>
                  <a:schemeClr val="tx1"/>
                </a:solidFill>
              </a:rPr>
              <a:t>仮想シリアルコンソール</a:t>
            </a:r>
            <a:endParaRPr kumimoji="1" lang="ja-JP" altLang="en-US" sz="5400" dirty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088783" y="9980539"/>
            <a:ext cx="47900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仮想シリアルコンソール</a:t>
            </a:r>
            <a:endParaRPr kumimoji="1" lang="ja-JP" altLang="en-US" sz="3600" dirty="0"/>
          </a:p>
        </p:txBody>
      </p:sp>
      <p:sp>
        <p:nvSpPr>
          <p:cNvPr id="149" name="角丸四角形 148"/>
          <p:cNvSpPr/>
          <p:nvPr/>
        </p:nvSpPr>
        <p:spPr>
          <a:xfrm>
            <a:off x="16702612" y="2260615"/>
            <a:ext cx="10992866" cy="110089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正方形/長方形 156"/>
          <p:cNvSpPr/>
          <p:nvPr/>
        </p:nvSpPr>
        <p:spPr>
          <a:xfrm>
            <a:off x="17340922" y="2340534"/>
            <a:ext cx="9716246" cy="91741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 smtClean="0">
                <a:solidFill>
                  <a:schemeClr val="tx1"/>
                </a:solidFill>
              </a:rPr>
              <a:t>問題点</a:t>
            </a:r>
            <a:endParaRPr kumimoji="1" lang="ja-JP" altLang="en-US" sz="5400" dirty="0">
              <a:solidFill>
                <a:schemeClr val="tx1"/>
              </a:solidFill>
            </a:endParaRPr>
          </a:p>
        </p:txBody>
      </p:sp>
      <p:sp>
        <p:nvSpPr>
          <p:cNvPr id="158" name="正方形/長方形 157"/>
          <p:cNvSpPr/>
          <p:nvPr/>
        </p:nvSpPr>
        <p:spPr>
          <a:xfrm>
            <a:off x="7824209" y="16498316"/>
            <a:ext cx="3673366" cy="22729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テキスト ボックス 158"/>
          <p:cNvSpPr txBox="1"/>
          <p:nvPr/>
        </p:nvSpPr>
        <p:spPr>
          <a:xfrm>
            <a:off x="8452869" y="17200241"/>
            <a:ext cx="24160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ユーザ</a:t>
            </a:r>
            <a:r>
              <a:rPr kumimoji="1" lang="en-US" altLang="ja-JP" sz="4000" dirty="0" smtClean="0"/>
              <a:t>VM</a:t>
            </a:r>
            <a:endParaRPr kumimoji="1" lang="ja-JP" altLang="en-US" sz="4000" dirty="0"/>
          </a:p>
        </p:txBody>
      </p:sp>
      <p:pic>
        <p:nvPicPr>
          <p:cNvPr id="160" name="図 1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779786" y="17058595"/>
            <a:ext cx="2451482" cy="1058165"/>
          </a:xfrm>
          <a:prstGeom prst="rect">
            <a:avLst/>
          </a:prstGeom>
        </p:spPr>
      </p:pic>
      <p:cxnSp>
        <p:nvCxnSpPr>
          <p:cNvPr id="78" name="直線矢印コネクタ 77"/>
          <p:cNvCxnSpPr/>
          <p:nvPr/>
        </p:nvCxnSpPr>
        <p:spPr>
          <a:xfrm>
            <a:off x="22248325" y="18091867"/>
            <a:ext cx="30287" cy="101199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>
            <a:off x="3459096" y="16877017"/>
            <a:ext cx="3017348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 flipH="1">
            <a:off x="3459096" y="18188065"/>
            <a:ext cx="3017348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テキスト ボックス 84"/>
          <p:cNvSpPr txBox="1"/>
          <p:nvPr/>
        </p:nvSpPr>
        <p:spPr>
          <a:xfrm>
            <a:off x="1249647" y="16361936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暗号入力</a:t>
            </a:r>
            <a:endParaRPr kumimoji="1" lang="ja-JP" altLang="en-US" sz="4000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1206477" y="17908127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暗号出力</a:t>
            </a:r>
            <a:endParaRPr kumimoji="1" lang="ja-JP" altLang="en-US" sz="4000" dirty="0"/>
          </a:p>
        </p:txBody>
      </p:sp>
      <p:sp>
        <p:nvSpPr>
          <p:cNvPr id="171" name="テキスト ボックス 170"/>
          <p:cNvSpPr txBox="1"/>
          <p:nvPr/>
        </p:nvSpPr>
        <p:spPr>
          <a:xfrm>
            <a:off x="16088331" y="11921952"/>
            <a:ext cx="1257267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n"/>
            </a:pPr>
            <a:r>
              <a:rPr lang="ja-JP" altLang="en-US" sz="4400" dirty="0"/>
              <a:t>管理</a:t>
            </a:r>
            <a:r>
              <a:rPr lang="en-US" altLang="ja-JP" sz="4400" dirty="0"/>
              <a:t>VM</a:t>
            </a:r>
            <a:r>
              <a:rPr lang="ja-JP" altLang="en-US" sz="4400" dirty="0"/>
              <a:t>内を通る入出力情報を暗号化</a:t>
            </a:r>
            <a:endParaRPr lang="en-US" altLang="ja-JP" sz="4400" dirty="0"/>
          </a:p>
          <a:p>
            <a:pPr marL="10541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p"/>
            </a:pPr>
            <a:r>
              <a:rPr lang="ja-JP" altLang="en-US" sz="4000" dirty="0"/>
              <a:t>入力は</a:t>
            </a:r>
            <a:r>
              <a:rPr lang="en-US" altLang="ja-JP" sz="4000" dirty="0"/>
              <a:t>SSH</a:t>
            </a:r>
            <a:r>
              <a:rPr lang="ja-JP" altLang="en-US" sz="4000" dirty="0"/>
              <a:t>クライアントで暗号化</a:t>
            </a:r>
            <a:r>
              <a:rPr lang="ja-JP" altLang="en-US" sz="4000" dirty="0" smtClean="0"/>
              <a:t>し，</a:t>
            </a:r>
            <a:r>
              <a:rPr lang="en-US" altLang="ja-JP" sz="4000" dirty="0" smtClean="0"/>
              <a:t>VMM</a:t>
            </a:r>
            <a:r>
              <a:rPr lang="ja-JP" altLang="en-US" sz="4000" dirty="0"/>
              <a:t>で復号</a:t>
            </a:r>
            <a:endParaRPr lang="en-US" altLang="ja-JP" sz="4000" dirty="0"/>
          </a:p>
          <a:p>
            <a:pPr marL="10541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p"/>
            </a:pPr>
            <a:r>
              <a:rPr lang="ja-JP" altLang="en-US" sz="4000" dirty="0"/>
              <a:t>出力は</a:t>
            </a:r>
            <a:r>
              <a:rPr lang="en-US" altLang="ja-JP" sz="4000" dirty="0"/>
              <a:t>VMM</a:t>
            </a:r>
            <a:r>
              <a:rPr lang="ja-JP" altLang="en-US" sz="4000" dirty="0"/>
              <a:t>で暗号化</a:t>
            </a:r>
            <a:r>
              <a:rPr lang="ja-JP" altLang="en-US" sz="4000" dirty="0" smtClean="0"/>
              <a:t>し，</a:t>
            </a:r>
            <a:r>
              <a:rPr lang="en-US" altLang="ja-JP" sz="4000" dirty="0" smtClean="0"/>
              <a:t>SSH</a:t>
            </a:r>
            <a:r>
              <a:rPr lang="ja-JP" altLang="en-US" sz="4000" dirty="0"/>
              <a:t>クライアントで復号</a:t>
            </a:r>
            <a:endParaRPr lang="en-US" altLang="ja-JP" sz="4000" dirty="0"/>
          </a:p>
          <a:p>
            <a:pPr marL="5715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n"/>
            </a:pPr>
            <a:r>
              <a:rPr lang="en-US" altLang="ja-JP" sz="4400" dirty="0"/>
              <a:t>VMM</a:t>
            </a:r>
            <a:r>
              <a:rPr lang="ja-JP" altLang="en-US" sz="4400" dirty="0"/>
              <a:t>の完全性はリモート・アテステーションで保証</a:t>
            </a:r>
            <a:endParaRPr lang="en-US" altLang="ja-JP" sz="4400" dirty="0"/>
          </a:p>
        </p:txBody>
      </p:sp>
      <p:sp>
        <p:nvSpPr>
          <p:cNvPr id="173" name="角丸四角形 172"/>
          <p:cNvSpPr/>
          <p:nvPr/>
        </p:nvSpPr>
        <p:spPr>
          <a:xfrm>
            <a:off x="16475979" y="20860203"/>
            <a:ext cx="10992866" cy="110089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5" name="正方形/長方形 174"/>
          <p:cNvSpPr/>
          <p:nvPr/>
        </p:nvSpPr>
        <p:spPr>
          <a:xfrm>
            <a:off x="17114288" y="20951945"/>
            <a:ext cx="9716246" cy="917415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</a:rPr>
              <a:t>仮想</a:t>
            </a:r>
            <a:r>
              <a:rPr lang="ja-JP" altLang="en-US" sz="5400" dirty="0" smtClean="0">
                <a:solidFill>
                  <a:schemeClr val="tx1"/>
                </a:solidFill>
              </a:rPr>
              <a:t>シリアルコンソール接続</a:t>
            </a:r>
            <a:endParaRPr kumimoji="1" lang="ja-JP" altLang="en-US" sz="5400" dirty="0">
              <a:solidFill>
                <a:schemeClr val="tx1"/>
              </a:solidFill>
            </a:endParaRPr>
          </a:p>
        </p:txBody>
      </p:sp>
      <p:sp>
        <p:nvSpPr>
          <p:cNvPr id="176" name="テキスト ボックス 175"/>
          <p:cNvSpPr txBox="1"/>
          <p:nvPr/>
        </p:nvSpPr>
        <p:spPr>
          <a:xfrm>
            <a:off x="15549847" y="22278920"/>
            <a:ext cx="13457530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n"/>
            </a:pPr>
            <a:r>
              <a:rPr kumimoji="1" lang="ja-JP" altLang="en-US" sz="4400" dirty="0" err="1" smtClean="0"/>
              <a:t>管理</a:t>
            </a:r>
            <a:r>
              <a:rPr kumimoji="1" lang="en-US" altLang="ja-JP" sz="4400" dirty="0" err="1" smtClean="0"/>
              <a:t>VM</a:t>
            </a:r>
            <a:r>
              <a:rPr kumimoji="1" lang="ja-JP" altLang="en-US" sz="4400" dirty="0" err="1" smtClean="0"/>
              <a:t>にログインして接続コマンド</a:t>
            </a:r>
            <a:r>
              <a:rPr lang="ja-JP" altLang="en-US" sz="4400" dirty="0" err="1"/>
              <a:t>を</a:t>
            </a:r>
            <a:r>
              <a:rPr kumimoji="1" lang="ja-JP" altLang="en-US" sz="4400" dirty="0" err="1" smtClean="0"/>
              <a:t>実行できなくなる</a:t>
            </a:r>
            <a:endParaRPr kumimoji="1" lang="en-US" altLang="ja-JP" sz="4400" dirty="0" err="1" smtClean="0"/>
          </a:p>
          <a:p>
            <a:pPr marL="11557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p"/>
            </a:pPr>
            <a:r>
              <a:rPr lang="ja-JP" altLang="en-US" sz="4000" dirty="0" err="1" smtClean="0"/>
              <a:t>コマンド入力やパスワード入力も暗号化されるため</a:t>
            </a:r>
            <a:endParaRPr kumimoji="1" lang="en-US" altLang="ja-JP" sz="4000" dirty="0" err="1" smtClean="0"/>
          </a:p>
          <a:p>
            <a:pPr marL="5715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n"/>
            </a:pPr>
            <a:r>
              <a:rPr kumimoji="1" lang="en-US" altLang="ja-JP" sz="4400" dirty="0" err="1" smtClean="0"/>
              <a:t>SSH</a:t>
            </a:r>
            <a:r>
              <a:rPr kumimoji="1" lang="ja-JP" altLang="en-US" sz="4400" dirty="0" err="1" smtClean="0"/>
              <a:t>のリモートコマンド実行機能を利用</a:t>
            </a:r>
            <a:endParaRPr kumimoji="1" lang="en-US" altLang="ja-JP" sz="4400" dirty="0" err="1" smtClean="0"/>
          </a:p>
          <a:p>
            <a:pPr marL="11430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p"/>
            </a:pPr>
            <a:r>
              <a:rPr lang="ja-JP" altLang="en-US" sz="4000" dirty="0"/>
              <a:t>暗号化せずに</a:t>
            </a:r>
            <a:r>
              <a:rPr lang="en-US" altLang="ja-JP" sz="4000" dirty="0"/>
              <a:t>SSH</a:t>
            </a:r>
            <a:r>
              <a:rPr lang="ja-JP" altLang="en-US" sz="4000" dirty="0"/>
              <a:t>サーバに接続コマンドを送る</a:t>
            </a:r>
            <a:endParaRPr lang="en-US" altLang="ja-JP" sz="4000" dirty="0"/>
          </a:p>
          <a:p>
            <a:pPr marL="11430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p"/>
            </a:pPr>
            <a:r>
              <a:rPr lang="ja-JP" altLang="en-US" sz="4000" dirty="0" smtClean="0"/>
              <a:t>接続に関してのみ</a:t>
            </a:r>
            <a:r>
              <a:rPr lang="en-US" altLang="ja-JP" sz="4000" dirty="0" smtClean="0"/>
              <a:t>sudo</a:t>
            </a:r>
            <a:r>
              <a:rPr lang="ja-JP" altLang="en-US" sz="4000" dirty="0" smtClean="0"/>
              <a:t>の認証を省略</a:t>
            </a:r>
            <a:endParaRPr lang="en-US" altLang="ja-JP" sz="4000" dirty="0" smtClean="0"/>
          </a:p>
        </p:txBody>
      </p:sp>
      <p:sp>
        <p:nvSpPr>
          <p:cNvPr id="186" name="角丸四角形 185"/>
          <p:cNvSpPr/>
          <p:nvPr/>
        </p:nvSpPr>
        <p:spPr>
          <a:xfrm>
            <a:off x="1681906" y="20860241"/>
            <a:ext cx="10992290" cy="110085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1" name="正方形/長方形 190"/>
          <p:cNvSpPr/>
          <p:nvPr/>
        </p:nvSpPr>
        <p:spPr>
          <a:xfrm>
            <a:off x="2320182" y="20951979"/>
            <a:ext cx="9715737" cy="91738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>
                <a:solidFill>
                  <a:schemeClr val="tx1"/>
                </a:solidFill>
              </a:rPr>
              <a:t>実装</a:t>
            </a:r>
          </a:p>
        </p:txBody>
      </p:sp>
      <p:sp>
        <p:nvSpPr>
          <p:cNvPr id="196" name="テキスト ボックス 195"/>
          <p:cNvSpPr txBox="1"/>
          <p:nvPr/>
        </p:nvSpPr>
        <p:spPr>
          <a:xfrm>
            <a:off x="623645" y="22320172"/>
            <a:ext cx="13496002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n"/>
            </a:pPr>
            <a:r>
              <a:rPr kumimoji="1" lang="ja-JP" altLang="en-US" sz="4400" dirty="0" smtClean="0"/>
              <a:t>コンソールリングにアクセス</a:t>
            </a:r>
            <a:r>
              <a:rPr lang="ja-JP" altLang="en-US" sz="4400" dirty="0" smtClean="0"/>
              <a:t>するハイパーコールを追加</a:t>
            </a:r>
            <a:endParaRPr kumimoji="1" lang="en-US" altLang="ja-JP" sz="4400" dirty="0" smtClean="0"/>
          </a:p>
          <a:p>
            <a:pPr marL="11557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p"/>
            </a:pPr>
            <a:r>
              <a:rPr kumimoji="1" lang="en-US" altLang="ja-JP" sz="4000" dirty="0" smtClean="0"/>
              <a:t>QEMU</a:t>
            </a:r>
            <a:r>
              <a:rPr lang="ja-JP" altLang="en-US" sz="4000" dirty="0"/>
              <a:t>内の</a:t>
            </a:r>
            <a:r>
              <a:rPr lang="en-US" altLang="ja-JP" sz="4000" dirty="0"/>
              <a:t>Xen</a:t>
            </a:r>
            <a:r>
              <a:rPr lang="ja-JP" altLang="en-US" sz="4000" dirty="0"/>
              <a:t>コンソールを改造</a:t>
            </a:r>
            <a:endParaRPr kumimoji="1" lang="en-US" altLang="ja-JP" sz="4000" dirty="0" smtClean="0"/>
          </a:p>
          <a:p>
            <a:pPr marL="11557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p"/>
            </a:pPr>
            <a:r>
              <a:rPr kumimoji="1" lang="ja-JP" altLang="en-US" sz="4000" dirty="0" err="1" smtClean="0"/>
              <a:t>入力は暗号化してコンソールリングに書き込む</a:t>
            </a:r>
            <a:endParaRPr kumimoji="1" lang="en-US" altLang="ja-JP" sz="4000" dirty="0" err="1" smtClean="0"/>
          </a:p>
          <a:p>
            <a:pPr marL="11557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p"/>
            </a:pPr>
            <a:r>
              <a:rPr lang="ja-JP" altLang="en-US" sz="4000" dirty="0" err="1"/>
              <a:t>出力はコンソールリングから読み込んで暗号化</a:t>
            </a:r>
            <a:endParaRPr lang="en-US" altLang="ja-JP" sz="4000" dirty="0" smtClean="0"/>
          </a:p>
        </p:txBody>
      </p:sp>
      <p:sp>
        <p:nvSpPr>
          <p:cNvPr id="166" name="テキスト ボックス 165"/>
          <p:cNvSpPr txBox="1"/>
          <p:nvPr/>
        </p:nvSpPr>
        <p:spPr>
          <a:xfrm>
            <a:off x="4530005" y="18918142"/>
            <a:ext cx="47900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600" dirty="0" smtClean="0"/>
              <a:t>暗号化された</a:t>
            </a:r>
            <a:endParaRPr kumimoji="1" lang="en-US" altLang="ja-JP" sz="3600" dirty="0" smtClean="0"/>
          </a:p>
          <a:p>
            <a:pPr algn="ctr"/>
            <a:r>
              <a:rPr lang="ja-JP" altLang="en-US" sz="3600" dirty="0"/>
              <a:t>仮想シリアルコンソール</a:t>
            </a:r>
            <a:endParaRPr kumimoji="1" lang="ja-JP" altLang="en-US" sz="3600" dirty="0"/>
          </a:p>
        </p:txBody>
      </p:sp>
      <p:sp>
        <p:nvSpPr>
          <p:cNvPr id="197" name="正方形/長方形 196"/>
          <p:cNvSpPr/>
          <p:nvPr/>
        </p:nvSpPr>
        <p:spPr>
          <a:xfrm>
            <a:off x="4629378" y="28191225"/>
            <a:ext cx="3025099" cy="7102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>
                <a:solidFill>
                  <a:schemeClr val="tx1"/>
                </a:solidFill>
              </a:rPr>
              <a:t>QEMU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67" name="円/楕円 166"/>
          <p:cNvSpPr/>
          <p:nvPr/>
        </p:nvSpPr>
        <p:spPr>
          <a:xfrm>
            <a:off x="10942657" y="27120685"/>
            <a:ext cx="1541393" cy="160391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" name="円/楕円 167"/>
          <p:cNvSpPr/>
          <p:nvPr/>
        </p:nvSpPr>
        <p:spPr>
          <a:xfrm>
            <a:off x="11369859" y="27525898"/>
            <a:ext cx="749666" cy="7934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0" name="カギ線コネクタ 169"/>
          <p:cNvCxnSpPr>
            <a:stCxn id="141" idx="1"/>
          </p:cNvCxnSpPr>
          <p:nvPr/>
        </p:nvCxnSpPr>
        <p:spPr>
          <a:xfrm rot="10800000">
            <a:off x="6746079" y="28901499"/>
            <a:ext cx="2158616" cy="886112"/>
          </a:xfrm>
          <a:prstGeom prst="bentConnector3">
            <a:avLst>
              <a:gd name="adj1" fmla="val 99664"/>
            </a:avLst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カギ線コネクタ 202"/>
          <p:cNvCxnSpPr>
            <a:endCxn id="140" idx="1"/>
          </p:cNvCxnSpPr>
          <p:nvPr/>
        </p:nvCxnSpPr>
        <p:spPr>
          <a:xfrm rot="16200000" flipH="1">
            <a:off x="5188202" y="29132833"/>
            <a:ext cx="1519578" cy="1056909"/>
          </a:xfrm>
          <a:prstGeom prst="bentConnector2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04" name="角丸四角形 203"/>
          <p:cNvSpPr/>
          <p:nvPr/>
        </p:nvSpPr>
        <p:spPr>
          <a:xfrm>
            <a:off x="2038465" y="31886815"/>
            <a:ext cx="10992290" cy="110085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5" name="正方形/長方形 204"/>
          <p:cNvSpPr/>
          <p:nvPr/>
        </p:nvSpPr>
        <p:spPr>
          <a:xfrm>
            <a:off x="2676741" y="31978553"/>
            <a:ext cx="9715737" cy="91738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</a:rPr>
              <a:t>実験</a:t>
            </a:r>
            <a:endParaRPr kumimoji="1" lang="ja-JP" altLang="en-US" sz="5400" dirty="0">
              <a:solidFill>
                <a:schemeClr val="tx1"/>
              </a:solidFill>
            </a:endParaRPr>
          </a:p>
        </p:txBody>
      </p:sp>
      <p:cxnSp>
        <p:nvCxnSpPr>
          <p:cNvPr id="207" name="カギ線コネクタ 206"/>
          <p:cNvCxnSpPr/>
          <p:nvPr/>
        </p:nvCxnSpPr>
        <p:spPr>
          <a:xfrm flipV="1">
            <a:off x="15953680" y="39264628"/>
            <a:ext cx="14323120" cy="3548660"/>
          </a:xfrm>
          <a:prstGeom prst="bentConnector3">
            <a:avLst>
              <a:gd name="adj1" fmla="val -853"/>
            </a:avLst>
          </a:prstGeom>
          <a:ln w="762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角丸四角形 208"/>
          <p:cNvSpPr/>
          <p:nvPr/>
        </p:nvSpPr>
        <p:spPr>
          <a:xfrm>
            <a:off x="17504542" y="39507294"/>
            <a:ext cx="10992290" cy="110085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0" name="正方形/長方形 209"/>
          <p:cNvSpPr/>
          <p:nvPr/>
        </p:nvSpPr>
        <p:spPr>
          <a:xfrm>
            <a:off x="18142818" y="39599032"/>
            <a:ext cx="9715737" cy="917381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</a:rPr>
              <a:t>今後の課題</a:t>
            </a:r>
            <a:endParaRPr kumimoji="1" lang="ja-JP" altLang="en-US" sz="5400" dirty="0">
              <a:solidFill>
                <a:schemeClr val="tx1"/>
              </a:solidFill>
            </a:endParaRPr>
          </a:p>
        </p:txBody>
      </p:sp>
      <p:sp>
        <p:nvSpPr>
          <p:cNvPr id="217" name="テキスト ボックス 216"/>
          <p:cNvSpPr txBox="1"/>
          <p:nvPr/>
        </p:nvSpPr>
        <p:spPr>
          <a:xfrm>
            <a:off x="15761532" y="32203436"/>
            <a:ext cx="11230960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n"/>
            </a:pPr>
            <a:r>
              <a:rPr lang="ja-JP" altLang="en-US" sz="4400" dirty="0" smtClean="0"/>
              <a:t>ファイルを表示させてスループットを測定</a:t>
            </a:r>
            <a:endParaRPr lang="en-US" altLang="ja-JP" sz="4400" dirty="0" smtClean="0"/>
          </a:p>
          <a:p>
            <a:pPr marL="1143000" indent="-5715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p"/>
            </a:pPr>
            <a:r>
              <a:rPr kumimoji="1" lang="ja-JP" altLang="en-US" sz="4000" dirty="0" smtClean="0"/>
              <a:t>暗号化しない仮想コンソール接続と比較して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ja-JP" altLang="en-US" sz="4000" dirty="0" smtClean="0"/>
              <a:t>ほとんど差はない</a:t>
            </a:r>
            <a:endParaRPr kumimoji="1" lang="ja-JP" altLang="en-US" sz="4000" dirty="0"/>
          </a:p>
        </p:txBody>
      </p:sp>
      <p:graphicFrame>
        <p:nvGraphicFramePr>
          <p:cNvPr id="146" name="グラフ 14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6153273"/>
              </p:ext>
            </p:extLst>
          </p:nvPr>
        </p:nvGraphicFramePr>
        <p:xfrm>
          <a:off x="2324732" y="37058688"/>
          <a:ext cx="11035200" cy="5355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6" name="グラフ 1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7693360"/>
              </p:ext>
            </p:extLst>
          </p:nvPr>
        </p:nvGraphicFramePr>
        <p:xfrm>
          <a:off x="16224602" y="34203984"/>
          <a:ext cx="12436402" cy="4779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79207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416</Words>
  <Application>Microsoft Office PowerPoint</Application>
  <PresentationFormat>ユーザー設定</PresentationFormat>
  <Paragraphs>116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kajita</dc:creator>
  <cp:lastModifiedBy>kajita</cp:lastModifiedBy>
  <cp:revision>43</cp:revision>
  <dcterms:created xsi:type="dcterms:W3CDTF">2013-11-22T05:37:24Z</dcterms:created>
  <dcterms:modified xsi:type="dcterms:W3CDTF">2013-11-29T02:06:58Z</dcterms:modified>
</cp:coreProperties>
</file>