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Wingdings 3" pitchFamily="18" charset="2"/>
      <p:regular r:id="rId31"/>
    </p:embeddedFont>
    <p:embeddedFont>
      <p:font typeface="Lucida Sans Unicode" pitchFamily="34" charset="0"/>
      <p:regular r:id="rId32"/>
    </p:embeddedFont>
    <p:embeddedFont>
      <p:font typeface="Wingdings 2" pitchFamily="18" charset="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IPA Pゴシック" pitchFamily="50" charset="-128"/>
      <p:regular r:id="rId3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EB1B"/>
    <a:srgbClr val="5DFF14"/>
    <a:srgbClr val="44EF00"/>
    <a:srgbClr val="34D900"/>
    <a:srgbClr val="1A8800"/>
    <a:srgbClr val="D6EDBD"/>
    <a:srgbClr val="095BFF"/>
    <a:srgbClr val="085BFF"/>
    <a:srgbClr val="46D4B6"/>
    <a:srgbClr val="46E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8" autoAdjust="0"/>
    <p:restoredTop sz="74885" autoAdjust="0"/>
  </p:normalViewPr>
  <p:slideViewPr>
    <p:cSldViewPr>
      <p:cViewPr>
        <p:scale>
          <a:sx n="70" d="100"/>
          <a:sy n="70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washo\Dropbox\d-mo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使用データ!$J$106</c:f>
              <c:strCache>
                <c:ptCount val="1"/>
                <c:pt idx="0">
                  <c:v>Response time (msec)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numFmt formatCode="#,##0.00_);[Red]\(#,##0.00\)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cat>
            <c:strRef>
              <c:f>使用データ!$I$107:$I$108</c:f>
              <c:strCache>
                <c:ptCount val="2"/>
                <c:pt idx="0">
                  <c:v>Original</c:v>
                </c:pt>
                <c:pt idx="1">
                  <c:v>D-MORE</c:v>
                </c:pt>
              </c:strCache>
            </c:strRef>
          </c:cat>
          <c:val>
            <c:numRef>
              <c:f>使用データ!$J$107:$J$108</c:f>
              <c:numCache>
                <c:formatCode>General</c:formatCode>
                <c:ptCount val="2"/>
                <c:pt idx="0">
                  <c:v>100.4016</c:v>
                </c:pt>
                <c:pt idx="1">
                  <c:v>101.9906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38144"/>
        <c:axId val="85239680"/>
      </c:barChart>
      <c:catAx>
        <c:axId val="8523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85239680"/>
        <c:crosses val="autoZero"/>
        <c:auto val="1"/>
        <c:lblAlgn val="ctr"/>
        <c:lblOffset val="100"/>
        <c:noMultiLvlLbl val="0"/>
      </c:catAx>
      <c:valAx>
        <c:axId val="8523968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400" b="1" i="0" baseline="0">
                    <a:effectLst/>
                  </a:rPr>
                  <a:t>Response time (msec)</a:t>
                </a:r>
                <a:endParaRPr lang="ja-JP" altLang="ja-JP" sz="8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52381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7E24-E5A4-4B82-A89E-4D48B6259F21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27C8-7CFF-481F-85AD-AA9156E8D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4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67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27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90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956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49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3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76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44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715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570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543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69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615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803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61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39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32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18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6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98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12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2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327C8-7CFF-481F-85AD-AA9156E8D0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08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 userDrawn="1"/>
        </p:nvSpPr>
        <p:spPr>
          <a:xfrm>
            <a:off x="-2380" y="-3219"/>
            <a:ext cx="640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©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Sho</a:t>
            </a:r>
            <a:r>
              <a:rPr kumimoji="1" lang="en-US" altLang="ja-JP" dirty="0" smtClean="0">
                <a:solidFill>
                  <a:schemeClr val="bg1"/>
                </a:solidFill>
              </a:rPr>
              <a:t> KAWAHARA,</a:t>
            </a:r>
            <a:r>
              <a:rPr kumimoji="1" lang="en-US" altLang="ja-JP" baseline="0" dirty="0" smtClean="0">
                <a:solidFill>
                  <a:schemeClr val="bg1"/>
                </a:solidFill>
              </a:rPr>
              <a:t> KSL, Kyushu Institute of Technology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Right Triangle 6"/>
          <p:cNvSpPr/>
          <p:nvPr userDrawn="1"/>
        </p:nvSpPr>
        <p:spPr>
          <a:xfrm flipV="1">
            <a:off x="0" y="-1"/>
            <a:ext cx="3707904" cy="6858000"/>
          </a:xfrm>
          <a:prstGeom prst="rtTriangle">
            <a:avLst/>
          </a:prstGeom>
          <a:gradFill flip="none" rotWithShape="1">
            <a:gsLst>
              <a:gs pos="0">
                <a:srgbClr val="AF0A0A"/>
              </a:gs>
              <a:gs pos="100000">
                <a:srgbClr val="4E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7"/>
          <p:cNvSpPr/>
          <p:nvPr userDrawn="1"/>
        </p:nvSpPr>
        <p:spPr>
          <a:xfrm flipH="1" flipV="1">
            <a:off x="-2380" y="-3"/>
            <a:ext cx="9146380" cy="2780930"/>
          </a:xfrm>
          <a:prstGeom prst="rtTriangle">
            <a:avLst/>
          </a:prstGeom>
          <a:gradFill>
            <a:gsLst>
              <a:gs pos="0">
                <a:srgbClr val="59BCDE">
                  <a:alpha val="90000"/>
                </a:srgbClr>
              </a:gs>
              <a:gs pos="100000">
                <a:srgbClr val="006985">
                  <a:alpha val="90000"/>
                </a:srgb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1437878" y="3106594"/>
            <a:ext cx="7526610" cy="1829761"/>
          </a:xfrm>
        </p:spPr>
        <p:txBody>
          <a:bodyPr vert="horz" lIns="43200" rIns="43200" anchor="b">
            <a:normAutofit/>
            <a:scene3d>
              <a:camera prst="orthographicFront"/>
              <a:lightRig rig="threePt" dir="t"/>
            </a:scene3d>
            <a:sp3d prstMaterial="matte">
              <a:bevelT w="25400" h="25400"/>
            </a:sp3d>
          </a:bodyPr>
          <a:lstStyle>
            <a:lvl1pPr algn="r">
              <a:defRPr sz="4000" b="1" spc="-80" baseline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defRPr>
            </a:lvl1pPr>
            <a:extLst/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1437878" y="4965600"/>
            <a:ext cx="7526610" cy="1199704"/>
          </a:xfrm>
        </p:spPr>
        <p:txBody>
          <a:bodyPr lIns="43200" rIns="4320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IPA Pゴシック" pitchFamily="50" charset="-128"/>
                <a:ea typeface="IPA Pゴシック" pitchFamily="50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dirty="0" smtClean="0"/>
              <a:t>マスター サブタイトルの書式設定</a:t>
            </a:r>
            <a:endParaRPr kumimoji="0" lang="en-US" dirty="0"/>
          </a:p>
        </p:txBody>
      </p:sp>
      <p:sp>
        <p:nvSpPr>
          <p:cNvPr id="30" name="日付プレースホルダー 29"/>
          <p:cNvSpPr>
            <a:spLocks noGrp="1"/>
          </p:cNvSpPr>
          <p:nvPr>
            <p:ph type="dt" sz="half" idx="10"/>
          </p:nvPr>
        </p:nvSpPr>
        <p:spPr>
          <a:xfrm>
            <a:off x="7062976" y="6453336"/>
            <a:ext cx="19202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pPr/>
              <a:t>2013/8/2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4716016" y="645333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1" y="4831357"/>
            <a:ext cx="6659287" cy="2026642"/>
          </a:xfrm>
          <a:prstGeom prst="rtTriangle">
            <a:avLst/>
          </a:prstGeom>
          <a:gradFill>
            <a:gsLst>
              <a:gs pos="0">
                <a:srgbClr val="527E02">
                  <a:alpha val="89804"/>
                </a:srgbClr>
              </a:gs>
              <a:gs pos="100000">
                <a:srgbClr val="75B900">
                  <a:alpha val="89804"/>
                </a:srgbClr>
              </a:gs>
            </a:gsLst>
            <a:lin ang="10800000" scaled="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lIns="90000" rtlCol="0"/>
          <a:lstStyle>
            <a:extLst/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8" name="テキスト プレースホルダー 29"/>
          <p:cNvSpPr>
            <a:spLocks noGrp="1"/>
          </p:cNvSpPr>
          <p:nvPr>
            <p:ph idx="13"/>
          </p:nvPr>
        </p:nvSpPr>
        <p:spPr>
          <a:xfrm>
            <a:off x="453896" y="1340768"/>
            <a:ext cx="8496944" cy="532859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14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66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30F936-5940-4CBE-ACFA-047009331F2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E9CD1-7028-417A-977F-E3A3A3E3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 userDrawn="1"/>
        </p:nvSpPr>
        <p:spPr>
          <a:xfrm>
            <a:off x="-2380" y="-3219"/>
            <a:ext cx="640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©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Sho</a:t>
            </a:r>
            <a:r>
              <a:rPr kumimoji="1" lang="en-US" altLang="ja-JP" dirty="0" smtClean="0">
                <a:solidFill>
                  <a:schemeClr val="bg1"/>
                </a:solidFill>
              </a:rPr>
              <a:t> KAWAHARA,</a:t>
            </a:r>
            <a:r>
              <a:rPr kumimoji="1" lang="en-US" altLang="ja-JP" baseline="0" dirty="0" smtClean="0">
                <a:solidFill>
                  <a:schemeClr val="bg1"/>
                </a:solidFill>
              </a:rPr>
              <a:t> KSL, Kyushu Institute of Technology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11256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7188264" y="6453336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IPA Pゴシック" pitchFamily="50" charset="-128"/>
                <a:ea typeface="IPA Pゴシック" pitchFamily="50" charset="-128"/>
              </a:defRPr>
            </a:lvl1pPr>
            <a:extLst/>
          </a:lstStyle>
          <a:p>
            <a:fld id="{A030F936-5940-4CBE-ACFA-047009331F2D}" type="datetimeFigureOut">
              <a:rPr kumimoji="1" lang="ja-JP" altLang="en-US" smtClean="0"/>
              <a:pPr/>
              <a:t>2013/8/2</a:t>
            </a:fld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4841304" y="645333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IPA Pゴシック" pitchFamily="50" charset="-128"/>
                <a:ea typeface="IPA Pゴシック" pitchFamily="50" charset="-128"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9" name="Freeform 7"/>
          <p:cNvSpPr/>
          <p:nvPr userDrawn="1"/>
        </p:nvSpPr>
        <p:spPr>
          <a:xfrm rot="5400000" flipV="1">
            <a:off x="7772419" y="-252853"/>
            <a:ext cx="1123099" cy="1619281"/>
          </a:xfrm>
          <a:prstGeom prst="rect">
            <a:avLst/>
          </a:prstGeom>
          <a:gradFill>
            <a:gsLst>
              <a:gs pos="0">
                <a:srgbClr val="527E02"/>
              </a:gs>
              <a:gs pos="100000">
                <a:srgbClr val="75B9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7" name="Freeform 6"/>
          <p:cNvSpPr/>
          <p:nvPr userDrawn="1"/>
        </p:nvSpPr>
        <p:spPr>
          <a:xfrm flipH="1" flipV="1">
            <a:off x="5564593" y="-7143"/>
            <a:ext cx="3574254" cy="112708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1541554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1541554 w 3574257"/>
              <a:gd name="connsiteY4" fmla="*/ 1807368 h 1807368"/>
              <a:gd name="connsiteX0" fmla="*/ 1532029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1532029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1532029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1532029" y="1807368"/>
                </a:lnTo>
                <a:close/>
              </a:path>
            </a:pathLst>
          </a:custGeom>
          <a:gradFill>
            <a:gsLst>
              <a:gs pos="0">
                <a:srgbClr val="AF0A0A"/>
              </a:gs>
              <a:gs pos="100000">
                <a:srgbClr val="4E0000"/>
              </a:gs>
            </a:gsLst>
            <a:lin ang="108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6" name="Freeform 7"/>
          <p:cNvSpPr/>
          <p:nvPr userDrawn="1"/>
        </p:nvSpPr>
        <p:spPr>
          <a:xfrm flipH="1" flipV="1">
            <a:off x="0" y="-4522"/>
            <a:ext cx="7105230" cy="1124916"/>
          </a:xfrm>
          <a:custGeom>
            <a:avLst/>
            <a:gdLst>
              <a:gd name="connsiteX0" fmla="*/ 0 w 7105230"/>
              <a:gd name="connsiteY0" fmla="*/ 0 h 1124745"/>
              <a:gd name="connsiteX1" fmla="*/ 7105230 w 7105230"/>
              <a:gd name="connsiteY1" fmla="*/ 0 h 1124745"/>
              <a:gd name="connsiteX2" fmla="*/ 7105230 w 7105230"/>
              <a:gd name="connsiteY2" fmla="*/ 1124745 h 1124745"/>
              <a:gd name="connsiteX3" fmla="*/ 0 w 7105230"/>
              <a:gd name="connsiteY3" fmla="*/ 1124745 h 1124745"/>
              <a:gd name="connsiteX4" fmla="*/ 0 w 7105230"/>
              <a:gd name="connsiteY4" fmla="*/ 0 h 1124745"/>
              <a:gd name="connsiteX0" fmla="*/ 0 w 7105230"/>
              <a:gd name="connsiteY0" fmla="*/ 0 h 1132060"/>
              <a:gd name="connsiteX1" fmla="*/ 7105230 w 7105230"/>
              <a:gd name="connsiteY1" fmla="*/ 0 h 1132060"/>
              <a:gd name="connsiteX2" fmla="*/ 7105230 w 7105230"/>
              <a:gd name="connsiteY2" fmla="*/ 1124745 h 1132060"/>
              <a:gd name="connsiteX3" fmla="*/ 1506931 w 7105230"/>
              <a:gd name="connsiteY3" fmla="*/ 1132060 h 1132060"/>
              <a:gd name="connsiteX4" fmla="*/ 0 w 7105230"/>
              <a:gd name="connsiteY4" fmla="*/ 0 h 1132060"/>
              <a:gd name="connsiteX0" fmla="*/ 0 w 7105230"/>
              <a:gd name="connsiteY0" fmla="*/ 0 h 1124916"/>
              <a:gd name="connsiteX1" fmla="*/ 7105230 w 7105230"/>
              <a:gd name="connsiteY1" fmla="*/ 0 h 1124916"/>
              <a:gd name="connsiteX2" fmla="*/ 7105230 w 7105230"/>
              <a:gd name="connsiteY2" fmla="*/ 1124745 h 1124916"/>
              <a:gd name="connsiteX3" fmla="*/ 1533124 w 7105230"/>
              <a:gd name="connsiteY3" fmla="*/ 1124916 h 1124916"/>
              <a:gd name="connsiteX4" fmla="*/ 0 w 7105230"/>
              <a:gd name="connsiteY4" fmla="*/ 0 h 112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5230" h="1124916">
                <a:moveTo>
                  <a:pt x="0" y="0"/>
                </a:moveTo>
                <a:lnTo>
                  <a:pt x="7105230" y="0"/>
                </a:lnTo>
                <a:lnTo>
                  <a:pt x="7105230" y="1124745"/>
                </a:lnTo>
                <a:lnTo>
                  <a:pt x="1533124" y="11249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9BCDE">
                  <a:alpha val="90000"/>
                </a:srgbClr>
              </a:gs>
              <a:gs pos="100000">
                <a:srgbClr val="006985">
                  <a:alpha val="90000"/>
                </a:srgbClr>
              </a:gs>
            </a:gsLst>
            <a:lin ang="108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107504" y="-5209"/>
            <a:ext cx="9036496" cy="112592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  <p:txBody>
          <a:bodyPr vert="horz" anchor="ctr">
            <a:normAutofit/>
            <a:sp3d prstMaterial="matte"/>
          </a:bodyPr>
          <a:lstStyle>
            <a:extLst/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8028384" y="183555"/>
            <a:ext cx="93610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defRPr>
            </a:lvl1pPr>
            <a:extLst/>
          </a:lstStyle>
          <a:p>
            <a:fld id="{533E9CD1-7028-417A-977F-E3A3A3E3851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bg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IPA Pゴシック" pitchFamily="50" charset="-128"/>
          <a:ea typeface="IPA Pゴシック" pitchFamily="50" charset="-128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IPA Pゴシック" pitchFamily="50" charset="-128"/>
          <a:ea typeface="IPA Pゴシック" pitchFamily="50" charset="-128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IPA Pゴシック" pitchFamily="50" charset="-128"/>
          <a:ea typeface="IPA Pゴシック" pitchFamily="50" charset="-128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IPA Pゴシック" pitchFamily="50" charset="-128"/>
          <a:ea typeface="IPA Pゴシック" pitchFamily="50" charset="-128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IPA Pゴシック" pitchFamily="50" charset="-128"/>
          <a:ea typeface="IPA Pゴシック" pitchFamily="50" charset="-128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IPA Pゴシック" pitchFamily="50" charset="-128"/>
          <a:ea typeface="IPA Pゴシック" pitchFamily="50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3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kumimoji="1" lang="ja-JP" altLang="en-US" sz="3900" spc="-80" dirty="0" smtClean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</a:rPr>
              <a:t>帯域外リモート管理の継続が可能な</a:t>
            </a:r>
            <a:r>
              <a:rPr kumimoji="1" lang="en-US" altLang="ja-JP" sz="3900" spc="-80" dirty="0" smtClean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</a:rPr>
              <a:t/>
            </a:r>
            <a:br>
              <a:rPr kumimoji="1" lang="en-US" altLang="ja-JP" sz="3900" spc="-80" dirty="0" smtClean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</a:rPr>
            </a:br>
            <a:r>
              <a:rPr kumimoji="1" lang="ja-JP" altLang="en-US" sz="3900" spc="-80" dirty="0" smtClean="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</a:rPr>
              <a:t>マイグレーション手法</a:t>
            </a:r>
            <a:endParaRPr kumimoji="1" lang="ja-JP" altLang="en-US" sz="3900" spc="-80" dirty="0">
              <a:gradFill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川原   翔　</a:t>
            </a:r>
            <a:r>
              <a:rPr lang="ja-JP" altLang="en-US" dirty="0" smtClean="0">
                <a:solidFill>
                  <a:schemeClr val="tx1"/>
                </a:solidFill>
              </a:rPr>
              <a:t>光来 健一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九州</a:t>
            </a:r>
            <a:r>
              <a:rPr lang="ja-JP" altLang="en-US" dirty="0">
                <a:solidFill>
                  <a:schemeClr val="tx1"/>
                </a:solidFill>
              </a:rPr>
              <a:t>工業大学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>
            <a:normAutofit/>
          </a:bodyPr>
          <a:lstStyle/>
          <a:p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とドメイン</a:t>
            </a:r>
            <a:r>
              <a:rPr lang="en-US" altLang="ja-JP" dirty="0"/>
              <a:t>R</a:t>
            </a:r>
            <a:r>
              <a:rPr lang="ja-JP" altLang="en-US" dirty="0"/>
              <a:t>の同期を取りながらマイグレーションを行う</a:t>
            </a:r>
            <a:endParaRPr lang="en-US" altLang="ja-JP" dirty="0"/>
          </a:p>
          <a:p>
            <a:pPr lvl="1"/>
            <a:r>
              <a:rPr lang="ja-JP" altLang="en-US" dirty="0"/>
              <a:t>タイミングによっては入力情報が失われる可能性がある</a:t>
            </a:r>
            <a:endParaRPr lang="en-US" altLang="ja-JP" dirty="0"/>
          </a:p>
          <a:p>
            <a:pPr lvl="2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が停止状態になった後</a:t>
            </a:r>
            <a:r>
              <a:rPr lang="ja-JP" altLang="en-US" dirty="0" smtClean="0"/>
              <a:t>で，ドメイン</a:t>
            </a:r>
            <a:r>
              <a:rPr lang="en-US" altLang="ja-JP" dirty="0"/>
              <a:t>R</a:t>
            </a:r>
            <a:r>
              <a:rPr lang="ja-JP" altLang="en-US" dirty="0"/>
              <a:t>が共有メモリにデータを書き込んだ場合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の稼働中はユーザ</a:t>
            </a:r>
            <a:r>
              <a:rPr lang="en-US" altLang="ja-JP" dirty="0"/>
              <a:t>VM</a:t>
            </a:r>
            <a:r>
              <a:rPr lang="ja-JP" altLang="en-US" dirty="0"/>
              <a:t>を常に稼働させておく</a:t>
            </a:r>
            <a:endParaRPr lang="en-US" altLang="ja-JP" dirty="0"/>
          </a:p>
          <a:p>
            <a:pPr lvl="2"/>
            <a:r>
              <a:rPr lang="ja-JP" altLang="en-US" dirty="0" smtClean="0"/>
              <a:t>ただし</a:t>
            </a:r>
            <a:r>
              <a:rPr lang="ja-JP" altLang="en-US" dirty="0"/>
              <a:t>，</a:t>
            </a:r>
            <a:r>
              <a:rPr lang="ja-JP" altLang="en-US" dirty="0" smtClean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の稼働中はできるだけドメイン</a:t>
            </a:r>
            <a:r>
              <a:rPr lang="en-US" altLang="ja-JP" dirty="0"/>
              <a:t>R</a:t>
            </a:r>
            <a:r>
              <a:rPr lang="ja-JP" altLang="en-US" dirty="0"/>
              <a:t>を止めない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同時マイグレーション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971600" y="4797152"/>
            <a:ext cx="7128792" cy="1512168"/>
            <a:chOff x="1619672" y="4689140"/>
            <a:chExt cx="7128792" cy="1512168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5940152" y="5949280"/>
              <a:ext cx="280831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4288808" y="5193196"/>
              <a:ext cx="936104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停止</a:t>
              </a:r>
              <a:endParaRPr kumimoji="1"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921348" y="5193196"/>
              <a:ext cx="936104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再開</a:t>
              </a:r>
              <a:endParaRPr kumimoji="1"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619672" y="4689140"/>
              <a:ext cx="122413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ドメイン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R</a:t>
              </a:r>
              <a:endParaRPr kumimoji="1" lang="ja-JP" altLang="en-US" dirty="0">
                <a:solidFill>
                  <a:schemeClr val="tx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619672" y="5697252"/>
              <a:ext cx="122413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ユーザ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VM</a:t>
              </a:r>
              <a:endParaRPr kumimoji="1" lang="ja-JP" altLang="en-US" dirty="0">
                <a:solidFill>
                  <a:schemeClr val="tx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>
              <a:off x="2843808" y="5949280"/>
              <a:ext cx="23762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2843808" y="4941168"/>
              <a:ext cx="208823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300192" y="4941168"/>
              <a:ext cx="237626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4853290" y="4941168"/>
              <a:ext cx="1446902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5220072" y="5949280"/>
              <a:ext cx="7200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線コネクタ 29"/>
          <p:cNvCxnSpPr/>
          <p:nvPr/>
        </p:nvCxnSpPr>
        <p:spPr>
          <a:xfrm>
            <a:off x="4572000" y="4653136"/>
            <a:ext cx="484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262088" y="4653136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角丸四角形 66"/>
          <p:cNvSpPr/>
          <p:nvPr/>
        </p:nvSpPr>
        <p:spPr>
          <a:xfrm>
            <a:off x="1681288" y="3573016"/>
            <a:ext cx="7344817" cy="30963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993657" y="3789039"/>
            <a:ext cx="2304256" cy="27134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93657" y="3931564"/>
            <a:ext cx="230425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R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en-US" altLang="ja-JP" dirty="0" err="1"/>
              <a:t>Xen</a:t>
            </a:r>
            <a:r>
              <a:rPr lang="ja-JP" altLang="en-US" dirty="0"/>
              <a:t> </a:t>
            </a:r>
            <a:r>
              <a:rPr lang="en-US" altLang="ja-JP" dirty="0"/>
              <a:t>4.1.3</a:t>
            </a:r>
            <a:r>
              <a:rPr lang="ja-JP" altLang="en-US" dirty="0"/>
              <a:t>に実装</a:t>
            </a:r>
            <a:endParaRPr lang="en-US" altLang="ja-JP" dirty="0"/>
          </a:p>
          <a:p>
            <a:pPr lvl="1"/>
            <a:r>
              <a:rPr lang="ja-JP" altLang="en-US" dirty="0"/>
              <a:t>準仮想化</a:t>
            </a:r>
            <a:r>
              <a:rPr lang="en-US" altLang="ja-JP" dirty="0"/>
              <a:t>Linux</a:t>
            </a:r>
            <a:r>
              <a:rPr lang="ja-JP" altLang="en-US" dirty="0"/>
              <a:t>を動かすユーザ</a:t>
            </a:r>
            <a:r>
              <a:rPr lang="en-US" altLang="ja-JP" dirty="0"/>
              <a:t>VM</a:t>
            </a:r>
            <a:r>
              <a:rPr lang="ja-JP" altLang="en-US" dirty="0"/>
              <a:t>を対象</a:t>
            </a:r>
            <a:endParaRPr lang="en-US" altLang="ja-JP" dirty="0"/>
          </a:p>
          <a:p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で動作する</a:t>
            </a:r>
            <a:r>
              <a:rPr lang="en-US" altLang="ja-JP" dirty="0"/>
              <a:t>VNC</a:t>
            </a:r>
            <a:r>
              <a:rPr lang="ja-JP" altLang="en-US" dirty="0"/>
              <a:t>サーバを開発</a:t>
            </a:r>
            <a:endParaRPr lang="en-US" altLang="ja-JP" dirty="0"/>
          </a:p>
          <a:p>
            <a:pPr lvl="1"/>
            <a:r>
              <a:rPr lang="ja-JP" altLang="en-US" dirty="0"/>
              <a:t>キーボードとマウスの入力要求に対応</a:t>
            </a:r>
            <a:endParaRPr lang="en-US" altLang="ja-JP" dirty="0"/>
          </a:p>
          <a:p>
            <a:pPr lvl="1"/>
            <a:r>
              <a:rPr lang="en-US" altLang="ja-JP" dirty="0" err="1"/>
              <a:t>RFBProxy</a:t>
            </a:r>
            <a:r>
              <a:rPr lang="ja-JP" altLang="en-US" dirty="0"/>
              <a:t>を拡張して</a:t>
            </a:r>
            <a:r>
              <a:rPr lang="ja-JP" altLang="en-US" dirty="0" smtClean="0"/>
              <a:t>実装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実装</a:t>
            </a:r>
            <a:endParaRPr kumimoji="1"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1897313" y="3783827"/>
            <a:ext cx="1806715" cy="1673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897313" y="3834597"/>
            <a:ext cx="180671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/>
              <a:t>管理</a:t>
            </a:r>
            <a:r>
              <a:rPr lang="en-US" altLang="ja-JP" sz="1600" b="1" dirty="0" smtClean="0"/>
              <a:t>VM</a:t>
            </a:r>
            <a:endParaRPr kumimoji="1" lang="ja-JP" altLang="en-US" sz="1400" b="1" dirty="0"/>
          </a:p>
        </p:txBody>
      </p:sp>
      <p:sp>
        <p:nvSpPr>
          <p:cNvPr id="71" name="正方形/長方形 70"/>
          <p:cNvSpPr/>
          <p:nvPr/>
        </p:nvSpPr>
        <p:spPr>
          <a:xfrm>
            <a:off x="5093688" y="4398727"/>
            <a:ext cx="2070600" cy="953673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D-MORE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VNC</a:t>
            </a:r>
            <a:r>
              <a:rPr lang="ja-JP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サーバ</a:t>
            </a:r>
            <a:endParaRPr lang="en-US" altLang="ja-JP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2" name="グループ化 73"/>
          <p:cNvGrpSpPr/>
          <p:nvPr/>
        </p:nvGrpSpPr>
        <p:grpSpPr>
          <a:xfrm>
            <a:off x="7453080" y="3789040"/>
            <a:ext cx="1368152" cy="2713456"/>
            <a:chOff x="6341331" y="2067392"/>
            <a:chExt cx="508300" cy="2225700"/>
          </a:xfrm>
        </p:grpSpPr>
        <p:sp>
          <p:nvSpPr>
            <p:cNvPr id="73" name="正方形/長方形 72"/>
            <p:cNvSpPr/>
            <p:nvPr/>
          </p:nvSpPr>
          <p:spPr>
            <a:xfrm>
              <a:off x="6341339" y="2067392"/>
              <a:ext cx="508292" cy="22257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6341331" y="2102721"/>
              <a:ext cx="508297" cy="4408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/>
                <a:t>ユーザ</a:t>
              </a:r>
              <a:r>
                <a:rPr kumimoji="1" lang="en-US" altLang="ja-JP" sz="1600" b="1" dirty="0" smtClean="0"/>
                <a:t/>
              </a:r>
              <a:br>
                <a:rPr kumimoji="1" lang="en-US" altLang="ja-JP" sz="1600" b="1" dirty="0" smtClean="0"/>
              </a:br>
              <a:r>
                <a:rPr kumimoji="1" lang="en-US" altLang="ja-JP" sz="1600" b="1" dirty="0" smtClean="0"/>
                <a:t>VM</a:t>
              </a:r>
              <a:endParaRPr kumimoji="1" lang="ja-JP" altLang="en-US" sz="2000" b="1" dirty="0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029811" y="4169899"/>
            <a:ext cx="1512167" cy="1203317"/>
            <a:chOff x="1555070" y="4480019"/>
            <a:chExt cx="1512167" cy="698786"/>
          </a:xfrm>
        </p:grpSpPr>
        <p:sp>
          <p:nvSpPr>
            <p:cNvPr id="76" name="正方形/長方形 75"/>
            <p:cNvSpPr/>
            <p:nvPr/>
          </p:nvSpPr>
          <p:spPr>
            <a:xfrm>
              <a:off x="1555070" y="4480019"/>
              <a:ext cx="1512167" cy="698786"/>
            </a:xfrm>
            <a:prstGeom prst="rect">
              <a:avLst/>
            </a:prstGeom>
            <a:gradFill>
              <a:gsLst>
                <a:gs pos="58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kumimoji="1" lang="en-US" altLang="ja-JP" sz="500" dirty="0" smtClean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/>
              </a:r>
              <a:br>
                <a:rPr kumimoji="1" lang="en-US" altLang="ja-JP" sz="1600" dirty="0" smtClean="0">
                  <a:solidFill>
                    <a:schemeClr val="tx1"/>
                  </a:solidFill>
                </a:rPr>
              </a:br>
              <a:r>
                <a:rPr kumimoji="1" lang="en-US" altLang="ja-JP" sz="1600" dirty="0" smtClean="0">
                  <a:solidFill>
                    <a:schemeClr val="tx1"/>
                  </a:solidFill>
                </a:rPr>
                <a:t>QEMU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627077" y="4736822"/>
              <a:ext cx="1368152" cy="332309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</a:rPr>
                <a:t>　既存の</a:t>
              </a:r>
              <a:endParaRPr lang="en-US" altLang="ja-JP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ja-JP" sz="1600" dirty="0" smtClean="0">
                  <a:solidFill>
                    <a:schemeClr val="bg1"/>
                  </a:solidFill>
                </a:rPr>
                <a:t>VNC</a:t>
              </a:r>
              <a:r>
                <a:rPr lang="ja-JP" altLang="en-US" sz="1600" dirty="0" smtClean="0">
                  <a:solidFill>
                    <a:schemeClr val="bg1"/>
                  </a:solidFill>
                </a:rPr>
                <a:t>サーバ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97113" y="4630288"/>
            <a:ext cx="1080120" cy="1944216"/>
            <a:chOff x="107504" y="3717032"/>
            <a:chExt cx="1080120" cy="1944216"/>
          </a:xfrm>
        </p:grpSpPr>
        <p:sp>
          <p:nvSpPr>
            <p:cNvPr id="79" name="正方形/長方形 78"/>
            <p:cNvSpPr/>
            <p:nvPr/>
          </p:nvSpPr>
          <p:spPr>
            <a:xfrm>
              <a:off x="107504" y="3717032"/>
              <a:ext cx="1080120" cy="194421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179512" y="4941168"/>
              <a:ext cx="936104" cy="648072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</a:rPr>
                <a:t>クライアント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81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112" y="380174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82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144" y="4161780"/>
              <a:ext cx="720080" cy="720080"/>
            </a:xfrm>
            <a:prstGeom prst="rect">
              <a:avLst/>
            </a:prstGeom>
            <a:noFill/>
          </p:spPr>
        </p:pic>
      </p:grpSp>
      <p:cxnSp>
        <p:nvCxnSpPr>
          <p:cNvPr id="83" name="カギ線コネクタ 82"/>
          <p:cNvCxnSpPr>
            <a:endCxn id="80" idx="3"/>
          </p:cNvCxnSpPr>
          <p:nvPr/>
        </p:nvCxnSpPr>
        <p:spPr>
          <a:xfrm rot="10800000" flipV="1">
            <a:off x="1105226" y="5163538"/>
            <a:ext cx="3988463" cy="1014921"/>
          </a:xfrm>
          <a:prstGeom prst="bentConnector3">
            <a:avLst>
              <a:gd name="adj1" fmla="val 18998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>
            <a:stCxn id="71" idx="1"/>
            <a:endCxn id="77" idx="3"/>
          </p:cNvCxnSpPr>
          <p:nvPr/>
        </p:nvCxnSpPr>
        <p:spPr>
          <a:xfrm flipH="1">
            <a:off x="3469970" y="4875564"/>
            <a:ext cx="1623718" cy="2267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3874822" y="440419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 smtClean="0"/>
              <a:t>画面更新</a:t>
            </a:r>
            <a:endParaRPr lang="en-US" altLang="ja-JP" sz="1400" dirty="0" smtClean="0"/>
          </a:p>
          <a:p>
            <a:pPr algn="ctr"/>
            <a:r>
              <a:rPr lang="ja-JP" altLang="en-US" sz="1400" dirty="0" smtClean="0"/>
              <a:t>要求</a:t>
            </a:r>
            <a:endParaRPr lang="ja-JP" altLang="en-US" sz="2400" dirty="0"/>
          </a:p>
        </p:txBody>
      </p:sp>
      <p:sp>
        <p:nvSpPr>
          <p:cNvPr id="86" name="正方形/長方形 85"/>
          <p:cNvSpPr/>
          <p:nvPr/>
        </p:nvSpPr>
        <p:spPr>
          <a:xfrm>
            <a:off x="2528800" y="621706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要求</a:t>
            </a:r>
            <a:endParaRPr lang="ja-JP" altLang="en-US" sz="1400" dirty="0"/>
          </a:p>
        </p:txBody>
      </p:sp>
      <p:cxnSp>
        <p:nvCxnSpPr>
          <p:cNvPr id="39" name="直線矢印コネクタ 38"/>
          <p:cNvCxnSpPr>
            <a:stCxn id="71" idx="2"/>
            <a:endCxn id="45" idx="0"/>
          </p:cNvCxnSpPr>
          <p:nvPr/>
        </p:nvCxnSpPr>
        <p:spPr>
          <a:xfrm>
            <a:off x="6128988" y="5352400"/>
            <a:ext cx="0" cy="209944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5093688" y="5562344"/>
            <a:ext cx="2070600" cy="853900"/>
          </a:xfrm>
          <a:prstGeom prst="rect">
            <a:avLst/>
          </a:prstGeom>
          <a:gradFill>
            <a:gsLst>
              <a:gs pos="0">
                <a:srgbClr val="46D4B6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D-MORE</a:t>
            </a: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仮想デバイス</a:t>
            </a:r>
            <a:endParaRPr lang="en-US" altLang="ja-JP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4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>
            <a:normAutofit/>
          </a:bodyPr>
          <a:lstStyle/>
          <a:p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で動作する仮想入力デバイスを開発</a:t>
            </a:r>
            <a:endParaRPr lang="en-US" altLang="ja-JP" dirty="0"/>
          </a:p>
          <a:p>
            <a:pPr lvl="1"/>
            <a:r>
              <a:rPr lang="ja-JP" altLang="en-US" dirty="0"/>
              <a:t>仮想キーボード，仮想マウス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処理の流れ</a:t>
            </a:r>
            <a:endParaRPr lang="en-US" altLang="ja-JP" dirty="0"/>
          </a:p>
          <a:p>
            <a:pPr lvl="1"/>
            <a:r>
              <a:rPr lang="en-US" altLang="ja-JP" dirty="0"/>
              <a:t>VNC</a:t>
            </a:r>
            <a:r>
              <a:rPr lang="ja-JP" altLang="en-US" dirty="0"/>
              <a:t>サーバから入力情報を受け取る</a:t>
            </a:r>
            <a:endParaRPr lang="en-US" altLang="ja-JP" dirty="0"/>
          </a:p>
          <a:p>
            <a:pPr lvl="1"/>
            <a:r>
              <a:rPr lang="ja-JP" altLang="en-US" dirty="0"/>
              <a:t>入力情報をユーザ</a:t>
            </a:r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I/O</a:t>
            </a:r>
            <a:r>
              <a:rPr lang="ja-JP" altLang="en-US" dirty="0"/>
              <a:t>リングに書き込む</a:t>
            </a:r>
            <a:endParaRPr lang="en-US" altLang="ja-JP" dirty="0"/>
          </a:p>
          <a:p>
            <a:pPr lvl="2"/>
            <a:r>
              <a:rPr lang="ja-JP" altLang="en-US" dirty="0"/>
              <a:t>メモリマップにより共有</a:t>
            </a:r>
            <a:endParaRPr lang="en-US" altLang="ja-JP" dirty="0"/>
          </a:p>
          <a:p>
            <a:pPr lvl="1"/>
            <a:r>
              <a:rPr lang="ja-JP" altLang="en-US" dirty="0"/>
              <a:t>イベントチャネルを用いて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に入力を通知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仮想入力デバイス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740352" y="3789040"/>
            <a:ext cx="1224136" cy="2308024"/>
          </a:xfrm>
          <a:prstGeom prst="rect">
            <a:avLst/>
          </a:prstGeom>
          <a:solidFill>
            <a:schemeClr val="bg1"/>
          </a:solidFill>
          <a:ln>
            <a:solidFill>
              <a:srgbClr val="095B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8065" y="3789040"/>
            <a:ext cx="2440456" cy="23080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92080" y="5160960"/>
            <a:ext cx="1584176" cy="651840"/>
          </a:xfrm>
          <a:prstGeom prst="rect">
            <a:avLst/>
          </a:prstGeom>
          <a:gradFill>
            <a:gsLst>
              <a:gs pos="0">
                <a:srgbClr val="46D4B6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D-MORE</a:t>
            </a:r>
          </a:p>
          <a:p>
            <a:pPr algn="ctr"/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仮想デバイス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7" name="直線矢印コネクタ 6"/>
          <p:cNvCxnSpPr>
            <a:stCxn id="6" idx="3"/>
            <a:endCxn id="16" idx="2"/>
          </p:cNvCxnSpPr>
          <p:nvPr/>
        </p:nvCxnSpPr>
        <p:spPr>
          <a:xfrm flipV="1">
            <a:off x="6876256" y="5485248"/>
            <a:ext cx="376898" cy="1632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292080" y="4293096"/>
            <a:ext cx="1584176" cy="648072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D-MORE</a:t>
            </a:r>
            <a:b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9" name="直線矢印コネクタ 8"/>
          <p:cNvCxnSpPr>
            <a:stCxn id="8" idx="2"/>
            <a:endCxn id="6" idx="0"/>
          </p:cNvCxnSpPr>
          <p:nvPr/>
        </p:nvCxnSpPr>
        <p:spPr>
          <a:xfrm>
            <a:off x="6084168" y="4941168"/>
            <a:ext cx="0" cy="219792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292080" y="3864816"/>
            <a:ext cx="230425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R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12360" y="3861048"/>
            <a:ext cx="10801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ユーザ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/>
            </a:r>
            <a:b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VM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6156177" y="5812800"/>
            <a:ext cx="2268252" cy="784552"/>
            <a:chOff x="6228185" y="5956816"/>
            <a:chExt cx="2268252" cy="784552"/>
          </a:xfrm>
        </p:grpSpPr>
        <p:sp>
          <p:nvSpPr>
            <p:cNvPr id="13" name="正方形/長方形 12"/>
            <p:cNvSpPr/>
            <p:nvPr/>
          </p:nvSpPr>
          <p:spPr>
            <a:xfrm>
              <a:off x="6390203" y="6417568"/>
              <a:ext cx="1782198" cy="323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イベントチャネル</a:t>
              </a:r>
              <a:endParaRPr kumimoji="1" lang="ja-JP" altLang="en-US" sz="1600" dirty="0">
                <a:solidFill>
                  <a:schemeClr val="tx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cxnSp>
          <p:nvCxnSpPr>
            <p:cNvPr id="14" name="直線矢印コネクタ 534"/>
            <p:cNvCxnSpPr>
              <a:stCxn id="6" idx="2"/>
              <a:endCxn id="13" idx="1"/>
            </p:cNvCxnSpPr>
            <p:nvPr/>
          </p:nvCxnSpPr>
          <p:spPr>
            <a:xfrm rot="16200000" flipH="1">
              <a:off x="5997868" y="6187133"/>
              <a:ext cx="622652" cy="162018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534"/>
            <p:cNvCxnSpPr>
              <a:stCxn id="13" idx="3"/>
              <a:endCxn id="4" idx="2"/>
            </p:cNvCxnSpPr>
            <p:nvPr/>
          </p:nvCxnSpPr>
          <p:spPr>
            <a:xfrm flipV="1">
              <a:off x="8172401" y="6241080"/>
              <a:ext cx="324036" cy="338388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円/楕円 15"/>
          <p:cNvSpPr/>
          <p:nvPr/>
        </p:nvSpPr>
        <p:spPr>
          <a:xfrm>
            <a:off x="7253154" y="5055084"/>
            <a:ext cx="840731" cy="8603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 smtClean="0">
                <a:latin typeface="IPA Pゴシック" pitchFamily="50" charset="-128"/>
                <a:ea typeface="IPA Pゴシック" pitchFamily="50" charset="-128"/>
              </a:rPr>
              <a:t>I/O</a:t>
            </a:r>
          </a:p>
          <a:p>
            <a:pPr algn="ctr"/>
            <a:r>
              <a:rPr lang="ja-JP" altLang="en-US" dirty="0">
                <a:latin typeface="IPA Pゴシック" pitchFamily="50" charset="-128"/>
                <a:ea typeface="IPA Pゴシック" pitchFamily="50" charset="-128"/>
              </a:rPr>
              <a:t>リング</a:t>
            </a:r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9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4860261" y="4618310"/>
            <a:ext cx="2520051" cy="2029335"/>
            <a:chOff x="4571780" y="4509121"/>
            <a:chExt cx="3992325" cy="1793478"/>
          </a:xfrm>
        </p:grpSpPr>
        <p:grpSp>
          <p:nvGrpSpPr>
            <p:cNvPr id="4" name="グループ化 90"/>
            <p:cNvGrpSpPr/>
            <p:nvPr/>
          </p:nvGrpSpPr>
          <p:grpSpPr>
            <a:xfrm>
              <a:off x="4571780" y="4509121"/>
              <a:ext cx="3992325" cy="1793478"/>
              <a:chOff x="606903" y="4834457"/>
              <a:chExt cx="1665077" cy="643514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611560" y="4834457"/>
                <a:ext cx="1660420" cy="64351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606903" y="4843725"/>
                <a:ext cx="1660418" cy="87838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endParaRPr kumimoji="1" lang="ja-JP" altLang="en-US" sz="1200" b="1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4571780" y="4534951"/>
              <a:ext cx="3981154" cy="2992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ドメイン</a:t>
              </a:r>
              <a:r>
                <a:rPr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R</a:t>
              </a:r>
              <a:endParaRPr lang="en-US" altLang="ja-JP" sz="11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5845530" y="4969077"/>
            <a:ext cx="1390766" cy="504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管理対象のユーザ</a:t>
            </a:r>
            <a:r>
              <a:rPr lang="en-US" altLang="ja-JP" dirty="0"/>
              <a:t>VM</a:t>
            </a:r>
            <a:r>
              <a:rPr lang="ja-JP" altLang="en-US" dirty="0" err="1"/>
              <a:t>のメ</a:t>
            </a:r>
            <a:r>
              <a:rPr lang="ja-JP" altLang="en-US" dirty="0"/>
              <a:t>モリにアクセスする特権を持つ</a:t>
            </a:r>
            <a:r>
              <a:rPr lang="en-US" altLang="ja-JP" dirty="0"/>
              <a:t>VM</a:t>
            </a:r>
            <a:r>
              <a:rPr lang="ja-JP" altLang="en-US" dirty="0"/>
              <a:t>を開発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/>
              <a:t>M</a:t>
            </a:r>
            <a:r>
              <a:rPr lang="en-US" altLang="ja-JP" sz="2400" baseline="72000" dirty="0"/>
              <a:t> </a:t>
            </a:r>
            <a:r>
              <a:rPr lang="en-US" altLang="ja-JP" sz="2400" dirty="0"/>
              <a:t>[</a:t>
            </a:r>
            <a:r>
              <a:rPr lang="ja-JP" altLang="en-US" sz="2400" dirty="0"/>
              <a:t>宇都宮ら</a:t>
            </a:r>
            <a:r>
              <a:rPr lang="en-US" altLang="ja-JP" sz="2400" dirty="0"/>
              <a:t>‘11]</a:t>
            </a:r>
            <a:r>
              <a:rPr lang="ja-JP" altLang="en-US" dirty="0"/>
              <a:t>を拡張して実装</a:t>
            </a:r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のメモリページをマップして読み書きできる</a:t>
            </a:r>
            <a:endParaRPr lang="en-US" altLang="ja-JP" dirty="0"/>
          </a:p>
          <a:p>
            <a:pPr lvl="2"/>
            <a:r>
              <a:rPr lang="ja-JP" altLang="en-US" dirty="0"/>
              <a:t>本来は管理</a:t>
            </a:r>
            <a:r>
              <a:rPr lang="en-US" altLang="ja-JP" dirty="0"/>
              <a:t>VM</a:t>
            </a:r>
            <a:r>
              <a:rPr lang="ja-JP" altLang="en-US" dirty="0"/>
              <a:t>のみが有する特権である</a:t>
            </a:r>
            <a:endParaRPr lang="en-US" altLang="ja-JP" dirty="0"/>
          </a:p>
          <a:p>
            <a:pPr lvl="2"/>
            <a:r>
              <a:rPr lang="en-US" altLang="ja-JP" dirty="0"/>
              <a:t>OS</a:t>
            </a:r>
            <a:r>
              <a:rPr lang="ja-JP" altLang="en-US" dirty="0"/>
              <a:t>と仮想マシンモニタ（</a:t>
            </a:r>
            <a:r>
              <a:rPr lang="en-US" altLang="ja-JP" dirty="0"/>
              <a:t>VMM</a:t>
            </a:r>
            <a:r>
              <a:rPr lang="ja-JP" altLang="en-US" dirty="0"/>
              <a:t>）のアクセス制限を変更</a:t>
            </a:r>
            <a:endParaRPr lang="en-US" altLang="ja-JP" dirty="0"/>
          </a:p>
          <a:p>
            <a:pPr lvl="1"/>
            <a:r>
              <a:rPr lang="ja-JP" altLang="en-US" dirty="0"/>
              <a:t>指定したユーザ</a:t>
            </a:r>
            <a:r>
              <a:rPr lang="en-US" altLang="ja-JP" dirty="0"/>
              <a:t>VM</a:t>
            </a:r>
            <a:r>
              <a:rPr lang="ja-JP" altLang="en-US" dirty="0" err="1"/>
              <a:t>への</a:t>
            </a:r>
            <a:r>
              <a:rPr lang="ja-JP" altLang="en-US" dirty="0"/>
              <a:t>アクセスのみ許可</a:t>
            </a:r>
            <a:endParaRPr lang="en-US" altLang="ja-JP" dirty="0"/>
          </a:p>
          <a:p>
            <a:pPr lvl="2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とユーザ</a:t>
            </a:r>
            <a:r>
              <a:rPr lang="en-US" altLang="ja-JP" dirty="0"/>
              <a:t>VM</a:t>
            </a:r>
            <a:r>
              <a:rPr lang="ja-JP" altLang="en-US" dirty="0"/>
              <a:t>の対応づけは管理</a:t>
            </a:r>
            <a:r>
              <a:rPr lang="en-US" altLang="ja-JP" dirty="0"/>
              <a:t>VM</a:t>
            </a:r>
            <a:r>
              <a:rPr lang="ja-JP" altLang="en-US" dirty="0"/>
              <a:t>で行う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ドメイン</a:t>
            </a:r>
            <a:r>
              <a:rPr kumimoji="1" lang="en-US" altLang="ja-JP" dirty="0" smtClean="0"/>
              <a:t>R (1/2)</a:t>
            </a:r>
            <a:endParaRPr kumimoji="1" lang="ja-JP" altLang="en-US" dirty="0"/>
          </a:p>
        </p:txBody>
      </p:sp>
      <p:grpSp>
        <p:nvGrpSpPr>
          <p:cNvPr id="9" name="グループ化 73"/>
          <p:cNvGrpSpPr/>
          <p:nvPr/>
        </p:nvGrpSpPr>
        <p:grpSpPr>
          <a:xfrm>
            <a:off x="2339753" y="4618309"/>
            <a:ext cx="1944216" cy="2029337"/>
            <a:chOff x="5834555" y="3225859"/>
            <a:chExt cx="822949" cy="1141419"/>
          </a:xfrm>
        </p:grpSpPr>
        <p:sp>
          <p:nvSpPr>
            <p:cNvPr id="11" name="正方形/長方形 10"/>
            <p:cNvSpPr/>
            <p:nvPr/>
          </p:nvSpPr>
          <p:spPr>
            <a:xfrm>
              <a:off x="5834555" y="3225859"/>
              <a:ext cx="822949" cy="11414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834555" y="3243558"/>
              <a:ext cx="822948" cy="1904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ユーザ</a:t>
              </a:r>
              <a:r>
                <a:rPr kumimoji="1"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VM</a:t>
              </a:r>
              <a:endParaRPr kumimoji="1" lang="en-US" altLang="ja-JP" sz="1400" b="1" dirty="0" smtClean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5004104" y="4956945"/>
            <a:ext cx="504000" cy="504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845530" y="5475518"/>
            <a:ext cx="1390766" cy="504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845530" y="5979518"/>
            <a:ext cx="1390766" cy="504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059860" y="4971518"/>
            <a:ext cx="504000" cy="50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0" name="四角形吹き出し 29"/>
          <p:cNvSpPr/>
          <p:nvPr/>
        </p:nvSpPr>
        <p:spPr>
          <a:xfrm>
            <a:off x="7524328" y="4953298"/>
            <a:ext cx="1440160" cy="540439"/>
          </a:xfrm>
          <a:prstGeom prst="wedgeRectCallout">
            <a:avLst>
              <a:gd name="adj1" fmla="val -97262"/>
              <a:gd name="adj2" fmla="val 9134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ページ</a:t>
            </a:r>
            <a:r>
              <a:rPr kumimoji="1" lang="en-US" altLang="ja-JP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テーブル</a:t>
            </a:r>
            <a:endParaRPr kumimoji="1" lang="ja-JP" alt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33" name="直線矢印コネクタ 32"/>
          <p:cNvCxnSpPr>
            <a:endCxn id="16" idx="3"/>
          </p:cNvCxnSpPr>
          <p:nvPr/>
        </p:nvCxnSpPr>
        <p:spPr>
          <a:xfrm flipH="1" flipV="1">
            <a:off x="5508104" y="5208945"/>
            <a:ext cx="1138404" cy="145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endCxn id="31" idx="3"/>
          </p:cNvCxnSpPr>
          <p:nvPr/>
        </p:nvCxnSpPr>
        <p:spPr>
          <a:xfrm flipH="1">
            <a:off x="3563860" y="5727518"/>
            <a:ext cx="30826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3563861" y="6231518"/>
            <a:ext cx="30826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3059860" y="5475518"/>
            <a:ext cx="504000" cy="504000"/>
          </a:xfrm>
          <a:prstGeom prst="rect">
            <a:avLst/>
          </a:prstGeom>
          <a:gradFill>
            <a:gsLst>
              <a:gs pos="0">
                <a:srgbClr val="1A8800"/>
              </a:gs>
              <a:gs pos="50000">
                <a:srgbClr val="34D900"/>
              </a:gs>
              <a:gs pos="70000">
                <a:srgbClr val="44EF00"/>
              </a:gs>
              <a:gs pos="100000">
                <a:srgbClr val="5DFF14"/>
              </a:gs>
            </a:gsLst>
          </a:gradFill>
          <a:ln>
            <a:solidFill>
              <a:srgbClr val="64EB1B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059861" y="5979518"/>
            <a:ext cx="504000" cy="50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971600" y="4953298"/>
            <a:ext cx="1584176" cy="540439"/>
          </a:xfrm>
          <a:prstGeom prst="wedgeRectCallout">
            <a:avLst>
              <a:gd name="adj1" fmla="val 91200"/>
              <a:gd name="adj2" fmla="val 9134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メモリページ</a:t>
            </a:r>
            <a:endParaRPr kumimoji="1" lang="ja-JP" alt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4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グループ化 81"/>
          <p:cNvGrpSpPr/>
          <p:nvPr/>
        </p:nvGrpSpPr>
        <p:grpSpPr>
          <a:xfrm>
            <a:off x="4860261" y="4618310"/>
            <a:ext cx="2520051" cy="2029335"/>
            <a:chOff x="4571780" y="4509121"/>
            <a:chExt cx="3992325" cy="1793478"/>
          </a:xfrm>
        </p:grpSpPr>
        <p:grpSp>
          <p:nvGrpSpPr>
            <p:cNvPr id="83" name="グループ化 90"/>
            <p:cNvGrpSpPr/>
            <p:nvPr/>
          </p:nvGrpSpPr>
          <p:grpSpPr>
            <a:xfrm>
              <a:off x="4571780" y="4509121"/>
              <a:ext cx="3992325" cy="1793478"/>
              <a:chOff x="606903" y="4834457"/>
              <a:chExt cx="1665077" cy="643514"/>
            </a:xfrm>
          </p:grpSpPr>
          <p:sp>
            <p:nvSpPr>
              <p:cNvPr id="85" name="正方形/長方形 84"/>
              <p:cNvSpPr/>
              <p:nvPr/>
            </p:nvSpPr>
            <p:spPr>
              <a:xfrm>
                <a:off x="611560" y="4834457"/>
                <a:ext cx="1660420" cy="64351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606903" y="4843725"/>
                <a:ext cx="1660418" cy="87838"/>
              </a:xfrm>
              <a:prstGeom prst="rect">
                <a:avLst/>
              </a:prstGeom>
              <a:noFill/>
              <a:effectLst/>
            </p:spPr>
            <p:txBody>
              <a:bodyPr wrap="square" rtlCol="0" anchor="t">
                <a:spAutoFit/>
              </a:bodyPr>
              <a:lstStyle/>
              <a:p>
                <a:pPr algn="ctr"/>
                <a:endParaRPr kumimoji="1" lang="ja-JP" altLang="en-US" sz="1200" b="1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</p:grpSp>
        <p:sp>
          <p:nvSpPr>
            <p:cNvPr id="84" name="テキスト ボックス 83"/>
            <p:cNvSpPr txBox="1"/>
            <p:nvPr/>
          </p:nvSpPr>
          <p:spPr>
            <a:xfrm>
              <a:off x="4571780" y="4534951"/>
              <a:ext cx="3981154" cy="2992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ドメイン</a:t>
              </a:r>
              <a:r>
                <a:rPr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R</a:t>
              </a:r>
              <a:endParaRPr lang="en-US" altLang="ja-JP" sz="11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87" name="正方形/長方形 86"/>
          <p:cNvSpPr/>
          <p:nvPr/>
        </p:nvSpPr>
        <p:spPr>
          <a:xfrm>
            <a:off x="5845530" y="4969077"/>
            <a:ext cx="1390766" cy="504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88" name="グループ化 73"/>
          <p:cNvGrpSpPr/>
          <p:nvPr/>
        </p:nvGrpSpPr>
        <p:grpSpPr>
          <a:xfrm>
            <a:off x="2339753" y="4618309"/>
            <a:ext cx="1944216" cy="2029337"/>
            <a:chOff x="5834555" y="3225859"/>
            <a:chExt cx="822949" cy="1141419"/>
          </a:xfrm>
        </p:grpSpPr>
        <p:sp>
          <p:nvSpPr>
            <p:cNvPr id="89" name="正方形/長方形 88"/>
            <p:cNvSpPr/>
            <p:nvPr/>
          </p:nvSpPr>
          <p:spPr>
            <a:xfrm>
              <a:off x="5834555" y="3225859"/>
              <a:ext cx="822949" cy="11414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5834555" y="3243558"/>
              <a:ext cx="822948" cy="1904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ユーザ</a:t>
              </a:r>
              <a:r>
                <a:rPr kumimoji="1"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VM</a:t>
              </a:r>
              <a:endParaRPr kumimoji="1" lang="en-US" altLang="ja-JP" sz="1400" b="1" dirty="0" smtClean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91" name="正方形/長方形 90"/>
          <p:cNvSpPr/>
          <p:nvPr/>
        </p:nvSpPr>
        <p:spPr>
          <a:xfrm>
            <a:off x="5004104" y="4956945"/>
            <a:ext cx="504000" cy="504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5845530" y="5475518"/>
            <a:ext cx="1390766" cy="504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5845530" y="5979518"/>
            <a:ext cx="1390766" cy="504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3059860" y="4971518"/>
            <a:ext cx="504000" cy="504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95" name="直線矢印コネクタ 94"/>
          <p:cNvCxnSpPr>
            <a:endCxn id="91" idx="3"/>
          </p:cNvCxnSpPr>
          <p:nvPr/>
        </p:nvCxnSpPr>
        <p:spPr>
          <a:xfrm flipH="1" flipV="1">
            <a:off x="5508104" y="5208945"/>
            <a:ext cx="1138405" cy="145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>
            <a:endCxn id="98" idx="3"/>
          </p:cNvCxnSpPr>
          <p:nvPr/>
        </p:nvCxnSpPr>
        <p:spPr>
          <a:xfrm flipH="1">
            <a:off x="3563860" y="5727518"/>
            <a:ext cx="30826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flipH="1">
            <a:off x="3563861" y="6231518"/>
            <a:ext cx="30826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97"/>
          <p:cNvSpPr/>
          <p:nvPr/>
        </p:nvSpPr>
        <p:spPr>
          <a:xfrm>
            <a:off x="3059860" y="5475518"/>
            <a:ext cx="504000" cy="504000"/>
          </a:xfrm>
          <a:prstGeom prst="rect">
            <a:avLst/>
          </a:prstGeom>
          <a:gradFill>
            <a:gsLst>
              <a:gs pos="0">
                <a:srgbClr val="1A8800"/>
              </a:gs>
              <a:gs pos="50000">
                <a:srgbClr val="34D900"/>
              </a:gs>
              <a:gs pos="70000">
                <a:srgbClr val="44EF00"/>
              </a:gs>
              <a:gs pos="100000">
                <a:srgbClr val="5DFF14"/>
              </a:gs>
            </a:gsLst>
          </a:gradFill>
          <a:ln>
            <a:solidFill>
              <a:srgbClr val="64EB1B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3059861" y="5979518"/>
            <a:ext cx="504000" cy="50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マイグレーション時にユーザ</a:t>
            </a:r>
            <a:r>
              <a:rPr lang="en-US" altLang="ja-JP" dirty="0"/>
              <a:t>VM</a:t>
            </a:r>
            <a:r>
              <a:rPr lang="ja-JP" altLang="en-US" dirty="0"/>
              <a:t>のメモリマップ状態を維持</a:t>
            </a:r>
            <a:endParaRPr lang="en-US" altLang="ja-JP" dirty="0"/>
          </a:p>
          <a:p>
            <a:pPr lvl="1"/>
            <a:r>
              <a:rPr lang="ja-JP" altLang="en-US" dirty="0"/>
              <a:t>マイグレーション元</a:t>
            </a:r>
            <a:endParaRPr lang="en-US" altLang="ja-JP" dirty="0"/>
          </a:p>
          <a:p>
            <a:pPr lvl="2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 err="1"/>
              <a:t>のメ</a:t>
            </a:r>
            <a:r>
              <a:rPr lang="ja-JP" altLang="en-US" dirty="0"/>
              <a:t>モリがマップされて</a:t>
            </a:r>
            <a:r>
              <a:rPr lang="ja-JP" altLang="en-US" dirty="0" smtClean="0"/>
              <a:t>いれば，ページテーブルエントリ</a:t>
            </a:r>
            <a:r>
              <a:rPr lang="ja-JP" altLang="en-US" dirty="0"/>
              <a:t>に監視ビットをセット</a:t>
            </a:r>
            <a:endParaRPr lang="en-US" altLang="ja-JP" dirty="0"/>
          </a:p>
          <a:p>
            <a:pPr lvl="2"/>
            <a:r>
              <a:rPr lang="ja-JP" altLang="en-US" dirty="0"/>
              <a:t>ページテーブルと一緒にマイグレーション先に転送</a:t>
            </a:r>
            <a:endParaRPr lang="en-US" altLang="ja-JP" dirty="0"/>
          </a:p>
          <a:p>
            <a:pPr lvl="1"/>
            <a:r>
              <a:rPr lang="ja-JP" altLang="en-US" dirty="0"/>
              <a:t>マイグレーション先</a:t>
            </a:r>
            <a:endParaRPr lang="en-US" altLang="ja-JP" dirty="0"/>
          </a:p>
          <a:p>
            <a:pPr lvl="2"/>
            <a:r>
              <a:rPr lang="ja-JP" altLang="en-US" dirty="0"/>
              <a:t>監視ビットがセットされたメモリページを再マップして復元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ドメイン</a:t>
            </a:r>
            <a:r>
              <a:rPr lang="en-US" altLang="ja-JP" dirty="0" smtClean="0"/>
              <a:t>R (2/2)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6927967" y="5473077"/>
            <a:ext cx="309600" cy="504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927967" y="5979518"/>
            <a:ext cx="309600" cy="504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1" name="四角形吹き出し 60"/>
          <p:cNvSpPr/>
          <p:nvPr/>
        </p:nvSpPr>
        <p:spPr>
          <a:xfrm>
            <a:off x="7524328" y="4953298"/>
            <a:ext cx="1440160" cy="540439"/>
          </a:xfrm>
          <a:prstGeom prst="wedgeRectCallout">
            <a:avLst>
              <a:gd name="adj1" fmla="val -80506"/>
              <a:gd name="adj2" fmla="val 8950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監視ビット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927966" y="4971517"/>
            <a:ext cx="308329" cy="504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2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>
            <a:normAutofit/>
          </a:bodyPr>
          <a:lstStyle/>
          <a:p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との間でイベントチャネルを確立</a:t>
            </a:r>
            <a:endParaRPr lang="en-US" altLang="ja-JP" dirty="0"/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のデバイスドライバは管理</a:t>
            </a:r>
            <a:r>
              <a:rPr lang="en-US" altLang="ja-JP" dirty="0"/>
              <a:t>VM</a:t>
            </a:r>
            <a:r>
              <a:rPr lang="ja-JP" altLang="en-US" dirty="0"/>
              <a:t>を指定してバインド</a:t>
            </a:r>
            <a:endParaRPr lang="en-US" altLang="ja-JP" dirty="0"/>
          </a:p>
          <a:p>
            <a:pPr lvl="1"/>
            <a:r>
              <a:rPr lang="en-US" altLang="ja-JP" dirty="0"/>
              <a:t>VMM</a:t>
            </a:r>
            <a:r>
              <a:rPr lang="ja-JP" altLang="en-US" dirty="0" err="1"/>
              <a:t>を修</a:t>
            </a:r>
            <a:r>
              <a:rPr lang="ja-JP" altLang="en-US" dirty="0" smtClean="0"/>
              <a:t>正し</a:t>
            </a:r>
            <a:r>
              <a:rPr lang="ja-JP" altLang="en-US" dirty="0"/>
              <a:t>，</a:t>
            </a:r>
            <a:r>
              <a:rPr lang="ja-JP" altLang="en-US" dirty="0" smtClean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からでも確立できるようにした</a:t>
            </a:r>
            <a:endParaRPr lang="en-US" altLang="ja-JP" dirty="0"/>
          </a:p>
          <a:p>
            <a:r>
              <a:rPr lang="ja-JP" altLang="en-US" dirty="0"/>
              <a:t>マイグレーション時のイベントチャネルの維持</a:t>
            </a:r>
            <a:endParaRPr lang="en-US" altLang="ja-JP" dirty="0"/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は新たにイベントチャネルを確立しようとする</a:t>
            </a:r>
            <a:endParaRPr lang="en-US" altLang="ja-JP" dirty="0"/>
          </a:p>
          <a:p>
            <a:pPr lvl="2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 err="1"/>
              <a:t>には</a:t>
            </a:r>
            <a:r>
              <a:rPr lang="ja-JP" altLang="en-US" dirty="0"/>
              <a:t>マイグレーションを意識させたくない</a:t>
            </a:r>
            <a:endParaRPr lang="en-US" altLang="ja-JP" dirty="0"/>
          </a:p>
          <a:p>
            <a:pPr lvl="1"/>
            <a:r>
              <a:rPr lang="en-US" altLang="ja-JP" dirty="0"/>
              <a:t>VMM</a:t>
            </a:r>
            <a:r>
              <a:rPr lang="ja-JP" altLang="en-US" dirty="0"/>
              <a:t>内で自動的に再確立する必要</a:t>
            </a:r>
            <a:endParaRPr lang="en-US" altLang="ja-JP" dirty="0"/>
          </a:p>
          <a:p>
            <a:pPr lvl="2"/>
            <a:r>
              <a:rPr lang="ja-JP" altLang="en-US" dirty="0"/>
              <a:t>この機能は現在未実装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イベントチャネルのサポート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380312" y="4581128"/>
            <a:ext cx="1583523" cy="1515936"/>
          </a:xfrm>
          <a:prstGeom prst="rect">
            <a:avLst/>
          </a:prstGeom>
          <a:solidFill>
            <a:schemeClr val="bg1"/>
          </a:solidFill>
          <a:ln>
            <a:solidFill>
              <a:srgbClr val="095B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39952" y="4581128"/>
            <a:ext cx="2440456" cy="1515936"/>
          </a:xfrm>
          <a:prstGeom prst="rect">
            <a:avLst/>
          </a:prstGeom>
          <a:solidFill>
            <a:schemeClr val="bg1"/>
          </a:solidFill>
          <a:ln>
            <a:solidFill>
              <a:srgbClr val="0041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3967" y="4923450"/>
            <a:ext cx="2160240" cy="1025830"/>
          </a:xfrm>
          <a:prstGeom prst="rect">
            <a:avLst/>
          </a:prstGeom>
          <a:gradFill>
            <a:gsLst>
              <a:gs pos="0">
                <a:srgbClr val="46D4B6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D-MORE</a:t>
            </a:r>
          </a:p>
          <a:p>
            <a:pPr algn="ctr"/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仮想デバイス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39953" y="4584896"/>
            <a:ext cx="244045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R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0313" y="4581128"/>
            <a:ext cx="15841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ユーザ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/>
            </a:r>
            <a:b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VM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5364086" y="5949280"/>
            <a:ext cx="2807988" cy="648072"/>
            <a:chOff x="5436094" y="6093296"/>
            <a:chExt cx="2807988" cy="648072"/>
          </a:xfrm>
        </p:grpSpPr>
        <p:sp>
          <p:nvSpPr>
            <p:cNvPr id="13" name="正方形/長方形 12"/>
            <p:cNvSpPr/>
            <p:nvPr/>
          </p:nvSpPr>
          <p:spPr>
            <a:xfrm>
              <a:off x="5724128" y="6417568"/>
              <a:ext cx="2232249" cy="3238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イベントチャネル</a:t>
              </a:r>
              <a:endParaRPr kumimoji="1"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  <p:cxnSp>
          <p:nvCxnSpPr>
            <p:cNvPr id="14" name="直線矢印コネクタ 534"/>
            <p:cNvCxnSpPr>
              <a:stCxn id="6" idx="2"/>
              <a:endCxn id="13" idx="1"/>
            </p:cNvCxnSpPr>
            <p:nvPr/>
          </p:nvCxnSpPr>
          <p:spPr>
            <a:xfrm rot="16200000" flipH="1">
              <a:off x="5337025" y="6192365"/>
              <a:ext cx="486172" cy="288033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534"/>
            <p:cNvCxnSpPr>
              <a:stCxn id="13" idx="3"/>
              <a:endCxn id="4" idx="2"/>
            </p:cNvCxnSpPr>
            <p:nvPr/>
          </p:nvCxnSpPr>
          <p:spPr>
            <a:xfrm flipV="1">
              <a:off x="7956377" y="6241080"/>
              <a:ext cx="287705" cy="338388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08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592630" cy="5112568"/>
          </a:xfrm>
        </p:spPr>
        <p:txBody>
          <a:bodyPr/>
          <a:lstStyle/>
          <a:p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とユーザ</a:t>
            </a:r>
            <a:r>
              <a:rPr lang="en-US" altLang="ja-JP" dirty="0"/>
              <a:t>VM</a:t>
            </a:r>
            <a:r>
              <a:rPr lang="ja-JP" altLang="en-US" dirty="0"/>
              <a:t>の両方がライブマイグレーションの最終段階に到達するまで待つ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 smtClean="0"/>
              <a:t>R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の順に停止</a:t>
            </a:r>
            <a:endParaRPr lang="en-US" altLang="ja-JP" dirty="0"/>
          </a:p>
          <a:p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とユーザ</a:t>
            </a:r>
            <a:r>
              <a:rPr lang="en-US" altLang="ja-JP" dirty="0"/>
              <a:t>VM</a:t>
            </a:r>
            <a:r>
              <a:rPr lang="ja-JP" altLang="en-US" dirty="0"/>
              <a:t>の両方が再開できるようになるまで待つ</a:t>
            </a:r>
            <a:endParaRPr lang="en-US" altLang="ja-JP" dirty="0"/>
          </a:p>
          <a:p>
            <a:pPr lvl="1"/>
            <a:r>
              <a:rPr lang="ja-JP" altLang="en-US" dirty="0"/>
              <a:t>ユーザ</a:t>
            </a:r>
            <a:r>
              <a:rPr lang="en-US" altLang="ja-JP" dirty="0" smtClean="0"/>
              <a:t>VM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の順に再開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同時マイグレーションの実現</a:t>
            </a:r>
            <a:endParaRPr kumimoji="1" lang="ja-JP" altLang="en-US" dirty="0"/>
          </a:p>
        </p:txBody>
      </p:sp>
      <p:grpSp>
        <p:nvGrpSpPr>
          <p:cNvPr id="274" name="グループ化 273"/>
          <p:cNvGrpSpPr/>
          <p:nvPr/>
        </p:nvGrpSpPr>
        <p:grpSpPr>
          <a:xfrm>
            <a:off x="2915816" y="3877887"/>
            <a:ext cx="6144358" cy="2543370"/>
            <a:chOff x="1769893" y="3897351"/>
            <a:chExt cx="7290281" cy="2543370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1769893" y="4084642"/>
              <a:ext cx="329651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1769893" y="4659194"/>
              <a:ext cx="529143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3418150" y="5745914"/>
              <a:ext cx="552689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8898685" y="5709837"/>
              <a:ext cx="161489" cy="70818"/>
            </a:xfrm>
            <a:custGeom>
              <a:avLst/>
              <a:gdLst>
                <a:gd name="T0" fmla="*/ 0 w 72"/>
                <a:gd name="T1" fmla="*/ 0 h 54"/>
                <a:gd name="T2" fmla="*/ 72 w 72"/>
                <a:gd name="T3" fmla="*/ 28 h 54"/>
                <a:gd name="T4" fmla="*/ 0 w 72"/>
                <a:gd name="T5" fmla="*/ 54 h 54"/>
                <a:gd name="T6" fmla="*/ 0 w 7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72" y="2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3300417" y="6320466"/>
              <a:ext cx="38786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80" name="Line 27"/>
            <p:cNvSpPr>
              <a:spLocks noChangeShapeType="1"/>
            </p:cNvSpPr>
            <p:nvPr/>
          </p:nvSpPr>
          <p:spPr bwMode="auto">
            <a:xfrm>
              <a:off x="3300417" y="6272364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3300417" y="6320466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>
              <a:off x="3300417" y="6368568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>
              <a:off x="3300417" y="6416670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87" name="Line 34"/>
            <p:cNvSpPr>
              <a:spLocks noChangeShapeType="1"/>
            </p:cNvSpPr>
            <p:nvPr/>
          </p:nvSpPr>
          <p:spPr bwMode="auto">
            <a:xfrm>
              <a:off x="5766263" y="3988438"/>
              <a:ext cx="0" cy="2137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5766263" y="4036540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89" name="Line 36"/>
            <p:cNvSpPr>
              <a:spLocks noChangeShapeType="1"/>
            </p:cNvSpPr>
            <p:nvPr/>
          </p:nvSpPr>
          <p:spPr bwMode="auto">
            <a:xfrm>
              <a:off x="5766263" y="4084642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90" name="Line 37"/>
            <p:cNvSpPr>
              <a:spLocks noChangeShapeType="1"/>
            </p:cNvSpPr>
            <p:nvPr/>
          </p:nvSpPr>
          <p:spPr bwMode="auto">
            <a:xfrm>
              <a:off x="5766263" y="4132744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91" name="Line 38"/>
            <p:cNvSpPr>
              <a:spLocks noChangeShapeType="1"/>
            </p:cNvSpPr>
            <p:nvPr/>
          </p:nvSpPr>
          <p:spPr bwMode="auto">
            <a:xfrm>
              <a:off x="5766263" y="4178174"/>
              <a:ext cx="0" cy="2672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40" name="Line 87"/>
            <p:cNvSpPr>
              <a:spLocks noChangeShapeType="1"/>
            </p:cNvSpPr>
            <p:nvPr/>
          </p:nvSpPr>
          <p:spPr bwMode="auto">
            <a:xfrm>
              <a:off x="7996646" y="6272364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41" name="Line 88"/>
            <p:cNvSpPr>
              <a:spLocks noChangeShapeType="1"/>
            </p:cNvSpPr>
            <p:nvPr/>
          </p:nvSpPr>
          <p:spPr bwMode="auto">
            <a:xfrm>
              <a:off x="7996646" y="6320466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>
              <a:off x="7996646" y="6368568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>
              <a:off x="7996646" y="6416670"/>
              <a:ext cx="0" cy="2405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12" name="Line 159"/>
            <p:cNvSpPr>
              <a:spLocks noChangeShapeType="1"/>
            </p:cNvSpPr>
            <p:nvPr/>
          </p:nvSpPr>
          <p:spPr bwMode="auto">
            <a:xfrm>
              <a:off x="5883996" y="4562990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35" name="Line 182"/>
            <p:cNvSpPr>
              <a:spLocks noChangeShapeType="1"/>
            </p:cNvSpPr>
            <p:nvPr/>
          </p:nvSpPr>
          <p:spPr bwMode="auto">
            <a:xfrm>
              <a:off x="2594022" y="4562990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36" name="Line 183"/>
            <p:cNvSpPr>
              <a:spLocks noChangeShapeType="1"/>
            </p:cNvSpPr>
            <p:nvPr/>
          </p:nvSpPr>
          <p:spPr bwMode="auto">
            <a:xfrm>
              <a:off x="2594022" y="3988438"/>
              <a:ext cx="0" cy="1897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37" name="Line 184"/>
            <p:cNvSpPr>
              <a:spLocks noChangeShapeType="1"/>
            </p:cNvSpPr>
            <p:nvPr/>
          </p:nvSpPr>
          <p:spPr bwMode="auto">
            <a:xfrm>
              <a:off x="5066409" y="3988438"/>
              <a:ext cx="0" cy="1897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44" name="Line 191"/>
            <p:cNvSpPr>
              <a:spLocks noChangeShapeType="1"/>
            </p:cNvSpPr>
            <p:nvPr/>
          </p:nvSpPr>
          <p:spPr bwMode="auto">
            <a:xfrm>
              <a:off x="7647383" y="4562990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45" name="Line 192"/>
            <p:cNvSpPr>
              <a:spLocks noChangeShapeType="1"/>
            </p:cNvSpPr>
            <p:nvPr/>
          </p:nvSpPr>
          <p:spPr bwMode="auto">
            <a:xfrm>
              <a:off x="2822947" y="5649710"/>
              <a:ext cx="0" cy="1897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46" name="Line 193"/>
            <p:cNvSpPr>
              <a:spLocks noChangeShapeType="1"/>
            </p:cNvSpPr>
            <p:nvPr/>
          </p:nvSpPr>
          <p:spPr bwMode="auto">
            <a:xfrm>
              <a:off x="3300417" y="6224262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47" name="Line 194"/>
            <p:cNvSpPr>
              <a:spLocks noChangeShapeType="1"/>
            </p:cNvSpPr>
            <p:nvPr/>
          </p:nvSpPr>
          <p:spPr bwMode="auto">
            <a:xfrm>
              <a:off x="8120918" y="5649710"/>
              <a:ext cx="0" cy="1897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48" name="Line 195"/>
            <p:cNvSpPr>
              <a:spLocks noChangeShapeType="1"/>
            </p:cNvSpPr>
            <p:nvPr/>
          </p:nvSpPr>
          <p:spPr bwMode="auto">
            <a:xfrm>
              <a:off x="7179057" y="6224262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54" name="Line 201"/>
            <p:cNvSpPr>
              <a:spLocks noChangeShapeType="1"/>
            </p:cNvSpPr>
            <p:nvPr/>
          </p:nvSpPr>
          <p:spPr bwMode="auto">
            <a:xfrm>
              <a:off x="7061325" y="4562990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7" name="Line 208"/>
            <p:cNvSpPr>
              <a:spLocks noChangeShapeType="1"/>
            </p:cNvSpPr>
            <p:nvPr/>
          </p:nvSpPr>
          <p:spPr bwMode="auto">
            <a:xfrm>
              <a:off x="7996646" y="6224262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8" name="Line 209"/>
            <p:cNvSpPr>
              <a:spLocks noChangeShapeType="1"/>
            </p:cNvSpPr>
            <p:nvPr/>
          </p:nvSpPr>
          <p:spPr bwMode="auto">
            <a:xfrm>
              <a:off x="5766263" y="3988438"/>
              <a:ext cx="0" cy="1897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9" name="Line 210"/>
            <p:cNvSpPr>
              <a:spLocks noChangeShapeType="1"/>
            </p:cNvSpPr>
            <p:nvPr/>
          </p:nvSpPr>
          <p:spPr bwMode="auto">
            <a:xfrm>
              <a:off x="5066409" y="4084642"/>
              <a:ext cx="11119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0" name="Line 211"/>
            <p:cNvSpPr>
              <a:spLocks noChangeShapeType="1"/>
            </p:cNvSpPr>
            <p:nvPr/>
          </p:nvSpPr>
          <p:spPr bwMode="auto">
            <a:xfrm>
              <a:off x="5295333" y="4084642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1" name="Line 212"/>
            <p:cNvSpPr>
              <a:spLocks noChangeShapeType="1"/>
            </p:cNvSpPr>
            <p:nvPr/>
          </p:nvSpPr>
          <p:spPr bwMode="auto">
            <a:xfrm>
              <a:off x="5530797" y="4084642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2" name="Line 213"/>
            <p:cNvSpPr>
              <a:spLocks noChangeShapeType="1"/>
            </p:cNvSpPr>
            <p:nvPr/>
          </p:nvSpPr>
          <p:spPr bwMode="auto">
            <a:xfrm>
              <a:off x="5766263" y="4084642"/>
              <a:ext cx="16482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3" name="Freeform 214"/>
            <p:cNvSpPr>
              <a:spLocks/>
            </p:cNvSpPr>
            <p:nvPr/>
          </p:nvSpPr>
          <p:spPr bwMode="auto">
            <a:xfrm>
              <a:off x="7414522" y="4047230"/>
              <a:ext cx="235466" cy="72153"/>
            </a:xfrm>
            <a:custGeom>
              <a:avLst/>
              <a:gdLst>
                <a:gd name="T0" fmla="*/ 0 w 72"/>
                <a:gd name="T1" fmla="*/ 0 h 54"/>
                <a:gd name="T2" fmla="*/ 72 w 72"/>
                <a:gd name="T3" fmla="*/ 28 h 54"/>
                <a:gd name="T4" fmla="*/ 0 w 72"/>
                <a:gd name="T5" fmla="*/ 54 h 54"/>
                <a:gd name="T6" fmla="*/ 0 w 7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72" y="2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4" name="Freeform 215"/>
            <p:cNvSpPr>
              <a:spLocks/>
            </p:cNvSpPr>
            <p:nvPr/>
          </p:nvSpPr>
          <p:spPr bwMode="auto">
            <a:xfrm>
              <a:off x="7368161" y="4048565"/>
              <a:ext cx="161489" cy="70818"/>
            </a:xfrm>
            <a:custGeom>
              <a:avLst/>
              <a:gdLst>
                <a:gd name="T0" fmla="*/ 0 w 72"/>
                <a:gd name="T1" fmla="*/ 0 h 54"/>
                <a:gd name="T2" fmla="*/ 72 w 72"/>
                <a:gd name="T3" fmla="*/ 28 h 54"/>
                <a:gd name="T4" fmla="*/ 0 w 72"/>
                <a:gd name="T5" fmla="*/ 54 h 54"/>
                <a:gd name="T6" fmla="*/ 0 w 7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72" y="2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5" name="Line 216"/>
            <p:cNvSpPr>
              <a:spLocks noChangeShapeType="1"/>
            </p:cNvSpPr>
            <p:nvPr/>
          </p:nvSpPr>
          <p:spPr bwMode="auto">
            <a:xfrm>
              <a:off x="7061325" y="4659194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6" name="Line 217"/>
            <p:cNvSpPr>
              <a:spLocks noChangeShapeType="1"/>
            </p:cNvSpPr>
            <p:nvPr/>
          </p:nvSpPr>
          <p:spPr bwMode="auto">
            <a:xfrm>
              <a:off x="7296789" y="4659194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7" name="Freeform 218"/>
            <p:cNvSpPr>
              <a:spLocks/>
            </p:cNvSpPr>
            <p:nvPr/>
          </p:nvSpPr>
          <p:spPr bwMode="auto">
            <a:xfrm>
              <a:off x="7411918" y="4624454"/>
              <a:ext cx="235466" cy="72153"/>
            </a:xfrm>
            <a:custGeom>
              <a:avLst/>
              <a:gdLst>
                <a:gd name="T0" fmla="*/ 0 w 71"/>
                <a:gd name="T1" fmla="*/ 0 h 55"/>
                <a:gd name="T2" fmla="*/ 71 w 71"/>
                <a:gd name="T3" fmla="*/ 28 h 55"/>
                <a:gd name="T4" fmla="*/ 0 w 71"/>
                <a:gd name="T5" fmla="*/ 55 h 55"/>
                <a:gd name="T6" fmla="*/ 0 w 71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5">
                  <a:moveTo>
                    <a:pt x="0" y="0"/>
                  </a:moveTo>
                  <a:lnTo>
                    <a:pt x="71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8" name="Freeform 219"/>
            <p:cNvSpPr>
              <a:spLocks/>
            </p:cNvSpPr>
            <p:nvPr/>
          </p:nvSpPr>
          <p:spPr bwMode="auto">
            <a:xfrm>
              <a:off x="7485894" y="4625789"/>
              <a:ext cx="161489" cy="70818"/>
            </a:xfrm>
            <a:custGeom>
              <a:avLst/>
              <a:gdLst>
                <a:gd name="T0" fmla="*/ 0 w 71"/>
                <a:gd name="T1" fmla="*/ 0 h 55"/>
                <a:gd name="T2" fmla="*/ 71 w 71"/>
                <a:gd name="T3" fmla="*/ 28 h 55"/>
                <a:gd name="T4" fmla="*/ 0 w 71"/>
                <a:gd name="T5" fmla="*/ 55 h 55"/>
                <a:gd name="T6" fmla="*/ 0 w 71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5">
                  <a:moveTo>
                    <a:pt x="0" y="0"/>
                  </a:moveTo>
                  <a:lnTo>
                    <a:pt x="71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9" name="Line 220"/>
            <p:cNvSpPr>
              <a:spLocks noChangeShapeType="1"/>
            </p:cNvSpPr>
            <p:nvPr/>
          </p:nvSpPr>
          <p:spPr bwMode="auto">
            <a:xfrm>
              <a:off x="2822947" y="5745914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0" name="Line 221"/>
            <p:cNvSpPr>
              <a:spLocks noChangeShapeType="1"/>
            </p:cNvSpPr>
            <p:nvPr/>
          </p:nvSpPr>
          <p:spPr bwMode="auto">
            <a:xfrm>
              <a:off x="3064952" y="5745914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1" name="Line 222"/>
            <p:cNvSpPr>
              <a:spLocks noChangeShapeType="1"/>
            </p:cNvSpPr>
            <p:nvPr/>
          </p:nvSpPr>
          <p:spPr bwMode="auto">
            <a:xfrm>
              <a:off x="3300417" y="5745914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2" name="Line 223"/>
            <p:cNvSpPr>
              <a:spLocks noChangeShapeType="1"/>
            </p:cNvSpPr>
            <p:nvPr/>
          </p:nvSpPr>
          <p:spPr bwMode="auto">
            <a:xfrm>
              <a:off x="7179057" y="6320466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3" name="Line 224"/>
            <p:cNvSpPr>
              <a:spLocks noChangeShapeType="1"/>
            </p:cNvSpPr>
            <p:nvPr/>
          </p:nvSpPr>
          <p:spPr bwMode="auto">
            <a:xfrm>
              <a:off x="7414522" y="6320466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4" name="Line 225"/>
            <p:cNvSpPr>
              <a:spLocks noChangeShapeType="1"/>
            </p:cNvSpPr>
            <p:nvPr/>
          </p:nvSpPr>
          <p:spPr bwMode="auto">
            <a:xfrm>
              <a:off x="7649988" y="6320466"/>
              <a:ext cx="11773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5" name="Line 226"/>
            <p:cNvSpPr>
              <a:spLocks noChangeShapeType="1"/>
            </p:cNvSpPr>
            <p:nvPr/>
          </p:nvSpPr>
          <p:spPr bwMode="auto">
            <a:xfrm>
              <a:off x="7885453" y="6320466"/>
              <a:ext cx="11119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6" name="Line 227"/>
            <p:cNvSpPr>
              <a:spLocks noChangeShapeType="1"/>
            </p:cNvSpPr>
            <p:nvPr/>
          </p:nvSpPr>
          <p:spPr bwMode="auto">
            <a:xfrm>
              <a:off x="7996646" y="6320466"/>
              <a:ext cx="9484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8" name="Freeform 229"/>
            <p:cNvSpPr>
              <a:spLocks/>
            </p:cNvSpPr>
            <p:nvPr/>
          </p:nvSpPr>
          <p:spPr bwMode="auto">
            <a:xfrm>
              <a:off x="8898685" y="6287061"/>
              <a:ext cx="161489" cy="70818"/>
            </a:xfrm>
            <a:custGeom>
              <a:avLst/>
              <a:gdLst>
                <a:gd name="T0" fmla="*/ 0 w 72"/>
                <a:gd name="T1" fmla="*/ 0 h 54"/>
                <a:gd name="T2" fmla="*/ 72 w 72"/>
                <a:gd name="T3" fmla="*/ 28 h 54"/>
                <a:gd name="T4" fmla="*/ 0 w 72"/>
                <a:gd name="T5" fmla="*/ 54 h 54"/>
                <a:gd name="T6" fmla="*/ 0 w 72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4">
                  <a:moveTo>
                    <a:pt x="0" y="0"/>
                  </a:moveTo>
                  <a:lnTo>
                    <a:pt x="72" y="28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9" name="Line 230"/>
            <p:cNvSpPr>
              <a:spLocks noChangeShapeType="1"/>
            </p:cNvSpPr>
            <p:nvPr/>
          </p:nvSpPr>
          <p:spPr bwMode="auto">
            <a:xfrm>
              <a:off x="3418150" y="5649710"/>
              <a:ext cx="0" cy="1897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60" name="Line 208"/>
            <p:cNvSpPr>
              <a:spLocks noChangeShapeType="1"/>
            </p:cNvSpPr>
            <p:nvPr/>
          </p:nvSpPr>
          <p:spPr bwMode="auto">
            <a:xfrm>
              <a:off x="7529650" y="3988438"/>
              <a:ext cx="0" cy="19240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IPA Pゴシック" pitchFamily="50" charset="-128"/>
                <a:ea typeface="IPA Pゴシック" pitchFamily="50" charset="-128"/>
              </a:endParaRPr>
            </a:p>
          </p:txBody>
        </p:sp>
        <p:cxnSp>
          <p:nvCxnSpPr>
            <p:cNvPr id="265" name="直線コネクタ 264"/>
            <p:cNvCxnSpPr/>
            <p:nvPr/>
          </p:nvCxnSpPr>
          <p:spPr>
            <a:xfrm>
              <a:off x="5770387" y="3897351"/>
              <a:ext cx="4124" cy="955131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正方形/長方形 272"/>
          <p:cNvSpPr/>
          <p:nvPr/>
        </p:nvSpPr>
        <p:spPr>
          <a:xfrm>
            <a:off x="88082" y="4041127"/>
            <a:ext cx="181962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ja-JP" altLang="en-US" sz="1600" dirty="0">
                <a:latin typeface="IPA Pゴシック" pitchFamily="50" charset="-128"/>
                <a:ea typeface="IPA Pゴシック" pitchFamily="50" charset="-128"/>
              </a:rPr>
              <a:t>マイグレーション元</a:t>
            </a:r>
            <a:endParaRPr lang="en-US" altLang="ja-JP" sz="1600" dirty="0">
              <a:latin typeface="IPA Pゴシック" pitchFamily="50" charset="-128"/>
              <a:ea typeface="IPA Pゴシック" pitchFamily="50" charset="-128"/>
            </a:endParaRPr>
          </a:p>
          <a:p>
            <a:pPr algn="ctr"/>
            <a:r>
              <a:rPr lang="ja-JP" altLang="en-US" sz="1600" dirty="0">
                <a:latin typeface="IPA Pゴシック" pitchFamily="50" charset="-128"/>
                <a:ea typeface="IPA Pゴシック" pitchFamily="50" charset="-128"/>
              </a:rPr>
              <a:t>ホスト</a:t>
            </a:r>
          </a:p>
        </p:txBody>
      </p:sp>
      <p:sp>
        <p:nvSpPr>
          <p:cNvPr id="275" name="正方形/長方形 274"/>
          <p:cNvSpPr/>
          <p:nvPr/>
        </p:nvSpPr>
        <p:spPr>
          <a:xfrm>
            <a:off x="109836" y="5686050"/>
            <a:ext cx="179786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マイグレーション</a:t>
            </a:r>
            <a:r>
              <a:rPr lang="ja-JP" altLang="en-US" sz="1600" dirty="0">
                <a:latin typeface="IPA Pゴシック" pitchFamily="50" charset="-128"/>
                <a:ea typeface="IPA Pゴシック" pitchFamily="50" charset="-128"/>
              </a:rPr>
              <a:t>先</a:t>
            </a:r>
            <a:endParaRPr lang="en-US" altLang="ja-JP" sz="1600" dirty="0">
              <a:latin typeface="IPA Pゴシック" pitchFamily="50" charset="-128"/>
              <a:ea typeface="IPA Pゴシック" pitchFamily="50" charset="-128"/>
            </a:endParaRPr>
          </a:p>
          <a:p>
            <a:pPr algn="ctr"/>
            <a:r>
              <a:rPr lang="ja-JP" altLang="en-US" sz="1600" dirty="0">
                <a:latin typeface="IPA Pゴシック" pitchFamily="50" charset="-128"/>
                <a:ea typeface="IPA Pゴシック" pitchFamily="50" charset="-128"/>
              </a:rPr>
              <a:t>ホスト</a:t>
            </a:r>
          </a:p>
        </p:txBody>
      </p:sp>
      <p:sp>
        <p:nvSpPr>
          <p:cNvPr id="276" name="正方形/長方形 275"/>
          <p:cNvSpPr/>
          <p:nvPr/>
        </p:nvSpPr>
        <p:spPr>
          <a:xfrm>
            <a:off x="1907704" y="3894565"/>
            <a:ext cx="1002772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R</a:t>
            </a:r>
            <a:endParaRPr lang="ja-JP" altLang="en-US" sz="16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77" name="正方形/長方形 276"/>
          <p:cNvSpPr/>
          <p:nvPr/>
        </p:nvSpPr>
        <p:spPr>
          <a:xfrm>
            <a:off x="1907704" y="4349346"/>
            <a:ext cx="1002772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ユーザ</a:t>
            </a: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/>
            </a:r>
            <a:b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VM</a:t>
            </a:r>
            <a:endParaRPr lang="ja-JP" altLang="en-US" sz="16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78" name="正方形/長方形 277"/>
          <p:cNvSpPr/>
          <p:nvPr/>
        </p:nvSpPr>
        <p:spPr>
          <a:xfrm>
            <a:off x="1929458" y="5555837"/>
            <a:ext cx="1002772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R</a:t>
            </a:r>
            <a:endParaRPr lang="ja-JP" altLang="en-US" sz="16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79" name="正方形/長方形 278"/>
          <p:cNvSpPr/>
          <p:nvPr/>
        </p:nvSpPr>
        <p:spPr>
          <a:xfrm>
            <a:off x="1929458" y="6008222"/>
            <a:ext cx="1002772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ユーザ</a:t>
            </a: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/>
            </a:r>
            <a:b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</a:b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VM</a:t>
            </a:r>
            <a:endParaRPr lang="ja-JP" altLang="en-US" sz="16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80" name="正方形/長方形 279"/>
          <p:cNvSpPr/>
          <p:nvPr/>
        </p:nvSpPr>
        <p:spPr>
          <a:xfrm>
            <a:off x="3013084" y="4735934"/>
            <a:ext cx="1195974" cy="477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100" dirty="0" smtClean="0">
                <a:latin typeface="IPA Pゴシック" pitchFamily="50" charset="-128"/>
                <a:ea typeface="IPA Pゴシック" pitchFamily="50" charset="-128"/>
              </a:rPr>
              <a:t>マイグレーション</a:t>
            </a:r>
            <a:endParaRPr lang="en-US" altLang="ja-JP" sz="1100" dirty="0" smtClean="0">
              <a:latin typeface="IPA Pゴシック" pitchFamily="50" charset="-128"/>
              <a:ea typeface="IPA Pゴシック" pitchFamily="50" charset="-128"/>
            </a:endParaRPr>
          </a:p>
          <a:p>
            <a:pPr algn="ctr"/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開始</a:t>
            </a:r>
          </a:p>
        </p:txBody>
      </p:sp>
      <p:sp>
        <p:nvSpPr>
          <p:cNvPr id="281" name="正方形/長方形 280"/>
          <p:cNvSpPr/>
          <p:nvPr/>
        </p:nvSpPr>
        <p:spPr>
          <a:xfrm>
            <a:off x="5410011" y="4161382"/>
            <a:ext cx="568316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待機</a:t>
            </a:r>
          </a:p>
        </p:txBody>
      </p:sp>
      <p:sp>
        <p:nvSpPr>
          <p:cNvPr id="282" name="正方形/長方形 281"/>
          <p:cNvSpPr/>
          <p:nvPr/>
        </p:nvSpPr>
        <p:spPr>
          <a:xfrm>
            <a:off x="5999858" y="4921704"/>
            <a:ext cx="568316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停止</a:t>
            </a:r>
          </a:p>
        </p:txBody>
      </p:sp>
      <p:sp>
        <p:nvSpPr>
          <p:cNvPr id="283" name="正方形/長方形 282"/>
          <p:cNvSpPr/>
          <p:nvPr/>
        </p:nvSpPr>
        <p:spPr>
          <a:xfrm>
            <a:off x="7487626" y="4921703"/>
            <a:ext cx="568316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 Pゴシック" pitchFamily="50" charset="-128"/>
                <a:ea typeface="IPA Pゴシック" pitchFamily="50" charset="-128"/>
              </a:rPr>
              <a:t>終了</a:t>
            </a:r>
            <a:endParaRPr lang="ja-JP" altLang="en-US" sz="14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84" name="正方形/長方形 283"/>
          <p:cNvSpPr/>
          <p:nvPr/>
        </p:nvSpPr>
        <p:spPr>
          <a:xfrm>
            <a:off x="7091204" y="4229399"/>
            <a:ext cx="568316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待機</a:t>
            </a:r>
          </a:p>
        </p:txBody>
      </p:sp>
      <p:cxnSp>
        <p:nvCxnSpPr>
          <p:cNvPr id="287" name="直線コネクタ 286"/>
          <p:cNvCxnSpPr/>
          <p:nvPr/>
        </p:nvCxnSpPr>
        <p:spPr>
          <a:xfrm>
            <a:off x="7774976" y="3877887"/>
            <a:ext cx="3476" cy="955131"/>
          </a:xfrm>
          <a:prstGeom prst="line">
            <a:avLst/>
          </a:prstGeom>
          <a:ln w="2222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>
            <a:off x="4203452" y="5500871"/>
            <a:ext cx="3476" cy="955131"/>
          </a:xfrm>
          <a:prstGeom prst="line">
            <a:avLst/>
          </a:prstGeom>
          <a:ln w="2222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>
            <a:off x="8166050" y="5500871"/>
            <a:ext cx="3476" cy="955131"/>
          </a:xfrm>
          <a:prstGeom prst="line">
            <a:avLst/>
          </a:prstGeom>
          <a:ln w="2222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正方形/長方形 289"/>
          <p:cNvSpPr/>
          <p:nvPr/>
        </p:nvSpPr>
        <p:spPr>
          <a:xfrm>
            <a:off x="3925644" y="6456002"/>
            <a:ext cx="568316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latin typeface="IPA Pゴシック" pitchFamily="50" charset="-128"/>
                <a:ea typeface="IPA Pゴシック" pitchFamily="50" charset="-128"/>
              </a:rPr>
              <a:t>作成</a:t>
            </a:r>
            <a:endParaRPr lang="ja-JP" altLang="en-US" sz="14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91" name="正方形/長方形 290"/>
          <p:cNvSpPr/>
          <p:nvPr/>
        </p:nvSpPr>
        <p:spPr>
          <a:xfrm>
            <a:off x="7889357" y="6458531"/>
            <a:ext cx="568316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再開</a:t>
            </a:r>
          </a:p>
        </p:txBody>
      </p:sp>
      <p:sp>
        <p:nvSpPr>
          <p:cNvPr id="292" name="正方形/長方形 291"/>
          <p:cNvSpPr/>
          <p:nvPr/>
        </p:nvSpPr>
        <p:spPr>
          <a:xfrm>
            <a:off x="7193960" y="5888041"/>
            <a:ext cx="568316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待機</a:t>
            </a:r>
          </a:p>
        </p:txBody>
      </p:sp>
    </p:spTree>
    <p:extLst>
      <p:ext uri="{BB962C8B-B14F-4D97-AF65-F5344CB8AC3E}">
        <p14:creationId xmlns:p14="http://schemas.microsoft.com/office/powerpoint/2010/main" val="29615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1681288" y="3573016"/>
            <a:ext cx="7344817" cy="30963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キーボード入力１回あたりの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応答時間を測定</a:t>
            </a:r>
            <a:endParaRPr lang="en-US" altLang="ja-JP" dirty="0"/>
          </a:p>
          <a:p>
            <a:pPr lvl="1"/>
            <a:r>
              <a:rPr lang="ja-JP" altLang="en-US" dirty="0"/>
              <a:t>入力を行ってから画面に文字が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表示されるまでの時間</a:t>
            </a:r>
            <a:endParaRPr lang="en-US" altLang="ja-JP" dirty="0"/>
          </a:p>
          <a:p>
            <a:pPr lvl="1"/>
            <a:r>
              <a:rPr lang="ja-JP" altLang="en-US" dirty="0"/>
              <a:t>従来の帯域外リモート管理と比較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20494"/>
              </p:ext>
            </p:extLst>
          </p:nvPr>
        </p:nvGraphicFramePr>
        <p:xfrm>
          <a:off x="5589887" y="476672"/>
          <a:ext cx="326837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050"/>
                <a:gridCol w="1079243"/>
                <a:gridCol w="968080"/>
              </a:tblGrid>
              <a:tr h="27811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実験環境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CPU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Intel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Xeon E3-1270 3.40GHz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11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メモリ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ドメイン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256MB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278112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ユーザ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VM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256MB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VMM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Xen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 4.1.3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VNC</a:t>
                      </a:r>
                      <a:b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</a:b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クライアント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TigerVNC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1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OS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IPA Pゴシック" pitchFamily="50" charset="-128"/>
                          <a:ea typeface="IPA Pゴシック" pitchFamily="50" charset="-128"/>
                        </a:rPr>
                        <a:t>Linux 3.2.45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1862290" y="5626556"/>
            <a:ext cx="225316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キーボード入力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62290" y="5626556"/>
            <a:ext cx="225316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画面の更新情報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993657" y="3789039"/>
            <a:ext cx="2304256" cy="27134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93657" y="3931564"/>
            <a:ext cx="230425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R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897313" y="3783827"/>
            <a:ext cx="1806715" cy="1673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97313" y="3834597"/>
            <a:ext cx="180671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IPA Pゴシック" pitchFamily="50" charset="-128"/>
                <a:ea typeface="IPA Pゴシック" pitchFamily="50" charset="-128"/>
              </a:rPr>
              <a:t>管理</a:t>
            </a:r>
            <a:r>
              <a:rPr lang="en-US" altLang="ja-JP" sz="1600" b="1" dirty="0" smtClean="0">
                <a:latin typeface="IPA Pゴシック" pitchFamily="50" charset="-128"/>
                <a:ea typeface="IPA Pゴシック" pitchFamily="50" charset="-128"/>
              </a:rPr>
              <a:t>VM</a:t>
            </a:r>
            <a:endParaRPr kumimoji="1" lang="ja-JP" altLang="en-US" sz="1400" b="1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5093688" y="4424127"/>
            <a:ext cx="2070600" cy="953673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D-MORE</a:t>
            </a:r>
          </a:p>
          <a:p>
            <a:pPr algn="ctr"/>
            <a:r>
              <a:rPr lang="en-US" altLang="ja-JP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r>
              <a:rPr lang="ja-JP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44" name="グループ化 73"/>
          <p:cNvGrpSpPr/>
          <p:nvPr/>
        </p:nvGrpSpPr>
        <p:grpSpPr>
          <a:xfrm>
            <a:off x="7453080" y="3789040"/>
            <a:ext cx="1368152" cy="2713456"/>
            <a:chOff x="6341331" y="2067392"/>
            <a:chExt cx="508300" cy="2225700"/>
          </a:xfrm>
        </p:grpSpPr>
        <p:sp>
          <p:nvSpPr>
            <p:cNvPr id="45" name="正方形/長方形 44"/>
            <p:cNvSpPr/>
            <p:nvPr/>
          </p:nvSpPr>
          <p:spPr>
            <a:xfrm>
              <a:off x="6341339" y="2067392"/>
              <a:ext cx="508292" cy="22257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341331" y="2102721"/>
              <a:ext cx="508297" cy="47965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latin typeface="IPA Pゴシック" pitchFamily="50" charset="-128"/>
                  <a:ea typeface="IPA Pゴシック" pitchFamily="50" charset="-128"/>
                </a:rPr>
                <a:t>ユーザ</a:t>
              </a:r>
              <a:r>
                <a:rPr kumimoji="1" lang="en-US" altLang="ja-JP" sz="1600" b="1" dirty="0" smtClean="0">
                  <a:latin typeface="IPA Pゴシック" pitchFamily="50" charset="-128"/>
                  <a:ea typeface="IPA Pゴシック" pitchFamily="50" charset="-128"/>
                </a:rPr>
                <a:t/>
              </a:r>
              <a:br>
                <a:rPr kumimoji="1" lang="en-US" altLang="ja-JP" sz="1600" b="1" dirty="0" smtClean="0">
                  <a:latin typeface="IPA Pゴシック" pitchFamily="50" charset="-128"/>
                  <a:ea typeface="IPA Pゴシック" pitchFamily="50" charset="-128"/>
                </a:rPr>
              </a:br>
              <a:r>
                <a:rPr kumimoji="1" lang="en-US" altLang="ja-JP" sz="1600" b="1" dirty="0" smtClean="0">
                  <a:latin typeface="IPA Pゴシック" pitchFamily="50" charset="-128"/>
                  <a:ea typeface="IPA Pゴシック" pitchFamily="50" charset="-128"/>
                </a:rPr>
                <a:t>VM</a:t>
              </a:r>
              <a:endParaRPr kumimoji="1" lang="ja-JP" altLang="en-US" sz="2000" b="1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029811" y="4169899"/>
            <a:ext cx="1512167" cy="1203317"/>
            <a:chOff x="1555070" y="4480019"/>
            <a:chExt cx="1512167" cy="698786"/>
          </a:xfrm>
        </p:grpSpPr>
        <p:sp>
          <p:nvSpPr>
            <p:cNvPr id="48" name="正方形/長方形 47"/>
            <p:cNvSpPr/>
            <p:nvPr/>
          </p:nvSpPr>
          <p:spPr>
            <a:xfrm>
              <a:off x="1555070" y="4480019"/>
              <a:ext cx="1512167" cy="698786"/>
            </a:xfrm>
            <a:prstGeom prst="rect">
              <a:avLst/>
            </a:prstGeom>
            <a:gradFill>
              <a:gsLst>
                <a:gs pos="58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kumimoji="1" lang="en-US" altLang="ja-JP" sz="5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kumimoji="1" lang="en-US" altLang="ja-JP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/>
              </a:r>
              <a:br>
                <a:rPr kumimoji="1" lang="en-US" altLang="ja-JP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kumimoji="1" lang="en-US" altLang="ja-JP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QEMU</a:t>
              </a:r>
              <a:endParaRPr kumimoji="1" lang="ja-JP" altLang="en-US" sz="1600" dirty="0">
                <a:solidFill>
                  <a:schemeClr val="tx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627077" y="4736822"/>
              <a:ext cx="1368152" cy="332309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既存の</a:t>
              </a:r>
              <a:endParaRPr lang="en-US" altLang="ja-JP" sz="1400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  <a:p>
              <a:pPr algn="ctr"/>
              <a:r>
                <a:rPr lang="en-US" altLang="ja-JP" sz="16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VNC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サーバ</a:t>
              </a:r>
              <a:endParaRPr kumimoji="1" lang="ja-JP" altLang="en-US" sz="1600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97113" y="4630288"/>
            <a:ext cx="1080120" cy="1944216"/>
            <a:chOff x="107504" y="3717032"/>
            <a:chExt cx="1080120" cy="1944216"/>
          </a:xfrm>
        </p:grpSpPr>
        <p:sp>
          <p:nvSpPr>
            <p:cNvPr id="51" name="正方形/長方形 50"/>
            <p:cNvSpPr/>
            <p:nvPr/>
          </p:nvSpPr>
          <p:spPr>
            <a:xfrm>
              <a:off x="107504" y="3717032"/>
              <a:ext cx="1080120" cy="194421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79512" y="4941168"/>
              <a:ext cx="936104" cy="648072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クライアント</a:t>
              </a:r>
              <a:endParaRPr kumimoji="1" lang="ja-JP" altLang="en-US" sz="1200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53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112" y="380174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54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144" y="4161780"/>
              <a:ext cx="720080" cy="720080"/>
            </a:xfrm>
            <a:prstGeom prst="rect">
              <a:avLst/>
            </a:prstGeom>
            <a:noFill/>
          </p:spPr>
        </p:pic>
      </p:grpSp>
      <p:sp>
        <p:nvSpPr>
          <p:cNvPr id="60" name="正方形/長方形 59"/>
          <p:cNvSpPr/>
          <p:nvPr/>
        </p:nvSpPr>
        <p:spPr>
          <a:xfrm>
            <a:off x="3874821" y="458991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 smtClean="0">
                <a:latin typeface="IPA Pゴシック" pitchFamily="50" charset="-128"/>
                <a:ea typeface="IPA Pゴシック" pitchFamily="50" charset="-128"/>
              </a:rPr>
              <a:t>画面</a:t>
            </a:r>
            <a:r>
              <a:rPr lang="ja-JP" altLang="en-US" sz="1400" dirty="0">
                <a:latin typeface="IPA Pゴシック" pitchFamily="50" charset="-128"/>
                <a:ea typeface="IPA Pゴシック" pitchFamily="50" charset="-128"/>
              </a:rPr>
              <a:t>処理</a:t>
            </a:r>
            <a:endParaRPr lang="en-US" altLang="ja-JP" sz="1400" dirty="0" smtClean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093688" y="5562344"/>
            <a:ext cx="2070600" cy="853900"/>
          </a:xfrm>
          <a:prstGeom prst="rect">
            <a:avLst/>
          </a:prstGeom>
          <a:gradFill>
            <a:gsLst>
              <a:gs pos="0">
                <a:srgbClr val="46D4B6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D-MORE</a:t>
            </a: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仮想デバイス</a:t>
            </a:r>
            <a:endParaRPr lang="en-US" altLang="ja-JP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573167" y="5562344"/>
            <a:ext cx="1155384" cy="853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デバイス</a:t>
            </a: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/>
            </a:r>
            <a:b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ドライバ</a:t>
            </a:r>
            <a:endParaRPr lang="ja-JP" altLang="en-US" sz="16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7573167" y="4398726"/>
            <a:ext cx="1155384" cy="9536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App</a:t>
            </a:r>
            <a:endParaRPr lang="ja-JP" altLang="en-US" sz="1600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096598" y="4894837"/>
            <a:ext cx="7054261" cy="1284624"/>
            <a:chOff x="1105226" y="4898237"/>
            <a:chExt cx="7054261" cy="1284624"/>
          </a:xfrm>
        </p:grpSpPr>
        <p:cxnSp>
          <p:nvCxnSpPr>
            <p:cNvPr id="68" name="カギ線コネクタ 67"/>
            <p:cNvCxnSpPr/>
            <p:nvPr/>
          </p:nvCxnSpPr>
          <p:spPr>
            <a:xfrm rot="10800000" flipV="1">
              <a:off x="1105226" y="5167940"/>
              <a:ext cx="3988463" cy="1014921"/>
            </a:xfrm>
            <a:prstGeom prst="bentConnector3">
              <a:avLst>
                <a:gd name="adj1" fmla="val 18998"/>
              </a:avLst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>
              <a:stCxn id="43" idx="1"/>
              <a:endCxn id="49" idx="3"/>
            </p:cNvCxnSpPr>
            <p:nvPr/>
          </p:nvCxnSpPr>
          <p:spPr>
            <a:xfrm flipH="1" flipV="1">
              <a:off x="3469970" y="4898237"/>
              <a:ext cx="1623718" cy="272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>
              <a:stCxn id="43" idx="2"/>
              <a:endCxn id="63" idx="0"/>
            </p:cNvCxnSpPr>
            <p:nvPr/>
          </p:nvCxnSpPr>
          <p:spPr>
            <a:xfrm>
              <a:off x="6128988" y="5377800"/>
              <a:ext cx="0" cy="18454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>
              <a:stCxn id="64" idx="0"/>
              <a:endCxn id="65" idx="2"/>
            </p:cNvCxnSpPr>
            <p:nvPr/>
          </p:nvCxnSpPr>
          <p:spPr>
            <a:xfrm flipV="1">
              <a:off x="8159487" y="5355799"/>
              <a:ext cx="0" cy="20994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>
              <a:stCxn id="63" idx="3"/>
              <a:endCxn id="64" idx="1"/>
            </p:cNvCxnSpPr>
            <p:nvPr/>
          </p:nvCxnSpPr>
          <p:spPr>
            <a:xfrm>
              <a:off x="7172916" y="5992694"/>
              <a:ext cx="4088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65"/>
          <p:cNvGrpSpPr/>
          <p:nvPr/>
        </p:nvGrpSpPr>
        <p:grpSpPr>
          <a:xfrm>
            <a:off x="1096001" y="4894969"/>
            <a:ext cx="7054858" cy="1284624"/>
            <a:chOff x="1105226" y="4898237"/>
            <a:chExt cx="7054858" cy="1284624"/>
          </a:xfrm>
        </p:grpSpPr>
        <p:cxnSp>
          <p:nvCxnSpPr>
            <p:cNvPr id="69" name="カギ線コネクタ 68"/>
            <p:cNvCxnSpPr/>
            <p:nvPr/>
          </p:nvCxnSpPr>
          <p:spPr>
            <a:xfrm rot="10800000" flipV="1">
              <a:off x="1105226" y="5167940"/>
              <a:ext cx="3988463" cy="1014921"/>
            </a:xfrm>
            <a:prstGeom prst="bentConnector3">
              <a:avLst>
                <a:gd name="adj1" fmla="val 18998"/>
              </a:avLst>
            </a:prstGeom>
            <a:ln w="381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 flipH="1" flipV="1">
              <a:off x="3469970" y="4898237"/>
              <a:ext cx="1623718" cy="272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6128988" y="5377800"/>
              <a:ext cx="0" cy="18454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>
              <a:stCxn id="64" idx="0"/>
              <a:endCxn id="65" idx="2"/>
            </p:cNvCxnSpPr>
            <p:nvPr/>
          </p:nvCxnSpPr>
          <p:spPr>
            <a:xfrm flipV="1">
              <a:off x="8160084" y="5355667"/>
              <a:ext cx="0" cy="20994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>
              <a:stCxn id="63" idx="3"/>
              <a:endCxn id="64" idx="1"/>
            </p:cNvCxnSpPr>
            <p:nvPr/>
          </p:nvCxnSpPr>
          <p:spPr>
            <a:xfrm>
              <a:off x="7173513" y="5992562"/>
              <a:ext cx="4088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3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従来より約</a:t>
            </a:r>
            <a:r>
              <a:rPr lang="en-US" altLang="ja-JP" dirty="0"/>
              <a:t>1.6ms</a:t>
            </a:r>
            <a:r>
              <a:rPr lang="ja-JP" altLang="en-US" dirty="0"/>
              <a:t>の応答遅延が発生</a:t>
            </a:r>
            <a:endParaRPr lang="en-US" altLang="ja-JP" dirty="0"/>
          </a:p>
          <a:p>
            <a:pPr lvl="1"/>
            <a:r>
              <a:rPr lang="ja-JP" altLang="en-US" dirty="0"/>
              <a:t>画面更新要求を管理</a:t>
            </a:r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VNC</a:t>
            </a:r>
            <a:r>
              <a:rPr lang="ja-JP" altLang="en-US" dirty="0"/>
              <a:t>サーバに転送して処理しているためと考えられる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を用いることによるオーバーヘッドはほとんど発生しないと考えられる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80205"/>
              </p:ext>
            </p:extLst>
          </p:nvPr>
        </p:nvGraphicFramePr>
        <p:xfrm>
          <a:off x="4139952" y="3212976"/>
          <a:ext cx="4860032" cy="352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16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39876" cy="5112568"/>
          </a:xfrm>
        </p:spPr>
        <p:txBody>
          <a:bodyPr/>
          <a:lstStyle/>
          <a:p>
            <a:r>
              <a:rPr lang="en-US" altLang="ja-JP" dirty="0"/>
              <a:t>VNC</a:t>
            </a:r>
            <a:r>
              <a:rPr lang="ja-JP" altLang="en-US" dirty="0"/>
              <a:t>プロキシを経由して管理</a:t>
            </a:r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VNC</a:t>
            </a:r>
            <a:r>
              <a:rPr lang="ja-JP" altLang="en-US" dirty="0"/>
              <a:t>サーバ</a:t>
            </a:r>
            <a:r>
              <a:rPr lang="ja-JP" altLang="en-US" dirty="0" smtClean="0"/>
              <a:t>に接続</a:t>
            </a:r>
            <a:endParaRPr lang="en-US" altLang="ja-JP" dirty="0"/>
          </a:p>
          <a:p>
            <a:pPr lvl="1"/>
            <a:r>
              <a:rPr lang="ja-JP" altLang="en-US" dirty="0"/>
              <a:t>マイグレーション時に帯域外リモート管理を継続できる</a:t>
            </a:r>
            <a:endParaRPr lang="en-US" altLang="ja-JP" dirty="0"/>
          </a:p>
          <a:p>
            <a:pPr lvl="2"/>
            <a:r>
              <a:rPr lang="en-US" altLang="ja-JP" dirty="0"/>
              <a:t>VNC</a:t>
            </a:r>
            <a:r>
              <a:rPr lang="ja-JP" altLang="en-US" dirty="0"/>
              <a:t>プロキシが自動的に接続先</a:t>
            </a:r>
            <a:r>
              <a:rPr lang="en-US" altLang="ja-JP" dirty="0"/>
              <a:t>VNC</a:t>
            </a:r>
            <a:r>
              <a:rPr lang="ja-JP" altLang="en-US" dirty="0"/>
              <a:t>サーバを切り替える</a:t>
            </a:r>
            <a:endParaRPr lang="en-US" altLang="ja-JP" dirty="0"/>
          </a:p>
          <a:p>
            <a:pPr lvl="2"/>
            <a:r>
              <a:rPr lang="en-US" altLang="ja-JP" dirty="0"/>
              <a:t>VNC</a:t>
            </a:r>
            <a:r>
              <a:rPr lang="ja-JP" altLang="en-US" dirty="0"/>
              <a:t>クライアントの接続先</a:t>
            </a:r>
            <a:r>
              <a:rPr lang="en-US" altLang="ja-JP" dirty="0"/>
              <a:t>IP</a:t>
            </a:r>
            <a:r>
              <a:rPr lang="ja-JP" altLang="en-US" dirty="0"/>
              <a:t>アドレス・ポート番号も変わらない</a:t>
            </a:r>
            <a:endParaRPr lang="en-US" altLang="ja-JP" dirty="0"/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に届いていない入力情報は全て</a:t>
            </a:r>
            <a:r>
              <a:rPr lang="ja-JP" altLang="en-US" dirty="0" smtClean="0"/>
              <a:t>失われる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r>
              <a:rPr kumimoji="1" lang="en-US" altLang="ja-JP" dirty="0" smtClean="0"/>
              <a:t>: VNC</a:t>
            </a:r>
            <a:r>
              <a:rPr kumimoji="1" lang="ja-JP" altLang="en-US" dirty="0" smtClean="0"/>
              <a:t>プロキシ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5921154" y="5222715"/>
            <a:ext cx="2054302" cy="141834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altLang="ja-JP" sz="1000" dirty="0" smtClean="0">
              <a:solidFill>
                <a:schemeClr val="tx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21154" y="3717032"/>
            <a:ext cx="2054302" cy="141834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altLang="ja-JP" sz="1000" dirty="0" smtClean="0">
              <a:solidFill>
                <a:schemeClr val="tx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825247" y="3718859"/>
            <a:ext cx="1025026" cy="220914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altLang="ja-JP" sz="1000" dirty="0" smtClean="0">
              <a:solidFill>
                <a:schemeClr val="tx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11424" y="3997743"/>
            <a:ext cx="884428" cy="98167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95BFF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rgbClr val="095BFF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1425" y="4007814"/>
            <a:ext cx="884427" cy="276999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ユーザ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VM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09932" y="3997743"/>
            <a:ext cx="884428" cy="98167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09932" y="4022611"/>
            <a:ext cx="884428" cy="276999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管理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VM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87627" y="4193439"/>
            <a:ext cx="884428" cy="80239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13" name="直線矢印コネクタ 23"/>
          <p:cNvCxnSpPr>
            <a:stCxn id="29" idx="0"/>
            <a:endCxn id="31" idx="1"/>
          </p:cNvCxnSpPr>
          <p:nvPr/>
        </p:nvCxnSpPr>
        <p:spPr>
          <a:xfrm rot="5400000" flipH="1" flipV="1">
            <a:off x="4055710" y="4868693"/>
            <a:ext cx="1209396" cy="683871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887627" y="3767035"/>
            <a:ext cx="884428" cy="246221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IPA Pゴシック" pitchFamily="50" charset="-128"/>
                <a:ea typeface="IPA Pゴシック" pitchFamily="50" charset="-128"/>
              </a:rPr>
              <a:t>ホスト</a:t>
            </a:r>
            <a:endParaRPr kumimoji="1" lang="ja-JP" altLang="en-US" sz="10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09932" y="3719111"/>
            <a:ext cx="1885920" cy="246221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IPA Pゴシック" pitchFamily="50" charset="-128"/>
                <a:ea typeface="IPA Pゴシック" pitchFamily="50" charset="-128"/>
              </a:rPr>
              <a:t>ホスト</a:t>
            </a:r>
            <a:endParaRPr kumimoji="1" lang="ja-JP" altLang="en-US" sz="10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011424" y="5503427"/>
            <a:ext cx="884428" cy="981679"/>
          </a:xfrm>
          <a:prstGeom prst="rect">
            <a:avLst/>
          </a:prstGeom>
          <a:solidFill>
            <a:schemeClr val="bg1"/>
          </a:solidFill>
          <a:ln w="25400">
            <a:solidFill>
              <a:srgbClr val="095B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11425" y="5538328"/>
            <a:ext cx="884427" cy="276999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ユーザ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VM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09932" y="5503427"/>
            <a:ext cx="884428" cy="98167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09932" y="5538327"/>
            <a:ext cx="884428" cy="276999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管理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VM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09932" y="5224929"/>
            <a:ext cx="1885920" cy="246221"/>
          </a:xfrm>
          <a:prstGeom prst="rect">
            <a:avLst/>
          </a:prstGeom>
          <a:noFill/>
          <a:ln w="317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latin typeface="IPA Pゴシック" pitchFamily="50" charset="-128"/>
                <a:ea typeface="IPA Pゴシック" pitchFamily="50" charset="-128"/>
              </a:rPr>
              <a:t>ホスト</a:t>
            </a:r>
            <a:endParaRPr kumimoji="1" lang="ja-JP" altLang="en-US" sz="1000" dirty="0"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24" name="直線矢印コネクタ 23"/>
          <p:cNvCxnSpPr>
            <a:stCxn id="33" idx="1"/>
            <a:endCxn id="31" idx="2"/>
          </p:cNvCxnSpPr>
          <p:nvPr/>
        </p:nvCxnSpPr>
        <p:spPr>
          <a:xfrm rot="10800000">
            <a:off x="5329841" y="4894952"/>
            <a:ext cx="794808" cy="1209526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31" idx="3"/>
            <a:endCxn id="34" idx="1"/>
          </p:cNvCxnSpPr>
          <p:nvPr/>
        </p:nvCxnSpPr>
        <p:spPr>
          <a:xfrm>
            <a:off x="5657338" y="4605930"/>
            <a:ext cx="455675" cy="0"/>
          </a:xfrm>
          <a:prstGeom prst="straightConnector1">
            <a:avLst/>
          </a:prstGeom>
          <a:ln w="25400" cap="flat">
            <a:solidFill>
              <a:schemeClr val="tx1"/>
            </a:solidFill>
            <a:prstDash val="sysDash"/>
            <a:headEnd type="triangl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右カーブ矢印 25"/>
          <p:cNvSpPr/>
          <p:nvPr/>
        </p:nvSpPr>
        <p:spPr>
          <a:xfrm flipH="1">
            <a:off x="7924929" y="4380580"/>
            <a:ext cx="982491" cy="1937152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934259" y="5815326"/>
            <a:ext cx="768427" cy="669779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クライアント</a:t>
            </a:r>
            <a:endParaRPr kumimoji="1"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002344" y="4316908"/>
            <a:ext cx="654994" cy="578044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プロキシ</a:t>
            </a:r>
            <a:endParaRPr kumimoji="1"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124649" y="5815456"/>
            <a:ext cx="654994" cy="578044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サーバ</a:t>
            </a:r>
            <a:endParaRPr kumimoji="1"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113013" y="4316908"/>
            <a:ext cx="654994" cy="578044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サーバ</a:t>
            </a:r>
            <a:endParaRPr kumimoji="1" lang="ja-JP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0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 smtClean="0"/>
              <a:t>仮想マシン（</a:t>
            </a:r>
            <a:r>
              <a:rPr lang="en-US" altLang="ja-JP" dirty="0" smtClean="0"/>
              <a:t>VM</a:t>
            </a:r>
            <a:r>
              <a:rPr lang="ja-JP" altLang="en-US" dirty="0" smtClean="0"/>
              <a:t>）をネットワーク経由でユーザに提供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負荷に応じて</a:t>
            </a:r>
            <a:r>
              <a:rPr lang="en-US" altLang="ja-JP" dirty="0" smtClean="0"/>
              <a:t>VM</a:t>
            </a:r>
            <a:r>
              <a:rPr lang="ja-JP" altLang="en-US" dirty="0" smtClean="0"/>
              <a:t>数や性能を変更できる</a:t>
            </a:r>
            <a:endParaRPr lang="en-US" altLang="ja-JP" dirty="0" smtClean="0"/>
          </a:p>
          <a:p>
            <a:r>
              <a:rPr kumimoji="1" lang="ja-JP" altLang="en-US" dirty="0" smtClean="0"/>
              <a:t>ユーザ</a:t>
            </a:r>
            <a:r>
              <a:rPr kumimoji="1" lang="en-US" altLang="ja-JP" dirty="0" smtClean="0"/>
              <a:t>VM</a:t>
            </a:r>
            <a:r>
              <a:rPr lang="ja-JP" altLang="en-US" dirty="0" smtClean="0"/>
              <a:t>内の</a:t>
            </a:r>
            <a:r>
              <a:rPr lang="en-US" altLang="ja-JP" dirty="0" smtClean="0"/>
              <a:t>VNC</a:t>
            </a:r>
            <a:r>
              <a:rPr lang="ja-JP" altLang="en-US" dirty="0" smtClean="0"/>
              <a:t>サーバ等に接続して管理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VM</a:t>
            </a:r>
            <a:r>
              <a:rPr kumimoji="1" lang="ja-JP" altLang="en-US" dirty="0" smtClean="0"/>
              <a:t>内のネットワーク障害時に管理が不可能になる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ネットワークの設定ミスや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OS</a:t>
            </a:r>
            <a:r>
              <a:rPr lang="ja-JP" altLang="en-US" dirty="0" smtClean="0"/>
              <a:t>のクラッシュ時など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IaaS</a:t>
            </a:r>
            <a:r>
              <a:rPr kumimoji="1" lang="ja-JP" altLang="en-US" dirty="0" smtClean="0"/>
              <a:t>型クラウドにおける管理</a:t>
            </a:r>
            <a:endParaRPr kumimoji="1" lang="ja-JP" altLang="en-US" dirty="0"/>
          </a:p>
        </p:txBody>
      </p:sp>
      <p:pic>
        <p:nvPicPr>
          <p:cNvPr id="82" name="Picture 3" descr="C:\Users\kawasho\AppData\Local\Microsoft\Windows\Temporary Internet Files\Content.IE5\J3CFPBE6\MP90043309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2381" y="2708920"/>
            <a:ext cx="6400800" cy="5193792"/>
          </a:xfrm>
          <a:prstGeom prst="rect">
            <a:avLst/>
          </a:prstGeom>
          <a:noFill/>
        </p:spPr>
      </p:pic>
      <p:pic>
        <p:nvPicPr>
          <p:cNvPr id="8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628" y="4068901"/>
            <a:ext cx="1320601" cy="597555"/>
          </a:xfrm>
          <a:prstGeom prst="rect">
            <a:avLst/>
          </a:prstGeom>
          <a:noFill/>
        </p:spPr>
      </p:pic>
      <p:pic>
        <p:nvPicPr>
          <p:cNvPr id="8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0028" y="4221301"/>
            <a:ext cx="1320601" cy="597555"/>
          </a:xfrm>
          <a:prstGeom prst="rect">
            <a:avLst/>
          </a:prstGeom>
          <a:noFill/>
        </p:spPr>
      </p:pic>
      <p:pic>
        <p:nvPicPr>
          <p:cNvPr id="8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2428" y="4373701"/>
            <a:ext cx="1320601" cy="597555"/>
          </a:xfrm>
          <a:prstGeom prst="rect">
            <a:avLst/>
          </a:prstGeom>
          <a:noFill/>
        </p:spPr>
      </p:pic>
      <p:pic>
        <p:nvPicPr>
          <p:cNvPr id="8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4828" y="4526101"/>
            <a:ext cx="1320601" cy="597555"/>
          </a:xfrm>
          <a:prstGeom prst="rect">
            <a:avLst/>
          </a:prstGeom>
          <a:noFill/>
        </p:spPr>
      </p:pic>
      <p:pic>
        <p:nvPicPr>
          <p:cNvPr id="8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7228" y="4678501"/>
            <a:ext cx="1320601" cy="597555"/>
          </a:xfrm>
          <a:prstGeom prst="rect">
            <a:avLst/>
          </a:prstGeom>
          <a:noFill/>
        </p:spPr>
      </p:pic>
      <p:pic>
        <p:nvPicPr>
          <p:cNvPr id="88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9628" y="4830901"/>
            <a:ext cx="1320601" cy="597555"/>
          </a:xfrm>
          <a:prstGeom prst="rect">
            <a:avLst/>
          </a:prstGeom>
          <a:noFill/>
        </p:spPr>
      </p:pic>
      <p:pic>
        <p:nvPicPr>
          <p:cNvPr id="89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2028" y="4983301"/>
            <a:ext cx="1320601" cy="597555"/>
          </a:xfrm>
          <a:prstGeom prst="rect">
            <a:avLst/>
          </a:prstGeom>
          <a:noFill/>
        </p:spPr>
      </p:pic>
      <p:pic>
        <p:nvPicPr>
          <p:cNvPr id="90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2500" y="5000901"/>
            <a:ext cx="1320601" cy="597555"/>
          </a:xfrm>
          <a:prstGeom prst="rect">
            <a:avLst/>
          </a:prstGeom>
          <a:noFill/>
        </p:spPr>
      </p:pic>
      <p:pic>
        <p:nvPicPr>
          <p:cNvPr id="91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8685" y="4293096"/>
            <a:ext cx="1320601" cy="597555"/>
          </a:xfrm>
          <a:prstGeom prst="rect">
            <a:avLst/>
          </a:prstGeom>
          <a:noFill/>
        </p:spPr>
      </p:pic>
      <p:pic>
        <p:nvPicPr>
          <p:cNvPr id="9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1085" y="4445496"/>
            <a:ext cx="1320601" cy="597555"/>
          </a:xfrm>
          <a:prstGeom prst="rect">
            <a:avLst/>
          </a:prstGeom>
          <a:noFill/>
        </p:spPr>
      </p:pic>
      <p:pic>
        <p:nvPicPr>
          <p:cNvPr id="9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485" y="4597896"/>
            <a:ext cx="1320601" cy="597555"/>
          </a:xfrm>
          <a:prstGeom prst="rect">
            <a:avLst/>
          </a:prstGeom>
          <a:noFill/>
        </p:spPr>
      </p:pic>
      <p:pic>
        <p:nvPicPr>
          <p:cNvPr id="9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5885" y="4750296"/>
            <a:ext cx="1320601" cy="597555"/>
          </a:xfrm>
          <a:prstGeom prst="rect">
            <a:avLst/>
          </a:prstGeom>
          <a:noFill/>
        </p:spPr>
      </p:pic>
      <p:pic>
        <p:nvPicPr>
          <p:cNvPr id="9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8285" y="4902696"/>
            <a:ext cx="1320601" cy="597555"/>
          </a:xfrm>
          <a:prstGeom prst="rect">
            <a:avLst/>
          </a:prstGeom>
          <a:noFill/>
        </p:spPr>
      </p:pic>
      <p:pic>
        <p:nvPicPr>
          <p:cNvPr id="9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685" y="5055096"/>
            <a:ext cx="1320601" cy="597555"/>
          </a:xfrm>
          <a:prstGeom prst="rect">
            <a:avLst/>
          </a:prstGeom>
          <a:noFill/>
        </p:spPr>
      </p:pic>
      <p:pic>
        <p:nvPicPr>
          <p:cNvPr id="9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3085" y="5207496"/>
            <a:ext cx="1320601" cy="597555"/>
          </a:xfrm>
          <a:prstGeom prst="rect">
            <a:avLst/>
          </a:prstGeom>
          <a:noFill/>
        </p:spPr>
      </p:pic>
      <p:pic>
        <p:nvPicPr>
          <p:cNvPr id="98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5485" y="5359896"/>
            <a:ext cx="1320601" cy="597555"/>
          </a:xfrm>
          <a:prstGeom prst="rect">
            <a:avLst/>
          </a:prstGeom>
          <a:noFill/>
        </p:spPr>
      </p:pic>
      <p:pic>
        <p:nvPicPr>
          <p:cNvPr id="99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460" y="4500949"/>
            <a:ext cx="1320601" cy="597555"/>
          </a:xfrm>
          <a:prstGeom prst="rect">
            <a:avLst/>
          </a:prstGeom>
          <a:noFill/>
        </p:spPr>
      </p:pic>
      <p:pic>
        <p:nvPicPr>
          <p:cNvPr id="100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7860" y="4653349"/>
            <a:ext cx="1320601" cy="597555"/>
          </a:xfrm>
          <a:prstGeom prst="rect">
            <a:avLst/>
          </a:prstGeom>
          <a:noFill/>
        </p:spPr>
      </p:pic>
      <p:pic>
        <p:nvPicPr>
          <p:cNvPr id="101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260" y="4805749"/>
            <a:ext cx="1320601" cy="597555"/>
          </a:xfrm>
          <a:prstGeom prst="rect">
            <a:avLst/>
          </a:prstGeom>
          <a:noFill/>
        </p:spPr>
      </p:pic>
      <p:pic>
        <p:nvPicPr>
          <p:cNvPr id="10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660" y="4958149"/>
            <a:ext cx="1320601" cy="597555"/>
          </a:xfrm>
          <a:prstGeom prst="rect">
            <a:avLst/>
          </a:prstGeom>
          <a:noFill/>
        </p:spPr>
      </p:pic>
      <p:pic>
        <p:nvPicPr>
          <p:cNvPr id="10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060" y="5110549"/>
            <a:ext cx="1320601" cy="597555"/>
          </a:xfrm>
          <a:prstGeom prst="rect">
            <a:avLst/>
          </a:prstGeom>
          <a:noFill/>
        </p:spPr>
      </p:pic>
      <p:pic>
        <p:nvPicPr>
          <p:cNvPr id="10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7460" y="5262949"/>
            <a:ext cx="1320601" cy="597555"/>
          </a:xfrm>
          <a:prstGeom prst="rect">
            <a:avLst/>
          </a:prstGeom>
          <a:noFill/>
        </p:spPr>
      </p:pic>
      <p:pic>
        <p:nvPicPr>
          <p:cNvPr id="10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9860" y="5415349"/>
            <a:ext cx="1320601" cy="597555"/>
          </a:xfrm>
          <a:prstGeom prst="rect">
            <a:avLst/>
          </a:prstGeom>
          <a:noFill/>
        </p:spPr>
      </p:pic>
      <p:pic>
        <p:nvPicPr>
          <p:cNvPr id="10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260" y="5567749"/>
            <a:ext cx="1320601" cy="597555"/>
          </a:xfrm>
          <a:prstGeom prst="rect">
            <a:avLst/>
          </a:prstGeom>
          <a:noFill/>
        </p:spPr>
      </p:pic>
      <p:pic>
        <p:nvPicPr>
          <p:cNvPr id="10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0885" y="4664430"/>
            <a:ext cx="1320601" cy="597555"/>
          </a:xfrm>
          <a:prstGeom prst="rect">
            <a:avLst/>
          </a:prstGeom>
          <a:noFill/>
        </p:spPr>
      </p:pic>
      <p:grpSp>
        <p:nvGrpSpPr>
          <p:cNvPr id="108" name="グループ化 107"/>
          <p:cNvGrpSpPr/>
          <p:nvPr/>
        </p:nvGrpSpPr>
        <p:grpSpPr>
          <a:xfrm>
            <a:off x="6618605" y="3068960"/>
            <a:ext cx="1454265" cy="1536569"/>
            <a:chOff x="5796138" y="476672"/>
            <a:chExt cx="1226716" cy="1296144"/>
          </a:xfrm>
        </p:grpSpPr>
        <p:pic>
          <p:nvPicPr>
            <p:cNvPr id="109" name="Picture 6" descr="C:\Users\kawasho\Downloads\system\system\6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8" y="1268760"/>
              <a:ext cx="1113966" cy="504056"/>
            </a:xfrm>
            <a:prstGeom prst="rect">
              <a:avLst/>
            </a:prstGeom>
            <a:noFill/>
          </p:spPr>
        </p:pic>
        <p:pic>
          <p:nvPicPr>
            <p:cNvPr id="110" name="Picture 7" descr="C:\Users\kawasho\Downloads\system\system\1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76672"/>
              <a:ext cx="794670" cy="1124309"/>
            </a:xfrm>
            <a:prstGeom prst="rect">
              <a:avLst/>
            </a:prstGeom>
            <a:noFill/>
          </p:spPr>
        </p:pic>
      </p:grpSp>
      <p:grpSp>
        <p:nvGrpSpPr>
          <p:cNvPr id="111" name="グループ化 110"/>
          <p:cNvGrpSpPr/>
          <p:nvPr/>
        </p:nvGrpSpPr>
        <p:grpSpPr>
          <a:xfrm>
            <a:off x="5538485" y="3573016"/>
            <a:ext cx="1454265" cy="1536569"/>
            <a:chOff x="5796138" y="476672"/>
            <a:chExt cx="1226716" cy="1296144"/>
          </a:xfrm>
        </p:grpSpPr>
        <p:pic>
          <p:nvPicPr>
            <p:cNvPr id="112" name="Picture 6" descr="C:\Users\kawasho\Downloads\system\system\6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8" y="1268760"/>
              <a:ext cx="1113966" cy="504056"/>
            </a:xfrm>
            <a:prstGeom prst="rect">
              <a:avLst/>
            </a:prstGeom>
            <a:noFill/>
          </p:spPr>
        </p:pic>
        <p:pic>
          <p:nvPicPr>
            <p:cNvPr id="113" name="Picture 7" descr="C:\Users\kawasho\Downloads\system\system\1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76672"/>
              <a:ext cx="794670" cy="1124309"/>
            </a:xfrm>
            <a:prstGeom prst="rect">
              <a:avLst/>
            </a:prstGeom>
            <a:noFill/>
          </p:spPr>
        </p:pic>
      </p:grpSp>
      <p:grpSp>
        <p:nvGrpSpPr>
          <p:cNvPr id="114" name="グループ化 113"/>
          <p:cNvGrpSpPr/>
          <p:nvPr/>
        </p:nvGrpSpPr>
        <p:grpSpPr>
          <a:xfrm>
            <a:off x="6445252" y="407707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15" name="正方形/長方形 114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6597652" y="422947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18" name="正方形/長方形 117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6750052" y="438187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21" name="正方形/長方形 120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6902452" y="453427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24" name="正方形/長方形 123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26" name="グループ化 125"/>
          <p:cNvGrpSpPr/>
          <p:nvPr/>
        </p:nvGrpSpPr>
        <p:grpSpPr>
          <a:xfrm>
            <a:off x="7054852" y="468667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27" name="正方形/長方形 126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29" name="グループ化 128"/>
          <p:cNvGrpSpPr/>
          <p:nvPr/>
        </p:nvGrpSpPr>
        <p:grpSpPr>
          <a:xfrm>
            <a:off x="7547076" y="352271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30" name="正方形/長方形 129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32" name="グループ化 131"/>
          <p:cNvGrpSpPr/>
          <p:nvPr/>
        </p:nvGrpSpPr>
        <p:grpSpPr>
          <a:xfrm>
            <a:off x="7699476" y="367511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33" name="正方形/長方形 132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7851876" y="382751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36" name="正方形/長方形 135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8004276" y="397991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39" name="正方形/長方形 138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8156676" y="4132312"/>
            <a:ext cx="821425" cy="792088"/>
            <a:chOff x="6084168" y="4509120"/>
            <a:chExt cx="2016224" cy="1944216"/>
          </a:xfrm>
          <a:gradFill>
            <a:gsLst>
              <a:gs pos="6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scene3d>
            <a:camera prst="isometricRightUp"/>
            <a:lightRig rig="threePt" dir="t"/>
          </a:scene3d>
        </p:grpSpPr>
        <p:sp>
          <p:nvSpPr>
            <p:cNvPr id="142" name="正方形/長方形 141"/>
            <p:cNvSpPr/>
            <p:nvPr/>
          </p:nvSpPr>
          <p:spPr>
            <a:xfrm>
              <a:off x="6084168" y="4509120"/>
              <a:ext cx="2016224" cy="1944216"/>
            </a:xfrm>
            <a:prstGeom prst="rect">
              <a:avLst/>
            </a:prstGeom>
            <a:grpFill/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6156177" y="5065727"/>
              <a:ext cx="1872206" cy="1133178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VM</a:t>
              </a:r>
              <a:endParaRPr kumimoji="1" lang="ja-JP" altLang="en-US" dirty="0"/>
            </a:p>
          </p:txBody>
        </p:sp>
      </p:grpSp>
      <p:pic>
        <p:nvPicPr>
          <p:cNvPr id="144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0885" y="4664430"/>
            <a:ext cx="1320601" cy="597555"/>
          </a:xfrm>
          <a:prstGeom prst="rect">
            <a:avLst/>
          </a:prstGeom>
          <a:noFill/>
        </p:spPr>
      </p:pic>
      <p:pic>
        <p:nvPicPr>
          <p:cNvPr id="14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285" y="4816830"/>
            <a:ext cx="1320601" cy="597555"/>
          </a:xfrm>
          <a:prstGeom prst="rect">
            <a:avLst/>
          </a:prstGeom>
          <a:noFill/>
        </p:spPr>
      </p:pic>
      <p:pic>
        <p:nvPicPr>
          <p:cNvPr id="146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685" y="4969230"/>
            <a:ext cx="1320601" cy="597555"/>
          </a:xfrm>
          <a:prstGeom prst="rect">
            <a:avLst/>
          </a:prstGeom>
          <a:noFill/>
        </p:spPr>
      </p:pic>
      <p:pic>
        <p:nvPicPr>
          <p:cNvPr id="14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085" y="5121630"/>
            <a:ext cx="1320601" cy="597555"/>
          </a:xfrm>
          <a:prstGeom prst="rect">
            <a:avLst/>
          </a:prstGeom>
          <a:noFill/>
        </p:spPr>
      </p:pic>
      <p:pic>
        <p:nvPicPr>
          <p:cNvPr id="148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485" y="5274030"/>
            <a:ext cx="1320601" cy="597555"/>
          </a:xfrm>
          <a:prstGeom prst="rect">
            <a:avLst/>
          </a:prstGeom>
          <a:noFill/>
        </p:spPr>
      </p:pic>
      <p:pic>
        <p:nvPicPr>
          <p:cNvPr id="149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885" y="5426430"/>
            <a:ext cx="1320601" cy="597555"/>
          </a:xfrm>
          <a:prstGeom prst="rect">
            <a:avLst/>
          </a:prstGeom>
          <a:noFill/>
        </p:spPr>
      </p:pic>
      <p:pic>
        <p:nvPicPr>
          <p:cNvPr id="150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285" y="5578830"/>
            <a:ext cx="1320601" cy="597555"/>
          </a:xfrm>
          <a:prstGeom prst="rect">
            <a:avLst/>
          </a:prstGeom>
          <a:noFill/>
        </p:spPr>
      </p:pic>
      <p:pic>
        <p:nvPicPr>
          <p:cNvPr id="151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685" y="5731230"/>
            <a:ext cx="1320601" cy="597555"/>
          </a:xfrm>
          <a:prstGeom prst="rect">
            <a:avLst/>
          </a:prstGeom>
          <a:noFill/>
        </p:spPr>
      </p:pic>
      <p:sp>
        <p:nvSpPr>
          <p:cNvPr id="152" name="V 字形矢印 151"/>
          <p:cNvSpPr/>
          <p:nvPr/>
        </p:nvSpPr>
        <p:spPr>
          <a:xfrm rot="20810482">
            <a:off x="4348547" y="4875409"/>
            <a:ext cx="2053551" cy="873719"/>
          </a:xfrm>
          <a:prstGeom prst="notchedRightArrow">
            <a:avLst/>
          </a:prstGeom>
          <a:gradFill>
            <a:gsLst>
              <a:gs pos="40000">
                <a:schemeClr val="accent3"/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利用</a:t>
            </a:r>
            <a:endParaRPr kumimoji="1" lang="ja-JP" altLang="en-US" dirty="0"/>
          </a:p>
        </p:txBody>
      </p:sp>
      <p:pic>
        <p:nvPicPr>
          <p:cNvPr id="153" name="Picture 449" descr="C:\Users\kawasho\Downloads\Computer-2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987824" y="5291992"/>
            <a:ext cx="1152128" cy="1152128"/>
          </a:xfrm>
          <a:prstGeom prst="rect">
            <a:avLst/>
          </a:prstGeom>
          <a:noFill/>
        </p:spPr>
      </p:pic>
      <p:pic>
        <p:nvPicPr>
          <p:cNvPr id="154" name="Picture 2" descr="C:\Users\kawasho\Downloads\User1-2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67744" y="5436008"/>
            <a:ext cx="1152128" cy="1152128"/>
          </a:xfrm>
          <a:prstGeom prst="rect">
            <a:avLst/>
          </a:prstGeom>
          <a:noFill/>
        </p:spPr>
      </p:pic>
      <p:grpSp>
        <p:nvGrpSpPr>
          <p:cNvPr id="4" name="グループ化 3"/>
          <p:cNvGrpSpPr/>
          <p:nvPr/>
        </p:nvGrpSpPr>
        <p:grpSpPr>
          <a:xfrm>
            <a:off x="283712" y="4005064"/>
            <a:ext cx="2272064" cy="1776442"/>
            <a:chOff x="197237" y="4509896"/>
            <a:chExt cx="2272064" cy="17764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37" y="4509896"/>
              <a:ext cx="2272064" cy="177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正方形/長方形 156"/>
            <p:cNvSpPr/>
            <p:nvPr/>
          </p:nvSpPr>
          <p:spPr>
            <a:xfrm>
              <a:off x="1537636" y="5762180"/>
              <a:ext cx="931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VNC</a:t>
              </a:r>
              <a:endPara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9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517232"/>
          </a:xfrm>
        </p:spPr>
        <p:txBody>
          <a:bodyPr>
            <a:normAutofit/>
          </a:bodyPr>
          <a:lstStyle/>
          <a:p>
            <a:r>
              <a:rPr lang="en-US" altLang="ja-JP" dirty="0"/>
              <a:t>KVM</a:t>
            </a:r>
            <a:r>
              <a:rPr lang="ja-JP" altLang="en-US" dirty="0"/>
              <a:t>用に開発されているリモート管理ソフトウェア</a:t>
            </a:r>
            <a:endParaRPr lang="en-US" altLang="ja-JP" dirty="0"/>
          </a:p>
          <a:p>
            <a:pPr lvl="1"/>
            <a:r>
              <a:rPr lang="ja-JP" altLang="en-US" dirty="0"/>
              <a:t>マイグレーション時に帯域外リモート管理を維持できる</a:t>
            </a:r>
            <a:endParaRPr lang="en-US" altLang="ja-JP" dirty="0"/>
          </a:p>
          <a:p>
            <a:pPr lvl="2"/>
            <a:r>
              <a:rPr lang="en-US" altLang="ja-JP" dirty="0"/>
              <a:t>SPICE</a:t>
            </a:r>
            <a:r>
              <a:rPr lang="ja-JP" altLang="en-US" dirty="0"/>
              <a:t>クライアントがサーバから通知されたマイグレーション先に自動的に再接続する</a:t>
            </a:r>
            <a:endParaRPr lang="en-US" altLang="ja-JP" dirty="0"/>
          </a:p>
          <a:p>
            <a:pPr lvl="2"/>
            <a:r>
              <a:rPr lang="en-US" altLang="ja-JP" dirty="0"/>
              <a:t>SPICE</a:t>
            </a:r>
            <a:r>
              <a:rPr lang="ja-JP" altLang="en-US" dirty="0"/>
              <a:t>クライアント経由でサーバの状態を転送する</a:t>
            </a:r>
            <a:endParaRPr lang="en-US" altLang="ja-JP" dirty="0"/>
          </a:p>
          <a:p>
            <a:pPr lvl="1"/>
            <a:r>
              <a:rPr lang="ja-JP" altLang="en-US" dirty="0"/>
              <a:t>マイグレーション時に接続先</a:t>
            </a:r>
            <a:r>
              <a:rPr lang="en-US" altLang="ja-JP" dirty="0"/>
              <a:t>SPICE</a:t>
            </a:r>
            <a:r>
              <a:rPr lang="ja-JP" altLang="en-US" dirty="0"/>
              <a:t>サーバの</a:t>
            </a:r>
            <a:r>
              <a:rPr lang="en-US" altLang="ja-JP" dirty="0"/>
              <a:t>IP</a:t>
            </a:r>
            <a:r>
              <a:rPr lang="ja-JP" altLang="en-US" dirty="0"/>
              <a:t>アドレス・ポート番号が変更される</a:t>
            </a:r>
            <a:endParaRPr lang="en-US" altLang="ja-JP" dirty="0"/>
          </a:p>
          <a:p>
            <a:pPr lvl="1"/>
            <a:r>
              <a:rPr lang="ja-JP" altLang="en-US" dirty="0"/>
              <a:t>普及率が</a:t>
            </a:r>
            <a:r>
              <a:rPr lang="en-US" altLang="ja-JP" dirty="0"/>
              <a:t>VNC</a:t>
            </a:r>
            <a:r>
              <a:rPr lang="ja-JP" altLang="en-US" dirty="0"/>
              <a:t>などに対して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大きく</a:t>
            </a:r>
            <a:r>
              <a:rPr lang="ja-JP" altLang="en-US" dirty="0" smtClean="0"/>
              <a:t>劣る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関連研究</a:t>
            </a:r>
            <a:r>
              <a:rPr kumimoji="1" lang="en-US" altLang="ja-JP" dirty="0" smtClean="0"/>
              <a:t>: SPICE</a:t>
            </a:r>
            <a:r>
              <a:rPr lang="en-US" altLang="ja-JP" dirty="0"/>
              <a:t> [Red Hat</a:t>
            </a:r>
            <a:r>
              <a:rPr lang="en-US" altLang="ja-JP"/>
              <a:t>, </a:t>
            </a:r>
            <a:r>
              <a:rPr lang="en-US" altLang="ja-JP" smtClean="0"/>
              <a:t>Inc.</a:t>
            </a:r>
            <a:r>
              <a:rPr lang="ja-JP" altLang="en-US" smtClean="0"/>
              <a:t> </a:t>
            </a:r>
            <a:r>
              <a:rPr lang="en-US" altLang="ja-JP" dirty="0"/>
              <a:t>‘09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5004048" y="3717032"/>
            <a:ext cx="3900031" cy="2886971"/>
            <a:chOff x="5297602" y="3965091"/>
            <a:chExt cx="3750493" cy="2776277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5675640" y="3965091"/>
              <a:ext cx="3372455" cy="2776277"/>
              <a:chOff x="2513659" y="207011"/>
              <a:chExt cx="8143761" cy="6704118"/>
            </a:xfrm>
          </p:grpSpPr>
          <p:sp>
            <p:nvSpPr>
              <p:cNvPr id="29" name="角丸四角形 28"/>
              <p:cNvSpPr/>
              <p:nvPr/>
            </p:nvSpPr>
            <p:spPr>
              <a:xfrm>
                <a:off x="3718461" y="207011"/>
                <a:ext cx="4742715" cy="3274489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endParaRPr lang="en-US" altLang="ja-JP" sz="8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36" name="角丸四角形 35"/>
              <p:cNvSpPr/>
              <p:nvPr/>
            </p:nvSpPr>
            <p:spPr>
              <a:xfrm>
                <a:off x="3718461" y="3636640"/>
                <a:ext cx="4742715" cy="3274489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endParaRPr lang="en-US" altLang="ja-JP" sz="8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6235542" y="855082"/>
                <a:ext cx="2041857" cy="2266377"/>
              </a:xfrm>
              <a:prstGeom prst="rect">
                <a:avLst/>
              </a:prstGeom>
              <a:solidFill>
                <a:schemeClr val="bg1"/>
              </a:solidFill>
              <a:ln w="25400" cmpd="sng">
                <a:solidFill>
                  <a:srgbClr val="095BFF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217065" y="884301"/>
                <a:ext cx="2041853" cy="643246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ユーザ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VM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3923422" y="855082"/>
                <a:ext cx="2041857" cy="22663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3923421" y="884301"/>
                <a:ext cx="2041855" cy="643246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管理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VM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3923422" y="207011"/>
                <a:ext cx="4353977" cy="613153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50" dirty="0" smtClean="0">
                    <a:latin typeface="IPA Pゴシック" pitchFamily="50" charset="-128"/>
                    <a:ea typeface="IPA Pゴシック" pitchFamily="50" charset="-128"/>
                  </a:rPr>
                  <a:t>ホスト</a:t>
                </a:r>
                <a:endParaRPr kumimoji="1" lang="ja-JP" altLang="en-US" sz="1050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6235542" y="4284712"/>
                <a:ext cx="2041857" cy="22663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95B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218319" y="4291283"/>
                <a:ext cx="2041853" cy="643246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ユーザ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VM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3923422" y="4284712"/>
                <a:ext cx="2041857" cy="22663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3923567" y="4318044"/>
                <a:ext cx="2024626" cy="643246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管理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rPr>
                  <a:t>VM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3923422" y="3647984"/>
                <a:ext cx="4353977" cy="594571"/>
              </a:xfrm>
              <a:prstGeom prst="rect">
                <a:avLst/>
              </a:prstGeom>
              <a:noFill/>
              <a:ln w="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dirty="0" smtClean="0">
                    <a:latin typeface="IPA Pゴシック" pitchFamily="50" charset="-128"/>
                    <a:ea typeface="IPA Pゴシック" pitchFamily="50" charset="-128"/>
                  </a:rPr>
                  <a:t>ホスト</a:t>
                </a:r>
                <a:endParaRPr kumimoji="1" lang="ja-JP" altLang="en-US" sz="1000" dirty="0">
                  <a:latin typeface="IPA Pゴシック" pitchFamily="50" charset="-128"/>
                  <a:ea typeface="IPA Pゴシック" pitchFamily="50" charset="-128"/>
                </a:endParaRPr>
              </a:p>
            </p:txBody>
          </p:sp>
          <p:sp>
            <p:nvSpPr>
              <p:cNvPr id="40" name="右カーブ矢印 39"/>
              <p:cNvSpPr/>
              <p:nvPr/>
            </p:nvSpPr>
            <p:spPr>
              <a:xfrm flipH="1">
                <a:off x="8389168" y="1764432"/>
                <a:ext cx="2268252" cy="4472256"/>
              </a:xfrm>
              <a:prstGeom prst="curvedRightArrow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直線矢印コネクタ 23"/>
              <p:cNvCxnSpPr>
                <a:stCxn id="41" idx="1"/>
                <a:endCxn id="42" idx="2"/>
              </p:cNvCxnSpPr>
              <p:nvPr/>
            </p:nvCxnSpPr>
            <p:spPr>
              <a:xfrm rot="10800000">
                <a:off x="2513659" y="4318044"/>
                <a:ext cx="1676557" cy="1297375"/>
              </a:xfrm>
              <a:prstGeom prst="bentConnector2">
                <a:avLst/>
              </a:prstGeom>
              <a:ln w="25400">
                <a:solidFill>
                  <a:schemeClr val="accent2"/>
                </a:solidFill>
                <a:headEnd type="triangle" w="lg" len="med"/>
                <a:tailEnd type="triangl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23"/>
              <p:cNvCxnSpPr>
                <a:stCxn id="49" idx="1"/>
                <a:endCxn id="42" idx="0"/>
              </p:cNvCxnSpPr>
              <p:nvPr/>
            </p:nvCxnSpPr>
            <p:spPr>
              <a:xfrm rot="10800000" flipV="1">
                <a:off x="2513659" y="2185791"/>
                <a:ext cx="1676557" cy="787341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prstDash val="sysDash"/>
                <a:headEnd type="triangle" w="lg" len="med"/>
                <a:tailEnd type="triangl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正方形/長方形 40"/>
            <p:cNvSpPr/>
            <p:nvPr/>
          </p:nvSpPr>
          <p:spPr>
            <a:xfrm>
              <a:off x="6369928" y="5954187"/>
              <a:ext cx="617582" cy="501215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SPICE</a:t>
              </a:r>
              <a:b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サーバ</a:t>
              </a:r>
              <a:endPara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5297602" y="5110584"/>
              <a:ext cx="756076" cy="556949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SPICE</a:t>
              </a:r>
              <a:br>
                <a:rPr lang="en-US" altLang="ja-JP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ja-JP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クライアント</a:t>
              </a:r>
              <a:endParaRPr lang="en-US" altLang="ja-JP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369928" y="4533926"/>
              <a:ext cx="617582" cy="501215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SPICE</a:t>
              </a:r>
              <a:b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サーバ</a:t>
              </a:r>
              <a:endPara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8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従来手法との比較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1040338"/>
              </p:ext>
            </p:extLst>
          </p:nvPr>
        </p:nvGraphicFramePr>
        <p:xfrm>
          <a:off x="395288" y="1204723"/>
          <a:ext cx="8353424" cy="553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520"/>
                <a:gridCol w="1476226"/>
                <a:gridCol w="1476226"/>
                <a:gridCol w="1476226"/>
                <a:gridCol w="1476226"/>
              </a:tblGrid>
              <a:tr h="1384161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D-MORE</a:t>
                      </a:r>
                      <a:endParaRPr kumimoji="1" lang="ja-JP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gradFill>
                      <a:gsLst>
                        <a:gs pos="60000">
                          <a:srgbClr val="FF0000"/>
                        </a:gs>
                        <a:gs pos="100000">
                          <a:schemeClr val="accent3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既存手法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gradFill>
                      <a:gsLst>
                        <a:gs pos="60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VNC</a:t>
                      </a:r>
                      <a:b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</a:b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プロキシ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gradFill>
                      <a:gsLst>
                        <a:gs pos="60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SPICE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gradFill>
                      <a:gsLst>
                        <a:gs pos="60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38416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マイグレーション時の</a:t>
                      </a:r>
                      <a:endParaRPr kumimoji="1" lang="en-US" altLang="ja-JP" dirty="0" smtClean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リモート管理の継続</a:t>
                      </a:r>
                      <a:endParaRPr kumimoji="1" lang="ja-JP" altLang="en-US" dirty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○</a:t>
                      </a:r>
                      <a:endParaRPr kumimoji="1" lang="ja-JP" alt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×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○</a:t>
                      </a:r>
                      <a:endParaRPr kumimoji="1" lang="ja-JP" alt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○</a:t>
                      </a:r>
                      <a:endParaRPr kumimoji="1" lang="ja-JP" alt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84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マイグレーション時の</a:t>
                      </a:r>
                      <a:endParaRPr kumimoji="1" lang="en-US" altLang="ja-JP" dirty="0" smtClean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  <a:p>
                      <a:r>
                        <a:rPr kumimoji="1" lang="en-US" altLang="ja-JP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IP</a:t>
                      </a:r>
                      <a:r>
                        <a:rPr kumimoji="1" lang="ja-JP" altLang="en-US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アドレスとポート番号の維持</a:t>
                      </a:r>
                      <a:endParaRPr kumimoji="1" lang="ja-JP" altLang="en-US" dirty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○</a:t>
                      </a:r>
                      <a:endParaRPr kumimoji="1" lang="ja-JP" alt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△</a:t>
                      </a:r>
                      <a:r>
                        <a:rPr kumimoji="1" lang="en-US" altLang="ja-JP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/>
                      </a:r>
                      <a:br>
                        <a:rPr kumimoji="1" lang="en-US" altLang="ja-JP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</a:br>
                      <a:r>
                        <a:rPr kumimoji="1" lang="en-US" altLang="ja-JP" sz="1200" b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NAPT</a:t>
                      </a:r>
                      <a:r>
                        <a:rPr kumimoji="1" lang="ja-JP" altLang="en-US" sz="1200" b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変換を</a:t>
                      </a:r>
                      <a:r>
                        <a:rPr kumimoji="1" lang="en-US" altLang="ja-JP" sz="1200" b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/>
                      </a:r>
                      <a:br>
                        <a:rPr kumimoji="1" lang="en-US" altLang="ja-JP" sz="1200" b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</a:br>
                      <a:r>
                        <a:rPr kumimoji="1" lang="ja-JP" altLang="en-US" sz="1200" b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用いれば可能</a:t>
                      </a:r>
                      <a:endParaRPr kumimoji="1" lang="ja-JP" altLang="en-US" sz="1100" b="0" dirty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○</a:t>
                      </a:r>
                      <a:endParaRPr kumimoji="1" lang="ja-JP" alt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×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84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マイグレーション時の</a:t>
                      </a:r>
                      <a:endParaRPr kumimoji="1" lang="en-US" altLang="ja-JP" dirty="0" smtClean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データの保持</a:t>
                      </a:r>
                      <a:endParaRPr kumimoji="1" lang="ja-JP" altLang="en-US" dirty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○</a:t>
                      </a:r>
                      <a:endParaRPr kumimoji="1" lang="ja-JP" altLang="en-US" sz="40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×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×</a:t>
                      </a:r>
                      <a:endParaRPr kumimoji="1" lang="ja-JP" alt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PA Pゴシック" pitchFamily="50" charset="-128"/>
                          <a:ea typeface="IPA Pゴシック" pitchFamily="50" charset="-128"/>
                        </a:rPr>
                        <a:t>○</a:t>
                      </a:r>
                    </a:p>
                    <a:p>
                      <a:pPr algn="ctr"/>
                      <a:r>
                        <a:rPr kumimoji="1" lang="en-US" altLang="ja-JP" sz="1200" b="0" spc="-4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seamless</a:t>
                      </a:r>
                      <a:r>
                        <a:rPr kumimoji="1" lang="ja-JP" altLang="en-US" sz="1200" b="0" spc="-40" baseline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 </a:t>
                      </a:r>
                      <a:r>
                        <a:rPr kumimoji="1" lang="en-US" altLang="ja-JP" sz="1200" b="0" spc="-40" baseline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migration</a:t>
                      </a:r>
                      <a:r>
                        <a:rPr kumimoji="1" lang="en-US" altLang="ja-JP" sz="1200" b="0" baseline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/>
                      </a:r>
                      <a:br>
                        <a:rPr kumimoji="1" lang="en-US" altLang="ja-JP" sz="1200" b="0" baseline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</a:br>
                      <a:r>
                        <a:rPr kumimoji="1" lang="ja-JP" altLang="en-US" sz="1200" b="0" baseline="0" dirty="0" smtClean="0">
                          <a:effectLst/>
                          <a:latin typeface="IPA Pゴシック" pitchFamily="50" charset="-128"/>
                          <a:ea typeface="IPA Pゴシック" pitchFamily="50" charset="-128"/>
                        </a:rPr>
                        <a:t>でサポート</a:t>
                      </a:r>
                      <a:endParaRPr kumimoji="1" lang="ja-JP" altLang="en-US" sz="1200" b="0" dirty="0">
                        <a:effectLst/>
                        <a:latin typeface="IPA Pゴシック" pitchFamily="50" charset="-128"/>
                        <a:ea typeface="IPA Pゴシック" pitchFamily="50" charset="-12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5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24936" cy="5517232"/>
          </a:xfrm>
        </p:spPr>
        <p:txBody>
          <a:bodyPr>
            <a:normAutofit/>
          </a:bodyPr>
          <a:lstStyle/>
          <a:p>
            <a:r>
              <a:rPr lang="en-US" altLang="ja-JP" dirty="0"/>
              <a:t>V</a:t>
            </a:r>
            <a:r>
              <a:rPr lang="ja-JP" altLang="en-US" dirty="0"/>
              <a:t>Ｍ</a:t>
            </a:r>
            <a:r>
              <a:rPr lang="en-US" altLang="ja-JP" dirty="0"/>
              <a:t>ware </a:t>
            </a:r>
            <a:r>
              <a:rPr lang="en-US" altLang="ja-JP" dirty="0" err="1"/>
              <a:t>vSphere</a:t>
            </a:r>
            <a:r>
              <a:rPr lang="en-US" altLang="ja-JP" dirty="0"/>
              <a:t> Hypervisor </a:t>
            </a:r>
            <a:r>
              <a:rPr lang="en-US" altLang="ja-JP" dirty="0">
                <a:latin typeface="+mn-ea"/>
              </a:rPr>
              <a:t>[VMware, Inc.]</a:t>
            </a:r>
            <a:endParaRPr lang="en-US" altLang="ja-JP" dirty="0"/>
          </a:p>
          <a:p>
            <a:pPr lvl="1"/>
            <a:r>
              <a:rPr lang="ja-JP" altLang="en-US" dirty="0"/>
              <a:t>ＶＮＣサーバを</a:t>
            </a:r>
            <a:r>
              <a:rPr lang="en-US" altLang="ja-JP" dirty="0"/>
              <a:t>VMM</a:t>
            </a:r>
            <a:r>
              <a:rPr lang="ja-JP" altLang="en-US" dirty="0"/>
              <a:t>内で動かす</a:t>
            </a:r>
            <a:endParaRPr lang="en-US" altLang="ja-JP" dirty="0"/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のマイグレーション時にリモート接続は切断される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Stub Domain </a:t>
            </a:r>
            <a:r>
              <a:rPr lang="en-US" altLang="ja-JP" sz="2800" dirty="0"/>
              <a:t>[Nakajima et al.</a:t>
            </a:r>
            <a:r>
              <a:rPr lang="ja-JP" altLang="en-US" sz="2800" dirty="0"/>
              <a:t> </a:t>
            </a:r>
            <a:r>
              <a:rPr lang="en-US" altLang="ja-JP" sz="2800" dirty="0"/>
              <a:t>‘06]</a:t>
            </a:r>
            <a:br>
              <a:rPr lang="en-US" altLang="ja-JP" sz="2800" dirty="0"/>
            </a:br>
            <a:r>
              <a:rPr lang="en-US" altLang="ja-JP" dirty="0" err="1"/>
              <a:t>Xoar</a:t>
            </a:r>
            <a:r>
              <a:rPr lang="en-US" altLang="ja-JP" dirty="0"/>
              <a:t> </a:t>
            </a:r>
            <a:r>
              <a:rPr lang="en-US" altLang="ja-JP" sz="2800" dirty="0"/>
              <a:t>[</a:t>
            </a:r>
            <a:r>
              <a:rPr lang="en-US" altLang="ja-JP" sz="2800" dirty="0" err="1"/>
              <a:t>Colp</a:t>
            </a:r>
            <a:r>
              <a:rPr lang="en-US" altLang="ja-JP" sz="2800" dirty="0"/>
              <a:t> et al. ’11]</a:t>
            </a:r>
          </a:p>
          <a:p>
            <a:pPr lvl="1"/>
            <a:r>
              <a:rPr lang="en-US" altLang="ja-JP" dirty="0"/>
              <a:t>VNC</a:t>
            </a:r>
            <a:r>
              <a:rPr lang="ja-JP" altLang="en-US" dirty="0"/>
              <a:t>サーバを専用</a:t>
            </a:r>
            <a:r>
              <a:rPr lang="en-US" altLang="ja-JP" dirty="0"/>
              <a:t>VM</a:t>
            </a:r>
            <a:r>
              <a:rPr lang="ja-JP" altLang="en-US" dirty="0"/>
              <a:t>に分離</a:t>
            </a:r>
            <a:endParaRPr lang="en-US" altLang="ja-JP" dirty="0"/>
          </a:p>
          <a:p>
            <a:pPr lvl="1"/>
            <a:r>
              <a:rPr lang="ja-JP" altLang="en-US" dirty="0"/>
              <a:t>マイグレーションはできない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 err="1"/>
              <a:t>FBCrypt</a:t>
            </a:r>
            <a:r>
              <a:rPr lang="en-US" altLang="ja-JP" dirty="0"/>
              <a:t> [</a:t>
            </a:r>
            <a:r>
              <a:rPr lang="en-US" altLang="ja-JP" dirty="0" err="1"/>
              <a:t>Egawa</a:t>
            </a:r>
            <a:r>
              <a:rPr lang="en-US" altLang="ja-JP" dirty="0"/>
              <a:t> et al.</a:t>
            </a:r>
            <a:r>
              <a:rPr lang="ja-JP" altLang="en-US" dirty="0"/>
              <a:t> </a:t>
            </a:r>
            <a:r>
              <a:rPr lang="en-US" altLang="ja-JP" dirty="0"/>
              <a:t>‘12]</a:t>
            </a:r>
          </a:p>
          <a:p>
            <a:pPr lvl="1"/>
            <a:r>
              <a:rPr lang="ja-JP" altLang="en-US" dirty="0"/>
              <a:t>クラウドにおける帯域外リモート管理のセキュリティ向上</a:t>
            </a:r>
            <a:endParaRPr lang="en-US" altLang="ja-JP" dirty="0"/>
          </a:p>
          <a:p>
            <a:pPr lvl="1"/>
            <a:r>
              <a:rPr lang="en-US" altLang="ja-JP" dirty="0"/>
              <a:t>D-MORE</a:t>
            </a:r>
            <a:r>
              <a:rPr lang="ja-JP" altLang="en-US" dirty="0"/>
              <a:t>との併用を計画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関連研究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96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帯域外リモート管理の継続が可能なマイグレーションを実現するシステム</a:t>
            </a:r>
            <a:r>
              <a:rPr lang="en-US" altLang="ja-JP" dirty="0"/>
              <a:t>D-MORE</a:t>
            </a:r>
            <a:r>
              <a:rPr lang="ja-JP" altLang="en-US" dirty="0"/>
              <a:t>を提案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で</a:t>
            </a:r>
            <a:r>
              <a:rPr lang="en-US" altLang="ja-JP" dirty="0"/>
              <a:t>VNC</a:t>
            </a:r>
            <a:r>
              <a:rPr lang="ja-JP" altLang="en-US" dirty="0"/>
              <a:t>サーバと仮想デバイスを動作させる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とユーザ</a:t>
            </a:r>
            <a:r>
              <a:rPr lang="en-US" altLang="ja-JP" dirty="0"/>
              <a:t>VM</a:t>
            </a:r>
            <a:r>
              <a:rPr lang="ja-JP" altLang="en-US" dirty="0"/>
              <a:t>を同時にマイグレーション</a:t>
            </a:r>
            <a:endParaRPr lang="en-US" altLang="ja-JP" dirty="0"/>
          </a:p>
          <a:p>
            <a:pPr lvl="2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とユーザ</a:t>
            </a:r>
            <a:r>
              <a:rPr lang="en-US" altLang="ja-JP" dirty="0"/>
              <a:t>VM</a:t>
            </a:r>
            <a:r>
              <a:rPr lang="ja-JP" altLang="en-US" dirty="0"/>
              <a:t>間の接続を維持</a:t>
            </a:r>
            <a:endParaRPr lang="en-US" altLang="ja-JP" dirty="0"/>
          </a:p>
          <a:p>
            <a:pPr lvl="2"/>
            <a:r>
              <a:rPr lang="ja-JP" altLang="en-US" dirty="0"/>
              <a:t>マイグレーション中に入力情報が失われない</a:t>
            </a:r>
            <a:endParaRPr lang="en-US" altLang="ja-JP" dirty="0"/>
          </a:p>
          <a:p>
            <a:pPr lvl="2"/>
            <a:r>
              <a:rPr lang="en-US" altLang="ja-JP" dirty="0"/>
              <a:t>VNC</a:t>
            </a:r>
            <a:r>
              <a:rPr lang="ja-JP" altLang="en-US" dirty="0"/>
              <a:t>クライアントの接続先が変わらない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D-MORE</a:t>
            </a:r>
            <a:r>
              <a:rPr lang="ja-JP" altLang="en-US" dirty="0"/>
              <a:t>のオーバーヘッドが現状では十分小さいことを確認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画面更新処理への対応</a:t>
            </a:r>
            <a:endParaRPr lang="en-US" altLang="ja-JP" dirty="0"/>
          </a:p>
          <a:p>
            <a:pPr lvl="1"/>
            <a:r>
              <a:rPr lang="ja-JP" altLang="en-US" dirty="0"/>
              <a:t>現在は，キーボード・マウスの入力処理のみ対応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マイグレーション時のイベントチャネルの維持の実装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同時マイグレーションの実装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完全仮想化への対応</a:t>
            </a:r>
            <a:endParaRPr lang="en-US" altLang="ja-JP" dirty="0"/>
          </a:p>
          <a:p>
            <a:pPr lvl="1"/>
            <a:r>
              <a:rPr lang="ja-JP" altLang="en-US" dirty="0"/>
              <a:t>現在は準仮想化のみ対応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8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管理</a:t>
            </a:r>
            <a:r>
              <a:rPr lang="en-US" altLang="ja-JP" dirty="0"/>
              <a:t>VM</a:t>
            </a:r>
            <a:r>
              <a:rPr lang="ja-JP" altLang="en-US" dirty="0"/>
              <a:t>経由でユーザ</a:t>
            </a:r>
            <a:r>
              <a:rPr lang="en-US" altLang="ja-JP" dirty="0"/>
              <a:t>VM</a:t>
            </a:r>
            <a:r>
              <a:rPr lang="ja-JP" altLang="en-US" dirty="0"/>
              <a:t>をリモート</a:t>
            </a:r>
            <a:r>
              <a:rPr lang="ja-JP" altLang="en-US" dirty="0" smtClean="0"/>
              <a:t>管理</a:t>
            </a:r>
            <a:endParaRPr lang="en-US" altLang="ja-JP" dirty="0" smtClean="0"/>
          </a:p>
          <a:p>
            <a:pPr lvl="1"/>
            <a:r>
              <a:rPr lang="ja-JP" altLang="en-US" dirty="0"/>
              <a:t>管理</a:t>
            </a:r>
            <a:r>
              <a:rPr lang="en-US" altLang="ja-JP" dirty="0"/>
              <a:t>VM</a:t>
            </a:r>
            <a:r>
              <a:rPr lang="ja-JP" altLang="en-US" dirty="0"/>
              <a:t>でリモート管理サーバを動作させる</a:t>
            </a:r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の仮想デバイスを直接参照する</a:t>
            </a:r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のネットワーク障害の影響を受けない</a:t>
            </a:r>
          </a:p>
          <a:p>
            <a:pPr lvl="2"/>
            <a:r>
              <a:rPr lang="ja-JP" altLang="en-US" dirty="0"/>
              <a:t>ネットワークの設定ミス時でも操作が可能</a:t>
            </a:r>
          </a:p>
          <a:p>
            <a:pPr lvl="1"/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帯域外リモート管理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987824" y="3717032"/>
            <a:ext cx="5878014" cy="27060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79512" y="4334853"/>
            <a:ext cx="1687046" cy="2088232"/>
            <a:chOff x="364674" y="4653136"/>
            <a:chExt cx="1687046" cy="2088232"/>
          </a:xfrm>
        </p:grpSpPr>
        <p:sp>
          <p:nvSpPr>
            <p:cNvPr id="6" name="正方形/長方形 5"/>
            <p:cNvSpPr/>
            <p:nvPr/>
          </p:nvSpPr>
          <p:spPr>
            <a:xfrm>
              <a:off x="364674" y="4653136"/>
              <a:ext cx="1687046" cy="20882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19537" y="6021288"/>
              <a:ext cx="1560175" cy="648072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6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6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クライアント</a:t>
              </a:r>
              <a:endParaRPr kumimoji="1" lang="ja-JP" altLang="en-US" sz="1600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8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725144"/>
              <a:ext cx="912103" cy="912101"/>
            </a:xfrm>
            <a:prstGeom prst="rect">
              <a:avLst/>
            </a:prstGeom>
            <a:noFill/>
          </p:spPr>
        </p:pic>
        <p:pic>
          <p:nvPicPr>
            <p:cNvPr id="9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46" y="5030321"/>
              <a:ext cx="908674" cy="908672"/>
            </a:xfrm>
            <a:prstGeom prst="rect">
              <a:avLst/>
            </a:prstGeom>
            <a:noFill/>
          </p:spPr>
        </p:pic>
      </p:grpSp>
      <p:grpSp>
        <p:nvGrpSpPr>
          <p:cNvPr id="10" name="グループ化 18"/>
          <p:cNvGrpSpPr/>
          <p:nvPr/>
        </p:nvGrpSpPr>
        <p:grpSpPr>
          <a:xfrm>
            <a:off x="3419872" y="3997217"/>
            <a:ext cx="1872208" cy="2353859"/>
            <a:chOff x="-128159" y="1844821"/>
            <a:chExt cx="1138095" cy="2592285"/>
          </a:xfrm>
          <a:solidFill>
            <a:schemeClr val="bg1"/>
          </a:solidFill>
        </p:grpSpPr>
        <p:sp>
          <p:nvSpPr>
            <p:cNvPr id="11" name="正方形/長方形 10"/>
            <p:cNvSpPr/>
            <p:nvPr/>
          </p:nvSpPr>
          <p:spPr>
            <a:xfrm>
              <a:off x="-128159" y="1844821"/>
              <a:ext cx="1138095" cy="259228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-62696" y="1885831"/>
              <a:ext cx="1018438" cy="36594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管理</a:t>
              </a:r>
              <a:r>
                <a:rPr kumimoji="1"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VM</a:t>
              </a:r>
              <a:endPara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3491880" y="4379478"/>
            <a:ext cx="1704191" cy="648071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r>
              <a:rPr lang="ja-JP" altLang="en-US" sz="1600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kumimoji="1" lang="ja-JP" altLang="en-US" sz="1600" dirty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477590" y="5342965"/>
            <a:ext cx="1728191" cy="936104"/>
          </a:xfrm>
          <a:prstGeom prst="rect">
            <a:avLst/>
          </a:prstGeom>
          <a:gradFill>
            <a:gsLst>
              <a:gs pos="0">
                <a:srgbClr val="7AE0CB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ja-JP" altLang="en-US" sz="1600" dirty="0" smtClean="0">
                <a:latin typeface="IPA Pゴシック" pitchFamily="50" charset="-128"/>
                <a:ea typeface="IPA Pゴシック" pitchFamily="50" charset="-128"/>
              </a:rPr>
              <a:t>仮想デバイス</a:t>
            </a:r>
            <a:endParaRPr lang="ja-JP" altLang="en-US" sz="1600" dirty="0"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15" name="直線矢印コネクタ 23"/>
          <p:cNvCxnSpPr>
            <a:stCxn id="7" idx="3"/>
            <a:endCxn id="13" idx="1"/>
          </p:cNvCxnSpPr>
          <p:nvPr/>
        </p:nvCxnSpPr>
        <p:spPr>
          <a:xfrm flipV="1">
            <a:off x="1794550" y="4703514"/>
            <a:ext cx="1697330" cy="1323527"/>
          </a:xfrm>
          <a:prstGeom prst="bentConnector3">
            <a:avLst>
              <a:gd name="adj1" fmla="val 40273"/>
            </a:avLst>
          </a:prstGeom>
          <a:ln w="381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3" idx="2"/>
            <a:endCxn id="14" idx="0"/>
          </p:cNvCxnSpPr>
          <p:nvPr/>
        </p:nvCxnSpPr>
        <p:spPr>
          <a:xfrm flipH="1">
            <a:off x="4341686" y="5027549"/>
            <a:ext cx="2290" cy="315416"/>
          </a:xfrm>
          <a:prstGeom prst="straightConnector1">
            <a:avLst/>
          </a:prstGeom>
          <a:ln w="38100" cap="flat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6063031"/>
            <a:ext cx="1053478" cy="476686"/>
          </a:xfrm>
          <a:prstGeom prst="rect">
            <a:avLst/>
          </a:prstGeom>
          <a:noFill/>
        </p:spPr>
      </p:pic>
      <p:pic>
        <p:nvPicPr>
          <p:cNvPr id="18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847021"/>
            <a:ext cx="1053478" cy="476686"/>
          </a:xfrm>
          <a:prstGeom prst="rect">
            <a:avLst/>
          </a:prstGeom>
          <a:noFill/>
        </p:spPr>
      </p:pic>
      <p:grpSp>
        <p:nvGrpSpPr>
          <p:cNvPr id="19" name="グループ化 73"/>
          <p:cNvGrpSpPr/>
          <p:nvPr/>
        </p:nvGrpSpPr>
        <p:grpSpPr>
          <a:xfrm>
            <a:off x="6156175" y="3997217"/>
            <a:ext cx="2470955" cy="1623494"/>
            <a:chOff x="6341339" y="2067393"/>
            <a:chExt cx="822949" cy="2258739"/>
          </a:xfrm>
        </p:grpSpPr>
        <p:sp>
          <p:nvSpPr>
            <p:cNvPr id="20" name="正方形/長方形 19"/>
            <p:cNvSpPr/>
            <p:nvPr/>
          </p:nvSpPr>
          <p:spPr>
            <a:xfrm>
              <a:off x="6341339" y="2067393"/>
              <a:ext cx="822949" cy="22587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341339" y="2102721"/>
              <a:ext cx="822948" cy="39541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ユーザ</a:t>
              </a:r>
              <a:r>
                <a:rPr kumimoji="1" lang="en-US" altLang="ja-JP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VM</a:t>
              </a:r>
              <a:endParaRPr kumimoji="1"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cxnSp>
        <p:nvCxnSpPr>
          <p:cNvPr id="22" name="直線矢印コネクタ 23"/>
          <p:cNvCxnSpPr>
            <a:endCxn id="20" idx="2"/>
          </p:cNvCxnSpPr>
          <p:nvPr/>
        </p:nvCxnSpPr>
        <p:spPr>
          <a:xfrm flipV="1">
            <a:off x="5213732" y="5620711"/>
            <a:ext cx="2177921" cy="286838"/>
          </a:xfrm>
          <a:prstGeom prst="bentConnector2">
            <a:avLst/>
          </a:prstGeom>
          <a:ln w="50800">
            <a:solidFill>
              <a:srgbClr val="008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kawasho\AppData\Local\Microsoft\Windows\Temporary Internet Files\Content.IE5\9GDS9C5D\MC900398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58989"/>
            <a:ext cx="738318" cy="2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矢印コネクタ 23"/>
          <p:cNvCxnSpPr>
            <a:stCxn id="6" idx="0"/>
          </p:cNvCxnSpPr>
          <p:nvPr/>
        </p:nvCxnSpPr>
        <p:spPr>
          <a:xfrm rot="5400000" flipH="1" flipV="1">
            <a:off x="3134341" y="1745063"/>
            <a:ext cx="478485" cy="4701096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3"/>
          <p:cNvCxnSpPr/>
          <p:nvPr/>
        </p:nvCxnSpPr>
        <p:spPr>
          <a:xfrm rot="16200000" flipV="1">
            <a:off x="5366787" y="4213713"/>
            <a:ext cx="1091324" cy="376633"/>
          </a:xfrm>
          <a:prstGeom prst="bentConnector3">
            <a:avLst>
              <a:gd name="adj1" fmla="val -40"/>
            </a:avLst>
          </a:prstGeom>
          <a:ln w="38100">
            <a:solidFill>
              <a:srgbClr val="FF0000"/>
            </a:solidFill>
            <a:prstDash val="sysDash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614" y="5378969"/>
            <a:ext cx="660128" cy="563309"/>
          </a:xfrm>
          <a:prstGeom prst="rect">
            <a:avLst/>
          </a:prstGeom>
        </p:spPr>
      </p:pic>
      <p:sp>
        <p:nvSpPr>
          <p:cNvPr id="28" name="ドーナツ 27"/>
          <p:cNvSpPr/>
          <p:nvPr/>
        </p:nvSpPr>
        <p:spPr>
          <a:xfrm>
            <a:off x="2123728" y="4982925"/>
            <a:ext cx="720080" cy="720080"/>
          </a:xfrm>
          <a:prstGeom prst="donut">
            <a:avLst>
              <a:gd name="adj" fmla="val 13462"/>
            </a:avLst>
          </a:prstGeom>
          <a:solidFill>
            <a:srgbClr val="43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9" name="ドーナツ 28"/>
          <p:cNvSpPr/>
          <p:nvPr/>
        </p:nvSpPr>
        <p:spPr>
          <a:xfrm>
            <a:off x="3994664" y="4838460"/>
            <a:ext cx="720080" cy="720080"/>
          </a:xfrm>
          <a:prstGeom prst="donut">
            <a:avLst>
              <a:gd name="adj" fmla="val 13462"/>
            </a:avLst>
          </a:prstGeom>
          <a:solidFill>
            <a:srgbClr val="43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5830758" y="4341377"/>
            <a:ext cx="2733783" cy="1224136"/>
            <a:chOff x="5830758" y="4341377"/>
            <a:chExt cx="2733783" cy="1224136"/>
          </a:xfrm>
        </p:grpSpPr>
        <p:sp>
          <p:nvSpPr>
            <p:cNvPr id="25" name="正方形/長方形 24"/>
            <p:cNvSpPr/>
            <p:nvPr/>
          </p:nvSpPr>
          <p:spPr>
            <a:xfrm>
              <a:off x="6718592" y="4724845"/>
              <a:ext cx="1845949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ネットワーク障害</a:t>
              </a:r>
              <a:endParaRPr kumimoji="1" lang="ja-JP" altLang="en-US" dirty="0"/>
            </a:p>
          </p:txBody>
        </p:sp>
        <p:sp>
          <p:nvSpPr>
            <p:cNvPr id="35" name="乗算記号 34"/>
            <p:cNvSpPr/>
            <p:nvPr/>
          </p:nvSpPr>
          <p:spPr>
            <a:xfrm>
              <a:off x="5830758" y="4341377"/>
              <a:ext cx="1174656" cy="122413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7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568952" cy="5112568"/>
          </a:xfrm>
        </p:spPr>
        <p:txBody>
          <a:bodyPr/>
          <a:lstStyle/>
          <a:p>
            <a:r>
              <a:rPr lang="en-US" altLang="ja-JP" dirty="0"/>
              <a:t>VM</a:t>
            </a:r>
            <a:r>
              <a:rPr lang="ja-JP" altLang="en-US" dirty="0"/>
              <a:t>のマイグレーション時に</a:t>
            </a:r>
            <a:r>
              <a:rPr lang="en-US" altLang="ja-JP" dirty="0"/>
              <a:t>VNC</a:t>
            </a:r>
            <a:r>
              <a:rPr lang="ja-JP" altLang="en-US" dirty="0"/>
              <a:t>接続が切断される</a:t>
            </a:r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の移動によって移動元の</a:t>
            </a:r>
            <a:r>
              <a:rPr lang="en-US" altLang="ja-JP" dirty="0"/>
              <a:t>VNC</a:t>
            </a:r>
            <a:r>
              <a:rPr lang="ja-JP" altLang="en-US" dirty="0"/>
              <a:t>サーバが終了</a:t>
            </a:r>
          </a:p>
          <a:p>
            <a:pPr lvl="1"/>
            <a:r>
              <a:rPr lang="ja-JP" altLang="en-US" dirty="0"/>
              <a:t>移動先の</a:t>
            </a:r>
            <a:r>
              <a:rPr lang="en-US" altLang="ja-JP" dirty="0"/>
              <a:t>VNC</a:t>
            </a:r>
            <a:r>
              <a:rPr lang="ja-JP" altLang="en-US" dirty="0"/>
              <a:t>サーバにつなぎ直さなければならない</a:t>
            </a:r>
          </a:p>
          <a:p>
            <a:r>
              <a:rPr lang="ja-JP" altLang="en-US" dirty="0"/>
              <a:t>キーボード等の入力情報が失われる可能性がある</a:t>
            </a:r>
          </a:p>
          <a:p>
            <a:pPr lvl="1"/>
            <a:r>
              <a:rPr lang="ja-JP" altLang="en-US" dirty="0"/>
              <a:t>ネットワーク上の送信中のデータ</a:t>
            </a:r>
          </a:p>
          <a:p>
            <a:pPr lvl="1"/>
            <a:r>
              <a:rPr lang="en-US" altLang="ja-JP" dirty="0"/>
              <a:t>VNC</a:t>
            </a:r>
            <a:r>
              <a:rPr lang="ja-JP" altLang="en-US" dirty="0"/>
              <a:t>サーバからユーザ</a:t>
            </a:r>
            <a:r>
              <a:rPr lang="en-US" altLang="ja-JP" dirty="0"/>
              <a:t>VM</a:t>
            </a:r>
            <a:r>
              <a:rPr lang="ja-JP" altLang="en-US" dirty="0"/>
              <a:t>に渡されていないデータ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マイグレーション時の管理中断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331640" y="4049097"/>
            <a:ext cx="7664378" cy="25979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75656" y="4456331"/>
            <a:ext cx="3312368" cy="20467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8" name="グループ化 18"/>
          <p:cNvGrpSpPr/>
          <p:nvPr/>
        </p:nvGrpSpPr>
        <p:grpSpPr>
          <a:xfrm>
            <a:off x="1907704" y="5055098"/>
            <a:ext cx="1008112" cy="1375944"/>
            <a:chOff x="-128159" y="2185564"/>
            <a:chExt cx="1138095" cy="2251542"/>
          </a:xfrm>
          <a:solidFill>
            <a:schemeClr val="bg1"/>
          </a:solidFill>
        </p:grpSpPr>
        <p:sp>
          <p:nvSpPr>
            <p:cNvPr id="10" name="正方形/長方形 9"/>
            <p:cNvSpPr/>
            <p:nvPr/>
          </p:nvSpPr>
          <p:spPr>
            <a:xfrm>
              <a:off x="-128159" y="2185564"/>
              <a:ext cx="1138095" cy="225154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-69865" y="2303395"/>
              <a:ext cx="1018438" cy="50363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 smtClean="0">
                  <a:latin typeface="IPA Pゴシック" pitchFamily="50" charset="-128"/>
                  <a:ea typeface="IPA Pゴシック" pitchFamily="50" charset="-128"/>
                </a:rPr>
                <a:t>管理</a:t>
              </a:r>
              <a:r>
                <a:rPr kumimoji="1"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  <a:t>VM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07504" y="4049095"/>
            <a:ext cx="1080120" cy="2597969"/>
            <a:chOff x="107504" y="4169332"/>
            <a:chExt cx="1080120" cy="2572035"/>
          </a:xfrm>
        </p:grpSpPr>
        <p:sp>
          <p:nvSpPr>
            <p:cNvPr id="15" name="正方形/長方形 14"/>
            <p:cNvSpPr/>
            <p:nvPr/>
          </p:nvSpPr>
          <p:spPr>
            <a:xfrm>
              <a:off x="107504" y="4169332"/>
              <a:ext cx="1080120" cy="257203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79512" y="5586293"/>
              <a:ext cx="936104" cy="866524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クライアント</a:t>
              </a:r>
              <a:endParaRPr kumimoji="1" lang="ja-JP" altLang="en-US" sz="1200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17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20" y="4419519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18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52" y="4779558"/>
              <a:ext cx="720080" cy="720080"/>
            </a:xfrm>
            <a:prstGeom prst="rect">
              <a:avLst/>
            </a:prstGeom>
            <a:noFill/>
          </p:spPr>
        </p:pic>
      </p:grpSp>
      <p:sp>
        <p:nvSpPr>
          <p:cNvPr id="19" name="正方形/長方形 18"/>
          <p:cNvSpPr/>
          <p:nvPr/>
        </p:nvSpPr>
        <p:spPr>
          <a:xfrm>
            <a:off x="5436096" y="4456330"/>
            <a:ext cx="3384376" cy="20467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967011" y="5480344"/>
            <a:ext cx="881749" cy="875261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21" name="グループ化 73"/>
          <p:cNvGrpSpPr/>
          <p:nvPr/>
        </p:nvGrpSpPr>
        <p:grpSpPr>
          <a:xfrm>
            <a:off x="3059831" y="5055098"/>
            <a:ext cx="1646312" cy="1375945"/>
            <a:chOff x="5820355" y="3545021"/>
            <a:chExt cx="1343929" cy="1090493"/>
          </a:xfrm>
        </p:grpSpPr>
        <p:sp>
          <p:nvSpPr>
            <p:cNvPr id="22" name="正方形/長方形 21"/>
            <p:cNvSpPr/>
            <p:nvPr/>
          </p:nvSpPr>
          <p:spPr>
            <a:xfrm>
              <a:off x="5820355" y="3545021"/>
              <a:ext cx="1343929" cy="10904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879138" y="3604037"/>
              <a:ext cx="1234424" cy="2439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latin typeface="IPA Pゴシック" pitchFamily="50" charset="-128"/>
                  <a:ea typeface="IPA Pゴシック" pitchFamily="50" charset="-128"/>
                </a:rPr>
                <a:t>ユーザ</a:t>
              </a:r>
              <a:r>
                <a:rPr kumimoji="1"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  <a:t>VM</a:t>
              </a:r>
            </a:p>
          </p:txBody>
        </p:sp>
      </p:grpSp>
      <p:cxnSp>
        <p:nvCxnSpPr>
          <p:cNvPr id="24" name="直線矢印コネクタ 23"/>
          <p:cNvCxnSpPr>
            <a:stCxn id="16" idx="3"/>
            <a:endCxn id="20" idx="1"/>
          </p:cNvCxnSpPr>
          <p:nvPr/>
        </p:nvCxnSpPr>
        <p:spPr>
          <a:xfrm>
            <a:off x="1115616" y="5917974"/>
            <a:ext cx="851395" cy="1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771800" y="5904126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乗算記号 31"/>
          <p:cNvSpPr/>
          <p:nvPr/>
        </p:nvSpPr>
        <p:spPr>
          <a:xfrm>
            <a:off x="949072" y="5278914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33" name="乗算記号 32"/>
          <p:cNvSpPr/>
          <p:nvPr/>
        </p:nvSpPr>
        <p:spPr>
          <a:xfrm>
            <a:off x="2389232" y="5278914"/>
            <a:ext cx="1174656" cy="122413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pic>
        <p:nvPicPr>
          <p:cNvPr id="4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472555"/>
            <a:ext cx="432048" cy="195496"/>
          </a:xfrm>
          <a:prstGeom prst="rect">
            <a:avLst/>
          </a:prstGeom>
          <a:noFill/>
        </p:spPr>
      </p:pic>
      <p:pic>
        <p:nvPicPr>
          <p:cNvPr id="4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6472555"/>
            <a:ext cx="432048" cy="195496"/>
          </a:xfrm>
          <a:prstGeom prst="rect">
            <a:avLst/>
          </a:prstGeom>
          <a:noFill/>
        </p:spPr>
      </p:pic>
      <p:cxnSp>
        <p:nvCxnSpPr>
          <p:cNvPr id="46" name="直線矢印コネクタ 45"/>
          <p:cNvCxnSpPr/>
          <p:nvPr/>
        </p:nvCxnSpPr>
        <p:spPr>
          <a:xfrm>
            <a:off x="2339752" y="4275080"/>
            <a:ext cx="5606752" cy="0"/>
          </a:xfrm>
          <a:prstGeom prst="straightConnector1">
            <a:avLst/>
          </a:prstGeom>
          <a:ln w="381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499992" y="4136581"/>
            <a:ext cx="1241045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IPA Pゴシック" pitchFamily="50" charset="-128"/>
                <a:ea typeface="IPA Pゴシック" pitchFamily="50" charset="-128"/>
              </a:rPr>
              <a:t>マイグレーション</a:t>
            </a:r>
            <a:endParaRPr kumimoji="1" lang="ja-JP" altLang="en-US" sz="1200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55" name="グループ化 18"/>
          <p:cNvGrpSpPr/>
          <p:nvPr/>
        </p:nvGrpSpPr>
        <p:grpSpPr>
          <a:xfrm>
            <a:off x="7380312" y="5055098"/>
            <a:ext cx="1008112" cy="1375944"/>
            <a:chOff x="-128159" y="2185564"/>
            <a:chExt cx="1138095" cy="2251542"/>
          </a:xfrm>
          <a:solidFill>
            <a:schemeClr val="bg1"/>
          </a:solidFill>
        </p:grpSpPr>
        <p:sp>
          <p:nvSpPr>
            <p:cNvPr id="56" name="正方形/長方形 55"/>
            <p:cNvSpPr/>
            <p:nvPr/>
          </p:nvSpPr>
          <p:spPr>
            <a:xfrm>
              <a:off x="-128159" y="2185564"/>
              <a:ext cx="1138095" cy="2251542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-69865" y="2303395"/>
              <a:ext cx="1018438" cy="50363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 smtClean="0">
                  <a:latin typeface="IPA Pゴシック" pitchFamily="50" charset="-128"/>
                  <a:ea typeface="IPA Pゴシック" pitchFamily="50" charset="-128"/>
                </a:rPr>
                <a:t>管理</a:t>
              </a:r>
              <a:r>
                <a:rPr kumimoji="1"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  <a:t>VM</a:t>
              </a:r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7439619" y="5480344"/>
            <a:ext cx="881749" cy="875261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 flipH="1">
            <a:off x="7733475" y="4005064"/>
            <a:ext cx="1042547" cy="1042547"/>
            <a:chOff x="5364088" y="3140968"/>
            <a:chExt cx="1358280" cy="1358280"/>
          </a:xfrm>
        </p:grpSpPr>
        <p:pic>
          <p:nvPicPr>
            <p:cNvPr id="63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64" name="テキスト ボックス 63"/>
            <p:cNvSpPr txBox="1"/>
            <p:nvPr/>
          </p:nvSpPr>
          <p:spPr>
            <a:xfrm>
              <a:off x="5421438" y="3429000"/>
              <a:ext cx="504056" cy="8708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2</a:t>
              </a:r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1519245" y="4005064"/>
            <a:ext cx="1097817" cy="1042547"/>
            <a:chOff x="5292080" y="3140968"/>
            <a:chExt cx="1430288" cy="1358280"/>
          </a:xfrm>
        </p:grpSpPr>
        <p:pic>
          <p:nvPicPr>
            <p:cNvPr id="60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5292080" y="3429000"/>
              <a:ext cx="504056" cy="8708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1</a:t>
              </a:r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44" name="円形吹き出し 43"/>
          <p:cNvSpPr/>
          <p:nvPr/>
        </p:nvSpPr>
        <p:spPr>
          <a:xfrm>
            <a:off x="693953" y="4327562"/>
            <a:ext cx="1008112" cy="750575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？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3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724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47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472608"/>
          </a:xfrm>
        </p:spPr>
        <p:txBody>
          <a:bodyPr>
            <a:normAutofit/>
          </a:bodyPr>
          <a:lstStyle/>
          <a:p>
            <a:r>
              <a:rPr lang="en-US" altLang="ja-JP" dirty="0"/>
              <a:t>VM</a:t>
            </a:r>
            <a:r>
              <a:rPr lang="ja-JP" altLang="en-US" dirty="0"/>
              <a:t>のマイグレーション時に</a:t>
            </a:r>
            <a:r>
              <a:rPr lang="en-US" altLang="ja-JP" dirty="0"/>
              <a:t>VNC</a:t>
            </a:r>
            <a:r>
              <a:rPr lang="ja-JP" altLang="en-US" dirty="0"/>
              <a:t>サーバの</a:t>
            </a:r>
            <a:r>
              <a:rPr lang="en-US" altLang="ja-JP" dirty="0"/>
              <a:t>IP</a:t>
            </a:r>
            <a:r>
              <a:rPr lang="ja-JP" altLang="en-US" dirty="0"/>
              <a:t>アドレスとポート番号が変わる</a:t>
            </a:r>
            <a:endParaRPr lang="en-US" altLang="ja-JP" dirty="0"/>
          </a:p>
          <a:p>
            <a:pPr lvl="1"/>
            <a:r>
              <a:rPr lang="ja-JP" altLang="en-US" dirty="0"/>
              <a:t>移動先の管理</a:t>
            </a:r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IP</a:t>
            </a:r>
            <a:r>
              <a:rPr lang="ja-JP" altLang="en-US" dirty="0"/>
              <a:t>アドレス</a:t>
            </a:r>
            <a:endParaRPr lang="en-US" altLang="ja-JP" dirty="0"/>
          </a:p>
          <a:p>
            <a:pPr lvl="1"/>
            <a:r>
              <a:rPr lang="ja-JP" altLang="en-US" dirty="0"/>
              <a:t>管理</a:t>
            </a:r>
            <a:r>
              <a:rPr lang="en-US" altLang="ja-JP" dirty="0"/>
              <a:t>VM</a:t>
            </a:r>
            <a:r>
              <a:rPr lang="ja-JP" altLang="en-US" dirty="0"/>
              <a:t>上の</a:t>
            </a:r>
            <a:r>
              <a:rPr lang="en-US" altLang="ja-JP" dirty="0"/>
              <a:t>VNC</a:t>
            </a:r>
            <a:r>
              <a:rPr lang="ja-JP" altLang="en-US" dirty="0"/>
              <a:t>サーバの数に依存したポート番号</a:t>
            </a:r>
            <a:endParaRPr lang="en-US" altLang="ja-JP" dirty="0"/>
          </a:p>
          <a:p>
            <a:r>
              <a:rPr lang="ja-JP" altLang="en-US" dirty="0"/>
              <a:t>クライアント側のファイアウォールで外向きの通信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広範囲</a:t>
            </a:r>
            <a:r>
              <a:rPr lang="ja-JP" altLang="en-US" dirty="0"/>
              <a:t>に許可する必要</a:t>
            </a:r>
            <a:endParaRPr lang="en-US" altLang="ja-JP" dirty="0"/>
          </a:p>
          <a:p>
            <a:pPr lvl="1"/>
            <a:r>
              <a:rPr lang="ja-JP" altLang="en-US" dirty="0"/>
              <a:t>クライアントが踏み台攻撃に使われた時の危険性が増す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不定な接続先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23528" y="4464218"/>
            <a:ext cx="1080120" cy="1989118"/>
            <a:chOff x="107504" y="4752249"/>
            <a:chExt cx="1080120" cy="1989118"/>
          </a:xfrm>
        </p:grpSpPr>
        <p:sp>
          <p:nvSpPr>
            <p:cNvPr id="6" name="正方形/長方形 5"/>
            <p:cNvSpPr/>
            <p:nvPr/>
          </p:nvSpPr>
          <p:spPr>
            <a:xfrm>
              <a:off x="107504" y="4752249"/>
              <a:ext cx="1080120" cy="198911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14102" y="6057292"/>
              <a:ext cx="866924" cy="600144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クライアント</a:t>
              </a:r>
              <a:endParaRPr kumimoji="1" lang="ja-JP" altLang="en-US" sz="1200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8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112" y="486916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9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144" y="5229200"/>
              <a:ext cx="720080" cy="720080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28259"/>
            <a:ext cx="977354" cy="144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2885058" y="5013176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allow </a:t>
            </a:r>
            <a:r>
              <a:rPr lang="en-US" altLang="ja-JP" sz="1400" dirty="0" err="1"/>
              <a:t>ip</a:t>
            </a:r>
            <a:r>
              <a:rPr lang="en-US" altLang="ja-JP" sz="1400" dirty="0"/>
              <a:t> xxx.xxx.0.0/16 </a:t>
            </a:r>
            <a:endParaRPr lang="en-US" altLang="ja-JP" sz="1400" dirty="0" smtClean="0"/>
          </a:p>
          <a:p>
            <a:r>
              <a:rPr lang="en-US" altLang="ja-JP" sz="1400" dirty="0" smtClean="0"/>
              <a:t>	port 5900-5999</a:t>
            </a:r>
            <a:endParaRPr lang="en-US" altLang="ja-JP" sz="1400" dirty="0"/>
          </a:p>
        </p:txBody>
      </p:sp>
      <p:sp>
        <p:nvSpPr>
          <p:cNvPr id="47" name="角丸四角形 46"/>
          <p:cNvSpPr/>
          <p:nvPr/>
        </p:nvSpPr>
        <p:spPr>
          <a:xfrm>
            <a:off x="5630936" y="4276776"/>
            <a:ext cx="3347486" cy="252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 flipH="1">
            <a:off x="5630935" y="4300503"/>
            <a:ext cx="1114555" cy="1114555"/>
            <a:chOff x="5364088" y="3140968"/>
            <a:chExt cx="1358280" cy="1358280"/>
          </a:xfrm>
        </p:grpSpPr>
        <p:pic>
          <p:nvPicPr>
            <p:cNvPr id="49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5421438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6292483" y="454015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pic>
        <p:nvPicPr>
          <p:cNvPr id="52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6195653"/>
            <a:ext cx="1053478" cy="476686"/>
          </a:xfrm>
          <a:prstGeom prst="rect">
            <a:avLst/>
          </a:prstGeom>
          <a:noFill/>
        </p:spPr>
      </p:pic>
      <p:pic>
        <p:nvPicPr>
          <p:cNvPr id="5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5157" y="5943872"/>
            <a:ext cx="1126241" cy="509610"/>
          </a:xfrm>
          <a:prstGeom prst="rect">
            <a:avLst/>
          </a:prstGeom>
          <a:noFill/>
        </p:spPr>
      </p:pic>
      <p:sp>
        <p:nvSpPr>
          <p:cNvPr id="54" name="テキスト ボックス 53"/>
          <p:cNvSpPr txBox="1"/>
          <p:nvPr/>
        </p:nvSpPr>
        <p:spPr>
          <a:xfrm flipH="1">
            <a:off x="5819509" y="4324777"/>
            <a:ext cx="1648627" cy="400110"/>
          </a:xfrm>
          <a:prstGeom prst="rect">
            <a:avLst/>
          </a:prstGeom>
          <a:noFill/>
          <a:effectLst/>
          <a:scene3d>
            <a:camera prst="isometricLeftDown">
              <a:rot lat="21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100</a:t>
            </a:r>
            <a:endParaRPr kumimoji="1" lang="ja-JP" altLang="en-US" sz="2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 flipH="1">
            <a:off x="7696908" y="5050175"/>
            <a:ext cx="16486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2000" b="1" dirty="0" smtClean="0">
                <a:latin typeface="IPA Pゴシック" pitchFamily="50" charset="-128"/>
                <a:ea typeface="IPA Pゴシック" pitchFamily="50" charset="-128"/>
              </a:rPr>
              <a:t>５９００</a:t>
            </a:r>
            <a:endParaRPr kumimoji="1" lang="ja-JP" altLang="en-US" sz="2000" b="1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 flipH="1">
            <a:off x="5844295" y="4513863"/>
            <a:ext cx="1114555" cy="1114555"/>
            <a:chOff x="5364088" y="3140968"/>
            <a:chExt cx="1358280" cy="1358280"/>
          </a:xfrm>
        </p:grpSpPr>
        <p:pic>
          <p:nvPicPr>
            <p:cNvPr id="57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5421438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6505843" y="475351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 flipH="1">
            <a:off x="6032869" y="4538137"/>
            <a:ext cx="1648627" cy="400110"/>
          </a:xfrm>
          <a:prstGeom prst="rect">
            <a:avLst/>
          </a:prstGeom>
          <a:noFill/>
          <a:effectLst/>
          <a:scene3d>
            <a:camera prst="isometricLeftDown">
              <a:rot lat="21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101</a:t>
            </a:r>
            <a:endParaRPr kumimoji="1" lang="ja-JP" altLang="en-US" sz="2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 flipH="1">
            <a:off x="6057655" y="4727223"/>
            <a:ext cx="1114555" cy="1114555"/>
            <a:chOff x="5364088" y="3140968"/>
            <a:chExt cx="1358280" cy="1358280"/>
          </a:xfrm>
        </p:grpSpPr>
        <p:pic>
          <p:nvPicPr>
            <p:cNvPr id="62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5421438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64" name="正方形/長方形 63"/>
          <p:cNvSpPr/>
          <p:nvPr/>
        </p:nvSpPr>
        <p:spPr>
          <a:xfrm>
            <a:off x="6719203" y="496687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 flipH="1">
            <a:off x="6246229" y="4751497"/>
            <a:ext cx="1648627" cy="400110"/>
          </a:xfrm>
          <a:prstGeom prst="rect">
            <a:avLst/>
          </a:prstGeom>
          <a:noFill/>
          <a:effectLst/>
          <a:scene3d>
            <a:camera prst="isometricLeftDown">
              <a:rot lat="21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102</a:t>
            </a:r>
            <a:endParaRPr kumimoji="1" lang="ja-JP" altLang="en-US" sz="2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 flipH="1">
            <a:off x="6271015" y="4940583"/>
            <a:ext cx="1114555" cy="1114555"/>
            <a:chOff x="5364088" y="3140968"/>
            <a:chExt cx="1358280" cy="1358280"/>
          </a:xfrm>
        </p:grpSpPr>
        <p:pic>
          <p:nvPicPr>
            <p:cNvPr id="68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5421438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70" name="正方形/長方形 69"/>
          <p:cNvSpPr/>
          <p:nvPr/>
        </p:nvSpPr>
        <p:spPr>
          <a:xfrm>
            <a:off x="6932563" y="518023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 flipH="1">
            <a:off x="6459589" y="4964857"/>
            <a:ext cx="1648627" cy="400110"/>
          </a:xfrm>
          <a:prstGeom prst="rect">
            <a:avLst/>
          </a:prstGeom>
          <a:noFill/>
          <a:effectLst/>
          <a:scene3d>
            <a:camera prst="isometricLeftDown">
              <a:rot lat="21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103</a:t>
            </a:r>
            <a:endParaRPr kumimoji="1" lang="ja-JP" altLang="en-US" sz="2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 flipH="1">
            <a:off x="6484375" y="5153943"/>
            <a:ext cx="1114555" cy="1114555"/>
            <a:chOff x="5364088" y="3140968"/>
            <a:chExt cx="1358280" cy="1358280"/>
          </a:xfrm>
        </p:grpSpPr>
        <p:pic>
          <p:nvPicPr>
            <p:cNvPr id="73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74" name="テキスト ボックス 73"/>
            <p:cNvSpPr txBox="1"/>
            <p:nvPr/>
          </p:nvSpPr>
          <p:spPr>
            <a:xfrm>
              <a:off x="5421438" y="3429000"/>
              <a:ext cx="504056" cy="781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75" name="正方形/長方形 74"/>
          <p:cNvSpPr/>
          <p:nvPr/>
        </p:nvSpPr>
        <p:spPr>
          <a:xfrm>
            <a:off x="7145923" y="539359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 flipH="1">
            <a:off x="6672949" y="5178217"/>
            <a:ext cx="1648627" cy="400110"/>
          </a:xfrm>
          <a:prstGeom prst="rect">
            <a:avLst/>
          </a:prstGeom>
          <a:noFill/>
          <a:effectLst/>
          <a:scene3d>
            <a:camera prst="isometricLeftDown">
              <a:rot lat="21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104</a:t>
            </a:r>
            <a:endParaRPr kumimoji="1" lang="ja-JP" altLang="en-US" sz="2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 flipH="1">
            <a:off x="7849308" y="5202575"/>
            <a:ext cx="16486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2000" b="1" dirty="0" smtClean="0">
                <a:latin typeface="IPA Pゴシック" pitchFamily="50" charset="-128"/>
                <a:ea typeface="IPA Pゴシック" pitchFamily="50" charset="-128"/>
              </a:rPr>
              <a:t>５９０</a:t>
            </a:r>
            <a:r>
              <a:rPr kumimoji="1" lang="en-US" altLang="ja-JP" sz="2000" b="1" dirty="0" smtClean="0">
                <a:latin typeface="IPA Pゴシック" pitchFamily="50" charset="-128"/>
                <a:ea typeface="IPA Pゴシック" pitchFamily="50" charset="-128"/>
              </a:rPr>
              <a:t>1</a:t>
            </a:r>
            <a:endParaRPr kumimoji="1" lang="ja-JP" altLang="en-US" sz="2000" b="1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298323" y="554599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 flipH="1">
            <a:off x="8001708" y="5354975"/>
            <a:ext cx="16486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2000" b="1" dirty="0" smtClean="0">
                <a:latin typeface="IPA Pゴシック" pitchFamily="50" charset="-128"/>
                <a:ea typeface="IPA Pゴシック" pitchFamily="50" charset="-128"/>
              </a:rPr>
              <a:t>５９０</a:t>
            </a:r>
            <a:r>
              <a:rPr kumimoji="1" lang="en-US" altLang="ja-JP" sz="2000" b="1" dirty="0" smtClean="0">
                <a:latin typeface="IPA Pゴシック" pitchFamily="50" charset="-128"/>
                <a:ea typeface="IPA Pゴシック" pitchFamily="50" charset="-128"/>
              </a:rPr>
              <a:t>2</a:t>
            </a:r>
            <a:endParaRPr kumimoji="1" lang="ja-JP" altLang="en-US" sz="2000" b="1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7450723" y="569839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 flipH="1">
            <a:off x="8154108" y="5507375"/>
            <a:ext cx="16486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2000" b="1" dirty="0" smtClean="0">
                <a:latin typeface="IPA Pゴシック" pitchFamily="50" charset="-128"/>
                <a:ea typeface="IPA Pゴシック" pitchFamily="50" charset="-128"/>
              </a:rPr>
              <a:t>５９０</a:t>
            </a:r>
            <a:r>
              <a:rPr kumimoji="1" lang="en-US" altLang="ja-JP" sz="2000" b="1" dirty="0" smtClean="0">
                <a:latin typeface="IPA Pゴシック" pitchFamily="50" charset="-128"/>
                <a:ea typeface="IPA Pゴシック" pitchFamily="50" charset="-128"/>
              </a:rPr>
              <a:t>3</a:t>
            </a:r>
            <a:endParaRPr kumimoji="1" lang="ja-JP" altLang="en-US" sz="2000" b="1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603123" y="5850798"/>
            <a:ext cx="833168" cy="827038"/>
          </a:xfrm>
          <a:prstGeom prst="rect">
            <a:avLst/>
          </a:prstGeom>
          <a:gradFill>
            <a:gsLst>
              <a:gs pos="5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VNC</a:t>
            </a:r>
            <a:br>
              <a:rPr lang="en-US" altLang="ja-JP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400" b="1" dirty="0" smtClean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rPr>
              <a:t>サーバ</a:t>
            </a:r>
            <a:endParaRPr lang="en-US" altLang="ja-JP" sz="1400" b="1" dirty="0" smtClean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403648" y="5008750"/>
            <a:ext cx="422728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331640" y="3968380"/>
            <a:ext cx="7664378" cy="23409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24936" cy="5112568"/>
          </a:xfrm>
        </p:spPr>
        <p:txBody>
          <a:bodyPr/>
          <a:lstStyle/>
          <a:p>
            <a:r>
              <a:rPr lang="ja-JP" altLang="en-US" dirty="0"/>
              <a:t>帯域外リモート管理を継続可能なマイグレーション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実現</a:t>
            </a:r>
            <a:r>
              <a:rPr lang="ja-JP" altLang="en-US" dirty="0"/>
              <a:t>するシステム</a:t>
            </a:r>
            <a:endParaRPr lang="en-US" altLang="ja-JP" dirty="0"/>
          </a:p>
          <a:p>
            <a:pPr lvl="1"/>
            <a:r>
              <a:rPr lang="en-US" altLang="ja-JP" dirty="0"/>
              <a:t>VNC</a:t>
            </a:r>
            <a:r>
              <a:rPr lang="ja-JP" altLang="en-US" dirty="0"/>
              <a:t>サーバと仮想入出力デバイスをリモート管理用</a:t>
            </a:r>
            <a:r>
              <a:rPr lang="en-US" altLang="ja-JP" dirty="0"/>
              <a:t>VM</a:t>
            </a:r>
            <a:r>
              <a:rPr lang="ja-JP" altLang="en-US" dirty="0"/>
              <a:t>（ドメイン</a:t>
            </a:r>
            <a:r>
              <a:rPr lang="en-US" altLang="ja-JP" dirty="0"/>
              <a:t>R</a:t>
            </a:r>
            <a:r>
              <a:rPr lang="ja-JP" altLang="en-US" dirty="0"/>
              <a:t>）で稼働させる</a:t>
            </a:r>
            <a:endParaRPr lang="en-US" altLang="ja-JP" dirty="0"/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とともにドメイン</a:t>
            </a:r>
            <a:r>
              <a:rPr lang="en-US" altLang="ja-JP" dirty="0"/>
              <a:t>R</a:t>
            </a:r>
            <a:r>
              <a:rPr lang="ja-JP" altLang="en-US" dirty="0"/>
              <a:t>もマイグレーション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とユーザ</a:t>
            </a:r>
            <a:r>
              <a:rPr lang="en-US" altLang="ja-JP" dirty="0"/>
              <a:t>VM</a:t>
            </a:r>
            <a:r>
              <a:rPr lang="ja-JP" altLang="en-US" dirty="0"/>
              <a:t>間の接続を維持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</a:t>
            </a:r>
            <a:r>
              <a:rPr kumimoji="1" lang="en-US" altLang="ja-JP" dirty="0" smtClean="0"/>
              <a:t>: D-MORE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65784" y="4293096"/>
            <a:ext cx="3394248" cy="15437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339752" y="4143563"/>
            <a:ext cx="5606752" cy="0"/>
          </a:xfrm>
          <a:prstGeom prst="straightConnector1">
            <a:avLst/>
          </a:prstGeom>
          <a:ln w="381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499992" y="4005064"/>
            <a:ext cx="1241045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IPA Pゴシック" pitchFamily="50" charset="-128"/>
                <a:ea typeface="IPA Pゴシック" pitchFamily="50" charset="-128"/>
              </a:rPr>
              <a:t>マイグレーション</a:t>
            </a:r>
            <a:endParaRPr kumimoji="1" lang="ja-JP" altLang="en-US" sz="1200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519245" y="3924347"/>
            <a:ext cx="1097817" cy="1042547"/>
            <a:chOff x="5292080" y="3140968"/>
            <a:chExt cx="1430288" cy="1358280"/>
          </a:xfrm>
        </p:grpSpPr>
        <p:pic>
          <p:nvPicPr>
            <p:cNvPr id="14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292080" y="3429000"/>
              <a:ext cx="504056" cy="8708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1</a:t>
              </a:r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5364088" y="4293096"/>
            <a:ext cx="3456384" cy="15437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flipH="1">
            <a:off x="8316416" y="3667864"/>
            <a:ext cx="50405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endParaRPr kumimoji="1" lang="ja-JP" altLang="en-US" sz="6000" b="1" dirty="0">
              <a:solidFill>
                <a:schemeClr val="bg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699792" y="4365104"/>
            <a:ext cx="2088223" cy="1288129"/>
            <a:chOff x="2617912" y="4301116"/>
            <a:chExt cx="2088223" cy="1288129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2617912" y="4301116"/>
              <a:ext cx="2088223" cy="1288129"/>
              <a:chOff x="2617912" y="4301116"/>
              <a:chExt cx="2088223" cy="1288129"/>
            </a:xfrm>
          </p:grpSpPr>
          <p:grpSp>
            <p:nvGrpSpPr>
              <p:cNvPr id="22" name="グループ化 21"/>
              <p:cNvGrpSpPr/>
              <p:nvPr/>
            </p:nvGrpSpPr>
            <p:grpSpPr>
              <a:xfrm>
                <a:off x="2617912" y="4301116"/>
                <a:ext cx="1008112" cy="1288129"/>
                <a:chOff x="2617912" y="4301116"/>
                <a:chExt cx="1008112" cy="1288129"/>
              </a:xfrm>
            </p:grpSpPr>
            <p:grpSp>
              <p:nvGrpSpPr>
                <p:cNvPr id="26" name="グループ化 90"/>
                <p:cNvGrpSpPr/>
                <p:nvPr/>
              </p:nvGrpSpPr>
              <p:grpSpPr>
                <a:xfrm>
                  <a:off x="2617912" y="4301116"/>
                  <a:ext cx="1008112" cy="1288129"/>
                  <a:chOff x="611560" y="4829247"/>
                  <a:chExt cx="1660420" cy="528463"/>
                </a:xfrm>
              </p:grpSpPr>
              <p:sp>
                <p:nvSpPr>
                  <p:cNvPr id="28" name="正方形/長方形 27"/>
                  <p:cNvSpPr/>
                  <p:nvPr/>
                </p:nvSpPr>
                <p:spPr>
                  <a:xfrm>
                    <a:off x="611560" y="4834457"/>
                    <a:ext cx="1660420" cy="523253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latin typeface="IPA Pゴシック" pitchFamily="50" charset="-128"/>
                      <a:ea typeface="IPA Pゴシック" pitchFamily="50" charset="-128"/>
                    </a:endParaRPr>
                  </a:p>
                </p:txBody>
              </p:sp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611560" y="4829247"/>
                    <a:ext cx="1660418" cy="126267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kumimoji="1" lang="ja-JP" altLang="en-US" sz="1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ドメイン</a:t>
                    </a:r>
                    <a:r>
                      <a:rPr kumimoji="1" lang="en-US" altLang="ja-JP" sz="1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R</a:t>
                    </a:r>
                    <a:r>
                      <a:rPr kumimoji="1" lang="en-US" altLang="ja-JP" sz="1400" b="1" dirty="0" smtClean="0">
                        <a:latin typeface="IPA Pゴシック" pitchFamily="50" charset="-128"/>
                        <a:ea typeface="IPA Pゴシック" pitchFamily="50" charset="-128"/>
                      </a:rPr>
                      <a:t> </a:t>
                    </a:r>
                    <a:endParaRPr kumimoji="1" lang="ja-JP" altLang="en-US" sz="1200" b="1" dirty="0">
                      <a:latin typeface="IPA Pゴシック" pitchFamily="50" charset="-128"/>
                      <a:ea typeface="IPA Pゴシック" pitchFamily="50" charset="-128"/>
                    </a:endParaRPr>
                  </a:p>
                </p:txBody>
              </p:sp>
              <p:sp>
                <p:nvSpPr>
                  <p:cNvPr id="30" name="正方形/長方形 29"/>
                  <p:cNvSpPr/>
                  <p:nvPr/>
                </p:nvSpPr>
                <p:spPr>
                  <a:xfrm>
                    <a:off x="725504" y="4960724"/>
                    <a:ext cx="1423217" cy="147709"/>
                  </a:xfrm>
                  <a:prstGeom prst="rect">
                    <a:avLst/>
                  </a:prstGeom>
                  <a:gradFill>
                    <a:gsLst>
                      <a:gs pos="58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n w="12700" cap="rnd">
                    <a:solidFill>
                      <a:schemeClr val="tx1"/>
                    </a:solidFill>
                    <a:beve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VNC</a:t>
                    </a:r>
                    <a:br>
                      <a:rPr lang="en-US" altLang="ja-JP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</a:br>
                    <a:r>
                      <a:rPr lang="ja-JP" altLang="en-US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サーバ</a:t>
                    </a:r>
                    <a:endPara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endParaRPr>
                  </a:p>
                </p:txBody>
              </p:sp>
            </p:grpSp>
            <p:sp>
              <p:nvSpPr>
                <p:cNvPr id="27" name="正方形/長方形 26"/>
                <p:cNvSpPr/>
                <p:nvPr/>
              </p:nvSpPr>
              <p:spPr>
                <a:xfrm>
                  <a:off x="2689920" y="5142904"/>
                  <a:ext cx="864096" cy="336227"/>
                </a:xfrm>
                <a:prstGeom prst="rect">
                  <a:avLst/>
                </a:prstGeom>
                <a:gradFill>
                  <a:gsLst>
                    <a:gs pos="0">
                      <a:srgbClr val="46D4B6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n w="12700" cap="rnd">
                  <a:solidFill>
                    <a:schemeClr val="tx1"/>
                  </a:solidFill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  <a:t>仮想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  <a:t/>
                  </a:r>
                  <a:br>
                    <a: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</a:br>
                  <a:r>
                    <a:rPr lang="ja-JP" altLang="en-US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  <a:t>デバイス</a:t>
                  </a:r>
                  <a:endParaRPr lang="en-US" altLang="ja-JP" sz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endParaRPr>
                </a:p>
              </p:txBody>
            </p:sp>
          </p:grpSp>
          <p:grpSp>
            <p:nvGrpSpPr>
              <p:cNvPr id="23" name="グループ化 73"/>
              <p:cNvGrpSpPr/>
              <p:nvPr/>
            </p:nvGrpSpPr>
            <p:grpSpPr>
              <a:xfrm>
                <a:off x="3698024" y="4301117"/>
                <a:ext cx="1008111" cy="1288123"/>
                <a:chOff x="6341339" y="2872717"/>
                <a:chExt cx="822949" cy="1020889"/>
              </a:xfrm>
            </p:grpSpPr>
            <p:sp>
              <p:nvSpPr>
                <p:cNvPr id="24" name="正方形/長方形 23"/>
                <p:cNvSpPr/>
                <p:nvPr/>
              </p:nvSpPr>
              <p:spPr>
                <a:xfrm>
                  <a:off x="6341339" y="2872717"/>
                  <a:ext cx="822949" cy="10208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95B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IPA Pゴシック" pitchFamily="50" charset="-128"/>
                    <a:ea typeface="IPA Pゴシック" pitchFamily="50" charset="-128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6341340" y="3180859"/>
                  <a:ext cx="822948" cy="414673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400" b="1" dirty="0" smtClean="0">
                      <a:latin typeface="IPA Pゴシック" pitchFamily="50" charset="-128"/>
                      <a:ea typeface="IPA Pゴシック" pitchFamily="50" charset="-128"/>
                    </a:rPr>
                    <a:t>ユーザ</a:t>
                  </a:r>
                  <a:r>
                    <a:rPr kumimoji="1" lang="en-US" altLang="ja-JP" sz="1400" b="1" dirty="0" smtClean="0">
                      <a:latin typeface="IPA Pゴシック" pitchFamily="50" charset="-128"/>
                      <a:ea typeface="IPA Pゴシック" pitchFamily="50" charset="-128"/>
                    </a:rPr>
                    <a:t/>
                  </a:r>
                  <a:br>
                    <a:rPr kumimoji="1" lang="en-US" altLang="ja-JP" sz="1400" b="1" dirty="0" smtClean="0">
                      <a:latin typeface="IPA Pゴシック" pitchFamily="50" charset="-128"/>
                      <a:ea typeface="IPA Pゴシック" pitchFamily="50" charset="-128"/>
                    </a:rPr>
                  </a:br>
                  <a:r>
                    <a:rPr kumimoji="1" lang="en-US" altLang="ja-JP" sz="1400" b="1" dirty="0" smtClean="0">
                      <a:latin typeface="IPA Pゴシック" pitchFamily="50" charset="-128"/>
                      <a:ea typeface="IPA Pゴシック" pitchFamily="50" charset="-128"/>
                    </a:rPr>
                    <a:t>VM</a:t>
                  </a:r>
                </a:p>
              </p:txBody>
            </p:sp>
          </p:grpSp>
        </p:grpSp>
        <p:cxnSp>
          <p:nvCxnSpPr>
            <p:cNvPr id="20" name="直線矢印コネクタ 19"/>
            <p:cNvCxnSpPr>
              <a:stCxn id="30" idx="2"/>
              <a:endCxn id="27" idx="0"/>
            </p:cNvCxnSpPr>
            <p:nvPr/>
          </p:nvCxnSpPr>
          <p:spPr>
            <a:xfrm>
              <a:off x="3119140" y="4981628"/>
              <a:ext cx="2828" cy="1612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534"/>
            <p:cNvCxnSpPr>
              <a:stCxn id="27" idx="2"/>
              <a:endCxn id="24" idx="2"/>
            </p:cNvCxnSpPr>
            <p:nvPr/>
          </p:nvCxnSpPr>
          <p:spPr>
            <a:xfrm rot="16200000" flipH="1">
              <a:off x="3606970" y="4994129"/>
              <a:ext cx="110109" cy="1080112"/>
            </a:xfrm>
            <a:prstGeom prst="bentConnector3">
              <a:avLst>
                <a:gd name="adj1" fmla="val 221106"/>
              </a:avLst>
            </a:prstGeom>
            <a:ln w="38100">
              <a:solidFill>
                <a:srgbClr val="FF0000"/>
              </a:soli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 flipH="1">
            <a:off x="7733475" y="3924347"/>
            <a:ext cx="1042547" cy="1042547"/>
            <a:chOff x="5364088" y="3140968"/>
            <a:chExt cx="1358280" cy="1358280"/>
          </a:xfrm>
        </p:grpSpPr>
        <p:pic>
          <p:nvPicPr>
            <p:cNvPr id="32" name="Picture 452" descr="C:\Users\kawasho\Downloads\server-Vista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3140968"/>
              <a:ext cx="1358280" cy="1358280"/>
            </a:xfrm>
            <a:prstGeom prst="rect">
              <a:avLst/>
            </a:prstGeom>
            <a:noFill/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5421438" y="3429000"/>
              <a:ext cx="504056" cy="87083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ja-JP" sz="3300" b="1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2</a:t>
              </a:r>
              <a:endParaRPr kumimoji="1" lang="ja-JP" altLang="en-US" sz="3300" b="1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34" name="グループ化 18"/>
          <p:cNvGrpSpPr/>
          <p:nvPr/>
        </p:nvGrpSpPr>
        <p:grpSpPr>
          <a:xfrm>
            <a:off x="1547664" y="5005155"/>
            <a:ext cx="1008112" cy="648071"/>
            <a:chOff x="-128159" y="1844821"/>
            <a:chExt cx="1138095" cy="2592285"/>
          </a:xfrm>
          <a:solidFill>
            <a:schemeClr val="bg1"/>
          </a:solidFill>
        </p:grpSpPr>
        <p:sp>
          <p:nvSpPr>
            <p:cNvPr id="35" name="正方形/長方形 34"/>
            <p:cNvSpPr/>
            <p:nvPr/>
          </p:nvSpPr>
          <p:spPr>
            <a:xfrm>
              <a:off x="-128159" y="1844821"/>
              <a:ext cx="1138095" cy="2592285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-62696" y="2131165"/>
              <a:ext cx="1018438" cy="209288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1400" b="1" dirty="0" smtClean="0">
                  <a:latin typeface="IPA Pゴシック" pitchFamily="50" charset="-128"/>
                  <a:ea typeface="IPA Pゴシック" pitchFamily="50" charset="-128"/>
                </a:rPr>
                <a:t>管理</a:t>
              </a:r>
              <a:r>
                <a:rPr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  <a:t/>
              </a:r>
              <a:br>
                <a:rPr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</a:br>
              <a:r>
                <a:rPr kumimoji="1" lang="en-US" altLang="ja-JP" sz="1400" b="1" dirty="0" smtClean="0">
                  <a:latin typeface="IPA Pゴシック" pitchFamily="50" charset="-128"/>
                  <a:ea typeface="IPA Pゴシック" pitchFamily="50" charset="-128"/>
                </a:rPr>
                <a:t>VM</a:t>
              </a:r>
            </a:p>
          </p:txBody>
        </p:sp>
      </p:grpSp>
      <p:sp>
        <p:nvSpPr>
          <p:cNvPr id="37" name="ドーナツ 36"/>
          <p:cNvSpPr/>
          <p:nvPr/>
        </p:nvSpPr>
        <p:spPr>
          <a:xfrm>
            <a:off x="6372200" y="5601940"/>
            <a:ext cx="360040" cy="360040"/>
          </a:xfrm>
          <a:prstGeom prst="donut">
            <a:avLst>
              <a:gd name="adj" fmla="val 13462"/>
            </a:avLst>
          </a:prstGeom>
          <a:solidFill>
            <a:srgbClr val="438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pic>
        <p:nvPicPr>
          <p:cNvPr id="39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093296"/>
            <a:ext cx="432048" cy="195496"/>
          </a:xfrm>
          <a:prstGeom prst="rect">
            <a:avLst/>
          </a:prstGeom>
          <a:noFill/>
        </p:spPr>
      </p:pic>
      <p:pic>
        <p:nvPicPr>
          <p:cNvPr id="40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6093296"/>
            <a:ext cx="432048" cy="195496"/>
          </a:xfrm>
          <a:prstGeom prst="rect">
            <a:avLst/>
          </a:prstGeom>
          <a:noFill/>
        </p:spPr>
      </p:pic>
      <p:grpSp>
        <p:nvGrpSpPr>
          <p:cNvPr id="46" name="グループ化 45"/>
          <p:cNvGrpSpPr/>
          <p:nvPr/>
        </p:nvGrpSpPr>
        <p:grpSpPr>
          <a:xfrm>
            <a:off x="2636825" y="4872323"/>
            <a:ext cx="1396467" cy="1374521"/>
            <a:chOff x="2630475" y="5016339"/>
            <a:chExt cx="1396467" cy="1374521"/>
          </a:xfrm>
        </p:grpSpPr>
        <p:cxnSp>
          <p:nvCxnSpPr>
            <p:cNvPr id="47" name="直線矢印コネクタ 534"/>
            <p:cNvCxnSpPr/>
            <p:nvPr/>
          </p:nvCxnSpPr>
          <p:spPr>
            <a:xfrm rot="10800000" flipV="1">
              <a:off x="2630476" y="5016339"/>
              <a:ext cx="132147" cy="1374521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stealth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534"/>
            <p:cNvCxnSpPr/>
            <p:nvPr/>
          </p:nvCxnSpPr>
          <p:spPr>
            <a:xfrm>
              <a:off x="2630475" y="6372176"/>
              <a:ext cx="1396467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/>
          <p:cNvGrpSpPr/>
          <p:nvPr/>
        </p:nvGrpSpPr>
        <p:grpSpPr>
          <a:xfrm>
            <a:off x="4017926" y="4850232"/>
            <a:ext cx="1517122" cy="1397112"/>
            <a:chOff x="4005226" y="3908054"/>
            <a:chExt cx="1517122" cy="2148834"/>
          </a:xfrm>
        </p:grpSpPr>
        <p:cxnSp>
          <p:nvCxnSpPr>
            <p:cNvPr id="50" name="直線矢印コネクタ 534"/>
            <p:cNvCxnSpPr/>
            <p:nvPr/>
          </p:nvCxnSpPr>
          <p:spPr>
            <a:xfrm rot="10800000">
              <a:off x="4005226" y="6027384"/>
              <a:ext cx="1295882" cy="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34"/>
            <p:cNvCxnSpPr/>
            <p:nvPr/>
          </p:nvCxnSpPr>
          <p:spPr>
            <a:xfrm rot="5400000">
              <a:off x="4341153" y="4875693"/>
              <a:ext cx="2148834" cy="213556"/>
            </a:xfrm>
            <a:prstGeom prst="bentConnector3">
              <a:avLst>
                <a:gd name="adj1" fmla="val 231"/>
              </a:avLst>
            </a:prstGeom>
            <a:ln w="38100">
              <a:solidFill>
                <a:srgbClr val="FF0000"/>
              </a:solidFill>
              <a:headEnd type="stealth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ドーナツ 51"/>
          <p:cNvSpPr/>
          <p:nvPr/>
        </p:nvSpPr>
        <p:spPr>
          <a:xfrm>
            <a:off x="5149149" y="5301208"/>
            <a:ext cx="360040" cy="360040"/>
          </a:xfrm>
          <a:prstGeom prst="donut">
            <a:avLst>
              <a:gd name="adj" fmla="val 13462"/>
            </a:avLst>
          </a:prstGeom>
          <a:solidFill>
            <a:srgbClr val="438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736603" y="4661432"/>
            <a:ext cx="930839" cy="896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4" name="四角形吹き出し 53"/>
          <p:cNvSpPr/>
          <p:nvPr/>
        </p:nvSpPr>
        <p:spPr>
          <a:xfrm>
            <a:off x="2450571" y="4734935"/>
            <a:ext cx="2736304" cy="540439"/>
          </a:xfrm>
          <a:prstGeom prst="wedgeRectCallout">
            <a:avLst>
              <a:gd name="adj1" fmla="val 54998"/>
              <a:gd name="adj2" fmla="val 9134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ネットワークレベルで</a:t>
            </a:r>
            <a:r>
              <a:rPr kumimoji="1" lang="en-US" altLang="ja-JP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維持</a:t>
            </a:r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される</a:t>
            </a:r>
            <a:endParaRPr kumimoji="1" lang="ja-JP" alt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07504" y="4608233"/>
            <a:ext cx="1080120" cy="1989118"/>
            <a:chOff x="107504" y="4752249"/>
            <a:chExt cx="1080120" cy="1989118"/>
          </a:xfrm>
        </p:grpSpPr>
        <p:sp>
          <p:nvSpPr>
            <p:cNvPr id="9" name="正方形/長方形 8"/>
            <p:cNvSpPr/>
            <p:nvPr/>
          </p:nvSpPr>
          <p:spPr>
            <a:xfrm>
              <a:off x="107504" y="4752249"/>
              <a:ext cx="1080120" cy="198911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14102" y="6286733"/>
              <a:ext cx="866924" cy="360041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クライアント</a:t>
              </a:r>
              <a:endParaRPr kumimoji="1" lang="ja-JP" altLang="en-US" sz="1200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11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112" y="486916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12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144" y="5229200"/>
              <a:ext cx="720080" cy="720080"/>
            </a:xfrm>
            <a:prstGeom prst="rect">
              <a:avLst/>
            </a:prstGeom>
            <a:noFill/>
          </p:spPr>
        </p:pic>
      </p:grpSp>
      <p:cxnSp>
        <p:nvCxnSpPr>
          <p:cNvPr id="42" name="直線矢印コネクタ 534"/>
          <p:cNvCxnSpPr/>
          <p:nvPr/>
        </p:nvCxnSpPr>
        <p:spPr>
          <a:xfrm flipV="1">
            <a:off x="1081026" y="6228161"/>
            <a:ext cx="2952266" cy="214573"/>
          </a:xfrm>
          <a:prstGeom prst="bentConnector3">
            <a:avLst>
              <a:gd name="adj1" fmla="val 100233"/>
            </a:avLst>
          </a:prstGeom>
          <a:ln w="38100">
            <a:solidFill>
              <a:srgbClr val="FF0000"/>
            </a:solidFill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262712"/>
            <a:ext cx="795692" cy="360040"/>
          </a:xfrm>
          <a:prstGeom prst="rect">
            <a:avLst/>
          </a:prstGeom>
          <a:noFill/>
        </p:spPr>
      </p:pic>
      <p:pic>
        <p:nvPicPr>
          <p:cNvPr id="43" name="Picture 6" descr="C:\Users\kawasho\Downloads\system\system\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309320"/>
            <a:ext cx="795692" cy="360040"/>
          </a:xfrm>
          <a:prstGeom prst="rect">
            <a:avLst/>
          </a:prstGeom>
          <a:noFill/>
        </p:spPr>
      </p:pic>
      <p:sp>
        <p:nvSpPr>
          <p:cNvPr id="38" name="四角形吹き出し 37"/>
          <p:cNvSpPr/>
          <p:nvPr/>
        </p:nvSpPr>
        <p:spPr>
          <a:xfrm>
            <a:off x="6372200" y="6225956"/>
            <a:ext cx="2232248" cy="529060"/>
          </a:xfrm>
          <a:prstGeom prst="wedgeRectCallout">
            <a:avLst>
              <a:gd name="adj1" fmla="val -41825"/>
              <a:gd name="adj2" fmla="val -1326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本手法により</a:t>
            </a:r>
            <a:r>
              <a:rPr lang="en-US" altLang="ja-JP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/>
            </a:r>
            <a:br>
              <a:rPr lang="en-US" altLang="ja-JP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接続が保たれる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033 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52" grpId="0" animBg="1"/>
      <p:bldP spid="53" grpId="0" animBg="1"/>
      <p:bldP spid="53" grpId="1" animBg="1"/>
      <p:bldP spid="54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250515" y="3789040"/>
            <a:ext cx="4752528" cy="29523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395536" y="4077072"/>
            <a:ext cx="1080120" cy="1989118"/>
            <a:chOff x="107504" y="4752249"/>
            <a:chExt cx="1080120" cy="1989118"/>
          </a:xfrm>
        </p:grpSpPr>
        <p:sp>
          <p:nvSpPr>
            <p:cNvPr id="44" name="正方形/長方形 43"/>
            <p:cNvSpPr/>
            <p:nvPr/>
          </p:nvSpPr>
          <p:spPr>
            <a:xfrm>
              <a:off x="107504" y="4752249"/>
              <a:ext cx="1080120" cy="198911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pic>
          <p:nvPicPr>
            <p:cNvPr id="46" name="Picture 449" descr="C:\Users\kawasho\Downloads\Computer-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112" y="4869160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47" name="Picture 2" descr="C:\Users\kawasho\Downloads\User1-2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144" y="5229200"/>
              <a:ext cx="720080" cy="720080"/>
            </a:xfrm>
            <a:prstGeom prst="rect">
              <a:avLst/>
            </a:prstGeom>
            <a:noFill/>
          </p:spPr>
        </p:pic>
        <p:sp>
          <p:nvSpPr>
            <p:cNvPr id="45" name="正方形/長方形 44"/>
            <p:cNvSpPr/>
            <p:nvPr/>
          </p:nvSpPr>
          <p:spPr>
            <a:xfrm>
              <a:off x="214102" y="6057292"/>
              <a:ext cx="866924" cy="600144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クライアント</a:t>
              </a:r>
              <a:endParaRPr kumimoji="1" lang="ja-JP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マイグレーション時にユーザ</a:t>
            </a:r>
            <a:r>
              <a:rPr lang="en-US" altLang="ja-JP" dirty="0"/>
              <a:t>VM</a:t>
            </a:r>
            <a:r>
              <a:rPr lang="ja-JP" altLang="en-US" dirty="0"/>
              <a:t>に届いていない入力情報が失われない</a:t>
            </a:r>
            <a:endParaRPr lang="en-US" altLang="ja-JP" dirty="0"/>
          </a:p>
          <a:p>
            <a:pPr lvl="1"/>
            <a:r>
              <a:rPr lang="en-US" altLang="ja-JP" dirty="0"/>
              <a:t>VNC</a:t>
            </a:r>
            <a:r>
              <a:rPr lang="ja-JP" altLang="en-US" dirty="0"/>
              <a:t>サーバや仮想デバイスで処理中の入力データ</a:t>
            </a:r>
            <a:endParaRPr lang="en-US" altLang="ja-JP" dirty="0"/>
          </a:p>
          <a:p>
            <a:pPr lvl="2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とともにマイグレーションされる</a:t>
            </a:r>
            <a:endParaRPr lang="en-US" altLang="ja-JP" dirty="0"/>
          </a:p>
          <a:p>
            <a:pPr lvl="1"/>
            <a:r>
              <a:rPr lang="en-US" altLang="ja-JP" dirty="0"/>
              <a:t>VNC</a:t>
            </a:r>
            <a:r>
              <a:rPr lang="ja-JP" altLang="en-US" dirty="0"/>
              <a:t>クライアントから送信中のネットワーク上のデータ</a:t>
            </a:r>
            <a:endParaRPr lang="en-US" altLang="ja-JP" dirty="0"/>
          </a:p>
          <a:p>
            <a:pPr lvl="2"/>
            <a:r>
              <a:rPr lang="ja-JP" altLang="en-US" dirty="0"/>
              <a:t>失われてしまった場合には</a:t>
            </a:r>
            <a:r>
              <a:rPr lang="en-US" altLang="ja-JP" dirty="0"/>
              <a:t>TCP</a:t>
            </a:r>
            <a:r>
              <a:rPr lang="ja-JP" altLang="en-US" dirty="0"/>
              <a:t>により再送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データロスの防止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499992" y="3933056"/>
            <a:ext cx="4248472" cy="26642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644007" y="4057092"/>
            <a:ext cx="4032453" cy="2324236"/>
            <a:chOff x="2617911" y="4229108"/>
            <a:chExt cx="2088230" cy="1873271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617911" y="4229108"/>
              <a:ext cx="2088230" cy="1873271"/>
              <a:chOff x="2617911" y="4229108"/>
              <a:chExt cx="2088230" cy="1873271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2617911" y="4241809"/>
                <a:ext cx="1193273" cy="1859512"/>
                <a:chOff x="2617911" y="4241809"/>
                <a:chExt cx="1193273" cy="1859512"/>
              </a:xfrm>
            </p:grpSpPr>
            <p:grpSp>
              <p:nvGrpSpPr>
                <p:cNvPr id="20" name="グループ化 90"/>
                <p:cNvGrpSpPr/>
                <p:nvPr/>
              </p:nvGrpSpPr>
              <p:grpSpPr>
                <a:xfrm>
                  <a:off x="2617911" y="4241809"/>
                  <a:ext cx="1193273" cy="1859512"/>
                  <a:chOff x="611559" y="4804913"/>
                  <a:chExt cx="1965391" cy="762876"/>
                </a:xfrm>
              </p:grpSpPr>
              <p:sp>
                <p:nvSpPr>
                  <p:cNvPr id="22" name="正方形/長方形 21"/>
                  <p:cNvSpPr/>
                  <p:nvPr/>
                </p:nvSpPr>
                <p:spPr>
                  <a:xfrm>
                    <a:off x="611559" y="4804913"/>
                    <a:ext cx="1965391" cy="762876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latin typeface="IPA Pゴシック" pitchFamily="50" charset="-128"/>
                      <a:ea typeface="IPA Pゴシック" pitchFamily="50" charset="-128"/>
                    </a:endParaRPr>
                  </a:p>
                </p:txBody>
              </p:sp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611560" y="4809426"/>
                    <a:ext cx="1965390" cy="102650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kumimoji="1" lang="ja-JP" altLang="en-US" sz="1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ドメイン</a:t>
                    </a:r>
                    <a:r>
                      <a:rPr kumimoji="1" lang="en-US" altLang="ja-JP" sz="1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R</a:t>
                    </a:r>
                    <a:r>
                      <a:rPr kumimoji="1" lang="en-US" altLang="ja-JP" sz="1400" b="1" dirty="0" smtClean="0">
                        <a:latin typeface="IPA Pゴシック" pitchFamily="50" charset="-128"/>
                        <a:ea typeface="IPA Pゴシック" pitchFamily="50" charset="-128"/>
                      </a:rPr>
                      <a:t> </a:t>
                    </a:r>
                    <a:endParaRPr kumimoji="1" lang="ja-JP" altLang="en-US" sz="1200" b="1" dirty="0">
                      <a:latin typeface="IPA Pゴシック" pitchFamily="50" charset="-128"/>
                      <a:ea typeface="IPA Pゴシック" pitchFamily="50" charset="-128"/>
                    </a:endParaRPr>
                  </a:p>
                </p:txBody>
              </p:sp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725503" y="4921444"/>
                    <a:ext cx="1742220" cy="277737"/>
                  </a:xfrm>
                  <a:prstGeom prst="rect">
                    <a:avLst/>
                  </a:prstGeom>
                  <a:gradFill>
                    <a:gsLst>
                      <a:gs pos="58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  <a:ln w="12700" cap="rnd">
                    <a:solidFill>
                      <a:schemeClr val="tx1"/>
                    </a:solidFill>
                    <a:beve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ja-JP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VNC</a:t>
                    </a:r>
                    <a:br>
                      <a:rPr lang="en-US" altLang="ja-JP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</a:br>
                    <a:r>
                      <a:rPr lang="ja-JP" altLang="en-US" sz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PA Pゴシック" pitchFamily="50" charset="-128"/>
                        <a:ea typeface="IPA Pゴシック" pitchFamily="50" charset="-128"/>
                      </a:rPr>
                      <a:t>サーバ</a:t>
                    </a:r>
                    <a:endPara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endParaRPr>
                  </a:p>
                </p:txBody>
              </p:sp>
            </p:grpSp>
            <p:sp>
              <p:nvSpPr>
                <p:cNvPr id="21" name="正方形/長方形 20"/>
                <p:cNvSpPr/>
                <p:nvPr/>
              </p:nvSpPr>
              <p:spPr>
                <a:xfrm>
                  <a:off x="2689919" y="5349176"/>
                  <a:ext cx="1054949" cy="676985"/>
                </a:xfrm>
                <a:prstGeom prst="rect">
                  <a:avLst/>
                </a:prstGeom>
                <a:gradFill>
                  <a:gsLst>
                    <a:gs pos="0">
                      <a:srgbClr val="46D4B6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n w="12700" cap="rnd">
                  <a:solidFill>
                    <a:schemeClr val="tx1"/>
                  </a:solidFill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  <a:t>仮想</a:t>
                  </a:r>
                  <a:r>
                    <a: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  <a:t/>
                  </a:r>
                  <a:br>
                    <a:rPr lang="en-US" altLang="ja-JP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</a:br>
                  <a:r>
                    <a:rPr lang="ja-JP" altLang="en-US" sz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PA Pゴシック" pitchFamily="50" charset="-128"/>
                      <a:ea typeface="IPA Pゴシック" pitchFamily="50" charset="-128"/>
                    </a:rPr>
                    <a:t>デバイス</a:t>
                  </a:r>
                  <a:endParaRPr lang="en-US" altLang="ja-JP" sz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PA Pゴシック" pitchFamily="50" charset="-128"/>
                    <a:ea typeface="IPA Pゴシック" pitchFamily="50" charset="-128"/>
                  </a:endParaRPr>
                </a:p>
              </p:txBody>
            </p:sp>
          </p:grpSp>
          <p:grpSp>
            <p:nvGrpSpPr>
              <p:cNvPr id="17" name="グループ化 73"/>
              <p:cNvGrpSpPr/>
              <p:nvPr/>
            </p:nvGrpSpPr>
            <p:grpSpPr>
              <a:xfrm>
                <a:off x="3885759" y="4229108"/>
                <a:ext cx="820382" cy="1873271"/>
                <a:chOff x="6494586" y="2815646"/>
                <a:chExt cx="669700" cy="1484642"/>
              </a:xfrm>
            </p:grpSpPr>
            <p:sp>
              <p:nvSpPr>
                <p:cNvPr id="18" name="正方形/長方形 17"/>
                <p:cNvSpPr/>
                <p:nvPr/>
              </p:nvSpPr>
              <p:spPr>
                <a:xfrm>
                  <a:off x="6494593" y="2815646"/>
                  <a:ext cx="669693" cy="14846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95B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IPA Pゴシック" pitchFamily="50" charset="-128"/>
                    <a:ea typeface="IPA Pゴシック" pitchFamily="50" charset="-128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494586" y="3288672"/>
                  <a:ext cx="669694" cy="334215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400" b="1" dirty="0" smtClean="0">
                      <a:latin typeface="IPA Pゴシック" pitchFamily="50" charset="-128"/>
                      <a:ea typeface="IPA Pゴシック" pitchFamily="50" charset="-128"/>
                    </a:rPr>
                    <a:t>ユーザ</a:t>
                  </a:r>
                  <a:r>
                    <a:rPr kumimoji="1" lang="en-US" altLang="ja-JP" sz="1400" b="1" dirty="0" smtClean="0">
                      <a:latin typeface="IPA Pゴシック" pitchFamily="50" charset="-128"/>
                      <a:ea typeface="IPA Pゴシック" pitchFamily="50" charset="-128"/>
                    </a:rPr>
                    <a:t/>
                  </a:r>
                  <a:br>
                    <a:rPr kumimoji="1" lang="en-US" altLang="ja-JP" sz="1400" b="1" dirty="0" smtClean="0">
                      <a:latin typeface="IPA Pゴシック" pitchFamily="50" charset="-128"/>
                      <a:ea typeface="IPA Pゴシック" pitchFamily="50" charset="-128"/>
                    </a:rPr>
                  </a:br>
                  <a:r>
                    <a:rPr kumimoji="1" lang="en-US" altLang="ja-JP" sz="1400" b="1" dirty="0" smtClean="0">
                      <a:latin typeface="IPA Pゴシック" pitchFamily="50" charset="-128"/>
                      <a:ea typeface="IPA Pゴシック" pitchFamily="50" charset="-128"/>
                    </a:rPr>
                    <a:t>VM</a:t>
                  </a:r>
                </a:p>
              </p:txBody>
            </p:sp>
          </p:grpSp>
        </p:grpSp>
        <p:cxnSp>
          <p:nvCxnSpPr>
            <p:cNvPr id="14" name="直線矢印コネクタ 13"/>
            <p:cNvCxnSpPr>
              <a:stCxn id="24" idx="2"/>
              <a:endCxn id="21" idx="0"/>
            </p:cNvCxnSpPr>
            <p:nvPr/>
          </p:nvCxnSpPr>
          <p:spPr>
            <a:xfrm>
              <a:off x="3215980" y="5202839"/>
              <a:ext cx="1414" cy="14633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534"/>
            <p:cNvCxnSpPr>
              <a:stCxn id="21" idx="2"/>
              <a:endCxn id="18" idx="2"/>
            </p:cNvCxnSpPr>
            <p:nvPr/>
          </p:nvCxnSpPr>
          <p:spPr>
            <a:xfrm rot="16200000" flipH="1">
              <a:off x="3718565" y="5524989"/>
              <a:ext cx="76218" cy="1078561"/>
            </a:xfrm>
            <a:prstGeom prst="bentConnector3">
              <a:avLst>
                <a:gd name="adj1" fmla="val 240712"/>
              </a:avLst>
            </a:prstGeom>
            <a:ln w="38100">
              <a:solidFill>
                <a:srgbClr val="FF0000"/>
              </a:soli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/>
          <p:cNvGrpSpPr/>
          <p:nvPr/>
        </p:nvGrpSpPr>
        <p:grpSpPr>
          <a:xfrm>
            <a:off x="5795998" y="5559005"/>
            <a:ext cx="968400" cy="615553"/>
            <a:chOff x="-1764704" y="1929233"/>
            <a:chExt cx="1292400" cy="547777"/>
          </a:xfrm>
        </p:grpSpPr>
        <p:sp>
          <p:nvSpPr>
            <p:cNvPr id="115" name="正方形/長方形 114"/>
            <p:cNvSpPr/>
            <p:nvPr/>
          </p:nvSpPr>
          <p:spPr>
            <a:xfrm>
              <a:off x="-1764704" y="1929233"/>
              <a:ext cx="1292400" cy="547777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endParaRPr lang="ja-JP" altLang="en-US" sz="8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5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75" name="四角形吹き出し 74"/>
          <p:cNvSpPr/>
          <p:nvPr/>
        </p:nvSpPr>
        <p:spPr>
          <a:xfrm>
            <a:off x="6948263" y="5622865"/>
            <a:ext cx="1757814" cy="443325"/>
          </a:xfrm>
          <a:prstGeom prst="wedgeRectCallout">
            <a:avLst>
              <a:gd name="adj1" fmla="val -90674"/>
              <a:gd name="adj2" fmla="val -607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処理中</a:t>
            </a:r>
            <a:endParaRPr kumimoji="1"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5796135" y="4537479"/>
            <a:ext cx="968400" cy="615553"/>
            <a:chOff x="-1764704" y="1929233"/>
            <a:chExt cx="1292400" cy="547777"/>
          </a:xfrm>
        </p:grpSpPr>
        <p:sp>
          <p:nvSpPr>
            <p:cNvPr id="39" name="正方形/長方形 38"/>
            <p:cNvSpPr/>
            <p:nvPr/>
          </p:nvSpPr>
          <p:spPr>
            <a:xfrm>
              <a:off x="-1764704" y="1929233"/>
              <a:ext cx="1292400" cy="547777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endParaRPr lang="ja-JP" altLang="en-US" sz="8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5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73" name="四角形吹き出し 72"/>
          <p:cNvSpPr/>
          <p:nvPr/>
        </p:nvSpPr>
        <p:spPr>
          <a:xfrm>
            <a:off x="6937605" y="3972320"/>
            <a:ext cx="1757814" cy="443325"/>
          </a:xfrm>
          <a:prstGeom prst="wedgeRectCallout">
            <a:avLst>
              <a:gd name="adj1" fmla="val -90513"/>
              <a:gd name="adj2" fmla="val 13837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処理中</a:t>
            </a:r>
            <a:endParaRPr kumimoji="1"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52" name="直線矢印コネクタ 534"/>
          <p:cNvCxnSpPr>
            <a:stCxn id="45" idx="3"/>
            <a:endCxn id="24" idx="1"/>
          </p:cNvCxnSpPr>
          <p:nvPr/>
        </p:nvCxnSpPr>
        <p:spPr>
          <a:xfrm flipV="1">
            <a:off x="1369058" y="4845256"/>
            <a:ext cx="3408539" cy="836931"/>
          </a:xfrm>
          <a:prstGeom prst="bentConnector3">
            <a:avLst>
              <a:gd name="adj1" fmla="val 67072"/>
            </a:avLst>
          </a:prstGeom>
          <a:ln w="381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>
            <a:off x="2123728" y="5374410"/>
            <a:ext cx="968400" cy="615553"/>
            <a:chOff x="-1764704" y="1929233"/>
            <a:chExt cx="1292400" cy="547777"/>
          </a:xfrm>
        </p:grpSpPr>
        <p:sp>
          <p:nvSpPr>
            <p:cNvPr id="42" name="正方形/長方形 41"/>
            <p:cNvSpPr/>
            <p:nvPr/>
          </p:nvSpPr>
          <p:spPr>
            <a:xfrm>
              <a:off x="-1764704" y="1929233"/>
              <a:ext cx="1292400" cy="547777"/>
            </a:xfrm>
            <a:prstGeom prst="rect">
              <a:avLst/>
            </a:prstGeom>
            <a:gradFill>
              <a:gsLst>
                <a:gs pos="70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ja-JP" sz="800" dirty="0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r>
                <a:rPr lang="en-US" altLang="ja-JP" sz="800" dirty="0">
                  <a:latin typeface="IPA Pゴシック" pitchFamily="50" charset="-128"/>
                  <a:ea typeface="IPA Pゴシック" pitchFamily="50" charset="-128"/>
                </a:rPr>
                <a:t> </a:t>
              </a:r>
              <a:r>
                <a:rPr lang="en-US" altLang="ja-JP" sz="800" dirty="0" err="1" smtClean="0">
                  <a:latin typeface="IPA Pゴシック" pitchFamily="50" charset="-128"/>
                  <a:ea typeface="IPA Pゴシック" pitchFamily="50" charset="-128"/>
                </a:rPr>
                <a:t>ABCD</a:t>
              </a:r>
              <a:endParaRPr lang="ja-JP" altLang="en-US" sz="800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-1764704" y="1970988"/>
              <a:ext cx="1292217" cy="464269"/>
            </a:xfrm>
            <a:prstGeom prst="rect">
              <a:avLst/>
            </a:prstGeom>
            <a:blipFill dpi="0" rotWithShape="1">
              <a:blip r:embed="rId5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sp>
        <p:nvSpPr>
          <p:cNvPr id="71" name="四角形吹き出し 70"/>
          <p:cNvSpPr/>
          <p:nvPr/>
        </p:nvSpPr>
        <p:spPr>
          <a:xfrm>
            <a:off x="622711" y="5025787"/>
            <a:ext cx="1757814" cy="443325"/>
          </a:xfrm>
          <a:prstGeom prst="wedgeRectCallout">
            <a:avLst>
              <a:gd name="adj1" fmla="val 59474"/>
              <a:gd name="adj2" fmla="val 94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送信中</a:t>
            </a:r>
            <a:endParaRPr kumimoji="1"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2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3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384592" cy="5112568"/>
          </a:xfrm>
        </p:spPr>
        <p:txBody>
          <a:bodyPr/>
          <a:lstStyle/>
          <a:p>
            <a:r>
              <a:rPr lang="ja-JP" altLang="en-US" dirty="0"/>
              <a:t>マイグレーション時に</a:t>
            </a:r>
            <a:r>
              <a:rPr lang="en-US" altLang="ja-JP" dirty="0"/>
              <a:t>VNC</a:t>
            </a:r>
            <a:r>
              <a:rPr lang="ja-JP" altLang="en-US" dirty="0"/>
              <a:t>サーバの</a:t>
            </a:r>
            <a:r>
              <a:rPr lang="en-US" altLang="ja-JP" dirty="0"/>
              <a:t>IP</a:t>
            </a:r>
            <a:r>
              <a:rPr lang="ja-JP" altLang="en-US" dirty="0"/>
              <a:t>アドレスとポート番号が変わらない</a:t>
            </a:r>
            <a:endParaRPr lang="en-US" altLang="ja-JP" dirty="0"/>
          </a:p>
          <a:p>
            <a:pPr lvl="1"/>
            <a:r>
              <a:rPr lang="en-US" altLang="ja-JP" dirty="0"/>
              <a:t>VNC</a:t>
            </a:r>
            <a:r>
              <a:rPr lang="ja-JP" altLang="en-US" dirty="0"/>
              <a:t>サーバはドメイン</a:t>
            </a:r>
            <a:r>
              <a:rPr lang="en-US" altLang="ja-JP" dirty="0"/>
              <a:t>R</a:t>
            </a:r>
            <a:r>
              <a:rPr lang="ja-JP" altLang="en-US" dirty="0"/>
              <a:t>とともにマイグレーションされるため</a:t>
            </a:r>
            <a:endParaRPr lang="en-US" altLang="ja-JP" dirty="0"/>
          </a:p>
          <a:p>
            <a:pPr lvl="1"/>
            <a:r>
              <a:rPr lang="ja-JP" altLang="en-US" dirty="0"/>
              <a:t>クライアント側のファイアウォールでピンポイントに許可できる</a:t>
            </a:r>
            <a:endParaRPr lang="en-US" altLang="ja-JP" dirty="0"/>
          </a:p>
          <a:p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にグローバル</a:t>
            </a:r>
            <a:r>
              <a:rPr lang="en-US" altLang="ja-JP" dirty="0"/>
              <a:t>IP</a:t>
            </a:r>
            <a:r>
              <a:rPr lang="ja-JP" altLang="en-US" dirty="0"/>
              <a:t>アドレスを割り当てないことも可能</a:t>
            </a:r>
            <a:endParaRPr lang="en-US" altLang="ja-JP" dirty="0"/>
          </a:p>
          <a:p>
            <a:pPr lvl="1"/>
            <a:r>
              <a:rPr lang="ja-JP" altLang="en-US" dirty="0"/>
              <a:t>ドメイン</a:t>
            </a:r>
            <a:r>
              <a:rPr lang="en-US" altLang="ja-JP" dirty="0"/>
              <a:t>R</a:t>
            </a:r>
            <a:r>
              <a:rPr lang="ja-JP" altLang="en-US" dirty="0"/>
              <a:t>にプライベート</a:t>
            </a:r>
            <a:r>
              <a:rPr lang="en-US" altLang="ja-JP" dirty="0"/>
              <a:t>IP</a:t>
            </a:r>
            <a:r>
              <a:rPr lang="ja-JP" altLang="en-US" dirty="0"/>
              <a:t>アドレスを割り当てる</a:t>
            </a:r>
            <a:endParaRPr lang="en-US" altLang="ja-JP" dirty="0"/>
          </a:p>
          <a:p>
            <a:pPr lvl="1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の</a:t>
            </a:r>
            <a:r>
              <a:rPr lang="en-US" altLang="ja-JP" dirty="0"/>
              <a:t>IP</a:t>
            </a:r>
            <a:r>
              <a:rPr lang="ja-JP" altLang="en-US" dirty="0"/>
              <a:t>アドレスとの間で</a:t>
            </a:r>
            <a:r>
              <a:rPr lang="en-US" altLang="ja-JP" dirty="0" smtClean="0"/>
              <a:t>NAPT</a:t>
            </a:r>
            <a:r>
              <a:rPr lang="ja-JP" altLang="en-US" dirty="0" smtClean="0"/>
              <a:t>を</a:t>
            </a:r>
            <a:r>
              <a:rPr lang="ja-JP" altLang="en-US" dirty="0"/>
              <a:t>行う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接続先の固定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907704" y="4653137"/>
            <a:ext cx="7056784" cy="20110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07560" y="4765485"/>
            <a:ext cx="2944575" cy="1800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14" name="グループ化 90"/>
          <p:cNvGrpSpPr/>
          <p:nvPr/>
        </p:nvGrpSpPr>
        <p:grpSpPr>
          <a:xfrm>
            <a:off x="6084860" y="4909502"/>
            <a:ext cx="1251724" cy="1487224"/>
            <a:chOff x="606903" y="4834456"/>
            <a:chExt cx="1665077" cy="643514"/>
          </a:xfrm>
        </p:grpSpPr>
        <p:sp>
          <p:nvSpPr>
            <p:cNvPr id="16" name="正方形/長方形 15"/>
            <p:cNvSpPr/>
            <p:nvPr/>
          </p:nvSpPr>
          <p:spPr>
            <a:xfrm>
              <a:off x="611560" y="4834456"/>
              <a:ext cx="1660420" cy="64351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06903" y="4843725"/>
              <a:ext cx="1660419" cy="119856"/>
            </a:xfrm>
            <a:prstGeom prst="rect">
              <a:avLst/>
            </a:prstGeom>
            <a:noFill/>
            <a:effectLst/>
          </p:spPr>
          <p:txBody>
            <a:bodyPr wrap="square" rtlCol="0" anchor="t">
              <a:spAutoFit/>
            </a:bodyPr>
            <a:lstStyle/>
            <a:p>
              <a:pPr algn="ctr"/>
              <a:endParaRPr kumimoji="1" lang="ja-JP" altLang="en-US" sz="1200" b="1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25503" y="5055277"/>
              <a:ext cx="1423216" cy="379327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サーバ</a:t>
              </a:r>
              <a:endPara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07504" y="5476891"/>
            <a:ext cx="1080120" cy="773543"/>
            <a:chOff x="107504" y="5967823"/>
            <a:chExt cx="1080120" cy="773543"/>
          </a:xfrm>
        </p:grpSpPr>
        <p:sp>
          <p:nvSpPr>
            <p:cNvPr id="20" name="正方形/長方形 19"/>
            <p:cNvSpPr/>
            <p:nvPr/>
          </p:nvSpPr>
          <p:spPr>
            <a:xfrm>
              <a:off x="107504" y="5967823"/>
              <a:ext cx="1080120" cy="77354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14102" y="6071724"/>
              <a:ext cx="866924" cy="565740"/>
            </a:xfrm>
            <a:prstGeom prst="rect">
              <a:avLst/>
            </a:prstGeom>
            <a:gradFill>
              <a:gsLst>
                <a:gs pos="5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2700" cap="rnd">
              <a:solidFill>
                <a:schemeClr val="tx1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VNC</a:t>
              </a:r>
              <a:br>
                <a:rPr lang="en-US" altLang="ja-JP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lang="ja-JP" altLang="en-US" sz="1200" dirty="0" smtClean="0">
                  <a:solidFill>
                    <a:schemeClr val="bg1"/>
                  </a:solidFill>
                  <a:latin typeface="IPA Pゴシック" pitchFamily="50" charset="-128"/>
                  <a:ea typeface="IPA Pゴシック" pitchFamily="50" charset="-128"/>
                </a:rPr>
                <a:t>クライアント</a:t>
              </a:r>
              <a:endParaRPr kumimoji="1" lang="ja-JP" altLang="en-US" sz="1200" dirty="0">
                <a:solidFill>
                  <a:schemeClr val="bg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</p:grpSp>
      <p:cxnSp>
        <p:nvCxnSpPr>
          <p:cNvPr id="24" name="直線矢印コネクタ 534"/>
          <p:cNvCxnSpPr>
            <a:stCxn id="21" idx="3"/>
            <a:endCxn id="18" idx="1"/>
          </p:cNvCxnSpPr>
          <p:nvPr/>
        </p:nvCxnSpPr>
        <p:spPr>
          <a:xfrm flipV="1">
            <a:off x="1081026" y="5858172"/>
            <a:ext cx="5092992" cy="549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73"/>
          <p:cNvGrpSpPr/>
          <p:nvPr/>
        </p:nvGrpSpPr>
        <p:grpSpPr>
          <a:xfrm>
            <a:off x="7456510" y="4909503"/>
            <a:ext cx="1248226" cy="1487226"/>
            <a:chOff x="6341335" y="2986820"/>
            <a:chExt cx="822950" cy="1141419"/>
          </a:xfrm>
        </p:grpSpPr>
        <p:sp>
          <p:nvSpPr>
            <p:cNvPr id="12" name="正方形/長方形 11"/>
            <p:cNvSpPr/>
            <p:nvPr/>
          </p:nvSpPr>
          <p:spPr>
            <a:xfrm>
              <a:off x="6341336" y="2986820"/>
              <a:ext cx="822949" cy="11414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95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IPA Pゴシック" pitchFamily="50" charset="-128"/>
                <a:ea typeface="IPA Pゴシック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341335" y="3378496"/>
              <a:ext cx="822948" cy="3661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ユーザ</a:t>
              </a:r>
              <a:r>
                <a:rPr kumimoji="1" lang="en-US" altLang="ja-JP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PA Pゴシック" pitchFamily="50" charset="-128"/>
                  <a:ea typeface="IPA Pゴシック" pitchFamily="50" charset="-128"/>
                </a:rPr>
                <a:t>VM</a:t>
              </a:r>
            </a:p>
            <a:p>
              <a:pPr algn="ctr"/>
              <a:r>
                <a:rPr kumimoji="1" lang="en-US" altLang="ja-JP" sz="1100" dirty="0" smtClean="0">
                  <a:latin typeface="IPA Pゴシック" pitchFamily="50" charset="-128"/>
                  <a:ea typeface="IPA Pゴシック" pitchFamily="50" charset="-128"/>
                </a:rPr>
                <a:t>xxx.xxx.xxx.100</a:t>
              </a: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6084168" y="4941168"/>
            <a:ext cx="1248224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R</a:t>
            </a:r>
          </a:p>
          <a:p>
            <a:pPr algn="ctr"/>
            <a:r>
              <a:rPr lang="en-US" altLang="ja-JP" sz="1100" dirty="0" smtClean="0">
                <a:latin typeface="IPA Pゴシック" pitchFamily="50" charset="-128"/>
                <a:ea typeface="IPA Pゴシック" pitchFamily="50" charset="-128"/>
              </a:rPr>
              <a:t>192.168.0.131</a:t>
            </a:r>
            <a:endParaRPr lang="en-US" altLang="ja-JP" sz="1100" dirty="0">
              <a:latin typeface="IPA Pゴシック" pitchFamily="50" charset="-128"/>
              <a:ea typeface="IPA Pゴシック" pitchFamily="50" charset="-128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977354" cy="144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1907704" y="5863662"/>
            <a:ext cx="214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IPA Pゴシック" pitchFamily="50" charset="-128"/>
                <a:ea typeface="IPA Pゴシック" pitchFamily="50" charset="-128"/>
              </a:rPr>
              <a:t>xxx.xxx.xxx.100	 </a:t>
            </a:r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 </a:t>
            </a:r>
          </a:p>
          <a:p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:15900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27292" y="5863662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192.168.0.131</a:t>
            </a:r>
          </a:p>
          <a:p>
            <a:r>
              <a:rPr lang="en-US" altLang="ja-JP" sz="1600" dirty="0" smtClean="0">
                <a:latin typeface="IPA Pゴシック" pitchFamily="50" charset="-128"/>
                <a:ea typeface="IPA Pゴシック" pitchFamily="50" charset="-128"/>
              </a:rPr>
              <a:t>:5900</a:t>
            </a:r>
            <a:endParaRPr lang="en-US" altLang="ja-JP" sz="1600" dirty="0">
              <a:latin typeface="IPA Pゴシック" pitchFamily="50" charset="-128"/>
              <a:ea typeface="IPA P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08912" cy="5112568"/>
          </a:xfrm>
        </p:spPr>
        <p:txBody>
          <a:bodyPr/>
          <a:lstStyle/>
          <a:p>
            <a:r>
              <a:rPr lang="ja-JP" altLang="en-US" dirty="0"/>
              <a:t>マイグレーション後にユーザ</a:t>
            </a:r>
            <a:r>
              <a:rPr lang="en-US" altLang="ja-JP" dirty="0"/>
              <a:t>VM</a:t>
            </a:r>
            <a:r>
              <a:rPr lang="ja-JP" altLang="en-US" dirty="0"/>
              <a:t>が仮想入出力デバイスを使い続けられるようにする</a:t>
            </a:r>
            <a:endParaRPr lang="en-US" altLang="ja-JP" dirty="0"/>
          </a:p>
          <a:p>
            <a:pPr lvl="1"/>
            <a:r>
              <a:rPr lang="ja-JP" altLang="en-US" dirty="0"/>
              <a:t>共有メモリ</a:t>
            </a:r>
            <a:endParaRPr lang="en-US" altLang="ja-JP" dirty="0"/>
          </a:p>
          <a:p>
            <a:pPr lvl="2"/>
            <a:r>
              <a:rPr lang="ja-JP" altLang="en-US" dirty="0"/>
              <a:t>入出力情報を格納するためのバッファが置かれる</a:t>
            </a:r>
            <a:endParaRPr lang="en-US" altLang="ja-JP" dirty="0"/>
          </a:p>
          <a:p>
            <a:pPr lvl="2"/>
            <a:r>
              <a:rPr lang="ja-JP" altLang="en-US" dirty="0"/>
              <a:t>メモリの共有状態を自動的に復元することによって維持</a:t>
            </a:r>
            <a:endParaRPr lang="en-US" altLang="ja-JP" dirty="0"/>
          </a:p>
          <a:p>
            <a:pPr lvl="2"/>
            <a:endParaRPr lang="en-US" altLang="ja-JP" dirty="0"/>
          </a:p>
          <a:p>
            <a:pPr lvl="1"/>
            <a:r>
              <a:rPr lang="ja-JP" altLang="en-US" dirty="0"/>
              <a:t>仮想割り込みチャネル</a:t>
            </a:r>
            <a:endParaRPr lang="en-US" altLang="ja-JP" dirty="0"/>
          </a:p>
          <a:p>
            <a:pPr lvl="2"/>
            <a:r>
              <a:rPr lang="ja-JP" altLang="en-US" dirty="0"/>
              <a:t>ユーザ</a:t>
            </a:r>
            <a:r>
              <a:rPr lang="en-US" altLang="ja-JP" dirty="0"/>
              <a:t>VM</a:t>
            </a:r>
            <a:r>
              <a:rPr lang="ja-JP" altLang="en-US" dirty="0"/>
              <a:t>に入力情報がある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ことを通知</a:t>
            </a:r>
            <a:endParaRPr lang="en-US" altLang="ja-JP" dirty="0"/>
          </a:p>
          <a:p>
            <a:pPr lvl="2"/>
            <a:r>
              <a:rPr lang="ja-JP" altLang="en-US" dirty="0"/>
              <a:t>チャネルを自動的に再確立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することで維持</a:t>
            </a:r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ドメイン</a:t>
            </a:r>
            <a:r>
              <a:rPr lang="en-US" altLang="ja-JP" dirty="0" smtClean="0"/>
              <a:t>R</a:t>
            </a:r>
            <a:r>
              <a:rPr lang="ja-JP" altLang="en-US" dirty="0" smtClean="0"/>
              <a:t>とユーザ</a:t>
            </a:r>
            <a:r>
              <a:rPr lang="en-US" altLang="ja-JP" dirty="0" smtClean="0"/>
              <a:t>VM</a:t>
            </a:r>
            <a:r>
              <a:rPr lang="ja-JP" altLang="en-US" dirty="0" smtClean="0"/>
              <a:t>間の接続維持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596335" y="3645024"/>
            <a:ext cx="1224136" cy="2308024"/>
          </a:xfrm>
          <a:prstGeom prst="rect">
            <a:avLst/>
          </a:prstGeom>
          <a:solidFill>
            <a:schemeClr val="bg1"/>
          </a:solidFill>
          <a:ln>
            <a:solidFill>
              <a:srgbClr val="095B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04048" y="3645024"/>
            <a:ext cx="2440456" cy="23080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48063" y="4301807"/>
            <a:ext cx="1584176" cy="1366977"/>
          </a:xfrm>
          <a:prstGeom prst="rect">
            <a:avLst/>
          </a:prstGeom>
          <a:gradFill>
            <a:gsLst>
              <a:gs pos="0">
                <a:srgbClr val="46D4B6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D-MORE</a:t>
            </a:r>
          </a:p>
          <a:p>
            <a:pPr algn="ctr"/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仮想デバイス</a:t>
            </a:r>
            <a:endParaRPr lang="en-US" altLang="ja-JP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cxnSp>
        <p:nvCxnSpPr>
          <p:cNvPr id="7" name="直線矢印コネクタ 6"/>
          <p:cNvCxnSpPr>
            <a:stCxn id="6" idx="3"/>
            <a:endCxn id="16" idx="1"/>
          </p:cNvCxnSpPr>
          <p:nvPr/>
        </p:nvCxnSpPr>
        <p:spPr>
          <a:xfrm flipV="1">
            <a:off x="6732239" y="4985295"/>
            <a:ext cx="376898" cy="1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004049" y="3840142"/>
            <a:ext cx="244827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ドメイン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R</a:t>
            </a:r>
            <a:endParaRPr kumimoji="1" lang="ja-JP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A Pゴシック" pitchFamily="50" charset="-128"/>
              <a:ea typeface="IPA P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8343" y="3717032"/>
            <a:ext cx="10801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ユーザ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/>
            </a:r>
            <a:b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</a:br>
            <a:r>
              <a:rPr kumimoji="1" lang="en-US" altLang="ja-JP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A Pゴシック" pitchFamily="50" charset="-128"/>
                <a:ea typeface="IPA Pゴシック" pitchFamily="50" charset="-128"/>
              </a:rPr>
              <a:t>VM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109137" y="4555131"/>
            <a:ext cx="840731" cy="860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latin typeface="IPA Pゴシック" pitchFamily="50" charset="-128"/>
                <a:ea typeface="IPA Pゴシック" pitchFamily="50" charset="-128"/>
              </a:rPr>
              <a:t>共有</a:t>
            </a:r>
            <a:endParaRPr kumimoji="1" lang="en-US" altLang="ja-JP" dirty="0" smtClean="0">
              <a:latin typeface="IPA Pゴシック" pitchFamily="50" charset="-128"/>
              <a:ea typeface="IPA Pゴシック" pitchFamily="50" charset="-128"/>
            </a:endParaRPr>
          </a:p>
          <a:p>
            <a:pPr algn="ctr"/>
            <a:r>
              <a:rPr lang="ja-JP" altLang="en-US" dirty="0">
                <a:latin typeface="IPA Pゴシック" pitchFamily="50" charset="-128"/>
                <a:ea typeface="IPA Pゴシック" pitchFamily="50" charset="-128"/>
              </a:rPr>
              <a:t>メモリ</a:t>
            </a:r>
            <a:endParaRPr kumimoji="1" lang="ja-JP" altLang="en-US" dirty="0">
              <a:latin typeface="IPA Pゴシック" pitchFamily="50" charset="-128"/>
              <a:ea typeface="IPA Pゴシック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940150" y="5668784"/>
            <a:ext cx="2268253" cy="928568"/>
            <a:chOff x="6156175" y="5956816"/>
            <a:chExt cx="2268253" cy="928568"/>
          </a:xfrm>
        </p:grpSpPr>
        <p:sp>
          <p:nvSpPr>
            <p:cNvPr id="13" name="正方形/長方形 12"/>
            <p:cNvSpPr/>
            <p:nvPr/>
          </p:nvSpPr>
          <p:spPr>
            <a:xfrm>
              <a:off x="6390203" y="6417568"/>
              <a:ext cx="1782198" cy="46781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仮想割り込み</a:t>
              </a:r>
              <a:r>
                <a:rPr lang="en-US" altLang="ja-JP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/>
              </a:r>
              <a:br>
                <a:rPr lang="en-US" altLang="ja-JP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</a:br>
              <a:r>
                <a:rPr kumimoji="1" lang="ja-JP" altLang="en-US" sz="1600" dirty="0" smtClean="0">
                  <a:solidFill>
                    <a:schemeClr val="tx1"/>
                  </a:solidFill>
                  <a:latin typeface="IPA Pゴシック" pitchFamily="50" charset="-128"/>
                  <a:ea typeface="IPA Pゴシック" pitchFamily="50" charset="-128"/>
                </a:rPr>
                <a:t>チャネル</a:t>
              </a:r>
              <a:endParaRPr kumimoji="1" lang="ja-JP" altLang="en-US" sz="1600" dirty="0">
                <a:solidFill>
                  <a:schemeClr val="tx1"/>
                </a:solidFill>
                <a:latin typeface="IPA Pゴシック" pitchFamily="50" charset="-128"/>
                <a:ea typeface="IPA Pゴシック" pitchFamily="50" charset="-128"/>
              </a:endParaRPr>
            </a:p>
          </p:txBody>
        </p:sp>
        <p:cxnSp>
          <p:nvCxnSpPr>
            <p:cNvPr id="14" name="直線矢印コネクタ 534"/>
            <p:cNvCxnSpPr>
              <a:stCxn id="6" idx="2"/>
              <a:endCxn id="13" idx="1"/>
            </p:cNvCxnSpPr>
            <p:nvPr/>
          </p:nvCxnSpPr>
          <p:spPr>
            <a:xfrm rot="16200000" flipH="1">
              <a:off x="5925859" y="6187132"/>
              <a:ext cx="694660" cy="234027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534"/>
            <p:cNvCxnSpPr>
              <a:stCxn id="13" idx="3"/>
              <a:endCxn id="4" idx="2"/>
            </p:cNvCxnSpPr>
            <p:nvPr/>
          </p:nvCxnSpPr>
          <p:spPr>
            <a:xfrm flipV="1">
              <a:off x="8172401" y="6241080"/>
              <a:ext cx="252027" cy="41039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9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1512</Words>
  <Application>Microsoft Office PowerPoint</Application>
  <PresentationFormat>画面に合わせる (4:3)</PresentationFormat>
  <Paragraphs>398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Arial</vt:lpstr>
      <vt:lpstr>ＭＳ Ｐゴシック</vt:lpstr>
      <vt:lpstr>Verdana</vt:lpstr>
      <vt:lpstr>Wingdings 3</vt:lpstr>
      <vt:lpstr>Lucida Sans Unicode</vt:lpstr>
      <vt:lpstr>Wingdings 2</vt:lpstr>
      <vt:lpstr>Calibri</vt:lpstr>
      <vt:lpstr>IPA Pゴシック</vt:lpstr>
      <vt:lpstr>ビジネス</vt:lpstr>
      <vt:lpstr>帯域外リモート管理の継続が可能な マイグレーション手法</vt:lpstr>
      <vt:lpstr>IaaS型クラウドにおける管理</vt:lpstr>
      <vt:lpstr>帯域外リモート管理</vt:lpstr>
      <vt:lpstr>マイグレーション時の管理中断</vt:lpstr>
      <vt:lpstr>不定な接続先</vt:lpstr>
      <vt:lpstr>提案: D-MORE</vt:lpstr>
      <vt:lpstr>データロスの防止</vt:lpstr>
      <vt:lpstr>接続先の固定</vt:lpstr>
      <vt:lpstr>ドメインRとユーザVM間の接続維持</vt:lpstr>
      <vt:lpstr>同時マイグレーション</vt:lpstr>
      <vt:lpstr>実装</vt:lpstr>
      <vt:lpstr>仮想入力デバイス</vt:lpstr>
      <vt:lpstr>ドメインR (1/2)</vt:lpstr>
      <vt:lpstr>ドメインR (2/2)</vt:lpstr>
      <vt:lpstr>イベントチャネルのサポート</vt:lpstr>
      <vt:lpstr>同時マイグレーションの実現</vt:lpstr>
      <vt:lpstr>実験</vt:lpstr>
      <vt:lpstr>実験結果</vt:lpstr>
      <vt:lpstr>関連研究: VNCプロキシ</vt:lpstr>
      <vt:lpstr>関連研究: SPICE [Red Hat, Inc. ‘09]</vt:lpstr>
      <vt:lpstr>従来手法との比較</vt:lpstr>
      <vt:lpstr>関連研究</vt:lpstr>
      <vt:lpstr>まとめ</vt:lpstr>
      <vt:lpstr>今後の課題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帯域外リモート管理の継続が可能な_x000b_マイグレーション手法</dc:title>
  <dc:subject>帯域外リモート管理の継続が可能な_x000b_マイグレーション手法</dc:subject>
  <dc:creator>Sho Kawahara</dc:creator>
  <cp:keywords>SWoPP2013</cp:keywords>
  <cp:lastModifiedBy/>
  <cp:revision>1</cp:revision>
  <dcterms:created xsi:type="dcterms:W3CDTF">2013-08-02T00:42:39Z</dcterms:created>
  <dcterms:modified xsi:type="dcterms:W3CDTF">2013-08-02T00:53:58Z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