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3.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4.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5.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60" r:id="rId3"/>
    <p:sldId id="258" r:id="rId4"/>
    <p:sldId id="259" r:id="rId5"/>
    <p:sldId id="261" r:id="rId6"/>
    <p:sldId id="262" r:id="rId7"/>
    <p:sldId id="263" r:id="rId8"/>
    <p:sldId id="274" r:id="rId9"/>
    <p:sldId id="266" r:id="rId10"/>
    <p:sldId id="272" r:id="rId11"/>
    <p:sldId id="268" r:id="rId12"/>
    <p:sldId id="273" r:id="rId13"/>
    <p:sldId id="269" r:id="rId14"/>
    <p:sldId id="270" r:id="rId15"/>
    <p:sldId id="275"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828" autoAdjust="0"/>
  </p:normalViewPr>
  <p:slideViewPr>
    <p:cSldViewPr>
      <p:cViewPr varScale="1">
        <p:scale>
          <a:sx n="69" d="100"/>
          <a:sy n="69" d="100"/>
        </p:scale>
        <p:origin x="-132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Sheet1!$C$7</c:f>
              <c:strCache>
                <c:ptCount val="1"/>
                <c:pt idx="0">
                  <c:v>実行時間(s)</c:v>
                </c:pt>
              </c:strCache>
            </c:strRef>
          </c:tx>
          <c:invertIfNegative val="0"/>
          <c:cat>
            <c:strRef>
              <c:f>Sheet1!$B$8:$B$9</c:f>
              <c:strCache>
                <c:ptCount val="2"/>
                <c:pt idx="0">
                  <c:v>従来システム</c:v>
                </c:pt>
                <c:pt idx="1">
                  <c:v>RemoteTrans</c:v>
                </c:pt>
              </c:strCache>
            </c:strRef>
          </c:cat>
          <c:val>
            <c:numRef>
              <c:f>Sheet1!$C$8:$C$9</c:f>
              <c:numCache>
                <c:formatCode>General</c:formatCode>
                <c:ptCount val="2"/>
                <c:pt idx="0">
                  <c:v>0.04</c:v>
                </c:pt>
                <c:pt idx="1">
                  <c:v>20.88</c:v>
                </c:pt>
              </c:numCache>
            </c:numRef>
          </c:val>
        </c:ser>
        <c:dLbls>
          <c:showLegendKey val="0"/>
          <c:showVal val="0"/>
          <c:showCatName val="0"/>
          <c:showSerName val="0"/>
          <c:showPercent val="0"/>
          <c:showBubbleSize val="0"/>
        </c:dLbls>
        <c:gapWidth val="150"/>
        <c:axId val="54459392"/>
        <c:axId val="54612736"/>
      </c:barChart>
      <c:catAx>
        <c:axId val="54459392"/>
        <c:scaling>
          <c:orientation val="minMax"/>
        </c:scaling>
        <c:delete val="0"/>
        <c:axPos val="b"/>
        <c:majorTickMark val="out"/>
        <c:minorTickMark val="none"/>
        <c:tickLblPos val="nextTo"/>
        <c:crossAx val="54612736"/>
        <c:crosses val="autoZero"/>
        <c:auto val="1"/>
        <c:lblAlgn val="ctr"/>
        <c:lblOffset val="100"/>
        <c:noMultiLvlLbl val="0"/>
      </c:catAx>
      <c:valAx>
        <c:axId val="54612736"/>
        <c:scaling>
          <c:orientation val="minMax"/>
        </c:scaling>
        <c:delete val="0"/>
        <c:axPos val="l"/>
        <c:majorGridlines/>
        <c:numFmt formatCode="General" sourceLinked="1"/>
        <c:majorTickMark val="out"/>
        <c:minorTickMark val="none"/>
        <c:tickLblPos val="nextTo"/>
        <c:crossAx val="5445939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988407699037624E-2"/>
          <c:y val="5.1400554097404488E-2"/>
          <c:w val="0.56567957130358704"/>
          <c:h val="0.82893919510061242"/>
        </c:manualLayout>
      </c:layout>
      <c:barChart>
        <c:barDir val="col"/>
        <c:grouping val="stacked"/>
        <c:varyColors val="0"/>
        <c:ser>
          <c:idx val="0"/>
          <c:order val="0"/>
          <c:tx>
            <c:strRef>
              <c:f>Sheet1!$E$8</c:f>
              <c:strCache>
                <c:ptCount val="1"/>
                <c:pt idx="0">
                  <c:v>データ送受信…20.82</c:v>
                </c:pt>
              </c:strCache>
            </c:strRef>
          </c:tx>
          <c:invertIfNegative val="0"/>
          <c:cat>
            <c:strRef>
              <c:f>Sheet1!$F$7</c:f>
              <c:strCache>
                <c:ptCount val="1"/>
                <c:pt idx="0">
                  <c:v>実行時間(s)</c:v>
                </c:pt>
              </c:strCache>
            </c:strRef>
          </c:cat>
          <c:val>
            <c:numRef>
              <c:f>Sheet1!$F$8:$F$10</c:f>
              <c:numCache>
                <c:formatCode>General</c:formatCode>
                <c:ptCount val="3"/>
                <c:pt idx="0">
                  <c:v>20.82</c:v>
                </c:pt>
                <c:pt idx="1">
                  <c:v>0.02</c:v>
                </c:pt>
                <c:pt idx="2">
                  <c:v>0.04</c:v>
                </c:pt>
              </c:numCache>
            </c:numRef>
          </c:val>
        </c:ser>
        <c:ser>
          <c:idx val="1"/>
          <c:order val="1"/>
          <c:tx>
            <c:strRef>
              <c:f>Sheet1!$E$9</c:f>
              <c:strCache>
                <c:ptCount val="1"/>
                <c:pt idx="0">
                  <c:v>ハッシュ値計算・比較…0.02</c:v>
                </c:pt>
              </c:strCache>
            </c:strRef>
          </c:tx>
          <c:invertIfNegative val="0"/>
          <c:cat>
            <c:strRef>
              <c:f>Sheet1!$F$7</c:f>
              <c:strCache>
                <c:ptCount val="1"/>
                <c:pt idx="0">
                  <c:v>実行時間(s)</c:v>
                </c:pt>
              </c:strCache>
            </c:strRef>
          </c:cat>
          <c:val>
            <c:numRef>
              <c:f>Sheet1!$F$9</c:f>
              <c:numCache>
                <c:formatCode>General</c:formatCode>
                <c:ptCount val="1"/>
                <c:pt idx="0">
                  <c:v>0.02</c:v>
                </c:pt>
              </c:numCache>
            </c:numRef>
          </c:val>
        </c:ser>
        <c:ser>
          <c:idx val="2"/>
          <c:order val="2"/>
          <c:tx>
            <c:strRef>
              <c:f>Sheet1!$E$10</c:f>
              <c:strCache>
                <c:ptCount val="1"/>
                <c:pt idx="0">
                  <c:v>プロセス情報取得…0.04</c:v>
                </c:pt>
              </c:strCache>
            </c:strRef>
          </c:tx>
          <c:invertIfNegative val="0"/>
          <c:cat>
            <c:strRef>
              <c:f>Sheet1!$F$7</c:f>
              <c:strCache>
                <c:ptCount val="1"/>
                <c:pt idx="0">
                  <c:v>実行時間(s)</c:v>
                </c:pt>
              </c:strCache>
            </c:strRef>
          </c:cat>
          <c:val>
            <c:numRef>
              <c:f>Sheet1!$F$10</c:f>
              <c:numCache>
                <c:formatCode>General</c:formatCode>
                <c:ptCount val="1"/>
                <c:pt idx="0">
                  <c:v>0.04</c:v>
                </c:pt>
              </c:numCache>
            </c:numRef>
          </c:val>
        </c:ser>
        <c:dLbls>
          <c:showLegendKey val="0"/>
          <c:showVal val="0"/>
          <c:showCatName val="0"/>
          <c:showSerName val="0"/>
          <c:showPercent val="0"/>
          <c:showBubbleSize val="0"/>
        </c:dLbls>
        <c:gapWidth val="55"/>
        <c:overlap val="100"/>
        <c:axId val="114980736"/>
        <c:axId val="114982272"/>
      </c:barChart>
      <c:catAx>
        <c:axId val="114980736"/>
        <c:scaling>
          <c:orientation val="minMax"/>
        </c:scaling>
        <c:delete val="0"/>
        <c:axPos val="b"/>
        <c:majorTickMark val="none"/>
        <c:minorTickMark val="none"/>
        <c:tickLblPos val="nextTo"/>
        <c:crossAx val="114982272"/>
        <c:crosses val="autoZero"/>
        <c:auto val="1"/>
        <c:lblAlgn val="ctr"/>
        <c:lblOffset val="100"/>
        <c:noMultiLvlLbl val="0"/>
      </c:catAx>
      <c:valAx>
        <c:axId val="114982272"/>
        <c:scaling>
          <c:orientation val="minMax"/>
        </c:scaling>
        <c:delete val="0"/>
        <c:axPos val="l"/>
        <c:numFmt formatCode="General" sourceLinked="1"/>
        <c:majorTickMark val="none"/>
        <c:minorTickMark val="none"/>
        <c:tickLblPos val="nextTo"/>
        <c:crossAx val="114980736"/>
        <c:crosses val="autoZero"/>
        <c:crossBetween val="between"/>
      </c:valAx>
    </c:plotArea>
    <c:legend>
      <c:legendPos val="r"/>
      <c:layout>
        <c:manualLayout>
          <c:xMode val="edge"/>
          <c:yMode val="edge"/>
          <c:x val="0.27099475446922916"/>
          <c:y val="0.15661434369642388"/>
          <c:w val="0.72672287632014321"/>
          <c:h val="0.46063648293963255"/>
        </c:manualLayout>
      </c:layout>
      <c:overlay val="0"/>
      <c:txPr>
        <a:bodyPr/>
        <a:lstStyle/>
        <a:p>
          <a:pPr>
            <a:defRPr sz="1600" baseline="0"/>
          </a:pPr>
          <a:endParaRPr lang="ja-JP"/>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FDAA2C66-AB76-4A85-BE23-1F65EEC5432D}" type="datetimeFigureOut">
              <a:rPr kumimoji="1" lang="ja-JP" altLang="en-US" smtClean="0"/>
              <a:t>2013/2/17</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C696DC95-103F-4142-9395-3AC051ED1F49}" type="slidenum">
              <a:rPr kumimoji="1" lang="ja-JP" altLang="en-US" smtClean="0"/>
              <a:t>‹#›</a:t>
            </a:fld>
            <a:endParaRPr kumimoji="1" lang="ja-JP" altLang="en-US"/>
          </a:p>
        </p:txBody>
      </p:sp>
    </p:spTree>
    <p:extLst>
      <p:ext uri="{BB962C8B-B14F-4D97-AF65-F5344CB8AC3E}">
        <p14:creationId xmlns:p14="http://schemas.microsoft.com/office/powerpoint/2010/main" val="14139733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F894108-4A42-40FC-A19D-66F8E433F910}" type="datetimeFigureOut">
              <a:rPr kumimoji="1" lang="ja-JP" altLang="en-US" smtClean="0"/>
              <a:t>2013/2/17</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CD98994C-4FEB-4437-A894-3C6B56DC4AEF}" type="slidenum">
              <a:rPr kumimoji="1" lang="ja-JP" altLang="en-US" smtClean="0"/>
              <a:t>‹#›</a:t>
            </a:fld>
            <a:endParaRPr kumimoji="1" lang="ja-JP" altLang="en-US"/>
          </a:p>
        </p:txBody>
      </p:sp>
    </p:spTree>
    <p:extLst>
      <p:ext uri="{BB962C8B-B14F-4D97-AF65-F5344CB8AC3E}">
        <p14:creationId xmlns:p14="http://schemas.microsoft.com/office/powerpoint/2010/main" val="17022505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タイトル</a:t>
            </a:r>
            <a:endParaRPr kumimoji="1" lang="en-US" altLang="ja-JP" dirty="0" smtClean="0"/>
          </a:p>
          <a:p>
            <a:r>
              <a:rPr kumimoji="1" lang="ja-JP" altLang="en-US" dirty="0" smtClean="0"/>
              <a:t>所属</a:t>
            </a:r>
            <a:endParaRPr kumimoji="1" lang="en-US" altLang="ja-JP" dirty="0" smtClean="0"/>
          </a:p>
          <a:p>
            <a:r>
              <a:rPr kumimoji="1" lang="ja-JP" altLang="en-US" dirty="0" smtClean="0"/>
              <a:t>名前</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a:t>
            </a:fld>
            <a:endParaRPr kumimoji="1" lang="ja-JP" altLang="en-US"/>
          </a:p>
        </p:txBody>
      </p:sp>
    </p:spTree>
    <p:extLst>
      <p:ext uri="{BB962C8B-B14F-4D97-AF65-F5344CB8AC3E}">
        <p14:creationId xmlns:p14="http://schemas.microsoft.com/office/powerpoint/2010/main" val="1177914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VMM</a:t>
            </a:r>
            <a:r>
              <a:rPr kumimoji="1" lang="ja-JP" altLang="en-US" dirty="0" smtClean="0"/>
              <a:t>内でハッシュ値を計算する以上、クラウド内の</a:t>
            </a:r>
            <a:r>
              <a:rPr kumimoji="1" lang="en-US" altLang="ja-JP" dirty="0" smtClean="0"/>
              <a:t>VMM</a:t>
            </a:r>
            <a:r>
              <a:rPr kumimoji="1" lang="ja-JP" altLang="en-US" dirty="0" smtClean="0"/>
              <a:t>は信頼できるものでなければなりません。</a:t>
            </a:r>
            <a:endParaRPr kumimoji="1" lang="en-US" altLang="ja-JP" dirty="0" smtClean="0"/>
          </a:p>
          <a:p>
            <a:r>
              <a:rPr kumimoji="1" lang="ja-JP" altLang="en-US" dirty="0" smtClean="0"/>
              <a:t>なので、</a:t>
            </a:r>
            <a:r>
              <a:rPr kumimoji="1" lang="ja-JP" altLang="en-US" dirty="0" smtClean="0"/>
              <a:t>正しいＶＭＭが動いているかどうかを確認する必要があります。</a:t>
            </a:r>
            <a:endParaRPr kumimoji="1" lang="en-US" altLang="ja-JP" dirty="0" smtClean="0"/>
          </a:p>
          <a:p>
            <a:r>
              <a:rPr kumimoji="1" lang="en-US" altLang="ja-JP" dirty="0" smtClean="0"/>
              <a:t>VMM</a:t>
            </a:r>
            <a:r>
              <a:rPr kumimoji="1" lang="ja-JP" altLang="en-US" dirty="0" smtClean="0"/>
              <a:t>が改ざんされていないことを確認するためにリモートアテステーションと呼ばれる技術を用います。</a:t>
            </a:r>
            <a:endParaRPr kumimoji="1" lang="en-US" altLang="ja-JP" dirty="0" smtClean="0"/>
          </a:p>
          <a:p>
            <a:r>
              <a:rPr kumimoji="1" lang="ja-JP" altLang="en-US" dirty="0" smtClean="0"/>
              <a:t>サーバ</a:t>
            </a:r>
            <a:r>
              <a:rPr kumimoji="1" lang="ja-JP" altLang="en-US" dirty="0" smtClean="0"/>
              <a:t>の起動時にＶＭＭのハッシュ値を計算し、クラウドの外の検証サーバに送ってその値を検証することで、ＶＭＭが改ざんされていないことを確認します。</a:t>
            </a:r>
            <a:endParaRPr kumimoji="1" lang="en-US" altLang="ja-JP" dirty="0" smtClean="0"/>
          </a:p>
          <a:p>
            <a:r>
              <a:rPr kumimoji="1" lang="ja-JP" altLang="en-US" dirty="0" smtClean="0"/>
              <a:t>計算したハッシュ値はＴＰＭと呼ばれるセキュリティチップに格納されます。</a:t>
            </a:r>
            <a:endParaRPr kumimoji="1" lang="en-US" altLang="ja-JP" dirty="0" smtClean="0"/>
          </a:p>
          <a:p>
            <a:r>
              <a:rPr kumimoji="1" lang="ja-JP" altLang="en-US" dirty="0" smtClean="0"/>
              <a:t>ＴＰＭは内部を解析できないようになっており、ハッシュ値の改ざんはできなくなっています。</a:t>
            </a:r>
            <a:endParaRPr kumimoji="1" lang="en-US" altLang="ja-JP" dirty="0" smtClean="0"/>
          </a:p>
          <a:p>
            <a:r>
              <a:rPr kumimoji="1" lang="ja-JP" altLang="en-US" dirty="0" smtClean="0"/>
              <a:t>起動時に正しいことを確認できれば、</a:t>
            </a:r>
            <a:r>
              <a:rPr kumimoji="1" lang="en-US" altLang="ja-JP" dirty="0" smtClean="0"/>
              <a:t>VMM</a:t>
            </a:r>
            <a:r>
              <a:rPr kumimoji="1" lang="ja-JP" altLang="en-US" dirty="0" smtClean="0"/>
              <a:t>のメモリ保護機能によりサーバ実行時に外部からＶＭＭを改ざんしたり共有鍵を盗むことはできません。</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10</a:t>
            </a:fld>
            <a:endParaRPr kumimoji="1" lang="ja-JP" altLang="en-US"/>
          </a:p>
        </p:txBody>
      </p:sp>
    </p:spTree>
    <p:extLst>
      <p:ext uri="{BB962C8B-B14F-4D97-AF65-F5344CB8AC3E}">
        <p14:creationId xmlns:p14="http://schemas.microsoft.com/office/powerpoint/2010/main" val="19776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実験を行いました</a:t>
            </a:r>
            <a:r>
              <a:rPr kumimoji="1" lang="ja-JP" altLang="en-US" dirty="0" smtClean="0"/>
              <a:t>。</a:t>
            </a:r>
            <a:endParaRPr kumimoji="1" lang="en-US" altLang="ja-JP" dirty="0" smtClean="0"/>
          </a:p>
          <a:p>
            <a:r>
              <a:rPr kumimoji="1" lang="ja-JP" altLang="en-US" dirty="0" smtClean="0"/>
              <a:t>今回は、</a:t>
            </a:r>
            <a:r>
              <a:rPr kumimoji="1" lang="en-US" altLang="ja-JP" dirty="0" smtClean="0"/>
              <a:t>IDS</a:t>
            </a:r>
            <a:r>
              <a:rPr kumimoji="1" lang="ja-JP" altLang="en-US" dirty="0" smtClean="0"/>
              <a:t>用</a:t>
            </a:r>
            <a:r>
              <a:rPr kumimoji="1" lang="en-US" altLang="ja-JP" dirty="0" smtClean="0"/>
              <a:t>VM</a:t>
            </a:r>
            <a:r>
              <a:rPr kumimoji="1" lang="ja-JP" altLang="en-US" dirty="0" smtClean="0"/>
              <a:t>から監視対象</a:t>
            </a:r>
            <a:r>
              <a:rPr kumimoji="1" lang="en-US" altLang="ja-JP" dirty="0" smtClean="0"/>
              <a:t>VM</a:t>
            </a:r>
            <a:r>
              <a:rPr kumimoji="1" lang="ja-JP" altLang="en-US" dirty="0" smtClean="0"/>
              <a:t>のプロセス情報を取得する</a:t>
            </a:r>
            <a:r>
              <a:rPr kumimoji="1" lang="en-US" altLang="ja-JP" dirty="0" smtClean="0"/>
              <a:t>IDS</a:t>
            </a:r>
            <a:r>
              <a:rPr kumimoji="1" lang="ja-JP" altLang="en-US" dirty="0" smtClean="0"/>
              <a:t>を用いて実験を行いました。</a:t>
            </a:r>
            <a:endParaRPr kumimoji="1" lang="en-US" altLang="ja-JP" dirty="0" smtClean="0"/>
          </a:p>
          <a:p>
            <a:r>
              <a:rPr kumimoji="1" lang="ja-JP" altLang="en-US" dirty="0" smtClean="0"/>
              <a:t>プロセスとは、実行中のプログラムの情報のことで、この</a:t>
            </a:r>
            <a:r>
              <a:rPr kumimoji="1" lang="en-US" altLang="ja-JP" dirty="0" smtClean="0"/>
              <a:t>IDS</a:t>
            </a:r>
            <a:r>
              <a:rPr kumimoji="1" lang="ja-JP" altLang="en-US" dirty="0" smtClean="0"/>
              <a:t>はプログラムを識別するための番号とプログラム名を取得します。</a:t>
            </a:r>
            <a:endParaRPr kumimoji="1" lang="en-US" altLang="ja-JP" dirty="0" smtClean="0"/>
          </a:p>
          <a:p>
            <a:r>
              <a:rPr kumimoji="1" lang="ja-JP" altLang="en-US" dirty="0" smtClean="0"/>
              <a:t>この</a:t>
            </a:r>
            <a:r>
              <a:rPr kumimoji="1" lang="en-US" altLang="ja-JP" dirty="0" smtClean="0"/>
              <a:t>IDS</a:t>
            </a:r>
            <a:r>
              <a:rPr kumimoji="1" lang="ja-JP" altLang="en-US" dirty="0" smtClean="0"/>
              <a:t>を</a:t>
            </a:r>
            <a:r>
              <a:rPr kumimoji="1" lang="en-US" altLang="ja-JP" dirty="0" err="1" smtClean="0"/>
              <a:t>RemoteTrans</a:t>
            </a:r>
            <a:r>
              <a:rPr kumimoji="1" lang="ja-JP" altLang="en-US" dirty="0" smtClean="0"/>
              <a:t>を用いてこのようにネットワーク経由でプロセス情報を取得できるか確認しました。</a:t>
            </a:r>
            <a:endParaRPr kumimoji="1" lang="en-US" altLang="ja-JP" dirty="0" smtClean="0"/>
          </a:p>
          <a:p>
            <a:r>
              <a:rPr kumimoji="1" lang="ja-JP" altLang="en-US" dirty="0" smtClean="0"/>
              <a:t>監視ホスト、監視対象ホストのマシンスペックは図のようになっています。</a:t>
            </a:r>
            <a:endParaRPr kumimoji="1" lang="en-US" altLang="ja-JP" dirty="0" smtClean="0"/>
          </a:p>
          <a:p>
            <a:r>
              <a:rPr kumimoji="1" lang="ja-JP" altLang="en-US" dirty="0" smtClean="0"/>
              <a:t>図のように、</a:t>
            </a:r>
            <a:r>
              <a:rPr kumimoji="1" lang="ja-JP" altLang="en-US" dirty="0" smtClean="0"/>
              <a:t>リモートのＶＭのプロセス情報を取得することができました</a:t>
            </a:r>
            <a:r>
              <a:rPr kumimoji="1" lang="ja-JP" altLang="en-US" dirty="0" smtClean="0"/>
              <a:t>。</a:t>
            </a:r>
            <a:endParaRPr kumimoji="1" lang="en-US" altLang="ja-JP" dirty="0" smtClean="0"/>
          </a:p>
          <a:p>
            <a:r>
              <a:rPr kumimoji="1" lang="ja-JP" altLang="en-US" dirty="0" smtClean="0"/>
              <a:t>左の数字がプログラムの番号、右がプログラム名です。</a:t>
            </a:r>
            <a:endParaRPr kumimoji="1" lang="en-US" altLang="ja-JP" dirty="0" smtClean="0"/>
          </a:p>
          <a:p>
            <a:r>
              <a:rPr kumimoji="1" lang="ja-JP" altLang="en-US" dirty="0" smtClean="0"/>
              <a:t>実際に従来システムで取得したプロセス一覧と一致しました。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11</a:t>
            </a:fld>
            <a:endParaRPr kumimoji="1" lang="ja-JP" altLang="en-US"/>
          </a:p>
        </p:txBody>
      </p:sp>
    </p:spTree>
    <p:extLst>
      <p:ext uri="{BB962C8B-B14F-4D97-AF65-F5344CB8AC3E}">
        <p14:creationId xmlns:p14="http://schemas.microsoft.com/office/powerpoint/2010/main" val="3393213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ja-JP" altLang="en-US" dirty="0" smtClean="0"/>
              <a:t>、</a:t>
            </a:r>
            <a:r>
              <a:rPr kumimoji="1" lang="en-US" altLang="ja-JP" dirty="0" smtClean="0"/>
              <a:t>IDS</a:t>
            </a:r>
            <a:r>
              <a:rPr kumimoji="1" lang="ja-JP" altLang="en-US" dirty="0" smtClean="0"/>
              <a:t>を</a:t>
            </a:r>
            <a:r>
              <a:rPr kumimoji="1" lang="en-US" altLang="ja-JP" dirty="0" smtClean="0"/>
              <a:t>IDS</a:t>
            </a:r>
            <a:r>
              <a:rPr kumimoji="1" lang="ja-JP" altLang="en-US" dirty="0" smtClean="0"/>
              <a:t>用</a:t>
            </a:r>
            <a:r>
              <a:rPr kumimoji="1" lang="en-US" altLang="ja-JP" dirty="0" smtClean="0"/>
              <a:t>VM</a:t>
            </a:r>
            <a:r>
              <a:rPr kumimoji="1" lang="ja-JP" altLang="en-US" dirty="0" smtClean="0"/>
              <a:t>にオフロードする従来システムの実行</a:t>
            </a:r>
            <a:r>
              <a:rPr kumimoji="1" lang="ja-JP" altLang="en-US" dirty="0" smtClean="0"/>
              <a:t>時間を測定し、</a:t>
            </a:r>
            <a:r>
              <a:rPr kumimoji="1" lang="en-US" altLang="ja-JP" dirty="0" err="1" smtClean="0"/>
              <a:t>RemoteTrans</a:t>
            </a:r>
            <a:r>
              <a:rPr kumimoji="1" lang="ja-JP" altLang="en-US" dirty="0" smtClean="0"/>
              <a:t>上で実行したときの実行時間との比較を行いました。</a:t>
            </a:r>
            <a:endParaRPr kumimoji="1" lang="en-US" altLang="ja-JP" dirty="0" smtClean="0"/>
          </a:p>
          <a:p>
            <a:r>
              <a:rPr kumimoji="1" lang="ja-JP" altLang="en-US" dirty="0" smtClean="0"/>
              <a:t>実験結果は左の表のようになっています。</a:t>
            </a:r>
            <a:endParaRPr kumimoji="1" lang="en-US" altLang="ja-JP" dirty="0" smtClean="0"/>
          </a:p>
          <a:p>
            <a:r>
              <a:rPr kumimoji="1" lang="en-US" altLang="ja-JP" dirty="0" err="1" smtClean="0"/>
              <a:t>RemoteTrans</a:t>
            </a:r>
            <a:r>
              <a:rPr kumimoji="1" lang="ja-JP" altLang="en-US" dirty="0" smtClean="0"/>
              <a:t>上</a:t>
            </a:r>
            <a:r>
              <a:rPr kumimoji="1" lang="ja-JP" altLang="en-US" dirty="0" smtClean="0"/>
              <a:t>で</a:t>
            </a:r>
            <a:r>
              <a:rPr kumimoji="1" lang="en-US" altLang="ja-JP" dirty="0" smtClean="0"/>
              <a:t>IDS</a:t>
            </a:r>
            <a:r>
              <a:rPr kumimoji="1" lang="ja-JP" altLang="en-US" dirty="0" smtClean="0"/>
              <a:t>を</a:t>
            </a:r>
            <a:r>
              <a:rPr kumimoji="1" lang="ja-JP" altLang="en-US" dirty="0" smtClean="0"/>
              <a:t>実行したときは、従来システムよりも</a:t>
            </a:r>
            <a:r>
              <a:rPr kumimoji="1" lang="en-US" altLang="ja-JP" dirty="0" smtClean="0"/>
              <a:t>20</a:t>
            </a:r>
            <a:r>
              <a:rPr kumimoji="1" lang="ja-JP" altLang="en-US" dirty="0" smtClean="0"/>
              <a:t>秒以上も時間がかかっていました。</a:t>
            </a:r>
            <a:endParaRPr kumimoji="1" lang="en-US" altLang="ja-JP" dirty="0" smtClean="0"/>
          </a:p>
          <a:p>
            <a:r>
              <a:rPr kumimoji="1" lang="ja-JP" altLang="en-US" dirty="0" smtClean="0"/>
              <a:t>どこで時間がかかっているのかを知るために、</a:t>
            </a:r>
            <a:r>
              <a:rPr kumimoji="1" lang="en-US" altLang="ja-JP" dirty="0" err="1" smtClean="0"/>
              <a:t>RemoteTrans</a:t>
            </a:r>
            <a:r>
              <a:rPr kumimoji="1" lang="ja-JP" altLang="en-US" dirty="0" smtClean="0"/>
              <a:t>の細かい実行時間を測定しました。</a:t>
            </a:r>
            <a:endParaRPr kumimoji="1" lang="en-US" altLang="ja-JP" dirty="0" smtClean="0"/>
          </a:p>
          <a:p>
            <a:r>
              <a:rPr kumimoji="1" lang="ja-JP" altLang="en-US" dirty="0" smtClean="0"/>
              <a:t>結果は右の表のようになっています。</a:t>
            </a:r>
            <a:endParaRPr kumimoji="1" lang="en-US" altLang="ja-JP" dirty="0" smtClean="0"/>
          </a:p>
          <a:p>
            <a:r>
              <a:rPr kumimoji="1" lang="ja-JP" altLang="en-US" dirty="0" smtClean="0"/>
              <a:t>見て分かるように、データの送受信が実行時間のほとんどを占めていることがわかりました。</a:t>
            </a:r>
            <a:endParaRPr kumimoji="1" lang="en-US" altLang="ja-JP" dirty="0" smtClean="0"/>
          </a:p>
          <a:p>
            <a:r>
              <a:rPr kumimoji="1" lang="ja-JP" altLang="en-US" dirty="0" smtClean="0"/>
              <a:t>しかし、今回の実験でのデータ送受信量（約</a:t>
            </a:r>
            <a:r>
              <a:rPr kumimoji="1" lang="en-US" altLang="ja-JP" dirty="0" smtClean="0"/>
              <a:t>1</a:t>
            </a:r>
            <a:r>
              <a:rPr kumimoji="1" lang="ja-JP" altLang="en-US" dirty="0" smtClean="0"/>
              <a:t>５</a:t>
            </a:r>
            <a:r>
              <a:rPr kumimoji="1" lang="en-US" altLang="ja-JP" dirty="0" smtClean="0"/>
              <a:t>KB</a:t>
            </a:r>
            <a:r>
              <a:rPr kumimoji="1" lang="ja-JP" altLang="en-US" dirty="0" smtClean="0"/>
              <a:t>）でこれほどの時間がかかるとは考えづらいので、実装上の問題であると考えられます。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12</a:t>
            </a:fld>
            <a:endParaRPr kumimoji="1" lang="ja-JP" altLang="en-US"/>
          </a:p>
        </p:txBody>
      </p:sp>
    </p:spTree>
    <p:extLst>
      <p:ext uri="{BB962C8B-B14F-4D97-AF65-F5344CB8AC3E}">
        <p14:creationId xmlns:p14="http://schemas.microsoft.com/office/powerpoint/2010/main" val="41016526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関連研究を紹介します。</a:t>
            </a:r>
            <a:endParaRPr kumimoji="1" lang="en-US" altLang="ja-JP" dirty="0" smtClean="0"/>
          </a:p>
          <a:p>
            <a:r>
              <a:rPr kumimoji="1" lang="en-US" altLang="ja-JP" dirty="0" err="1" smtClean="0"/>
              <a:t>HyperCheck</a:t>
            </a:r>
            <a:r>
              <a:rPr kumimoji="1" lang="ja-JP" altLang="en-US" dirty="0" smtClean="0"/>
              <a:t>は、</a:t>
            </a:r>
            <a:r>
              <a:rPr kumimoji="1" lang="en-US" altLang="ja-JP" dirty="0" smtClean="0"/>
              <a:t>CPU</a:t>
            </a:r>
            <a:r>
              <a:rPr kumimoji="1" lang="ja-JP" altLang="en-US" dirty="0" smtClean="0"/>
              <a:t>の安全なモードである</a:t>
            </a:r>
            <a:r>
              <a:rPr kumimoji="1" lang="en-US" altLang="ja-JP" dirty="0" smtClean="0"/>
              <a:t>SMM</a:t>
            </a:r>
            <a:r>
              <a:rPr kumimoji="1" lang="ja-JP" altLang="en-US" dirty="0" smtClean="0"/>
              <a:t>モードを使って</a:t>
            </a:r>
            <a:r>
              <a:rPr kumimoji="1" lang="en-US" altLang="ja-JP" dirty="0" smtClean="0"/>
              <a:t>VMM</a:t>
            </a:r>
            <a:r>
              <a:rPr kumimoji="1" lang="ja-JP" altLang="en-US" dirty="0" err="1" smtClean="0"/>
              <a:t>のメ</a:t>
            </a:r>
            <a:r>
              <a:rPr kumimoji="1" lang="ja-JP" altLang="en-US" dirty="0" smtClean="0"/>
              <a:t>モリをリモートに送ってチェックします。</a:t>
            </a:r>
            <a:endParaRPr kumimoji="1" lang="en-US" altLang="ja-JP" dirty="0" smtClean="0"/>
          </a:p>
          <a:p>
            <a:r>
              <a:rPr kumimoji="1" lang="ja-JP" altLang="en-US" dirty="0" smtClean="0"/>
              <a:t>この機構を用いるとクラウド内の</a:t>
            </a:r>
            <a:r>
              <a:rPr kumimoji="1" lang="en-US" altLang="ja-JP" dirty="0" smtClean="0"/>
              <a:t>VMM</a:t>
            </a:r>
            <a:r>
              <a:rPr kumimoji="1" lang="ja-JP" altLang="en-US" dirty="0" smtClean="0"/>
              <a:t>をさらに信頼することができるようになります。</a:t>
            </a:r>
            <a:endParaRPr kumimoji="1" lang="en-US" altLang="ja-JP" dirty="0" smtClean="0"/>
          </a:p>
          <a:p>
            <a:r>
              <a:rPr kumimoji="1" lang="ja-JP" altLang="en-US" dirty="0" smtClean="0"/>
              <a:t>セキュアな実行環境は、</a:t>
            </a:r>
            <a:r>
              <a:rPr kumimoji="1" lang="en-US" altLang="ja-JP" dirty="0" smtClean="0"/>
              <a:t>VM</a:t>
            </a:r>
            <a:r>
              <a:rPr kumimoji="1" lang="ja-JP" altLang="en-US" dirty="0" smtClean="0"/>
              <a:t>内のデータの改ざんを検出することができます。</a:t>
            </a:r>
            <a:endParaRPr kumimoji="1" lang="en-US" altLang="ja-JP" dirty="0" smtClean="0"/>
          </a:p>
          <a:p>
            <a:r>
              <a:rPr kumimoji="1" lang="ja-JP" altLang="en-US" dirty="0" smtClean="0"/>
              <a:t>この機構は、</a:t>
            </a:r>
            <a:r>
              <a:rPr kumimoji="1" lang="en-US" altLang="ja-JP" dirty="0" err="1" smtClean="0"/>
              <a:t>RemoteTrans</a:t>
            </a:r>
            <a:r>
              <a:rPr kumimoji="1" lang="ja-JP" altLang="en-US" dirty="0" smtClean="0"/>
              <a:t>でも必要な機構となります。</a:t>
            </a:r>
            <a:endParaRPr kumimoji="1" lang="en-US" altLang="ja-JP" dirty="0" smtClean="0"/>
          </a:p>
          <a:p>
            <a:r>
              <a:rPr kumimoji="1" lang="en-US" altLang="ja-JP" dirty="0" err="1" smtClean="0"/>
              <a:t>Transcall</a:t>
            </a:r>
            <a:r>
              <a:rPr kumimoji="1" lang="ja-JP" altLang="en-US" dirty="0" smtClean="0"/>
              <a:t>は、既存の</a:t>
            </a:r>
            <a:r>
              <a:rPr kumimoji="1" lang="en-US" altLang="ja-JP" dirty="0" smtClean="0"/>
              <a:t>IDS</a:t>
            </a:r>
            <a:r>
              <a:rPr kumimoji="1" lang="ja-JP" altLang="en-US" dirty="0" smtClean="0"/>
              <a:t>をオフロードするための実行環境を提供します。</a:t>
            </a:r>
            <a:endParaRPr kumimoji="1" lang="en-US" altLang="ja-JP" dirty="0" smtClean="0"/>
          </a:p>
          <a:p>
            <a:r>
              <a:rPr kumimoji="1" lang="ja-JP" altLang="en-US" dirty="0" smtClean="0"/>
              <a:t>しかし、</a:t>
            </a:r>
            <a:r>
              <a:rPr kumimoji="1" lang="en-US" altLang="ja-JP" dirty="0" smtClean="0"/>
              <a:t>IDS</a:t>
            </a:r>
            <a:r>
              <a:rPr kumimoji="1" lang="ja-JP" altLang="en-US" dirty="0" smtClean="0"/>
              <a:t>用</a:t>
            </a:r>
            <a:r>
              <a:rPr kumimoji="1" lang="en-US" altLang="ja-JP" dirty="0" smtClean="0"/>
              <a:t>VM</a:t>
            </a:r>
            <a:r>
              <a:rPr kumimoji="1" lang="ja-JP" altLang="en-US" dirty="0" smtClean="0"/>
              <a:t>にしかオフロードすることはできず、ネットワーク経由で</a:t>
            </a:r>
            <a:r>
              <a:rPr kumimoji="1" lang="en-US" altLang="ja-JP" dirty="0" smtClean="0"/>
              <a:t>VM</a:t>
            </a:r>
            <a:r>
              <a:rPr kumimoji="1" lang="ja-JP" altLang="en-US" dirty="0" smtClean="0"/>
              <a:t>を監視することはできません。</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13</a:t>
            </a:fld>
            <a:endParaRPr kumimoji="1" lang="ja-JP" altLang="en-US"/>
          </a:p>
        </p:txBody>
      </p:sp>
    </p:spTree>
    <p:extLst>
      <p:ext uri="{BB962C8B-B14F-4D97-AF65-F5344CB8AC3E}">
        <p14:creationId xmlns:p14="http://schemas.microsoft.com/office/powerpoint/2010/main" val="1215568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まとめです。</a:t>
            </a:r>
            <a:endParaRPr kumimoji="1" lang="en-US" altLang="ja-JP" dirty="0" smtClean="0"/>
          </a:p>
          <a:p>
            <a:r>
              <a:rPr kumimoji="1" lang="ja-JP" altLang="en-US" dirty="0" smtClean="0"/>
              <a:t>クラウド内の</a:t>
            </a:r>
            <a:r>
              <a:rPr kumimoji="1" lang="en-US" altLang="ja-JP" dirty="0" smtClean="0"/>
              <a:t>VM</a:t>
            </a:r>
            <a:r>
              <a:rPr kumimoji="1" lang="ja-JP" altLang="en-US" dirty="0" smtClean="0"/>
              <a:t>をネットワーク経由で監視するシステム</a:t>
            </a:r>
            <a:r>
              <a:rPr kumimoji="1" lang="en-US" altLang="ja-JP" dirty="0" err="1" smtClean="0"/>
              <a:t>RemoteTrans</a:t>
            </a:r>
            <a:r>
              <a:rPr kumimoji="1" lang="ja-JP" altLang="en-US" dirty="0" smtClean="0"/>
              <a:t>を提案しました。</a:t>
            </a:r>
            <a:endParaRPr kumimoji="1" lang="en-US" altLang="ja-JP" dirty="0" smtClean="0"/>
          </a:p>
          <a:p>
            <a:r>
              <a:rPr kumimoji="1" lang="ja-JP" altLang="en-US" dirty="0" smtClean="0"/>
              <a:t>このシステムにより、クラウドの外の信用できる監視ホストに</a:t>
            </a:r>
            <a:r>
              <a:rPr kumimoji="1" lang="en-US" altLang="ja-JP" dirty="0" smtClean="0"/>
              <a:t>IDS</a:t>
            </a:r>
            <a:r>
              <a:rPr kumimoji="1" lang="ja-JP" altLang="en-US" dirty="0" smtClean="0"/>
              <a:t>をオフロードすることができます。</a:t>
            </a:r>
            <a:endParaRPr kumimoji="1" lang="en-US" altLang="ja-JP" dirty="0" smtClean="0"/>
          </a:p>
          <a:p>
            <a:r>
              <a:rPr kumimoji="1" lang="ja-JP" altLang="en-US" dirty="0" smtClean="0"/>
              <a:t>取得するデータの整合性は信用できる</a:t>
            </a:r>
            <a:r>
              <a:rPr kumimoji="1" lang="en-US" altLang="ja-JP" dirty="0" smtClean="0"/>
              <a:t>VMM</a:t>
            </a:r>
            <a:r>
              <a:rPr kumimoji="1" lang="ja-JP" altLang="en-US" dirty="0" smtClean="0"/>
              <a:t>内でハッシュ値を計算することで保証します。</a:t>
            </a:r>
            <a:endParaRPr kumimoji="1" lang="en-US" altLang="ja-JP" dirty="0" smtClean="0"/>
          </a:p>
          <a:p>
            <a:r>
              <a:rPr kumimoji="1" lang="ja-JP" altLang="en-US" dirty="0" smtClean="0"/>
              <a:t>今後の課題は、データを取得するための通信オーバヘッドを減らすことです。</a:t>
            </a:r>
            <a:endParaRPr kumimoji="1" lang="en-US" altLang="ja-JP" dirty="0" smtClean="0"/>
          </a:p>
          <a:p>
            <a:endParaRPr kumimoji="1" lang="en-US" altLang="ja-JP" dirty="0" smtClean="0"/>
          </a:p>
          <a:p>
            <a:r>
              <a:rPr kumimoji="1" lang="ja-JP" altLang="en-US" dirty="0" smtClean="0"/>
              <a:t>異常で発表を終わります。</a:t>
            </a:r>
            <a:endParaRPr kumimoji="1" lang="ja-JP" altLang="en-US" dirty="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14</a:t>
            </a:fld>
            <a:endParaRPr kumimoji="1" lang="ja-JP" altLang="en-US"/>
          </a:p>
        </p:txBody>
      </p:sp>
    </p:spTree>
    <p:extLst>
      <p:ext uri="{BB962C8B-B14F-4D97-AF65-F5344CB8AC3E}">
        <p14:creationId xmlns:p14="http://schemas.microsoft.com/office/powerpoint/2010/main" val="3093904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図で表示した場合</a:t>
            </a:r>
            <a:endParaRPr kumimoji="1" lang="ja-JP" altLang="en-US" dirty="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15</a:t>
            </a:fld>
            <a:endParaRPr kumimoji="1" lang="ja-JP" altLang="en-US"/>
          </a:p>
        </p:txBody>
      </p:sp>
    </p:spTree>
    <p:extLst>
      <p:ext uri="{BB962C8B-B14F-4D97-AF65-F5344CB8AC3E}">
        <p14:creationId xmlns:p14="http://schemas.microsoft.com/office/powerpoint/2010/main" val="2503735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まず最初にクラウドについて説明します。</a:t>
            </a:r>
            <a:endParaRPr kumimoji="1" lang="en-US" altLang="ja-JP" dirty="0" smtClean="0"/>
          </a:p>
          <a:p>
            <a:r>
              <a:rPr kumimoji="1" lang="ja-JP" altLang="en-US" dirty="0" smtClean="0"/>
              <a:t>クラウドとは、コンピュータの利用形態の一つで、ネットワークを介してユーザにサービスを提供します。</a:t>
            </a:r>
            <a:endParaRPr kumimoji="1" lang="en-US" altLang="ja-JP" dirty="0" smtClean="0"/>
          </a:p>
          <a:p>
            <a:r>
              <a:rPr kumimoji="1" lang="ja-JP" altLang="en-US" dirty="0" smtClean="0"/>
              <a:t>クラウドの種類の一つであるＩａａＳ型クラウドは、ネットワークを介してユーザに仮想マシン（ＶＭ）を提供し、ユーザは必要なときに必要なだけＶＭを利用できます。</a:t>
            </a:r>
            <a:endParaRPr kumimoji="1" lang="en-US" altLang="ja-JP" dirty="0" smtClean="0"/>
          </a:p>
          <a:p>
            <a:r>
              <a:rPr kumimoji="1" lang="en-US" altLang="ja-JP" dirty="0" err="1" smtClean="0"/>
              <a:t>IaaS</a:t>
            </a:r>
            <a:r>
              <a:rPr kumimoji="1" lang="ja-JP" altLang="en-US" dirty="0" smtClean="0"/>
              <a:t>型クラウドの例</a:t>
            </a:r>
            <a:r>
              <a:rPr kumimoji="1" lang="ja-JP" altLang="en-US" dirty="0" smtClean="0"/>
              <a:t>としてＡｍａｚｏｎのＥＣ２、ＲａｃｋＳｐａｃｅクラウドなどが挙げられます。</a:t>
            </a:r>
            <a:endParaRPr kumimoji="1" lang="en-US" altLang="ja-JP" dirty="0" smtClean="0"/>
          </a:p>
          <a:p>
            <a:r>
              <a:rPr kumimoji="1" lang="ja-JP" altLang="en-US" dirty="0" smtClean="0"/>
              <a:t>ＩａａＳ型クラウドの普及により、これまで自分で管理をしていたサーバをクラウド上に置くようになってきています</a:t>
            </a:r>
            <a:r>
              <a:rPr kumimoji="1" lang="ja-JP" altLang="en-US"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2</a:t>
            </a:fld>
            <a:endParaRPr kumimoji="1" lang="ja-JP" altLang="en-US"/>
          </a:p>
        </p:txBody>
      </p:sp>
    </p:spTree>
    <p:extLst>
      <p:ext uri="{BB962C8B-B14F-4D97-AF65-F5344CB8AC3E}">
        <p14:creationId xmlns:p14="http://schemas.microsoft.com/office/powerpoint/2010/main" val="4205972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クラウド上に集約されたサーバは、攻撃者にとって効率よく攻撃が行えるため、攻撃の対象になりやすいです。</a:t>
            </a:r>
            <a:endParaRPr kumimoji="1" lang="en-US" altLang="ja-JP" dirty="0" smtClean="0"/>
          </a:p>
          <a:p>
            <a:r>
              <a:rPr kumimoji="1" lang="ja-JP" altLang="en-US" dirty="0" smtClean="0"/>
              <a:t>そのため、クラウドに対する攻撃の対策のために、侵入検知システムである</a:t>
            </a:r>
            <a:r>
              <a:rPr kumimoji="1" lang="en-US" altLang="ja-JP" dirty="0" smtClean="0"/>
              <a:t>IDS</a:t>
            </a:r>
            <a:r>
              <a:rPr kumimoji="1" lang="ja-JP" altLang="en-US" dirty="0" smtClean="0"/>
              <a:t>がますます重要になります。</a:t>
            </a:r>
            <a:endParaRPr kumimoji="1" lang="en-US" altLang="ja-JP" dirty="0" smtClean="0"/>
          </a:p>
          <a:p>
            <a:r>
              <a:rPr kumimoji="1" lang="en-US" altLang="ja-JP" dirty="0" smtClean="0"/>
              <a:t>IDS</a:t>
            </a:r>
            <a:r>
              <a:rPr kumimoji="1" lang="ja-JP" altLang="en-US" dirty="0" smtClean="0"/>
              <a:t>は、攻撃者による攻撃を検知することができ、攻撃者の</a:t>
            </a:r>
            <a:r>
              <a:rPr kumimoji="1" lang="en-US" altLang="ja-JP" dirty="0" smtClean="0"/>
              <a:t>VM</a:t>
            </a:r>
            <a:r>
              <a:rPr kumimoji="1" lang="ja-JP" altLang="en-US" dirty="0" err="1" smtClean="0"/>
              <a:t>への</a:t>
            </a:r>
            <a:r>
              <a:rPr kumimoji="1" lang="ja-JP" altLang="en-US" dirty="0" smtClean="0"/>
              <a:t>侵入を監視することができます。</a:t>
            </a:r>
            <a:endParaRPr kumimoji="1" lang="en-US" altLang="ja-JP" dirty="0" smtClean="0"/>
          </a:p>
          <a:p>
            <a:r>
              <a:rPr kumimoji="1" lang="ja-JP" altLang="en-US" dirty="0" smtClean="0"/>
              <a:t>しかし</a:t>
            </a:r>
            <a:r>
              <a:rPr kumimoji="1" lang="ja-JP" altLang="en-US" dirty="0" smtClean="0"/>
              <a:t>、ＩＤＳを監視対象のＶＭ内で動かすと、ＩＤＳ自身が先に攻撃を受ける可能性があります。</a:t>
            </a:r>
            <a:endParaRPr kumimoji="1" lang="en-US" altLang="ja-JP" dirty="0" smtClean="0"/>
          </a:p>
          <a:p>
            <a:r>
              <a:rPr kumimoji="1" lang="ja-JP" altLang="en-US" dirty="0" smtClean="0"/>
              <a:t>先にＩＤＳを攻撃され無効化されてしまうと、それ以降の攻撃を検知できなくなってしまいます。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3</a:t>
            </a:fld>
            <a:endParaRPr kumimoji="1" lang="ja-JP" altLang="en-US"/>
          </a:p>
        </p:txBody>
      </p:sp>
    </p:spTree>
    <p:extLst>
      <p:ext uri="{BB962C8B-B14F-4D97-AF65-F5344CB8AC3E}">
        <p14:creationId xmlns:p14="http://schemas.microsoft.com/office/powerpoint/2010/main" val="3477240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そこで、ＩＤＳを安全に実行できるようにするために、ＶＭを用いたＩＤＳのオフロード手法が提案されています。</a:t>
            </a:r>
            <a:endParaRPr kumimoji="1" lang="en-US" altLang="ja-JP" dirty="0" smtClean="0"/>
          </a:p>
          <a:p>
            <a:r>
              <a:rPr kumimoji="1" lang="ja-JP" altLang="en-US" dirty="0" smtClean="0"/>
              <a:t>この手法では、ＩＤＳだけをＩＤＳ用の別のＶＭで動作させ、監視対象ＶＭを監視します。</a:t>
            </a:r>
            <a:endParaRPr kumimoji="1" lang="en-US" altLang="ja-JP" dirty="0" smtClean="0"/>
          </a:p>
          <a:p>
            <a:r>
              <a:rPr kumimoji="1" lang="ja-JP" altLang="en-US" dirty="0" smtClean="0"/>
              <a:t>もし、監視対象ＶＭに攻撃を受けたとしても、そこにはＩＤＳが存在しないのでＩＤＳが攻撃を受けることはありません。</a:t>
            </a:r>
            <a:endParaRPr kumimoji="1" lang="en-US" altLang="ja-JP" dirty="0" smtClean="0"/>
          </a:p>
          <a:p>
            <a:r>
              <a:rPr kumimoji="1" lang="ja-JP" altLang="en-US" dirty="0" smtClean="0"/>
              <a:t>ＩＤＳ用のＶＭでは、ＩＤＳ以外のシステムをできるだけ動作させないようにして攻撃を</a:t>
            </a:r>
            <a:r>
              <a:rPr kumimoji="1" lang="ja-JP" altLang="en-US" dirty="0" smtClean="0"/>
              <a:t>受けにくくすることができます。</a:t>
            </a:r>
            <a:endParaRPr kumimoji="1" lang="en-US" altLang="ja-JP" dirty="0" smtClean="0"/>
          </a:p>
          <a:p>
            <a:r>
              <a:rPr kumimoji="1" lang="ja-JP" altLang="en-US" dirty="0" smtClean="0"/>
              <a:t>オフロードされたＩＤＳは監視対象ＶＭのメモリを解析して必要な情報、</a:t>
            </a:r>
            <a:r>
              <a:rPr kumimoji="1" lang="ja-JP" altLang="en-US" dirty="0" smtClean="0"/>
              <a:t>例えば監視対象</a:t>
            </a:r>
            <a:r>
              <a:rPr kumimoji="1" lang="en-US" altLang="ja-JP" dirty="0" smtClean="0"/>
              <a:t>VM</a:t>
            </a:r>
            <a:r>
              <a:rPr kumimoji="1" lang="ja-JP" altLang="en-US" dirty="0" smtClean="0"/>
              <a:t>で実行中のプログラム情報等</a:t>
            </a:r>
            <a:r>
              <a:rPr kumimoji="1" lang="ja-JP" altLang="en-US" dirty="0" smtClean="0"/>
              <a:t>を取得します。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4</a:t>
            </a:fld>
            <a:endParaRPr kumimoji="1" lang="ja-JP" altLang="en-US"/>
          </a:p>
        </p:txBody>
      </p:sp>
    </p:spTree>
    <p:extLst>
      <p:ext uri="{BB962C8B-B14F-4D97-AF65-F5344CB8AC3E}">
        <p14:creationId xmlns:p14="http://schemas.microsoft.com/office/powerpoint/2010/main" val="3145966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しかし、クラウド内のＶＭにＩＤＳをオフロードする場合、ＩＤＳが正しく動いていることを保証することはできません。</a:t>
            </a:r>
            <a:endParaRPr kumimoji="1" lang="en-US" altLang="ja-JP" dirty="0" smtClean="0"/>
          </a:p>
          <a:p>
            <a:r>
              <a:rPr kumimoji="1" lang="ja-JP" altLang="en-US" dirty="0" smtClean="0"/>
              <a:t>なぜなら、クラウドを利用しているユーザはそのクラウド自体を管理しているわけではないので、利用しているクラウドが常に信用できるものとは限らないからです</a:t>
            </a:r>
            <a:r>
              <a:rPr kumimoji="1" lang="ja-JP" altLang="en-US" dirty="0" smtClean="0"/>
              <a:t>。</a:t>
            </a:r>
            <a:endParaRPr kumimoji="1" lang="en-US" altLang="ja-JP" dirty="0" smtClean="0"/>
          </a:p>
          <a:p>
            <a:r>
              <a:rPr kumimoji="1" lang="ja-JP" altLang="en-US" dirty="0" smtClean="0"/>
              <a:t>そのため、</a:t>
            </a:r>
            <a:r>
              <a:rPr kumimoji="1" lang="en-US" altLang="ja-JP" dirty="0" smtClean="0"/>
              <a:t>IDS</a:t>
            </a:r>
            <a:r>
              <a:rPr kumimoji="1" lang="ja-JP" altLang="en-US" dirty="0" smtClean="0"/>
              <a:t>が正しく監視対象</a:t>
            </a:r>
            <a:r>
              <a:rPr kumimoji="1" lang="en-US" altLang="ja-JP" dirty="0" smtClean="0"/>
              <a:t>VM</a:t>
            </a:r>
            <a:r>
              <a:rPr kumimoji="1" lang="ja-JP" altLang="en-US" dirty="0" smtClean="0"/>
              <a:t>を監視しているかがわからなくなってしまいます。</a:t>
            </a:r>
            <a:endParaRPr kumimoji="1" lang="en-US" altLang="ja-JP" dirty="0" smtClean="0"/>
          </a:p>
          <a:p>
            <a:r>
              <a:rPr kumimoji="1" lang="ja-JP" altLang="en-US" dirty="0" smtClean="0"/>
              <a:t>また、悪意のあるクラウドの管理者にＩＤＳ用ＶＭと監視対象ＶＭが同時に攻撃される可能性もあります。</a:t>
            </a:r>
            <a:endParaRPr kumimoji="1" lang="en-US" altLang="ja-JP" dirty="0" smtClean="0"/>
          </a:p>
          <a:p>
            <a:r>
              <a:rPr kumimoji="1" lang="ja-JP" altLang="en-US" dirty="0" smtClean="0"/>
              <a:t>このことから、クラウド内のＶＭにＩＤＳをオフロードすることは</a:t>
            </a:r>
            <a:r>
              <a:rPr kumimoji="1" lang="ja-JP" altLang="en-US" dirty="0" smtClean="0"/>
              <a:t>難しいことになります。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5</a:t>
            </a:fld>
            <a:endParaRPr kumimoji="1" lang="ja-JP" altLang="en-US"/>
          </a:p>
        </p:txBody>
      </p:sp>
    </p:spTree>
    <p:extLst>
      <p:ext uri="{BB962C8B-B14F-4D97-AF65-F5344CB8AC3E}">
        <p14:creationId xmlns:p14="http://schemas.microsoft.com/office/powerpoint/2010/main" val="1282787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この問題を解決するために、監視対象のＶＭが動作しているクラウドとは別のホストにＩＤＳをオフロードし、ネットワーク経由でＶＭを監視できるようにするシステム</a:t>
            </a:r>
            <a:r>
              <a:rPr kumimoji="1" lang="en-US" altLang="ja-JP" dirty="0" err="1" smtClean="0"/>
              <a:t>RemoteTrans</a:t>
            </a:r>
            <a:r>
              <a:rPr kumimoji="1" lang="ja-JP" altLang="en-US" dirty="0" smtClean="0"/>
              <a:t>を提案します。</a:t>
            </a:r>
            <a:endParaRPr kumimoji="1" lang="en-US" altLang="ja-JP" dirty="0" smtClean="0"/>
          </a:p>
          <a:p>
            <a:r>
              <a:rPr kumimoji="1" lang="en-US" altLang="ja-JP" dirty="0" err="1" smtClean="0"/>
              <a:t>RemoteTrans</a:t>
            </a:r>
            <a:r>
              <a:rPr kumimoji="1" lang="ja-JP" altLang="en-US" dirty="0" smtClean="0"/>
              <a:t>はＩＤＳに対して透過的にリモートの</a:t>
            </a:r>
            <a:r>
              <a:rPr kumimoji="1" lang="en-US" altLang="ja-JP" dirty="0" smtClean="0"/>
              <a:t>VM</a:t>
            </a:r>
            <a:r>
              <a:rPr kumimoji="1" lang="ja-JP" altLang="en-US" dirty="0" smtClean="0"/>
              <a:t>を監視する機構を提供します。</a:t>
            </a:r>
            <a:endParaRPr kumimoji="1" lang="en-US" altLang="ja-JP" dirty="0" smtClean="0"/>
          </a:p>
          <a:p>
            <a:r>
              <a:rPr kumimoji="1" lang="en-US" altLang="ja-JP" dirty="0" smtClean="0"/>
              <a:t>IDS</a:t>
            </a:r>
            <a:r>
              <a:rPr kumimoji="1" lang="ja-JP" altLang="en-US" dirty="0" smtClean="0"/>
              <a:t>はユーザが管理している監視ホスト上で動作させます。</a:t>
            </a:r>
            <a:endParaRPr kumimoji="1" lang="en-US" altLang="ja-JP" dirty="0" smtClean="0"/>
          </a:p>
          <a:p>
            <a:r>
              <a:rPr kumimoji="1" lang="ja-JP" altLang="en-US" dirty="0" smtClean="0"/>
              <a:t>このように信頼できる監視ホスト上でＩＤＳを動作させられるようにすることで、ＩＤＳの正常な実行を保証することができます。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6</a:t>
            </a:fld>
            <a:endParaRPr kumimoji="1" lang="ja-JP" altLang="en-US"/>
          </a:p>
        </p:txBody>
      </p:sp>
    </p:spTree>
    <p:extLst>
      <p:ext uri="{BB962C8B-B14F-4D97-AF65-F5344CB8AC3E}">
        <p14:creationId xmlns:p14="http://schemas.microsoft.com/office/powerpoint/2010/main" val="1925006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RemoteTrans</a:t>
            </a:r>
            <a:r>
              <a:rPr kumimoji="1" lang="ja-JP" altLang="en-US" dirty="0" smtClean="0"/>
              <a:t>を用いた監視方法を説明します</a:t>
            </a:r>
            <a:r>
              <a:rPr kumimoji="1" lang="ja-JP" altLang="en-US" dirty="0" smtClean="0"/>
              <a:t>。</a:t>
            </a:r>
            <a:endParaRPr kumimoji="1" lang="en-US" altLang="ja-JP" dirty="0" smtClean="0"/>
          </a:p>
          <a:p>
            <a:r>
              <a:rPr kumimoji="1" lang="en-US" altLang="ja-JP" dirty="0" err="1" smtClean="0"/>
              <a:t>RemoteTrans</a:t>
            </a:r>
            <a:r>
              <a:rPr kumimoji="1" lang="ja-JP" altLang="en-US" dirty="0" err="1" smtClean="0"/>
              <a:t>は監</a:t>
            </a:r>
            <a:r>
              <a:rPr kumimoji="1" lang="ja-JP" altLang="en-US" dirty="0" smtClean="0"/>
              <a:t>視ホスト上で動作する</a:t>
            </a:r>
            <a:r>
              <a:rPr kumimoji="1" lang="en-US" altLang="ja-JP" dirty="0" err="1" smtClean="0"/>
              <a:t>RemoteTrans</a:t>
            </a:r>
            <a:r>
              <a:rPr kumimoji="1" lang="ja-JP" altLang="en-US" dirty="0" smtClean="0"/>
              <a:t>ランタイムと、監視対象</a:t>
            </a:r>
            <a:r>
              <a:rPr kumimoji="1" lang="en-US" altLang="ja-JP" dirty="0" smtClean="0"/>
              <a:t>VM</a:t>
            </a:r>
            <a:r>
              <a:rPr kumimoji="1" lang="ja-JP" altLang="en-US" dirty="0" smtClean="0"/>
              <a:t>と同じホスト上で動作する</a:t>
            </a:r>
            <a:r>
              <a:rPr kumimoji="1" lang="en-US" altLang="ja-JP" dirty="0" err="1" smtClean="0"/>
              <a:t>RemoteTrans</a:t>
            </a:r>
            <a:r>
              <a:rPr kumimoji="1" lang="ja-JP" altLang="en-US" dirty="0" smtClean="0"/>
              <a:t>サーバの２つのシステムで構成されています。</a:t>
            </a:r>
            <a:endParaRPr kumimoji="1" lang="en-US" altLang="ja-JP" dirty="0" smtClean="0"/>
          </a:p>
          <a:p>
            <a:r>
              <a:rPr kumimoji="1" lang="ja-JP" altLang="en-US" dirty="0" smtClean="0"/>
              <a:t>この二つのシステムが相互通信することによって、監視対象</a:t>
            </a:r>
            <a:r>
              <a:rPr kumimoji="1" lang="en-US" altLang="ja-JP" dirty="0" smtClean="0"/>
              <a:t>VM</a:t>
            </a:r>
            <a:r>
              <a:rPr kumimoji="1" lang="ja-JP" altLang="en-US" dirty="0" smtClean="0"/>
              <a:t>のデータをネットワーク経由で取得することが可能になります。</a:t>
            </a:r>
            <a:endParaRPr kumimoji="1" lang="en-US" altLang="ja-JP" dirty="0" smtClean="0"/>
          </a:p>
          <a:p>
            <a:r>
              <a:rPr kumimoji="1" lang="ja-JP" altLang="en-US" dirty="0" smtClean="0"/>
              <a:t>まず、</a:t>
            </a:r>
            <a:r>
              <a:rPr kumimoji="1" lang="ja-JP" altLang="en-US" dirty="0" smtClean="0"/>
              <a:t>ＩＤＳが要求した</a:t>
            </a:r>
            <a:r>
              <a:rPr kumimoji="1" lang="ja-JP" altLang="en-US" dirty="0" smtClean="0"/>
              <a:t>データに関する情報、アドレス</a:t>
            </a:r>
            <a:r>
              <a:rPr kumimoji="1" lang="ja-JP" altLang="en-US" dirty="0" smtClean="0"/>
              <a:t>とサイズを</a:t>
            </a:r>
            <a:r>
              <a:rPr kumimoji="1" lang="en-US" altLang="ja-JP" dirty="0" err="1" smtClean="0"/>
              <a:t>RemoteTrans</a:t>
            </a:r>
            <a:r>
              <a:rPr kumimoji="1" lang="ja-JP" altLang="en-US" dirty="0" smtClean="0"/>
              <a:t>ランタイム経由で</a:t>
            </a:r>
            <a:r>
              <a:rPr kumimoji="1" lang="en-US" altLang="ja-JP" dirty="0" err="1" smtClean="0"/>
              <a:t>RemoteTrans</a:t>
            </a:r>
            <a:r>
              <a:rPr kumimoji="1" lang="ja-JP" altLang="en-US" dirty="0" smtClean="0"/>
              <a:t>サーバに送ります。</a:t>
            </a:r>
            <a:endParaRPr kumimoji="1" lang="en-US" altLang="ja-JP" dirty="0" smtClean="0"/>
          </a:p>
          <a:p>
            <a:r>
              <a:rPr kumimoji="1" lang="en-US" altLang="ja-JP" dirty="0" err="1" smtClean="0"/>
              <a:t>RemoteTrans</a:t>
            </a:r>
            <a:r>
              <a:rPr kumimoji="1" lang="ja-JP" altLang="en-US" dirty="0" smtClean="0"/>
              <a:t>サーバは送られてきたアドレスから監視対象ＶＭ内のデータを見つけ出します。</a:t>
            </a:r>
            <a:endParaRPr kumimoji="1" lang="en-US" altLang="ja-JP" dirty="0" smtClean="0"/>
          </a:p>
          <a:p>
            <a:r>
              <a:rPr kumimoji="1" lang="en-US" altLang="ja-JP" dirty="0" err="1" smtClean="0"/>
              <a:t>RemoteTrans</a:t>
            </a:r>
            <a:r>
              <a:rPr kumimoji="1" lang="ja-JP" altLang="en-US" dirty="0" smtClean="0"/>
              <a:t>サーバ</a:t>
            </a:r>
            <a:r>
              <a:rPr kumimoji="1" lang="ja-JP" altLang="en-US" dirty="0" smtClean="0"/>
              <a:t>はそのデータを</a:t>
            </a:r>
            <a:r>
              <a:rPr kumimoji="1" lang="en-US" altLang="ja-JP" dirty="0" err="1" smtClean="0"/>
              <a:t>RemoteTrans</a:t>
            </a:r>
            <a:r>
              <a:rPr kumimoji="1" lang="ja-JP" altLang="en-US" dirty="0" smtClean="0"/>
              <a:t>ランタイムに返します。</a:t>
            </a:r>
            <a:endParaRPr kumimoji="1" lang="en-US" altLang="ja-JP" dirty="0" smtClean="0"/>
          </a:p>
          <a:p>
            <a:r>
              <a:rPr kumimoji="1" lang="en-US" altLang="ja-JP" dirty="0" err="1" smtClean="0"/>
              <a:t>RemoteTrans</a:t>
            </a:r>
            <a:r>
              <a:rPr kumimoji="1" lang="ja-JP" altLang="en-US" dirty="0" smtClean="0"/>
              <a:t>ランタイムは得られたデータをＩＤＳに返すことで、ＩＤＳ</a:t>
            </a:r>
            <a:r>
              <a:rPr kumimoji="1" lang="ja-JP" altLang="en-US" dirty="0" smtClean="0"/>
              <a:t>はリモートのＶＭ</a:t>
            </a:r>
            <a:r>
              <a:rPr kumimoji="1" lang="ja-JP" altLang="en-US" dirty="0" smtClean="0"/>
              <a:t>のデータの監視が可能になります。</a:t>
            </a:r>
            <a:endParaRPr kumimoji="1" lang="en-US" altLang="ja-JP" dirty="0" smtClean="0"/>
          </a:p>
          <a:p>
            <a:r>
              <a:rPr kumimoji="1" lang="ja-JP" altLang="en-US" dirty="0" smtClean="0"/>
              <a:t>監視するデータの例として</a:t>
            </a:r>
            <a:r>
              <a:rPr kumimoji="1" lang="ja-JP" altLang="en-US" dirty="0" smtClean="0"/>
              <a:t>、監視</a:t>
            </a:r>
            <a:r>
              <a:rPr kumimoji="1" lang="ja-JP" altLang="en-US" dirty="0" smtClean="0"/>
              <a:t>対象ＶＭで実行されているプログラム名を取得できます。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7</a:t>
            </a:fld>
            <a:endParaRPr kumimoji="1" lang="ja-JP" altLang="en-US"/>
          </a:p>
        </p:txBody>
      </p:sp>
    </p:spTree>
    <p:extLst>
      <p:ext uri="{BB962C8B-B14F-4D97-AF65-F5344CB8AC3E}">
        <p14:creationId xmlns:p14="http://schemas.microsoft.com/office/powerpoint/2010/main" val="2753119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信頼できる監視ホスト上に</a:t>
            </a:r>
            <a:r>
              <a:rPr kumimoji="1" lang="en-US" altLang="ja-JP" dirty="0" smtClean="0"/>
              <a:t>IDS</a:t>
            </a:r>
            <a:r>
              <a:rPr kumimoji="1" lang="ja-JP" altLang="en-US" dirty="0" smtClean="0"/>
              <a:t>があるので、</a:t>
            </a:r>
            <a:r>
              <a:rPr kumimoji="1" lang="en-US" altLang="ja-JP" dirty="0" smtClean="0"/>
              <a:t>IDS</a:t>
            </a:r>
            <a:r>
              <a:rPr kumimoji="1" lang="ja-JP" altLang="en-US" dirty="0" smtClean="0"/>
              <a:t>が正しく動くことは保証できますが</a:t>
            </a:r>
            <a:r>
              <a:rPr kumimoji="1" lang="ja-JP" altLang="en-US" dirty="0" smtClean="0"/>
              <a:t>、</a:t>
            </a:r>
            <a:r>
              <a:rPr kumimoji="1" lang="en-US" altLang="ja-JP" dirty="0" smtClean="0"/>
              <a:t>IDS</a:t>
            </a:r>
            <a:r>
              <a:rPr kumimoji="1" lang="ja-JP" altLang="en-US" dirty="0" smtClean="0"/>
              <a:t>に</a:t>
            </a:r>
            <a:r>
              <a:rPr kumimoji="1" lang="ja-JP" altLang="en-US" dirty="0" smtClean="0"/>
              <a:t>返すデータがクラウド内で改ざんされてしまう恐れがあります。</a:t>
            </a:r>
            <a:endParaRPr kumimoji="1" lang="en-US" altLang="ja-JP" dirty="0" smtClean="0"/>
          </a:p>
          <a:p>
            <a:r>
              <a:rPr kumimoji="1" lang="ja-JP" altLang="en-US" dirty="0" smtClean="0"/>
              <a:t>なぜなら</a:t>
            </a:r>
            <a:r>
              <a:rPr kumimoji="1" lang="ja-JP" altLang="en-US" dirty="0" smtClean="0"/>
              <a:t>、先ほども説明したようにクラウド</a:t>
            </a:r>
            <a:r>
              <a:rPr kumimoji="1" lang="ja-JP" altLang="en-US" dirty="0" smtClean="0"/>
              <a:t>は常に信頼できるものではなく、</a:t>
            </a:r>
            <a:r>
              <a:rPr kumimoji="1" lang="en-US" altLang="ja-JP" dirty="0" err="1" smtClean="0"/>
              <a:t>RemoteTrans</a:t>
            </a:r>
            <a:r>
              <a:rPr kumimoji="1" lang="ja-JP" altLang="en-US" dirty="0" smtClean="0"/>
              <a:t>サーバの正しい実行は保証できないからです。</a:t>
            </a:r>
            <a:endParaRPr kumimoji="1" lang="en-US" altLang="ja-JP" dirty="0" smtClean="0"/>
          </a:p>
          <a:p>
            <a:r>
              <a:rPr kumimoji="1" lang="en-US" altLang="ja-JP" dirty="0" err="1" smtClean="0"/>
              <a:t>RemoteTrans</a:t>
            </a:r>
            <a:r>
              <a:rPr kumimoji="1" lang="ja-JP" altLang="en-US" dirty="0" smtClean="0"/>
              <a:t>サーバ</a:t>
            </a:r>
            <a:r>
              <a:rPr kumimoji="1" lang="ja-JP" altLang="en-US" dirty="0" smtClean="0"/>
              <a:t>が改ざんされてしまうと、通常返す監視対象ＶＭ内のデータではなく、偽のデータを返すようにできてしまいます。</a:t>
            </a:r>
            <a:endParaRPr kumimoji="1" lang="en-US" altLang="ja-JP" dirty="0" smtClean="0"/>
          </a:p>
          <a:p>
            <a:r>
              <a:rPr kumimoji="1" lang="ja-JP" altLang="en-US" dirty="0" smtClean="0"/>
              <a:t>このことによって、攻撃用のプログラムが隠蔽</a:t>
            </a:r>
            <a:r>
              <a:rPr kumimoji="1" lang="ja-JP" altLang="en-US" dirty="0" smtClean="0"/>
              <a:t>されて</a:t>
            </a:r>
            <a:r>
              <a:rPr kumimoji="1" lang="en-US" altLang="ja-JP" dirty="0" smtClean="0"/>
              <a:t>IDS</a:t>
            </a:r>
            <a:r>
              <a:rPr kumimoji="1" lang="ja-JP" altLang="en-US" dirty="0" smtClean="0"/>
              <a:t>が侵入</a:t>
            </a:r>
            <a:r>
              <a:rPr kumimoji="1" lang="ja-JP" altLang="en-US" dirty="0" smtClean="0"/>
              <a:t>の兆候を検知できないようにされてしまう恐れがあります。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8</a:t>
            </a:fld>
            <a:endParaRPr kumimoji="1" lang="ja-JP" altLang="en-US"/>
          </a:p>
        </p:txBody>
      </p:sp>
    </p:spTree>
    <p:extLst>
      <p:ext uri="{BB962C8B-B14F-4D97-AF65-F5344CB8AC3E}">
        <p14:creationId xmlns:p14="http://schemas.microsoft.com/office/powerpoint/2010/main" val="3896556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そこで、クラウドでは仮想マシンモニタ（ＶＭＭ）と呼ばれる仮想化ソフトウェアと監視ホストの間でデータの正しさをチェックします。</a:t>
            </a:r>
            <a:endParaRPr kumimoji="1" lang="en-US" altLang="ja-JP" dirty="0" smtClean="0"/>
          </a:p>
          <a:p>
            <a:r>
              <a:rPr kumimoji="1" lang="ja-JP" altLang="en-US" dirty="0" smtClean="0"/>
              <a:t>実際にデータの正しさをチェックする流れを説明します。</a:t>
            </a:r>
            <a:endParaRPr kumimoji="1" lang="en-US" altLang="ja-JP" dirty="0" smtClean="0"/>
          </a:p>
          <a:p>
            <a:r>
              <a:rPr kumimoji="1" lang="ja-JP" altLang="en-US" dirty="0" smtClean="0"/>
              <a:t>まず、ＶＭＭは対象データのハッシュ値をハッシュ関数により計算します。</a:t>
            </a:r>
            <a:endParaRPr kumimoji="1" lang="en-US" altLang="ja-JP" dirty="0" smtClean="0"/>
          </a:p>
          <a:p>
            <a:r>
              <a:rPr kumimoji="1" lang="ja-JP" altLang="en-US" dirty="0" smtClean="0"/>
              <a:t>このとき、ＶＭＭと監視ホスト以外は正しいハッシュ値を計算できないように共有鍵をハッシュ値の計算に含めます。</a:t>
            </a:r>
            <a:endParaRPr kumimoji="1" lang="en-US" altLang="ja-JP" dirty="0" smtClean="0"/>
          </a:p>
          <a:p>
            <a:r>
              <a:rPr kumimoji="1" lang="ja-JP" altLang="en-US" dirty="0" smtClean="0"/>
              <a:t>このハッシュ値を</a:t>
            </a:r>
            <a:r>
              <a:rPr kumimoji="1" lang="en-US" altLang="ja-JP" dirty="0" err="1" smtClean="0"/>
              <a:t>RemoteTrans</a:t>
            </a:r>
            <a:r>
              <a:rPr kumimoji="1" lang="ja-JP" altLang="en-US" dirty="0" smtClean="0"/>
              <a:t>サーバ経由でデータと一緒に</a:t>
            </a:r>
            <a:r>
              <a:rPr kumimoji="1" lang="en-US" altLang="ja-JP" dirty="0" err="1" smtClean="0"/>
              <a:t>RemoteTrans</a:t>
            </a:r>
            <a:r>
              <a:rPr kumimoji="1" lang="ja-JP" altLang="en-US" dirty="0" smtClean="0"/>
              <a:t>ランタイムに返します。</a:t>
            </a:r>
            <a:endParaRPr kumimoji="1" lang="en-US" altLang="ja-JP" dirty="0" smtClean="0"/>
          </a:p>
          <a:p>
            <a:r>
              <a:rPr kumimoji="1" lang="en-US" altLang="ja-JP" dirty="0" err="1" smtClean="0"/>
              <a:t>RemoteTrans</a:t>
            </a:r>
            <a:r>
              <a:rPr kumimoji="1" lang="ja-JP" altLang="en-US" dirty="0" smtClean="0"/>
              <a:t>ランタイムは共有鍵を用いて受信したデータのハッシュ値を計算します。</a:t>
            </a:r>
            <a:endParaRPr kumimoji="1" lang="en-US" altLang="ja-JP" dirty="0" smtClean="0"/>
          </a:p>
          <a:p>
            <a:r>
              <a:rPr kumimoji="1" lang="ja-JP" altLang="en-US" dirty="0" smtClean="0"/>
              <a:t>その値が受信したハッシュ値を一致していれば、改ざんされていないデータとわかるので、データをＩＤＳに返します。</a:t>
            </a:r>
            <a:endParaRPr kumimoji="1" lang="en-US" altLang="ja-JP" dirty="0" smtClean="0"/>
          </a:p>
          <a:p>
            <a:r>
              <a:rPr kumimoji="1" lang="ja-JP" altLang="en-US" dirty="0" smtClean="0"/>
              <a:t>もし、ハッシュ値が一致していなければ、データが改ざんされているのでそのことを管理者に通知します。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9</a:t>
            </a:fld>
            <a:endParaRPr kumimoji="1" lang="ja-JP" altLang="en-US"/>
          </a:p>
        </p:txBody>
      </p:sp>
    </p:spTree>
    <p:extLst>
      <p:ext uri="{BB962C8B-B14F-4D97-AF65-F5344CB8AC3E}">
        <p14:creationId xmlns:p14="http://schemas.microsoft.com/office/powerpoint/2010/main" val="34962830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fld id="{CE547C16-30F1-448D-9D4C-0302840F954B}" type="datetimeFigureOut">
              <a:rPr kumimoji="1" lang="ja-JP" altLang="en-US" smtClean="0"/>
              <a:t>2013/2/17</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87D5C63B-8AC4-44B5-8E35-FCD59067DDE3}"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CE547C16-30F1-448D-9D4C-0302840F954B}" type="datetimeFigureOut">
              <a:rPr kumimoji="1" lang="ja-JP" altLang="en-US" smtClean="0"/>
              <a:t>2013/2/17</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CE547C16-30F1-448D-9D4C-0302840F954B}" type="datetimeFigureOut">
              <a:rPr kumimoji="1" lang="ja-JP" altLang="en-US" smtClean="0"/>
              <a:t>2013/2/17</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CE547C16-30F1-448D-9D4C-0302840F954B}" type="datetimeFigureOut">
              <a:rPr kumimoji="1" lang="ja-JP" altLang="en-US" smtClean="0"/>
              <a:t>2013/2/17</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CE547C16-30F1-448D-9D4C-0302840F954B}" type="datetimeFigureOut">
              <a:rPr kumimoji="1" lang="ja-JP" altLang="en-US" smtClean="0"/>
              <a:t>2013/2/17</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CE547C16-30F1-448D-9D4C-0302840F954B}" type="datetimeFigureOut">
              <a:rPr kumimoji="1" lang="ja-JP" altLang="en-US" smtClean="0"/>
              <a:t>2013/2/17</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CE547C16-30F1-448D-9D4C-0302840F954B}" type="datetimeFigureOut">
              <a:rPr kumimoji="1" lang="ja-JP" altLang="en-US" smtClean="0"/>
              <a:t>2013/2/17</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CE547C16-30F1-448D-9D4C-0302840F954B}" type="datetimeFigureOut">
              <a:rPr kumimoji="1" lang="ja-JP" altLang="en-US" smtClean="0"/>
              <a:t>2013/2/17</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CE547C16-30F1-448D-9D4C-0302840F954B}" type="datetimeFigureOut">
              <a:rPr kumimoji="1" lang="ja-JP" altLang="en-US" smtClean="0"/>
              <a:t>2013/2/17</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fld id="{CE547C16-30F1-448D-9D4C-0302840F954B}" type="datetimeFigureOut">
              <a:rPr kumimoji="1" lang="ja-JP" altLang="en-US" smtClean="0"/>
              <a:t>2013/2/17</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CE547C16-30F1-448D-9D4C-0302840F954B}" type="datetimeFigureOut">
              <a:rPr kumimoji="1" lang="ja-JP" altLang="en-US" smtClean="0"/>
              <a:t>2013/2/17</a:t>
            </a:fld>
            <a:endParaRPr kumimoji="1" lang="ja-JP" altLang="en-US"/>
          </a:p>
        </p:txBody>
      </p:sp>
      <p:sp>
        <p:nvSpPr>
          <p:cNvPr id="6" name="フッター プレースホルダー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87D5C63B-8AC4-44B5-8E35-FCD59067DDE3}" type="slidenum">
              <a:rPr kumimoji="1" lang="ja-JP" altLang="en-US" smtClean="0"/>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E547C16-30F1-448D-9D4C-0302840F954B}" type="datetimeFigureOut">
              <a:rPr kumimoji="1" lang="ja-JP" altLang="en-US" smtClean="0"/>
              <a:t>2013/2/17</a:t>
            </a:fld>
            <a:endParaRPr kumimoji="1" lang="ja-JP" altLang="en-US"/>
          </a:p>
        </p:txBody>
      </p:sp>
      <p:sp>
        <p:nvSpPr>
          <p:cNvPr id="22" name="フッター プレースホルダー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ー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7D5C63B-8AC4-44B5-8E35-FCD59067DDE3}"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196752"/>
            <a:ext cx="7772400" cy="1829761"/>
          </a:xfrm>
        </p:spPr>
        <p:txBody>
          <a:bodyPr/>
          <a:lstStyle/>
          <a:p>
            <a:r>
              <a:rPr lang="ja-JP" altLang="en-US" dirty="0"/>
              <a:t>クラウドに</a:t>
            </a:r>
            <a:r>
              <a:rPr lang="ja-JP" altLang="en-US" dirty="0" smtClean="0"/>
              <a:t>おける仮想マシンの安全な監視機構</a:t>
            </a:r>
            <a:endParaRPr kumimoji="1" lang="ja-JP" altLang="en-US" dirty="0"/>
          </a:p>
        </p:txBody>
      </p:sp>
      <p:sp>
        <p:nvSpPr>
          <p:cNvPr id="3" name="サブタイトル 2"/>
          <p:cNvSpPr>
            <a:spLocks noGrp="1"/>
          </p:cNvSpPr>
          <p:nvPr>
            <p:ph type="subTitle" idx="1"/>
          </p:nvPr>
        </p:nvSpPr>
        <p:spPr>
          <a:xfrm>
            <a:off x="683568" y="2996952"/>
            <a:ext cx="7772400" cy="2121649"/>
          </a:xfrm>
        </p:spPr>
        <p:txBody>
          <a:bodyPr>
            <a:normAutofit/>
          </a:bodyPr>
          <a:lstStyle/>
          <a:p>
            <a:r>
              <a:rPr lang="ja-JP" altLang="en-US" sz="3000" dirty="0" smtClean="0"/>
              <a:t>九州工業大学　情報工学部</a:t>
            </a:r>
            <a:endParaRPr lang="en-US" altLang="ja-JP" sz="3000" dirty="0" smtClean="0"/>
          </a:p>
          <a:p>
            <a:r>
              <a:rPr lang="ja-JP" altLang="en-US" sz="3000" dirty="0" smtClean="0"/>
              <a:t>機械情報工学科</a:t>
            </a:r>
            <a:endParaRPr lang="en-US" altLang="ja-JP" sz="3000" dirty="0"/>
          </a:p>
          <a:p>
            <a:r>
              <a:rPr lang="ja-JP" altLang="en-US" sz="3000" dirty="0" smtClean="0"/>
              <a:t>光来研究室</a:t>
            </a:r>
            <a:endParaRPr lang="en-US" altLang="ja-JP" sz="3000" dirty="0"/>
          </a:p>
          <a:p>
            <a:r>
              <a:rPr lang="en-US" altLang="ja-JP" sz="3000" dirty="0" smtClean="0"/>
              <a:t>09237033 </a:t>
            </a:r>
            <a:r>
              <a:rPr lang="ja-JP" altLang="en-US" sz="3000" dirty="0" smtClean="0"/>
              <a:t>重田</a:t>
            </a:r>
            <a:r>
              <a:rPr lang="ja-JP" altLang="en-US" sz="3000" dirty="0"/>
              <a:t>　一樹</a:t>
            </a:r>
            <a:endParaRPr lang="en-US" altLang="ja-JP" sz="3000" dirty="0"/>
          </a:p>
          <a:p>
            <a:endParaRPr kumimoji="1" lang="ja-JP" altLang="en-US" sz="3000" dirty="0"/>
          </a:p>
        </p:txBody>
      </p:sp>
    </p:spTree>
    <p:extLst>
      <p:ext uri="{BB962C8B-B14F-4D97-AF65-F5344CB8AC3E}">
        <p14:creationId xmlns:p14="http://schemas.microsoft.com/office/powerpoint/2010/main" val="1967454785"/>
      </p:ext>
    </p:extLst>
  </p:cSld>
  <p:clrMapOvr>
    <a:masterClrMapping/>
  </p:clrMapOvr>
  <mc:AlternateContent xmlns:mc="http://schemas.openxmlformats.org/markup-compatibility/2006">
    <mc:Choice xmlns:p14="http://schemas.microsoft.com/office/powerpoint/2010/main" Requires="p14">
      <p:transition spd="slow" p14:dur="2000" advTm="11158"/>
    </mc:Choice>
    <mc:Fallback>
      <p:transition spd="slow" advTm="11158"/>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雲 3"/>
          <p:cNvSpPr/>
          <p:nvPr/>
        </p:nvSpPr>
        <p:spPr>
          <a:xfrm>
            <a:off x="107504" y="4077072"/>
            <a:ext cx="4896544" cy="2780928"/>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1"/>
          <p:cNvSpPr>
            <a:spLocks noGrp="1"/>
          </p:cNvSpPr>
          <p:nvPr>
            <p:ph idx="1"/>
          </p:nvPr>
        </p:nvSpPr>
        <p:spPr/>
        <p:txBody>
          <a:bodyPr/>
          <a:lstStyle/>
          <a:p>
            <a:r>
              <a:rPr lang="ja-JP" altLang="en-US" dirty="0"/>
              <a:t>クラウド内</a:t>
            </a:r>
            <a:r>
              <a:rPr lang="ja-JP" altLang="en-US" dirty="0" smtClean="0"/>
              <a:t>の</a:t>
            </a:r>
            <a:r>
              <a:rPr lang="en-US" altLang="ja-JP" dirty="0" smtClean="0"/>
              <a:t>VMM</a:t>
            </a:r>
            <a:r>
              <a:rPr lang="ja-JP" altLang="en-US" dirty="0" smtClean="0"/>
              <a:t>が正しく動作することを保証</a:t>
            </a:r>
            <a:endParaRPr kumimoji="1" lang="en-US" altLang="ja-JP" dirty="0" smtClean="0"/>
          </a:p>
          <a:p>
            <a:pPr lvl="1"/>
            <a:r>
              <a:rPr kumimoji="1" lang="ja-JP" altLang="en-US" dirty="0" smtClean="0"/>
              <a:t>起動時のリモート・アテステーション</a:t>
            </a:r>
            <a:endParaRPr kumimoji="1" lang="en-US" altLang="ja-JP" dirty="0" smtClean="0"/>
          </a:p>
          <a:p>
            <a:pPr lvl="2"/>
            <a:r>
              <a:rPr lang="ja-JP" altLang="en-US" dirty="0"/>
              <a:t>クラウド外部</a:t>
            </a:r>
            <a:r>
              <a:rPr lang="ja-JP" altLang="en-US" dirty="0" smtClean="0"/>
              <a:t>の検証サーバが正しい</a:t>
            </a:r>
            <a:r>
              <a:rPr lang="en-US" altLang="ja-JP" dirty="0" smtClean="0"/>
              <a:t>VMM</a:t>
            </a:r>
            <a:r>
              <a:rPr lang="ja-JP" altLang="en-US" dirty="0" smtClean="0"/>
              <a:t>であることを確認</a:t>
            </a:r>
            <a:endParaRPr lang="en-US" altLang="ja-JP" dirty="0" smtClean="0"/>
          </a:p>
          <a:p>
            <a:pPr lvl="2"/>
            <a:r>
              <a:rPr kumimoji="1" lang="ja-JP" altLang="en-US" dirty="0" smtClean="0"/>
              <a:t>ハードウェア</a:t>
            </a:r>
            <a:r>
              <a:rPr lang="ja-JP" altLang="en-US" dirty="0"/>
              <a:t>（</a:t>
            </a:r>
            <a:r>
              <a:rPr kumimoji="1" lang="en-US" altLang="ja-JP" dirty="0" smtClean="0"/>
              <a:t>TPM</a:t>
            </a:r>
            <a:r>
              <a:rPr kumimoji="1" lang="ja-JP" altLang="en-US" dirty="0" smtClean="0"/>
              <a:t>）による担保</a:t>
            </a:r>
            <a:endParaRPr kumimoji="1" lang="en-US" altLang="ja-JP" dirty="0" smtClean="0"/>
          </a:p>
          <a:p>
            <a:pPr lvl="1"/>
            <a:r>
              <a:rPr lang="en-US" altLang="ja-JP" dirty="0" smtClean="0"/>
              <a:t>VMM</a:t>
            </a:r>
            <a:r>
              <a:rPr lang="ja-JP" altLang="en-US" dirty="0"/>
              <a:t>自身</a:t>
            </a:r>
            <a:r>
              <a:rPr lang="ja-JP" altLang="en-US" dirty="0" smtClean="0"/>
              <a:t>による実行時の保護</a:t>
            </a:r>
            <a:endParaRPr lang="en-US" altLang="ja-JP" dirty="0" smtClean="0"/>
          </a:p>
          <a:p>
            <a:pPr lvl="2"/>
            <a:r>
              <a:rPr kumimoji="1" lang="en-US" altLang="ja-JP" dirty="0" smtClean="0"/>
              <a:t>VMM</a:t>
            </a:r>
            <a:r>
              <a:rPr kumimoji="1" lang="ja-JP" altLang="en-US" dirty="0" smtClean="0"/>
              <a:t>を改ざんしたり、共有鍵を盗んだりすることはできない</a:t>
            </a:r>
            <a:endParaRPr kumimoji="1" lang="en-US" altLang="ja-JP" dirty="0" smtClean="0"/>
          </a:p>
          <a:p>
            <a:endParaRPr lang="en-US" altLang="ja-JP" dirty="0"/>
          </a:p>
        </p:txBody>
      </p:sp>
      <p:sp>
        <p:nvSpPr>
          <p:cNvPr id="3" name="タイトル 2"/>
          <p:cNvSpPr>
            <a:spLocks noGrp="1"/>
          </p:cNvSpPr>
          <p:nvPr>
            <p:ph type="title"/>
          </p:nvPr>
        </p:nvSpPr>
        <p:spPr/>
        <p:txBody>
          <a:bodyPr/>
          <a:lstStyle/>
          <a:p>
            <a:r>
              <a:rPr lang="ja-JP" altLang="en-US" dirty="0"/>
              <a:t>信頼</a:t>
            </a:r>
            <a:r>
              <a:rPr lang="ja-JP" altLang="en-US" dirty="0" smtClean="0"/>
              <a:t>できる</a:t>
            </a:r>
            <a:r>
              <a:rPr lang="en-US" altLang="ja-JP" dirty="0" smtClean="0"/>
              <a:t>VMM</a:t>
            </a:r>
            <a:endParaRPr kumimoji="1" lang="ja-JP" altLang="en-US" dirty="0"/>
          </a:p>
        </p:txBody>
      </p:sp>
      <p:sp>
        <p:nvSpPr>
          <p:cNvPr id="19" name="正方形/長方形 18"/>
          <p:cNvSpPr/>
          <p:nvPr/>
        </p:nvSpPr>
        <p:spPr>
          <a:xfrm>
            <a:off x="421532" y="4463235"/>
            <a:ext cx="4248472" cy="1861866"/>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6480212" y="4790147"/>
            <a:ext cx="1800200" cy="1373696"/>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709564" y="5505365"/>
            <a:ext cx="3744416" cy="686848"/>
          </a:xfrm>
          <a:prstGeom prst="round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709564" y="4534491"/>
            <a:ext cx="3744416" cy="720080"/>
          </a:xfrm>
          <a:prstGeom prst="roundRect">
            <a:avLst/>
          </a:prstGeom>
          <a:solidFill>
            <a:srgbClr val="92D05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3288668" y="4840718"/>
            <a:ext cx="1080120" cy="461665"/>
          </a:xfrm>
          <a:prstGeom prst="rect">
            <a:avLst/>
          </a:prstGeom>
          <a:noFill/>
        </p:spPr>
        <p:txBody>
          <a:bodyPr wrap="square" rtlCol="0">
            <a:spAutoFit/>
          </a:bodyPr>
          <a:lstStyle/>
          <a:p>
            <a:pPr algn="r"/>
            <a:r>
              <a:rPr kumimoji="1" lang="en-US" altLang="ja-JP" sz="2400" dirty="0" smtClean="0"/>
              <a:t>VMM</a:t>
            </a:r>
          </a:p>
        </p:txBody>
      </p:sp>
      <p:sp>
        <p:nvSpPr>
          <p:cNvPr id="27" name="正方形/長方形 26"/>
          <p:cNvSpPr/>
          <p:nvPr/>
        </p:nvSpPr>
        <p:spPr>
          <a:xfrm>
            <a:off x="925588" y="5616148"/>
            <a:ext cx="1008112" cy="470825"/>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rPr>
              <a:t>TPM</a:t>
            </a:r>
            <a:endParaRPr kumimoji="1" lang="ja-JP" altLang="en-US" sz="2400" dirty="0">
              <a:solidFill>
                <a:schemeClr val="tx1"/>
              </a:solidFill>
            </a:endParaRPr>
          </a:p>
        </p:txBody>
      </p:sp>
      <p:sp>
        <p:nvSpPr>
          <p:cNvPr id="28" name="テキスト ボックス 27"/>
          <p:cNvSpPr txBox="1"/>
          <p:nvPr/>
        </p:nvSpPr>
        <p:spPr>
          <a:xfrm>
            <a:off x="2545768" y="5730548"/>
            <a:ext cx="1908212" cy="461665"/>
          </a:xfrm>
          <a:prstGeom prst="rect">
            <a:avLst/>
          </a:prstGeom>
          <a:noFill/>
        </p:spPr>
        <p:txBody>
          <a:bodyPr wrap="square" rtlCol="0">
            <a:spAutoFit/>
          </a:bodyPr>
          <a:lstStyle/>
          <a:p>
            <a:pPr algn="r"/>
            <a:r>
              <a:rPr lang="ja-JP" altLang="en-US" sz="2400" dirty="0"/>
              <a:t>ハードウェア</a:t>
            </a:r>
            <a:endParaRPr kumimoji="1" lang="ja-JP" altLang="en-US" sz="2400" dirty="0"/>
          </a:p>
        </p:txBody>
      </p:sp>
      <p:sp>
        <p:nvSpPr>
          <p:cNvPr id="29" name="テキスト ボックス 28"/>
          <p:cNvSpPr txBox="1"/>
          <p:nvPr/>
        </p:nvSpPr>
        <p:spPr>
          <a:xfrm>
            <a:off x="6372200" y="4328482"/>
            <a:ext cx="2016224" cy="461665"/>
          </a:xfrm>
          <a:prstGeom prst="rect">
            <a:avLst/>
          </a:prstGeom>
          <a:noFill/>
        </p:spPr>
        <p:txBody>
          <a:bodyPr wrap="square" rtlCol="0">
            <a:spAutoFit/>
          </a:bodyPr>
          <a:lstStyle/>
          <a:p>
            <a:pPr algn="ctr"/>
            <a:r>
              <a:rPr kumimoji="1" lang="ja-JP" altLang="en-US" sz="2400" dirty="0" smtClean="0"/>
              <a:t>検証サーバ</a:t>
            </a:r>
            <a:endParaRPr kumimoji="1" lang="ja-JP" altLang="en-US" sz="2400" dirty="0"/>
          </a:p>
        </p:txBody>
      </p:sp>
      <p:sp>
        <p:nvSpPr>
          <p:cNvPr id="5" name="左矢印 4"/>
          <p:cNvSpPr/>
          <p:nvPr/>
        </p:nvSpPr>
        <p:spPr>
          <a:xfrm>
            <a:off x="4889079" y="5032080"/>
            <a:ext cx="1512168" cy="889830"/>
          </a:xfrm>
          <a:prstGeom prst="leftArrow">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71192996"/>
      </p:ext>
    </p:extLst>
  </p:cSld>
  <p:clrMapOvr>
    <a:masterClrMapping/>
  </p:clrMapOvr>
  <mc:AlternateContent xmlns:mc="http://schemas.openxmlformats.org/markup-compatibility/2006">
    <mc:Choice xmlns:p14="http://schemas.microsoft.com/office/powerpoint/2010/main" Requires="p14">
      <p:transition spd="slow" p14:dur="2000" advTm="74133"/>
    </mc:Choice>
    <mc:Fallback>
      <p:transition spd="slow" advTm="74133"/>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err="1" smtClean="0"/>
              <a:t>RemoteTrans</a:t>
            </a:r>
            <a:r>
              <a:rPr lang="ja-JP" altLang="en-US" dirty="0" smtClean="0"/>
              <a:t>上で</a:t>
            </a:r>
            <a:r>
              <a:rPr lang="en-US" altLang="ja-JP" dirty="0" smtClean="0"/>
              <a:t>VM</a:t>
            </a:r>
            <a:r>
              <a:rPr lang="ja-JP" altLang="en-US" dirty="0" smtClean="0"/>
              <a:t>内</a:t>
            </a:r>
            <a:r>
              <a:rPr lang="ja-JP" altLang="en-US" dirty="0"/>
              <a:t>の</a:t>
            </a:r>
            <a:r>
              <a:rPr lang="ja-JP" altLang="en-US" dirty="0" smtClean="0"/>
              <a:t>プロセス</a:t>
            </a:r>
            <a:r>
              <a:rPr lang="ja-JP" altLang="en-US" dirty="0"/>
              <a:t>一覧</a:t>
            </a:r>
            <a:r>
              <a:rPr lang="ja-JP" altLang="en-US" dirty="0" smtClean="0"/>
              <a:t>を</a:t>
            </a:r>
            <a:r>
              <a:rPr lang="ja-JP" altLang="en-US" dirty="0"/>
              <a:t>取得する</a:t>
            </a:r>
            <a:r>
              <a:rPr lang="en-US" altLang="ja-JP" dirty="0" smtClean="0"/>
              <a:t>IDS</a:t>
            </a:r>
            <a:r>
              <a:rPr lang="ja-JP" altLang="en-US" dirty="0" smtClean="0"/>
              <a:t>を実行できるか確認した</a:t>
            </a:r>
            <a:endParaRPr lang="en-US" altLang="ja-JP" dirty="0" smtClean="0"/>
          </a:p>
          <a:p>
            <a:pPr lvl="1"/>
            <a:r>
              <a:rPr lang="ja-JP" altLang="en-US" dirty="0"/>
              <a:t>リモート</a:t>
            </a:r>
            <a:r>
              <a:rPr lang="ja-JP" altLang="en-US" dirty="0" smtClean="0"/>
              <a:t>の</a:t>
            </a:r>
            <a:r>
              <a:rPr lang="en-US" altLang="ja-JP" dirty="0" smtClean="0"/>
              <a:t>VM</a:t>
            </a:r>
            <a:r>
              <a:rPr lang="ja-JP" altLang="en-US" dirty="0" smtClean="0"/>
              <a:t>から正しいプロセス情報を取得できた</a:t>
            </a:r>
            <a:endParaRPr lang="en-US" altLang="ja-JP" dirty="0" smtClean="0"/>
          </a:p>
          <a:p>
            <a:pPr lvl="1"/>
            <a:r>
              <a:rPr lang="en-US" altLang="ja-JP" dirty="0" smtClean="0"/>
              <a:t>VM</a:t>
            </a:r>
            <a:r>
              <a:rPr lang="ja-JP" altLang="en-US" dirty="0" smtClean="0"/>
              <a:t>内で取得したプロセス一覧と一致した</a:t>
            </a:r>
            <a:endParaRPr lang="en-US" altLang="ja-JP" dirty="0" smtClean="0"/>
          </a:p>
        </p:txBody>
      </p:sp>
      <p:sp>
        <p:nvSpPr>
          <p:cNvPr id="3" name="タイトル 2"/>
          <p:cNvSpPr>
            <a:spLocks noGrp="1"/>
          </p:cNvSpPr>
          <p:nvPr>
            <p:ph type="title"/>
          </p:nvPr>
        </p:nvSpPr>
        <p:spPr/>
        <p:txBody>
          <a:bodyPr/>
          <a:lstStyle/>
          <a:p>
            <a:r>
              <a:rPr kumimoji="1" lang="ja-JP" altLang="en-US" dirty="0" smtClean="0"/>
              <a:t>実験（</a:t>
            </a:r>
            <a:r>
              <a:rPr kumimoji="1" lang="en-US" altLang="ja-JP" dirty="0" smtClean="0"/>
              <a:t>1</a:t>
            </a:r>
            <a:r>
              <a:rPr kumimoji="1" lang="ja-JP" altLang="en-US" dirty="0" smtClean="0"/>
              <a:t>）</a:t>
            </a:r>
            <a:endParaRPr kumimoji="1" lang="ja-JP" altLang="en-US" dirty="0"/>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789040"/>
            <a:ext cx="4499992"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3284984"/>
            <a:ext cx="3569402" cy="3286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正方形/長方形 5"/>
          <p:cNvSpPr/>
          <p:nvPr/>
        </p:nvSpPr>
        <p:spPr>
          <a:xfrm>
            <a:off x="3631824" y="3662625"/>
            <a:ext cx="5256584" cy="2531180"/>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3950835" y="4244036"/>
            <a:ext cx="2016224" cy="1656184"/>
          </a:xfrm>
          <a:prstGeom prst="roundRect">
            <a:avLst/>
          </a:prstGeom>
          <a:solidFill>
            <a:schemeClr val="bg2"/>
          </a:solidFill>
          <a:ln cmpd="sng">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6543123" y="4244034"/>
            <a:ext cx="2016224" cy="1656183"/>
          </a:xfrm>
          <a:prstGeom prst="roundRect">
            <a:avLst/>
          </a:prstGeom>
          <a:solidFill>
            <a:schemeClr val="bg2"/>
          </a:solidFill>
          <a:ln cmpd="sng">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76849" y="3782370"/>
            <a:ext cx="1764196" cy="461665"/>
          </a:xfrm>
          <a:prstGeom prst="rect">
            <a:avLst/>
          </a:prstGeom>
          <a:noFill/>
        </p:spPr>
        <p:txBody>
          <a:bodyPr wrap="square" rtlCol="0">
            <a:spAutoFit/>
          </a:bodyPr>
          <a:lstStyle/>
          <a:p>
            <a:pPr algn="ctr"/>
            <a:r>
              <a:rPr kumimoji="1" lang="en-US" altLang="ja-JP" sz="2400" dirty="0" smtClean="0"/>
              <a:t>IDS</a:t>
            </a:r>
            <a:r>
              <a:rPr kumimoji="1" lang="ja-JP" altLang="en-US" sz="2400" dirty="0" smtClean="0"/>
              <a:t>用</a:t>
            </a:r>
            <a:r>
              <a:rPr kumimoji="1" lang="en-US" altLang="ja-JP" sz="2400" dirty="0" smtClean="0"/>
              <a:t>VM</a:t>
            </a:r>
            <a:endParaRPr kumimoji="1" lang="ja-JP" altLang="en-US" sz="2400" dirty="0"/>
          </a:p>
        </p:txBody>
      </p:sp>
      <p:sp>
        <p:nvSpPr>
          <p:cNvPr id="10" name="テキスト ボックス 9"/>
          <p:cNvSpPr txBox="1"/>
          <p:nvPr/>
        </p:nvSpPr>
        <p:spPr>
          <a:xfrm>
            <a:off x="6615131" y="3789118"/>
            <a:ext cx="1872208" cy="461665"/>
          </a:xfrm>
          <a:prstGeom prst="rect">
            <a:avLst/>
          </a:prstGeom>
          <a:noFill/>
        </p:spPr>
        <p:txBody>
          <a:bodyPr wrap="square" rtlCol="0">
            <a:spAutoFit/>
          </a:bodyPr>
          <a:lstStyle/>
          <a:p>
            <a:pPr algn="ctr"/>
            <a:r>
              <a:rPr lang="ja-JP" altLang="en-US" sz="2400" dirty="0"/>
              <a:t>監視</a:t>
            </a:r>
            <a:r>
              <a:rPr lang="ja-JP" altLang="en-US" sz="2400" dirty="0" smtClean="0"/>
              <a:t>対象</a:t>
            </a:r>
            <a:r>
              <a:rPr lang="en-US" altLang="ja-JP" sz="2400" dirty="0" smtClean="0"/>
              <a:t>VM</a:t>
            </a:r>
            <a:endParaRPr kumimoji="1" lang="ja-JP" altLang="en-US" sz="2400" dirty="0"/>
          </a:p>
        </p:txBody>
      </p:sp>
      <p:sp>
        <p:nvSpPr>
          <p:cNvPr id="11" name="円/楕円 10"/>
          <p:cNvSpPr/>
          <p:nvPr/>
        </p:nvSpPr>
        <p:spPr>
          <a:xfrm>
            <a:off x="4166859" y="4658082"/>
            <a:ext cx="1512168" cy="828092"/>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rPr>
              <a:t>IDS</a:t>
            </a:r>
            <a:endParaRPr kumimoji="1" lang="ja-JP" altLang="en-US" sz="2400" dirty="0">
              <a:solidFill>
                <a:schemeClr val="tx1"/>
              </a:solidFill>
            </a:endParaRPr>
          </a:p>
        </p:txBody>
      </p:sp>
      <p:cxnSp>
        <p:nvCxnSpPr>
          <p:cNvPr id="12" name="直線矢印コネクタ 11"/>
          <p:cNvCxnSpPr>
            <a:stCxn id="11" idx="6"/>
            <a:endCxn id="8" idx="1"/>
          </p:cNvCxnSpPr>
          <p:nvPr/>
        </p:nvCxnSpPr>
        <p:spPr>
          <a:xfrm flipV="1">
            <a:off x="5679027" y="5072126"/>
            <a:ext cx="864096" cy="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251520" y="3662624"/>
            <a:ext cx="2664296" cy="2531181"/>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1192395" y="4797152"/>
            <a:ext cx="4797437" cy="931158"/>
          </a:xfrm>
          <a:prstGeom prst="roundRect">
            <a:avLst/>
          </a:prstGeom>
          <a:solidFill>
            <a:srgbClr val="FFC000">
              <a:alpha val="75000"/>
            </a:srgb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err="1" smtClean="0">
                <a:solidFill>
                  <a:schemeClr val="tx1"/>
                </a:solidFill>
              </a:rPr>
              <a:t>RemoteTrans</a:t>
            </a:r>
            <a:endParaRPr kumimoji="1" lang="ja-JP" altLang="en-US" sz="2400" dirty="0">
              <a:solidFill>
                <a:schemeClr val="tx1"/>
              </a:solidFill>
            </a:endParaRPr>
          </a:p>
        </p:txBody>
      </p:sp>
      <p:sp>
        <p:nvSpPr>
          <p:cNvPr id="13" name="円/楕円 12"/>
          <p:cNvSpPr/>
          <p:nvPr/>
        </p:nvSpPr>
        <p:spPr>
          <a:xfrm>
            <a:off x="1192395" y="3798356"/>
            <a:ext cx="1184239" cy="582734"/>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rPr>
              <a:t>IDS</a:t>
            </a:r>
            <a:endParaRPr kumimoji="1" lang="ja-JP" altLang="en-US" sz="2400" dirty="0">
              <a:solidFill>
                <a:schemeClr val="tx1"/>
              </a:solidFill>
            </a:endParaRPr>
          </a:p>
        </p:txBody>
      </p:sp>
      <p:cxnSp>
        <p:nvCxnSpPr>
          <p:cNvPr id="15" name="直線矢印コネクタ 14"/>
          <p:cNvCxnSpPr>
            <a:stCxn id="4" idx="3"/>
          </p:cNvCxnSpPr>
          <p:nvPr/>
        </p:nvCxnSpPr>
        <p:spPr>
          <a:xfrm>
            <a:off x="5989832" y="5262731"/>
            <a:ext cx="553291"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3" idx="4"/>
          </p:cNvCxnSpPr>
          <p:nvPr/>
        </p:nvCxnSpPr>
        <p:spPr>
          <a:xfrm flipH="1">
            <a:off x="1784514" y="4381090"/>
            <a:ext cx="1" cy="4160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30202684"/>
      </p:ext>
    </p:extLst>
  </p:cSld>
  <p:clrMapOvr>
    <a:masterClrMapping/>
  </p:clrMapOvr>
  <mc:AlternateContent xmlns:mc="http://schemas.openxmlformats.org/markup-compatibility/2006">
    <mc:Choice xmlns:p14="http://schemas.microsoft.com/office/powerpoint/2010/main" Requires="p14">
      <p:transition spd="slow" p14:dur="2000" advTm="87683"/>
    </mc:Choice>
    <mc:Fallback>
      <p:transition spd="slow" advTm="8768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7"/>
                                        </p:tgtEl>
                                      </p:cBhvr>
                                    </p:animEffect>
                                    <p:set>
                                      <p:cBhvr>
                                        <p:cTn id="10" dur="1" fill="hold">
                                          <p:stCondLst>
                                            <p:cond delay="499"/>
                                          </p:stCondLst>
                                        </p:cTn>
                                        <p:tgtEl>
                                          <p:spTgt spid="7"/>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12"/>
                                        </p:tgtEl>
                                      </p:cBhvr>
                                    </p:animEffect>
                                    <p:set>
                                      <p:cBhvr>
                                        <p:cTn id="16" dur="1" fill="hold">
                                          <p:stCondLst>
                                            <p:cond delay="499"/>
                                          </p:stCondLst>
                                        </p:cTn>
                                        <p:tgtEl>
                                          <p:spTgt spid="12"/>
                                        </p:tgtEl>
                                        <p:attrNameLst>
                                          <p:attrName>style.visibility</p:attrName>
                                        </p:attrNameLst>
                                      </p:cBhvr>
                                      <p:to>
                                        <p:strVal val="hidden"/>
                                      </p:to>
                                    </p:set>
                                  </p:childTnLst>
                                </p:cTn>
                              </p:par>
                              <p:par>
                                <p:cTn id="17" presetID="10"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par>
                                <p:cTn id="29" presetID="10" presetClass="entr" presetSubtype="0"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051"/>
                                        </p:tgtEl>
                                        <p:attrNameLst>
                                          <p:attrName>style.visibility</p:attrName>
                                        </p:attrNameLst>
                                      </p:cBhvr>
                                      <p:to>
                                        <p:strVal val="visible"/>
                                      </p:to>
                                    </p:set>
                                    <p:animEffect transition="in" filter="fade">
                                      <p:cBhvr>
                                        <p:cTn id="36" dur="500"/>
                                        <p:tgtEl>
                                          <p:spTgt spid="2051"/>
                                        </p:tgtEl>
                                      </p:cBhvr>
                                    </p:animEffect>
                                  </p:childTnLst>
                                </p:cTn>
                              </p:par>
                              <p:par>
                                <p:cTn id="37" presetID="10" presetClass="exit" presetSubtype="0" fill="hold" nodeType="withEffect">
                                  <p:stCondLst>
                                    <p:cond delay="0"/>
                                  </p:stCondLst>
                                  <p:childTnLst>
                                    <p:animEffect transition="out" filter="fade">
                                      <p:cBhvr>
                                        <p:cTn id="38" dur="500"/>
                                        <p:tgtEl>
                                          <p:spTgt spid="17"/>
                                        </p:tgtEl>
                                      </p:cBhvr>
                                    </p:animEffect>
                                    <p:set>
                                      <p:cBhvr>
                                        <p:cTn id="39" dur="1" fill="hold">
                                          <p:stCondLst>
                                            <p:cond delay="499"/>
                                          </p:stCondLst>
                                        </p:cTn>
                                        <p:tgtEl>
                                          <p:spTgt spid="17"/>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5"/>
                                        </p:tgtEl>
                                      </p:cBhvr>
                                    </p:animEffect>
                                    <p:set>
                                      <p:cBhvr>
                                        <p:cTn id="42" dur="1" fill="hold">
                                          <p:stCondLst>
                                            <p:cond delay="499"/>
                                          </p:stCondLst>
                                        </p:cTn>
                                        <p:tgtEl>
                                          <p:spTgt spid="5"/>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500"/>
                                        <p:tgtEl>
                                          <p:spTgt spid="13"/>
                                        </p:tgtEl>
                                      </p:cBhvr>
                                    </p:animEffect>
                                    <p:set>
                                      <p:cBhvr>
                                        <p:cTn id="45" dur="1" fill="hold">
                                          <p:stCondLst>
                                            <p:cond delay="499"/>
                                          </p:stCondLst>
                                        </p:cTn>
                                        <p:tgtEl>
                                          <p:spTgt spid="13"/>
                                        </p:tgtEl>
                                        <p:attrNameLst>
                                          <p:attrName>style.visibility</p:attrName>
                                        </p:attrNameLst>
                                      </p:cBhvr>
                                      <p:to>
                                        <p:strVal val="hidden"/>
                                      </p:to>
                                    </p:set>
                                  </p:childTnLst>
                                </p:cTn>
                              </p:par>
                              <p:par>
                                <p:cTn id="46" presetID="10" presetClass="exit" presetSubtype="0" fill="hold" grpId="1" nodeType="withEffect">
                                  <p:stCondLst>
                                    <p:cond delay="0"/>
                                  </p:stCondLst>
                                  <p:childTnLst>
                                    <p:animEffect transition="out" filter="fade">
                                      <p:cBhvr>
                                        <p:cTn id="47" dur="500"/>
                                        <p:tgtEl>
                                          <p:spTgt spid="4"/>
                                        </p:tgtEl>
                                      </p:cBhvr>
                                    </p:animEffect>
                                    <p:set>
                                      <p:cBhvr>
                                        <p:cTn id="48" dur="1" fill="hold">
                                          <p:stCondLst>
                                            <p:cond delay="499"/>
                                          </p:stCondLst>
                                        </p:cTn>
                                        <p:tgtEl>
                                          <p:spTgt spid="4"/>
                                        </p:tgtEl>
                                        <p:attrNameLst>
                                          <p:attrName>style.visibility</p:attrName>
                                        </p:attrNameLst>
                                      </p:cBhvr>
                                      <p:to>
                                        <p:strVal val="hidden"/>
                                      </p:to>
                                    </p:set>
                                  </p:childTnLst>
                                </p:cTn>
                              </p:par>
                              <p:par>
                                <p:cTn id="49" presetID="10" presetClass="exit" presetSubtype="0" fill="hold" nodeType="withEffect">
                                  <p:stCondLst>
                                    <p:cond delay="0"/>
                                  </p:stCondLst>
                                  <p:childTnLst>
                                    <p:animEffect transition="out" filter="fade">
                                      <p:cBhvr>
                                        <p:cTn id="50" dur="500"/>
                                        <p:tgtEl>
                                          <p:spTgt spid="15"/>
                                        </p:tgtEl>
                                      </p:cBhvr>
                                    </p:animEffect>
                                    <p:set>
                                      <p:cBhvr>
                                        <p:cTn id="51" dur="1" fill="hold">
                                          <p:stCondLst>
                                            <p:cond delay="499"/>
                                          </p:stCondLst>
                                        </p:cTn>
                                        <p:tgtEl>
                                          <p:spTgt spid="15"/>
                                        </p:tgtEl>
                                        <p:attrNameLst>
                                          <p:attrName>style.visibility</p:attrName>
                                        </p:attrNameLst>
                                      </p:cBhvr>
                                      <p:to>
                                        <p:strVal val="hidden"/>
                                      </p:to>
                                    </p:set>
                                  </p:childTnLst>
                                </p:cTn>
                              </p:par>
                              <p:par>
                                <p:cTn id="52" presetID="10" presetClass="exit" presetSubtype="0" fill="hold" grpId="0" nodeType="withEffect">
                                  <p:stCondLst>
                                    <p:cond delay="0"/>
                                  </p:stCondLst>
                                  <p:childTnLst>
                                    <p:animEffect transition="out" filter="fade">
                                      <p:cBhvr>
                                        <p:cTn id="53" dur="500"/>
                                        <p:tgtEl>
                                          <p:spTgt spid="6"/>
                                        </p:tgtEl>
                                      </p:cBhvr>
                                    </p:animEffect>
                                    <p:set>
                                      <p:cBhvr>
                                        <p:cTn id="54" dur="1" fill="hold">
                                          <p:stCondLst>
                                            <p:cond delay="499"/>
                                          </p:stCondLst>
                                        </p:cTn>
                                        <p:tgtEl>
                                          <p:spTgt spid="6"/>
                                        </p:tgtEl>
                                        <p:attrNameLst>
                                          <p:attrName>style.visibility</p:attrName>
                                        </p:attrNameLst>
                                      </p:cBhvr>
                                      <p:to>
                                        <p:strVal val="hidden"/>
                                      </p:to>
                                    </p:set>
                                  </p:childTnLst>
                                </p:cTn>
                              </p:par>
                              <p:par>
                                <p:cTn id="55" presetID="10" presetClass="exit" presetSubtype="0" fill="hold" grpId="0" nodeType="withEffect">
                                  <p:stCondLst>
                                    <p:cond delay="0"/>
                                  </p:stCondLst>
                                  <p:childTnLst>
                                    <p:animEffect transition="out" filter="fade">
                                      <p:cBhvr>
                                        <p:cTn id="56" dur="500"/>
                                        <p:tgtEl>
                                          <p:spTgt spid="10"/>
                                        </p:tgtEl>
                                      </p:cBhvr>
                                    </p:animEffect>
                                    <p:set>
                                      <p:cBhvr>
                                        <p:cTn id="57" dur="1" fill="hold">
                                          <p:stCondLst>
                                            <p:cond delay="499"/>
                                          </p:stCondLst>
                                        </p:cTn>
                                        <p:tgtEl>
                                          <p:spTgt spid="10"/>
                                        </p:tgtEl>
                                        <p:attrNameLst>
                                          <p:attrName>style.visibility</p:attrName>
                                        </p:attrNameLst>
                                      </p:cBhvr>
                                      <p:to>
                                        <p:strVal val="hidden"/>
                                      </p:to>
                                    </p:set>
                                  </p:childTnLst>
                                </p:cTn>
                              </p:par>
                              <p:par>
                                <p:cTn id="58" presetID="10" presetClass="exit" presetSubtype="0" fill="hold" grpId="0" nodeType="withEffect">
                                  <p:stCondLst>
                                    <p:cond delay="0"/>
                                  </p:stCondLst>
                                  <p:childTnLst>
                                    <p:animEffect transition="out" filter="fade">
                                      <p:cBhvr>
                                        <p:cTn id="59" dur="500"/>
                                        <p:tgtEl>
                                          <p:spTgt spid="8"/>
                                        </p:tgtEl>
                                      </p:cBhvr>
                                    </p:animEffect>
                                    <p:set>
                                      <p:cBhvr>
                                        <p:cTn id="60" dur="1" fill="hold">
                                          <p:stCondLst>
                                            <p:cond delay="499"/>
                                          </p:stCondLst>
                                        </p:cTn>
                                        <p:tgtEl>
                                          <p:spTgt spid="8"/>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2053"/>
                                        </p:tgtEl>
                                        <p:attrNameLst>
                                          <p:attrName>style.visibility</p:attrName>
                                        </p:attrNameLst>
                                      </p:cBhvr>
                                      <p:to>
                                        <p:strVal val="visible"/>
                                      </p:to>
                                    </p:set>
                                    <p:animEffect transition="in" filter="fade">
                                      <p:cBhvr>
                                        <p:cTn id="65" dur="5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p:bldP spid="10" grpId="0"/>
      <p:bldP spid="11" grpId="0" animBg="1"/>
      <p:bldP spid="5" grpId="0" animBg="1"/>
      <p:bldP spid="5" grpId="1" animBg="1"/>
      <p:bldP spid="4" grpId="0" animBg="1"/>
      <p:bldP spid="4" grpId="1" animBg="1"/>
      <p:bldP spid="13" grpId="0" animBg="1"/>
      <p:bldP spid="1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IDS</a:t>
            </a:r>
            <a:r>
              <a:rPr lang="ja-JP" altLang="en-US" dirty="0" smtClean="0"/>
              <a:t>を</a:t>
            </a:r>
            <a:r>
              <a:rPr lang="en-US" altLang="ja-JP" dirty="0" smtClean="0"/>
              <a:t>IDS</a:t>
            </a:r>
            <a:r>
              <a:rPr lang="ja-JP" altLang="en-US" dirty="0" smtClean="0"/>
              <a:t>用</a:t>
            </a:r>
            <a:r>
              <a:rPr lang="en-US" altLang="ja-JP" dirty="0" smtClean="0"/>
              <a:t>VM</a:t>
            </a:r>
            <a:r>
              <a:rPr lang="ja-JP" altLang="en-US" dirty="0" smtClean="0"/>
              <a:t>にオフロードする従来システムとの</a:t>
            </a:r>
            <a:r>
              <a:rPr kumimoji="1" lang="ja-JP" altLang="en-US" dirty="0" smtClean="0"/>
              <a:t>実行時間の比較を行った</a:t>
            </a:r>
            <a:endParaRPr kumimoji="1" lang="en-US" altLang="ja-JP" dirty="0" smtClean="0"/>
          </a:p>
          <a:p>
            <a:pPr lvl="1"/>
            <a:r>
              <a:rPr lang="en-US" altLang="ja-JP" dirty="0" err="1" smtClean="0"/>
              <a:t>RemoteTrans</a:t>
            </a:r>
            <a:r>
              <a:rPr lang="ja-JP" altLang="en-US" dirty="0" smtClean="0"/>
              <a:t>を用いると実行時間が</a:t>
            </a:r>
            <a:r>
              <a:rPr kumimoji="1" lang="en-US" altLang="ja-JP" dirty="0" smtClean="0"/>
              <a:t>20</a:t>
            </a:r>
            <a:r>
              <a:rPr kumimoji="1" lang="ja-JP" altLang="en-US" dirty="0" smtClean="0"/>
              <a:t>秒以上</a:t>
            </a:r>
            <a:r>
              <a:rPr lang="ja-JP" altLang="en-US" dirty="0"/>
              <a:t>長くなった</a:t>
            </a:r>
            <a:endParaRPr kumimoji="1" lang="en-US" altLang="ja-JP" dirty="0" smtClean="0"/>
          </a:p>
          <a:p>
            <a:pPr lvl="1"/>
            <a:r>
              <a:rPr lang="ja-JP" altLang="en-US" dirty="0"/>
              <a:t>データの</a:t>
            </a:r>
            <a:r>
              <a:rPr lang="ja-JP" altLang="en-US" dirty="0" smtClean="0"/>
              <a:t>送受信がボトルネックとなっている</a:t>
            </a:r>
            <a:endParaRPr lang="en-US" altLang="ja-JP" dirty="0" smtClean="0"/>
          </a:p>
          <a:p>
            <a:pPr lvl="2"/>
            <a:r>
              <a:rPr lang="ja-JP" altLang="en-US" dirty="0"/>
              <a:t>実装上</a:t>
            </a:r>
            <a:r>
              <a:rPr lang="ja-JP" altLang="en-US" dirty="0" smtClean="0"/>
              <a:t>の問題と考えられる</a:t>
            </a:r>
            <a:endParaRPr lang="en-US" altLang="ja-JP" dirty="0" smtClean="0"/>
          </a:p>
        </p:txBody>
      </p:sp>
      <p:sp>
        <p:nvSpPr>
          <p:cNvPr id="3" name="タイトル 2"/>
          <p:cNvSpPr>
            <a:spLocks noGrp="1"/>
          </p:cNvSpPr>
          <p:nvPr>
            <p:ph type="title"/>
          </p:nvPr>
        </p:nvSpPr>
        <p:spPr/>
        <p:txBody>
          <a:bodyPr/>
          <a:lstStyle/>
          <a:p>
            <a:r>
              <a:rPr kumimoji="1" lang="ja-JP" altLang="en-US" dirty="0" smtClean="0"/>
              <a:t>実験（</a:t>
            </a:r>
            <a:r>
              <a:rPr kumimoji="1" lang="en-US" altLang="ja-JP" dirty="0" smtClean="0"/>
              <a:t>2</a:t>
            </a:r>
            <a:r>
              <a:rPr kumimoji="1" lang="ja-JP" altLang="en-US" dirty="0" smtClean="0"/>
              <a:t>）</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2541114032"/>
              </p:ext>
            </p:extLst>
          </p:nvPr>
        </p:nvGraphicFramePr>
        <p:xfrm>
          <a:off x="108600" y="4371596"/>
          <a:ext cx="3600400" cy="1440159"/>
        </p:xfrm>
        <a:graphic>
          <a:graphicData uri="http://schemas.openxmlformats.org/drawingml/2006/table">
            <a:tbl>
              <a:tblPr firstRow="1" bandRow="1">
                <a:tableStyleId>{5C22544A-7EE6-4342-B048-85BDC9FD1C3A}</a:tableStyleId>
              </a:tblPr>
              <a:tblGrid>
                <a:gridCol w="1800200"/>
                <a:gridCol w="1800200"/>
              </a:tblGrid>
              <a:tr h="480053">
                <a:tc>
                  <a:txBody>
                    <a:bodyPr/>
                    <a:lstStyle/>
                    <a:p>
                      <a:pPr algn="ctr"/>
                      <a:endParaRPr kumimoji="1" lang="ja-JP" altLang="en-US" dirty="0"/>
                    </a:p>
                  </a:txBody>
                  <a:tcPr/>
                </a:tc>
                <a:tc>
                  <a:txBody>
                    <a:bodyPr/>
                    <a:lstStyle/>
                    <a:p>
                      <a:pPr algn="ctr"/>
                      <a:r>
                        <a:rPr kumimoji="1" lang="ja-JP" altLang="en-US" dirty="0" smtClean="0">
                          <a:solidFill>
                            <a:schemeClr val="tx1"/>
                          </a:solidFill>
                        </a:rPr>
                        <a:t>実行時間</a:t>
                      </a:r>
                      <a:r>
                        <a:rPr kumimoji="1" lang="en-US" altLang="ja-JP" dirty="0" smtClean="0">
                          <a:solidFill>
                            <a:schemeClr val="tx1"/>
                          </a:solidFill>
                        </a:rPr>
                        <a:t>(s)</a:t>
                      </a:r>
                      <a:endParaRPr kumimoji="1" lang="ja-JP" altLang="en-US" dirty="0">
                        <a:solidFill>
                          <a:schemeClr val="tx1"/>
                        </a:solidFill>
                      </a:endParaRPr>
                    </a:p>
                  </a:txBody>
                  <a:tcPr/>
                </a:tc>
              </a:tr>
              <a:tr h="480053">
                <a:tc>
                  <a:txBody>
                    <a:bodyPr/>
                    <a:lstStyle/>
                    <a:p>
                      <a:pPr algn="ctr"/>
                      <a:r>
                        <a:rPr kumimoji="1" lang="ja-JP" altLang="en-US" dirty="0" smtClean="0"/>
                        <a:t>従来システム</a:t>
                      </a:r>
                      <a:endParaRPr kumimoji="1" lang="ja-JP" altLang="en-US" dirty="0"/>
                    </a:p>
                  </a:txBody>
                  <a:tcPr/>
                </a:tc>
                <a:tc>
                  <a:txBody>
                    <a:bodyPr/>
                    <a:lstStyle/>
                    <a:p>
                      <a:pPr algn="ctr"/>
                      <a:r>
                        <a:rPr kumimoji="1" lang="en-US" altLang="ja-JP" dirty="0" smtClean="0"/>
                        <a:t>0.04</a:t>
                      </a:r>
                      <a:endParaRPr kumimoji="1" lang="ja-JP" altLang="en-US" dirty="0"/>
                    </a:p>
                  </a:txBody>
                  <a:tcPr/>
                </a:tc>
              </a:tr>
              <a:tr h="480053">
                <a:tc>
                  <a:txBody>
                    <a:bodyPr/>
                    <a:lstStyle/>
                    <a:p>
                      <a:pPr algn="ctr"/>
                      <a:r>
                        <a:rPr kumimoji="1" lang="en-US" altLang="ja-JP" dirty="0" err="1" smtClean="0"/>
                        <a:t>RemoteTrans</a:t>
                      </a:r>
                      <a:endParaRPr kumimoji="1" lang="ja-JP" altLang="en-US" dirty="0"/>
                    </a:p>
                  </a:txBody>
                  <a:tcPr/>
                </a:tc>
                <a:tc>
                  <a:txBody>
                    <a:bodyPr/>
                    <a:lstStyle/>
                    <a:p>
                      <a:pPr algn="ctr"/>
                      <a:r>
                        <a:rPr kumimoji="1" lang="en-US" altLang="ja-JP" dirty="0" smtClean="0"/>
                        <a:t>20.88</a:t>
                      </a:r>
                      <a:endParaRPr kumimoji="1" lang="ja-JP" altLang="en-US" dirty="0"/>
                    </a:p>
                  </a:txBody>
                  <a:tcPr/>
                </a:tc>
              </a:tr>
            </a:tbl>
          </a:graphicData>
        </a:graphic>
      </p:graphicFrame>
      <p:sp>
        <p:nvSpPr>
          <p:cNvPr id="6" name="テキスト ボックス 5"/>
          <p:cNvSpPr txBox="1"/>
          <p:nvPr/>
        </p:nvSpPr>
        <p:spPr>
          <a:xfrm>
            <a:off x="539552" y="3901698"/>
            <a:ext cx="2739104" cy="369332"/>
          </a:xfrm>
          <a:prstGeom prst="rect">
            <a:avLst/>
          </a:prstGeom>
          <a:noFill/>
        </p:spPr>
        <p:txBody>
          <a:bodyPr wrap="square" rtlCol="0">
            <a:spAutoFit/>
          </a:bodyPr>
          <a:lstStyle/>
          <a:p>
            <a:r>
              <a:rPr kumimoji="1" lang="ja-JP" altLang="en-US" dirty="0" smtClean="0"/>
              <a:t>プロセス</a:t>
            </a:r>
            <a:r>
              <a:rPr lang="ja-JP" altLang="en-US" dirty="0"/>
              <a:t>一覧の</a:t>
            </a:r>
            <a:r>
              <a:rPr kumimoji="1" lang="ja-JP" altLang="en-US" dirty="0" smtClean="0"/>
              <a:t>取得時間</a:t>
            </a:r>
            <a:endParaRPr kumimoji="1" lang="ja-JP" altLang="en-US" dirty="0"/>
          </a:p>
        </p:txBody>
      </p:sp>
      <p:sp>
        <p:nvSpPr>
          <p:cNvPr id="7" name="テキスト ボックス 6"/>
          <p:cNvSpPr txBox="1"/>
          <p:nvPr/>
        </p:nvSpPr>
        <p:spPr>
          <a:xfrm>
            <a:off x="4716016" y="3901698"/>
            <a:ext cx="3816424" cy="369332"/>
          </a:xfrm>
          <a:prstGeom prst="rect">
            <a:avLst/>
          </a:prstGeom>
          <a:noFill/>
        </p:spPr>
        <p:txBody>
          <a:bodyPr wrap="square" rtlCol="0">
            <a:spAutoFit/>
          </a:bodyPr>
          <a:lstStyle/>
          <a:p>
            <a:r>
              <a:rPr kumimoji="1" lang="en-US" altLang="ja-JP" dirty="0" err="1" smtClean="0"/>
              <a:t>RemoteTrans</a:t>
            </a:r>
            <a:r>
              <a:rPr kumimoji="1" lang="ja-JP" altLang="en-US" dirty="0" err="1" smtClean="0"/>
              <a:t>での</a:t>
            </a:r>
            <a:r>
              <a:rPr kumimoji="1" lang="ja-JP" altLang="en-US" dirty="0" smtClean="0"/>
              <a:t>実行時間の内訳</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823977724"/>
              </p:ext>
            </p:extLst>
          </p:nvPr>
        </p:nvGraphicFramePr>
        <p:xfrm>
          <a:off x="4427984" y="4365104"/>
          <a:ext cx="4464496" cy="1872208"/>
        </p:xfrm>
        <a:graphic>
          <a:graphicData uri="http://schemas.openxmlformats.org/drawingml/2006/table">
            <a:tbl>
              <a:tblPr firstRow="1" bandRow="1">
                <a:tableStyleId>{5C22544A-7EE6-4342-B048-85BDC9FD1C3A}</a:tableStyleId>
              </a:tblPr>
              <a:tblGrid>
                <a:gridCol w="2232248"/>
                <a:gridCol w="2232248"/>
              </a:tblGrid>
              <a:tr h="468052">
                <a:tc>
                  <a:txBody>
                    <a:bodyPr/>
                    <a:lstStyle/>
                    <a:p>
                      <a:pPr algn="ctr"/>
                      <a:endParaRPr kumimoji="1" lang="ja-JP" altLang="en-US" dirty="0">
                        <a:solidFill>
                          <a:schemeClr val="tx1"/>
                        </a:solidFill>
                      </a:endParaRPr>
                    </a:p>
                  </a:txBody>
                  <a:tcPr/>
                </a:tc>
                <a:tc>
                  <a:txBody>
                    <a:bodyPr/>
                    <a:lstStyle/>
                    <a:p>
                      <a:pPr algn="ctr"/>
                      <a:r>
                        <a:rPr kumimoji="1" lang="ja-JP" altLang="en-US" dirty="0" smtClean="0">
                          <a:solidFill>
                            <a:schemeClr val="tx1"/>
                          </a:solidFill>
                        </a:rPr>
                        <a:t>実行時間</a:t>
                      </a:r>
                      <a:r>
                        <a:rPr kumimoji="1" lang="en-US" altLang="ja-JP" dirty="0" smtClean="0">
                          <a:solidFill>
                            <a:schemeClr val="tx1"/>
                          </a:solidFill>
                        </a:rPr>
                        <a:t>(s)</a:t>
                      </a:r>
                      <a:endParaRPr kumimoji="1" lang="ja-JP" altLang="en-US" dirty="0">
                        <a:solidFill>
                          <a:schemeClr val="tx1"/>
                        </a:solidFill>
                      </a:endParaRPr>
                    </a:p>
                  </a:txBody>
                  <a:tcPr/>
                </a:tc>
              </a:tr>
              <a:tr h="468052">
                <a:tc>
                  <a:txBody>
                    <a:bodyPr/>
                    <a:lstStyle/>
                    <a:p>
                      <a:pPr algn="ctr"/>
                      <a:r>
                        <a:rPr kumimoji="1" lang="ja-JP" altLang="en-US" dirty="0" smtClean="0">
                          <a:solidFill>
                            <a:schemeClr val="tx1"/>
                          </a:solidFill>
                        </a:rPr>
                        <a:t>データ送受信</a:t>
                      </a:r>
                      <a:endParaRPr kumimoji="1" lang="ja-JP" altLang="en-US" dirty="0">
                        <a:solidFill>
                          <a:schemeClr val="tx1"/>
                        </a:solidFill>
                      </a:endParaRPr>
                    </a:p>
                  </a:txBody>
                  <a:tcPr/>
                </a:tc>
                <a:tc>
                  <a:txBody>
                    <a:bodyPr/>
                    <a:lstStyle/>
                    <a:p>
                      <a:pPr algn="ctr"/>
                      <a:r>
                        <a:rPr kumimoji="1" lang="en-US" altLang="ja-JP" dirty="0" smtClean="0">
                          <a:solidFill>
                            <a:schemeClr val="tx1"/>
                          </a:solidFill>
                        </a:rPr>
                        <a:t>20.82</a:t>
                      </a:r>
                      <a:endParaRPr kumimoji="1" lang="ja-JP" altLang="en-US" dirty="0">
                        <a:solidFill>
                          <a:schemeClr val="tx1"/>
                        </a:solidFill>
                      </a:endParaRPr>
                    </a:p>
                  </a:txBody>
                  <a:tcPr/>
                </a:tc>
              </a:tr>
              <a:tr h="468052">
                <a:tc>
                  <a:txBody>
                    <a:bodyPr/>
                    <a:lstStyle/>
                    <a:p>
                      <a:pPr algn="ctr"/>
                      <a:r>
                        <a:rPr kumimoji="1" lang="ja-JP" altLang="en-US" dirty="0" smtClean="0">
                          <a:solidFill>
                            <a:schemeClr val="tx1"/>
                          </a:solidFill>
                        </a:rPr>
                        <a:t>ハッシュ値計算・比較</a:t>
                      </a:r>
                      <a:endParaRPr kumimoji="1" lang="ja-JP" altLang="en-US" dirty="0">
                        <a:solidFill>
                          <a:schemeClr val="tx1"/>
                        </a:solidFill>
                      </a:endParaRPr>
                    </a:p>
                  </a:txBody>
                  <a:tcPr/>
                </a:tc>
                <a:tc>
                  <a:txBody>
                    <a:bodyPr/>
                    <a:lstStyle/>
                    <a:p>
                      <a:pPr algn="ctr"/>
                      <a:r>
                        <a:rPr kumimoji="1" lang="en-US" altLang="ja-JP" dirty="0" smtClean="0">
                          <a:solidFill>
                            <a:schemeClr val="tx1"/>
                          </a:solidFill>
                        </a:rPr>
                        <a:t>0.02</a:t>
                      </a:r>
                      <a:endParaRPr kumimoji="1" lang="ja-JP" altLang="en-US" dirty="0">
                        <a:solidFill>
                          <a:schemeClr val="tx1"/>
                        </a:solidFill>
                      </a:endParaRPr>
                    </a:p>
                  </a:txBody>
                  <a:tcPr/>
                </a:tc>
              </a:tr>
              <a:tr h="468052">
                <a:tc>
                  <a:txBody>
                    <a:bodyPr/>
                    <a:lstStyle/>
                    <a:p>
                      <a:pPr algn="ctr"/>
                      <a:r>
                        <a:rPr kumimoji="1" lang="ja-JP" altLang="en-US" dirty="0" smtClean="0">
                          <a:solidFill>
                            <a:schemeClr val="tx1"/>
                          </a:solidFill>
                        </a:rPr>
                        <a:t>プロセス情報取得</a:t>
                      </a:r>
                      <a:endParaRPr kumimoji="1" lang="ja-JP" altLang="en-US" dirty="0">
                        <a:solidFill>
                          <a:schemeClr val="tx1"/>
                        </a:solidFill>
                      </a:endParaRPr>
                    </a:p>
                  </a:txBody>
                  <a:tcPr/>
                </a:tc>
                <a:tc>
                  <a:txBody>
                    <a:bodyPr/>
                    <a:lstStyle/>
                    <a:p>
                      <a:pPr algn="ctr"/>
                      <a:r>
                        <a:rPr kumimoji="1" lang="en-US" altLang="ja-JP" dirty="0" smtClean="0">
                          <a:solidFill>
                            <a:schemeClr val="tx1"/>
                          </a:solidFill>
                        </a:rPr>
                        <a:t>0.04</a:t>
                      </a:r>
                      <a:endParaRPr kumimoji="1" lang="ja-JP" altLang="en-US" dirty="0">
                        <a:solidFill>
                          <a:schemeClr val="tx1"/>
                        </a:solidFill>
                      </a:endParaRPr>
                    </a:p>
                  </a:txBody>
                  <a:tcPr/>
                </a:tc>
              </a:tr>
            </a:tbl>
          </a:graphicData>
        </a:graphic>
      </p:graphicFrame>
      <p:cxnSp>
        <p:nvCxnSpPr>
          <p:cNvPr id="9" name="直線コネクタ 8"/>
          <p:cNvCxnSpPr/>
          <p:nvPr/>
        </p:nvCxnSpPr>
        <p:spPr>
          <a:xfrm flipV="1">
            <a:off x="3707904" y="4365104"/>
            <a:ext cx="720080" cy="936104"/>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3707904" y="5805264"/>
            <a:ext cx="720080" cy="432048"/>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8891601"/>
      </p:ext>
    </p:extLst>
  </p:cSld>
  <p:clrMapOvr>
    <a:masterClrMapping/>
  </p:clrMapOvr>
  <mc:AlternateContent xmlns:mc="http://schemas.openxmlformats.org/markup-compatibility/2006">
    <mc:Choice xmlns:p14="http://schemas.microsoft.com/office/powerpoint/2010/main" Requires="p14">
      <p:transition spd="slow" p14:dur="2000" advTm="57918"/>
    </mc:Choice>
    <mc:Fallback>
      <p:transition spd="slow" advTm="57918"/>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lang="en-US" altLang="ja-JP" dirty="0" err="1" smtClean="0"/>
              <a:t>HyperCheck</a:t>
            </a:r>
            <a:r>
              <a:rPr lang="en-US" altLang="ja-JP" dirty="0" smtClean="0"/>
              <a:t> [</a:t>
            </a:r>
            <a:r>
              <a:rPr lang="en-US" altLang="ja-JP" dirty="0"/>
              <a:t>Wang et al.’10]</a:t>
            </a:r>
          </a:p>
          <a:p>
            <a:pPr lvl="1"/>
            <a:r>
              <a:rPr lang="en-US" altLang="ja-JP" dirty="0"/>
              <a:t>CPU</a:t>
            </a:r>
            <a:r>
              <a:rPr lang="ja-JP" altLang="en-US" dirty="0" smtClean="0"/>
              <a:t>の</a:t>
            </a:r>
            <a:r>
              <a:rPr lang="ja-JP" altLang="en-US" dirty="0"/>
              <a:t>安全な</a:t>
            </a:r>
            <a:r>
              <a:rPr lang="ja-JP" altLang="en-US" dirty="0" smtClean="0"/>
              <a:t>モード</a:t>
            </a:r>
            <a:r>
              <a:rPr lang="ja-JP" altLang="en-US" dirty="0"/>
              <a:t>を</a:t>
            </a:r>
            <a:r>
              <a:rPr lang="ja-JP" altLang="en-US" dirty="0" smtClean="0"/>
              <a:t>使ってメモリ</a:t>
            </a:r>
            <a:r>
              <a:rPr lang="ja-JP" altLang="en-US" dirty="0"/>
              <a:t>をリモートに送って</a:t>
            </a:r>
            <a:r>
              <a:rPr lang="ja-JP" altLang="en-US" dirty="0" smtClean="0"/>
              <a:t>チェック</a:t>
            </a:r>
            <a:endParaRPr lang="en-US" altLang="ja-JP" dirty="0"/>
          </a:p>
          <a:p>
            <a:pPr lvl="1"/>
            <a:r>
              <a:rPr lang="en-US" altLang="ja-JP" dirty="0" smtClean="0"/>
              <a:t>VMM</a:t>
            </a:r>
            <a:r>
              <a:rPr lang="ja-JP" altLang="en-US" dirty="0" smtClean="0"/>
              <a:t>をさらに信頼させられる</a:t>
            </a:r>
            <a:endParaRPr lang="ja-JP" altLang="en-US" dirty="0"/>
          </a:p>
          <a:p>
            <a:endParaRPr lang="en-US" altLang="ja-JP" dirty="0" smtClean="0"/>
          </a:p>
          <a:p>
            <a:r>
              <a:rPr lang="ja-JP" altLang="en-US" dirty="0"/>
              <a:t>セキュアな実行</a:t>
            </a:r>
            <a:r>
              <a:rPr lang="ja-JP" altLang="en-US" dirty="0" smtClean="0"/>
              <a:t>環境 </a:t>
            </a:r>
            <a:r>
              <a:rPr lang="en-US" altLang="ja-JP" dirty="0" smtClean="0"/>
              <a:t>[Li et al.’10]</a:t>
            </a:r>
          </a:p>
          <a:p>
            <a:pPr lvl="1"/>
            <a:r>
              <a:rPr lang="en-US" altLang="ja-JP" dirty="0" smtClean="0"/>
              <a:t>VM</a:t>
            </a:r>
            <a:r>
              <a:rPr lang="ja-JP" altLang="en-US" dirty="0" smtClean="0"/>
              <a:t>内のデータの改ざんを検出できる</a:t>
            </a:r>
            <a:endParaRPr lang="en-US" altLang="ja-JP" dirty="0" smtClean="0"/>
          </a:p>
          <a:p>
            <a:pPr lvl="1"/>
            <a:r>
              <a:rPr lang="en-US" altLang="ja-JP" dirty="0" err="1" smtClean="0"/>
              <a:t>RemoteTrans</a:t>
            </a:r>
            <a:r>
              <a:rPr lang="ja-JP" altLang="en-US" dirty="0" smtClean="0"/>
              <a:t>でも必要な機構</a:t>
            </a:r>
            <a:endParaRPr lang="en-US" altLang="ja-JP" dirty="0" smtClean="0"/>
          </a:p>
          <a:p>
            <a:pPr lvl="1"/>
            <a:endParaRPr lang="en-US" altLang="ja-JP" dirty="0"/>
          </a:p>
          <a:p>
            <a:r>
              <a:rPr lang="en-US" altLang="ja-JP" dirty="0" err="1" smtClean="0"/>
              <a:t>Transcall</a:t>
            </a:r>
            <a:r>
              <a:rPr lang="en-US" altLang="ja-JP" dirty="0" smtClean="0"/>
              <a:t> [</a:t>
            </a:r>
            <a:r>
              <a:rPr lang="ja-JP" altLang="en-US" dirty="0" smtClean="0"/>
              <a:t>飯田ら</a:t>
            </a:r>
            <a:r>
              <a:rPr lang="en-US" altLang="ja-JP" dirty="0" smtClean="0"/>
              <a:t>’10]</a:t>
            </a:r>
          </a:p>
          <a:p>
            <a:pPr lvl="1"/>
            <a:r>
              <a:rPr lang="ja-JP" altLang="en-US" dirty="0"/>
              <a:t>既存</a:t>
            </a:r>
            <a:r>
              <a:rPr lang="ja-JP" altLang="en-US" dirty="0" smtClean="0"/>
              <a:t>の</a:t>
            </a:r>
            <a:r>
              <a:rPr lang="en-US" altLang="ja-JP" dirty="0" smtClean="0"/>
              <a:t>IDS</a:t>
            </a:r>
            <a:r>
              <a:rPr lang="ja-JP" altLang="en-US" dirty="0" smtClean="0"/>
              <a:t>をオフロードするための実行環境を提供</a:t>
            </a:r>
            <a:endParaRPr lang="en-US" altLang="ja-JP" dirty="0" smtClean="0"/>
          </a:p>
          <a:p>
            <a:pPr lvl="1"/>
            <a:r>
              <a:rPr lang="ja-JP" altLang="en-US" dirty="0"/>
              <a:t>ネットワーク経由</a:t>
            </a:r>
            <a:r>
              <a:rPr lang="ja-JP" altLang="en-US" dirty="0" smtClean="0"/>
              <a:t>で</a:t>
            </a:r>
            <a:r>
              <a:rPr lang="ja-JP" altLang="en-US" dirty="0" smtClean="0"/>
              <a:t>の監視は</a:t>
            </a:r>
            <a:r>
              <a:rPr lang="ja-JP" altLang="en-US" dirty="0" smtClean="0"/>
              <a:t>できない</a:t>
            </a:r>
            <a:endParaRPr lang="en-US" altLang="ja-JP" dirty="0" smtClean="0"/>
          </a:p>
        </p:txBody>
      </p:sp>
      <p:sp>
        <p:nvSpPr>
          <p:cNvPr id="3" name="タイトル 2"/>
          <p:cNvSpPr>
            <a:spLocks noGrp="1"/>
          </p:cNvSpPr>
          <p:nvPr>
            <p:ph type="title"/>
          </p:nvPr>
        </p:nvSpPr>
        <p:spPr/>
        <p:txBody>
          <a:bodyPr/>
          <a:lstStyle/>
          <a:p>
            <a:r>
              <a:rPr kumimoji="1" lang="ja-JP" altLang="en-US" dirty="0" smtClean="0"/>
              <a:t>関連研究</a:t>
            </a:r>
            <a:endParaRPr kumimoji="1" lang="ja-JP" altLang="en-US" dirty="0"/>
          </a:p>
        </p:txBody>
      </p:sp>
    </p:spTree>
    <p:extLst>
      <p:ext uri="{BB962C8B-B14F-4D97-AF65-F5344CB8AC3E}">
        <p14:creationId xmlns:p14="http://schemas.microsoft.com/office/powerpoint/2010/main" val="1597652354"/>
      </p:ext>
    </p:extLst>
  </p:cSld>
  <p:clrMapOvr>
    <a:masterClrMapping/>
  </p:clrMapOvr>
  <mc:AlternateContent xmlns:mc="http://schemas.openxmlformats.org/markup-compatibility/2006">
    <mc:Choice xmlns:p14="http://schemas.microsoft.com/office/powerpoint/2010/main" Requires="p14">
      <p:transition spd="slow" p14:dur="2000" advTm="36910"/>
    </mc:Choice>
    <mc:Fallback>
      <p:transition spd="slow" advTm="3691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クラウド内の</a:t>
            </a:r>
            <a:r>
              <a:rPr lang="en-US" altLang="ja-JP" dirty="0" smtClean="0"/>
              <a:t>VM</a:t>
            </a:r>
            <a:r>
              <a:rPr lang="ja-JP" altLang="en-US" dirty="0" smtClean="0"/>
              <a:t>をネットワーク経由で監視するシステム</a:t>
            </a:r>
            <a:r>
              <a:rPr lang="en-US" altLang="ja-JP" dirty="0" err="1" smtClean="0"/>
              <a:t>RemoteTrans</a:t>
            </a:r>
            <a:r>
              <a:rPr lang="ja-JP" altLang="en-US" dirty="0" smtClean="0"/>
              <a:t>を提案</a:t>
            </a:r>
            <a:endParaRPr lang="en-US" altLang="ja-JP" dirty="0" smtClean="0"/>
          </a:p>
          <a:p>
            <a:pPr lvl="1"/>
            <a:r>
              <a:rPr lang="ja-JP" altLang="en-US" dirty="0" smtClean="0"/>
              <a:t>クラウドの外の信用できる監視ホストに</a:t>
            </a:r>
            <a:r>
              <a:rPr lang="en-US" altLang="ja-JP" dirty="0" smtClean="0"/>
              <a:t>IDS</a:t>
            </a:r>
            <a:r>
              <a:rPr lang="ja-JP" altLang="en-US" dirty="0" smtClean="0"/>
              <a:t>をオフロード</a:t>
            </a:r>
            <a:endParaRPr lang="en-US" altLang="ja-JP" dirty="0" smtClean="0"/>
          </a:p>
          <a:p>
            <a:pPr lvl="1"/>
            <a:r>
              <a:rPr kumimoji="1" lang="ja-JP" altLang="en-US" dirty="0" smtClean="0"/>
              <a:t>取得するデータの整合性は</a:t>
            </a:r>
            <a:r>
              <a:rPr kumimoji="1" lang="en-US" altLang="ja-JP" dirty="0" smtClean="0"/>
              <a:t>VMM</a:t>
            </a:r>
            <a:r>
              <a:rPr kumimoji="1" lang="ja-JP" altLang="en-US" dirty="0" smtClean="0"/>
              <a:t>内でハッシュ値を</a:t>
            </a:r>
            <a:r>
              <a:rPr lang="ja-JP" altLang="en-US" dirty="0" smtClean="0"/>
              <a:t>計算</a:t>
            </a:r>
            <a:r>
              <a:rPr lang="ja-JP" altLang="en-US" dirty="0"/>
              <a:t>すること</a:t>
            </a:r>
            <a:r>
              <a:rPr lang="ja-JP" altLang="en-US" dirty="0" smtClean="0"/>
              <a:t>で保証</a:t>
            </a:r>
            <a:endParaRPr kumimoji="1" lang="en-US" altLang="ja-JP" dirty="0" smtClean="0"/>
          </a:p>
          <a:p>
            <a:pPr lvl="1"/>
            <a:endParaRPr lang="en-US" altLang="ja-JP" dirty="0" smtClean="0"/>
          </a:p>
          <a:p>
            <a:r>
              <a:rPr lang="ja-JP" altLang="en-US" dirty="0"/>
              <a:t>今後の</a:t>
            </a:r>
            <a:r>
              <a:rPr lang="ja-JP" altLang="en-US" dirty="0" smtClean="0"/>
              <a:t>課題</a:t>
            </a:r>
            <a:endParaRPr lang="en-US" altLang="ja-JP" dirty="0" smtClean="0"/>
          </a:p>
          <a:p>
            <a:pPr lvl="1"/>
            <a:r>
              <a:rPr lang="ja-JP" altLang="en-US" dirty="0"/>
              <a:t>データ</a:t>
            </a:r>
            <a:r>
              <a:rPr lang="ja-JP" altLang="en-US" dirty="0" smtClean="0"/>
              <a:t>を取得する</a:t>
            </a:r>
            <a:r>
              <a:rPr lang="ja-JP" altLang="en-US" dirty="0"/>
              <a:t>ため</a:t>
            </a:r>
            <a:r>
              <a:rPr lang="ja-JP" altLang="en-US" dirty="0" smtClean="0"/>
              <a:t>の通信オーバヘッドを減らす</a:t>
            </a:r>
            <a:endParaRPr lang="en-US" altLang="ja-JP" dirty="0" smtClean="0"/>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Tree>
    <p:extLst>
      <p:ext uri="{BB962C8B-B14F-4D97-AF65-F5344CB8AC3E}">
        <p14:creationId xmlns:p14="http://schemas.microsoft.com/office/powerpoint/2010/main" val="4013643218"/>
      </p:ext>
    </p:extLst>
  </p:cSld>
  <p:clrMapOvr>
    <a:masterClrMapping/>
  </p:clrMapOvr>
  <mc:AlternateContent xmlns:mc="http://schemas.openxmlformats.org/markup-compatibility/2006">
    <mc:Choice xmlns:p14="http://schemas.microsoft.com/office/powerpoint/2010/main" Requires="p14">
      <p:transition spd="slow" p14:dur="2000" advTm="16272"/>
    </mc:Choice>
    <mc:Fallback>
      <p:transition spd="slow" advTm="16272"/>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コンテンツ プレースホルダー 1"/>
          <p:cNvSpPr txBox="1">
            <a:spLocks/>
          </p:cNvSpPr>
          <p:nvPr/>
        </p:nvSpPr>
        <p:spPr>
          <a:xfrm>
            <a:off x="457200" y="1481328"/>
            <a:ext cx="8229600" cy="4525963"/>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a:lstStyle>
          <a:p>
            <a:r>
              <a:rPr lang="ja-JP" altLang="en-US" dirty="0" smtClean="0"/>
              <a:t>従来システムとの実行時間の比較を行った</a:t>
            </a:r>
            <a:endParaRPr lang="en-US" altLang="ja-JP" dirty="0" smtClean="0"/>
          </a:p>
          <a:p>
            <a:r>
              <a:rPr lang="ja-JP" altLang="en-US" dirty="0" smtClean="0"/>
              <a:t>従来システムよりも</a:t>
            </a:r>
            <a:r>
              <a:rPr lang="en-US" altLang="ja-JP" dirty="0" smtClean="0"/>
              <a:t>20</a:t>
            </a:r>
            <a:r>
              <a:rPr lang="ja-JP" altLang="en-US" dirty="0" smtClean="0"/>
              <a:t>秒以上時間がかかった</a:t>
            </a:r>
            <a:endParaRPr lang="en-US" altLang="ja-JP" dirty="0" smtClean="0"/>
          </a:p>
          <a:p>
            <a:pPr lvl="1"/>
            <a:r>
              <a:rPr lang="ja-JP" altLang="en-US" dirty="0" smtClean="0"/>
              <a:t>データの送受信がボトルネックとなっている</a:t>
            </a:r>
            <a:endParaRPr lang="en-US" altLang="ja-JP" dirty="0" smtClean="0"/>
          </a:p>
          <a:p>
            <a:pPr lvl="1"/>
            <a:r>
              <a:rPr lang="ja-JP" altLang="en-US" dirty="0" smtClean="0"/>
              <a:t>実装上の問題と考えられる</a:t>
            </a:r>
            <a:endParaRPr lang="en-US" altLang="ja-JP" dirty="0" smtClean="0"/>
          </a:p>
        </p:txBody>
      </p:sp>
      <p:sp>
        <p:nvSpPr>
          <p:cNvPr id="5" name="タイトル 2"/>
          <p:cNvSpPr txBox="1">
            <a:spLocks/>
          </p:cNvSpPr>
          <p:nvPr/>
        </p:nvSpPr>
        <p:spPr>
          <a:xfrm>
            <a:off x="457200" y="274638"/>
            <a:ext cx="82296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ja-JP" altLang="en-US" smtClean="0"/>
              <a:t>実験（</a:t>
            </a:r>
            <a:r>
              <a:rPr lang="en-US" altLang="ja-JP" smtClean="0"/>
              <a:t>2</a:t>
            </a:r>
            <a:r>
              <a:rPr lang="ja-JP" altLang="en-US" smtClean="0"/>
              <a:t>）</a:t>
            </a:r>
            <a:endParaRPr lang="ja-JP" altLang="en-US" dirty="0"/>
          </a:p>
        </p:txBody>
      </p:sp>
      <p:graphicFrame>
        <p:nvGraphicFramePr>
          <p:cNvPr id="10" name="グラフ 9"/>
          <p:cNvGraphicFramePr>
            <a:graphicFrameLocks/>
          </p:cNvGraphicFramePr>
          <p:nvPr>
            <p:extLst>
              <p:ext uri="{D42A27DB-BD31-4B8C-83A1-F6EECF244321}">
                <p14:modId xmlns:p14="http://schemas.microsoft.com/office/powerpoint/2010/main" val="1906405711"/>
              </p:ext>
            </p:extLst>
          </p:nvPr>
        </p:nvGraphicFramePr>
        <p:xfrm>
          <a:off x="431399" y="3744309"/>
          <a:ext cx="4140601" cy="2699924"/>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p:cNvSpPr txBox="1"/>
          <p:nvPr/>
        </p:nvSpPr>
        <p:spPr>
          <a:xfrm>
            <a:off x="1049855" y="5666279"/>
            <a:ext cx="720080" cy="369332"/>
          </a:xfrm>
          <a:prstGeom prst="rect">
            <a:avLst/>
          </a:prstGeom>
          <a:noFill/>
        </p:spPr>
        <p:txBody>
          <a:bodyPr wrap="square" rtlCol="0">
            <a:spAutoFit/>
          </a:bodyPr>
          <a:lstStyle/>
          <a:p>
            <a:r>
              <a:rPr kumimoji="1" lang="en-US" altLang="ja-JP" dirty="0" smtClean="0"/>
              <a:t>0.04</a:t>
            </a:r>
            <a:endParaRPr kumimoji="1" lang="ja-JP" altLang="en-US" dirty="0"/>
          </a:p>
        </p:txBody>
      </p:sp>
      <p:sp>
        <p:nvSpPr>
          <p:cNvPr id="13" name="テキスト ボックス 12"/>
          <p:cNvSpPr txBox="1"/>
          <p:nvPr/>
        </p:nvSpPr>
        <p:spPr>
          <a:xfrm>
            <a:off x="2339752" y="3974507"/>
            <a:ext cx="1080120" cy="369332"/>
          </a:xfrm>
          <a:prstGeom prst="rect">
            <a:avLst/>
          </a:prstGeom>
          <a:noFill/>
        </p:spPr>
        <p:txBody>
          <a:bodyPr wrap="square" rtlCol="0">
            <a:spAutoFit/>
          </a:bodyPr>
          <a:lstStyle/>
          <a:p>
            <a:r>
              <a:rPr kumimoji="1" lang="en-US" altLang="ja-JP" dirty="0" smtClean="0"/>
              <a:t>20.88</a:t>
            </a:r>
            <a:endParaRPr kumimoji="1" lang="ja-JP" altLang="en-US" dirty="0"/>
          </a:p>
        </p:txBody>
      </p:sp>
      <p:sp>
        <p:nvSpPr>
          <p:cNvPr id="17" name="テキスト ボックス 16"/>
          <p:cNvSpPr txBox="1"/>
          <p:nvPr/>
        </p:nvSpPr>
        <p:spPr>
          <a:xfrm>
            <a:off x="5036341" y="3374977"/>
            <a:ext cx="3168352" cy="369332"/>
          </a:xfrm>
          <a:prstGeom prst="rect">
            <a:avLst/>
          </a:prstGeom>
          <a:noFill/>
        </p:spPr>
        <p:txBody>
          <a:bodyPr wrap="square" rtlCol="0">
            <a:spAutoFit/>
          </a:bodyPr>
          <a:lstStyle/>
          <a:p>
            <a:r>
              <a:rPr lang="en-US" altLang="ja-JP" dirty="0" err="1" smtClean="0"/>
              <a:t>RemoteTrans</a:t>
            </a:r>
            <a:r>
              <a:rPr lang="ja-JP" altLang="en-US" dirty="0" smtClean="0"/>
              <a:t>実行時間内訳</a:t>
            </a:r>
            <a:endParaRPr kumimoji="1" lang="ja-JP" altLang="en-US" dirty="0"/>
          </a:p>
        </p:txBody>
      </p:sp>
      <p:sp>
        <p:nvSpPr>
          <p:cNvPr id="18" name="テキスト ボックス 17"/>
          <p:cNvSpPr txBox="1"/>
          <p:nvPr/>
        </p:nvSpPr>
        <p:spPr>
          <a:xfrm>
            <a:off x="1027177" y="3374977"/>
            <a:ext cx="2880320" cy="369332"/>
          </a:xfrm>
          <a:prstGeom prst="rect">
            <a:avLst/>
          </a:prstGeom>
          <a:noFill/>
        </p:spPr>
        <p:txBody>
          <a:bodyPr wrap="square" rtlCol="0">
            <a:spAutoFit/>
          </a:bodyPr>
          <a:lstStyle/>
          <a:p>
            <a:r>
              <a:rPr kumimoji="1" lang="ja-JP" altLang="en-US" dirty="0" smtClean="0"/>
              <a:t>プロセス情報取得時間</a:t>
            </a:r>
            <a:endParaRPr kumimoji="1" lang="ja-JP" altLang="en-US" dirty="0"/>
          </a:p>
        </p:txBody>
      </p:sp>
      <p:graphicFrame>
        <p:nvGraphicFramePr>
          <p:cNvPr id="20" name="グラフ 19"/>
          <p:cNvGraphicFramePr>
            <a:graphicFrameLocks/>
          </p:cNvGraphicFramePr>
          <p:nvPr>
            <p:extLst>
              <p:ext uri="{D42A27DB-BD31-4B8C-83A1-F6EECF244321}">
                <p14:modId xmlns:p14="http://schemas.microsoft.com/office/powerpoint/2010/main" val="2018074650"/>
              </p:ext>
            </p:extLst>
          </p:nvPr>
        </p:nvGraphicFramePr>
        <p:xfrm>
          <a:off x="4651222" y="3744309"/>
          <a:ext cx="4492777" cy="263701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05350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err="1" smtClean="0"/>
              <a:t>IaaS</a:t>
            </a:r>
            <a:r>
              <a:rPr lang="ja-JP" altLang="en-US" dirty="0" smtClean="0"/>
              <a:t>型クラウド（</a:t>
            </a:r>
            <a:r>
              <a:rPr lang="en-US" altLang="ja-JP" dirty="0"/>
              <a:t>Infrastructure as a Service)</a:t>
            </a:r>
          </a:p>
          <a:p>
            <a:pPr lvl="1"/>
            <a:r>
              <a:rPr lang="ja-JP" altLang="en-US" dirty="0"/>
              <a:t>仮想</a:t>
            </a:r>
            <a:r>
              <a:rPr lang="ja-JP" altLang="en-US" dirty="0" smtClean="0"/>
              <a:t>マシン（</a:t>
            </a:r>
            <a:r>
              <a:rPr lang="en-US" altLang="ja-JP" dirty="0" smtClean="0"/>
              <a:t>VM</a:t>
            </a:r>
            <a:r>
              <a:rPr lang="ja-JP" altLang="en-US" dirty="0" smtClean="0"/>
              <a:t>）を</a:t>
            </a:r>
            <a:r>
              <a:rPr lang="ja-JP" altLang="en-US" dirty="0"/>
              <a:t>ネットワーク経由で使用できる</a:t>
            </a:r>
            <a:endParaRPr lang="en-US" altLang="ja-JP" dirty="0"/>
          </a:p>
          <a:p>
            <a:pPr lvl="2"/>
            <a:r>
              <a:rPr lang="ja-JP" altLang="en-US" dirty="0"/>
              <a:t>例：</a:t>
            </a:r>
            <a:r>
              <a:rPr lang="en-US" altLang="ja-JP" dirty="0"/>
              <a:t>Amazon EC2</a:t>
            </a:r>
            <a:r>
              <a:rPr lang="ja-JP" altLang="en-US" dirty="0" err="1"/>
              <a:t>、</a:t>
            </a:r>
            <a:r>
              <a:rPr lang="en-US" altLang="ja-JP" dirty="0" smtClean="0"/>
              <a:t>Rackspace</a:t>
            </a:r>
            <a:r>
              <a:rPr lang="ja-JP" altLang="en-US" dirty="0"/>
              <a:t> </a:t>
            </a:r>
            <a:r>
              <a:rPr lang="en-US" altLang="ja-JP" dirty="0" smtClean="0"/>
              <a:t>Cloud</a:t>
            </a:r>
            <a:endParaRPr lang="en-US" altLang="ja-JP" dirty="0"/>
          </a:p>
          <a:p>
            <a:pPr lvl="1"/>
            <a:r>
              <a:rPr lang="ja-JP" altLang="en-US" dirty="0"/>
              <a:t>これ</a:t>
            </a:r>
            <a:r>
              <a:rPr lang="ja-JP" altLang="en-US" dirty="0" smtClean="0"/>
              <a:t>まで自分で管理していたサーバをクラウド上に置くようになってきた</a:t>
            </a:r>
            <a:endParaRPr lang="en-US" altLang="ja-JP" dirty="0"/>
          </a:p>
        </p:txBody>
      </p:sp>
      <p:sp>
        <p:nvSpPr>
          <p:cNvPr id="3" name="タイトル 2"/>
          <p:cNvSpPr>
            <a:spLocks noGrp="1"/>
          </p:cNvSpPr>
          <p:nvPr>
            <p:ph type="title"/>
          </p:nvPr>
        </p:nvSpPr>
        <p:spPr/>
        <p:txBody>
          <a:bodyPr/>
          <a:lstStyle/>
          <a:p>
            <a:r>
              <a:rPr kumimoji="1" lang="ja-JP" altLang="en-US" dirty="0" smtClean="0"/>
              <a:t>クラウドへのサーバ集約</a:t>
            </a:r>
            <a:endParaRPr kumimoji="1" lang="ja-JP" altLang="en-US" dirty="0"/>
          </a:p>
        </p:txBody>
      </p:sp>
      <p:sp>
        <p:nvSpPr>
          <p:cNvPr id="4" name="雲 3"/>
          <p:cNvSpPr/>
          <p:nvPr/>
        </p:nvSpPr>
        <p:spPr>
          <a:xfrm>
            <a:off x="427733" y="3573016"/>
            <a:ext cx="6840760" cy="2736304"/>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1876332" y="4221088"/>
            <a:ext cx="1800200" cy="144016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rPr>
              <a:t>VM</a:t>
            </a:r>
            <a:endParaRPr kumimoji="1" lang="ja-JP" altLang="en-US" sz="2400" dirty="0">
              <a:solidFill>
                <a:schemeClr val="tx1"/>
              </a:solidFill>
            </a:endParaRPr>
          </a:p>
        </p:txBody>
      </p:sp>
      <p:sp>
        <p:nvSpPr>
          <p:cNvPr id="6" name="角丸四角形 5"/>
          <p:cNvSpPr/>
          <p:nvPr/>
        </p:nvSpPr>
        <p:spPr>
          <a:xfrm>
            <a:off x="4083279" y="4221088"/>
            <a:ext cx="1831826" cy="144016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rPr>
              <a:t>VM</a:t>
            </a:r>
            <a:endParaRPr kumimoji="1" lang="ja-JP" altLang="en-US" sz="2400" dirty="0">
              <a:solidFill>
                <a:schemeClr val="tx1"/>
              </a:solidFill>
            </a:endParaRPr>
          </a:p>
        </p:txBody>
      </p:sp>
      <p:sp>
        <p:nvSpPr>
          <p:cNvPr id="7" name="角丸四角形 6"/>
          <p:cNvSpPr/>
          <p:nvPr/>
        </p:nvSpPr>
        <p:spPr>
          <a:xfrm>
            <a:off x="6948264" y="5661248"/>
            <a:ext cx="1368152" cy="1008112"/>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サーバ</a:t>
            </a:r>
            <a:endParaRPr kumimoji="1" lang="ja-JP" altLang="en-US" sz="2400" dirty="0">
              <a:solidFill>
                <a:schemeClr val="tx1"/>
              </a:solidFill>
            </a:endParaRPr>
          </a:p>
        </p:txBody>
      </p:sp>
    </p:spTree>
    <p:custDataLst>
      <p:tags r:id="rId1"/>
    </p:custDataLst>
    <p:extLst>
      <p:ext uri="{BB962C8B-B14F-4D97-AF65-F5344CB8AC3E}">
        <p14:creationId xmlns:p14="http://schemas.microsoft.com/office/powerpoint/2010/main" val="3225253975"/>
      </p:ext>
    </p:extLst>
  </p:cSld>
  <p:clrMapOvr>
    <a:masterClrMapping/>
  </p:clrMapOvr>
  <mc:AlternateContent xmlns:mc="http://schemas.openxmlformats.org/markup-compatibility/2006">
    <mc:Choice xmlns:p14="http://schemas.microsoft.com/office/powerpoint/2010/main" Requires="p14">
      <p:transition spd="slow" p14:dur="2000" advTm="45835"/>
    </mc:Choice>
    <mc:Fallback>
      <p:transition spd="slow" advTm="458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382 0.01088 L -0.2875 -0.17824 " pathEditMode="relative" rAng="0" ptsTypes="AA">
                                      <p:cBhvr>
                                        <p:cTn id="6" dur="2000" fill="hold"/>
                                        <p:tgtEl>
                                          <p:spTgt spid="7"/>
                                        </p:tgtEl>
                                        <p:attrNameLst>
                                          <p:attrName>ppt_x</p:attrName>
                                          <p:attrName>ppt_y</p:attrName>
                                        </p:attrNameLst>
                                      </p:cBhvr>
                                      <p:rCtr x="-14566" y="-946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侵入検知システム</a:t>
            </a:r>
            <a:r>
              <a:rPr lang="ja-JP" altLang="en-US" dirty="0"/>
              <a:t>（</a:t>
            </a:r>
            <a:r>
              <a:rPr lang="en-US" altLang="ja-JP" dirty="0" smtClean="0"/>
              <a:t>IDS</a:t>
            </a:r>
            <a:r>
              <a:rPr lang="ja-JP" altLang="en-US" dirty="0" smtClean="0"/>
              <a:t>）がますます重要になる</a:t>
            </a:r>
            <a:endParaRPr lang="en-US" altLang="ja-JP" dirty="0" smtClean="0"/>
          </a:p>
          <a:p>
            <a:pPr lvl="1"/>
            <a:r>
              <a:rPr lang="ja-JP" altLang="en-US" dirty="0"/>
              <a:t>クラウドに集約された多くのサーバ</a:t>
            </a:r>
            <a:r>
              <a:rPr lang="ja-JP" altLang="en-US" dirty="0" smtClean="0"/>
              <a:t>は攻撃の標的になる</a:t>
            </a:r>
            <a:endParaRPr lang="en-US" altLang="ja-JP" dirty="0" smtClean="0"/>
          </a:p>
          <a:p>
            <a:pPr lvl="2"/>
            <a:r>
              <a:rPr lang="ja-JP" altLang="en-US" dirty="0"/>
              <a:t>攻撃者</a:t>
            </a:r>
            <a:r>
              <a:rPr lang="ja-JP" altLang="en-US" dirty="0" smtClean="0"/>
              <a:t>は効率よく攻撃できる</a:t>
            </a:r>
            <a:endParaRPr lang="en-US" altLang="ja-JP" dirty="0" smtClean="0"/>
          </a:p>
          <a:p>
            <a:pPr lvl="1"/>
            <a:r>
              <a:rPr lang="en-US" altLang="ja-JP" dirty="0" smtClean="0"/>
              <a:t>IDS</a:t>
            </a:r>
            <a:r>
              <a:rPr lang="ja-JP" altLang="en-US" dirty="0" smtClean="0"/>
              <a:t>を用いて攻撃者の侵入を監視</a:t>
            </a:r>
            <a:endParaRPr lang="en-US" altLang="ja-JP" dirty="0" smtClean="0"/>
          </a:p>
          <a:p>
            <a:r>
              <a:rPr lang="en-US" altLang="ja-JP" dirty="0" smtClean="0"/>
              <a:t>IDS</a:t>
            </a:r>
            <a:r>
              <a:rPr lang="ja-JP" altLang="en-US" dirty="0" err="1" smtClean="0"/>
              <a:t>を監</a:t>
            </a:r>
            <a:r>
              <a:rPr lang="ja-JP" altLang="en-US" dirty="0" smtClean="0"/>
              <a:t>視対象の</a:t>
            </a:r>
            <a:r>
              <a:rPr lang="en-US" altLang="ja-JP" dirty="0" smtClean="0"/>
              <a:t>VM</a:t>
            </a:r>
            <a:r>
              <a:rPr lang="ja-JP" altLang="en-US" dirty="0" smtClean="0"/>
              <a:t>内で動かすと先に攻撃を受ける危険がある</a:t>
            </a:r>
            <a:endParaRPr lang="en-US" altLang="ja-JP" dirty="0" smtClean="0"/>
          </a:p>
          <a:p>
            <a:pPr lvl="1"/>
            <a:r>
              <a:rPr kumimoji="1" lang="ja-JP" altLang="en-US" dirty="0" smtClean="0"/>
              <a:t>以降の攻撃を検知できなくなる</a:t>
            </a:r>
            <a:endParaRPr kumimoji="1" lang="ja-JP" altLang="en-US" dirty="0"/>
          </a:p>
        </p:txBody>
      </p:sp>
      <p:sp>
        <p:nvSpPr>
          <p:cNvPr id="3" name="タイトル 2"/>
          <p:cNvSpPr>
            <a:spLocks noGrp="1"/>
          </p:cNvSpPr>
          <p:nvPr>
            <p:ph type="title"/>
          </p:nvPr>
        </p:nvSpPr>
        <p:spPr/>
        <p:txBody>
          <a:bodyPr>
            <a:normAutofit/>
          </a:bodyPr>
          <a:lstStyle/>
          <a:p>
            <a:r>
              <a:rPr kumimoji="1" lang="ja-JP" altLang="en-US" dirty="0" smtClean="0"/>
              <a:t>クラウドに対する攻撃への対策</a:t>
            </a:r>
            <a:endParaRPr kumimoji="1" lang="ja-JP" altLang="en-US" dirty="0"/>
          </a:p>
        </p:txBody>
      </p:sp>
      <p:sp>
        <p:nvSpPr>
          <p:cNvPr id="4" name="雲 3"/>
          <p:cNvSpPr/>
          <p:nvPr/>
        </p:nvSpPr>
        <p:spPr>
          <a:xfrm>
            <a:off x="3113631" y="4246864"/>
            <a:ext cx="5556051" cy="2520280"/>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5009766" y="4689735"/>
            <a:ext cx="1800200" cy="144016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569029" y="6158085"/>
            <a:ext cx="681674" cy="461665"/>
          </a:xfrm>
          <a:prstGeom prst="rect">
            <a:avLst/>
          </a:prstGeom>
          <a:noFill/>
        </p:spPr>
        <p:txBody>
          <a:bodyPr wrap="square" rtlCol="0">
            <a:spAutoFit/>
          </a:bodyPr>
          <a:lstStyle/>
          <a:p>
            <a:r>
              <a:rPr kumimoji="1" lang="en-US" altLang="ja-JP" sz="2400" dirty="0" smtClean="0"/>
              <a:t>VM</a:t>
            </a:r>
            <a:endParaRPr kumimoji="1" lang="ja-JP" altLang="en-US" sz="2400" dirty="0"/>
          </a:p>
        </p:txBody>
      </p:sp>
      <p:sp>
        <p:nvSpPr>
          <p:cNvPr id="9" name="円/楕円 8"/>
          <p:cNvSpPr/>
          <p:nvPr/>
        </p:nvSpPr>
        <p:spPr>
          <a:xfrm>
            <a:off x="5153782" y="4959910"/>
            <a:ext cx="1512168" cy="828092"/>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564180" y="5143123"/>
            <a:ext cx="1620180" cy="461665"/>
          </a:xfrm>
          <a:prstGeom prst="rect">
            <a:avLst/>
          </a:prstGeom>
          <a:noFill/>
        </p:spPr>
        <p:txBody>
          <a:bodyPr wrap="square" rtlCol="0">
            <a:spAutoFit/>
          </a:bodyPr>
          <a:lstStyle/>
          <a:p>
            <a:r>
              <a:rPr kumimoji="1" lang="en-US" altLang="ja-JP" sz="2400" dirty="0" smtClean="0"/>
              <a:t>IDS</a:t>
            </a:r>
            <a:endParaRPr kumimoji="1" lang="ja-JP" altLang="en-US" sz="2400" dirty="0"/>
          </a:p>
        </p:txBody>
      </p:sp>
      <p:cxnSp>
        <p:nvCxnSpPr>
          <p:cNvPr id="18" name="直線矢印コネクタ 17"/>
          <p:cNvCxnSpPr/>
          <p:nvPr/>
        </p:nvCxnSpPr>
        <p:spPr>
          <a:xfrm flipH="1">
            <a:off x="6809966" y="5662659"/>
            <a:ext cx="149051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8300484" y="4140584"/>
            <a:ext cx="0" cy="15220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7529387" y="4901621"/>
            <a:ext cx="828092" cy="461665"/>
          </a:xfrm>
          <a:prstGeom prst="rect">
            <a:avLst/>
          </a:prstGeom>
          <a:noFill/>
        </p:spPr>
        <p:txBody>
          <a:bodyPr wrap="square" rtlCol="0">
            <a:spAutoFit/>
          </a:bodyPr>
          <a:lstStyle/>
          <a:p>
            <a:r>
              <a:rPr kumimoji="1" lang="ja-JP" altLang="en-US" sz="2400" dirty="0" smtClean="0"/>
              <a:t>攻撃</a:t>
            </a:r>
            <a:endParaRPr kumimoji="1" lang="ja-JP" altLang="en-US" sz="2400" dirty="0"/>
          </a:p>
        </p:txBody>
      </p:sp>
      <p:cxnSp>
        <p:nvCxnSpPr>
          <p:cNvPr id="23" name="直線コネクタ 22"/>
          <p:cNvCxnSpPr/>
          <p:nvPr/>
        </p:nvCxnSpPr>
        <p:spPr>
          <a:xfrm>
            <a:off x="6665950" y="5373955"/>
            <a:ext cx="62642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7292372" y="5373956"/>
            <a:ext cx="0" cy="28870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H="1">
            <a:off x="8300483" y="4109806"/>
            <a:ext cx="1" cy="12028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6649105" y="5312630"/>
            <a:ext cx="165137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flipH="1">
            <a:off x="5378600" y="4849496"/>
            <a:ext cx="1026114" cy="10391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5378600" y="4849496"/>
            <a:ext cx="1026114" cy="10391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6792274" y="4964725"/>
            <a:ext cx="876069" cy="400110"/>
          </a:xfrm>
          <a:prstGeom prst="rect">
            <a:avLst/>
          </a:prstGeom>
          <a:noFill/>
        </p:spPr>
        <p:txBody>
          <a:bodyPr wrap="square" rtlCol="0">
            <a:spAutoFit/>
          </a:bodyPr>
          <a:lstStyle/>
          <a:p>
            <a:r>
              <a:rPr kumimoji="1" lang="ja-JP" altLang="en-US" sz="2000" dirty="0" smtClean="0"/>
              <a:t>検知</a:t>
            </a:r>
            <a:endParaRPr kumimoji="1" lang="ja-JP" altLang="en-US" sz="2000" dirty="0"/>
          </a:p>
        </p:txBody>
      </p:sp>
    </p:spTree>
    <p:custDataLst>
      <p:tags r:id="rId1"/>
    </p:custDataLst>
    <p:extLst>
      <p:ext uri="{BB962C8B-B14F-4D97-AF65-F5344CB8AC3E}">
        <p14:creationId xmlns:p14="http://schemas.microsoft.com/office/powerpoint/2010/main" val="1849942558"/>
      </p:ext>
    </p:extLst>
  </p:cSld>
  <p:clrMapOvr>
    <a:masterClrMapping/>
  </p:clrMapOvr>
  <mc:AlternateContent xmlns:mc="http://schemas.openxmlformats.org/markup-compatibility/2006">
    <mc:Choice xmlns:p14="http://schemas.microsoft.com/office/powerpoint/2010/main" Requires="p14">
      <p:transition spd="slow" p14:dur="2000" advTm="47790"/>
    </mc:Choice>
    <mc:Fallback>
      <p:transition spd="slow" advTm="477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par>
                                <p:cTn id="19" presetID="10" presetClass="entr" presetSubtype="0" fill="hold"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fade">
                                      <p:cBhvr>
                                        <p:cTn id="21" dur="500"/>
                                        <p:tgtEl>
                                          <p:spTgt spid="33"/>
                                        </p:tgtEl>
                                      </p:cBhvr>
                                    </p:animEffect>
                                  </p:childTnLst>
                                </p:cTn>
                              </p:par>
                              <p:par>
                                <p:cTn id="22" presetID="10" presetClass="exit" presetSubtype="0" fill="hold" nodeType="withEffect">
                                  <p:stCondLst>
                                    <p:cond delay="0"/>
                                  </p:stCondLst>
                                  <p:childTnLst>
                                    <p:animEffect transition="out" filter="fade">
                                      <p:cBhvr>
                                        <p:cTn id="23" dur="500"/>
                                        <p:tgtEl>
                                          <p:spTgt spid="25"/>
                                        </p:tgtEl>
                                      </p:cBhvr>
                                    </p:animEffect>
                                    <p:set>
                                      <p:cBhvr>
                                        <p:cTn id="24" dur="1" fill="hold">
                                          <p:stCondLst>
                                            <p:cond delay="499"/>
                                          </p:stCondLst>
                                        </p:cTn>
                                        <p:tgtEl>
                                          <p:spTgt spid="25"/>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18"/>
                                        </p:tgtEl>
                                      </p:cBhvr>
                                    </p:animEffect>
                                    <p:set>
                                      <p:cBhvr>
                                        <p:cTn id="27" dur="1" fill="hold">
                                          <p:stCondLst>
                                            <p:cond delay="499"/>
                                          </p:stCondLst>
                                        </p:cTn>
                                        <p:tgtEl>
                                          <p:spTgt spid="18"/>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20"/>
                                        </p:tgtEl>
                                      </p:cBhvr>
                                    </p:animEffect>
                                    <p:set>
                                      <p:cBhvr>
                                        <p:cTn id="30" dur="1" fill="hold">
                                          <p:stCondLst>
                                            <p:cond delay="499"/>
                                          </p:stCondLst>
                                        </p:cTn>
                                        <p:tgtEl>
                                          <p:spTgt spid="20"/>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500"/>
                                        <p:tgtEl>
                                          <p:spTgt spid="23"/>
                                        </p:tgtEl>
                                      </p:cBhvr>
                                    </p:animEffect>
                                    <p:set>
                                      <p:cBhvr>
                                        <p:cTn id="33" dur="1" fill="hold">
                                          <p:stCondLst>
                                            <p:cond delay="499"/>
                                          </p:stCondLst>
                                        </p:cTn>
                                        <p:tgtEl>
                                          <p:spTgt spid="23"/>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22"/>
                                        </p:tgtEl>
                                      </p:cBhvr>
                                    </p:animEffect>
                                    <p:set>
                                      <p:cBhvr>
                                        <p:cTn id="36" dur="1" fill="hold">
                                          <p:stCondLst>
                                            <p:cond delay="499"/>
                                          </p:stCondLst>
                                        </p:cTn>
                                        <p:tgtEl>
                                          <p:spTgt spid="22"/>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fade">
                                      <p:cBhvr>
                                        <p:cTn id="41" dur="500"/>
                                        <p:tgtEl>
                                          <p:spTgt spid="52"/>
                                        </p:tgtEl>
                                      </p:cBhvr>
                                    </p:animEffect>
                                  </p:childTnLst>
                                </p:cTn>
                              </p:par>
                              <p:par>
                                <p:cTn id="42" presetID="10" presetClass="entr" presetSubtype="0" fill="hold" nodeType="withEffect">
                                  <p:stCondLst>
                                    <p:cond delay="0"/>
                                  </p:stCondLst>
                                  <p:childTnLst>
                                    <p:set>
                                      <p:cBhvr>
                                        <p:cTn id="43" dur="1" fill="hold">
                                          <p:stCondLst>
                                            <p:cond delay="0"/>
                                          </p:stCondLst>
                                        </p:cTn>
                                        <p:tgtEl>
                                          <p:spTgt spid="54"/>
                                        </p:tgtEl>
                                        <p:attrNameLst>
                                          <p:attrName>style.visibility</p:attrName>
                                        </p:attrNameLst>
                                      </p:cBhvr>
                                      <p:to>
                                        <p:strVal val="visible"/>
                                      </p:to>
                                    </p:set>
                                    <p:animEffect transition="in" filter="fade">
                                      <p:cBhvr>
                                        <p:cTn id="44"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245868" y="3765343"/>
            <a:ext cx="6696744" cy="2592288"/>
          </a:xfrm>
          <a:prstGeom prst="rect">
            <a:avLst/>
          </a:prstGeom>
          <a:solidFill>
            <a:schemeClr val="bg1"/>
          </a:solidFill>
          <a:ln cmpd="sng">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1"/>
          <p:cNvSpPr>
            <a:spLocks noGrp="1"/>
          </p:cNvSpPr>
          <p:nvPr>
            <p:ph idx="1"/>
          </p:nvPr>
        </p:nvSpPr>
        <p:spPr/>
        <p:txBody>
          <a:bodyPr/>
          <a:lstStyle/>
          <a:p>
            <a:r>
              <a:rPr lang="ja-JP" altLang="en-US" dirty="0" smtClean="0"/>
              <a:t>ＩＤＳだけを別の</a:t>
            </a:r>
            <a:r>
              <a:rPr lang="en-US" altLang="ja-JP" dirty="0" smtClean="0"/>
              <a:t>VM</a:t>
            </a:r>
            <a:r>
              <a:rPr lang="ja-JP" altLang="en-US" dirty="0" smtClean="0"/>
              <a:t>で動作させ、監視対象</a:t>
            </a:r>
            <a:r>
              <a:rPr lang="en-US" altLang="ja-JP" dirty="0" smtClean="0"/>
              <a:t>VM</a:t>
            </a:r>
            <a:r>
              <a:rPr lang="ja-JP" altLang="en-US" dirty="0" err="1"/>
              <a:t>を</a:t>
            </a:r>
            <a:r>
              <a:rPr lang="ja-JP" altLang="en-US" dirty="0" err="1" smtClean="0"/>
              <a:t>監</a:t>
            </a:r>
            <a:r>
              <a:rPr lang="ja-JP" altLang="en-US" dirty="0" smtClean="0"/>
              <a:t>視</a:t>
            </a:r>
            <a:endParaRPr lang="en-US" altLang="ja-JP" dirty="0" smtClean="0"/>
          </a:p>
          <a:p>
            <a:pPr lvl="1"/>
            <a:r>
              <a:rPr lang="ja-JP" altLang="en-US" dirty="0" smtClean="0"/>
              <a:t>監視対象</a:t>
            </a:r>
            <a:r>
              <a:rPr lang="en-US" altLang="ja-JP" dirty="0" smtClean="0"/>
              <a:t>VM</a:t>
            </a:r>
            <a:r>
              <a:rPr lang="ja-JP" altLang="en-US" dirty="0" smtClean="0"/>
              <a:t>に侵入されても</a:t>
            </a:r>
            <a:r>
              <a:rPr lang="en-US" altLang="ja-JP" dirty="0" smtClean="0"/>
              <a:t>IDS</a:t>
            </a:r>
            <a:r>
              <a:rPr lang="ja-JP" altLang="en-US" dirty="0" smtClean="0"/>
              <a:t>は攻撃されない</a:t>
            </a:r>
            <a:endParaRPr lang="en-US" altLang="ja-JP" dirty="0"/>
          </a:p>
          <a:p>
            <a:pPr lvl="1"/>
            <a:r>
              <a:rPr lang="en-US" altLang="ja-JP" dirty="0" smtClean="0"/>
              <a:t>IDS</a:t>
            </a:r>
            <a:r>
              <a:rPr lang="ja-JP" altLang="en-US" dirty="0" err="1" smtClean="0"/>
              <a:t>は監</a:t>
            </a:r>
            <a:r>
              <a:rPr lang="ja-JP" altLang="en-US" dirty="0" smtClean="0"/>
              <a:t>視対象</a:t>
            </a:r>
            <a:r>
              <a:rPr lang="en-US" altLang="ja-JP" dirty="0" smtClean="0"/>
              <a:t>VM</a:t>
            </a:r>
            <a:r>
              <a:rPr lang="ja-JP" altLang="en-US" dirty="0" err="1" smtClean="0"/>
              <a:t>のメ</a:t>
            </a:r>
            <a:r>
              <a:rPr lang="ja-JP" altLang="en-US" dirty="0" smtClean="0"/>
              <a:t>モリを解析して必要な情報を取得</a:t>
            </a:r>
            <a:endParaRPr lang="en-US" altLang="ja-JP" dirty="0" smtClean="0"/>
          </a:p>
          <a:p>
            <a:pPr lvl="2"/>
            <a:r>
              <a:rPr lang="ja-JP" altLang="en-US" dirty="0" smtClean="0"/>
              <a:t>実行</a:t>
            </a:r>
            <a:r>
              <a:rPr lang="ja-JP" altLang="en-US" dirty="0"/>
              <a:t>中</a:t>
            </a:r>
            <a:r>
              <a:rPr lang="ja-JP" altLang="en-US" dirty="0" smtClean="0"/>
              <a:t>の</a:t>
            </a:r>
            <a:r>
              <a:rPr lang="ja-JP" altLang="en-US" dirty="0"/>
              <a:t>プログラム</a:t>
            </a:r>
            <a:r>
              <a:rPr lang="ja-JP" altLang="en-US" dirty="0" smtClean="0"/>
              <a:t>情報</a:t>
            </a:r>
            <a:r>
              <a:rPr lang="ja-JP" altLang="en-US" dirty="0"/>
              <a:t>等</a:t>
            </a:r>
            <a:endParaRPr lang="en-US" altLang="ja-JP" dirty="0" smtClean="0"/>
          </a:p>
        </p:txBody>
      </p:sp>
      <p:sp>
        <p:nvSpPr>
          <p:cNvPr id="3" name="タイトル 2"/>
          <p:cNvSpPr>
            <a:spLocks noGrp="1"/>
          </p:cNvSpPr>
          <p:nvPr>
            <p:ph type="title"/>
          </p:nvPr>
        </p:nvSpPr>
        <p:spPr/>
        <p:txBody>
          <a:bodyPr>
            <a:normAutofit/>
          </a:bodyPr>
          <a:lstStyle/>
          <a:p>
            <a:r>
              <a:rPr kumimoji="1" lang="en-US" altLang="ja-JP" dirty="0" smtClean="0"/>
              <a:t>VM</a:t>
            </a:r>
            <a:r>
              <a:rPr kumimoji="1" lang="ja-JP" altLang="en-US" dirty="0" smtClean="0"/>
              <a:t>を用いた</a:t>
            </a:r>
            <a:r>
              <a:rPr kumimoji="1" lang="en-US" altLang="ja-JP" dirty="0" smtClean="0"/>
              <a:t>IDS</a:t>
            </a:r>
            <a:r>
              <a:rPr kumimoji="1" lang="ja-JP" altLang="en-US" dirty="0" smtClean="0"/>
              <a:t>のオフロード</a:t>
            </a:r>
            <a:endParaRPr kumimoji="1" lang="ja-JP" altLang="en-US" dirty="0"/>
          </a:p>
        </p:txBody>
      </p:sp>
      <p:sp>
        <p:nvSpPr>
          <p:cNvPr id="32" name="角丸四角形 31"/>
          <p:cNvSpPr/>
          <p:nvPr/>
        </p:nvSpPr>
        <p:spPr>
          <a:xfrm>
            <a:off x="1533900" y="4297148"/>
            <a:ext cx="2147876" cy="1656184"/>
          </a:xfrm>
          <a:prstGeom prst="roundRect">
            <a:avLst/>
          </a:prstGeom>
          <a:solidFill>
            <a:schemeClr val="bg2"/>
          </a:solidFill>
          <a:ln cmpd="sng">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5062291" y="4265705"/>
            <a:ext cx="2304257" cy="1687627"/>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1997710" y="3898563"/>
            <a:ext cx="1552414" cy="461665"/>
          </a:xfrm>
          <a:prstGeom prst="rect">
            <a:avLst/>
          </a:prstGeom>
          <a:noFill/>
        </p:spPr>
        <p:txBody>
          <a:bodyPr wrap="square" rtlCol="0">
            <a:spAutoFit/>
          </a:bodyPr>
          <a:lstStyle/>
          <a:p>
            <a:r>
              <a:rPr kumimoji="1" lang="en-US" altLang="ja-JP" sz="2400" dirty="0" smtClean="0"/>
              <a:t>IDS</a:t>
            </a:r>
            <a:r>
              <a:rPr kumimoji="1" lang="ja-JP" altLang="en-US" sz="2400" dirty="0" smtClean="0"/>
              <a:t>用</a:t>
            </a:r>
            <a:r>
              <a:rPr kumimoji="1" lang="en-US" altLang="ja-JP" sz="2400" dirty="0" smtClean="0"/>
              <a:t>VM</a:t>
            </a:r>
            <a:endParaRPr kumimoji="1" lang="ja-JP" altLang="en-US" sz="2400" dirty="0"/>
          </a:p>
        </p:txBody>
      </p:sp>
      <p:sp>
        <p:nvSpPr>
          <p:cNvPr id="35" name="テキスト ボックス 34"/>
          <p:cNvSpPr txBox="1"/>
          <p:nvPr/>
        </p:nvSpPr>
        <p:spPr>
          <a:xfrm>
            <a:off x="5254453" y="3827887"/>
            <a:ext cx="1919931" cy="461665"/>
          </a:xfrm>
          <a:prstGeom prst="rect">
            <a:avLst/>
          </a:prstGeom>
          <a:noFill/>
        </p:spPr>
        <p:txBody>
          <a:bodyPr wrap="square" rtlCol="0">
            <a:spAutoFit/>
          </a:bodyPr>
          <a:lstStyle/>
          <a:p>
            <a:r>
              <a:rPr lang="ja-JP" altLang="en-US" sz="2400" dirty="0"/>
              <a:t>監視対象</a:t>
            </a:r>
            <a:r>
              <a:rPr lang="en-US" altLang="ja-JP" sz="2400" dirty="0" smtClean="0"/>
              <a:t>VM</a:t>
            </a:r>
            <a:endParaRPr kumimoji="1" lang="ja-JP" altLang="en-US" sz="2400" dirty="0"/>
          </a:p>
        </p:txBody>
      </p:sp>
      <p:sp>
        <p:nvSpPr>
          <p:cNvPr id="36" name="円/楕円 35"/>
          <p:cNvSpPr/>
          <p:nvPr/>
        </p:nvSpPr>
        <p:spPr>
          <a:xfrm>
            <a:off x="1845275" y="4711194"/>
            <a:ext cx="1512168" cy="828092"/>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2226089" y="4894407"/>
            <a:ext cx="1324035" cy="461665"/>
          </a:xfrm>
          <a:prstGeom prst="rect">
            <a:avLst/>
          </a:prstGeom>
          <a:noFill/>
        </p:spPr>
        <p:txBody>
          <a:bodyPr wrap="square" rtlCol="0">
            <a:spAutoFit/>
          </a:bodyPr>
          <a:lstStyle/>
          <a:p>
            <a:r>
              <a:rPr kumimoji="1" lang="en-US" altLang="ja-JP" sz="2400" dirty="0" smtClean="0"/>
              <a:t>IDS</a:t>
            </a:r>
            <a:endParaRPr kumimoji="1" lang="ja-JP" altLang="en-US" sz="2400" dirty="0"/>
          </a:p>
        </p:txBody>
      </p:sp>
      <p:sp>
        <p:nvSpPr>
          <p:cNvPr id="40" name="フローチャート : 複数書類 39"/>
          <p:cNvSpPr/>
          <p:nvPr/>
        </p:nvSpPr>
        <p:spPr>
          <a:xfrm>
            <a:off x="5947234" y="4894407"/>
            <a:ext cx="1332148" cy="990110"/>
          </a:xfrm>
          <a:prstGeom prst="flowChartMultidocumen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プログラム</a:t>
            </a:r>
            <a:r>
              <a:rPr kumimoji="1" lang="ja-JP" altLang="en-US" sz="2000" dirty="0" smtClean="0">
                <a:solidFill>
                  <a:schemeClr val="tx1"/>
                </a:solidFill>
              </a:rPr>
              <a:t>情報</a:t>
            </a:r>
            <a:endParaRPr kumimoji="1" lang="ja-JP" altLang="en-US" sz="2000" dirty="0">
              <a:solidFill>
                <a:schemeClr val="tx1"/>
              </a:solidFill>
            </a:endParaRPr>
          </a:p>
        </p:txBody>
      </p:sp>
      <p:sp>
        <p:nvSpPr>
          <p:cNvPr id="44" name="下カーブ矢印 43"/>
          <p:cNvSpPr/>
          <p:nvPr/>
        </p:nvSpPr>
        <p:spPr>
          <a:xfrm>
            <a:off x="3140609" y="3979674"/>
            <a:ext cx="2353731" cy="731520"/>
          </a:xfrm>
          <a:prstGeom prst="curvedDownArrow">
            <a:avLst/>
          </a:prstGeom>
          <a:ln cmpd="sng"/>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5" name="テキスト ボックス 44"/>
          <p:cNvSpPr txBox="1"/>
          <p:nvPr/>
        </p:nvSpPr>
        <p:spPr>
          <a:xfrm>
            <a:off x="3681774" y="4249529"/>
            <a:ext cx="1509373" cy="461665"/>
          </a:xfrm>
          <a:prstGeom prst="rect">
            <a:avLst/>
          </a:prstGeom>
          <a:noFill/>
        </p:spPr>
        <p:txBody>
          <a:bodyPr wrap="square" rtlCol="0">
            <a:spAutoFit/>
          </a:bodyPr>
          <a:lstStyle/>
          <a:p>
            <a:r>
              <a:rPr lang="ja-JP" altLang="en-US" sz="2400" dirty="0"/>
              <a:t>オフロード</a:t>
            </a:r>
            <a:endParaRPr kumimoji="1" lang="ja-JP" altLang="en-US" sz="2400" dirty="0"/>
          </a:p>
        </p:txBody>
      </p:sp>
      <p:cxnSp>
        <p:nvCxnSpPr>
          <p:cNvPr id="47" name="直線矢印コネクタ 46"/>
          <p:cNvCxnSpPr>
            <a:endCxn id="40" idx="1"/>
          </p:cNvCxnSpPr>
          <p:nvPr/>
        </p:nvCxnSpPr>
        <p:spPr>
          <a:xfrm>
            <a:off x="3357443" y="5125240"/>
            <a:ext cx="2589791" cy="26422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7145496"/>
      </p:ext>
    </p:extLst>
  </p:cSld>
  <p:clrMapOvr>
    <a:masterClrMapping/>
  </p:clrMapOvr>
  <mc:AlternateContent xmlns:mc="http://schemas.openxmlformats.org/markup-compatibility/2006">
    <mc:Choice xmlns:p14="http://schemas.microsoft.com/office/powerpoint/2010/main" Requires="p14">
      <p:transition spd="slow" p14:dur="2000" advTm="53559"/>
    </mc:Choice>
    <mc:Fallback>
      <p:transition spd="slow" advTm="53559"/>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雲 3"/>
          <p:cNvSpPr/>
          <p:nvPr/>
        </p:nvSpPr>
        <p:spPr>
          <a:xfrm>
            <a:off x="685373" y="3329607"/>
            <a:ext cx="7917270" cy="3411761"/>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051720" y="3905671"/>
            <a:ext cx="4680520" cy="2216154"/>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1"/>
          <p:cNvSpPr>
            <a:spLocks noGrp="1"/>
          </p:cNvSpPr>
          <p:nvPr>
            <p:ph idx="1"/>
          </p:nvPr>
        </p:nvSpPr>
        <p:spPr/>
        <p:txBody>
          <a:bodyPr/>
          <a:lstStyle/>
          <a:p>
            <a:r>
              <a:rPr lang="ja-JP" altLang="en-US" dirty="0" smtClean="0"/>
              <a:t>クラウド内の</a:t>
            </a:r>
            <a:r>
              <a:rPr lang="en-US" altLang="ja-JP" dirty="0" smtClean="0"/>
              <a:t>VM</a:t>
            </a:r>
            <a:r>
              <a:rPr lang="ja-JP" altLang="en-US" dirty="0" smtClean="0"/>
              <a:t>に</a:t>
            </a:r>
            <a:r>
              <a:rPr lang="en-US" altLang="ja-JP" dirty="0" smtClean="0"/>
              <a:t>IDS</a:t>
            </a:r>
            <a:r>
              <a:rPr lang="ja-JP" altLang="en-US" dirty="0" smtClean="0"/>
              <a:t>をオフロードすると、</a:t>
            </a:r>
            <a:r>
              <a:rPr lang="en-US" altLang="ja-JP" dirty="0" smtClean="0"/>
              <a:t>IDS</a:t>
            </a:r>
            <a:r>
              <a:rPr lang="ja-JP" altLang="en-US" dirty="0" smtClean="0"/>
              <a:t>が正しく動いていることを保証できない</a:t>
            </a:r>
            <a:endParaRPr lang="en-US" altLang="ja-JP" dirty="0"/>
          </a:p>
          <a:p>
            <a:pPr lvl="1"/>
            <a:r>
              <a:rPr lang="ja-JP" altLang="en-US" dirty="0" smtClean="0"/>
              <a:t>ユーザがクラウド</a:t>
            </a:r>
            <a:r>
              <a:rPr lang="ja-JP" altLang="en-US" dirty="0"/>
              <a:t>を</a:t>
            </a:r>
            <a:r>
              <a:rPr lang="ja-JP" altLang="en-US" dirty="0" smtClean="0"/>
              <a:t>管理しているわけではない</a:t>
            </a:r>
            <a:endParaRPr lang="en-US" altLang="ja-JP" dirty="0" smtClean="0"/>
          </a:p>
          <a:p>
            <a:pPr lvl="1"/>
            <a:r>
              <a:rPr lang="ja-JP" altLang="en-US" dirty="0"/>
              <a:t>悪意の</a:t>
            </a:r>
            <a:r>
              <a:rPr lang="ja-JP" altLang="en-US" dirty="0" smtClean="0"/>
              <a:t>あるクラウド管理者による攻撃の可能性も考えられる</a:t>
            </a:r>
            <a:endParaRPr lang="ja-JP" altLang="en-US" dirty="0"/>
          </a:p>
        </p:txBody>
      </p:sp>
      <p:sp>
        <p:nvSpPr>
          <p:cNvPr id="3" name="タイトル 2"/>
          <p:cNvSpPr>
            <a:spLocks noGrp="1"/>
          </p:cNvSpPr>
          <p:nvPr>
            <p:ph type="title"/>
          </p:nvPr>
        </p:nvSpPr>
        <p:spPr/>
        <p:txBody>
          <a:bodyPr/>
          <a:lstStyle/>
          <a:p>
            <a:r>
              <a:rPr lang="ja-JP" altLang="en-US" dirty="0"/>
              <a:t>クラウド内で</a:t>
            </a:r>
            <a:r>
              <a:rPr lang="ja-JP" altLang="en-US" dirty="0" smtClean="0"/>
              <a:t>のオフロード</a:t>
            </a:r>
            <a:endParaRPr kumimoji="1" lang="ja-JP" altLang="en-US" dirty="0"/>
          </a:p>
        </p:txBody>
      </p:sp>
      <p:sp>
        <p:nvSpPr>
          <p:cNvPr id="5" name="角丸四角形 4"/>
          <p:cNvSpPr/>
          <p:nvPr/>
        </p:nvSpPr>
        <p:spPr>
          <a:xfrm>
            <a:off x="2258819" y="4211704"/>
            <a:ext cx="1800200" cy="144016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465957" y="4211704"/>
            <a:ext cx="1831826" cy="144016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474892" y="5651864"/>
            <a:ext cx="1944216" cy="461665"/>
          </a:xfrm>
          <a:prstGeom prst="rect">
            <a:avLst/>
          </a:prstGeom>
          <a:noFill/>
        </p:spPr>
        <p:txBody>
          <a:bodyPr wrap="square" rtlCol="0">
            <a:spAutoFit/>
          </a:bodyPr>
          <a:lstStyle/>
          <a:p>
            <a:r>
              <a:rPr kumimoji="1" lang="en-US" altLang="ja-JP" sz="2400" dirty="0" smtClean="0"/>
              <a:t>IDS</a:t>
            </a:r>
            <a:r>
              <a:rPr kumimoji="1" lang="ja-JP" altLang="en-US" sz="2400" dirty="0" smtClean="0"/>
              <a:t>用</a:t>
            </a:r>
            <a:r>
              <a:rPr kumimoji="1" lang="en-US" altLang="ja-JP" sz="2400" dirty="0" smtClean="0"/>
              <a:t>VM</a:t>
            </a:r>
            <a:endParaRPr kumimoji="1" lang="ja-JP" altLang="en-US" sz="2400" dirty="0"/>
          </a:p>
        </p:txBody>
      </p:sp>
      <p:sp>
        <p:nvSpPr>
          <p:cNvPr id="8" name="テキスト ボックス 7"/>
          <p:cNvSpPr txBox="1"/>
          <p:nvPr/>
        </p:nvSpPr>
        <p:spPr>
          <a:xfrm>
            <a:off x="4433934" y="5660160"/>
            <a:ext cx="2016224" cy="461665"/>
          </a:xfrm>
          <a:prstGeom prst="rect">
            <a:avLst/>
          </a:prstGeom>
          <a:noFill/>
        </p:spPr>
        <p:txBody>
          <a:bodyPr wrap="square" rtlCol="0">
            <a:spAutoFit/>
          </a:bodyPr>
          <a:lstStyle/>
          <a:p>
            <a:r>
              <a:rPr lang="ja-JP" altLang="en-US" sz="2400" dirty="0"/>
              <a:t>監視対象</a:t>
            </a:r>
            <a:r>
              <a:rPr kumimoji="1" lang="en-US" altLang="ja-JP" sz="2400" dirty="0" smtClean="0"/>
              <a:t>VM</a:t>
            </a:r>
            <a:endParaRPr kumimoji="1" lang="ja-JP" altLang="en-US" sz="2400" dirty="0"/>
          </a:p>
        </p:txBody>
      </p:sp>
      <p:sp>
        <p:nvSpPr>
          <p:cNvPr id="9" name="円/楕円 8"/>
          <p:cNvSpPr/>
          <p:nvPr/>
        </p:nvSpPr>
        <p:spPr>
          <a:xfrm>
            <a:off x="2402835" y="4532811"/>
            <a:ext cx="1512168" cy="828092"/>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817202" y="4716024"/>
            <a:ext cx="1620180" cy="461665"/>
          </a:xfrm>
          <a:prstGeom prst="rect">
            <a:avLst/>
          </a:prstGeom>
          <a:noFill/>
        </p:spPr>
        <p:txBody>
          <a:bodyPr wrap="square" rtlCol="0">
            <a:spAutoFit/>
          </a:bodyPr>
          <a:lstStyle/>
          <a:p>
            <a:r>
              <a:rPr kumimoji="1" lang="en-US" altLang="ja-JP" sz="2400" dirty="0" smtClean="0"/>
              <a:t>IDS</a:t>
            </a:r>
            <a:endParaRPr kumimoji="1" lang="ja-JP" altLang="en-US" sz="2400" dirty="0"/>
          </a:p>
        </p:txBody>
      </p:sp>
      <p:cxnSp>
        <p:nvCxnSpPr>
          <p:cNvPr id="11" name="直線矢印コネクタ 10"/>
          <p:cNvCxnSpPr>
            <a:endCxn id="6" idx="1"/>
          </p:cNvCxnSpPr>
          <p:nvPr/>
        </p:nvCxnSpPr>
        <p:spPr>
          <a:xfrm>
            <a:off x="3942997" y="4931783"/>
            <a:ext cx="522960" cy="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5282889"/>
      </p:ext>
    </p:extLst>
  </p:cSld>
  <p:clrMapOvr>
    <a:masterClrMapping/>
  </p:clrMapOvr>
  <mc:AlternateContent xmlns:mc="http://schemas.openxmlformats.org/markup-compatibility/2006">
    <mc:Choice xmlns:p14="http://schemas.microsoft.com/office/powerpoint/2010/main" Requires="p14">
      <p:transition spd="slow" p14:dur="2000" advTm="53019"/>
    </mc:Choice>
    <mc:Fallback>
      <p:transition spd="slow" advTm="53019"/>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クラウドの外に</a:t>
            </a:r>
            <a:r>
              <a:rPr lang="en-US" altLang="ja-JP" dirty="0" smtClean="0"/>
              <a:t>IDS</a:t>
            </a:r>
            <a:r>
              <a:rPr lang="ja-JP" altLang="en-US" dirty="0" smtClean="0"/>
              <a:t>をオフロードし、ネットワーク経由で</a:t>
            </a:r>
            <a:r>
              <a:rPr lang="en-US" altLang="ja-JP" dirty="0" smtClean="0"/>
              <a:t>VM</a:t>
            </a:r>
            <a:r>
              <a:rPr lang="ja-JP" altLang="en-US" dirty="0" smtClean="0"/>
              <a:t>を監視するシステム</a:t>
            </a:r>
            <a:endParaRPr lang="en-US" altLang="ja-JP" dirty="0"/>
          </a:p>
          <a:p>
            <a:pPr lvl="1"/>
            <a:r>
              <a:rPr lang="ja-JP" altLang="en-US" dirty="0" smtClean="0"/>
              <a:t>信頼できる監視ホスト上で</a:t>
            </a:r>
            <a:r>
              <a:rPr lang="en-US" altLang="ja-JP" dirty="0" smtClean="0"/>
              <a:t>IDS</a:t>
            </a:r>
            <a:r>
              <a:rPr lang="ja-JP" altLang="en-US" dirty="0" smtClean="0"/>
              <a:t>を動作させる</a:t>
            </a:r>
            <a:endParaRPr lang="en-US" altLang="ja-JP" dirty="0" smtClean="0"/>
          </a:p>
          <a:p>
            <a:pPr lvl="1"/>
            <a:r>
              <a:rPr lang="en-US" altLang="ja-JP" dirty="0" smtClean="0"/>
              <a:t>IDS</a:t>
            </a:r>
            <a:r>
              <a:rPr lang="ja-JP" altLang="en-US" dirty="0" smtClean="0"/>
              <a:t>の正常な実行を保証</a:t>
            </a:r>
            <a:endParaRPr lang="ja-JP" altLang="en-US" dirty="0"/>
          </a:p>
          <a:p>
            <a:pPr marL="109728" indent="0">
              <a:buNone/>
            </a:pPr>
            <a:endParaRPr kumimoji="1" lang="ja-JP" altLang="en-US" dirty="0"/>
          </a:p>
        </p:txBody>
      </p:sp>
      <p:sp>
        <p:nvSpPr>
          <p:cNvPr id="3" name="タイトル 2"/>
          <p:cNvSpPr>
            <a:spLocks noGrp="1"/>
          </p:cNvSpPr>
          <p:nvPr>
            <p:ph type="title"/>
          </p:nvPr>
        </p:nvSpPr>
        <p:spPr/>
        <p:txBody>
          <a:bodyPr/>
          <a:lstStyle/>
          <a:p>
            <a:r>
              <a:rPr kumimoji="1" lang="ja-JP" altLang="en-US" dirty="0" smtClean="0"/>
              <a:t>提案：</a:t>
            </a:r>
            <a:r>
              <a:rPr kumimoji="1" lang="en-US" altLang="ja-JP" dirty="0" err="1" smtClean="0"/>
              <a:t>RemoteTrans</a:t>
            </a:r>
            <a:endParaRPr kumimoji="1" lang="ja-JP" altLang="en-US" dirty="0"/>
          </a:p>
        </p:txBody>
      </p:sp>
      <p:sp>
        <p:nvSpPr>
          <p:cNvPr id="15" name="雲 14"/>
          <p:cNvSpPr/>
          <p:nvPr/>
        </p:nvSpPr>
        <p:spPr>
          <a:xfrm>
            <a:off x="3203848" y="3140968"/>
            <a:ext cx="5760640" cy="3600400"/>
          </a:xfrm>
          <a:prstGeom prst="cloud">
            <a:avLst/>
          </a:prstGeom>
          <a:solidFill>
            <a:schemeClr val="bg1"/>
          </a:solidFill>
          <a:ln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正方形/長方形 15"/>
          <p:cNvSpPr/>
          <p:nvPr/>
        </p:nvSpPr>
        <p:spPr>
          <a:xfrm>
            <a:off x="4076933" y="3702853"/>
            <a:ext cx="4202526" cy="2398552"/>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480142" y="3702853"/>
            <a:ext cx="2377543" cy="2398551"/>
          </a:xfrm>
          <a:prstGeom prst="rect">
            <a:avLst/>
          </a:prstGeom>
          <a:solidFill>
            <a:schemeClr val="bg1"/>
          </a:solidFill>
          <a:ln cmpd="sng">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6436586" y="4140741"/>
            <a:ext cx="1723746" cy="1717594"/>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監視対象</a:t>
            </a:r>
            <a:r>
              <a:rPr kumimoji="1" lang="en-US" altLang="ja-JP" dirty="0" smtClean="0">
                <a:solidFill>
                  <a:schemeClr val="tx1"/>
                </a:solidFill>
              </a:rPr>
              <a:t>VM</a:t>
            </a:r>
            <a:endParaRPr kumimoji="1" lang="ja-JP" altLang="en-US" dirty="0">
              <a:solidFill>
                <a:schemeClr val="tx1"/>
              </a:solidFill>
            </a:endParaRPr>
          </a:p>
        </p:txBody>
      </p:sp>
      <p:sp>
        <p:nvSpPr>
          <p:cNvPr id="5" name="角丸四角形 4"/>
          <p:cNvSpPr/>
          <p:nvPr/>
        </p:nvSpPr>
        <p:spPr>
          <a:xfrm>
            <a:off x="1134433" y="4826337"/>
            <a:ext cx="4940408" cy="834912"/>
          </a:xfrm>
          <a:prstGeom prst="roundRect">
            <a:avLst/>
          </a:prstGeom>
          <a:solidFill>
            <a:srgbClr val="FFC000">
              <a:alpha val="75000"/>
            </a:srgb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err="1" smtClean="0">
                <a:solidFill>
                  <a:schemeClr val="tx1"/>
                </a:solidFill>
              </a:rPr>
              <a:t>RemoteTrans</a:t>
            </a:r>
            <a:endParaRPr kumimoji="1" lang="ja-JP" altLang="en-US" sz="2400" dirty="0">
              <a:solidFill>
                <a:schemeClr val="tx1"/>
              </a:solidFill>
            </a:endParaRPr>
          </a:p>
        </p:txBody>
      </p:sp>
      <p:sp>
        <p:nvSpPr>
          <p:cNvPr id="27" name="円/楕円 26"/>
          <p:cNvSpPr/>
          <p:nvPr/>
        </p:nvSpPr>
        <p:spPr>
          <a:xfrm>
            <a:off x="1128853" y="3863003"/>
            <a:ext cx="1080120" cy="555476"/>
          </a:xfrm>
          <a:prstGeom prst="ellipse">
            <a:avLst/>
          </a:prstGeom>
          <a:solidFill>
            <a:schemeClr val="bg1"/>
          </a:solidFill>
          <a:ln cmpd="sng">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8" name="テキスト ボックス 27"/>
          <p:cNvSpPr txBox="1"/>
          <p:nvPr/>
        </p:nvSpPr>
        <p:spPr>
          <a:xfrm>
            <a:off x="1371165" y="3940686"/>
            <a:ext cx="658548" cy="400110"/>
          </a:xfrm>
          <a:prstGeom prst="rect">
            <a:avLst/>
          </a:prstGeom>
          <a:noFill/>
        </p:spPr>
        <p:txBody>
          <a:bodyPr wrap="square" rtlCol="0">
            <a:spAutoFit/>
          </a:bodyPr>
          <a:lstStyle/>
          <a:p>
            <a:r>
              <a:rPr kumimoji="1" lang="en-US" altLang="ja-JP" sz="2000" dirty="0" smtClean="0"/>
              <a:t>IDS</a:t>
            </a:r>
            <a:endParaRPr kumimoji="1" lang="ja-JP" altLang="en-US" sz="2000" dirty="0"/>
          </a:p>
        </p:txBody>
      </p:sp>
      <p:sp>
        <p:nvSpPr>
          <p:cNvPr id="30" name="テキスト ボックス 29"/>
          <p:cNvSpPr txBox="1"/>
          <p:nvPr/>
        </p:nvSpPr>
        <p:spPr>
          <a:xfrm>
            <a:off x="865878" y="6147678"/>
            <a:ext cx="1617230" cy="461665"/>
          </a:xfrm>
          <a:prstGeom prst="rect">
            <a:avLst/>
          </a:prstGeom>
          <a:solidFill>
            <a:schemeClr val="bg1"/>
          </a:solidFill>
        </p:spPr>
        <p:txBody>
          <a:bodyPr wrap="square" rtlCol="0">
            <a:spAutoFit/>
          </a:bodyPr>
          <a:lstStyle/>
          <a:p>
            <a:r>
              <a:rPr kumimoji="1" lang="ja-JP" altLang="en-US" sz="2400" dirty="0" smtClean="0"/>
              <a:t>監視ホスト</a:t>
            </a:r>
            <a:endParaRPr kumimoji="1" lang="ja-JP" altLang="en-US" sz="2400" dirty="0"/>
          </a:p>
        </p:txBody>
      </p:sp>
      <p:sp>
        <p:nvSpPr>
          <p:cNvPr id="31" name="テキスト ボックス 30"/>
          <p:cNvSpPr txBox="1"/>
          <p:nvPr/>
        </p:nvSpPr>
        <p:spPr>
          <a:xfrm>
            <a:off x="5545519" y="6148728"/>
            <a:ext cx="1252058" cy="461665"/>
          </a:xfrm>
          <a:prstGeom prst="rect">
            <a:avLst/>
          </a:prstGeom>
          <a:noFill/>
        </p:spPr>
        <p:txBody>
          <a:bodyPr wrap="square" rtlCol="0">
            <a:spAutoFit/>
          </a:bodyPr>
          <a:lstStyle/>
          <a:p>
            <a:r>
              <a:rPr kumimoji="1" lang="ja-JP" altLang="en-US" sz="2400" dirty="0" smtClean="0"/>
              <a:t>クラウド</a:t>
            </a:r>
            <a:endParaRPr kumimoji="1" lang="ja-JP" altLang="en-US" sz="2400" dirty="0"/>
          </a:p>
        </p:txBody>
      </p:sp>
      <p:cxnSp>
        <p:nvCxnSpPr>
          <p:cNvPr id="32" name="直線矢印コネクタ 31"/>
          <p:cNvCxnSpPr>
            <a:stCxn id="27" idx="4"/>
          </p:cNvCxnSpPr>
          <p:nvPr/>
        </p:nvCxnSpPr>
        <p:spPr>
          <a:xfrm flipH="1">
            <a:off x="1663333" y="4418479"/>
            <a:ext cx="5580" cy="407858"/>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6074840" y="5123843"/>
            <a:ext cx="361746" cy="0"/>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6904473"/>
      </p:ext>
    </p:extLst>
  </p:cSld>
  <p:clrMapOvr>
    <a:masterClrMapping/>
  </p:clrMapOvr>
  <mc:AlternateContent xmlns:mc="http://schemas.openxmlformats.org/markup-compatibility/2006">
    <mc:Choice xmlns:p14="http://schemas.microsoft.com/office/powerpoint/2010/main" Requires="p14">
      <p:transition spd="slow" p14:dur="2000" advTm="43221"/>
    </mc:Choice>
    <mc:Fallback>
      <p:transition spd="slow" advTm="43221"/>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雲 3"/>
          <p:cNvSpPr/>
          <p:nvPr/>
        </p:nvSpPr>
        <p:spPr>
          <a:xfrm>
            <a:off x="3819954" y="3717031"/>
            <a:ext cx="5201246" cy="3067421"/>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1"/>
          <p:cNvSpPr>
            <a:spLocks noGrp="1"/>
          </p:cNvSpPr>
          <p:nvPr>
            <p:ph idx="1"/>
          </p:nvPr>
        </p:nvSpPr>
        <p:spPr/>
        <p:txBody>
          <a:bodyPr/>
          <a:lstStyle/>
          <a:p>
            <a:r>
              <a:rPr lang="en-US" altLang="ja-JP" dirty="0" err="1" smtClean="0"/>
              <a:t>RemoteTrans</a:t>
            </a:r>
            <a:r>
              <a:rPr lang="ja-JP" altLang="en-US" dirty="0" err="1" smtClean="0"/>
              <a:t>は監</a:t>
            </a:r>
            <a:r>
              <a:rPr lang="ja-JP" altLang="en-US" dirty="0" smtClean="0"/>
              <a:t>視対象</a:t>
            </a:r>
            <a:r>
              <a:rPr lang="en-US" altLang="ja-JP" dirty="0" smtClean="0"/>
              <a:t>VM</a:t>
            </a:r>
            <a:r>
              <a:rPr lang="ja-JP" altLang="en-US" dirty="0" smtClean="0"/>
              <a:t>内のデータをネットワーク経由で取得</a:t>
            </a:r>
            <a:endParaRPr lang="en-US" altLang="ja-JP" dirty="0" smtClean="0"/>
          </a:p>
          <a:p>
            <a:pPr lvl="1"/>
            <a:r>
              <a:rPr kumimoji="1" lang="en-US" altLang="ja-JP" dirty="0" smtClean="0"/>
              <a:t>IDS</a:t>
            </a:r>
            <a:r>
              <a:rPr lang="ja-JP" altLang="en-US" dirty="0"/>
              <a:t>が要求したデータに関する情報をサーバに</a:t>
            </a:r>
            <a:r>
              <a:rPr lang="ja-JP" altLang="en-US" dirty="0" smtClean="0"/>
              <a:t>送る</a:t>
            </a:r>
            <a:endParaRPr lang="en-US" altLang="ja-JP" dirty="0" smtClean="0"/>
          </a:p>
          <a:p>
            <a:pPr lvl="2"/>
            <a:r>
              <a:rPr lang="ja-JP" altLang="en-US" dirty="0" smtClean="0"/>
              <a:t>アドレス</a:t>
            </a:r>
            <a:r>
              <a:rPr lang="ja-JP" altLang="en-US" dirty="0"/>
              <a:t>とサイズ</a:t>
            </a:r>
            <a:endParaRPr kumimoji="1" lang="en-US" altLang="ja-JP" dirty="0" smtClean="0"/>
          </a:p>
          <a:p>
            <a:pPr lvl="1"/>
            <a:r>
              <a:rPr kumimoji="1" lang="ja-JP" altLang="en-US" dirty="0" smtClean="0"/>
              <a:t>サーバが</a:t>
            </a:r>
            <a:r>
              <a:rPr kumimoji="1" lang="en-US" altLang="ja-JP" dirty="0" smtClean="0"/>
              <a:t>VM</a:t>
            </a:r>
            <a:r>
              <a:rPr kumimoji="1" lang="ja-JP" altLang="en-US" dirty="0" smtClean="0"/>
              <a:t>内のデータを取得して</a:t>
            </a:r>
            <a:r>
              <a:rPr kumimoji="1" lang="en-US" altLang="ja-JP" dirty="0" smtClean="0"/>
              <a:t>IDS</a:t>
            </a:r>
            <a:r>
              <a:rPr kumimoji="1" lang="ja-JP" altLang="en-US" dirty="0" smtClean="0"/>
              <a:t>に</a:t>
            </a:r>
            <a:r>
              <a:rPr lang="ja-JP" altLang="en-US" dirty="0" smtClean="0"/>
              <a:t>返す</a:t>
            </a:r>
            <a:endParaRPr lang="en-US" altLang="ja-JP" dirty="0" smtClean="0"/>
          </a:p>
          <a:p>
            <a:pPr lvl="2"/>
            <a:r>
              <a:rPr kumimoji="1" lang="ja-JP" altLang="en-US" dirty="0" smtClean="0"/>
              <a:t>例</a:t>
            </a:r>
            <a:r>
              <a:rPr lang="ja-JP" altLang="en-US" dirty="0" smtClean="0"/>
              <a:t>：実行されているプログラム名</a:t>
            </a:r>
            <a:endParaRPr kumimoji="1" lang="en-US" altLang="ja-JP" dirty="0" smtClean="0"/>
          </a:p>
        </p:txBody>
      </p:sp>
      <p:sp>
        <p:nvSpPr>
          <p:cNvPr id="3" name="タイトル 2"/>
          <p:cNvSpPr>
            <a:spLocks noGrp="1"/>
          </p:cNvSpPr>
          <p:nvPr>
            <p:ph type="title"/>
          </p:nvPr>
        </p:nvSpPr>
        <p:spPr/>
        <p:txBody>
          <a:bodyPr>
            <a:normAutofit/>
          </a:bodyPr>
          <a:lstStyle/>
          <a:p>
            <a:r>
              <a:rPr lang="en-US" altLang="ja-JP" dirty="0" err="1" smtClean="0"/>
              <a:t>RemoteTrans</a:t>
            </a:r>
            <a:r>
              <a:rPr lang="ja-JP" altLang="en-US" dirty="0" smtClean="0"/>
              <a:t>を用いた監視</a:t>
            </a:r>
            <a:endParaRPr kumimoji="1" lang="ja-JP" altLang="en-US" dirty="0"/>
          </a:p>
        </p:txBody>
      </p:sp>
      <p:sp>
        <p:nvSpPr>
          <p:cNvPr id="5" name="正方形/長方形 4"/>
          <p:cNvSpPr/>
          <p:nvPr/>
        </p:nvSpPr>
        <p:spPr>
          <a:xfrm>
            <a:off x="755168" y="4191832"/>
            <a:ext cx="2448272" cy="2130956"/>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436469" y="4191832"/>
            <a:ext cx="4248472" cy="2130956"/>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999751" y="5157191"/>
            <a:ext cx="5732489" cy="1078007"/>
          </a:xfrm>
          <a:prstGeom prst="roundRect">
            <a:avLst/>
          </a:prstGeom>
          <a:solidFill>
            <a:srgbClr val="FFC000">
              <a:alpha val="75000"/>
            </a:srgbClr>
          </a:solidFill>
          <a:ln cmpd="sng">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1115206" y="5237576"/>
            <a:ext cx="1728193" cy="864096"/>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RemoteTrans</a:t>
            </a:r>
            <a:r>
              <a:rPr kumimoji="1" lang="ja-JP" altLang="en-US" dirty="0" smtClean="0">
                <a:solidFill>
                  <a:schemeClr val="tx1"/>
                </a:solidFill>
              </a:rPr>
              <a:t>ランタイム</a:t>
            </a:r>
            <a:endParaRPr kumimoji="1" lang="ja-JP" altLang="en-US" dirty="0">
              <a:solidFill>
                <a:schemeClr val="tx1"/>
              </a:solidFill>
            </a:endParaRPr>
          </a:p>
        </p:txBody>
      </p:sp>
      <p:sp>
        <p:nvSpPr>
          <p:cNvPr id="9" name="角丸四角形 8"/>
          <p:cNvSpPr/>
          <p:nvPr/>
        </p:nvSpPr>
        <p:spPr>
          <a:xfrm>
            <a:off x="4796510" y="5237576"/>
            <a:ext cx="1764196" cy="864096"/>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RemoteTrans</a:t>
            </a:r>
            <a:r>
              <a:rPr kumimoji="1" lang="ja-JP" altLang="en-US" dirty="0" smtClean="0">
                <a:solidFill>
                  <a:schemeClr val="tx1"/>
                </a:solidFill>
              </a:rPr>
              <a:t>サーバ</a:t>
            </a:r>
            <a:endParaRPr kumimoji="1" lang="ja-JP" altLang="en-US" dirty="0">
              <a:solidFill>
                <a:schemeClr val="tx1"/>
              </a:solidFill>
            </a:endParaRPr>
          </a:p>
        </p:txBody>
      </p:sp>
      <p:sp>
        <p:nvSpPr>
          <p:cNvPr id="10" name="角丸四角形 9"/>
          <p:cNvSpPr/>
          <p:nvPr/>
        </p:nvSpPr>
        <p:spPr>
          <a:xfrm>
            <a:off x="6860960" y="4579015"/>
            <a:ext cx="1728192" cy="1656184"/>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999751" y="6396700"/>
            <a:ext cx="1959104" cy="461665"/>
          </a:xfrm>
          <a:prstGeom prst="rect">
            <a:avLst/>
          </a:prstGeom>
          <a:solidFill>
            <a:schemeClr val="bg1"/>
          </a:solidFill>
        </p:spPr>
        <p:txBody>
          <a:bodyPr wrap="square" rtlCol="0">
            <a:spAutoFit/>
          </a:bodyPr>
          <a:lstStyle/>
          <a:p>
            <a:pPr algn="ctr"/>
            <a:r>
              <a:rPr lang="ja-JP" altLang="en-US" sz="2400" dirty="0"/>
              <a:t>監視ホスト</a:t>
            </a:r>
            <a:endParaRPr kumimoji="1" lang="ja-JP" altLang="en-US" sz="2400" dirty="0"/>
          </a:p>
        </p:txBody>
      </p:sp>
      <p:sp>
        <p:nvSpPr>
          <p:cNvPr id="15" name="テキスト ボックス 14"/>
          <p:cNvSpPr txBox="1"/>
          <p:nvPr/>
        </p:nvSpPr>
        <p:spPr>
          <a:xfrm>
            <a:off x="5420800" y="6396335"/>
            <a:ext cx="2376264" cy="461665"/>
          </a:xfrm>
          <a:prstGeom prst="rect">
            <a:avLst/>
          </a:prstGeom>
          <a:solidFill>
            <a:schemeClr val="bg1">
              <a:alpha val="50000"/>
            </a:schemeClr>
          </a:solidFill>
        </p:spPr>
        <p:txBody>
          <a:bodyPr wrap="square" rtlCol="0">
            <a:spAutoFit/>
          </a:bodyPr>
          <a:lstStyle/>
          <a:p>
            <a:pPr algn="ctr"/>
            <a:r>
              <a:rPr kumimoji="1" lang="ja-JP" altLang="en-US" sz="2400" dirty="0" smtClean="0"/>
              <a:t>クラウド内ホスト</a:t>
            </a:r>
            <a:endParaRPr kumimoji="1" lang="ja-JP" altLang="en-US" sz="2400" dirty="0"/>
          </a:p>
        </p:txBody>
      </p:sp>
      <p:sp>
        <p:nvSpPr>
          <p:cNvPr id="19" name="正方形/長方形 18"/>
          <p:cNvSpPr/>
          <p:nvPr/>
        </p:nvSpPr>
        <p:spPr>
          <a:xfrm>
            <a:off x="7611671" y="5498223"/>
            <a:ext cx="864096" cy="342802"/>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a:t>
            </a:r>
            <a:endParaRPr kumimoji="1" lang="ja-JP" altLang="en-US" dirty="0">
              <a:solidFill>
                <a:schemeClr val="tx1"/>
              </a:solidFill>
            </a:endParaRPr>
          </a:p>
        </p:txBody>
      </p:sp>
      <p:sp>
        <p:nvSpPr>
          <p:cNvPr id="28" name="円/楕円 27"/>
          <p:cNvSpPr/>
          <p:nvPr/>
        </p:nvSpPr>
        <p:spPr>
          <a:xfrm>
            <a:off x="1439244" y="4325099"/>
            <a:ext cx="1080120" cy="507831"/>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IDS</a:t>
            </a:r>
            <a:endParaRPr kumimoji="1" lang="ja-JP" altLang="en-US" sz="2000" dirty="0">
              <a:solidFill>
                <a:schemeClr val="tx1"/>
              </a:solidFill>
            </a:endParaRPr>
          </a:p>
        </p:txBody>
      </p:sp>
      <p:cxnSp>
        <p:nvCxnSpPr>
          <p:cNvPr id="29" name="直線矢印コネクタ 28"/>
          <p:cNvCxnSpPr>
            <a:stCxn id="28" idx="4"/>
            <a:endCxn id="8" idx="0"/>
          </p:cNvCxnSpPr>
          <p:nvPr/>
        </p:nvCxnSpPr>
        <p:spPr>
          <a:xfrm flipH="1">
            <a:off x="1979303" y="4832930"/>
            <a:ext cx="1" cy="40464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50" name="直線矢印コネクタ 2049"/>
          <p:cNvCxnSpPr>
            <a:stCxn id="9" idx="3"/>
            <a:endCxn id="19" idx="1"/>
          </p:cNvCxnSpPr>
          <p:nvPr/>
        </p:nvCxnSpPr>
        <p:spPr>
          <a:xfrm>
            <a:off x="6560706" y="5669624"/>
            <a:ext cx="105096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52" name="直線矢印コネクタ 2051"/>
          <p:cNvCxnSpPr/>
          <p:nvPr/>
        </p:nvCxnSpPr>
        <p:spPr>
          <a:xfrm flipH="1">
            <a:off x="6560705" y="5669624"/>
            <a:ext cx="105096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56" name="直線矢印コネクタ 2055"/>
          <p:cNvCxnSpPr>
            <a:stCxn id="8" idx="0"/>
            <a:endCxn id="28" idx="4"/>
          </p:cNvCxnSpPr>
          <p:nvPr/>
        </p:nvCxnSpPr>
        <p:spPr>
          <a:xfrm flipV="1">
            <a:off x="1979303" y="4832930"/>
            <a:ext cx="1" cy="40464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958855" y="5204429"/>
            <a:ext cx="1685153" cy="369332"/>
          </a:xfrm>
          <a:prstGeom prst="rect">
            <a:avLst/>
          </a:prstGeom>
          <a:noFill/>
        </p:spPr>
        <p:txBody>
          <a:bodyPr wrap="square" rtlCol="0">
            <a:spAutoFit/>
          </a:bodyPr>
          <a:lstStyle/>
          <a:p>
            <a:r>
              <a:rPr kumimoji="1" lang="en-US" altLang="ja-JP" dirty="0" err="1" smtClean="0"/>
              <a:t>RemoteTrans</a:t>
            </a:r>
            <a:endParaRPr kumimoji="1" lang="ja-JP" altLang="en-US" dirty="0"/>
          </a:p>
        </p:txBody>
      </p:sp>
      <p:sp>
        <p:nvSpPr>
          <p:cNvPr id="13" name="テキスト ボックス 12"/>
          <p:cNvSpPr txBox="1"/>
          <p:nvPr/>
        </p:nvSpPr>
        <p:spPr>
          <a:xfrm>
            <a:off x="6961304" y="4850587"/>
            <a:ext cx="1527503" cy="369332"/>
          </a:xfrm>
          <a:prstGeom prst="rect">
            <a:avLst/>
          </a:prstGeom>
          <a:noFill/>
        </p:spPr>
        <p:txBody>
          <a:bodyPr wrap="square" rtlCol="0">
            <a:spAutoFit/>
          </a:bodyPr>
          <a:lstStyle/>
          <a:p>
            <a:r>
              <a:rPr lang="ja-JP" altLang="en-US" dirty="0"/>
              <a:t>監視</a:t>
            </a:r>
            <a:r>
              <a:rPr lang="ja-JP" altLang="en-US" dirty="0" smtClean="0"/>
              <a:t>対象</a:t>
            </a:r>
            <a:r>
              <a:rPr lang="en-US" altLang="ja-JP" dirty="0" smtClean="0"/>
              <a:t>VM</a:t>
            </a:r>
            <a:endParaRPr kumimoji="1" lang="ja-JP" altLang="en-US" dirty="0"/>
          </a:p>
        </p:txBody>
      </p:sp>
      <p:sp>
        <p:nvSpPr>
          <p:cNvPr id="16" name="右矢印 15"/>
          <p:cNvSpPr/>
          <p:nvPr/>
        </p:nvSpPr>
        <p:spPr>
          <a:xfrm>
            <a:off x="2843399" y="5535992"/>
            <a:ext cx="1953045" cy="267264"/>
          </a:xfrm>
          <a:prstGeom prst="righ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左矢印 16"/>
          <p:cNvSpPr/>
          <p:nvPr/>
        </p:nvSpPr>
        <p:spPr>
          <a:xfrm>
            <a:off x="2843399" y="5535158"/>
            <a:ext cx="1953111" cy="268098"/>
          </a:xfrm>
          <a:prstGeom prst="lef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2364446971"/>
      </p:ext>
    </p:extLst>
  </p:cSld>
  <p:clrMapOvr>
    <a:masterClrMapping/>
  </p:clrMapOvr>
  <mc:AlternateContent xmlns:mc="http://schemas.openxmlformats.org/markup-compatibility/2006">
    <mc:Choice xmlns:p14="http://schemas.microsoft.com/office/powerpoint/2010/main" Requires="p14">
      <p:transition spd="slow" p14:dur="2000" advTm="79425"/>
    </mc:Choice>
    <mc:Fallback>
      <p:transition spd="slow" advTm="794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animEffect transition="in" filter="fade">
                                      <p:cBhvr>
                                        <p:cTn id="15" dur="500"/>
                                        <p:tgtEl>
                                          <p:spTgt spid="205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052"/>
                                        </p:tgtEl>
                                        <p:attrNameLst>
                                          <p:attrName>style.visibility</p:attrName>
                                        </p:attrNameLst>
                                      </p:cBhvr>
                                      <p:to>
                                        <p:strVal val="visible"/>
                                      </p:to>
                                    </p:set>
                                    <p:animEffect transition="in" filter="fade">
                                      <p:cBhvr>
                                        <p:cTn id="20" dur="500"/>
                                        <p:tgtEl>
                                          <p:spTgt spid="2052"/>
                                        </p:tgtEl>
                                      </p:cBhvr>
                                    </p:animEffect>
                                  </p:childTnLst>
                                </p:cTn>
                              </p:par>
                              <p:par>
                                <p:cTn id="21" presetID="10" presetClass="exit" presetSubtype="0" fill="hold" nodeType="withEffect">
                                  <p:stCondLst>
                                    <p:cond delay="0"/>
                                  </p:stCondLst>
                                  <p:childTnLst>
                                    <p:animEffect transition="out" filter="fade">
                                      <p:cBhvr>
                                        <p:cTn id="22" dur="500"/>
                                        <p:tgtEl>
                                          <p:spTgt spid="29"/>
                                        </p:tgtEl>
                                      </p:cBhvr>
                                    </p:animEffect>
                                    <p:set>
                                      <p:cBhvr>
                                        <p:cTn id="23" dur="1" fill="hold">
                                          <p:stCondLst>
                                            <p:cond delay="499"/>
                                          </p:stCondLst>
                                        </p:cTn>
                                        <p:tgtEl>
                                          <p:spTgt spid="29"/>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16"/>
                                        </p:tgtEl>
                                      </p:cBhvr>
                                    </p:animEffect>
                                    <p:set>
                                      <p:cBhvr>
                                        <p:cTn id="26" dur="1" fill="hold">
                                          <p:stCondLst>
                                            <p:cond delay="499"/>
                                          </p:stCondLst>
                                        </p:cTn>
                                        <p:tgtEl>
                                          <p:spTgt spid="16"/>
                                        </p:tgtEl>
                                        <p:attrNameLst>
                                          <p:attrName>style.visibility</p:attrName>
                                        </p:attrNameLst>
                                      </p:cBhvr>
                                      <p:to>
                                        <p:strVal val="hidden"/>
                                      </p:to>
                                    </p:set>
                                  </p:childTnLst>
                                </p:cTn>
                              </p:par>
                              <p:par>
                                <p:cTn id="27" presetID="10" presetClass="exit" presetSubtype="0" fill="hold" nodeType="withEffect">
                                  <p:stCondLst>
                                    <p:cond delay="0"/>
                                  </p:stCondLst>
                                  <p:childTnLst>
                                    <p:animEffect transition="out" filter="fade">
                                      <p:cBhvr>
                                        <p:cTn id="28" dur="500"/>
                                        <p:tgtEl>
                                          <p:spTgt spid="2050"/>
                                        </p:tgtEl>
                                      </p:cBhvr>
                                    </p:animEffect>
                                    <p:set>
                                      <p:cBhvr>
                                        <p:cTn id="29" dur="1" fill="hold">
                                          <p:stCondLst>
                                            <p:cond delay="499"/>
                                          </p:stCondLst>
                                        </p:cTn>
                                        <p:tgtEl>
                                          <p:spTgt spid="2050"/>
                                        </p:tgtEl>
                                        <p:attrNameLst>
                                          <p:attrName>style.visibility</p:attrName>
                                        </p:attrNameLst>
                                      </p:cBhvr>
                                      <p:to>
                                        <p:strVal val="hidden"/>
                                      </p:to>
                                    </p:set>
                                  </p:childTnLst>
                                </p:cTn>
                              </p:par>
                              <p:par>
                                <p:cTn id="30" presetID="10" presetClass="entr" presetSubtype="0"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56"/>
                                        </p:tgtEl>
                                        <p:attrNameLst>
                                          <p:attrName>style.visibility</p:attrName>
                                        </p:attrNameLst>
                                      </p:cBhvr>
                                      <p:to>
                                        <p:strVal val="visible"/>
                                      </p:to>
                                    </p:set>
                                    <p:animEffect transition="in" filter="fade">
                                      <p:cBhvr>
                                        <p:cTn id="37" dur="500"/>
                                        <p:tgtEl>
                                          <p:spTgt spid="2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IDS</a:t>
            </a:r>
            <a:r>
              <a:rPr lang="ja-JP" altLang="en-US" dirty="0" smtClean="0"/>
              <a:t>に返すデータ</a:t>
            </a:r>
            <a:r>
              <a:rPr lang="ja-JP" altLang="en-US" dirty="0"/>
              <a:t>がクラウド内で改ざんされてしまう恐れがある</a:t>
            </a:r>
          </a:p>
          <a:p>
            <a:pPr lvl="1"/>
            <a:r>
              <a:rPr kumimoji="1" lang="en-US" altLang="ja-JP" dirty="0" err="1" smtClean="0"/>
              <a:t>RemoteTrans</a:t>
            </a:r>
            <a:r>
              <a:rPr kumimoji="1" lang="ja-JP" altLang="en-US" dirty="0" smtClean="0"/>
              <a:t>サーバの正しい実行は保証できない</a:t>
            </a:r>
            <a:endParaRPr kumimoji="1" lang="en-US" altLang="ja-JP" dirty="0" smtClean="0"/>
          </a:p>
          <a:p>
            <a:pPr lvl="2"/>
            <a:r>
              <a:rPr lang="ja-JP" altLang="en-US" dirty="0"/>
              <a:t>偽のデータを返される可能性がある</a:t>
            </a:r>
            <a:endParaRPr kumimoji="1" lang="en-US" altLang="ja-JP" dirty="0" smtClean="0"/>
          </a:p>
          <a:p>
            <a:pPr lvl="1"/>
            <a:r>
              <a:rPr kumimoji="1" lang="ja-JP" altLang="en-US" dirty="0" smtClean="0"/>
              <a:t>侵入の兆候が隠されてしまう恐れがある</a:t>
            </a:r>
            <a:endParaRPr kumimoji="1" lang="en-US" altLang="ja-JP" dirty="0" smtClean="0"/>
          </a:p>
          <a:p>
            <a:pPr lvl="2"/>
            <a:r>
              <a:rPr lang="ja-JP" altLang="en-US" dirty="0" smtClean="0"/>
              <a:t>例：攻撃用プログラムの隠蔽</a:t>
            </a:r>
            <a:endParaRPr kumimoji="1" lang="ja-JP" altLang="en-US" dirty="0"/>
          </a:p>
        </p:txBody>
      </p:sp>
      <p:sp>
        <p:nvSpPr>
          <p:cNvPr id="3" name="タイトル 2"/>
          <p:cNvSpPr>
            <a:spLocks noGrp="1"/>
          </p:cNvSpPr>
          <p:nvPr>
            <p:ph type="title"/>
          </p:nvPr>
        </p:nvSpPr>
        <p:spPr/>
        <p:txBody>
          <a:bodyPr>
            <a:normAutofit/>
          </a:bodyPr>
          <a:lstStyle/>
          <a:p>
            <a:r>
              <a:rPr lang="ja-JP" altLang="en-US" dirty="0" smtClean="0"/>
              <a:t>データ改ざんの危険性</a:t>
            </a:r>
            <a:endParaRPr kumimoji="1" lang="ja-JP" altLang="en-US" dirty="0"/>
          </a:p>
        </p:txBody>
      </p:sp>
      <p:sp>
        <p:nvSpPr>
          <p:cNvPr id="12" name="雲 11"/>
          <p:cNvSpPr/>
          <p:nvPr/>
        </p:nvSpPr>
        <p:spPr>
          <a:xfrm>
            <a:off x="3609929" y="3698464"/>
            <a:ext cx="5201246" cy="3067421"/>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545143" y="4173265"/>
            <a:ext cx="2448272" cy="2130956"/>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4226444" y="4173265"/>
            <a:ext cx="4248472" cy="2130956"/>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905181" y="5219009"/>
            <a:ext cx="1728193" cy="864096"/>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RemoteTrans</a:t>
            </a:r>
            <a:r>
              <a:rPr kumimoji="1" lang="ja-JP" altLang="en-US" dirty="0" smtClean="0">
                <a:solidFill>
                  <a:schemeClr val="tx1"/>
                </a:solidFill>
              </a:rPr>
              <a:t>ランタイム</a:t>
            </a:r>
            <a:endParaRPr kumimoji="1" lang="ja-JP" altLang="en-US" dirty="0">
              <a:solidFill>
                <a:schemeClr val="tx1"/>
              </a:solidFill>
            </a:endParaRPr>
          </a:p>
        </p:txBody>
      </p:sp>
      <p:sp>
        <p:nvSpPr>
          <p:cNvPr id="22" name="角丸四角形 21"/>
          <p:cNvSpPr/>
          <p:nvPr/>
        </p:nvSpPr>
        <p:spPr>
          <a:xfrm>
            <a:off x="4586485" y="5201352"/>
            <a:ext cx="1764196" cy="881753"/>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改ざんされた</a:t>
            </a:r>
            <a:endParaRPr kumimoji="1" lang="en-US" altLang="ja-JP" dirty="0" smtClean="0">
              <a:solidFill>
                <a:schemeClr val="tx1"/>
              </a:solidFill>
            </a:endParaRPr>
          </a:p>
          <a:p>
            <a:pPr algn="ctr"/>
            <a:r>
              <a:rPr kumimoji="1" lang="en-US" altLang="ja-JP" dirty="0" err="1" smtClean="0">
                <a:solidFill>
                  <a:schemeClr val="tx1"/>
                </a:solidFill>
              </a:rPr>
              <a:t>RemoteTrans</a:t>
            </a:r>
            <a:r>
              <a:rPr kumimoji="1" lang="ja-JP" altLang="en-US" dirty="0" smtClean="0">
                <a:solidFill>
                  <a:schemeClr val="tx1"/>
                </a:solidFill>
              </a:rPr>
              <a:t>サーバ</a:t>
            </a:r>
            <a:endParaRPr kumimoji="1" lang="ja-JP" altLang="en-US" dirty="0">
              <a:solidFill>
                <a:schemeClr val="tx1"/>
              </a:solidFill>
            </a:endParaRPr>
          </a:p>
        </p:txBody>
      </p:sp>
      <p:sp>
        <p:nvSpPr>
          <p:cNvPr id="23" name="角丸四角形 22"/>
          <p:cNvSpPr/>
          <p:nvPr/>
        </p:nvSpPr>
        <p:spPr>
          <a:xfrm>
            <a:off x="6650935" y="4560448"/>
            <a:ext cx="1728192" cy="1656184"/>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789725" y="6396335"/>
            <a:ext cx="1959104" cy="461665"/>
          </a:xfrm>
          <a:prstGeom prst="rect">
            <a:avLst/>
          </a:prstGeom>
          <a:solidFill>
            <a:schemeClr val="bg1"/>
          </a:solidFill>
        </p:spPr>
        <p:txBody>
          <a:bodyPr wrap="square" rtlCol="0">
            <a:spAutoFit/>
          </a:bodyPr>
          <a:lstStyle/>
          <a:p>
            <a:pPr algn="ctr"/>
            <a:r>
              <a:rPr lang="ja-JP" altLang="en-US" sz="2400" dirty="0"/>
              <a:t>監視ホスト</a:t>
            </a:r>
            <a:endParaRPr kumimoji="1" lang="ja-JP" altLang="en-US" sz="2400" dirty="0"/>
          </a:p>
        </p:txBody>
      </p:sp>
      <p:sp>
        <p:nvSpPr>
          <p:cNvPr id="27" name="正方形/長方形 26"/>
          <p:cNvSpPr/>
          <p:nvPr/>
        </p:nvSpPr>
        <p:spPr>
          <a:xfrm>
            <a:off x="7401646" y="5479656"/>
            <a:ext cx="864096" cy="342802"/>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a:t>
            </a:r>
            <a:endParaRPr kumimoji="1" lang="ja-JP" altLang="en-US" dirty="0">
              <a:solidFill>
                <a:schemeClr val="tx1"/>
              </a:solidFill>
            </a:endParaRPr>
          </a:p>
        </p:txBody>
      </p:sp>
      <p:sp>
        <p:nvSpPr>
          <p:cNvPr id="29" name="円/楕円 28"/>
          <p:cNvSpPr/>
          <p:nvPr/>
        </p:nvSpPr>
        <p:spPr>
          <a:xfrm>
            <a:off x="1229219" y="4306532"/>
            <a:ext cx="1080120" cy="507831"/>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IDS</a:t>
            </a:r>
            <a:endParaRPr kumimoji="1" lang="ja-JP" altLang="en-US" sz="2000" dirty="0">
              <a:solidFill>
                <a:schemeClr val="tx1"/>
              </a:solidFill>
            </a:endParaRPr>
          </a:p>
        </p:txBody>
      </p:sp>
      <p:sp>
        <p:nvSpPr>
          <p:cNvPr id="37" name="テキスト ボックス 36"/>
          <p:cNvSpPr txBox="1"/>
          <p:nvPr/>
        </p:nvSpPr>
        <p:spPr>
          <a:xfrm>
            <a:off x="6751279" y="4832020"/>
            <a:ext cx="1527503" cy="369332"/>
          </a:xfrm>
          <a:prstGeom prst="rect">
            <a:avLst/>
          </a:prstGeom>
          <a:noFill/>
        </p:spPr>
        <p:txBody>
          <a:bodyPr wrap="square" rtlCol="0">
            <a:spAutoFit/>
          </a:bodyPr>
          <a:lstStyle/>
          <a:p>
            <a:r>
              <a:rPr lang="ja-JP" altLang="en-US" dirty="0"/>
              <a:t>監視</a:t>
            </a:r>
            <a:r>
              <a:rPr lang="ja-JP" altLang="en-US" dirty="0" smtClean="0"/>
              <a:t>対象</a:t>
            </a:r>
            <a:r>
              <a:rPr lang="en-US" altLang="ja-JP" dirty="0" smtClean="0"/>
              <a:t>VM</a:t>
            </a:r>
            <a:endParaRPr kumimoji="1" lang="ja-JP" altLang="en-US" dirty="0"/>
          </a:p>
        </p:txBody>
      </p:sp>
      <p:cxnSp>
        <p:nvCxnSpPr>
          <p:cNvPr id="44" name="直線矢印コネクタ 43"/>
          <p:cNvCxnSpPr>
            <a:stCxn id="27" idx="1"/>
            <a:endCxn id="22" idx="3"/>
          </p:cNvCxnSpPr>
          <p:nvPr/>
        </p:nvCxnSpPr>
        <p:spPr>
          <a:xfrm flipH="1" flipV="1">
            <a:off x="6350681" y="5642229"/>
            <a:ext cx="1050965" cy="8828"/>
          </a:xfrm>
          <a:prstGeom prst="straightConnector1">
            <a:avLst/>
          </a:prstGeom>
          <a:ln w="3810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4928523" y="4315385"/>
            <a:ext cx="1080120" cy="418612"/>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偽データ</a:t>
            </a:r>
            <a:endParaRPr kumimoji="1" lang="ja-JP" altLang="en-US" dirty="0">
              <a:solidFill>
                <a:schemeClr val="tx1"/>
              </a:solidFill>
            </a:endParaRPr>
          </a:p>
        </p:txBody>
      </p:sp>
      <p:cxnSp>
        <p:nvCxnSpPr>
          <p:cNvPr id="47" name="直線矢印コネクタ 46"/>
          <p:cNvCxnSpPr>
            <a:stCxn id="45" idx="2"/>
            <a:endCxn id="22" idx="0"/>
          </p:cNvCxnSpPr>
          <p:nvPr/>
        </p:nvCxnSpPr>
        <p:spPr>
          <a:xfrm>
            <a:off x="5468583" y="4733997"/>
            <a:ext cx="0" cy="46735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左矢印 47"/>
          <p:cNvSpPr/>
          <p:nvPr/>
        </p:nvSpPr>
        <p:spPr>
          <a:xfrm>
            <a:off x="2633374" y="5520299"/>
            <a:ext cx="1953111" cy="261516"/>
          </a:xfrm>
          <a:prstGeom prst="lef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5169437" y="6396334"/>
            <a:ext cx="2376264" cy="461665"/>
          </a:xfrm>
          <a:prstGeom prst="rect">
            <a:avLst/>
          </a:prstGeom>
          <a:solidFill>
            <a:schemeClr val="bg1">
              <a:alpha val="50000"/>
            </a:schemeClr>
          </a:solidFill>
        </p:spPr>
        <p:txBody>
          <a:bodyPr wrap="square" rtlCol="0">
            <a:spAutoFit/>
          </a:bodyPr>
          <a:lstStyle/>
          <a:p>
            <a:pPr algn="ctr"/>
            <a:r>
              <a:rPr kumimoji="1" lang="ja-JP" altLang="en-US" sz="2400" dirty="0" smtClean="0"/>
              <a:t>クラウド内ホスト</a:t>
            </a:r>
            <a:endParaRPr kumimoji="1" lang="ja-JP" altLang="en-US" sz="2400" dirty="0"/>
          </a:p>
        </p:txBody>
      </p:sp>
    </p:spTree>
    <p:extLst>
      <p:ext uri="{BB962C8B-B14F-4D97-AF65-F5344CB8AC3E}">
        <p14:creationId xmlns:p14="http://schemas.microsoft.com/office/powerpoint/2010/main" val="4291345616"/>
      </p:ext>
    </p:extLst>
  </p:cSld>
  <p:clrMapOvr>
    <a:masterClrMapping/>
  </p:clrMapOvr>
  <mc:AlternateContent xmlns:mc="http://schemas.openxmlformats.org/markup-compatibility/2006">
    <mc:Choice xmlns:p14="http://schemas.microsoft.com/office/powerpoint/2010/main" Requires="p14">
      <p:transition spd="slow" p14:dur="2000" advTm="55102"/>
    </mc:Choice>
    <mc:Fallback>
      <p:transition spd="slow" advTm="55102"/>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雲 3"/>
          <p:cNvSpPr/>
          <p:nvPr/>
        </p:nvSpPr>
        <p:spPr>
          <a:xfrm>
            <a:off x="4243680" y="3212977"/>
            <a:ext cx="4720808" cy="3645024"/>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1"/>
          <p:cNvSpPr>
            <a:spLocks noGrp="1"/>
          </p:cNvSpPr>
          <p:nvPr>
            <p:ph idx="1"/>
          </p:nvPr>
        </p:nvSpPr>
        <p:spPr/>
        <p:txBody>
          <a:bodyPr/>
          <a:lstStyle/>
          <a:p>
            <a:r>
              <a:rPr lang="ja-JP" altLang="en-US" dirty="0"/>
              <a:t>クラウド内</a:t>
            </a:r>
            <a:r>
              <a:rPr lang="ja-JP" altLang="en-US" dirty="0" smtClean="0"/>
              <a:t>の仮想マシンモニタ（</a:t>
            </a:r>
            <a:r>
              <a:rPr lang="en-US" altLang="ja-JP" dirty="0" smtClean="0"/>
              <a:t>VMM</a:t>
            </a:r>
            <a:r>
              <a:rPr lang="ja-JP" altLang="en-US" dirty="0" smtClean="0"/>
              <a:t>）と監視ホストの間でデータの正しさをチェック</a:t>
            </a:r>
            <a:endParaRPr lang="en-US" altLang="ja-JP" dirty="0" smtClean="0"/>
          </a:p>
          <a:p>
            <a:pPr lvl="1"/>
            <a:r>
              <a:rPr lang="en-US" altLang="ja-JP" dirty="0" smtClean="0"/>
              <a:t>VMM</a:t>
            </a:r>
            <a:r>
              <a:rPr lang="ja-JP" altLang="en-US" dirty="0" smtClean="0"/>
              <a:t>がデータのハッシュ値を計算し、監視ホスト側で検証</a:t>
            </a:r>
            <a:endParaRPr lang="en-US" altLang="ja-JP" dirty="0" smtClean="0"/>
          </a:p>
          <a:p>
            <a:pPr lvl="2"/>
            <a:r>
              <a:rPr lang="ja-JP" altLang="en-US" dirty="0"/>
              <a:t>共有鍵</a:t>
            </a:r>
            <a:r>
              <a:rPr lang="ja-JP" altLang="en-US" dirty="0" smtClean="0"/>
              <a:t>を用いることで</a:t>
            </a:r>
            <a:r>
              <a:rPr lang="en-US" altLang="ja-JP" dirty="0" smtClean="0"/>
              <a:t>VMM</a:t>
            </a:r>
            <a:r>
              <a:rPr lang="ja-JP" altLang="en-US" dirty="0" err="1" smtClean="0"/>
              <a:t>と監</a:t>
            </a:r>
            <a:r>
              <a:rPr lang="ja-JP" altLang="en-US" dirty="0" smtClean="0"/>
              <a:t>視ホストだけが正しいハッシュ値を計算できる</a:t>
            </a:r>
            <a:endParaRPr lang="en-US" altLang="ja-JP" dirty="0" smtClean="0"/>
          </a:p>
        </p:txBody>
      </p:sp>
      <p:sp>
        <p:nvSpPr>
          <p:cNvPr id="3" name="タイトル 2"/>
          <p:cNvSpPr>
            <a:spLocks noGrp="1"/>
          </p:cNvSpPr>
          <p:nvPr>
            <p:ph type="title"/>
          </p:nvPr>
        </p:nvSpPr>
        <p:spPr/>
        <p:txBody>
          <a:bodyPr>
            <a:normAutofit/>
          </a:bodyPr>
          <a:lstStyle/>
          <a:p>
            <a:r>
              <a:rPr lang="ja-JP" altLang="en-US" dirty="0" smtClean="0"/>
              <a:t>データ</a:t>
            </a:r>
            <a:r>
              <a:rPr lang="ja-JP" altLang="en-US" dirty="0"/>
              <a:t>の整合性</a:t>
            </a:r>
            <a:r>
              <a:rPr lang="ja-JP" altLang="en-US" dirty="0" smtClean="0"/>
              <a:t>チェック</a:t>
            </a:r>
            <a:endParaRPr kumimoji="1" lang="ja-JP" altLang="en-US" dirty="0"/>
          </a:p>
        </p:txBody>
      </p:sp>
      <p:sp>
        <p:nvSpPr>
          <p:cNvPr id="34" name="正方形/長方形 33"/>
          <p:cNvSpPr/>
          <p:nvPr/>
        </p:nvSpPr>
        <p:spPr>
          <a:xfrm>
            <a:off x="1169098" y="3582059"/>
            <a:ext cx="2376264" cy="2952328"/>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4803518" y="3582059"/>
            <a:ext cx="3528392" cy="2952328"/>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p:cNvSpPr/>
          <p:nvPr/>
        </p:nvSpPr>
        <p:spPr>
          <a:xfrm>
            <a:off x="5006865" y="4014107"/>
            <a:ext cx="1476164" cy="144016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5132879" y="4518163"/>
            <a:ext cx="1224136" cy="720080"/>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err="1" smtClean="0">
                <a:solidFill>
                  <a:schemeClr val="tx1"/>
                </a:solidFill>
              </a:rPr>
              <a:t>RemoteTrans</a:t>
            </a:r>
            <a:r>
              <a:rPr kumimoji="1" lang="ja-JP" altLang="en-US" sz="1400" dirty="0" smtClean="0">
                <a:solidFill>
                  <a:schemeClr val="tx1"/>
                </a:solidFill>
              </a:rPr>
              <a:t>サーバ</a:t>
            </a:r>
            <a:endParaRPr kumimoji="1" lang="ja-JP" altLang="en-US" sz="1400" dirty="0">
              <a:solidFill>
                <a:schemeClr val="tx1"/>
              </a:solidFill>
            </a:endParaRPr>
          </a:p>
        </p:txBody>
      </p:sp>
      <p:sp>
        <p:nvSpPr>
          <p:cNvPr id="40" name="角丸四角形 39"/>
          <p:cNvSpPr/>
          <p:nvPr/>
        </p:nvSpPr>
        <p:spPr>
          <a:xfrm>
            <a:off x="6720114" y="4014107"/>
            <a:ext cx="1476164" cy="144016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5006865" y="5670291"/>
            <a:ext cx="3189413" cy="72008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角丸四角形 43"/>
          <p:cNvSpPr/>
          <p:nvPr/>
        </p:nvSpPr>
        <p:spPr>
          <a:xfrm>
            <a:off x="2105202" y="4518163"/>
            <a:ext cx="1224136" cy="720080"/>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err="1" smtClean="0">
                <a:solidFill>
                  <a:schemeClr val="tx1"/>
                </a:solidFill>
              </a:rPr>
              <a:t>RemoteTrans</a:t>
            </a:r>
            <a:r>
              <a:rPr kumimoji="1" lang="ja-JP" altLang="en-US" sz="1400" dirty="0" smtClean="0">
                <a:solidFill>
                  <a:schemeClr val="tx1"/>
                </a:solidFill>
              </a:rPr>
              <a:t>ランタイム</a:t>
            </a:r>
            <a:endParaRPr kumimoji="1" lang="ja-JP" altLang="en-US" sz="1400" dirty="0">
              <a:solidFill>
                <a:schemeClr val="tx1"/>
              </a:solidFill>
            </a:endParaRPr>
          </a:p>
        </p:txBody>
      </p:sp>
      <p:sp>
        <p:nvSpPr>
          <p:cNvPr id="45" name="正方形/長方形 44"/>
          <p:cNvSpPr/>
          <p:nvPr/>
        </p:nvSpPr>
        <p:spPr>
          <a:xfrm>
            <a:off x="6097515" y="5739782"/>
            <a:ext cx="1008112" cy="581095"/>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ハッシュ関数</a:t>
            </a:r>
            <a:endParaRPr kumimoji="1" lang="ja-JP" altLang="en-US" sz="1600" dirty="0">
              <a:solidFill>
                <a:schemeClr val="tx1"/>
              </a:solidFill>
            </a:endParaRPr>
          </a:p>
        </p:txBody>
      </p:sp>
      <p:pic>
        <p:nvPicPr>
          <p:cNvPr id="1028" name="Picture 4" descr="C:\Users\juda_kazuki\AppData\Local\Microsoft\Windows\Temporary Internet Files\Content.IE5\MBC959X8\MC90038383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68295" y="5841276"/>
            <a:ext cx="475488" cy="378105"/>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4" descr="C:\Users\juda_kazuki\AppData\Local\Microsoft\Windows\Temporary Internet Files\Content.IE5\MBC959X8\MC90038383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48432" y="5771785"/>
            <a:ext cx="475488" cy="378105"/>
          </a:xfrm>
          <a:prstGeom prst="rect">
            <a:avLst/>
          </a:prstGeom>
          <a:noFill/>
          <a:extLst>
            <a:ext uri="{909E8E84-426E-40DD-AFC4-6F175D3DCCD1}">
              <a14:hiddenFill xmlns:a14="http://schemas.microsoft.com/office/drawing/2010/main">
                <a:solidFill>
                  <a:srgbClr val="FFFFFF"/>
                </a:solidFill>
              </a14:hiddenFill>
            </a:ext>
          </a:extLst>
        </p:spPr>
      </p:pic>
      <p:sp>
        <p:nvSpPr>
          <p:cNvPr id="52" name="正方形/長方形 51"/>
          <p:cNvSpPr/>
          <p:nvPr/>
        </p:nvSpPr>
        <p:spPr>
          <a:xfrm>
            <a:off x="2213214" y="5670291"/>
            <a:ext cx="1008112" cy="581095"/>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ハッシュ関数</a:t>
            </a:r>
            <a:endParaRPr kumimoji="1" lang="ja-JP" altLang="en-US" sz="1600" dirty="0">
              <a:solidFill>
                <a:schemeClr val="tx1"/>
              </a:solidFill>
            </a:endParaRPr>
          </a:p>
        </p:txBody>
      </p:sp>
      <p:sp>
        <p:nvSpPr>
          <p:cNvPr id="48" name="テキスト ボックス 47"/>
          <p:cNvSpPr txBox="1"/>
          <p:nvPr/>
        </p:nvSpPr>
        <p:spPr>
          <a:xfrm>
            <a:off x="7323798" y="5948627"/>
            <a:ext cx="872480" cy="369332"/>
          </a:xfrm>
          <a:prstGeom prst="rect">
            <a:avLst/>
          </a:prstGeom>
          <a:noFill/>
        </p:spPr>
        <p:txBody>
          <a:bodyPr wrap="square" rtlCol="0">
            <a:spAutoFit/>
          </a:bodyPr>
          <a:lstStyle/>
          <a:p>
            <a:r>
              <a:rPr kumimoji="1" lang="en-US" altLang="ja-JP" dirty="0" smtClean="0"/>
              <a:t>VMM</a:t>
            </a:r>
            <a:endParaRPr kumimoji="1" lang="ja-JP" altLang="en-US" dirty="0"/>
          </a:p>
        </p:txBody>
      </p:sp>
      <p:sp>
        <p:nvSpPr>
          <p:cNvPr id="49" name="テキスト ボックス 48"/>
          <p:cNvSpPr txBox="1"/>
          <p:nvPr/>
        </p:nvSpPr>
        <p:spPr>
          <a:xfrm>
            <a:off x="5592667" y="6534387"/>
            <a:ext cx="1950093" cy="400110"/>
          </a:xfrm>
          <a:prstGeom prst="rect">
            <a:avLst/>
          </a:prstGeom>
          <a:solidFill>
            <a:schemeClr val="bg1">
              <a:alpha val="75000"/>
            </a:schemeClr>
          </a:solidFill>
        </p:spPr>
        <p:txBody>
          <a:bodyPr wrap="square" rtlCol="0">
            <a:spAutoFit/>
          </a:bodyPr>
          <a:lstStyle/>
          <a:p>
            <a:pPr algn="ctr"/>
            <a:r>
              <a:rPr lang="ja-JP" altLang="en-US" sz="2000" dirty="0"/>
              <a:t>クラウド内ホスト</a:t>
            </a:r>
            <a:endParaRPr kumimoji="1" lang="ja-JP" altLang="en-US" sz="2000" dirty="0"/>
          </a:p>
        </p:txBody>
      </p:sp>
      <p:sp>
        <p:nvSpPr>
          <p:cNvPr id="50" name="テキスト ボックス 49"/>
          <p:cNvSpPr txBox="1"/>
          <p:nvPr/>
        </p:nvSpPr>
        <p:spPr>
          <a:xfrm>
            <a:off x="1359978" y="6534387"/>
            <a:ext cx="1994504" cy="369332"/>
          </a:xfrm>
          <a:prstGeom prst="rect">
            <a:avLst/>
          </a:prstGeom>
          <a:solidFill>
            <a:schemeClr val="bg1"/>
          </a:solidFill>
        </p:spPr>
        <p:txBody>
          <a:bodyPr wrap="square" rtlCol="0">
            <a:spAutoFit/>
          </a:bodyPr>
          <a:lstStyle/>
          <a:p>
            <a:pPr algn="ctr"/>
            <a:r>
              <a:rPr kumimoji="1" lang="ja-JP" altLang="en-US" dirty="0" smtClean="0"/>
              <a:t>監視ホスト</a:t>
            </a:r>
            <a:endParaRPr kumimoji="1" lang="ja-JP" altLang="en-US" dirty="0"/>
          </a:p>
        </p:txBody>
      </p:sp>
      <p:sp>
        <p:nvSpPr>
          <p:cNvPr id="53" name="正方形/長方形 52"/>
          <p:cNvSpPr/>
          <p:nvPr/>
        </p:nvSpPr>
        <p:spPr>
          <a:xfrm>
            <a:off x="7021956" y="4662179"/>
            <a:ext cx="872480" cy="432048"/>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a:t>
            </a:r>
            <a:endParaRPr kumimoji="1" lang="ja-JP" altLang="en-US" dirty="0">
              <a:solidFill>
                <a:schemeClr val="tx1"/>
              </a:solidFill>
            </a:endParaRPr>
          </a:p>
        </p:txBody>
      </p:sp>
      <p:cxnSp>
        <p:nvCxnSpPr>
          <p:cNvPr id="55" name="直線矢印コネクタ 54"/>
          <p:cNvCxnSpPr>
            <a:stCxn id="1028" idx="3"/>
            <a:endCxn id="45" idx="1"/>
          </p:cNvCxnSpPr>
          <p:nvPr/>
        </p:nvCxnSpPr>
        <p:spPr>
          <a:xfrm>
            <a:off x="5643783" y="6030329"/>
            <a:ext cx="453732" cy="1"/>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a:stCxn id="51" idx="3"/>
            <a:endCxn id="52" idx="1"/>
          </p:cNvCxnSpPr>
          <p:nvPr/>
        </p:nvCxnSpPr>
        <p:spPr>
          <a:xfrm>
            <a:off x="1823920" y="5960838"/>
            <a:ext cx="389294" cy="1"/>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円/楕円 58"/>
          <p:cNvSpPr/>
          <p:nvPr/>
        </p:nvSpPr>
        <p:spPr>
          <a:xfrm>
            <a:off x="2285222" y="3654067"/>
            <a:ext cx="864096" cy="432048"/>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p>
        </p:txBody>
      </p:sp>
      <p:cxnSp>
        <p:nvCxnSpPr>
          <p:cNvPr id="61" name="直線コネクタ 60"/>
          <p:cNvCxnSpPr>
            <a:stCxn id="53" idx="2"/>
          </p:cNvCxnSpPr>
          <p:nvPr/>
        </p:nvCxnSpPr>
        <p:spPr>
          <a:xfrm>
            <a:off x="7458196" y="5094227"/>
            <a:ext cx="0" cy="83330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flipH="1">
            <a:off x="7083295" y="5927529"/>
            <a:ext cx="374901"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33" name="直線コネクタ 1032"/>
          <p:cNvCxnSpPr>
            <a:stCxn id="45" idx="0"/>
          </p:cNvCxnSpPr>
          <p:nvPr/>
        </p:nvCxnSpPr>
        <p:spPr>
          <a:xfrm flipV="1">
            <a:off x="6601571" y="5058223"/>
            <a:ext cx="0" cy="68155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5" name="直線矢印コネクタ 1034"/>
          <p:cNvCxnSpPr/>
          <p:nvPr/>
        </p:nvCxnSpPr>
        <p:spPr>
          <a:xfrm flipH="1">
            <a:off x="6357015" y="4734187"/>
            <a:ext cx="664941"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37" name="直線矢印コネクタ 1036"/>
          <p:cNvCxnSpPr/>
          <p:nvPr/>
        </p:nvCxnSpPr>
        <p:spPr>
          <a:xfrm flipH="1">
            <a:off x="6357016" y="5058223"/>
            <a:ext cx="244555"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39" name="左矢印 1038"/>
          <p:cNvSpPr/>
          <p:nvPr/>
        </p:nvSpPr>
        <p:spPr>
          <a:xfrm>
            <a:off x="3354482" y="4767007"/>
            <a:ext cx="1778397" cy="222392"/>
          </a:xfrm>
          <a:prstGeom prst="lef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0" name="テキスト ボックス 1039"/>
          <p:cNvSpPr txBox="1"/>
          <p:nvPr/>
        </p:nvSpPr>
        <p:spPr>
          <a:xfrm>
            <a:off x="3545362" y="4989399"/>
            <a:ext cx="1258156" cy="369332"/>
          </a:xfrm>
          <a:prstGeom prst="rect">
            <a:avLst/>
          </a:prstGeom>
          <a:noFill/>
        </p:spPr>
        <p:txBody>
          <a:bodyPr wrap="square" rtlCol="0">
            <a:spAutoFit/>
          </a:bodyPr>
          <a:lstStyle/>
          <a:p>
            <a:pPr algn="ctr"/>
            <a:r>
              <a:rPr kumimoji="1" lang="ja-JP" altLang="en-US" dirty="0" smtClean="0"/>
              <a:t>データ</a:t>
            </a:r>
            <a:endParaRPr kumimoji="1" lang="en-US" altLang="ja-JP" dirty="0" smtClean="0"/>
          </a:p>
        </p:txBody>
      </p:sp>
      <p:sp>
        <p:nvSpPr>
          <p:cNvPr id="1041" name="テキスト ボックス 1040"/>
          <p:cNvSpPr txBox="1"/>
          <p:nvPr/>
        </p:nvSpPr>
        <p:spPr>
          <a:xfrm>
            <a:off x="3569146" y="5300959"/>
            <a:ext cx="1210588" cy="369332"/>
          </a:xfrm>
          <a:prstGeom prst="rect">
            <a:avLst/>
          </a:prstGeom>
          <a:noFill/>
        </p:spPr>
        <p:txBody>
          <a:bodyPr wrap="none" rtlCol="0">
            <a:spAutoFit/>
          </a:bodyPr>
          <a:lstStyle/>
          <a:p>
            <a:pPr algn="ctr"/>
            <a:r>
              <a:rPr kumimoji="1" lang="ja-JP" altLang="en-US" u="sng" dirty="0" smtClean="0">
                <a:solidFill>
                  <a:schemeClr val="accent2"/>
                </a:solidFill>
              </a:rPr>
              <a:t>ハッシュ値</a:t>
            </a:r>
            <a:endParaRPr kumimoji="1" lang="ja-JP" altLang="en-US" u="sng" dirty="0">
              <a:solidFill>
                <a:schemeClr val="accent2"/>
              </a:solidFill>
            </a:endParaRPr>
          </a:p>
        </p:txBody>
      </p:sp>
      <p:cxnSp>
        <p:nvCxnSpPr>
          <p:cNvPr id="1046" name="直線矢印コネクタ 1045"/>
          <p:cNvCxnSpPr>
            <a:stCxn id="44" idx="2"/>
            <a:endCxn id="52" idx="0"/>
          </p:cNvCxnSpPr>
          <p:nvPr/>
        </p:nvCxnSpPr>
        <p:spPr>
          <a:xfrm>
            <a:off x="2717270" y="5238243"/>
            <a:ext cx="0" cy="43204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8" name="テキスト ボックス 1047"/>
          <p:cNvSpPr txBox="1"/>
          <p:nvPr/>
        </p:nvSpPr>
        <p:spPr>
          <a:xfrm>
            <a:off x="1823920" y="5269601"/>
            <a:ext cx="843748" cy="369332"/>
          </a:xfrm>
          <a:prstGeom prst="rect">
            <a:avLst/>
          </a:prstGeom>
          <a:noFill/>
        </p:spPr>
        <p:txBody>
          <a:bodyPr wrap="square" rtlCol="0">
            <a:spAutoFit/>
          </a:bodyPr>
          <a:lstStyle/>
          <a:p>
            <a:r>
              <a:rPr kumimoji="1" lang="ja-JP" altLang="en-US" dirty="0" smtClean="0"/>
              <a:t>データ</a:t>
            </a:r>
            <a:endParaRPr kumimoji="1" lang="ja-JP" altLang="en-US" dirty="0"/>
          </a:p>
        </p:txBody>
      </p:sp>
      <p:cxnSp>
        <p:nvCxnSpPr>
          <p:cNvPr id="1052" name="直線矢印コネクタ 1051"/>
          <p:cNvCxnSpPr>
            <a:stCxn id="52" idx="0"/>
            <a:endCxn id="44" idx="2"/>
          </p:cNvCxnSpPr>
          <p:nvPr/>
        </p:nvCxnSpPr>
        <p:spPr>
          <a:xfrm flipV="1">
            <a:off x="2717270" y="5238243"/>
            <a:ext cx="0" cy="43204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53" name="テキスト ボックス 1052"/>
          <p:cNvSpPr txBox="1"/>
          <p:nvPr/>
        </p:nvSpPr>
        <p:spPr>
          <a:xfrm>
            <a:off x="1436473" y="5269601"/>
            <a:ext cx="1280797" cy="369332"/>
          </a:xfrm>
          <a:prstGeom prst="rect">
            <a:avLst/>
          </a:prstGeom>
          <a:noFill/>
        </p:spPr>
        <p:txBody>
          <a:bodyPr wrap="square" rtlCol="0">
            <a:spAutoFit/>
          </a:bodyPr>
          <a:lstStyle/>
          <a:p>
            <a:r>
              <a:rPr kumimoji="1" lang="ja-JP" altLang="en-US" dirty="0" smtClean="0">
                <a:solidFill>
                  <a:schemeClr val="accent2"/>
                </a:solidFill>
              </a:rPr>
              <a:t>ハッシュ値</a:t>
            </a:r>
            <a:endParaRPr kumimoji="1" lang="ja-JP" altLang="en-US" dirty="0">
              <a:solidFill>
                <a:schemeClr val="accent2"/>
              </a:solidFill>
            </a:endParaRPr>
          </a:p>
        </p:txBody>
      </p:sp>
      <p:sp>
        <p:nvSpPr>
          <p:cNvPr id="94" name="テキスト ボックス 93"/>
          <p:cNvSpPr txBox="1"/>
          <p:nvPr/>
        </p:nvSpPr>
        <p:spPr>
          <a:xfrm>
            <a:off x="1436473" y="5269601"/>
            <a:ext cx="1280797" cy="369332"/>
          </a:xfrm>
          <a:prstGeom prst="rect">
            <a:avLst/>
          </a:prstGeom>
          <a:noFill/>
        </p:spPr>
        <p:txBody>
          <a:bodyPr wrap="square" rtlCol="0">
            <a:spAutoFit/>
          </a:bodyPr>
          <a:lstStyle/>
          <a:p>
            <a:r>
              <a:rPr kumimoji="1" lang="ja-JP" altLang="en-US" dirty="0" smtClean="0">
                <a:solidFill>
                  <a:schemeClr val="accent1"/>
                </a:solidFill>
              </a:rPr>
              <a:t>ハッシュ値</a:t>
            </a:r>
            <a:endParaRPr kumimoji="1" lang="ja-JP" altLang="en-US" dirty="0">
              <a:solidFill>
                <a:schemeClr val="accent1"/>
              </a:solidFill>
            </a:endParaRPr>
          </a:p>
        </p:txBody>
      </p:sp>
      <p:cxnSp>
        <p:nvCxnSpPr>
          <p:cNvPr id="1055" name="直線矢印コネクタ 1054"/>
          <p:cNvCxnSpPr>
            <a:stCxn id="44" idx="0"/>
            <a:endCxn id="59" idx="4"/>
          </p:cNvCxnSpPr>
          <p:nvPr/>
        </p:nvCxnSpPr>
        <p:spPr>
          <a:xfrm flipV="1">
            <a:off x="2717270" y="4086115"/>
            <a:ext cx="0" cy="43204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115063825"/>
      </p:ext>
    </p:extLst>
  </p:cSld>
  <p:clrMapOvr>
    <a:masterClrMapping/>
  </p:clrMapOvr>
  <mc:AlternateContent xmlns:mc="http://schemas.openxmlformats.org/markup-compatibility/2006">
    <mc:Choice xmlns:p14="http://schemas.microsoft.com/office/powerpoint/2010/main" Requires="p14">
      <p:transition spd="slow" p14:dur="2000" advTm="79087"/>
    </mc:Choice>
    <mc:Fallback>
      <p:transition spd="slow" advTm="790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500"/>
                                        <p:tgtEl>
                                          <p:spTgt spid="61"/>
                                        </p:tgtEl>
                                      </p:cBhvr>
                                    </p:animEffect>
                                  </p:childTnLst>
                                </p:cTn>
                              </p:par>
                              <p:par>
                                <p:cTn id="8" presetID="10" presetClass="entr" presetSubtype="0" fill="hold"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fade">
                                      <p:cBhvr>
                                        <p:cTn id="10" dur="500"/>
                                        <p:tgtEl>
                                          <p:spTgt spid="6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fade">
                                      <p:cBhvr>
                                        <p:cTn id="15" dur="500"/>
                                        <p:tgtEl>
                                          <p:spTgt spid="5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39"/>
                                        </p:tgtEl>
                                        <p:attrNameLst>
                                          <p:attrName>style.visibility</p:attrName>
                                        </p:attrNameLst>
                                      </p:cBhvr>
                                      <p:to>
                                        <p:strVal val="visible"/>
                                      </p:to>
                                    </p:set>
                                    <p:animEffect transition="in" filter="fade">
                                      <p:cBhvr>
                                        <p:cTn id="20" dur="500"/>
                                        <p:tgtEl>
                                          <p:spTgt spid="103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040"/>
                                        </p:tgtEl>
                                        <p:attrNameLst>
                                          <p:attrName>style.visibility</p:attrName>
                                        </p:attrNameLst>
                                      </p:cBhvr>
                                      <p:to>
                                        <p:strVal val="visible"/>
                                      </p:to>
                                    </p:set>
                                    <p:animEffect transition="in" filter="fade">
                                      <p:cBhvr>
                                        <p:cTn id="23" dur="500"/>
                                        <p:tgtEl>
                                          <p:spTgt spid="104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41"/>
                                        </p:tgtEl>
                                        <p:attrNameLst>
                                          <p:attrName>style.visibility</p:attrName>
                                        </p:attrNameLst>
                                      </p:cBhvr>
                                      <p:to>
                                        <p:strVal val="visible"/>
                                      </p:to>
                                    </p:set>
                                    <p:animEffect transition="in" filter="fade">
                                      <p:cBhvr>
                                        <p:cTn id="26" dur="500"/>
                                        <p:tgtEl>
                                          <p:spTgt spid="1041"/>
                                        </p:tgtEl>
                                      </p:cBhvr>
                                    </p:animEffect>
                                  </p:childTnLst>
                                </p:cTn>
                              </p:par>
                              <p:par>
                                <p:cTn id="27" presetID="10" presetClass="entr" presetSubtype="0" fill="hold" nodeType="withEffect">
                                  <p:stCondLst>
                                    <p:cond delay="0"/>
                                  </p:stCondLst>
                                  <p:childTnLst>
                                    <p:set>
                                      <p:cBhvr>
                                        <p:cTn id="28" dur="1" fill="hold">
                                          <p:stCondLst>
                                            <p:cond delay="0"/>
                                          </p:stCondLst>
                                        </p:cTn>
                                        <p:tgtEl>
                                          <p:spTgt spid="1033"/>
                                        </p:tgtEl>
                                        <p:attrNameLst>
                                          <p:attrName>style.visibility</p:attrName>
                                        </p:attrNameLst>
                                      </p:cBhvr>
                                      <p:to>
                                        <p:strVal val="visible"/>
                                      </p:to>
                                    </p:set>
                                    <p:animEffect transition="in" filter="fade">
                                      <p:cBhvr>
                                        <p:cTn id="29" dur="500"/>
                                        <p:tgtEl>
                                          <p:spTgt spid="1033"/>
                                        </p:tgtEl>
                                      </p:cBhvr>
                                    </p:animEffect>
                                  </p:childTnLst>
                                </p:cTn>
                              </p:par>
                              <p:par>
                                <p:cTn id="30" presetID="10" presetClass="entr" presetSubtype="0" fill="hold" nodeType="withEffect">
                                  <p:stCondLst>
                                    <p:cond delay="0"/>
                                  </p:stCondLst>
                                  <p:childTnLst>
                                    <p:set>
                                      <p:cBhvr>
                                        <p:cTn id="31" dur="1" fill="hold">
                                          <p:stCondLst>
                                            <p:cond delay="0"/>
                                          </p:stCondLst>
                                        </p:cTn>
                                        <p:tgtEl>
                                          <p:spTgt spid="1037"/>
                                        </p:tgtEl>
                                        <p:attrNameLst>
                                          <p:attrName>style.visibility</p:attrName>
                                        </p:attrNameLst>
                                      </p:cBhvr>
                                      <p:to>
                                        <p:strVal val="visible"/>
                                      </p:to>
                                    </p:set>
                                    <p:animEffect transition="in" filter="fade">
                                      <p:cBhvr>
                                        <p:cTn id="32" dur="500"/>
                                        <p:tgtEl>
                                          <p:spTgt spid="1037"/>
                                        </p:tgtEl>
                                      </p:cBhvr>
                                    </p:animEffect>
                                  </p:childTnLst>
                                </p:cTn>
                              </p:par>
                              <p:par>
                                <p:cTn id="33" presetID="10" presetClass="entr" presetSubtype="0" fill="hold" nodeType="withEffect">
                                  <p:stCondLst>
                                    <p:cond delay="0"/>
                                  </p:stCondLst>
                                  <p:childTnLst>
                                    <p:set>
                                      <p:cBhvr>
                                        <p:cTn id="34" dur="1" fill="hold">
                                          <p:stCondLst>
                                            <p:cond delay="0"/>
                                          </p:stCondLst>
                                        </p:cTn>
                                        <p:tgtEl>
                                          <p:spTgt spid="1035"/>
                                        </p:tgtEl>
                                        <p:attrNameLst>
                                          <p:attrName>style.visibility</p:attrName>
                                        </p:attrNameLst>
                                      </p:cBhvr>
                                      <p:to>
                                        <p:strVal val="visible"/>
                                      </p:to>
                                    </p:set>
                                    <p:animEffect transition="in" filter="fade">
                                      <p:cBhvr>
                                        <p:cTn id="35" dur="500"/>
                                        <p:tgtEl>
                                          <p:spTgt spid="103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046"/>
                                        </p:tgtEl>
                                        <p:attrNameLst>
                                          <p:attrName>style.visibility</p:attrName>
                                        </p:attrNameLst>
                                      </p:cBhvr>
                                      <p:to>
                                        <p:strVal val="visible"/>
                                      </p:to>
                                    </p:set>
                                    <p:animEffect transition="in" filter="fade">
                                      <p:cBhvr>
                                        <p:cTn id="40" dur="500"/>
                                        <p:tgtEl>
                                          <p:spTgt spid="104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048"/>
                                        </p:tgtEl>
                                        <p:attrNameLst>
                                          <p:attrName>style.visibility</p:attrName>
                                        </p:attrNameLst>
                                      </p:cBhvr>
                                      <p:to>
                                        <p:strVal val="visible"/>
                                      </p:to>
                                    </p:set>
                                    <p:animEffect transition="in" filter="fade">
                                      <p:cBhvr>
                                        <p:cTn id="43" dur="500"/>
                                        <p:tgtEl>
                                          <p:spTgt spid="1048"/>
                                        </p:tgtEl>
                                      </p:cBhvr>
                                    </p:animEffect>
                                  </p:childTnLst>
                                </p:cTn>
                              </p:par>
                              <p:par>
                                <p:cTn id="44" presetID="10" presetClass="entr" presetSubtype="0" fill="hold" nodeType="withEffect">
                                  <p:stCondLst>
                                    <p:cond delay="0"/>
                                  </p:stCondLst>
                                  <p:childTnLst>
                                    <p:set>
                                      <p:cBhvr>
                                        <p:cTn id="45" dur="1" fill="hold">
                                          <p:stCondLst>
                                            <p:cond delay="0"/>
                                          </p:stCondLst>
                                        </p:cTn>
                                        <p:tgtEl>
                                          <p:spTgt spid="58"/>
                                        </p:tgtEl>
                                        <p:attrNameLst>
                                          <p:attrName>style.visibility</p:attrName>
                                        </p:attrNameLst>
                                      </p:cBhvr>
                                      <p:to>
                                        <p:strVal val="visible"/>
                                      </p:to>
                                    </p:set>
                                    <p:animEffect transition="in" filter="fade">
                                      <p:cBhvr>
                                        <p:cTn id="46" dur="500"/>
                                        <p:tgtEl>
                                          <p:spTgt spid="58"/>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nodeType="clickEffect">
                                  <p:stCondLst>
                                    <p:cond delay="0"/>
                                  </p:stCondLst>
                                  <p:childTnLst>
                                    <p:animEffect transition="out" filter="fade">
                                      <p:cBhvr>
                                        <p:cTn id="50" dur="500"/>
                                        <p:tgtEl>
                                          <p:spTgt spid="1046"/>
                                        </p:tgtEl>
                                      </p:cBhvr>
                                    </p:animEffect>
                                    <p:set>
                                      <p:cBhvr>
                                        <p:cTn id="51" dur="1" fill="hold">
                                          <p:stCondLst>
                                            <p:cond delay="499"/>
                                          </p:stCondLst>
                                        </p:cTn>
                                        <p:tgtEl>
                                          <p:spTgt spid="1046"/>
                                        </p:tgtEl>
                                        <p:attrNameLst>
                                          <p:attrName>style.visibility</p:attrName>
                                        </p:attrNameLst>
                                      </p:cBhvr>
                                      <p:to>
                                        <p:strVal val="hidden"/>
                                      </p:to>
                                    </p:set>
                                  </p:childTnLst>
                                </p:cTn>
                              </p:par>
                              <p:par>
                                <p:cTn id="52" presetID="10" presetClass="exit" presetSubtype="0" fill="hold" grpId="1" nodeType="withEffect">
                                  <p:stCondLst>
                                    <p:cond delay="0"/>
                                  </p:stCondLst>
                                  <p:childTnLst>
                                    <p:animEffect transition="out" filter="fade">
                                      <p:cBhvr>
                                        <p:cTn id="53" dur="500"/>
                                        <p:tgtEl>
                                          <p:spTgt spid="1048"/>
                                        </p:tgtEl>
                                      </p:cBhvr>
                                    </p:animEffect>
                                    <p:set>
                                      <p:cBhvr>
                                        <p:cTn id="54" dur="1" fill="hold">
                                          <p:stCondLst>
                                            <p:cond delay="499"/>
                                          </p:stCondLst>
                                        </p:cTn>
                                        <p:tgtEl>
                                          <p:spTgt spid="1048"/>
                                        </p:tgtEl>
                                        <p:attrNameLst>
                                          <p:attrName>style.visibility</p:attrName>
                                        </p:attrNameLst>
                                      </p:cBhvr>
                                      <p:to>
                                        <p:strVal val="hidden"/>
                                      </p:to>
                                    </p:set>
                                  </p:childTnLst>
                                </p:cTn>
                              </p:par>
                              <p:par>
                                <p:cTn id="55" presetID="10" presetClass="entr" presetSubtype="0" fill="hold" nodeType="withEffect">
                                  <p:stCondLst>
                                    <p:cond delay="0"/>
                                  </p:stCondLst>
                                  <p:childTnLst>
                                    <p:set>
                                      <p:cBhvr>
                                        <p:cTn id="56" dur="1" fill="hold">
                                          <p:stCondLst>
                                            <p:cond delay="0"/>
                                          </p:stCondLst>
                                        </p:cTn>
                                        <p:tgtEl>
                                          <p:spTgt spid="1052"/>
                                        </p:tgtEl>
                                        <p:attrNameLst>
                                          <p:attrName>style.visibility</p:attrName>
                                        </p:attrNameLst>
                                      </p:cBhvr>
                                      <p:to>
                                        <p:strVal val="visible"/>
                                      </p:to>
                                    </p:set>
                                    <p:animEffect transition="in" filter="fade">
                                      <p:cBhvr>
                                        <p:cTn id="57" dur="500"/>
                                        <p:tgtEl>
                                          <p:spTgt spid="1052"/>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053"/>
                                        </p:tgtEl>
                                        <p:attrNameLst>
                                          <p:attrName>style.visibility</p:attrName>
                                        </p:attrNameLst>
                                      </p:cBhvr>
                                      <p:to>
                                        <p:strVal val="visible"/>
                                      </p:to>
                                    </p:set>
                                    <p:animEffect transition="in" filter="fade">
                                      <p:cBhvr>
                                        <p:cTn id="60" dur="500"/>
                                        <p:tgtEl>
                                          <p:spTgt spid="1053"/>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1055"/>
                                        </p:tgtEl>
                                        <p:attrNameLst>
                                          <p:attrName>style.visibility</p:attrName>
                                        </p:attrNameLst>
                                      </p:cBhvr>
                                      <p:to>
                                        <p:strVal val="visible"/>
                                      </p:to>
                                    </p:set>
                                    <p:animEffect transition="in" filter="fade">
                                      <p:cBhvr>
                                        <p:cTn id="65" dur="500"/>
                                        <p:tgtEl>
                                          <p:spTgt spid="1055"/>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nodeType="clickEffect">
                                  <p:stCondLst>
                                    <p:cond delay="0"/>
                                  </p:stCondLst>
                                  <p:childTnLst>
                                    <p:animEffect transition="out" filter="fade">
                                      <p:cBhvr>
                                        <p:cTn id="69" dur="500"/>
                                        <p:tgtEl>
                                          <p:spTgt spid="1055"/>
                                        </p:tgtEl>
                                      </p:cBhvr>
                                    </p:animEffect>
                                    <p:set>
                                      <p:cBhvr>
                                        <p:cTn id="70" dur="1" fill="hold">
                                          <p:stCondLst>
                                            <p:cond delay="499"/>
                                          </p:stCondLst>
                                        </p:cTn>
                                        <p:tgtEl>
                                          <p:spTgt spid="1055"/>
                                        </p:tgtEl>
                                        <p:attrNameLst>
                                          <p:attrName>style.visibility</p:attrName>
                                        </p:attrNameLst>
                                      </p:cBhvr>
                                      <p:to>
                                        <p:strVal val="hidden"/>
                                      </p:to>
                                    </p:set>
                                  </p:childTnLst>
                                </p:cTn>
                              </p:par>
                              <p:par>
                                <p:cTn id="71" presetID="10" presetClass="exit" presetSubtype="0" fill="hold" grpId="1" nodeType="withEffect">
                                  <p:stCondLst>
                                    <p:cond delay="0"/>
                                  </p:stCondLst>
                                  <p:childTnLst>
                                    <p:animEffect transition="out" filter="fade">
                                      <p:cBhvr>
                                        <p:cTn id="72" dur="500"/>
                                        <p:tgtEl>
                                          <p:spTgt spid="1053"/>
                                        </p:tgtEl>
                                      </p:cBhvr>
                                    </p:animEffect>
                                    <p:set>
                                      <p:cBhvr>
                                        <p:cTn id="73" dur="1" fill="hold">
                                          <p:stCondLst>
                                            <p:cond delay="499"/>
                                          </p:stCondLst>
                                        </p:cTn>
                                        <p:tgtEl>
                                          <p:spTgt spid="1053"/>
                                        </p:tgtEl>
                                        <p:attrNameLst>
                                          <p:attrName>style.visibility</p:attrName>
                                        </p:attrNameLst>
                                      </p:cBhvr>
                                      <p:to>
                                        <p:strVal val="hidden"/>
                                      </p:to>
                                    </p:set>
                                  </p:childTnLst>
                                </p:cTn>
                              </p:par>
                              <p:par>
                                <p:cTn id="74" presetID="10" presetClass="entr" presetSubtype="0" fill="hold" grpId="0" nodeType="withEffect">
                                  <p:stCondLst>
                                    <p:cond delay="0"/>
                                  </p:stCondLst>
                                  <p:childTnLst>
                                    <p:set>
                                      <p:cBhvr>
                                        <p:cTn id="75" dur="1" fill="hold">
                                          <p:stCondLst>
                                            <p:cond delay="0"/>
                                          </p:stCondLst>
                                        </p:cTn>
                                        <p:tgtEl>
                                          <p:spTgt spid="94"/>
                                        </p:tgtEl>
                                        <p:attrNameLst>
                                          <p:attrName>style.visibility</p:attrName>
                                        </p:attrNameLst>
                                      </p:cBhvr>
                                      <p:to>
                                        <p:strVal val="visible"/>
                                      </p:to>
                                    </p:set>
                                    <p:animEffect transition="in" filter="fade">
                                      <p:cBhvr>
                                        <p:cTn id="76"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9" grpId="0" animBg="1"/>
      <p:bldP spid="1040" grpId="0"/>
      <p:bldP spid="1041" grpId="0"/>
      <p:bldP spid="1048" grpId="0"/>
      <p:bldP spid="1048" grpId="1"/>
      <p:bldP spid="1053" grpId="0"/>
      <p:bldP spid="1053" grpId="1"/>
      <p:bldP spid="94"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1"/>
</p:tagLst>
</file>

<file path=ppt/tags/tag2.xml><?xml version="1.0" encoding="utf-8"?>
<p:tagLst xmlns:a="http://schemas.openxmlformats.org/drawingml/2006/main" xmlns:r="http://schemas.openxmlformats.org/officeDocument/2006/relationships" xmlns:p="http://schemas.openxmlformats.org/presentationml/2006/main">
  <p:tag name="TIMING" val="|23.5|11.3|7"/>
</p:tagLst>
</file>

<file path=ppt/tags/tag3.xml><?xml version="1.0" encoding="utf-8"?>
<p:tagLst xmlns:a="http://schemas.openxmlformats.org/drawingml/2006/main" xmlns:r="http://schemas.openxmlformats.org/officeDocument/2006/relationships" xmlns:p="http://schemas.openxmlformats.org/presentationml/2006/main">
  <p:tag name="TIMING" val="|42.3|10.9|6|5.1"/>
</p:tagLst>
</file>

<file path=ppt/tags/tag4.xml><?xml version="1.0" encoding="utf-8"?>
<p:tagLst xmlns:a="http://schemas.openxmlformats.org/drawingml/2006/main" xmlns:r="http://schemas.openxmlformats.org/officeDocument/2006/relationships" xmlns:p="http://schemas.openxmlformats.org/presentationml/2006/main">
  <p:tag name="TIMING" val="|23.1|14.2|7.9|9.1|4.4|8.5|2.3"/>
</p:tagLst>
</file>

<file path=ppt/tags/tag5.xml><?xml version="1.0" encoding="utf-8"?>
<p:tagLst xmlns:a="http://schemas.openxmlformats.org/drawingml/2006/main" xmlns:r="http://schemas.openxmlformats.org/officeDocument/2006/relationships" xmlns:p="http://schemas.openxmlformats.org/presentationml/2006/main">
  <p:tag name="TIMING" val="|37.9|10.4|17.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2918</TotalTime>
  <Words>2608</Words>
  <Application>Microsoft Office PowerPoint</Application>
  <PresentationFormat>画面に合わせる (4:3)</PresentationFormat>
  <Paragraphs>263</Paragraphs>
  <Slides>15</Slides>
  <Notes>15</Notes>
  <HiddenSlides>1</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ビジネス</vt:lpstr>
      <vt:lpstr>クラウドにおける仮想マシンの安全な監視機構</vt:lpstr>
      <vt:lpstr>クラウドへのサーバ集約</vt:lpstr>
      <vt:lpstr>クラウドに対する攻撃への対策</vt:lpstr>
      <vt:lpstr>VMを用いたIDSのオフロード</vt:lpstr>
      <vt:lpstr>クラウド内でのオフロード</vt:lpstr>
      <vt:lpstr>提案：RemoteTrans</vt:lpstr>
      <vt:lpstr>RemoteTransを用いた監視</vt:lpstr>
      <vt:lpstr>データ改ざんの危険性</vt:lpstr>
      <vt:lpstr>データの整合性チェック</vt:lpstr>
      <vt:lpstr>信頼できるVMM</vt:lpstr>
      <vt:lpstr>実験（1）</vt:lpstr>
      <vt:lpstr>実験（2）</vt:lpstr>
      <vt:lpstr>関連研究</vt:lpstr>
      <vt:lpstr>まとめ</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juda_kazuki</dc:creator>
  <cp:lastModifiedBy>judas</cp:lastModifiedBy>
  <cp:revision>152</cp:revision>
  <cp:lastPrinted>2013-02-13T07:53:15Z</cp:lastPrinted>
  <dcterms:created xsi:type="dcterms:W3CDTF">2012-12-19T06:28:43Z</dcterms:created>
  <dcterms:modified xsi:type="dcterms:W3CDTF">2013-02-17T21:50:05Z</dcterms:modified>
</cp:coreProperties>
</file>