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4.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5.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60" r:id="rId3"/>
    <p:sldId id="258" r:id="rId4"/>
    <p:sldId id="259" r:id="rId5"/>
    <p:sldId id="261" r:id="rId6"/>
    <p:sldId id="262" r:id="rId7"/>
    <p:sldId id="276" r:id="rId8"/>
    <p:sldId id="263" r:id="rId9"/>
    <p:sldId id="277" r:id="rId10"/>
    <p:sldId id="274" r:id="rId11"/>
    <p:sldId id="266" r:id="rId12"/>
    <p:sldId id="278" r:id="rId13"/>
    <p:sldId id="279" r:id="rId14"/>
    <p:sldId id="280" r:id="rId15"/>
    <p:sldId id="272" r:id="rId16"/>
    <p:sldId id="281" r:id="rId17"/>
    <p:sldId id="284" r:id="rId18"/>
    <p:sldId id="285" r:id="rId19"/>
    <p:sldId id="268" r:id="rId20"/>
    <p:sldId id="273" r:id="rId21"/>
    <p:sldId id="282" r:id="rId22"/>
    <p:sldId id="286" r:id="rId23"/>
    <p:sldId id="283" r:id="rId24"/>
    <p:sldId id="269" r:id="rId25"/>
    <p:sldId id="270" r:id="rId2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71" autoAdjust="0"/>
  </p:normalViewPr>
  <p:slideViewPr>
    <p:cSldViewPr>
      <p:cViewPr>
        <p:scale>
          <a:sx n="70" d="100"/>
          <a:sy n="70" d="100"/>
        </p:scale>
        <p:origin x="-390"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FDAA2C66-AB76-4A85-BE23-1F65EEC5432D}" type="datetimeFigureOut">
              <a:rPr kumimoji="1" lang="ja-JP" altLang="en-US" smtClean="0"/>
              <a:t>2013/8/1</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C696DC95-103F-4142-9395-3AC051ED1F49}" type="slidenum">
              <a:rPr kumimoji="1" lang="ja-JP" altLang="en-US" smtClean="0"/>
              <a:t>‹#›</a:t>
            </a:fld>
            <a:endParaRPr kumimoji="1" lang="ja-JP" altLang="en-US"/>
          </a:p>
        </p:txBody>
      </p:sp>
    </p:spTree>
    <p:extLst>
      <p:ext uri="{BB962C8B-B14F-4D97-AF65-F5344CB8AC3E}">
        <p14:creationId xmlns:p14="http://schemas.microsoft.com/office/powerpoint/2010/main" val="1413973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F894108-4A42-40FC-A19D-66F8E433F910}" type="datetimeFigureOut">
              <a:rPr kumimoji="1" lang="ja-JP" altLang="en-US" smtClean="0"/>
              <a:t>2013/8/1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D98994C-4FEB-4437-A894-3C6B56DC4AEF}" type="slidenum">
              <a:rPr kumimoji="1" lang="ja-JP" altLang="en-US" smtClean="0"/>
              <a:t>‹#›</a:t>
            </a:fld>
            <a:endParaRPr kumimoji="1" lang="ja-JP" altLang="en-US"/>
          </a:p>
        </p:txBody>
      </p:sp>
    </p:spTree>
    <p:extLst>
      <p:ext uri="{BB962C8B-B14F-4D97-AF65-F5344CB8AC3E}">
        <p14:creationId xmlns:p14="http://schemas.microsoft.com/office/powerpoint/2010/main" val="17022505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a:t>
            </a:fld>
            <a:endParaRPr kumimoji="1" lang="ja-JP" altLang="en-US"/>
          </a:p>
        </p:txBody>
      </p:sp>
    </p:spTree>
    <p:extLst>
      <p:ext uri="{BB962C8B-B14F-4D97-AF65-F5344CB8AC3E}">
        <p14:creationId xmlns:p14="http://schemas.microsoft.com/office/powerpoint/2010/main" val="1177914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10</a:t>
            </a:fld>
            <a:endParaRPr kumimoji="1" lang="ja-JP" altLang="en-US"/>
          </a:p>
        </p:txBody>
      </p:sp>
    </p:spTree>
    <p:extLst>
      <p:ext uri="{BB962C8B-B14F-4D97-AF65-F5344CB8AC3E}">
        <p14:creationId xmlns:p14="http://schemas.microsoft.com/office/powerpoint/2010/main" val="3896556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11</a:t>
            </a:fld>
            <a:endParaRPr kumimoji="1" lang="ja-JP" altLang="en-US"/>
          </a:p>
        </p:txBody>
      </p:sp>
    </p:spTree>
    <p:extLst>
      <p:ext uri="{BB962C8B-B14F-4D97-AF65-F5344CB8AC3E}">
        <p14:creationId xmlns:p14="http://schemas.microsoft.com/office/powerpoint/2010/main" val="3496283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12</a:t>
            </a:fld>
            <a:endParaRPr kumimoji="1" lang="ja-JP" altLang="en-US"/>
          </a:p>
        </p:txBody>
      </p:sp>
    </p:spTree>
    <p:extLst>
      <p:ext uri="{BB962C8B-B14F-4D97-AF65-F5344CB8AC3E}">
        <p14:creationId xmlns:p14="http://schemas.microsoft.com/office/powerpoint/2010/main" val="3173275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13</a:t>
            </a:fld>
            <a:endParaRPr kumimoji="1" lang="ja-JP" altLang="en-US"/>
          </a:p>
        </p:txBody>
      </p:sp>
    </p:spTree>
    <p:extLst>
      <p:ext uri="{BB962C8B-B14F-4D97-AF65-F5344CB8AC3E}">
        <p14:creationId xmlns:p14="http://schemas.microsoft.com/office/powerpoint/2010/main" val="1145906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14</a:t>
            </a:fld>
            <a:endParaRPr kumimoji="1" lang="ja-JP" altLang="en-US"/>
          </a:p>
        </p:txBody>
      </p:sp>
    </p:spTree>
    <p:extLst>
      <p:ext uri="{BB962C8B-B14F-4D97-AF65-F5344CB8AC3E}">
        <p14:creationId xmlns:p14="http://schemas.microsoft.com/office/powerpoint/2010/main" val="3794185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15</a:t>
            </a:fld>
            <a:endParaRPr kumimoji="1" lang="ja-JP" altLang="en-US"/>
          </a:p>
        </p:txBody>
      </p:sp>
    </p:spTree>
    <p:extLst>
      <p:ext uri="{BB962C8B-B14F-4D97-AF65-F5344CB8AC3E}">
        <p14:creationId xmlns:p14="http://schemas.microsoft.com/office/powerpoint/2010/main" val="19776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16</a:t>
            </a:fld>
            <a:endParaRPr kumimoji="1" lang="ja-JP" altLang="en-US"/>
          </a:p>
        </p:txBody>
      </p:sp>
    </p:spTree>
    <p:extLst>
      <p:ext uri="{BB962C8B-B14F-4D97-AF65-F5344CB8AC3E}">
        <p14:creationId xmlns:p14="http://schemas.microsoft.com/office/powerpoint/2010/main" val="3551548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17</a:t>
            </a:fld>
            <a:endParaRPr kumimoji="1" lang="ja-JP" altLang="en-US"/>
          </a:p>
        </p:txBody>
      </p:sp>
    </p:spTree>
    <p:extLst>
      <p:ext uri="{BB962C8B-B14F-4D97-AF65-F5344CB8AC3E}">
        <p14:creationId xmlns:p14="http://schemas.microsoft.com/office/powerpoint/2010/main" val="9356957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18</a:t>
            </a:fld>
            <a:endParaRPr kumimoji="1" lang="ja-JP" altLang="en-US"/>
          </a:p>
        </p:txBody>
      </p:sp>
    </p:spTree>
    <p:extLst>
      <p:ext uri="{BB962C8B-B14F-4D97-AF65-F5344CB8AC3E}">
        <p14:creationId xmlns:p14="http://schemas.microsoft.com/office/powerpoint/2010/main" val="16193584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19</a:t>
            </a:fld>
            <a:endParaRPr kumimoji="1" lang="ja-JP" altLang="en-US"/>
          </a:p>
        </p:txBody>
      </p:sp>
    </p:spTree>
    <p:extLst>
      <p:ext uri="{BB962C8B-B14F-4D97-AF65-F5344CB8AC3E}">
        <p14:creationId xmlns:p14="http://schemas.microsoft.com/office/powerpoint/2010/main" val="3393213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2</a:t>
            </a:fld>
            <a:endParaRPr kumimoji="1" lang="ja-JP" altLang="en-US"/>
          </a:p>
        </p:txBody>
      </p:sp>
    </p:spTree>
    <p:extLst>
      <p:ext uri="{BB962C8B-B14F-4D97-AF65-F5344CB8AC3E}">
        <p14:creationId xmlns:p14="http://schemas.microsoft.com/office/powerpoint/2010/main" val="42059725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20</a:t>
            </a:fld>
            <a:endParaRPr kumimoji="1" lang="ja-JP" altLang="en-US"/>
          </a:p>
        </p:txBody>
      </p:sp>
    </p:spTree>
    <p:extLst>
      <p:ext uri="{BB962C8B-B14F-4D97-AF65-F5344CB8AC3E}">
        <p14:creationId xmlns:p14="http://schemas.microsoft.com/office/powerpoint/2010/main" val="41016526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21</a:t>
            </a:fld>
            <a:endParaRPr kumimoji="1" lang="ja-JP" altLang="en-US"/>
          </a:p>
        </p:txBody>
      </p:sp>
    </p:spTree>
    <p:extLst>
      <p:ext uri="{BB962C8B-B14F-4D97-AF65-F5344CB8AC3E}">
        <p14:creationId xmlns:p14="http://schemas.microsoft.com/office/powerpoint/2010/main" val="2725246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22</a:t>
            </a:fld>
            <a:endParaRPr kumimoji="1" lang="ja-JP" altLang="en-US"/>
          </a:p>
        </p:txBody>
      </p:sp>
    </p:spTree>
    <p:extLst>
      <p:ext uri="{BB962C8B-B14F-4D97-AF65-F5344CB8AC3E}">
        <p14:creationId xmlns:p14="http://schemas.microsoft.com/office/powerpoint/2010/main" val="25304989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23</a:t>
            </a:fld>
            <a:endParaRPr kumimoji="1" lang="ja-JP" altLang="en-US"/>
          </a:p>
        </p:txBody>
      </p:sp>
    </p:spTree>
    <p:extLst>
      <p:ext uri="{BB962C8B-B14F-4D97-AF65-F5344CB8AC3E}">
        <p14:creationId xmlns:p14="http://schemas.microsoft.com/office/powerpoint/2010/main" val="42334797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24</a:t>
            </a:fld>
            <a:endParaRPr kumimoji="1" lang="ja-JP" altLang="en-US"/>
          </a:p>
        </p:txBody>
      </p:sp>
    </p:spTree>
    <p:extLst>
      <p:ext uri="{BB962C8B-B14F-4D97-AF65-F5344CB8AC3E}">
        <p14:creationId xmlns:p14="http://schemas.microsoft.com/office/powerpoint/2010/main" val="12155683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25</a:t>
            </a:fld>
            <a:endParaRPr kumimoji="1" lang="ja-JP" altLang="en-US"/>
          </a:p>
        </p:txBody>
      </p:sp>
    </p:spTree>
    <p:extLst>
      <p:ext uri="{BB962C8B-B14F-4D97-AF65-F5344CB8AC3E}">
        <p14:creationId xmlns:p14="http://schemas.microsoft.com/office/powerpoint/2010/main" val="3093904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3</a:t>
            </a:fld>
            <a:endParaRPr kumimoji="1" lang="ja-JP" altLang="en-US"/>
          </a:p>
        </p:txBody>
      </p:sp>
    </p:spTree>
    <p:extLst>
      <p:ext uri="{BB962C8B-B14F-4D97-AF65-F5344CB8AC3E}">
        <p14:creationId xmlns:p14="http://schemas.microsoft.com/office/powerpoint/2010/main" val="3477240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4</a:t>
            </a:fld>
            <a:endParaRPr kumimoji="1" lang="ja-JP" altLang="en-US"/>
          </a:p>
        </p:txBody>
      </p:sp>
    </p:spTree>
    <p:extLst>
      <p:ext uri="{BB962C8B-B14F-4D97-AF65-F5344CB8AC3E}">
        <p14:creationId xmlns:p14="http://schemas.microsoft.com/office/powerpoint/2010/main" val="3145966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5</a:t>
            </a:fld>
            <a:endParaRPr kumimoji="1" lang="ja-JP" altLang="en-US"/>
          </a:p>
        </p:txBody>
      </p:sp>
    </p:spTree>
    <p:extLst>
      <p:ext uri="{BB962C8B-B14F-4D97-AF65-F5344CB8AC3E}">
        <p14:creationId xmlns:p14="http://schemas.microsoft.com/office/powerpoint/2010/main" val="1282787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6</a:t>
            </a:fld>
            <a:endParaRPr kumimoji="1" lang="ja-JP" altLang="en-US"/>
          </a:p>
        </p:txBody>
      </p:sp>
    </p:spTree>
    <p:extLst>
      <p:ext uri="{BB962C8B-B14F-4D97-AF65-F5344CB8AC3E}">
        <p14:creationId xmlns:p14="http://schemas.microsoft.com/office/powerpoint/2010/main" val="1925006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7</a:t>
            </a:fld>
            <a:endParaRPr kumimoji="1" lang="ja-JP" altLang="en-US"/>
          </a:p>
        </p:txBody>
      </p:sp>
    </p:spTree>
    <p:extLst>
      <p:ext uri="{BB962C8B-B14F-4D97-AF65-F5344CB8AC3E}">
        <p14:creationId xmlns:p14="http://schemas.microsoft.com/office/powerpoint/2010/main" val="61570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8</a:t>
            </a:fld>
            <a:endParaRPr kumimoji="1" lang="ja-JP" altLang="en-US"/>
          </a:p>
        </p:txBody>
      </p:sp>
    </p:spTree>
    <p:extLst>
      <p:ext uri="{BB962C8B-B14F-4D97-AF65-F5344CB8AC3E}">
        <p14:creationId xmlns:p14="http://schemas.microsoft.com/office/powerpoint/2010/main" val="2753119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98994C-4FEB-4437-A894-3C6B56DC4AEF}" type="slidenum">
              <a:rPr kumimoji="1" lang="ja-JP" altLang="en-US" smtClean="0"/>
              <a:t>9</a:t>
            </a:fld>
            <a:endParaRPr kumimoji="1" lang="ja-JP" altLang="en-US"/>
          </a:p>
        </p:txBody>
      </p:sp>
    </p:spTree>
    <p:extLst>
      <p:ext uri="{BB962C8B-B14F-4D97-AF65-F5344CB8AC3E}">
        <p14:creationId xmlns:p14="http://schemas.microsoft.com/office/powerpoint/2010/main" val="33062571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CE547C16-30F1-448D-9D4C-0302840F954B}" type="datetimeFigureOut">
              <a:rPr kumimoji="1" lang="ja-JP" altLang="en-US" smtClean="0"/>
              <a:t>2013/8/1</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87D5C63B-8AC4-44B5-8E35-FCD59067DDE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CE547C16-30F1-448D-9D4C-0302840F954B}" type="datetimeFigureOut">
              <a:rPr kumimoji="1" lang="ja-JP" altLang="en-US" smtClean="0"/>
              <a:t>2013/8/1</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CE547C16-30F1-448D-9D4C-0302840F954B}" type="datetimeFigureOut">
              <a:rPr kumimoji="1" lang="ja-JP" altLang="en-US" smtClean="0"/>
              <a:t>2013/8/1</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CE547C16-30F1-448D-9D4C-0302840F954B}" type="datetimeFigureOut">
              <a:rPr kumimoji="1" lang="ja-JP" altLang="en-US" smtClean="0"/>
              <a:t>2013/8/1</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CE547C16-30F1-448D-9D4C-0302840F954B}" type="datetimeFigureOut">
              <a:rPr kumimoji="1" lang="ja-JP" altLang="en-US" smtClean="0"/>
              <a:t>2013/8/1</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CE547C16-30F1-448D-9D4C-0302840F954B}" type="datetimeFigureOut">
              <a:rPr kumimoji="1" lang="ja-JP" altLang="en-US" smtClean="0"/>
              <a:t>2013/8/1</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CE547C16-30F1-448D-9D4C-0302840F954B}" type="datetimeFigureOut">
              <a:rPr kumimoji="1" lang="ja-JP" altLang="en-US" smtClean="0"/>
              <a:t>2013/8/1</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CE547C16-30F1-448D-9D4C-0302840F954B}" type="datetimeFigureOut">
              <a:rPr kumimoji="1" lang="ja-JP" altLang="en-US" smtClean="0"/>
              <a:t>2013/8/1</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CE547C16-30F1-448D-9D4C-0302840F954B}" type="datetimeFigureOut">
              <a:rPr kumimoji="1" lang="ja-JP" altLang="en-US" smtClean="0"/>
              <a:t>2013/8/1</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CE547C16-30F1-448D-9D4C-0302840F954B}" type="datetimeFigureOut">
              <a:rPr kumimoji="1" lang="ja-JP" altLang="en-US" smtClean="0"/>
              <a:t>2013/8/1</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87D5C63B-8AC4-44B5-8E35-FCD59067DDE3}"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CE547C16-30F1-448D-9D4C-0302840F954B}" type="datetimeFigureOut">
              <a:rPr kumimoji="1" lang="ja-JP" altLang="en-US" smtClean="0"/>
              <a:t>2013/8/1</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87D5C63B-8AC4-44B5-8E35-FCD59067DDE3}"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E547C16-30F1-448D-9D4C-0302840F954B}" type="datetimeFigureOut">
              <a:rPr kumimoji="1" lang="ja-JP" altLang="en-US" smtClean="0"/>
              <a:t>2013/8/1</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7D5C63B-8AC4-44B5-8E35-FCD59067DDE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3608" y="908720"/>
            <a:ext cx="7416824" cy="1829761"/>
          </a:xfrm>
        </p:spPr>
        <p:txBody>
          <a:bodyPr/>
          <a:lstStyle/>
          <a:p>
            <a:r>
              <a:rPr lang="ja-JP" altLang="en-US" dirty="0" smtClean="0"/>
              <a:t>クラウド上の仮想マシンの安全なリモート監視機構</a:t>
            </a:r>
            <a:endParaRPr kumimoji="1" lang="ja-JP" altLang="en-US" dirty="0"/>
          </a:p>
        </p:txBody>
      </p:sp>
      <p:sp>
        <p:nvSpPr>
          <p:cNvPr id="3" name="サブタイトル 2"/>
          <p:cNvSpPr>
            <a:spLocks noGrp="1"/>
          </p:cNvSpPr>
          <p:nvPr>
            <p:ph type="subTitle" idx="1"/>
          </p:nvPr>
        </p:nvSpPr>
        <p:spPr>
          <a:xfrm>
            <a:off x="683568" y="2996952"/>
            <a:ext cx="7772400" cy="2121649"/>
          </a:xfrm>
        </p:spPr>
        <p:txBody>
          <a:bodyPr>
            <a:normAutofit/>
          </a:bodyPr>
          <a:lstStyle/>
          <a:p>
            <a:endParaRPr lang="en-US" altLang="ja-JP" sz="3000" dirty="0" smtClean="0"/>
          </a:p>
          <a:p>
            <a:r>
              <a:rPr lang="ja-JP" altLang="en-US" sz="3000" dirty="0" smtClean="0"/>
              <a:t>九州</a:t>
            </a:r>
            <a:r>
              <a:rPr lang="ja-JP" altLang="en-US" sz="3000" dirty="0"/>
              <a:t>工業</a:t>
            </a:r>
            <a:r>
              <a:rPr lang="ja-JP" altLang="en-US" sz="3000" dirty="0" smtClean="0"/>
              <a:t>大学</a:t>
            </a:r>
            <a:endParaRPr lang="en-US" altLang="ja-JP" sz="3000" dirty="0" smtClean="0"/>
          </a:p>
          <a:p>
            <a:r>
              <a:rPr kumimoji="1" lang="ja-JP" altLang="en-US" sz="3000" dirty="0"/>
              <a:t>重田</a:t>
            </a:r>
            <a:r>
              <a:rPr kumimoji="1" lang="ja-JP" altLang="en-US" sz="3000" dirty="0" smtClean="0"/>
              <a:t>一樹　光来健一</a:t>
            </a:r>
            <a:endParaRPr kumimoji="1" lang="ja-JP" altLang="en-US" sz="3000" dirty="0"/>
          </a:p>
        </p:txBody>
      </p:sp>
    </p:spTree>
    <p:extLst>
      <p:ext uri="{BB962C8B-B14F-4D97-AF65-F5344CB8AC3E}">
        <p14:creationId xmlns:p14="http://schemas.microsoft.com/office/powerpoint/2010/main" val="1967454785"/>
      </p:ext>
    </p:extLst>
  </p:cSld>
  <p:clrMapOvr>
    <a:masterClrMapping/>
  </p:clrMapOvr>
  <mc:AlternateContent xmlns:mc="http://schemas.openxmlformats.org/markup-compatibility/2006" xmlns:p14="http://schemas.microsoft.com/office/powerpoint/2010/main">
    <mc:Choice Requires="p14">
      <p:transition spd="slow" p14:dur="2000" advTm="11158"/>
    </mc:Choice>
    <mc:Fallback xmlns="">
      <p:transition spd="slow" advTm="1115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86745" y="1448619"/>
            <a:ext cx="8229600" cy="4525963"/>
          </a:xfrm>
        </p:spPr>
        <p:txBody>
          <a:bodyPr/>
          <a:lstStyle/>
          <a:p>
            <a:r>
              <a:rPr lang="en-US" altLang="ja-JP" dirty="0" smtClean="0"/>
              <a:t>RT</a:t>
            </a:r>
            <a:r>
              <a:rPr lang="ja-JP" altLang="en-US" dirty="0" smtClean="0"/>
              <a:t>ランタイムと</a:t>
            </a:r>
            <a:r>
              <a:rPr lang="en-US" altLang="ja-JP" dirty="0" smtClean="0"/>
              <a:t>RT</a:t>
            </a:r>
            <a:r>
              <a:rPr lang="ja-JP" altLang="en-US" dirty="0" smtClean="0"/>
              <a:t>モジュール間のリクエストやレスポンスを管理</a:t>
            </a:r>
            <a:r>
              <a:rPr lang="en-US" altLang="ja-JP" dirty="0" smtClean="0"/>
              <a:t>VM</a:t>
            </a:r>
            <a:r>
              <a:rPr lang="ja-JP" altLang="en-US" dirty="0" smtClean="0"/>
              <a:t>で改ざんされる恐れ</a:t>
            </a:r>
            <a:endParaRPr lang="en-US" altLang="ja-JP" dirty="0" smtClean="0"/>
          </a:p>
          <a:p>
            <a:pPr lvl="1"/>
            <a:r>
              <a:rPr lang="en-US" altLang="ja-JP" dirty="0" smtClean="0"/>
              <a:t>RT</a:t>
            </a:r>
            <a:r>
              <a:rPr lang="ja-JP" altLang="en-US" dirty="0"/>
              <a:t>サーバ</a:t>
            </a:r>
            <a:r>
              <a:rPr lang="ja-JP" altLang="en-US" dirty="0" smtClean="0"/>
              <a:t>を管理</a:t>
            </a:r>
            <a:r>
              <a:rPr lang="en-US" altLang="ja-JP" dirty="0" smtClean="0"/>
              <a:t>VM</a:t>
            </a:r>
            <a:r>
              <a:rPr lang="ja-JP" altLang="en-US" dirty="0" smtClean="0"/>
              <a:t>で動かす必要があるため</a:t>
            </a:r>
            <a:endParaRPr lang="en-US" altLang="ja-JP" dirty="0"/>
          </a:p>
          <a:p>
            <a:pPr lvl="1"/>
            <a:r>
              <a:rPr lang="ja-JP" altLang="en-US" dirty="0" smtClean="0"/>
              <a:t>例：プロセスリストをたどる際に攻撃プロセスを隠蔽</a:t>
            </a:r>
            <a:endParaRPr kumimoji="1" lang="en-US" altLang="ja-JP" dirty="0" smtClean="0"/>
          </a:p>
          <a:p>
            <a:pPr lvl="2"/>
            <a:r>
              <a:rPr kumimoji="1" lang="ja-JP" altLang="en-US" dirty="0" smtClean="0"/>
              <a:t>攻撃プロセスへのリンクをその次のプロセスに変更</a:t>
            </a:r>
            <a:endParaRPr kumimoji="1" lang="en-US" altLang="ja-JP" dirty="0" smtClean="0"/>
          </a:p>
        </p:txBody>
      </p:sp>
      <p:sp>
        <p:nvSpPr>
          <p:cNvPr id="3" name="タイトル 2"/>
          <p:cNvSpPr>
            <a:spLocks noGrp="1"/>
          </p:cNvSpPr>
          <p:nvPr>
            <p:ph type="title"/>
          </p:nvPr>
        </p:nvSpPr>
        <p:spPr/>
        <p:txBody>
          <a:bodyPr>
            <a:normAutofit/>
          </a:bodyPr>
          <a:lstStyle/>
          <a:p>
            <a:r>
              <a:rPr lang="ja-JP" altLang="en-US" dirty="0"/>
              <a:t>クラウド内での監視データの</a:t>
            </a:r>
            <a:r>
              <a:rPr kumimoji="1" lang="ja-JP" altLang="en-US" dirty="0" smtClean="0"/>
              <a:t>改ざん</a:t>
            </a:r>
            <a:endParaRPr kumimoji="1" lang="ja-JP" altLang="en-US" dirty="0"/>
          </a:p>
        </p:txBody>
      </p:sp>
      <p:sp>
        <p:nvSpPr>
          <p:cNvPr id="12" name="雲 11"/>
          <p:cNvSpPr/>
          <p:nvPr/>
        </p:nvSpPr>
        <p:spPr>
          <a:xfrm>
            <a:off x="3609929" y="3501008"/>
            <a:ext cx="5201246" cy="3370025"/>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545143" y="3711600"/>
            <a:ext cx="2948040" cy="2412948"/>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4226444" y="3711600"/>
            <a:ext cx="4248472" cy="2684735"/>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4501545" y="3886993"/>
            <a:ext cx="1965897" cy="1299027"/>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658946" y="5229375"/>
            <a:ext cx="1728193" cy="603450"/>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ランタイム</a:t>
            </a:r>
            <a:endParaRPr kumimoji="1" lang="ja-JP" altLang="en-US" dirty="0">
              <a:solidFill>
                <a:schemeClr val="tx1"/>
              </a:solidFill>
            </a:endParaRPr>
          </a:p>
        </p:txBody>
      </p:sp>
      <p:sp>
        <p:nvSpPr>
          <p:cNvPr id="22" name="角丸四角形 21"/>
          <p:cNvSpPr/>
          <p:nvPr/>
        </p:nvSpPr>
        <p:spPr>
          <a:xfrm>
            <a:off x="4602395" y="4342104"/>
            <a:ext cx="1764196" cy="658442"/>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改ざんされた</a:t>
            </a:r>
            <a:r>
              <a:rPr kumimoji="1" lang="en-US" altLang="ja-JP" dirty="0" smtClean="0">
                <a:solidFill>
                  <a:schemeClr val="tx1"/>
                </a:solidFill>
              </a:rPr>
              <a:t>RT</a:t>
            </a:r>
            <a:r>
              <a:rPr kumimoji="1" lang="ja-JP" altLang="en-US" dirty="0" smtClean="0">
                <a:solidFill>
                  <a:schemeClr val="tx1"/>
                </a:solidFill>
              </a:rPr>
              <a:t>サーバ</a:t>
            </a:r>
            <a:endParaRPr kumimoji="1" lang="ja-JP" altLang="en-US" dirty="0">
              <a:solidFill>
                <a:schemeClr val="tx1"/>
              </a:solidFill>
            </a:endParaRPr>
          </a:p>
        </p:txBody>
      </p:sp>
      <p:sp>
        <p:nvSpPr>
          <p:cNvPr id="23" name="角丸四角形 22"/>
          <p:cNvSpPr/>
          <p:nvPr/>
        </p:nvSpPr>
        <p:spPr>
          <a:xfrm>
            <a:off x="6650935" y="3886994"/>
            <a:ext cx="1728192" cy="1343477"/>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789727" y="6300391"/>
            <a:ext cx="1959104" cy="461665"/>
          </a:xfrm>
          <a:prstGeom prst="rect">
            <a:avLst/>
          </a:prstGeom>
          <a:solidFill>
            <a:schemeClr val="bg1"/>
          </a:solidFill>
        </p:spPr>
        <p:txBody>
          <a:bodyPr wrap="square" rtlCol="0">
            <a:spAutoFit/>
          </a:bodyPr>
          <a:lstStyle/>
          <a:p>
            <a:pPr algn="ctr"/>
            <a:r>
              <a:rPr lang="ja-JP" altLang="en-US" sz="2400" dirty="0"/>
              <a:t>監視ホスト</a:t>
            </a:r>
            <a:endParaRPr kumimoji="1" lang="ja-JP" altLang="en-US" sz="2400" dirty="0"/>
          </a:p>
        </p:txBody>
      </p:sp>
      <p:sp>
        <p:nvSpPr>
          <p:cNvPr id="29" name="円/楕円 28"/>
          <p:cNvSpPr/>
          <p:nvPr/>
        </p:nvSpPr>
        <p:spPr>
          <a:xfrm>
            <a:off x="831094" y="4443200"/>
            <a:ext cx="1080120" cy="507831"/>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IDS</a:t>
            </a:r>
            <a:endParaRPr kumimoji="1" lang="ja-JP" altLang="en-US" sz="2000" dirty="0">
              <a:solidFill>
                <a:schemeClr val="tx1"/>
              </a:solidFill>
            </a:endParaRPr>
          </a:p>
        </p:txBody>
      </p:sp>
      <p:sp>
        <p:nvSpPr>
          <p:cNvPr id="37" name="テキスト ボックス 36"/>
          <p:cNvSpPr txBox="1"/>
          <p:nvPr/>
        </p:nvSpPr>
        <p:spPr>
          <a:xfrm>
            <a:off x="6751279" y="3918816"/>
            <a:ext cx="1527503" cy="369332"/>
          </a:xfrm>
          <a:prstGeom prst="rect">
            <a:avLst/>
          </a:prstGeom>
          <a:noFill/>
        </p:spPr>
        <p:txBody>
          <a:bodyPr wrap="square" rtlCol="0">
            <a:spAutoFit/>
          </a:bodyPr>
          <a:lstStyle/>
          <a:p>
            <a:r>
              <a:rPr lang="ja-JP" altLang="en-US" dirty="0"/>
              <a:t>監視</a:t>
            </a:r>
            <a:r>
              <a:rPr lang="ja-JP" altLang="en-US" dirty="0" smtClean="0"/>
              <a:t>対象</a:t>
            </a:r>
            <a:r>
              <a:rPr lang="en-US" altLang="ja-JP" dirty="0" smtClean="0"/>
              <a:t>VM</a:t>
            </a:r>
            <a:endParaRPr kumimoji="1" lang="ja-JP" altLang="en-US" dirty="0"/>
          </a:p>
        </p:txBody>
      </p:sp>
      <p:sp>
        <p:nvSpPr>
          <p:cNvPr id="48" name="左矢印 47"/>
          <p:cNvSpPr/>
          <p:nvPr/>
        </p:nvSpPr>
        <p:spPr>
          <a:xfrm rot="20501957">
            <a:off x="2344104" y="4937604"/>
            <a:ext cx="2318966" cy="258913"/>
          </a:xfrm>
          <a:prstGeom prst="lef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5138767" y="6409368"/>
            <a:ext cx="2376264" cy="461665"/>
          </a:xfrm>
          <a:prstGeom prst="rect">
            <a:avLst/>
          </a:prstGeom>
          <a:solidFill>
            <a:schemeClr val="bg1">
              <a:alpha val="50000"/>
            </a:schemeClr>
          </a:solidFill>
        </p:spPr>
        <p:txBody>
          <a:bodyPr wrap="square" rtlCol="0">
            <a:spAutoFit/>
          </a:bodyPr>
          <a:lstStyle/>
          <a:p>
            <a:pPr algn="ctr"/>
            <a:r>
              <a:rPr kumimoji="1" lang="ja-JP" altLang="en-US" sz="2400" dirty="0" smtClean="0"/>
              <a:t>クラウド内ホスト</a:t>
            </a:r>
            <a:endParaRPr kumimoji="1" lang="ja-JP" altLang="en-US" sz="2400" dirty="0"/>
          </a:p>
        </p:txBody>
      </p:sp>
      <p:sp>
        <p:nvSpPr>
          <p:cNvPr id="13" name="角丸四角形 12"/>
          <p:cNvSpPr/>
          <p:nvPr/>
        </p:nvSpPr>
        <p:spPr>
          <a:xfrm>
            <a:off x="4501545" y="5508303"/>
            <a:ext cx="3877581" cy="79208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角丸四角形 53"/>
          <p:cNvSpPr/>
          <p:nvPr/>
        </p:nvSpPr>
        <p:spPr>
          <a:xfrm>
            <a:off x="4602395" y="5602723"/>
            <a:ext cx="1764196" cy="621106"/>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lang="ja-JP" altLang="en-US" dirty="0" smtClean="0">
                <a:solidFill>
                  <a:schemeClr val="tx1"/>
                </a:solidFill>
              </a:rPr>
              <a:t>モジュール</a:t>
            </a:r>
            <a:endParaRPr kumimoji="1" lang="ja-JP" altLang="en-US" dirty="0">
              <a:solidFill>
                <a:schemeClr val="tx1"/>
              </a:solidFill>
            </a:endParaRPr>
          </a:p>
        </p:txBody>
      </p:sp>
      <p:cxnSp>
        <p:nvCxnSpPr>
          <p:cNvPr id="59" name="カギ線コネクタ 58"/>
          <p:cNvCxnSpPr>
            <a:endCxn id="54" idx="3"/>
          </p:cNvCxnSpPr>
          <p:nvPr/>
        </p:nvCxnSpPr>
        <p:spPr>
          <a:xfrm rot="5400000">
            <a:off x="6506387" y="4904633"/>
            <a:ext cx="868848" cy="1148439"/>
          </a:xfrm>
          <a:prstGeom prst="bentConnector2">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22" idx="2"/>
            <a:endCxn id="54" idx="0"/>
          </p:cNvCxnSpPr>
          <p:nvPr/>
        </p:nvCxnSpPr>
        <p:spPr>
          <a:xfrm>
            <a:off x="5484493" y="5000546"/>
            <a:ext cx="0" cy="60217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5450614" y="5186020"/>
            <a:ext cx="1349780" cy="369332"/>
          </a:xfrm>
          <a:prstGeom prst="rect">
            <a:avLst/>
          </a:prstGeom>
          <a:noFill/>
        </p:spPr>
        <p:txBody>
          <a:bodyPr wrap="square" rtlCol="0">
            <a:spAutoFit/>
          </a:bodyPr>
          <a:lstStyle/>
          <a:p>
            <a:r>
              <a:rPr kumimoji="1" lang="ja-JP" altLang="en-US" dirty="0" smtClean="0"/>
              <a:t>偽リクエスト</a:t>
            </a:r>
            <a:endParaRPr kumimoji="1" lang="ja-JP" altLang="en-US" dirty="0"/>
          </a:p>
        </p:txBody>
      </p:sp>
      <p:sp>
        <p:nvSpPr>
          <p:cNvPr id="5" name="テキスト ボックス 4"/>
          <p:cNvSpPr txBox="1"/>
          <p:nvPr/>
        </p:nvSpPr>
        <p:spPr>
          <a:xfrm>
            <a:off x="4907947" y="3904261"/>
            <a:ext cx="1152128"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8" name="正方形/長方形 7"/>
          <p:cNvSpPr/>
          <p:nvPr/>
        </p:nvSpPr>
        <p:spPr>
          <a:xfrm>
            <a:off x="6650934" y="4311699"/>
            <a:ext cx="1728192" cy="770835"/>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601151" y="4728507"/>
            <a:ext cx="1870364" cy="338554"/>
          </a:xfrm>
          <a:prstGeom prst="rect">
            <a:avLst/>
          </a:prstGeom>
          <a:noFill/>
        </p:spPr>
        <p:txBody>
          <a:bodyPr wrap="square" rtlCol="0">
            <a:spAutoFit/>
          </a:bodyPr>
          <a:lstStyle/>
          <a:p>
            <a:pPr algn="ctr"/>
            <a:r>
              <a:rPr kumimoji="1" lang="ja-JP" altLang="en-US" sz="1600" dirty="0" smtClean="0"/>
              <a:t>真のプロセスリスト</a:t>
            </a:r>
            <a:endParaRPr kumimoji="1" lang="ja-JP" altLang="en-US" sz="1600" dirty="0"/>
          </a:p>
        </p:txBody>
      </p:sp>
      <p:sp>
        <p:nvSpPr>
          <p:cNvPr id="11" name="フローチャート : 結合子 10"/>
          <p:cNvSpPr/>
          <p:nvPr/>
        </p:nvSpPr>
        <p:spPr>
          <a:xfrm>
            <a:off x="6709060" y="4365530"/>
            <a:ext cx="457200" cy="386403"/>
          </a:xfrm>
          <a:prstGeom prst="flowChartConnector">
            <a:avLst/>
          </a:prstGeom>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フローチャート : 結合子 34"/>
          <p:cNvSpPr/>
          <p:nvPr/>
        </p:nvSpPr>
        <p:spPr>
          <a:xfrm>
            <a:off x="7286430" y="4365530"/>
            <a:ext cx="457200" cy="386403"/>
          </a:xfrm>
          <a:prstGeom prst="flowChartConnector">
            <a:avLst/>
          </a:prstGeom>
          <a:solidFill>
            <a:schemeClr val="accent2">
              <a:lumMod val="60000"/>
              <a:lumOff val="40000"/>
            </a:schemeClr>
          </a:solidFill>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 結合子 35"/>
          <p:cNvSpPr/>
          <p:nvPr/>
        </p:nvSpPr>
        <p:spPr>
          <a:xfrm>
            <a:off x="7892907" y="4361820"/>
            <a:ext cx="457200" cy="386403"/>
          </a:xfrm>
          <a:prstGeom prst="flowChartConnector">
            <a:avLst/>
          </a:prstGeom>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a:stCxn id="11" idx="6"/>
            <a:endCxn id="35" idx="2"/>
          </p:cNvCxnSpPr>
          <p:nvPr/>
        </p:nvCxnSpPr>
        <p:spPr>
          <a:xfrm>
            <a:off x="7166260" y="4558732"/>
            <a:ext cx="12017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35" idx="6"/>
            <a:endCxn id="36" idx="2"/>
          </p:cNvCxnSpPr>
          <p:nvPr/>
        </p:nvCxnSpPr>
        <p:spPr>
          <a:xfrm flipV="1">
            <a:off x="7743630" y="4555022"/>
            <a:ext cx="149277" cy="371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1699324" y="3790583"/>
            <a:ext cx="1728192" cy="770835"/>
          </a:xfrm>
          <a:prstGeom prst="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1649541" y="4207391"/>
            <a:ext cx="1870364" cy="338554"/>
          </a:xfrm>
          <a:prstGeom prst="rect">
            <a:avLst/>
          </a:prstGeom>
          <a:noFill/>
        </p:spPr>
        <p:txBody>
          <a:bodyPr wrap="square" rtlCol="0">
            <a:spAutoFit/>
          </a:bodyPr>
          <a:lstStyle/>
          <a:p>
            <a:pPr algn="ctr"/>
            <a:r>
              <a:rPr lang="ja-JP" altLang="en-US" sz="1600" dirty="0"/>
              <a:t>偽</a:t>
            </a:r>
            <a:r>
              <a:rPr kumimoji="1" lang="ja-JP" altLang="en-US" sz="1600" dirty="0" smtClean="0"/>
              <a:t>のプロセスリスト</a:t>
            </a:r>
            <a:endParaRPr kumimoji="1" lang="ja-JP" altLang="en-US" sz="1600" dirty="0"/>
          </a:p>
        </p:txBody>
      </p:sp>
      <p:sp>
        <p:nvSpPr>
          <p:cNvPr id="43" name="フローチャート : 結合子 42"/>
          <p:cNvSpPr/>
          <p:nvPr/>
        </p:nvSpPr>
        <p:spPr>
          <a:xfrm>
            <a:off x="1757450" y="3844414"/>
            <a:ext cx="457200" cy="386403"/>
          </a:xfrm>
          <a:prstGeom prst="flowChartConnector">
            <a:avLst/>
          </a:prstGeom>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 結合子 44"/>
          <p:cNvSpPr/>
          <p:nvPr/>
        </p:nvSpPr>
        <p:spPr>
          <a:xfrm>
            <a:off x="2941297" y="3840704"/>
            <a:ext cx="457200" cy="386403"/>
          </a:xfrm>
          <a:prstGeom prst="flowChartConnector">
            <a:avLst/>
          </a:prstGeom>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8" name="直線コネクタ 37"/>
          <p:cNvCxnSpPr>
            <a:stCxn id="43" idx="6"/>
            <a:endCxn id="45" idx="2"/>
          </p:cNvCxnSpPr>
          <p:nvPr/>
        </p:nvCxnSpPr>
        <p:spPr>
          <a:xfrm flipV="1">
            <a:off x="2214650" y="4033906"/>
            <a:ext cx="726647" cy="371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1345616"/>
      </p:ext>
    </p:extLst>
  </p:cSld>
  <p:clrMapOvr>
    <a:masterClrMapping/>
  </p:clrMapOvr>
  <mc:AlternateContent xmlns:mc="http://schemas.openxmlformats.org/markup-compatibility/2006" xmlns:p14="http://schemas.microsoft.com/office/powerpoint/2010/main">
    <mc:Choice Requires="p14">
      <p:transition spd="slow" p14:dur="2000" advTm="55102"/>
    </mc:Choice>
    <mc:Fallback xmlns="">
      <p:transition spd="slow" advTm="5510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送信元で計算した</a:t>
            </a:r>
            <a:r>
              <a:rPr lang="en-US" altLang="ja-JP" dirty="0" smtClean="0"/>
              <a:t>MAC</a:t>
            </a:r>
            <a:r>
              <a:rPr lang="ja-JP" altLang="en-US" dirty="0" smtClean="0"/>
              <a:t>を一緒に送り、送信先で整合性をチェックすればよい</a:t>
            </a:r>
            <a:endParaRPr lang="en-US" altLang="ja-JP" dirty="0" smtClean="0"/>
          </a:p>
          <a:p>
            <a:pPr lvl="1"/>
            <a:r>
              <a:rPr lang="en-US" altLang="ja-JP" dirty="0" smtClean="0"/>
              <a:t>MAC</a:t>
            </a:r>
            <a:r>
              <a:rPr lang="ja-JP" altLang="en-US" dirty="0" smtClean="0"/>
              <a:t>：暗号鍵を含めてメッセージのハッシュ値を計算</a:t>
            </a:r>
            <a:endParaRPr lang="en-US" altLang="ja-JP" dirty="0" smtClean="0"/>
          </a:p>
          <a:p>
            <a:pPr lvl="2"/>
            <a:r>
              <a:rPr lang="ja-JP" altLang="en-US" dirty="0" smtClean="0"/>
              <a:t>暗号</a:t>
            </a:r>
            <a:r>
              <a:rPr lang="ja-JP" altLang="en-US" dirty="0"/>
              <a:t>鍵</a:t>
            </a:r>
            <a:r>
              <a:rPr lang="ja-JP" altLang="en-US" dirty="0" smtClean="0"/>
              <a:t>は</a:t>
            </a:r>
            <a:r>
              <a:rPr lang="en-US" altLang="ja-JP" dirty="0" smtClean="0"/>
              <a:t>RT</a:t>
            </a:r>
            <a:r>
              <a:rPr lang="ja-JP" altLang="en-US" dirty="0" smtClean="0"/>
              <a:t>ランタイムと</a:t>
            </a:r>
            <a:r>
              <a:rPr lang="en-US" altLang="ja-JP" dirty="0" smtClean="0"/>
              <a:t>RT</a:t>
            </a:r>
            <a:r>
              <a:rPr lang="ja-JP" altLang="en-US" dirty="0" smtClean="0"/>
              <a:t>モジュールだけで共有</a:t>
            </a:r>
            <a:endParaRPr lang="en-US" altLang="ja-JP" dirty="0" smtClean="0"/>
          </a:p>
          <a:p>
            <a:pPr lvl="1"/>
            <a:r>
              <a:rPr lang="ja-JP" altLang="en-US" dirty="0"/>
              <a:t>管理</a:t>
            </a:r>
            <a:r>
              <a:rPr lang="en-US" altLang="ja-JP" dirty="0"/>
              <a:t>VM</a:t>
            </a:r>
            <a:r>
              <a:rPr lang="ja-JP" altLang="en-US" dirty="0" smtClean="0"/>
              <a:t>は正しい</a:t>
            </a:r>
            <a:r>
              <a:rPr lang="en-US" altLang="ja-JP" dirty="0" smtClean="0"/>
              <a:t>MAC</a:t>
            </a:r>
            <a:r>
              <a:rPr lang="ja-JP" altLang="en-US" dirty="0" smtClean="0"/>
              <a:t>を計算できない</a:t>
            </a:r>
            <a:endParaRPr lang="en-US" altLang="ja-JP" dirty="0" smtClean="0"/>
          </a:p>
        </p:txBody>
      </p:sp>
      <p:sp>
        <p:nvSpPr>
          <p:cNvPr id="3" name="タイトル 2"/>
          <p:cNvSpPr>
            <a:spLocks noGrp="1"/>
          </p:cNvSpPr>
          <p:nvPr>
            <p:ph type="title"/>
          </p:nvPr>
        </p:nvSpPr>
        <p:spPr/>
        <p:txBody>
          <a:bodyPr>
            <a:normAutofit/>
          </a:bodyPr>
          <a:lstStyle/>
          <a:p>
            <a:r>
              <a:rPr lang="ja-JP" altLang="en-US" dirty="0"/>
              <a:t>改ざん</a:t>
            </a:r>
            <a:r>
              <a:rPr lang="ja-JP" altLang="en-US" dirty="0" smtClean="0"/>
              <a:t>の検出手法</a:t>
            </a:r>
            <a:endParaRPr kumimoji="1" lang="ja-JP" altLang="en-US" dirty="0"/>
          </a:p>
        </p:txBody>
      </p:sp>
      <p:sp>
        <p:nvSpPr>
          <p:cNvPr id="38" name="正方形/長方形 37"/>
          <p:cNvSpPr/>
          <p:nvPr/>
        </p:nvSpPr>
        <p:spPr>
          <a:xfrm>
            <a:off x="4462072" y="3554626"/>
            <a:ext cx="4346542" cy="2932203"/>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a:off x="4694548" y="3650157"/>
            <a:ext cx="1913017" cy="869430"/>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321630" y="3608148"/>
            <a:ext cx="2664297" cy="2913688"/>
          </a:xfrm>
          <a:prstGeom prst="rect">
            <a:avLst/>
          </a:prstGeom>
          <a:solidFill>
            <a:schemeClr val="bg1"/>
          </a:solidFill>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4787058" y="4055795"/>
            <a:ext cx="1745483" cy="382910"/>
          </a:xfrm>
          <a:prstGeom prst="roundRect">
            <a:avLst>
              <a:gd name="adj" fmla="val 18773"/>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サーバ</a:t>
            </a:r>
            <a:endParaRPr kumimoji="1" lang="ja-JP" altLang="en-US" dirty="0">
              <a:solidFill>
                <a:schemeClr val="tx1"/>
              </a:solidFill>
            </a:endParaRPr>
          </a:p>
        </p:txBody>
      </p:sp>
      <p:sp>
        <p:nvSpPr>
          <p:cNvPr id="60" name="テキスト ボックス 59"/>
          <p:cNvSpPr txBox="1"/>
          <p:nvPr/>
        </p:nvSpPr>
        <p:spPr>
          <a:xfrm>
            <a:off x="1032858" y="6500370"/>
            <a:ext cx="1303888" cy="369332"/>
          </a:xfrm>
          <a:prstGeom prst="rect">
            <a:avLst/>
          </a:prstGeom>
          <a:solidFill>
            <a:schemeClr val="bg1">
              <a:alpha val="60000"/>
            </a:schemeClr>
          </a:solidFill>
        </p:spPr>
        <p:txBody>
          <a:bodyPr wrap="square" rtlCol="0">
            <a:spAutoFit/>
          </a:bodyPr>
          <a:lstStyle/>
          <a:p>
            <a:pPr algn="ctr"/>
            <a:r>
              <a:rPr kumimoji="1" lang="ja-JP" altLang="en-US" dirty="0" smtClean="0"/>
              <a:t>監視ホスト</a:t>
            </a:r>
            <a:endParaRPr kumimoji="1" lang="ja-JP" altLang="en-US" dirty="0"/>
          </a:p>
        </p:txBody>
      </p:sp>
      <p:sp>
        <p:nvSpPr>
          <p:cNvPr id="62" name="テキスト ボックス 61"/>
          <p:cNvSpPr txBox="1"/>
          <p:nvPr/>
        </p:nvSpPr>
        <p:spPr>
          <a:xfrm>
            <a:off x="5580546" y="6524120"/>
            <a:ext cx="2191770" cy="369332"/>
          </a:xfrm>
          <a:prstGeom prst="rect">
            <a:avLst/>
          </a:prstGeom>
          <a:noFill/>
        </p:spPr>
        <p:txBody>
          <a:bodyPr wrap="square" rtlCol="0">
            <a:spAutoFit/>
          </a:bodyPr>
          <a:lstStyle/>
          <a:p>
            <a:pPr algn="ctr"/>
            <a:r>
              <a:rPr lang="ja-JP" altLang="en-US" dirty="0"/>
              <a:t>監視対象ホスト</a:t>
            </a:r>
            <a:endParaRPr kumimoji="1" lang="ja-JP" altLang="en-US" dirty="0"/>
          </a:p>
        </p:txBody>
      </p:sp>
      <p:sp>
        <p:nvSpPr>
          <p:cNvPr id="64" name="角丸四角形 63"/>
          <p:cNvSpPr/>
          <p:nvPr/>
        </p:nvSpPr>
        <p:spPr>
          <a:xfrm>
            <a:off x="4694548" y="4976085"/>
            <a:ext cx="3826035" cy="1383965"/>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65"/>
          <p:cNvSpPr/>
          <p:nvPr/>
        </p:nvSpPr>
        <p:spPr>
          <a:xfrm>
            <a:off x="4787058" y="5064991"/>
            <a:ext cx="2700667" cy="1223051"/>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6262416" y="5179312"/>
            <a:ext cx="1068841" cy="728039"/>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65646" y="3792814"/>
            <a:ext cx="2376264" cy="2517176"/>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p:cNvSpPr/>
          <p:nvPr/>
        </p:nvSpPr>
        <p:spPr>
          <a:xfrm>
            <a:off x="5075361" y="5481616"/>
            <a:ext cx="893269" cy="367664"/>
          </a:xfrm>
          <a:prstGeom prst="rect">
            <a:avLst/>
          </a:prstGeom>
          <a:solidFill>
            <a:schemeClr val="bg1">
              <a:lumMod val="8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共有鍵</a:t>
            </a:r>
            <a:endParaRPr kumimoji="1" lang="ja-JP" altLang="en-US" dirty="0">
              <a:solidFill>
                <a:schemeClr val="tx1"/>
              </a:solidFill>
            </a:endParaRPr>
          </a:p>
        </p:txBody>
      </p:sp>
      <p:sp>
        <p:nvSpPr>
          <p:cNvPr id="69" name="テキスト ボックス 68"/>
          <p:cNvSpPr txBox="1"/>
          <p:nvPr/>
        </p:nvSpPr>
        <p:spPr>
          <a:xfrm>
            <a:off x="6262416" y="5179312"/>
            <a:ext cx="1127913" cy="707886"/>
          </a:xfrm>
          <a:prstGeom prst="rect">
            <a:avLst/>
          </a:prstGeom>
          <a:noFill/>
        </p:spPr>
        <p:txBody>
          <a:bodyPr wrap="square" rtlCol="0">
            <a:spAutoFit/>
          </a:bodyPr>
          <a:lstStyle/>
          <a:p>
            <a:pPr algn="ctr"/>
            <a:r>
              <a:rPr lang="ja-JP" altLang="en-US" sz="2000" dirty="0"/>
              <a:t>ハッシュ関数</a:t>
            </a:r>
            <a:endParaRPr kumimoji="1" lang="ja-JP" altLang="en-US" sz="2000" dirty="0"/>
          </a:p>
        </p:txBody>
      </p:sp>
      <p:sp>
        <p:nvSpPr>
          <p:cNvPr id="57" name="テキスト ボックス 56"/>
          <p:cNvSpPr txBox="1"/>
          <p:nvPr/>
        </p:nvSpPr>
        <p:spPr>
          <a:xfrm>
            <a:off x="856710" y="3923959"/>
            <a:ext cx="1656184" cy="369332"/>
          </a:xfrm>
          <a:prstGeom prst="rect">
            <a:avLst/>
          </a:prstGeom>
          <a:noFill/>
        </p:spPr>
        <p:txBody>
          <a:bodyPr wrap="square" rtlCol="0">
            <a:spAutoFit/>
          </a:bodyPr>
          <a:lstStyle/>
          <a:p>
            <a:pPr algn="ctr"/>
            <a:r>
              <a:rPr lang="en-US" altLang="ja-JP" dirty="0" smtClean="0"/>
              <a:t>RT</a:t>
            </a:r>
            <a:r>
              <a:rPr lang="ja-JP" altLang="en-US" dirty="0" smtClean="0"/>
              <a:t>ランタイム</a:t>
            </a:r>
            <a:endParaRPr lang="en-US" altLang="ja-JP" dirty="0" smtClean="0"/>
          </a:p>
        </p:txBody>
      </p:sp>
      <p:sp>
        <p:nvSpPr>
          <p:cNvPr id="71" name="テキスト ボックス 70"/>
          <p:cNvSpPr txBox="1"/>
          <p:nvPr/>
        </p:nvSpPr>
        <p:spPr>
          <a:xfrm>
            <a:off x="7737149" y="5369577"/>
            <a:ext cx="1004571" cy="400110"/>
          </a:xfrm>
          <a:prstGeom prst="rect">
            <a:avLst/>
          </a:prstGeom>
          <a:noFill/>
        </p:spPr>
        <p:txBody>
          <a:bodyPr wrap="square" rtlCol="0">
            <a:spAutoFit/>
          </a:bodyPr>
          <a:lstStyle/>
          <a:p>
            <a:r>
              <a:rPr kumimoji="1" lang="en-US" altLang="ja-JP" sz="2000" dirty="0" smtClean="0"/>
              <a:t>VMM</a:t>
            </a:r>
            <a:endParaRPr kumimoji="1" lang="ja-JP" altLang="en-US" sz="2000" dirty="0"/>
          </a:p>
        </p:txBody>
      </p:sp>
      <p:sp>
        <p:nvSpPr>
          <p:cNvPr id="72" name="正方形/長方形 71"/>
          <p:cNvSpPr/>
          <p:nvPr/>
        </p:nvSpPr>
        <p:spPr>
          <a:xfrm>
            <a:off x="1584854" y="5415744"/>
            <a:ext cx="1031387" cy="670030"/>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611560" y="5660181"/>
            <a:ext cx="885755" cy="416980"/>
          </a:xfrm>
          <a:prstGeom prst="rect">
            <a:avLst/>
          </a:prstGeom>
          <a:solidFill>
            <a:schemeClr val="bg1">
              <a:lumMod val="8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共有鍵</a:t>
            </a:r>
            <a:endParaRPr kumimoji="1" lang="ja-JP" altLang="en-US" dirty="0">
              <a:solidFill>
                <a:schemeClr val="tx1"/>
              </a:solidFill>
            </a:endParaRPr>
          </a:p>
        </p:txBody>
      </p:sp>
      <p:sp>
        <p:nvSpPr>
          <p:cNvPr id="74" name="テキスト ボックス 73"/>
          <p:cNvSpPr txBox="1"/>
          <p:nvPr/>
        </p:nvSpPr>
        <p:spPr>
          <a:xfrm>
            <a:off x="1584854" y="5415744"/>
            <a:ext cx="1065707" cy="707886"/>
          </a:xfrm>
          <a:prstGeom prst="rect">
            <a:avLst/>
          </a:prstGeom>
          <a:noFill/>
        </p:spPr>
        <p:txBody>
          <a:bodyPr wrap="square" rtlCol="0">
            <a:spAutoFit/>
          </a:bodyPr>
          <a:lstStyle/>
          <a:p>
            <a:pPr algn="ctr"/>
            <a:r>
              <a:rPr lang="ja-JP" altLang="en-US" sz="2000" dirty="0"/>
              <a:t>ハッシュ関数</a:t>
            </a:r>
            <a:endParaRPr kumimoji="1" lang="ja-JP" altLang="en-US" sz="2000" dirty="0"/>
          </a:p>
        </p:txBody>
      </p:sp>
      <p:sp>
        <p:nvSpPr>
          <p:cNvPr id="89" name="テキスト ボックス 88"/>
          <p:cNvSpPr txBox="1"/>
          <p:nvPr/>
        </p:nvSpPr>
        <p:spPr>
          <a:xfrm>
            <a:off x="4564397" y="5901109"/>
            <a:ext cx="3145988" cy="369332"/>
          </a:xfrm>
          <a:prstGeom prst="rect">
            <a:avLst/>
          </a:prstGeom>
          <a:noFill/>
        </p:spPr>
        <p:txBody>
          <a:bodyPr wrap="square" rtlCol="0">
            <a:spAutoFit/>
          </a:bodyPr>
          <a:lstStyle/>
          <a:p>
            <a:pPr algn="ctr"/>
            <a:r>
              <a:rPr lang="en-US" altLang="ja-JP" dirty="0" smtClean="0"/>
              <a:t>RT</a:t>
            </a:r>
            <a:r>
              <a:rPr lang="ja-JP" altLang="en-US" dirty="0" smtClean="0"/>
              <a:t>モジュール</a:t>
            </a:r>
            <a:endParaRPr kumimoji="1" lang="en-US" altLang="ja-JP" dirty="0" smtClean="0"/>
          </a:p>
        </p:txBody>
      </p:sp>
      <p:sp>
        <p:nvSpPr>
          <p:cNvPr id="7" name="角丸四角形 6"/>
          <p:cNvSpPr/>
          <p:nvPr/>
        </p:nvSpPr>
        <p:spPr>
          <a:xfrm>
            <a:off x="6699960" y="3650157"/>
            <a:ext cx="1820623" cy="828275"/>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080003" y="3650157"/>
            <a:ext cx="1246106"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9" name="テキスト ボックス 8"/>
          <p:cNvSpPr txBox="1"/>
          <p:nvPr/>
        </p:nvSpPr>
        <p:spPr>
          <a:xfrm>
            <a:off x="6789341" y="3630112"/>
            <a:ext cx="1621401" cy="369332"/>
          </a:xfrm>
          <a:prstGeom prst="rect">
            <a:avLst/>
          </a:prstGeom>
          <a:noFill/>
        </p:spPr>
        <p:txBody>
          <a:bodyPr wrap="square" rtlCol="0">
            <a:spAutoFit/>
          </a:bodyPr>
          <a:lstStyle/>
          <a:p>
            <a:pPr algn="ctr"/>
            <a:r>
              <a:rPr kumimoji="1" lang="ja-JP" altLang="en-US" dirty="0" smtClean="0"/>
              <a:t>監視対象</a:t>
            </a:r>
            <a:r>
              <a:rPr kumimoji="1" lang="en-US" altLang="ja-JP" dirty="0" smtClean="0"/>
              <a:t>VM</a:t>
            </a:r>
            <a:endParaRPr kumimoji="1" lang="ja-JP" altLang="en-US" dirty="0"/>
          </a:p>
        </p:txBody>
      </p:sp>
      <p:sp>
        <p:nvSpPr>
          <p:cNvPr id="11" name="右矢印 10"/>
          <p:cNvSpPr/>
          <p:nvPr/>
        </p:nvSpPr>
        <p:spPr>
          <a:xfrm>
            <a:off x="2841910" y="4204014"/>
            <a:ext cx="1945148" cy="244054"/>
          </a:xfrm>
          <a:prstGeom prs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151786" y="3621221"/>
            <a:ext cx="1246636" cy="646331"/>
          </a:xfrm>
          <a:prstGeom prst="rect">
            <a:avLst/>
          </a:prstGeom>
          <a:noFill/>
          <a:ln w="19050">
            <a:noFill/>
          </a:ln>
        </p:spPr>
        <p:txBody>
          <a:bodyPr wrap="square" rtlCol="0">
            <a:spAutoFit/>
          </a:bodyPr>
          <a:lstStyle/>
          <a:p>
            <a:pPr algn="ctr"/>
            <a:r>
              <a:rPr kumimoji="1" lang="ja-JP" altLang="en-US" dirty="0" smtClean="0"/>
              <a:t>リクエスト</a:t>
            </a:r>
            <a:endParaRPr kumimoji="1" lang="en-US" altLang="ja-JP" dirty="0" smtClean="0"/>
          </a:p>
          <a:p>
            <a:pPr algn="ctr"/>
            <a:r>
              <a:rPr kumimoji="1" lang="en-US" altLang="ja-JP" dirty="0" smtClean="0"/>
              <a:t>MAC</a:t>
            </a:r>
            <a:endParaRPr kumimoji="1" lang="ja-JP" altLang="en-US" dirty="0"/>
          </a:p>
        </p:txBody>
      </p:sp>
      <p:cxnSp>
        <p:nvCxnSpPr>
          <p:cNvPr id="14" name="直線矢印コネクタ 13"/>
          <p:cNvCxnSpPr>
            <a:stCxn id="47" idx="2"/>
          </p:cNvCxnSpPr>
          <p:nvPr/>
        </p:nvCxnSpPr>
        <p:spPr>
          <a:xfrm flipH="1">
            <a:off x="5651056" y="4438705"/>
            <a:ext cx="8744" cy="62628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40"/>
          <p:cNvSpPr txBox="1"/>
          <p:nvPr/>
        </p:nvSpPr>
        <p:spPr>
          <a:xfrm>
            <a:off x="5741652" y="4591972"/>
            <a:ext cx="1869559" cy="369332"/>
          </a:xfrm>
          <a:prstGeom prst="rect">
            <a:avLst/>
          </a:prstGeom>
          <a:solidFill>
            <a:schemeClr val="bg1">
              <a:alpha val="48000"/>
            </a:schemeClr>
          </a:solidFill>
          <a:ln w="1905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リクエスト</a:t>
            </a:r>
            <a:r>
              <a:rPr lang="ja-JP" altLang="en-US" dirty="0"/>
              <a:t>、</a:t>
            </a:r>
            <a:r>
              <a:rPr lang="en-US" altLang="ja-JP" dirty="0"/>
              <a:t>MAC</a:t>
            </a:r>
            <a:endParaRPr kumimoji="1" lang="en-US" altLang="ja-JP" dirty="0" smtClean="0"/>
          </a:p>
        </p:txBody>
      </p:sp>
    </p:spTree>
    <p:custDataLst>
      <p:tags r:id="rId1"/>
    </p:custDataLst>
    <p:extLst>
      <p:ext uri="{BB962C8B-B14F-4D97-AF65-F5344CB8AC3E}">
        <p14:creationId xmlns:p14="http://schemas.microsoft.com/office/powerpoint/2010/main" val="2115063825"/>
      </p:ext>
    </p:extLst>
  </p:cSld>
  <p:clrMapOvr>
    <a:masterClrMapping/>
  </p:clrMapOvr>
  <mc:AlternateContent xmlns:mc="http://schemas.openxmlformats.org/markup-compatibility/2006" xmlns:p14="http://schemas.microsoft.com/office/powerpoint/2010/main">
    <mc:Choice Requires="p14">
      <p:transition spd="slow" p14:dur="2000" advTm="79087"/>
    </mc:Choice>
    <mc:Fallback xmlns="">
      <p:transition spd="slow" advTm="79087"/>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MAC</a:t>
            </a:r>
            <a:r>
              <a:rPr lang="ja-JP" altLang="en-US" dirty="0" smtClean="0"/>
              <a:t>も含めてリクエストやレスポンスを再利用するリプレイ攻撃が可能</a:t>
            </a:r>
            <a:endParaRPr kumimoji="1" lang="en-US" altLang="ja-JP" dirty="0" smtClean="0"/>
          </a:p>
          <a:p>
            <a:pPr lvl="1"/>
            <a:r>
              <a:rPr lang="en-US" altLang="ja-JP" dirty="0" smtClean="0"/>
              <a:t>MAC</a:t>
            </a:r>
            <a:r>
              <a:rPr lang="ja-JP" altLang="en-US" dirty="0" smtClean="0"/>
              <a:t>を計算できなくても監視データを改ざんできる</a:t>
            </a:r>
            <a:endParaRPr lang="en-US" altLang="ja-JP" dirty="0" smtClean="0"/>
          </a:p>
          <a:p>
            <a:pPr lvl="2"/>
            <a:r>
              <a:rPr lang="ja-JP" altLang="en-US" dirty="0" smtClean="0"/>
              <a:t>例：過去のプロセス情報を返す</a:t>
            </a:r>
            <a:endParaRPr lang="en-US" altLang="ja-JP" dirty="0" smtClean="0"/>
          </a:p>
          <a:p>
            <a:pPr lvl="1"/>
            <a:r>
              <a:rPr lang="ja-JP" altLang="en-US" dirty="0"/>
              <a:t>１</a:t>
            </a:r>
            <a:r>
              <a:rPr lang="ja-JP" altLang="en-US" dirty="0" smtClean="0"/>
              <a:t>ずつ増えるシーケンス番号を用いる手法が一般的</a:t>
            </a:r>
            <a:endParaRPr lang="en-US" altLang="ja-JP" dirty="0" smtClean="0"/>
          </a:p>
          <a:p>
            <a:pPr lvl="2"/>
            <a:r>
              <a:rPr lang="en-US" altLang="ja-JP" dirty="0" smtClean="0"/>
              <a:t>RT</a:t>
            </a:r>
            <a:r>
              <a:rPr lang="ja-JP" altLang="en-US" dirty="0" smtClean="0"/>
              <a:t>モジュールが状態を持たなければならない</a:t>
            </a:r>
            <a:endParaRPr lang="en-US" altLang="ja-JP" dirty="0"/>
          </a:p>
        </p:txBody>
      </p:sp>
      <p:sp>
        <p:nvSpPr>
          <p:cNvPr id="3" name="タイトル 2"/>
          <p:cNvSpPr>
            <a:spLocks noGrp="1"/>
          </p:cNvSpPr>
          <p:nvPr>
            <p:ph type="title"/>
          </p:nvPr>
        </p:nvSpPr>
        <p:spPr/>
        <p:txBody>
          <a:bodyPr/>
          <a:lstStyle/>
          <a:p>
            <a:r>
              <a:rPr lang="ja-JP" altLang="en-US" dirty="0"/>
              <a:t>クラウド内で</a:t>
            </a:r>
            <a:r>
              <a:rPr lang="ja-JP" altLang="en-US" dirty="0" smtClean="0"/>
              <a:t>のリプレイ攻撃</a:t>
            </a:r>
            <a:endParaRPr kumimoji="1" lang="ja-JP" altLang="en-US" dirty="0"/>
          </a:p>
        </p:txBody>
      </p:sp>
      <p:sp>
        <p:nvSpPr>
          <p:cNvPr id="7" name="角丸四角形 6"/>
          <p:cNvSpPr/>
          <p:nvPr/>
        </p:nvSpPr>
        <p:spPr>
          <a:xfrm>
            <a:off x="1763688" y="4941168"/>
            <a:ext cx="1728193" cy="603450"/>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ランタイム</a:t>
            </a:r>
            <a:endParaRPr kumimoji="1" lang="ja-JP" altLang="en-US" dirty="0">
              <a:solidFill>
                <a:schemeClr val="tx1"/>
              </a:solidFill>
            </a:endParaRPr>
          </a:p>
        </p:txBody>
      </p:sp>
      <p:sp>
        <p:nvSpPr>
          <p:cNvPr id="19" name="角丸四角形 18"/>
          <p:cNvSpPr/>
          <p:nvPr/>
        </p:nvSpPr>
        <p:spPr>
          <a:xfrm>
            <a:off x="5292080" y="4941168"/>
            <a:ext cx="1764196" cy="621106"/>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lang="ja-JP" altLang="en-US" dirty="0" smtClean="0">
                <a:solidFill>
                  <a:schemeClr val="tx1"/>
                </a:solidFill>
              </a:rPr>
              <a:t>モジュール</a:t>
            </a:r>
            <a:endParaRPr kumimoji="1" lang="ja-JP" altLang="en-US" dirty="0">
              <a:solidFill>
                <a:schemeClr val="tx1"/>
              </a:solidFill>
            </a:endParaRPr>
          </a:p>
        </p:txBody>
      </p:sp>
      <p:cxnSp>
        <p:nvCxnSpPr>
          <p:cNvPr id="14" name="直線矢印コネクタ 13"/>
          <p:cNvCxnSpPr>
            <a:stCxn id="7" idx="3"/>
            <a:endCxn id="19" idx="1"/>
          </p:cNvCxnSpPr>
          <p:nvPr/>
        </p:nvCxnSpPr>
        <p:spPr>
          <a:xfrm>
            <a:off x="3491881" y="5242893"/>
            <a:ext cx="1800199" cy="882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556868" y="4591738"/>
            <a:ext cx="1701494" cy="646331"/>
          </a:xfrm>
          <a:prstGeom prst="rect">
            <a:avLst/>
          </a:prstGeom>
          <a:noFill/>
        </p:spPr>
        <p:txBody>
          <a:bodyPr wrap="square" rtlCol="0">
            <a:spAutoFit/>
          </a:bodyPr>
          <a:lstStyle/>
          <a:p>
            <a:pPr algn="ctr"/>
            <a:r>
              <a:rPr kumimoji="1" lang="ja-JP" altLang="en-US" dirty="0" smtClean="0"/>
              <a:t>リクエスト</a:t>
            </a:r>
            <a:endParaRPr kumimoji="1" lang="en-US" altLang="ja-JP" dirty="0" smtClean="0"/>
          </a:p>
          <a:p>
            <a:pPr algn="ctr"/>
            <a:r>
              <a:rPr lang="ja-JP" altLang="en-US" dirty="0"/>
              <a:t>シーケンス番号</a:t>
            </a:r>
            <a:endParaRPr kumimoji="1" lang="ja-JP" altLang="en-US" dirty="0"/>
          </a:p>
        </p:txBody>
      </p:sp>
      <p:sp>
        <p:nvSpPr>
          <p:cNvPr id="4" name="正方形/長方形 3"/>
          <p:cNvSpPr/>
          <p:nvPr/>
        </p:nvSpPr>
        <p:spPr>
          <a:xfrm>
            <a:off x="5940152" y="5661248"/>
            <a:ext cx="1800200" cy="648072"/>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最新の</a:t>
            </a:r>
            <a:endParaRPr kumimoji="1" lang="en-US" altLang="ja-JP" dirty="0" smtClean="0">
              <a:solidFill>
                <a:schemeClr val="tx1"/>
              </a:solidFill>
            </a:endParaRPr>
          </a:p>
          <a:p>
            <a:pPr algn="ctr"/>
            <a:r>
              <a:rPr kumimoji="1" lang="ja-JP" altLang="en-US" dirty="0" smtClean="0">
                <a:solidFill>
                  <a:schemeClr val="tx1"/>
                </a:solidFill>
              </a:rPr>
              <a:t>シーケンス番号</a:t>
            </a:r>
            <a:endParaRPr kumimoji="1" lang="ja-JP" altLang="en-US" dirty="0">
              <a:solidFill>
                <a:schemeClr val="tx1"/>
              </a:solidFill>
            </a:endParaRPr>
          </a:p>
        </p:txBody>
      </p:sp>
    </p:spTree>
    <p:extLst>
      <p:ext uri="{BB962C8B-B14F-4D97-AF65-F5344CB8AC3E}">
        <p14:creationId xmlns:p14="http://schemas.microsoft.com/office/powerpoint/2010/main" val="1406000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RT</a:t>
            </a:r>
            <a:r>
              <a:rPr lang="ja-JP" altLang="en-US" dirty="0" smtClean="0"/>
              <a:t>ランタイムがリクエスト単位で整合性をチェック</a:t>
            </a:r>
            <a:endParaRPr lang="en-US" altLang="ja-JP" dirty="0" smtClean="0"/>
          </a:p>
          <a:p>
            <a:pPr lvl="1"/>
            <a:r>
              <a:rPr lang="ja-JP" altLang="en-US" dirty="0"/>
              <a:t>リクエスト</a:t>
            </a:r>
            <a:r>
              <a:rPr lang="ja-JP" altLang="en-US" dirty="0" smtClean="0"/>
              <a:t>にノンス（乱数）を含める</a:t>
            </a:r>
            <a:endParaRPr kumimoji="1" lang="en-US" altLang="ja-JP" dirty="0" smtClean="0"/>
          </a:p>
          <a:p>
            <a:pPr lvl="1"/>
            <a:r>
              <a:rPr lang="en-US" altLang="ja-JP" dirty="0" smtClean="0"/>
              <a:t>RT</a:t>
            </a:r>
            <a:r>
              <a:rPr lang="ja-JP" altLang="en-US" dirty="0" smtClean="0"/>
              <a:t>モジュールでリクエストとレスポンスの</a:t>
            </a:r>
            <a:r>
              <a:rPr lang="en-US" altLang="ja-JP" dirty="0" smtClean="0"/>
              <a:t>MAC</a:t>
            </a:r>
            <a:r>
              <a:rPr lang="ja-JP" altLang="en-US" dirty="0" smtClean="0"/>
              <a:t>を計算</a:t>
            </a:r>
            <a:endParaRPr lang="en-US" altLang="ja-JP" dirty="0" smtClean="0"/>
          </a:p>
          <a:p>
            <a:pPr lvl="1"/>
            <a:r>
              <a:rPr lang="en-US" altLang="ja-JP" dirty="0" smtClean="0"/>
              <a:t>RT</a:t>
            </a:r>
            <a:r>
              <a:rPr lang="ja-JP" altLang="en-US" dirty="0" smtClean="0"/>
              <a:t>ランタイムでも同様に</a:t>
            </a:r>
            <a:r>
              <a:rPr lang="en-US" altLang="ja-JP" dirty="0" smtClean="0"/>
              <a:t>MAC</a:t>
            </a:r>
            <a:r>
              <a:rPr lang="ja-JP" altLang="en-US" dirty="0" smtClean="0"/>
              <a:t>を計算</a:t>
            </a:r>
            <a:r>
              <a:rPr lang="ja-JP" altLang="en-US" dirty="0"/>
              <a:t>し</a:t>
            </a:r>
            <a:r>
              <a:rPr lang="ja-JP" altLang="en-US" dirty="0" smtClean="0"/>
              <a:t>、受信した</a:t>
            </a:r>
            <a:r>
              <a:rPr lang="en-US" altLang="ja-JP" dirty="0" smtClean="0"/>
              <a:t>MAC</a:t>
            </a:r>
            <a:r>
              <a:rPr lang="ja-JP" altLang="en-US" dirty="0" smtClean="0"/>
              <a:t>と比較</a:t>
            </a:r>
            <a:endParaRPr lang="en-US" altLang="ja-JP" dirty="0" smtClean="0"/>
          </a:p>
          <a:p>
            <a:pPr lvl="2"/>
            <a:r>
              <a:rPr lang="ja-JP" altLang="en-US" dirty="0"/>
              <a:t>ノンスに</a:t>
            </a:r>
            <a:r>
              <a:rPr lang="ja-JP" altLang="en-US" dirty="0" smtClean="0"/>
              <a:t>よりリプレイ攻撃も検出可能</a:t>
            </a:r>
            <a:endParaRPr lang="en-US" altLang="ja-JP" dirty="0" smtClean="0"/>
          </a:p>
          <a:p>
            <a:pPr lvl="1"/>
            <a:endParaRPr kumimoji="1" lang="en-US" altLang="ja-JP" dirty="0" smtClean="0"/>
          </a:p>
        </p:txBody>
      </p:sp>
      <p:sp>
        <p:nvSpPr>
          <p:cNvPr id="3" name="タイトル 2"/>
          <p:cNvSpPr>
            <a:spLocks noGrp="1"/>
          </p:cNvSpPr>
          <p:nvPr>
            <p:ph type="title"/>
          </p:nvPr>
        </p:nvSpPr>
        <p:spPr/>
        <p:txBody>
          <a:bodyPr>
            <a:normAutofit/>
          </a:bodyPr>
          <a:lstStyle/>
          <a:p>
            <a:r>
              <a:rPr lang="en-US" altLang="ja-JP" dirty="0" err="1" smtClean="0"/>
              <a:t>RemoteTrans</a:t>
            </a:r>
            <a:r>
              <a:rPr lang="ja-JP" altLang="en-US" dirty="0" smtClean="0"/>
              <a:t>における改ざん検出</a:t>
            </a:r>
            <a:endParaRPr kumimoji="1" lang="ja-JP" altLang="en-US" dirty="0"/>
          </a:p>
        </p:txBody>
      </p:sp>
      <p:sp>
        <p:nvSpPr>
          <p:cNvPr id="4" name="正方形/長方形 3"/>
          <p:cNvSpPr/>
          <p:nvPr/>
        </p:nvSpPr>
        <p:spPr>
          <a:xfrm>
            <a:off x="4438693" y="3792931"/>
            <a:ext cx="4346542" cy="2748914"/>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4671169" y="3895833"/>
            <a:ext cx="1913017" cy="951025"/>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98251" y="3792931"/>
            <a:ext cx="2664297" cy="2550126"/>
          </a:xfrm>
          <a:prstGeom prst="rect">
            <a:avLst/>
          </a:prstGeom>
          <a:solidFill>
            <a:schemeClr val="bg1"/>
          </a:solidFill>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4754664" y="4303473"/>
            <a:ext cx="1745483" cy="424035"/>
          </a:xfrm>
          <a:prstGeom prst="roundRect">
            <a:avLst>
              <a:gd name="adj" fmla="val 18773"/>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サーバ</a:t>
            </a:r>
            <a:endParaRPr kumimoji="1" lang="ja-JP" altLang="en-US" dirty="0">
              <a:solidFill>
                <a:schemeClr val="tx1"/>
              </a:solidFill>
            </a:endParaRPr>
          </a:p>
        </p:txBody>
      </p:sp>
      <p:sp>
        <p:nvSpPr>
          <p:cNvPr id="8" name="テキスト ボックス 7"/>
          <p:cNvSpPr txBox="1"/>
          <p:nvPr/>
        </p:nvSpPr>
        <p:spPr>
          <a:xfrm>
            <a:off x="808675" y="3825882"/>
            <a:ext cx="1656184" cy="369332"/>
          </a:xfrm>
          <a:prstGeom prst="rect">
            <a:avLst/>
          </a:prstGeom>
          <a:noFill/>
        </p:spPr>
        <p:txBody>
          <a:bodyPr wrap="square" rtlCol="0">
            <a:spAutoFit/>
          </a:bodyPr>
          <a:lstStyle/>
          <a:p>
            <a:pPr algn="ctr"/>
            <a:r>
              <a:rPr lang="en-US" altLang="ja-JP" dirty="0" smtClean="0"/>
              <a:t>RT</a:t>
            </a:r>
            <a:r>
              <a:rPr lang="ja-JP" altLang="en-US" dirty="0" smtClean="0"/>
              <a:t>ランタイム</a:t>
            </a:r>
            <a:endParaRPr lang="en-US" altLang="ja-JP" dirty="0" smtClean="0"/>
          </a:p>
        </p:txBody>
      </p:sp>
      <p:sp>
        <p:nvSpPr>
          <p:cNvPr id="9" name="テキスト ボックス 8"/>
          <p:cNvSpPr txBox="1"/>
          <p:nvPr/>
        </p:nvSpPr>
        <p:spPr>
          <a:xfrm>
            <a:off x="981162" y="6415066"/>
            <a:ext cx="1311209" cy="369332"/>
          </a:xfrm>
          <a:prstGeom prst="rect">
            <a:avLst/>
          </a:prstGeom>
          <a:solidFill>
            <a:schemeClr val="bg1">
              <a:alpha val="69000"/>
            </a:schemeClr>
          </a:solidFill>
        </p:spPr>
        <p:txBody>
          <a:bodyPr wrap="square" rtlCol="0">
            <a:spAutoFit/>
          </a:bodyPr>
          <a:lstStyle/>
          <a:p>
            <a:pPr algn="ctr"/>
            <a:r>
              <a:rPr kumimoji="1" lang="ja-JP" altLang="en-US" dirty="0" smtClean="0"/>
              <a:t>監視ホスト</a:t>
            </a:r>
            <a:endParaRPr kumimoji="1" lang="ja-JP" altLang="en-US" dirty="0"/>
          </a:p>
        </p:txBody>
      </p:sp>
      <p:sp>
        <p:nvSpPr>
          <p:cNvPr id="10" name="テキスト ボックス 9"/>
          <p:cNvSpPr txBox="1"/>
          <p:nvPr/>
        </p:nvSpPr>
        <p:spPr>
          <a:xfrm>
            <a:off x="5734650" y="6541845"/>
            <a:ext cx="2191770" cy="369332"/>
          </a:xfrm>
          <a:prstGeom prst="rect">
            <a:avLst/>
          </a:prstGeom>
          <a:noFill/>
        </p:spPr>
        <p:txBody>
          <a:bodyPr wrap="square" rtlCol="0">
            <a:spAutoFit/>
          </a:bodyPr>
          <a:lstStyle/>
          <a:p>
            <a:r>
              <a:rPr lang="ja-JP" altLang="en-US" dirty="0"/>
              <a:t>監視対象ホスト</a:t>
            </a:r>
            <a:endParaRPr kumimoji="1" lang="ja-JP" altLang="en-US" dirty="0"/>
          </a:p>
        </p:txBody>
      </p:sp>
      <p:sp>
        <p:nvSpPr>
          <p:cNvPr id="11" name="角丸四角形 10"/>
          <p:cNvSpPr/>
          <p:nvPr/>
        </p:nvSpPr>
        <p:spPr>
          <a:xfrm>
            <a:off x="4671169" y="5373216"/>
            <a:ext cx="3826035" cy="104185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4763679" y="5495868"/>
            <a:ext cx="2950091" cy="847189"/>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519532" y="5624647"/>
            <a:ext cx="1068841" cy="648802"/>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433251" y="4239511"/>
            <a:ext cx="2376264" cy="1923783"/>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158331" y="5867632"/>
            <a:ext cx="893269" cy="367664"/>
          </a:xfrm>
          <a:prstGeom prst="rect">
            <a:avLst/>
          </a:prstGeom>
          <a:solidFill>
            <a:schemeClr val="bg1">
              <a:lumMod val="8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共有鍵</a:t>
            </a:r>
            <a:endParaRPr kumimoji="1" lang="ja-JP" altLang="en-US" dirty="0">
              <a:solidFill>
                <a:schemeClr val="tx1"/>
              </a:solidFill>
            </a:endParaRPr>
          </a:p>
        </p:txBody>
      </p:sp>
      <p:sp>
        <p:nvSpPr>
          <p:cNvPr id="16" name="テキスト ボックス 15"/>
          <p:cNvSpPr txBox="1"/>
          <p:nvPr/>
        </p:nvSpPr>
        <p:spPr>
          <a:xfrm>
            <a:off x="6448403" y="5552251"/>
            <a:ext cx="1127913" cy="707886"/>
          </a:xfrm>
          <a:prstGeom prst="rect">
            <a:avLst/>
          </a:prstGeom>
          <a:noFill/>
        </p:spPr>
        <p:txBody>
          <a:bodyPr wrap="square" rtlCol="0">
            <a:spAutoFit/>
          </a:bodyPr>
          <a:lstStyle/>
          <a:p>
            <a:pPr algn="ctr"/>
            <a:r>
              <a:rPr lang="ja-JP" altLang="en-US" sz="2000" dirty="0"/>
              <a:t>ハッシュ関数</a:t>
            </a:r>
            <a:endParaRPr kumimoji="1" lang="ja-JP" altLang="en-US" sz="2000" dirty="0"/>
          </a:p>
        </p:txBody>
      </p:sp>
      <p:sp>
        <p:nvSpPr>
          <p:cNvPr id="17" name="テキスト ボックス 16"/>
          <p:cNvSpPr txBox="1"/>
          <p:nvPr/>
        </p:nvSpPr>
        <p:spPr>
          <a:xfrm>
            <a:off x="7713769" y="5969491"/>
            <a:ext cx="1004571" cy="400110"/>
          </a:xfrm>
          <a:prstGeom prst="rect">
            <a:avLst/>
          </a:prstGeom>
          <a:noFill/>
        </p:spPr>
        <p:txBody>
          <a:bodyPr wrap="square" rtlCol="0">
            <a:spAutoFit/>
          </a:bodyPr>
          <a:lstStyle/>
          <a:p>
            <a:r>
              <a:rPr kumimoji="1" lang="en-US" altLang="ja-JP" sz="2000" dirty="0" smtClean="0"/>
              <a:t>VMM</a:t>
            </a:r>
            <a:endParaRPr kumimoji="1" lang="ja-JP" altLang="en-US" sz="2000" dirty="0"/>
          </a:p>
        </p:txBody>
      </p:sp>
      <p:sp>
        <p:nvSpPr>
          <p:cNvPr id="18" name="正方形/長方形 17"/>
          <p:cNvSpPr/>
          <p:nvPr/>
        </p:nvSpPr>
        <p:spPr>
          <a:xfrm>
            <a:off x="1586887" y="5307978"/>
            <a:ext cx="1031387" cy="724595"/>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618404" y="5613455"/>
            <a:ext cx="885755" cy="416980"/>
          </a:xfrm>
          <a:prstGeom prst="rect">
            <a:avLst/>
          </a:prstGeom>
          <a:solidFill>
            <a:schemeClr val="bg1">
              <a:lumMod val="85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共有鍵</a:t>
            </a:r>
            <a:endParaRPr kumimoji="1" lang="ja-JP" altLang="en-US" dirty="0">
              <a:solidFill>
                <a:schemeClr val="tx1"/>
              </a:solidFill>
            </a:endParaRPr>
          </a:p>
        </p:txBody>
      </p:sp>
      <p:sp>
        <p:nvSpPr>
          <p:cNvPr id="20" name="テキスト ボックス 19"/>
          <p:cNvSpPr txBox="1"/>
          <p:nvPr/>
        </p:nvSpPr>
        <p:spPr>
          <a:xfrm>
            <a:off x="1562338" y="5259512"/>
            <a:ext cx="1065707" cy="707886"/>
          </a:xfrm>
          <a:prstGeom prst="rect">
            <a:avLst/>
          </a:prstGeom>
          <a:noFill/>
        </p:spPr>
        <p:txBody>
          <a:bodyPr wrap="square" rtlCol="0">
            <a:spAutoFit/>
          </a:bodyPr>
          <a:lstStyle/>
          <a:p>
            <a:pPr algn="ctr"/>
            <a:r>
              <a:rPr lang="ja-JP" altLang="en-US" sz="2000" dirty="0"/>
              <a:t>ハッシュ関数</a:t>
            </a:r>
            <a:endParaRPr kumimoji="1" lang="ja-JP" altLang="en-US" sz="2000" dirty="0"/>
          </a:p>
        </p:txBody>
      </p:sp>
      <p:sp>
        <p:nvSpPr>
          <p:cNvPr id="21" name="テキスト ボックス 20"/>
          <p:cNvSpPr txBox="1"/>
          <p:nvPr/>
        </p:nvSpPr>
        <p:spPr>
          <a:xfrm>
            <a:off x="4157624" y="5507000"/>
            <a:ext cx="3145988" cy="369332"/>
          </a:xfrm>
          <a:prstGeom prst="rect">
            <a:avLst/>
          </a:prstGeom>
          <a:noFill/>
        </p:spPr>
        <p:txBody>
          <a:bodyPr wrap="square" rtlCol="0">
            <a:spAutoFit/>
          </a:bodyPr>
          <a:lstStyle/>
          <a:p>
            <a:pPr algn="ctr"/>
            <a:r>
              <a:rPr lang="en-US" altLang="ja-JP" dirty="0" smtClean="0"/>
              <a:t>RT</a:t>
            </a:r>
            <a:r>
              <a:rPr lang="ja-JP" altLang="en-US" dirty="0" smtClean="0"/>
              <a:t>モジュール</a:t>
            </a:r>
            <a:endParaRPr kumimoji="1" lang="en-US" altLang="ja-JP" dirty="0" smtClean="0"/>
          </a:p>
        </p:txBody>
      </p:sp>
      <p:sp>
        <p:nvSpPr>
          <p:cNvPr id="23" name="角丸四角形 22"/>
          <p:cNvSpPr/>
          <p:nvPr/>
        </p:nvSpPr>
        <p:spPr>
          <a:xfrm>
            <a:off x="6678061" y="3895833"/>
            <a:ext cx="1820623" cy="951024"/>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4992618" y="3938237"/>
            <a:ext cx="1246106"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25" name="テキスト ボックス 24"/>
          <p:cNvSpPr txBox="1"/>
          <p:nvPr/>
        </p:nvSpPr>
        <p:spPr>
          <a:xfrm>
            <a:off x="6765615" y="3952278"/>
            <a:ext cx="1621401" cy="369332"/>
          </a:xfrm>
          <a:prstGeom prst="rect">
            <a:avLst/>
          </a:prstGeom>
          <a:noFill/>
        </p:spPr>
        <p:txBody>
          <a:bodyPr wrap="square" rtlCol="0">
            <a:spAutoFit/>
          </a:bodyPr>
          <a:lstStyle/>
          <a:p>
            <a:pPr algn="ctr"/>
            <a:r>
              <a:rPr kumimoji="1" lang="ja-JP" altLang="en-US" dirty="0" smtClean="0"/>
              <a:t>監視対象</a:t>
            </a:r>
            <a:r>
              <a:rPr kumimoji="1" lang="en-US" altLang="ja-JP" dirty="0" smtClean="0"/>
              <a:t>VM</a:t>
            </a:r>
            <a:endParaRPr kumimoji="1" lang="ja-JP" altLang="en-US" dirty="0"/>
          </a:p>
        </p:txBody>
      </p:sp>
      <p:sp>
        <p:nvSpPr>
          <p:cNvPr id="26" name="正方形/長方形 25"/>
          <p:cNvSpPr/>
          <p:nvPr/>
        </p:nvSpPr>
        <p:spPr>
          <a:xfrm>
            <a:off x="7552520" y="4405361"/>
            <a:ext cx="800471" cy="323165"/>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endParaRPr kumimoji="1" lang="ja-JP" altLang="en-US" dirty="0">
              <a:solidFill>
                <a:schemeClr val="tx1"/>
              </a:solidFill>
            </a:endParaRPr>
          </a:p>
        </p:txBody>
      </p:sp>
      <p:sp>
        <p:nvSpPr>
          <p:cNvPr id="27" name="右矢印 26"/>
          <p:cNvSpPr/>
          <p:nvPr/>
        </p:nvSpPr>
        <p:spPr>
          <a:xfrm>
            <a:off x="2818531" y="4405356"/>
            <a:ext cx="1945148" cy="322152"/>
          </a:xfrm>
          <a:prstGeom prs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2971683" y="3872048"/>
            <a:ext cx="1503382" cy="646331"/>
          </a:xfrm>
          <a:prstGeom prst="rect">
            <a:avLst/>
          </a:prstGeom>
          <a:noFill/>
          <a:ln w="19050">
            <a:noFill/>
          </a:ln>
        </p:spPr>
        <p:txBody>
          <a:bodyPr wrap="square" rtlCol="0">
            <a:spAutoFit/>
          </a:bodyPr>
          <a:lstStyle/>
          <a:p>
            <a:pPr algn="ctr"/>
            <a:r>
              <a:rPr lang="ja-JP" altLang="en-US" dirty="0" smtClean="0"/>
              <a:t>リクエスト</a:t>
            </a:r>
            <a:endParaRPr lang="en-US" altLang="ja-JP" dirty="0" smtClean="0"/>
          </a:p>
          <a:p>
            <a:pPr algn="ctr"/>
            <a:r>
              <a:rPr lang="ja-JP" altLang="en-US" dirty="0" smtClean="0"/>
              <a:t>ノンス</a:t>
            </a:r>
            <a:endParaRPr kumimoji="1" lang="ja-JP" altLang="en-US" dirty="0"/>
          </a:p>
        </p:txBody>
      </p:sp>
      <p:cxnSp>
        <p:nvCxnSpPr>
          <p:cNvPr id="29" name="直線矢印コネクタ 28"/>
          <p:cNvCxnSpPr>
            <a:stCxn id="7" idx="2"/>
          </p:cNvCxnSpPr>
          <p:nvPr/>
        </p:nvCxnSpPr>
        <p:spPr>
          <a:xfrm flipH="1">
            <a:off x="5621538" y="4727508"/>
            <a:ext cx="5868" cy="76836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カギ線コネクタ 29"/>
          <p:cNvCxnSpPr>
            <a:stCxn id="26" idx="2"/>
            <a:endCxn id="16" idx="3"/>
          </p:cNvCxnSpPr>
          <p:nvPr/>
        </p:nvCxnSpPr>
        <p:spPr>
          <a:xfrm rot="5400000">
            <a:off x="7175702" y="5129140"/>
            <a:ext cx="1177668" cy="376440"/>
          </a:xfrm>
          <a:prstGeom prst="bentConnector2">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左矢印 38"/>
          <p:cNvSpPr/>
          <p:nvPr/>
        </p:nvSpPr>
        <p:spPr>
          <a:xfrm>
            <a:off x="2809515" y="4359476"/>
            <a:ext cx="1945149" cy="413912"/>
          </a:xfrm>
          <a:prstGeom prst="lef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3021115" y="3870182"/>
            <a:ext cx="1404517" cy="646331"/>
          </a:xfrm>
          <a:prstGeom prst="rect">
            <a:avLst/>
          </a:prstGeom>
          <a:noFill/>
        </p:spPr>
        <p:txBody>
          <a:bodyPr wrap="square" rtlCol="0">
            <a:spAutoFit/>
          </a:bodyPr>
          <a:lstStyle/>
          <a:p>
            <a:pPr algn="ctr"/>
            <a:r>
              <a:rPr kumimoji="1" lang="ja-JP" altLang="en-US" dirty="0" smtClean="0"/>
              <a:t>レスポンス</a:t>
            </a:r>
            <a:endParaRPr kumimoji="1" lang="en-US" altLang="ja-JP" dirty="0" smtClean="0"/>
          </a:p>
          <a:p>
            <a:pPr algn="ctr"/>
            <a:r>
              <a:rPr lang="en-US" altLang="ja-JP" dirty="0"/>
              <a:t>MAC</a:t>
            </a:r>
            <a:endParaRPr kumimoji="1" lang="ja-JP" altLang="en-US" dirty="0"/>
          </a:p>
        </p:txBody>
      </p:sp>
      <p:cxnSp>
        <p:nvCxnSpPr>
          <p:cNvPr id="42" name="直線矢印コネクタ 41"/>
          <p:cNvCxnSpPr>
            <a:endCxn id="7" idx="2"/>
          </p:cNvCxnSpPr>
          <p:nvPr/>
        </p:nvCxnSpPr>
        <p:spPr>
          <a:xfrm flipV="1">
            <a:off x="5615671" y="4727508"/>
            <a:ext cx="11735" cy="76836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5615671" y="4819300"/>
            <a:ext cx="1095885" cy="584775"/>
          </a:xfrm>
          <a:prstGeom prst="rect">
            <a:avLst/>
          </a:prstGeom>
          <a:noFill/>
        </p:spPr>
        <p:txBody>
          <a:bodyPr wrap="square" rtlCol="0">
            <a:spAutoFit/>
          </a:bodyPr>
          <a:lstStyle/>
          <a:p>
            <a:r>
              <a:rPr lang="ja-JP" altLang="en-US" sz="1600" dirty="0" smtClean="0"/>
              <a:t>リクエスト</a:t>
            </a:r>
            <a:endParaRPr lang="en-US" altLang="ja-JP" sz="1600" dirty="0" smtClean="0"/>
          </a:p>
          <a:p>
            <a:r>
              <a:rPr lang="ja-JP" altLang="en-US" sz="1600" dirty="0"/>
              <a:t>ノンス</a:t>
            </a:r>
            <a:endParaRPr kumimoji="1" lang="ja-JP" altLang="en-US" sz="1600" dirty="0"/>
          </a:p>
        </p:txBody>
      </p:sp>
      <p:sp>
        <p:nvSpPr>
          <p:cNvPr id="44" name="テキスト ボックス 43"/>
          <p:cNvSpPr txBox="1"/>
          <p:nvPr/>
        </p:nvSpPr>
        <p:spPr>
          <a:xfrm>
            <a:off x="5588644" y="4819300"/>
            <a:ext cx="1478808" cy="584775"/>
          </a:xfrm>
          <a:prstGeom prst="rect">
            <a:avLst/>
          </a:prstGeom>
          <a:noFill/>
        </p:spPr>
        <p:txBody>
          <a:bodyPr wrap="square" rtlCol="0">
            <a:spAutoFit/>
          </a:bodyPr>
          <a:lstStyle/>
          <a:p>
            <a:r>
              <a:rPr kumimoji="1" lang="ja-JP" altLang="en-US" sz="1600" dirty="0" smtClean="0"/>
              <a:t>レスポンス</a:t>
            </a:r>
            <a:endParaRPr kumimoji="1" lang="en-US" altLang="ja-JP" sz="1600" dirty="0" smtClean="0"/>
          </a:p>
          <a:p>
            <a:r>
              <a:rPr lang="en-US" altLang="ja-JP" sz="1600" dirty="0"/>
              <a:t>MAC</a:t>
            </a:r>
            <a:endParaRPr kumimoji="1" lang="ja-JP" altLang="en-US" sz="1600" dirty="0"/>
          </a:p>
        </p:txBody>
      </p:sp>
    </p:spTree>
    <p:extLst>
      <p:ext uri="{BB962C8B-B14F-4D97-AF65-F5344CB8AC3E}">
        <p14:creationId xmlns:p14="http://schemas.microsoft.com/office/powerpoint/2010/main" val="7084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fade">
                                      <p:cBhvr>
                                        <p:cTn id="12" dur="500"/>
                                        <p:tgtEl>
                                          <p:spTgt spid="39"/>
                                        </p:tgtEl>
                                      </p:cBhvr>
                                    </p:animEffect>
                                  </p:childTnLst>
                                </p:cTn>
                              </p:par>
                              <p:par>
                                <p:cTn id="13" presetID="10" presetClass="exit" presetSubtype="0" fill="hold" grpId="0" nodeType="withEffect">
                                  <p:stCondLst>
                                    <p:cond delay="0"/>
                                  </p:stCondLst>
                                  <p:childTnLst>
                                    <p:animEffect transition="out" filter="fade">
                                      <p:cBhvr>
                                        <p:cTn id="14" dur="500"/>
                                        <p:tgtEl>
                                          <p:spTgt spid="28"/>
                                        </p:tgtEl>
                                      </p:cBhvr>
                                    </p:animEffect>
                                    <p:set>
                                      <p:cBhvr>
                                        <p:cTn id="15" dur="1" fill="hold">
                                          <p:stCondLst>
                                            <p:cond delay="499"/>
                                          </p:stCondLst>
                                        </p:cTn>
                                        <p:tgtEl>
                                          <p:spTgt spid="28"/>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fade">
                                      <p:cBhvr>
                                        <p:cTn id="18" dur="500"/>
                                        <p:tgtEl>
                                          <p:spTgt spid="40"/>
                                        </p:tgtEl>
                                      </p:cBhvr>
                                    </p:animEffect>
                                  </p:childTnLst>
                                </p:cTn>
                              </p:par>
                              <p:par>
                                <p:cTn id="19" presetID="10" presetClass="exit" presetSubtype="0" fill="hold" grpId="0" nodeType="withEffect">
                                  <p:stCondLst>
                                    <p:cond delay="0"/>
                                  </p:stCondLst>
                                  <p:childTnLst>
                                    <p:animEffect transition="out" filter="fade">
                                      <p:cBhvr>
                                        <p:cTn id="20" dur="500"/>
                                        <p:tgtEl>
                                          <p:spTgt spid="27"/>
                                        </p:tgtEl>
                                      </p:cBhvr>
                                    </p:animEffect>
                                    <p:set>
                                      <p:cBhvr>
                                        <p:cTn id="21" dur="1" fill="hold">
                                          <p:stCondLst>
                                            <p:cond delay="499"/>
                                          </p:stCondLst>
                                        </p:cTn>
                                        <p:tgtEl>
                                          <p:spTgt spid="27"/>
                                        </p:tgtEl>
                                        <p:attrNameLst>
                                          <p:attrName>style.visibility</p:attrName>
                                        </p:attrNameLst>
                                      </p:cBhvr>
                                      <p:to>
                                        <p:strVal val="hidden"/>
                                      </p:to>
                                    </p:set>
                                  </p:childTnLst>
                                </p:cTn>
                              </p:par>
                              <p:par>
                                <p:cTn id="22" presetID="10" presetClass="entr" presetSubtype="0" fill="hold" nodeType="with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fade">
                                      <p:cBhvr>
                                        <p:cTn id="24" dur="500"/>
                                        <p:tgtEl>
                                          <p:spTgt spid="42"/>
                                        </p:tgtEl>
                                      </p:cBhvr>
                                    </p:animEffect>
                                  </p:childTnLst>
                                </p:cTn>
                              </p:par>
                              <p:par>
                                <p:cTn id="25" presetID="10" presetClass="exit" presetSubtype="0" fill="hold" nodeType="withEffect">
                                  <p:stCondLst>
                                    <p:cond delay="0"/>
                                  </p:stCondLst>
                                  <p:childTnLst>
                                    <p:animEffect transition="out" filter="fade">
                                      <p:cBhvr>
                                        <p:cTn id="26" dur="500"/>
                                        <p:tgtEl>
                                          <p:spTgt spid="29"/>
                                        </p:tgtEl>
                                      </p:cBhvr>
                                    </p:animEffect>
                                    <p:set>
                                      <p:cBhvr>
                                        <p:cTn id="27" dur="1" fill="hold">
                                          <p:stCondLst>
                                            <p:cond delay="499"/>
                                          </p:stCondLst>
                                        </p:cTn>
                                        <p:tgtEl>
                                          <p:spTgt spid="29"/>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43"/>
                                        </p:tgtEl>
                                      </p:cBhvr>
                                    </p:animEffect>
                                    <p:set>
                                      <p:cBhvr>
                                        <p:cTn id="30" dur="1" fill="hold">
                                          <p:stCondLst>
                                            <p:cond delay="499"/>
                                          </p:stCondLst>
                                        </p:cTn>
                                        <p:tgtEl>
                                          <p:spTgt spid="43"/>
                                        </p:tgtEl>
                                        <p:attrNameLst>
                                          <p:attrName>style.visibility</p:attrName>
                                        </p:attrNameLst>
                                      </p:cBhvr>
                                      <p:to>
                                        <p:strVal val="hidden"/>
                                      </p:to>
                                    </p:set>
                                  </p:childTnLst>
                                </p:cTn>
                              </p:par>
                              <p:par>
                                <p:cTn id="31" presetID="10"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fade">
                                      <p:cBhvr>
                                        <p:cTn id="3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P spid="39" grpId="0" animBg="1"/>
      <p:bldP spid="40" grpId="0"/>
      <p:bldP spid="43" grpId="0"/>
      <p:bldP spid="4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MAC</a:t>
            </a:r>
            <a:r>
              <a:rPr kumimoji="1" lang="ja-JP" altLang="en-US" dirty="0" smtClean="0"/>
              <a:t>の計算に用いる暗号鍵を安全に共有</a:t>
            </a:r>
            <a:endParaRPr kumimoji="1" lang="en-US" altLang="ja-JP" dirty="0" smtClean="0"/>
          </a:p>
          <a:p>
            <a:pPr lvl="1"/>
            <a:r>
              <a:rPr lang="ja-JP" altLang="en-US" dirty="0"/>
              <a:t>電子証明書など</a:t>
            </a:r>
            <a:r>
              <a:rPr lang="ja-JP" altLang="en-US" dirty="0" smtClean="0"/>
              <a:t>を用いて監視ホストを認証</a:t>
            </a:r>
            <a:endParaRPr lang="en-US" altLang="ja-JP" dirty="0" smtClean="0"/>
          </a:p>
          <a:p>
            <a:pPr lvl="1"/>
            <a:r>
              <a:rPr lang="en-US" altLang="ja-JP" dirty="0"/>
              <a:t>RT</a:t>
            </a:r>
            <a:r>
              <a:rPr lang="ja-JP" altLang="en-US" dirty="0"/>
              <a:t>ランタイム</a:t>
            </a:r>
            <a:r>
              <a:rPr lang="ja-JP" altLang="en-US" dirty="0" smtClean="0"/>
              <a:t>が生成した暗号鍵を</a:t>
            </a:r>
            <a:r>
              <a:rPr lang="en-US" altLang="ja-JP" dirty="0" smtClean="0"/>
              <a:t>VMM</a:t>
            </a:r>
            <a:r>
              <a:rPr lang="ja-JP" altLang="en-US" dirty="0" smtClean="0"/>
              <a:t>の公開鍵で暗号化して</a:t>
            </a:r>
            <a:r>
              <a:rPr lang="en-US" altLang="ja-JP" dirty="0" smtClean="0"/>
              <a:t>RT</a:t>
            </a:r>
            <a:r>
              <a:rPr lang="ja-JP" altLang="en-US" dirty="0" smtClean="0"/>
              <a:t>モジュールに送信</a:t>
            </a:r>
            <a:endParaRPr lang="en-US" altLang="ja-JP" dirty="0" smtClean="0"/>
          </a:p>
          <a:p>
            <a:pPr lvl="2"/>
            <a:r>
              <a:rPr kumimoji="1" lang="en-US" altLang="ja-JP" dirty="0"/>
              <a:t>VMM</a:t>
            </a:r>
            <a:r>
              <a:rPr kumimoji="1" lang="ja-JP" altLang="en-US" dirty="0" smtClean="0"/>
              <a:t>の秘密鍵で復号化</a:t>
            </a:r>
            <a:endParaRPr kumimoji="1" lang="ja-JP" altLang="en-US" dirty="0"/>
          </a:p>
        </p:txBody>
      </p:sp>
      <p:sp>
        <p:nvSpPr>
          <p:cNvPr id="3" name="タイトル 2"/>
          <p:cNvSpPr>
            <a:spLocks noGrp="1"/>
          </p:cNvSpPr>
          <p:nvPr>
            <p:ph type="title"/>
          </p:nvPr>
        </p:nvSpPr>
        <p:spPr/>
        <p:txBody>
          <a:bodyPr/>
          <a:lstStyle/>
          <a:p>
            <a:r>
              <a:rPr kumimoji="1" lang="ja-JP" altLang="en-US" dirty="0" smtClean="0"/>
              <a:t>鍵管理</a:t>
            </a:r>
            <a:endParaRPr kumimoji="1" lang="ja-JP" altLang="en-US" dirty="0"/>
          </a:p>
        </p:txBody>
      </p:sp>
      <p:sp>
        <p:nvSpPr>
          <p:cNvPr id="4" name="角丸四角形 3"/>
          <p:cNvSpPr/>
          <p:nvPr/>
        </p:nvSpPr>
        <p:spPr>
          <a:xfrm>
            <a:off x="1145407" y="5743954"/>
            <a:ext cx="1656184" cy="1008112"/>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角丸四角形 4"/>
          <p:cNvSpPr/>
          <p:nvPr/>
        </p:nvSpPr>
        <p:spPr>
          <a:xfrm>
            <a:off x="1433439" y="6248010"/>
            <a:ext cx="1080120" cy="432048"/>
          </a:xfrm>
          <a:prstGeom prst="round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公開鍵</a:t>
            </a:r>
            <a:endParaRPr kumimoji="1" lang="ja-JP" altLang="en-US" dirty="0">
              <a:solidFill>
                <a:schemeClr val="tx1"/>
              </a:solidFill>
            </a:endParaRPr>
          </a:p>
        </p:txBody>
      </p:sp>
      <p:sp>
        <p:nvSpPr>
          <p:cNvPr id="6" name="テキスト ボックス 5"/>
          <p:cNvSpPr txBox="1"/>
          <p:nvPr/>
        </p:nvSpPr>
        <p:spPr>
          <a:xfrm>
            <a:off x="1361431" y="5781416"/>
            <a:ext cx="1224136" cy="369332"/>
          </a:xfrm>
          <a:prstGeom prst="rect">
            <a:avLst/>
          </a:prstGeom>
          <a:noFill/>
        </p:spPr>
        <p:txBody>
          <a:bodyPr wrap="square" rtlCol="0">
            <a:spAutoFit/>
          </a:bodyPr>
          <a:lstStyle/>
          <a:p>
            <a:pPr algn="ctr"/>
            <a:r>
              <a:rPr kumimoji="1" lang="ja-JP" altLang="en-US" dirty="0" smtClean="0"/>
              <a:t>鍵サーバ</a:t>
            </a:r>
            <a:endParaRPr kumimoji="1" lang="ja-JP" altLang="en-US" dirty="0"/>
          </a:p>
        </p:txBody>
      </p:sp>
      <p:sp>
        <p:nvSpPr>
          <p:cNvPr id="16" name="正方形/長方形 15"/>
          <p:cNvSpPr/>
          <p:nvPr/>
        </p:nvSpPr>
        <p:spPr>
          <a:xfrm>
            <a:off x="4355976" y="3861048"/>
            <a:ext cx="3872532" cy="2304256"/>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824982" y="3861048"/>
            <a:ext cx="2520280" cy="1728192"/>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1375684" y="4005064"/>
            <a:ext cx="1787957" cy="144016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ランタイム</a:t>
            </a:r>
            <a:endParaRPr kumimoji="1" lang="ja-JP" altLang="en-US" dirty="0">
              <a:solidFill>
                <a:schemeClr val="tx1"/>
              </a:solidFill>
            </a:endParaRPr>
          </a:p>
        </p:txBody>
      </p:sp>
      <p:cxnSp>
        <p:nvCxnSpPr>
          <p:cNvPr id="10" name="直線矢印コネクタ 9"/>
          <p:cNvCxnSpPr>
            <a:stCxn id="5" idx="0"/>
          </p:cNvCxnSpPr>
          <p:nvPr/>
        </p:nvCxnSpPr>
        <p:spPr>
          <a:xfrm flipV="1">
            <a:off x="1973499" y="5347962"/>
            <a:ext cx="0" cy="900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4572000" y="4005064"/>
            <a:ext cx="1744092" cy="1080120"/>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4716016" y="4188646"/>
            <a:ext cx="1512168" cy="576908"/>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サーバ</a:t>
            </a:r>
            <a:endParaRPr kumimoji="1" lang="ja-JP" altLang="en-US" dirty="0">
              <a:solidFill>
                <a:schemeClr val="tx1"/>
              </a:solidFill>
            </a:endParaRPr>
          </a:p>
        </p:txBody>
      </p:sp>
      <p:sp>
        <p:nvSpPr>
          <p:cNvPr id="18" name="角丸四角形 17"/>
          <p:cNvSpPr/>
          <p:nvPr/>
        </p:nvSpPr>
        <p:spPr>
          <a:xfrm>
            <a:off x="4572000" y="5229200"/>
            <a:ext cx="3456384" cy="834144"/>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3163641" y="4441518"/>
            <a:ext cx="1408359" cy="324036"/>
          </a:xfrm>
          <a:prstGeom prs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矢印コネクタ 20"/>
          <p:cNvCxnSpPr>
            <a:stCxn id="17" idx="2"/>
          </p:cNvCxnSpPr>
          <p:nvPr/>
        </p:nvCxnSpPr>
        <p:spPr>
          <a:xfrm>
            <a:off x="5472100" y="4765554"/>
            <a:ext cx="4448" cy="46364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6588224" y="5445224"/>
            <a:ext cx="1080120" cy="450024"/>
          </a:xfrm>
          <a:prstGeom prst="round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秘密鍵</a:t>
            </a:r>
            <a:endParaRPr kumimoji="1" lang="ja-JP" altLang="en-US" dirty="0">
              <a:solidFill>
                <a:schemeClr val="tx1"/>
              </a:solidFill>
            </a:endParaRPr>
          </a:p>
        </p:txBody>
      </p:sp>
      <p:sp>
        <p:nvSpPr>
          <p:cNvPr id="30" name="角丸四角形 29"/>
          <p:cNvSpPr/>
          <p:nvPr/>
        </p:nvSpPr>
        <p:spPr>
          <a:xfrm>
            <a:off x="1706851" y="4919577"/>
            <a:ext cx="1092274" cy="432048"/>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共有鍵</a:t>
            </a:r>
            <a:endParaRPr kumimoji="1" lang="ja-JP" altLang="en-US" dirty="0">
              <a:solidFill>
                <a:schemeClr val="tx1"/>
              </a:solidFill>
            </a:endParaRPr>
          </a:p>
        </p:txBody>
      </p:sp>
      <p:sp>
        <p:nvSpPr>
          <p:cNvPr id="23" name="角丸四角形 22"/>
          <p:cNvSpPr/>
          <p:nvPr/>
        </p:nvSpPr>
        <p:spPr>
          <a:xfrm>
            <a:off x="6444208" y="4005064"/>
            <a:ext cx="1584176" cy="108012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11" name="角丸四角形 10"/>
          <p:cNvSpPr/>
          <p:nvPr/>
        </p:nvSpPr>
        <p:spPr>
          <a:xfrm>
            <a:off x="1706851" y="4919577"/>
            <a:ext cx="1092274" cy="432048"/>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共有鍵</a:t>
            </a:r>
            <a:endParaRPr kumimoji="1" lang="ja-JP" altLang="en-US" dirty="0">
              <a:solidFill>
                <a:schemeClr val="tx1"/>
              </a:solidFill>
            </a:endParaRPr>
          </a:p>
        </p:txBody>
      </p:sp>
      <p:cxnSp>
        <p:nvCxnSpPr>
          <p:cNvPr id="25" name="直線矢印コネクタ 24"/>
          <p:cNvCxnSpPr>
            <a:stCxn id="22" idx="1"/>
          </p:cNvCxnSpPr>
          <p:nvPr/>
        </p:nvCxnSpPr>
        <p:spPr>
          <a:xfrm flipH="1">
            <a:off x="6043961" y="5670236"/>
            <a:ext cx="54426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08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500" fill="hold"/>
                                        <p:tgtEl>
                                          <p:spTgt spid="11"/>
                                        </p:tgtEl>
                                        <p:attrNameLst>
                                          <p:attrName>fillcolor</p:attrName>
                                        </p:attrNameLst>
                                      </p:cBhvr>
                                      <p:to>
                                        <a:srgbClr val="1FADCC"/>
                                      </p:to>
                                    </p:animClr>
                                    <p:set>
                                      <p:cBhvr>
                                        <p:cTn id="7" dur="500" fill="hold"/>
                                        <p:tgtEl>
                                          <p:spTgt spid="11"/>
                                        </p:tgtEl>
                                        <p:attrNameLst>
                                          <p:attrName>fill.type</p:attrName>
                                        </p:attrNameLst>
                                      </p:cBhvr>
                                      <p:to>
                                        <p:strVal val="solid"/>
                                      </p:to>
                                    </p:set>
                                    <p:set>
                                      <p:cBhvr>
                                        <p:cTn id="8" dur="500" fill="hold"/>
                                        <p:tgtEl>
                                          <p:spTgt spid="11"/>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0" nodeType="clickEffect">
                                  <p:stCondLst>
                                    <p:cond delay="0"/>
                                  </p:stCondLst>
                                  <p:iterate type="lt">
                                    <p:tmPct val="0"/>
                                  </p:iterate>
                                  <p:childTnLst>
                                    <p:animMotion origin="layout" path="M 5E-6 0 L -0.0007 -0.10509 " pathEditMode="relative" rAng="0" ptsTypes="AA">
                                      <p:cBhvr>
                                        <p:cTn id="12" dur="2000" fill="hold"/>
                                        <p:tgtEl>
                                          <p:spTgt spid="11"/>
                                        </p:tgtEl>
                                        <p:attrNameLst>
                                          <p:attrName>ppt_x</p:attrName>
                                          <p:attrName>ppt_y</p:attrName>
                                        </p:attrNameLst>
                                      </p:cBhvr>
                                      <p:rCtr x="-35" y="-5255"/>
                                    </p:animMotion>
                                  </p:childTnLst>
                                </p:cTn>
                              </p:par>
                            </p:childTnLst>
                          </p:cTn>
                        </p:par>
                        <p:par>
                          <p:cTn id="13" fill="hold">
                            <p:stCondLst>
                              <p:cond delay="2000"/>
                            </p:stCondLst>
                            <p:childTnLst>
                              <p:par>
                                <p:cTn id="14" presetID="42" presetClass="path" presetSubtype="0" accel="50000" decel="50000" fill="hold" grpId="1" nodeType="afterEffect">
                                  <p:stCondLst>
                                    <p:cond delay="0"/>
                                  </p:stCondLst>
                                  <p:iterate type="lt">
                                    <p:tmPct val="0"/>
                                  </p:iterate>
                                  <p:childTnLst>
                                    <p:animMotion origin="layout" path="M -0.00069 -0.10521 L 0.35608 -0.10174 " pathEditMode="relative" rAng="0" ptsTypes="AA">
                                      <p:cBhvr>
                                        <p:cTn id="15" dur="2000" fill="hold"/>
                                        <p:tgtEl>
                                          <p:spTgt spid="11"/>
                                        </p:tgtEl>
                                        <p:attrNameLst>
                                          <p:attrName>ppt_x</p:attrName>
                                          <p:attrName>ppt_y</p:attrName>
                                        </p:attrNameLst>
                                      </p:cBhvr>
                                      <p:rCtr x="17830" y="162"/>
                                    </p:animMotion>
                                  </p:childTnLst>
                                </p:cTn>
                              </p:par>
                            </p:childTnLst>
                          </p:cTn>
                        </p:par>
                        <p:par>
                          <p:cTn id="16" fill="hold">
                            <p:stCondLst>
                              <p:cond delay="4000"/>
                            </p:stCondLst>
                            <p:childTnLst>
                              <p:par>
                                <p:cTn id="17" presetID="42" presetClass="path" presetSubtype="0" accel="50000" decel="50000" fill="hold" grpId="2" nodeType="afterEffect">
                                  <p:stCondLst>
                                    <p:cond delay="0"/>
                                  </p:stCondLst>
                                  <p:iterate type="lt">
                                    <p:tmPct val="0"/>
                                  </p:iterate>
                                  <p:childTnLst>
                                    <p:animMotion origin="layout" path="M 0.35607 -0.10174 L 0.35607 0.07653 " pathEditMode="relative" rAng="0" ptsTypes="AA">
                                      <p:cBhvr>
                                        <p:cTn id="18" dur="2000" fill="hold"/>
                                        <p:tgtEl>
                                          <p:spTgt spid="11"/>
                                        </p:tgtEl>
                                        <p:attrNameLst>
                                          <p:attrName>ppt_x</p:attrName>
                                          <p:attrName>ppt_y</p:attrName>
                                        </p:attrNameLst>
                                      </p:cBhvr>
                                      <p:rCtr x="0" y="8902"/>
                                    </p:animMotion>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mph" presetSubtype="2" fill="hold" nodeType="clickEffect">
                                  <p:stCondLst>
                                    <p:cond delay="0"/>
                                  </p:stCondLst>
                                  <p:childTnLst>
                                    <p:animClr clrSpc="rgb" dir="cw">
                                      <p:cBhvr>
                                        <p:cTn id="27" dur="500" fill="hold"/>
                                        <p:tgtEl>
                                          <p:spTgt spid="11"/>
                                        </p:tgtEl>
                                        <p:attrNameLst>
                                          <p:attrName>fillcolor</p:attrName>
                                        </p:attrNameLst>
                                      </p:cBhvr>
                                      <p:to>
                                        <a:schemeClr val="bg1"/>
                                      </p:to>
                                    </p:animClr>
                                    <p:set>
                                      <p:cBhvr>
                                        <p:cTn id="28" dur="500" fill="hold"/>
                                        <p:tgtEl>
                                          <p:spTgt spid="11"/>
                                        </p:tgtEl>
                                        <p:attrNameLst>
                                          <p:attrName>fill.type</p:attrName>
                                        </p:attrNameLst>
                                      </p:cBhvr>
                                      <p:to>
                                        <p:strVal val="solid"/>
                                      </p:to>
                                    </p:set>
                                    <p:set>
                                      <p:cBhvr>
                                        <p:cTn id="29" dur="500" fill="hold"/>
                                        <p:tgtEl>
                                          <p:spTgt spid="11"/>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1" grpId="2"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雲 3"/>
          <p:cNvSpPr/>
          <p:nvPr/>
        </p:nvSpPr>
        <p:spPr>
          <a:xfrm>
            <a:off x="107504" y="4077072"/>
            <a:ext cx="4896544" cy="2780928"/>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ja-JP" altLang="en-US" dirty="0"/>
              <a:t>クラウド内</a:t>
            </a:r>
            <a:r>
              <a:rPr lang="ja-JP" altLang="en-US" dirty="0" smtClean="0"/>
              <a:t>の</a:t>
            </a:r>
            <a:r>
              <a:rPr lang="en-US" altLang="ja-JP" dirty="0" smtClean="0"/>
              <a:t>VMM</a:t>
            </a:r>
            <a:r>
              <a:rPr lang="ja-JP" altLang="en-US" dirty="0" smtClean="0"/>
              <a:t>が</a:t>
            </a:r>
            <a:r>
              <a:rPr lang="ja-JP" altLang="en-US" dirty="0"/>
              <a:t>信頼</a:t>
            </a:r>
            <a:r>
              <a:rPr lang="ja-JP" altLang="en-US" dirty="0" smtClean="0"/>
              <a:t>できることを保証</a:t>
            </a:r>
            <a:endParaRPr kumimoji="1" lang="en-US" altLang="ja-JP" dirty="0" smtClean="0"/>
          </a:p>
          <a:p>
            <a:pPr lvl="1"/>
            <a:r>
              <a:rPr kumimoji="1" lang="ja-JP" altLang="en-US" dirty="0" smtClean="0"/>
              <a:t>起動時のリモート・アテステーション</a:t>
            </a:r>
            <a:endParaRPr kumimoji="1" lang="en-US" altLang="ja-JP" dirty="0" smtClean="0"/>
          </a:p>
          <a:p>
            <a:pPr lvl="2"/>
            <a:r>
              <a:rPr lang="ja-JP" altLang="en-US" dirty="0"/>
              <a:t>クラウド外部</a:t>
            </a:r>
            <a:r>
              <a:rPr lang="ja-JP" altLang="en-US" dirty="0" smtClean="0"/>
              <a:t>の検証サーバが正しい</a:t>
            </a:r>
            <a:r>
              <a:rPr lang="en-US" altLang="ja-JP" dirty="0" smtClean="0"/>
              <a:t>VMM</a:t>
            </a:r>
            <a:r>
              <a:rPr lang="ja-JP" altLang="en-US" dirty="0" smtClean="0"/>
              <a:t>であることを確認</a:t>
            </a:r>
            <a:endParaRPr lang="en-US" altLang="ja-JP" dirty="0" smtClean="0"/>
          </a:p>
          <a:p>
            <a:pPr lvl="2"/>
            <a:r>
              <a:rPr kumimoji="1" lang="ja-JP" altLang="en-US" dirty="0" smtClean="0"/>
              <a:t>ハードウェア</a:t>
            </a:r>
            <a:r>
              <a:rPr lang="ja-JP" altLang="en-US" dirty="0"/>
              <a:t>（</a:t>
            </a:r>
            <a:r>
              <a:rPr kumimoji="1" lang="en-US" altLang="ja-JP" dirty="0" smtClean="0"/>
              <a:t>TPM</a:t>
            </a:r>
            <a:r>
              <a:rPr kumimoji="1" lang="ja-JP" altLang="en-US" dirty="0" smtClean="0"/>
              <a:t>）による担保</a:t>
            </a:r>
            <a:endParaRPr kumimoji="1" lang="en-US" altLang="ja-JP" dirty="0" smtClean="0"/>
          </a:p>
          <a:p>
            <a:pPr lvl="1"/>
            <a:r>
              <a:rPr lang="en-US" altLang="ja-JP" dirty="0" smtClean="0"/>
              <a:t>VMM</a:t>
            </a:r>
            <a:r>
              <a:rPr lang="ja-JP" altLang="en-US" dirty="0"/>
              <a:t>自身</a:t>
            </a:r>
            <a:r>
              <a:rPr lang="ja-JP" altLang="en-US" dirty="0" smtClean="0"/>
              <a:t>による実行時の保護</a:t>
            </a:r>
            <a:endParaRPr lang="en-US" altLang="ja-JP" dirty="0" smtClean="0"/>
          </a:p>
          <a:p>
            <a:pPr lvl="2"/>
            <a:r>
              <a:rPr kumimoji="1" lang="en-US" altLang="ja-JP" dirty="0" smtClean="0"/>
              <a:t>VMM</a:t>
            </a:r>
            <a:r>
              <a:rPr kumimoji="1" lang="ja-JP" altLang="en-US" dirty="0" smtClean="0"/>
              <a:t>を改ざんしたり、共有鍵を盗んだりすることはできない</a:t>
            </a:r>
            <a:endParaRPr kumimoji="1" lang="en-US" altLang="ja-JP" dirty="0" smtClean="0"/>
          </a:p>
          <a:p>
            <a:endParaRPr lang="en-US" altLang="ja-JP" dirty="0"/>
          </a:p>
        </p:txBody>
      </p:sp>
      <p:sp>
        <p:nvSpPr>
          <p:cNvPr id="3" name="タイトル 2"/>
          <p:cNvSpPr>
            <a:spLocks noGrp="1"/>
          </p:cNvSpPr>
          <p:nvPr>
            <p:ph type="title"/>
          </p:nvPr>
        </p:nvSpPr>
        <p:spPr/>
        <p:txBody>
          <a:bodyPr/>
          <a:lstStyle/>
          <a:p>
            <a:r>
              <a:rPr kumimoji="1" lang="en-US" altLang="ja-JP" dirty="0" smtClean="0"/>
              <a:t>VMM</a:t>
            </a:r>
            <a:r>
              <a:rPr kumimoji="1" lang="ja-JP" altLang="en-US" dirty="0" smtClean="0"/>
              <a:t>の完全性チェック</a:t>
            </a:r>
            <a:endParaRPr kumimoji="1" lang="ja-JP" altLang="en-US" dirty="0"/>
          </a:p>
        </p:txBody>
      </p:sp>
      <p:sp>
        <p:nvSpPr>
          <p:cNvPr id="19" name="正方形/長方形 18"/>
          <p:cNvSpPr/>
          <p:nvPr/>
        </p:nvSpPr>
        <p:spPr>
          <a:xfrm>
            <a:off x="421532" y="4463235"/>
            <a:ext cx="4248472" cy="1861866"/>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480212" y="4790147"/>
            <a:ext cx="1800200" cy="1373696"/>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709564" y="5505365"/>
            <a:ext cx="3744416" cy="686848"/>
          </a:xfrm>
          <a:prstGeom prst="round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709564" y="4534491"/>
            <a:ext cx="3744416" cy="720080"/>
          </a:xfrm>
          <a:prstGeom prst="roundRect">
            <a:avLst/>
          </a:prstGeom>
          <a:solidFill>
            <a:srgbClr val="92D050"/>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3288668" y="4840718"/>
            <a:ext cx="1080120" cy="461665"/>
          </a:xfrm>
          <a:prstGeom prst="rect">
            <a:avLst/>
          </a:prstGeom>
          <a:noFill/>
        </p:spPr>
        <p:txBody>
          <a:bodyPr wrap="square" rtlCol="0">
            <a:spAutoFit/>
          </a:bodyPr>
          <a:lstStyle/>
          <a:p>
            <a:pPr algn="r"/>
            <a:r>
              <a:rPr kumimoji="1" lang="en-US" altLang="ja-JP" sz="2400" dirty="0" smtClean="0"/>
              <a:t>VMM</a:t>
            </a:r>
          </a:p>
        </p:txBody>
      </p:sp>
      <p:sp>
        <p:nvSpPr>
          <p:cNvPr id="27" name="正方形/長方形 26"/>
          <p:cNvSpPr/>
          <p:nvPr/>
        </p:nvSpPr>
        <p:spPr>
          <a:xfrm>
            <a:off x="925588" y="5616148"/>
            <a:ext cx="1008112" cy="470825"/>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rPr>
              <a:t>TPM</a:t>
            </a:r>
            <a:endParaRPr kumimoji="1" lang="ja-JP" altLang="en-US" sz="2400" dirty="0">
              <a:solidFill>
                <a:schemeClr val="tx1"/>
              </a:solidFill>
            </a:endParaRPr>
          </a:p>
        </p:txBody>
      </p:sp>
      <p:sp>
        <p:nvSpPr>
          <p:cNvPr id="28" name="テキスト ボックス 27"/>
          <p:cNvSpPr txBox="1"/>
          <p:nvPr/>
        </p:nvSpPr>
        <p:spPr>
          <a:xfrm>
            <a:off x="2545768" y="5730548"/>
            <a:ext cx="1908212" cy="461665"/>
          </a:xfrm>
          <a:prstGeom prst="rect">
            <a:avLst/>
          </a:prstGeom>
          <a:noFill/>
        </p:spPr>
        <p:txBody>
          <a:bodyPr wrap="square" rtlCol="0">
            <a:spAutoFit/>
          </a:bodyPr>
          <a:lstStyle/>
          <a:p>
            <a:pPr algn="r"/>
            <a:r>
              <a:rPr lang="ja-JP" altLang="en-US" sz="2400" dirty="0"/>
              <a:t>ハードウェア</a:t>
            </a:r>
            <a:endParaRPr kumimoji="1" lang="ja-JP" altLang="en-US" sz="2400" dirty="0"/>
          </a:p>
        </p:txBody>
      </p:sp>
      <p:sp>
        <p:nvSpPr>
          <p:cNvPr id="29" name="テキスト ボックス 28"/>
          <p:cNvSpPr txBox="1"/>
          <p:nvPr/>
        </p:nvSpPr>
        <p:spPr>
          <a:xfrm>
            <a:off x="6372200" y="4328482"/>
            <a:ext cx="2016224" cy="461665"/>
          </a:xfrm>
          <a:prstGeom prst="rect">
            <a:avLst/>
          </a:prstGeom>
          <a:noFill/>
        </p:spPr>
        <p:txBody>
          <a:bodyPr wrap="square" rtlCol="0">
            <a:spAutoFit/>
          </a:bodyPr>
          <a:lstStyle/>
          <a:p>
            <a:pPr algn="ctr"/>
            <a:r>
              <a:rPr kumimoji="1" lang="ja-JP" altLang="en-US" sz="2400" dirty="0" smtClean="0"/>
              <a:t>検証サーバ</a:t>
            </a:r>
            <a:endParaRPr kumimoji="1" lang="ja-JP" altLang="en-US" sz="2400" dirty="0"/>
          </a:p>
        </p:txBody>
      </p:sp>
      <p:sp>
        <p:nvSpPr>
          <p:cNvPr id="5" name="左矢印 4"/>
          <p:cNvSpPr/>
          <p:nvPr/>
        </p:nvSpPr>
        <p:spPr>
          <a:xfrm>
            <a:off x="4889079" y="5032080"/>
            <a:ext cx="1512168" cy="889830"/>
          </a:xfrm>
          <a:prstGeom prst="leftArrow">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71192996"/>
      </p:ext>
    </p:extLst>
  </p:cSld>
  <p:clrMapOvr>
    <a:masterClrMapping/>
  </p:clrMapOvr>
  <mc:AlternateContent xmlns:mc="http://schemas.openxmlformats.org/markup-compatibility/2006" xmlns:p14="http://schemas.microsoft.com/office/powerpoint/2010/main">
    <mc:Choice Requires="p14">
      <p:transition spd="slow" p14:dur="2000" advTm="74133"/>
    </mc:Choice>
    <mc:Fallback xmlns="">
      <p:transition spd="slow" advTm="74133"/>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RT</a:t>
            </a:r>
            <a:r>
              <a:rPr lang="ja-JP" altLang="en-US" dirty="0" smtClean="0"/>
              <a:t>ランタイムを</a:t>
            </a:r>
            <a:r>
              <a:rPr lang="en-US" altLang="ja-JP" dirty="0"/>
              <a:t>Linux </a:t>
            </a:r>
            <a:r>
              <a:rPr lang="en-US" altLang="ja-JP" dirty="0" smtClean="0"/>
              <a:t>3.2</a:t>
            </a:r>
            <a:r>
              <a:rPr lang="ja-JP" altLang="en-US" dirty="0" smtClean="0"/>
              <a:t>上に</a:t>
            </a:r>
            <a:r>
              <a:rPr kumimoji="1" lang="ja-JP" altLang="en-US" dirty="0" smtClean="0"/>
              <a:t>実装</a:t>
            </a:r>
            <a:endParaRPr kumimoji="1" lang="en-US" altLang="ja-JP" dirty="0" smtClean="0"/>
          </a:p>
          <a:p>
            <a:r>
              <a:rPr lang="en-US" altLang="ja-JP" dirty="0" smtClean="0"/>
              <a:t>IDS</a:t>
            </a:r>
            <a:r>
              <a:rPr lang="ja-JP" altLang="en-US" dirty="0" smtClean="0"/>
              <a:t>に対して</a:t>
            </a:r>
            <a:r>
              <a:rPr kumimoji="1" lang="en-US" altLang="ja-JP" dirty="0" smtClean="0"/>
              <a:t>2</a:t>
            </a:r>
            <a:r>
              <a:rPr kumimoji="1" lang="ja-JP" altLang="en-US" dirty="0" err="1" smtClean="0"/>
              <a:t>つの</a:t>
            </a:r>
            <a:r>
              <a:rPr kumimoji="1" lang="en-US" altLang="ja-JP" dirty="0" smtClean="0"/>
              <a:t>API</a:t>
            </a:r>
            <a:r>
              <a:rPr kumimoji="1" lang="ja-JP" altLang="en-US" dirty="0" smtClean="0"/>
              <a:t>を提供</a:t>
            </a:r>
            <a:endParaRPr kumimoji="1" lang="en-US" altLang="ja-JP" dirty="0" smtClean="0"/>
          </a:p>
          <a:p>
            <a:pPr lvl="1"/>
            <a:r>
              <a:rPr lang="en-US" altLang="ja-JP" dirty="0" err="1" smtClean="0"/>
              <a:t>rt_get_data</a:t>
            </a:r>
            <a:r>
              <a:rPr lang="en-US" altLang="ja-JP" dirty="0" smtClean="0"/>
              <a:t>(</a:t>
            </a:r>
            <a:r>
              <a:rPr lang="en-US" altLang="ja-JP" dirty="0" err="1" smtClean="0"/>
              <a:t>addr</a:t>
            </a:r>
            <a:r>
              <a:rPr lang="en-US" altLang="ja-JP" dirty="0" smtClean="0"/>
              <a:t>, size)</a:t>
            </a:r>
          </a:p>
          <a:p>
            <a:pPr lvl="2"/>
            <a:r>
              <a:rPr kumimoji="1" lang="ja-JP" altLang="en-US" dirty="0" smtClean="0"/>
              <a:t>監視対象</a:t>
            </a:r>
            <a:r>
              <a:rPr kumimoji="1" lang="en-US" altLang="ja-JP" dirty="0" smtClean="0"/>
              <a:t>VM</a:t>
            </a:r>
            <a:r>
              <a:rPr kumimoji="1" lang="ja-JP" altLang="en-US" dirty="0" smtClean="0"/>
              <a:t>のカーネルデータ</a:t>
            </a:r>
            <a:r>
              <a:rPr kumimoji="1" lang="ja-JP" altLang="en-US" dirty="0"/>
              <a:t>の</a:t>
            </a:r>
            <a:r>
              <a:rPr kumimoji="1" lang="ja-JP" altLang="en-US" dirty="0" smtClean="0"/>
              <a:t>取得</a:t>
            </a:r>
            <a:endParaRPr kumimoji="1" lang="en-US" altLang="ja-JP" dirty="0" smtClean="0"/>
          </a:p>
          <a:p>
            <a:pPr lvl="1"/>
            <a:r>
              <a:rPr lang="en-US" altLang="ja-JP" dirty="0" err="1" smtClean="0"/>
              <a:t>r</a:t>
            </a:r>
            <a:r>
              <a:rPr kumimoji="1" lang="en-US" altLang="ja-JP" dirty="0" err="1" smtClean="0"/>
              <a:t>t_get_proc_data</a:t>
            </a:r>
            <a:r>
              <a:rPr kumimoji="1" lang="en-US" altLang="ja-JP" dirty="0" smtClean="0"/>
              <a:t>(</a:t>
            </a:r>
            <a:r>
              <a:rPr kumimoji="1" lang="en-US" altLang="ja-JP" dirty="0" err="1" smtClean="0"/>
              <a:t>addr</a:t>
            </a:r>
            <a:r>
              <a:rPr lang="en-US" altLang="ja-JP" dirty="0" smtClean="0"/>
              <a:t>, size, </a:t>
            </a:r>
            <a:r>
              <a:rPr lang="en-US" altLang="ja-JP" dirty="0" err="1" smtClean="0"/>
              <a:t>pgd</a:t>
            </a:r>
            <a:r>
              <a:rPr lang="en-US" altLang="ja-JP" dirty="0" smtClean="0"/>
              <a:t>)</a:t>
            </a:r>
            <a:endParaRPr kumimoji="1" lang="en-US" altLang="ja-JP" dirty="0" smtClean="0"/>
          </a:p>
          <a:p>
            <a:pPr lvl="2"/>
            <a:r>
              <a:rPr lang="ja-JP" altLang="en-US" dirty="0"/>
              <a:t>監視対象</a:t>
            </a:r>
            <a:r>
              <a:rPr lang="en-US" altLang="ja-JP" dirty="0"/>
              <a:t>VM</a:t>
            </a:r>
            <a:r>
              <a:rPr lang="ja-JP" altLang="en-US" dirty="0"/>
              <a:t>のプロセスデータの</a:t>
            </a:r>
            <a:r>
              <a:rPr lang="ja-JP" altLang="en-US" dirty="0" smtClean="0"/>
              <a:t>取得</a:t>
            </a:r>
            <a:endParaRPr lang="en-US" altLang="ja-JP" dirty="0" smtClean="0"/>
          </a:p>
        </p:txBody>
      </p:sp>
      <p:sp>
        <p:nvSpPr>
          <p:cNvPr id="3" name="タイトル 2"/>
          <p:cNvSpPr>
            <a:spLocks noGrp="1"/>
          </p:cNvSpPr>
          <p:nvPr>
            <p:ph type="title"/>
          </p:nvPr>
        </p:nvSpPr>
        <p:spPr/>
        <p:txBody>
          <a:bodyPr/>
          <a:lstStyle/>
          <a:p>
            <a:r>
              <a:rPr kumimoji="1" lang="ja-JP" altLang="en-US" dirty="0" smtClean="0"/>
              <a:t>実装：</a:t>
            </a:r>
            <a:r>
              <a:rPr kumimoji="1" lang="en-US" altLang="ja-JP" dirty="0" smtClean="0"/>
              <a:t>RT</a:t>
            </a:r>
            <a:r>
              <a:rPr kumimoji="1" lang="ja-JP" altLang="en-US" dirty="0" smtClean="0"/>
              <a:t>ランタイム</a:t>
            </a:r>
            <a:endParaRPr kumimoji="1" lang="ja-JP" altLang="en-US" dirty="0"/>
          </a:p>
        </p:txBody>
      </p:sp>
      <p:sp>
        <p:nvSpPr>
          <p:cNvPr id="5" name="正方形/長方形 4"/>
          <p:cNvSpPr/>
          <p:nvPr/>
        </p:nvSpPr>
        <p:spPr>
          <a:xfrm>
            <a:off x="3373068" y="4404765"/>
            <a:ext cx="2448272" cy="1671414"/>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3688908" y="5125966"/>
            <a:ext cx="1721300" cy="567688"/>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ランタイム</a:t>
            </a:r>
            <a:endParaRPr kumimoji="1" lang="ja-JP" altLang="en-US" dirty="0">
              <a:solidFill>
                <a:schemeClr val="tx1"/>
              </a:solidFill>
            </a:endParaRPr>
          </a:p>
        </p:txBody>
      </p:sp>
      <p:sp>
        <p:nvSpPr>
          <p:cNvPr id="10" name="テキスト ボックス 9"/>
          <p:cNvSpPr txBox="1"/>
          <p:nvPr/>
        </p:nvSpPr>
        <p:spPr>
          <a:xfrm>
            <a:off x="3617652" y="6179808"/>
            <a:ext cx="1959104" cy="461665"/>
          </a:xfrm>
          <a:prstGeom prst="rect">
            <a:avLst/>
          </a:prstGeom>
          <a:solidFill>
            <a:schemeClr val="bg1"/>
          </a:solidFill>
        </p:spPr>
        <p:txBody>
          <a:bodyPr wrap="square" rtlCol="0">
            <a:spAutoFit/>
          </a:bodyPr>
          <a:lstStyle/>
          <a:p>
            <a:pPr algn="ctr"/>
            <a:r>
              <a:rPr lang="ja-JP" altLang="en-US" sz="2400" dirty="0"/>
              <a:t>監視ホスト</a:t>
            </a:r>
            <a:endParaRPr kumimoji="1" lang="ja-JP" altLang="en-US" sz="2400" dirty="0"/>
          </a:p>
        </p:txBody>
      </p:sp>
      <p:sp>
        <p:nvSpPr>
          <p:cNvPr id="13" name="円/楕円 12"/>
          <p:cNvSpPr/>
          <p:nvPr/>
        </p:nvSpPr>
        <p:spPr>
          <a:xfrm>
            <a:off x="4057144" y="4516277"/>
            <a:ext cx="1080120" cy="507831"/>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IDS</a:t>
            </a:r>
            <a:endParaRPr kumimoji="1" lang="ja-JP" altLang="en-US" sz="2000" dirty="0">
              <a:solidFill>
                <a:schemeClr val="tx1"/>
              </a:solidFill>
            </a:endParaRPr>
          </a:p>
        </p:txBody>
      </p:sp>
    </p:spTree>
    <p:extLst>
      <p:ext uri="{BB962C8B-B14F-4D97-AF65-F5344CB8AC3E}">
        <p14:creationId xmlns:p14="http://schemas.microsoft.com/office/powerpoint/2010/main" val="2397910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VM Shadow</a:t>
            </a:r>
            <a:r>
              <a:rPr kumimoji="1" lang="ja-JP" altLang="en-US" dirty="0" err="1" smtClean="0"/>
              <a:t>を提</a:t>
            </a:r>
            <a:r>
              <a:rPr kumimoji="1" lang="ja-JP" altLang="en-US" dirty="0" smtClean="0"/>
              <a:t>供する</a:t>
            </a:r>
            <a:r>
              <a:rPr kumimoji="1" lang="en-US" altLang="ja-JP" dirty="0" err="1" smtClean="0"/>
              <a:t>Transcall</a:t>
            </a:r>
            <a:r>
              <a:rPr kumimoji="1" lang="en-US" altLang="ja-JP" dirty="0" smtClean="0"/>
              <a:t> </a:t>
            </a:r>
            <a:r>
              <a:rPr kumimoji="1" lang="en-US" altLang="ja-JP" sz="2000" dirty="0" smtClean="0"/>
              <a:t>[</a:t>
            </a:r>
            <a:r>
              <a:rPr kumimoji="1" lang="ja-JP" altLang="en-US" sz="2000" dirty="0" smtClean="0"/>
              <a:t>飯田ら</a:t>
            </a:r>
            <a:r>
              <a:rPr kumimoji="1" lang="en-US" altLang="ja-JP" sz="2000" dirty="0" smtClean="0"/>
              <a:t>’10]</a:t>
            </a:r>
            <a:r>
              <a:rPr kumimoji="1" lang="ja-JP" altLang="en-US" dirty="0" smtClean="0"/>
              <a:t>を</a:t>
            </a:r>
            <a:r>
              <a:rPr kumimoji="1" lang="en-US" altLang="ja-JP" dirty="0" smtClean="0"/>
              <a:t>RT</a:t>
            </a:r>
            <a:r>
              <a:rPr kumimoji="1" lang="ja-JP" altLang="en-US" dirty="0" smtClean="0"/>
              <a:t>ランタイム上に移植</a:t>
            </a:r>
            <a:endParaRPr kumimoji="1" lang="en-US" altLang="ja-JP" dirty="0" smtClean="0"/>
          </a:p>
          <a:p>
            <a:pPr lvl="1"/>
            <a:r>
              <a:rPr lang="ja-JP" altLang="en-US" dirty="0"/>
              <a:t>監視</a:t>
            </a:r>
            <a:r>
              <a:rPr lang="ja-JP" altLang="en-US" dirty="0" smtClean="0"/>
              <a:t>対象は完全仮想化</a:t>
            </a:r>
            <a:r>
              <a:rPr lang="en-US" altLang="ja-JP" dirty="0" smtClean="0"/>
              <a:t>Linux</a:t>
            </a:r>
            <a:r>
              <a:rPr lang="ja-JP" altLang="en-US" dirty="0"/>
              <a:t> </a:t>
            </a:r>
            <a:r>
              <a:rPr lang="en-US" altLang="ja-JP" dirty="0" smtClean="0"/>
              <a:t>2.6.27.35</a:t>
            </a:r>
          </a:p>
          <a:p>
            <a:pPr lvl="1"/>
            <a:r>
              <a:rPr lang="ja-JP" altLang="en-US" dirty="0"/>
              <a:t>現在</a:t>
            </a:r>
            <a:r>
              <a:rPr lang="ja-JP" altLang="en-US" dirty="0" smtClean="0"/>
              <a:t>は</a:t>
            </a:r>
            <a:r>
              <a:rPr lang="en-US" altLang="ja-JP" dirty="0" smtClean="0"/>
              <a:t>Shadow </a:t>
            </a:r>
            <a:r>
              <a:rPr lang="en-US" altLang="ja-JP" dirty="0" err="1" smtClean="0"/>
              <a:t>procfs</a:t>
            </a:r>
            <a:r>
              <a:rPr lang="ja-JP" altLang="en-US" dirty="0" smtClean="0"/>
              <a:t>のみサポート</a:t>
            </a:r>
            <a:endParaRPr kumimoji="1" lang="en-US" altLang="ja-JP" dirty="0" smtClean="0"/>
          </a:p>
          <a:p>
            <a:pPr lvl="2"/>
            <a:r>
              <a:rPr lang="ja-JP" altLang="en-US" dirty="0"/>
              <a:t>監視対象</a:t>
            </a:r>
            <a:r>
              <a:rPr lang="en-US" altLang="ja-JP" dirty="0"/>
              <a:t>VM</a:t>
            </a:r>
            <a:r>
              <a:rPr lang="ja-JP" altLang="en-US" dirty="0" smtClean="0"/>
              <a:t>の</a:t>
            </a:r>
            <a:r>
              <a:rPr lang="en-US" altLang="ja-JP" dirty="0" err="1" smtClean="0"/>
              <a:t>proc</a:t>
            </a:r>
            <a:r>
              <a:rPr lang="ja-JP" altLang="en-US" dirty="0" smtClean="0"/>
              <a:t>ファイルシステムと同じ内容を提供</a:t>
            </a:r>
            <a:endParaRPr lang="en-US" altLang="ja-JP" dirty="0" smtClean="0"/>
          </a:p>
          <a:p>
            <a:pPr lvl="2"/>
            <a:r>
              <a:rPr lang="en-US" altLang="ja-JP" dirty="0" smtClean="0"/>
              <a:t>40</a:t>
            </a:r>
            <a:r>
              <a:rPr kumimoji="1" lang="ja-JP" altLang="en-US" dirty="0" smtClean="0"/>
              <a:t>行程度の修正</a:t>
            </a:r>
            <a:endParaRPr kumimoji="1" lang="en-US" altLang="ja-JP" dirty="0" smtClean="0"/>
          </a:p>
          <a:p>
            <a:pPr lvl="1"/>
            <a:endParaRPr kumimoji="1" lang="ja-JP" altLang="en-US" dirty="0"/>
          </a:p>
        </p:txBody>
      </p:sp>
      <p:sp>
        <p:nvSpPr>
          <p:cNvPr id="3" name="タイトル 2"/>
          <p:cNvSpPr>
            <a:spLocks noGrp="1"/>
          </p:cNvSpPr>
          <p:nvPr>
            <p:ph type="title"/>
          </p:nvPr>
        </p:nvSpPr>
        <p:spPr/>
        <p:txBody>
          <a:bodyPr/>
          <a:lstStyle/>
          <a:p>
            <a:r>
              <a:rPr lang="ja-JP" altLang="en-US" dirty="0" smtClean="0"/>
              <a:t>実装：</a:t>
            </a:r>
            <a:r>
              <a:rPr lang="en-US" altLang="ja-JP" dirty="0" err="1" smtClean="0"/>
              <a:t>Transcall</a:t>
            </a:r>
            <a:r>
              <a:rPr lang="ja-JP" altLang="en-US" dirty="0" smtClean="0"/>
              <a:t>の移植</a:t>
            </a:r>
            <a:endParaRPr kumimoji="1" lang="ja-JP" altLang="en-US" dirty="0"/>
          </a:p>
        </p:txBody>
      </p:sp>
      <p:sp>
        <p:nvSpPr>
          <p:cNvPr id="36" name="雲 35"/>
          <p:cNvSpPr/>
          <p:nvPr/>
        </p:nvSpPr>
        <p:spPr>
          <a:xfrm>
            <a:off x="3806221" y="3649576"/>
            <a:ext cx="4216625" cy="3218364"/>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4390274" y="4778344"/>
            <a:ext cx="1080120" cy="792088"/>
          </a:xfrm>
          <a:prstGeom prst="rect">
            <a:avLst/>
          </a:prstGeom>
          <a:solidFill>
            <a:schemeClr val="tx1">
              <a:lumMod val="50000"/>
              <a:lumOff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a:off x="4483335" y="4942079"/>
            <a:ext cx="864096" cy="432048"/>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cxnSp>
        <p:nvCxnSpPr>
          <p:cNvPr id="42" name="直線コネクタ 41"/>
          <p:cNvCxnSpPr/>
          <p:nvPr/>
        </p:nvCxnSpPr>
        <p:spPr>
          <a:xfrm flipV="1">
            <a:off x="5470394" y="4294007"/>
            <a:ext cx="1641233" cy="48433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5470394" y="5570432"/>
            <a:ext cx="1641233" cy="88381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966062" y="3924675"/>
            <a:ext cx="2103183" cy="2529572"/>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4357914" y="4013521"/>
            <a:ext cx="3232884" cy="2440726"/>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 51"/>
          <p:cNvSpPr/>
          <p:nvPr/>
        </p:nvSpPr>
        <p:spPr>
          <a:xfrm>
            <a:off x="1110079" y="4013521"/>
            <a:ext cx="1811412" cy="236871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4714216" y="4490827"/>
            <a:ext cx="1728192" cy="115212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5380433" y="5117307"/>
            <a:ext cx="936104" cy="432048"/>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データ</a:t>
            </a:r>
            <a:endParaRPr kumimoji="1" lang="ja-JP" altLang="en-US" dirty="0">
              <a:solidFill>
                <a:schemeClr val="tx1"/>
              </a:solidFill>
            </a:endParaRPr>
          </a:p>
        </p:txBody>
      </p:sp>
      <p:sp>
        <p:nvSpPr>
          <p:cNvPr id="82" name="テキスト ボックス 81"/>
          <p:cNvSpPr txBox="1"/>
          <p:nvPr/>
        </p:nvSpPr>
        <p:spPr>
          <a:xfrm>
            <a:off x="4816410" y="4584290"/>
            <a:ext cx="1512168" cy="369332"/>
          </a:xfrm>
          <a:prstGeom prst="rect">
            <a:avLst/>
          </a:prstGeom>
          <a:noFill/>
        </p:spPr>
        <p:txBody>
          <a:bodyPr wrap="square" rtlCol="0">
            <a:spAutoFit/>
          </a:bodyPr>
          <a:lstStyle/>
          <a:p>
            <a:pPr algn="ctr"/>
            <a:r>
              <a:rPr kumimoji="1" lang="ja-JP" altLang="en-US" dirty="0" smtClean="0"/>
              <a:t>監視対象</a:t>
            </a:r>
            <a:r>
              <a:rPr kumimoji="1" lang="en-US" altLang="ja-JP" dirty="0" smtClean="0"/>
              <a:t>VM</a:t>
            </a:r>
            <a:endParaRPr kumimoji="1" lang="ja-JP" altLang="en-US" dirty="0"/>
          </a:p>
        </p:txBody>
      </p:sp>
      <p:sp>
        <p:nvSpPr>
          <p:cNvPr id="83" name="正方形/長方形 82"/>
          <p:cNvSpPr/>
          <p:nvPr/>
        </p:nvSpPr>
        <p:spPr>
          <a:xfrm>
            <a:off x="1211856" y="4430790"/>
            <a:ext cx="1584176" cy="1080120"/>
          </a:xfrm>
          <a:prstGeom prst="rect">
            <a:avLst/>
          </a:prstGeom>
          <a:solidFill>
            <a:schemeClr val="tx1">
              <a:lumMod val="50000"/>
              <a:lumOff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円/楕円 83"/>
          <p:cNvSpPr/>
          <p:nvPr/>
        </p:nvSpPr>
        <p:spPr>
          <a:xfrm>
            <a:off x="1617352" y="4430790"/>
            <a:ext cx="792088" cy="443830"/>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85" name="テキスト ボックス 84"/>
          <p:cNvSpPr txBox="1"/>
          <p:nvPr/>
        </p:nvSpPr>
        <p:spPr>
          <a:xfrm>
            <a:off x="1171558" y="4085482"/>
            <a:ext cx="1692189" cy="369332"/>
          </a:xfrm>
          <a:prstGeom prst="rect">
            <a:avLst/>
          </a:prstGeom>
          <a:noFill/>
        </p:spPr>
        <p:txBody>
          <a:bodyPr wrap="square" rtlCol="0">
            <a:spAutoFit/>
          </a:bodyPr>
          <a:lstStyle/>
          <a:p>
            <a:pPr algn="ctr"/>
            <a:r>
              <a:rPr kumimoji="1" lang="en-US" altLang="ja-JP" dirty="0" smtClean="0"/>
              <a:t>VM Shadow</a:t>
            </a:r>
            <a:endParaRPr kumimoji="1" lang="ja-JP" altLang="en-US" dirty="0"/>
          </a:p>
        </p:txBody>
      </p:sp>
      <p:cxnSp>
        <p:nvCxnSpPr>
          <p:cNvPr id="86" name="直線コネクタ 85"/>
          <p:cNvCxnSpPr/>
          <p:nvPr/>
        </p:nvCxnSpPr>
        <p:spPr>
          <a:xfrm>
            <a:off x="2796032" y="4420462"/>
            <a:ext cx="2020378" cy="7036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2863747" y="5446881"/>
            <a:ext cx="1952663" cy="14794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1375573" y="6500346"/>
            <a:ext cx="1296144"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89" name="テキスト ボックス 88"/>
          <p:cNvSpPr txBox="1"/>
          <p:nvPr/>
        </p:nvSpPr>
        <p:spPr>
          <a:xfrm>
            <a:off x="5152763" y="6454247"/>
            <a:ext cx="1643185"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
        <p:nvSpPr>
          <p:cNvPr id="4" name="正方形/長方形 3"/>
          <p:cNvSpPr/>
          <p:nvPr/>
        </p:nvSpPr>
        <p:spPr>
          <a:xfrm>
            <a:off x="1171558" y="5374127"/>
            <a:ext cx="1692189" cy="441402"/>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Transcall</a:t>
            </a:r>
            <a:endParaRPr kumimoji="1" lang="ja-JP" altLang="en-US" dirty="0">
              <a:solidFill>
                <a:schemeClr val="tx1"/>
              </a:solidFill>
            </a:endParaRPr>
          </a:p>
        </p:txBody>
      </p:sp>
      <p:cxnSp>
        <p:nvCxnSpPr>
          <p:cNvPr id="6" name="直線矢印コネクタ 5"/>
          <p:cNvCxnSpPr/>
          <p:nvPr/>
        </p:nvCxnSpPr>
        <p:spPr>
          <a:xfrm>
            <a:off x="2023645" y="5769991"/>
            <a:ext cx="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3"/>
          <p:cNvSpPr/>
          <p:nvPr/>
        </p:nvSpPr>
        <p:spPr>
          <a:xfrm>
            <a:off x="1235814" y="6025659"/>
            <a:ext cx="1565413" cy="288032"/>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ランタイム</a:t>
            </a:r>
            <a:endParaRPr kumimoji="1" lang="ja-JP" altLang="en-US" dirty="0">
              <a:solidFill>
                <a:schemeClr val="tx1"/>
              </a:solidFill>
            </a:endParaRPr>
          </a:p>
        </p:txBody>
      </p:sp>
      <p:cxnSp>
        <p:nvCxnSpPr>
          <p:cNvPr id="16" name="直線矢印コネクタ 15"/>
          <p:cNvCxnSpPr>
            <a:stCxn id="4" idx="2"/>
            <a:endCxn id="14" idx="0"/>
          </p:cNvCxnSpPr>
          <p:nvPr/>
        </p:nvCxnSpPr>
        <p:spPr>
          <a:xfrm>
            <a:off x="2017653" y="5815529"/>
            <a:ext cx="868" cy="2101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左右矢印 17"/>
          <p:cNvSpPr/>
          <p:nvPr/>
        </p:nvSpPr>
        <p:spPr>
          <a:xfrm>
            <a:off x="2814279" y="6057460"/>
            <a:ext cx="1556687" cy="224430"/>
          </a:xfrm>
          <a:prstGeom prst="lef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柱 18"/>
          <p:cNvSpPr/>
          <p:nvPr/>
        </p:nvSpPr>
        <p:spPr>
          <a:xfrm>
            <a:off x="2299425" y="4842337"/>
            <a:ext cx="512051" cy="479332"/>
          </a:xfrm>
          <a:prstGeom prst="can">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211856" y="4822364"/>
            <a:ext cx="1173626" cy="646331"/>
          </a:xfrm>
          <a:prstGeom prst="rect">
            <a:avLst/>
          </a:prstGeom>
          <a:noFill/>
        </p:spPr>
        <p:txBody>
          <a:bodyPr wrap="square" rtlCol="0">
            <a:spAutoFit/>
          </a:bodyPr>
          <a:lstStyle/>
          <a:p>
            <a:pPr algn="ctr"/>
            <a:r>
              <a:rPr lang="en-US" altLang="ja-JP" dirty="0"/>
              <a:t>s</a:t>
            </a:r>
            <a:r>
              <a:rPr kumimoji="1" lang="en-US" altLang="ja-JP" dirty="0" smtClean="0"/>
              <a:t>hadow </a:t>
            </a:r>
            <a:r>
              <a:rPr kumimoji="1" lang="en-US" altLang="ja-JP" dirty="0" err="1" smtClean="0"/>
              <a:t>procfs</a:t>
            </a:r>
            <a:endParaRPr kumimoji="1" lang="ja-JP" altLang="en-US" dirty="0"/>
          </a:p>
        </p:txBody>
      </p:sp>
    </p:spTree>
    <p:extLst>
      <p:ext uri="{BB962C8B-B14F-4D97-AF65-F5344CB8AC3E}">
        <p14:creationId xmlns:p14="http://schemas.microsoft.com/office/powerpoint/2010/main" val="3296627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RT</a:t>
            </a:r>
            <a:r>
              <a:rPr lang="ja-JP" altLang="en-US" dirty="0" smtClean="0"/>
              <a:t>モジュールを</a:t>
            </a:r>
            <a:r>
              <a:rPr lang="en-US" altLang="ja-JP" dirty="0" err="1" smtClean="0"/>
              <a:t>Xen</a:t>
            </a:r>
            <a:r>
              <a:rPr lang="en-US" altLang="ja-JP" dirty="0" smtClean="0"/>
              <a:t> 4.1.3</a:t>
            </a:r>
            <a:r>
              <a:rPr lang="ja-JP" altLang="en-US" dirty="0" smtClean="0"/>
              <a:t>に実装</a:t>
            </a:r>
            <a:endParaRPr lang="en-US" altLang="ja-JP" dirty="0" smtClean="0"/>
          </a:p>
          <a:p>
            <a:pPr lvl="1"/>
            <a:r>
              <a:rPr kumimoji="1" lang="ja-JP" altLang="en-US" dirty="0" smtClean="0"/>
              <a:t>ページテーブルをたどることで仮想アドレスをマシンフレーム番号（</a:t>
            </a:r>
            <a:r>
              <a:rPr kumimoji="1" lang="en-US" altLang="ja-JP" dirty="0" smtClean="0"/>
              <a:t>MFN</a:t>
            </a:r>
            <a:r>
              <a:rPr kumimoji="1" lang="ja-JP" altLang="en-US" dirty="0" smtClean="0"/>
              <a:t>）</a:t>
            </a:r>
            <a:r>
              <a:rPr lang="ja-JP" altLang="en-US" dirty="0" smtClean="0"/>
              <a:t>に変換してデータを取得</a:t>
            </a:r>
            <a:endParaRPr kumimoji="1" lang="en-US" altLang="ja-JP" dirty="0" smtClean="0"/>
          </a:p>
          <a:p>
            <a:pPr lvl="1"/>
            <a:r>
              <a:rPr lang="en-US" altLang="ja-JP" dirty="0" err="1"/>
              <a:t>r</a:t>
            </a:r>
            <a:r>
              <a:rPr lang="en-US" altLang="ja-JP" dirty="0" err="1" smtClean="0"/>
              <a:t>t_get_data</a:t>
            </a:r>
            <a:r>
              <a:rPr lang="ja-JP" altLang="en-US" dirty="0" smtClean="0"/>
              <a:t>からのリクエストの場合</a:t>
            </a:r>
            <a:endParaRPr lang="en-US" altLang="ja-JP" dirty="0" smtClean="0"/>
          </a:p>
          <a:p>
            <a:pPr lvl="2"/>
            <a:r>
              <a:rPr lang="en-US" altLang="ja-JP" dirty="0" smtClean="0"/>
              <a:t>CR3</a:t>
            </a:r>
            <a:r>
              <a:rPr lang="ja-JP" altLang="en-US" dirty="0" smtClean="0"/>
              <a:t>レジスタが指す現在のページテーブル</a:t>
            </a:r>
            <a:endParaRPr lang="en-US" altLang="ja-JP" sz="2000" dirty="0"/>
          </a:p>
          <a:p>
            <a:pPr lvl="1"/>
            <a:r>
              <a:rPr lang="en-US" altLang="ja-JP" sz="2200" dirty="0" err="1"/>
              <a:t>r</a:t>
            </a:r>
            <a:r>
              <a:rPr lang="en-US" altLang="ja-JP" sz="2200" dirty="0" err="1" smtClean="0"/>
              <a:t>t_get_proc_data</a:t>
            </a:r>
            <a:r>
              <a:rPr lang="ja-JP" altLang="en-US" sz="2200" dirty="0" smtClean="0"/>
              <a:t>からのリクエストの場合</a:t>
            </a:r>
            <a:endParaRPr lang="en-US" altLang="ja-JP" sz="2200" dirty="0" smtClean="0"/>
          </a:p>
          <a:p>
            <a:pPr lvl="2"/>
            <a:r>
              <a:rPr lang="en-US" altLang="ja-JP" sz="2000" dirty="0" smtClean="0"/>
              <a:t>PGD</a:t>
            </a:r>
            <a:r>
              <a:rPr lang="ja-JP" altLang="en-US" sz="2000" dirty="0" smtClean="0"/>
              <a:t>が指すプロセスのページテーブル</a:t>
            </a:r>
            <a:endParaRPr lang="en-US" altLang="ja-JP" sz="2000" dirty="0" smtClean="0"/>
          </a:p>
          <a:p>
            <a:pPr lvl="1"/>
            <a:endParaRPr kumimoji="1" lang="ja-JP" altLang="en-US" sz="2000" dirty="0"/>
          </a:p>
        </p:txBody>
      </p:sp>
      <p:sp>
        <p:nvSpPr>
          <p:cNvPr id="3" name="タイトル 2"/>
          <p:cNvSpPr>
            <a:spLocks noGrp="1"/>
          </p:cNvSpPr>
          <p:nvPr>
            <p:ph type="title"/>
          </p:nvPr>
        </p:nvSpPr>
        <p:spPr/>
        <p:txBody>
          <a:bodyPr/>
          <a:lstStyle/>
          <a:p>
            <a:r>
              <a:rPr kumimoji="1" lang="ja-JP" altLang="en-US" dirty="0" smtClean="0"/>
              <a:t>実装：</a:t>
            </a:r>
            <a:r>
              <a:rPr kumimoji="1" lang="en-US" altLang="ja-JP" dirty="0" smtClean="0"/>
              <a:t>RT</a:t>
            </a:r>
            <a:r>
              <a:rPr kumimoji="1" lang="ja-JP" altLang="en-US" dirty="0" smtClean="0"/>
              <a:t>モジュール</a:t>
            </a:r>
            <a:endParaRPr kumimoji="1" lang="ja-JP" altLang="en-US" dirty="0"/>
          </a:p>
        </p:txBody>
      </p:sp>
      <p:sp>
        <p:nvSpPr>
          <p:cNvPr id="18" name="正方形/長方形 17"/>
          <p:cNvSpPr/>
          <p:nvPr/>
        </p:nvSpPr>
        <p:spPr>
          <a:xfrm>
            <a:off x="2195736" y="4293096"/>
            <a:ext cx="4417137" cy="2119166"/>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2339753" y="4584363"/>
            <a:ext cx="1920907" cy="835707"/>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4549035" y="4599665"/>
            <a:ext cx="1948900" cy="793021"/>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360903" y="6476963"/>
            <a:ext cx="2376264" cy="461665"/>
          </a:xfrm>
          <a:prstGeom prst="rect">
            <a:avLst/>
          </a:prstGeom>
          <a:solidFill>
            <a:schemeClr val="bg1">
              <a:alpha val="50000"/>
            </a:schemeClr>
          </a:solidFill>
        </p:spPr>
        <p:txBody>
          <a:bodyPr wrap="square" rtlCol="0">
            <a:spAutoFit/>
          </a:bodyPr>
          <a:lstStyle/>
          <a:p>
            <a:pPr algn="ctr"/>
            <a:r>
              <a:rPr kumimoji="1" lang="ja-JP" altLang="en-US" sz="2400" dirty="0" smtClean="0"/>
              <a:t>クラウド内ホスト</a:t>
            </a:r>
            <a:endParaRPr kumimoji="1" lang="ja-JP" altLang="en-US" sz="2400" dirty="0"/>
          </a:p>
        </p:txBody>
      </p:sp>
      <p:sp>
        <p:nvSpPr>
          <p:cNvPr id="27" name="角丸四角形 26"/>
          <p:cNvSpPr/>
          <p:nvPr/>
        </p:nvSpPr>
        <p:spPr>
          <a:xfrm>
            <a:off x="2339753" y="5525852"/>
            <a:ext cx="4158182" cy="79208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2461012" y="5604710"/>
            <a:ext cx="1764262" cy="634371"/>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lang="ja-JP" altLang="en-US" dirty="0" smtClean="0">
                <a:solidFill>
                  <a:schemeClr val="tx1"/>
                </a:solidFill>
              </a:rPr>
              <a:t>モジュール</a:t>
            </a:r>
            <a:endParaRPr kumimoji="1" lang="ja-JP" altLang="en-US" dirty="0">
              <a:solidFill>
                <a:schemeClr val="tx1"/>
              </a:solidFill>
            </a:endParaRPr>
          </a:p>
        </p:txBody>
      </p:sp>
      <p:sp>
        <p:nvSpPr>
          <p:cNvPr id="5" name="正方形/長方形 4"/>
          <p:cNvSpPr/>
          <p:nvPr/>
        </p:nvSpPr>
        <p:spPr>
          <a:xfrm>
            <a:off x="5986954" y="4941168"/>
            <a:ext cx="879477" cy="356504"/>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endParaRPr kumimoji="1" lang="ja-JP" altLang="en-US" dirty="0">
              <a:solidFill>
                <a:schemeClr val="tx1"/>
              </a:solidFill>
            </a:endParaRPr>
          </a:p>
        </p:txBody>
      </p:sp>
      <p:sp>
        <p:nvSpPr>
          <p:cNvPr id="4" name="フローチャート : 複数書類 3"/>
          <p:cNvSpPr/>
          <p:nvPr/>
        </p:nvSpPr>
        <p:spPr>
          <a:xfrm>
            <a:off x="4902961" y="4260243"/>
            <a:ext cx="1424861" cy="926187"/>
          </a:xfrm>
          <a:prstGeom prst="flowChartMultidocument">
            <a:avLst/>
          </a:prstGeom>
          <a:solidFill>
            <a:schemeClr val="accent1">
              <a:lumMod val="60000"/>
              <a:lumOff val="40000"/>
              <a:alpha val="7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ページテーブル</a:t>
            </a:r>
            <a:endParaRPr kumimoji="1" lang="ja-JP" altLang="en-US" dirty="0">
              <a:solidFill>
                <a:schemeClr val="tx1"/>
              </a:solidFill>
            </a:endParaRPr>
          </a:p>
        </p:txBody>
      </p:sp>
    </p:spTree>
    <p:extLst>
      <p:ext uri="{BB962C8B-B14F-4D97-AF65-F5344CB8AC3E}">
        <p14:creationId xmlns:p14="http://schemas.microsoft.com/office/powerpoint/2010/main" val="38049678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err="1" smtClean="0"/>
              <a:t>RemoteTrans</a:t>
            </a:r>
            <a:r>
              <a:rPr lang="ja-JP" altLang="en-US" dirty="0" smtClean="0"/>
              <a:t>の有効性を確かめる実験を行った</a:t>
            </a:r>
            <a:endParaRPr lang="en-US" altLang="ja-JP" dirty="0" smtClean="0"/>
          </a:p>
          <a:p>
            <a:pPr lvl="1"/>
            <a:r>
              <a:rPr lang="ja-JP" altLang="en-US" dirty="0" smtClean="0"/>
              <a:t>管理</a:t>
            </a:r>
            <a:r>
              <a:rPr lang="en-US" altLang="ja-JP" dirty="0" smtClean="0"/>
              <a:t>VM</a:t>
            </a:r>
            <a:r>
              <a:rPr lang="ja-JP" altLang="en-US" dirty="0" smtClean="0"/>
              <a:t>における攻撃の検知</a:t>
            </a:r>
            <a:endParaRPr lang="en-US" altLang="ja-JP" dirty="0" smtClean="0"/>
          </a:p>
          <a:p>
            <a:pPr lvl="2"/>
            <a:r>
              <a:rPr lang="ja-JP" altLang="en-US" dirty="0" smtClean="0"/>
              <a:t>リクエスト</a:t>
            </a:r>
            <a:r>
              <a:rPr lang="ja-JP" altLang="en-US" dirty="0"/>
              <a:t>・</a:t>
            </a:r>
            <a:r>
              <a:rPr lang="ja-JP" altLang="en-US" dirty="0" smtClean="0"/>
              <a:t>レスポンスの改ざん、リプレイ攻撃</a:t>
            </a:r>
            <a:endParaRPr lang="en-US" altLang="ja-JP" dirty="0" smtClean="0"/>
          </a:p>
          <a:p>
            <a:pPr lvl="1"/>
            <a:r>
              <a:rPr lang="ja-JP" altLang="en-US" dirty="0"/>
              <a:t>既存の</a:t>
            </a:r>
            <a:r>
              <a:rPr lang="en-US" altLang="ja-JP" dirty="0"/>
              <a:t>IDS</a:t>
            </a:r>
            <a:r>
              <a:rPr lang="ja-JP" altLang="en-US" dirty="0"/>
              <a:t>の動作</a:t>
            </a:r>
            <a:r>
              <a:rPr lang="ja-JP" altLang="en-US" dirty="0" smtClean="0"/>
              <a:t>確認</a:t>
            </a:r>
            <a:r>
              <a:rPr lang="en-US" altLang="ja-JP" dirty="0" smtClean="0"/>
              <a:t>	</a:t>
            </a:r>
          </a:p>
          <a:p>
            <a:pPr lvl="1"/>
            <a:r>
              <a:rPr lang="en-US" altLang="ja-JP" dirty="0"/>
              <a:t>Shadow </a:t>
            </a:r>
            <a:r>
              <a:rPr lang="en-US" altLang="ja-JP" dirty="0" err="1"/>
              <a:t>proc</a:t>
            </a:r>
            <a:r>
              <a:rPr lang="ja-JP" altLang="en-US" dirty="0"/>
              <a:t>ファイルシステム構築</a:t>
            </a:r>
            <a:r>
              <a:rPr lang="ja-JP" altLang="en-US" dirty="0" smtClean="0"/>
              <a:t>時間の測定</a:t>
            </a:r>
            <a:endParaRPr lang="en-US" altLang="ja-JP" dirty="0" smtClean="0"/>
          </a:p>
          <a:p>
            <a:pPr lvl="2"/>
            <a:r>
              <a:rPr lang="ja-JP" altLang="en-US" dirty="0"/>
              <a:t>現在</a:t>
            </a:r>
            <a:r>
              <a:rPr lang="ja-JP" altLang="en-US" dirty="0" smtClean="0"/>
              <a:t>の</a:t>
            </a:r>
            <a:r>
              <a:rPr lang="ja-JP" altLang="en-US" dirty="0"/>
              <a:t>実装</a:t>
            </a:r>
            <a:r>
              <a:rPr lang="ja-JP" altLang="en-US" dirty="0" smtClean="0"/>
              <a:t>では</a:t>
            </a:r>
            <a:r>
              <a:rPr lang="ja-JP" altLang="en-US" dirty="0"/>
              <a:t>データ</a:t>
            </a:r>
            <a:r>
              <a:rPr lang="ja-JP" altLang="en-US" dirty="0" smtClean="0"/>
              <a:t>の暗号化は</a:t>
            </a:r>
            <a:r>
              <a:rPr lang="ja-JP" altLang="en-US" dirty="0"/>
              <a:t>行って</a:t>
            </a:r>
            <a:r>
              <a:rPr lang="ja-JP" altLang="en-US" dirty="0" smtClean="0"/>
              <a:t>いない</a:t>
            </a:r>
            <a:endParaRPr lang="en-US" altLang="ja-JP" dirty="0" smtClean="0"/>
          </a:p>
        </p:txBody>
      </p:sp>
      <p:sp>
        <p:nvSpPr>
          <p:cNvPr id="3" name="タイトル 2"/>
          <p:cNvSpPr>
            <a:spLocks noGrp="1"/>
          </p:cNvSpPr>
          <p:nvPr>
            <p:ph type="title"/>
          </p:nvPr>
        </p:nvSpPr>
        <p:spPr/>
        <p:txBody>
          <a:bodyPr/>
          <a:lstStyle/>
          <a:p>
            <a:r>
              <a:rPr kumimoji="1" lang="ja-JP" altLang="en-US" dirty="0" smtClean="0"/>
              <a:t>実験</a:t>
            </a:r>
            <a:endParaRPr kumimoji="1" lang="ja-JP" altLang="en-US" dirty="0"/>
          </a:p>
        </p:txBody>
      </p:sp>
      <p:sp>
        <p:nvSpPr>
          <p:cNvPr id="4" name="正方形/長方形 3"/>
          <p:cNvSpPr/>
          <p:nvPr/>
        </p:nvSpPr>
        <p:spPr>
          <a:xfrm>
            <a:off x="823318" y="3972853"/>
            <a:ext cx="1872208" cy="2448272"/>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Linux 3.2.0</a:t>
            </a:r>
          </a:p>
          <a:p>
            <a:pPr algn="ctr"/>
            <a:r>
              <a:rPr kumimoji="1" lang="en-US" altLang="ja-JP" sz="1600" dirty="0" smtClean="0">
                <a:solidFill>
                  <a:schemeClr val="tx1"/>
                </a:solidFill>
              </a:rPr>
              <a:t>CPU Intel core i7</a:t>
            </a:r>
          </a:p>
          <a:p>
            <a:pPr algn="ctr"/>
            <a:r>
              <a:rPr lang="ja-JP" altLang="en-US" sz="1600" dirty="0" smtClean="0">
                <a:solidFill>
                  <a:schemeClr val="tx1"/>
                </a:solidFill>
              </a:rPr>
              <a:t>メモリ </a:t>
            </a:r>
            <a:r>
              <a:rPr lang="en-US" altLang="ja-JP" sz="1600" dirty="0" smtClean="0">
                <a:solidFill>
                  <a:schemeClr val="tx1"/>
                </a:solidFill>
              </a:rPr>
              <a:t>8GB</a:t>
            </a:r>
            <a:endParaRPr kumimoji="1" lang="ja-JP" altLang="en-US" sz="1600" dirty="0">
              <a:solidFill>
                <a:schemeClr val="tx1"/>
              </a:solidFill>
            </a:endParaRPr>
          </a:p>
        </p:txBody>
      </p:sp>
      <p:sp>
        <p:nvSpPr>
          <p:cNvPr id="5" name="正方形/長方形 4"/>
          <p:cNvSpPr/>
          <p:nvPr/>
        </p:nvSpPr>
        <p:spPr>
          <a:xfrm>
            <a:off x="4072208" y="3972853"/>
            <a:ext cx="4311950" cy="2448272"/>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279703" y="4564090"/>
            <a:ext cx="1944216" cy="99293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管理</a:t>
            </a:r>
            <a:r>
              <a:rPr kumimoji="1" lang="en-US" altLang="ja-JP" sz="1600" dirty="0" smtClean="0">
                <a:solidFill>
                  <a:schemeClr val="tx1"/>
                </a:solidFill>
              </a:rPr>
              <a:t>VM</a:t>
            </a:r>
          </a:p>
          <a:p>
            <a:pPr algn="ctr"/>
            <a:r>
              <a:rPr kumimoji="1" lang="en-US" altLang="ja-JP" sz="1600" dirty="0" smtClean="0">
                <a:solidFill>
                  <a:schemeClr val="tx1"/>
                </a:solidFill>
              </a:rPr>
              <a:t>Linux 3.2.0</a:t>
            </a:r>
          </a:p>
          <a:p>
            <a:pPr algn="ctr"/>
            <a:r>
              <a:rPr lang="ja-JP" altLang="en-US" sz="1600" dirty="0" smtClean="0">
                <a:solidFill>
                  <a:schemeClr val="tx1"/>
                </a:solidFill>
              </a:rPr>
              <a:t>メモリ </a:t>
            </a:r>
            <a:r>
              <a:rPr lang="en-US" altLang="ja-JP" sz="1600" dirty="0" smtClean="0">
                <a:solidFill>
                  <a:schemeClr val="tx1"/>
                </a:solidFill>
              </a:rPr>
              <a:t>15GB</a:t>
            </a:r>
            <a:endParaRPr kumimoji="1" lang="ja-JP" altLang="en-US" sz="1600" dirty="0">
              <a:solidFill>
                <a:schemeClr val="tx1"/>
              </a:solidFill>
            </a:endParaRPr>
          </a:p>
        </p:txBody>
      </p:sp>
      <p:sp>
        <p:nvSpPr>
          <p:cNvPr id="7" name="角丸四角形 6"/>
          <p:cNvSpPr/>
          <p:nvPr/>
        </p:nvSpPr>
        <p:spPr>
          <a:xfrm>
            <a:off x="6367934" y="4564089"/>
            <a:ext cx="1885302" cy="992939"/>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監視対象</a:t>
            </a:r>
            <a:r>
              <a:rPr kumimoji="1" lang="en-US" altLang="ja-JP" sz="1600" dirty="0" smtClean="0">
                <a:solidFill>
                  <a:schemeClr val="tx1"/>
                </a:solidFill>
              </a:rPr>
              <a:t>VM</a:t>
            </a:r>
          </a:p>
          <a:p>
            <a:pPr algn="ctr"/>
            <a:r>
              <a:rPr lang="en-US" altLang="ja-JP" sz="1600" dirty="0">
                <a:solidFill>
                  <a:schemeClr val="tx1"/>
                </a:solidFill>
              </a:rPr>
              <a:t>Linux </a:t>
            </a:r>
            <a:r>
              <a:rPr lang="en-US" altLang="ja-JP" sz="1600" dirty="0" smtClean="0">
                <a:solidFill>
                  <a:schemeClr val="tx1"/>
                </a:solidFill>
              </a:rPr>
              <a:t>2.6.27.35</a:t>
            </a:r>
          </a:p>
          <a:p>
            <a:pPr algn="ctr"/>
            <a:r>
              <a:rPr lang="ja-JP" altLang="en-US" sz="1600" dirty="0" smtClean="0">
                <a:solidFill>
                  <a:schemeClr val="tx1"/>
                </a:solidFill>
              </a:rPr>
              <a:t>メモリ </a:t>
            </a:r>
            <a:r>
              <a:rPr lang="en-US" altLang="ja-JP" sz="1600" dirty="0" smtClean="0">
                <a:solidFill>
                  <a:schemeClr val="tx1"/>
                </a:solidFill>
              </a:rPr>
              <a:t>512MB</a:t>
            </a:r>
            <a:endParaRPr kumimoji="1" lang="ja-JP" altLang="en-US" sz="1600" dirty="0">
              <a:solidFill>
                <a:schemeClr val="tx1"/>
              </a:solidFill>
            </a:endParaRPr>
          </a:p>
        </p:txBody>
      </p:sp>
      <p:sp>
        <p:nvSpPr>
          <p:cNvPr id="8" name="角丸四角形 7"/>
          <p:cNvSpPr/>
          <p:nvPr/>
        </p:nvSpPr>
        <p:spPr>
          <a:xfrm>
            <a:off x="4279703" y="5659306"/>
            <a:ext cx="3973533" cy="576064"/>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Xen</a:t>
            </a:r>
            <a:r>
              <a:rPr kumimoji="1" lang="en-US" altLang="ja-JP" dirty="0" smtClean="0">
                <a:solidFill>
                  <a:schemeClr val="tx1"/>
                </a:solidFill>
              </a:rPr>
              <a:t> 4.1.3</a:t>
            </a:r>
            <a:endParaRPr kumimoji="1" lang="ja-JP" altLang="en-US" dirty="0">
              <a:solidFill>
                <a:schemeClr val="tx1"/>
              </a:solidFill>
            </a:endParaRPr>
          </a:p>
        </p:txBody>
      </p:sp>
      <p:sp>
        <p:nvSpPr>
          <p:cNvPr id="9" name="テキスト ボックス 8"/>
          <p:cNvSpPr txBox="1"/>
          <p:nvPr/>
        </p:nvSpPr>
        <p:spPr>
          <a:xfrm>
            <a:off x="5149350" y="3979315"/>
            <a:ext cx="2437167" cy="584775"/>
          </a:xfrm>
          <a:prstGeom prst="rect">
            <a:avLst/>
          </a:prstGeom>
          <a:noFill/>
        </p:spPr>
        <p:txBody>
          <a:bodyPr wrap="square" rtlCol="0">
            <a:spAutoFit/>
          </a:bodyPr>
          <a:lstStyle/>
          <a:p>
            <a:pPr algn="ctr"/>
            <a:r>
              <a:rPr kumimoji="1" lang="en-US" altLang="ja-JP" sz="1600" dirty="0" smtClean="0"/>
              <a:t>CPU Intel Core i7</a:t>
            </a:r>
          </a:p>
          <a:p>
            <a:pPr algn="ctr"/>
            <a:r>
              <a:rPr lang="ja-JP" altLang="en-US" sz="1600" dirty="0" smtClean="0"/>
              <a:t>メモリ </a:t>
            </a:r>
            <a:r>
              <a:rPr lang="en-US" altLang="ja-JP" sz="1600" dirty="0" smtClean="0"/>
              <a:t>16GB</a:t>
            </a:r>
            <a:endParaRPr kumimoji="1" lang="ja-JP" altLang="en-US" sz="1600" dirty="0"/>
          </a:p>
        </p:txBody>
      </p:sp>
      <p:sp>
        <p:nvSpPr>
          <p:cNvPr id="10" name="左右矢印 9"/>
          <p:cNvSpPr/>
          <p:nvPr/>
        </p:nvSpPr>
        <p:spPr>
          <a:xfrm>
            <a:off x="2695525" y="4884331"/>
            <a:ext cx="1376683" cy="352455"/>
          </a:xfrm>
          <a:prstGeom prst="lef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695524" y="5233862"/>
            <a:ext cx="1376683" cy="646331"/>
          </a:xfrm>
          <a:prstGeom prst="rect">
            <a:avLst/>
          </a:prstGeom>
          <a:noFill/>
        </p:spPr>
        <p:txBody>
          <a:bodyPr wrap="square" rtlCol="0">
            <a:spAutoFit/>
          </a:bodyPr>
          <a:lstStyle/>
          <a:p>
            <a:pPr algn="ctr"/>
            <a:r>
              <a:rPr lang="ja-JP" altLang="en-US" dirty="0" smtClean="0"/>
              <a:t>ギガビットイーサネット</a:t>
            </a:r>
            <a:endParaRPr kumimoji="1" lang="ja-JP" altLang="en-US" dirty="0"/>
          </a:p>
        </p:txBody>
      </p:sp>
      <p:sp>
        <p:nvSpPr>
          <p:cNvPr id="12" name="テキスト ボックス 11"/>
          <p:cNvSpPr txBox="1"/>
          <p:nvPr/>
        </p:nvSpPr>
        <p:spPr>
          <a:xfrm>
            <a:off x="1039342" y="6453555"/>
            <a:ext cx="1440160" cy="369332"/>
          </a:xfrm>
          <a:prstGeom prst="rect">
            <a:avLst/>
          </a:prstGeom>
          <a:solidFill>
            <a:schemeClr val="bg1">
              <a:alpha val="51000"/>
            </a:schemeClr>
          </a:solidFill>
        </p:spPr>
        <p:txBody>
          <a:bodyPr wrap="square" rtlCol="0">
            <a:spAutoFit/>
          </a:bodyPr>
          <a:lstStyle/>
          <a:p>
            <a:pPr algn="ctr"/>
            <a:r>
              <a:rPr lang="ja-JP" altLang="en-US" dirty="0"/>
              <a:t>監視ホスト</a:t>
            </a:r>
            <a:endParaRPr kumimoji="1" lang="ja-JP" altLang="en-US" dirty="0"/>
          </a:p>
        </p:txBody>
      </p:sp>
      <p:sp>
        <p:nvSpPr>
          <p:cNvPr id="13" name="テキスト ボックス 12"/>
          <p:cNvSpPr txBox="1"/>
          <p:nvPr/>
        </p:nvSpPr>
        <p:spPr>
          <a:xfrm>
            <a:off x="5287316" y="6458747"/>
            <a:ext cx="2161235" cy="369332"/>
          </a:xfrm>
          <a:prstGeom prst="rect">
            <a:avLst/>
          </a:prstGeom>
          <a:noFill/>
        </p:spPr>
        <p:txBody>
          <a:bodyPr wrap="square" rtlCol="0">
            <a:spAutoFit/>
          </a:bodyPr>
          <a:lstStyle/>
          <a:p>
            <a:pPr algn="ctr"/>
            <a:r>
              <a:rPr kumimoji="1" lang="ja-JP" altLang="en-US" dirty="0" smtClean="0"/>
              <a:t>監視対象ホスト</a:t>
            </a:r>
            <a:endParaRPr kumimoji="1" lang="ja-JP" altLang="en-US" dirty="0"/>
          </a:p>
        </p:txBody>
      </p:sp>
    </p:spTree>
    <p:custDataLst>
      <p:tags r:id="rId1"/>
    </p:custDataLst>
    <p:extLst>
      <p:ext uri="{BB962C8B-B14F-4D97-AF65-F5344CB8AC3E}">
        <p14:creationId xmlns:p14="http://schemas.microsoft.com/office/powerpoint/2010/main" val="430202684"/>
      </p:ext>
    </p:extLst>
  </p:cSld>
  <p:clrMapOvr>
    <a:masterClrMapping/>
  </p:clrMapOvr>
  <mc:AlternateContent xmlns:mc="http://schemas.openxmlformats.org/markup-compatibility/2006" xmlns:p14="http://schemas.microsoft.com/office/powerpoint/2010/main">
    <mc:Choice Requires="p14">
      <p:transition spd="slow" p14:dur="2000" advTm="87683"/>
    </mc:Choice>
    <mc:Fallback xmlns="">
      <p:transition spd="slow" advTm="87683"/>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err="1" smtClean="0"/>
              <a:t>IaaS</a:t>
            </a:r>
            <a:r>
              <a:rPr lang="ja-JP" altLang="en-US" dirty="0" smtClean="0"/>
              <a:t>型クラウド（</a:t>
            </a:r>
            <a:r>
              <a:rPr lang="en-US" altLang="ja-JP" dirty="0"/>
              <a:t>Infrastructure as a Service)</a:t>
            </a:r>
          </a:p>
          <a:p>
            <a:pPr lvl="1"/>
            <a:r>
              <a:rPr lang="ja-JP" altLang="en-US" dirty="0" smtClean="0"/>
              <a:t>ユーザの仮想マシン（</a:t>
            </a:r>
            <a:r>
              <a:rPr lang="en-US" altLang="ja-JP" dirty="0" smtClean="0"/>
              <a:t>VM</a:t>
            </a:r>
            <a:r>
              <a:rPr lang="ja-JP" altLang="en-US" dirty="0" smtClean="0"/>
              <a:t>）を</a:t>
            </a:r>
            <a:r>
              <a:rPr lang="ja-JP" altLang="en-US" dirty="0"/>
              <a:t>クラウド内で実行</a:t>
            </a:r>
            <a:endParaRPr lang="en-US" altLang="ja-JP" dirty="0"/>
          </a:p>
          <a:p>
            <a:pPr lvl="2"/>
            <a:r>
              <a:rPr lang="ja-JP" altLang="en-US" dirty="0"/>
              <a:t>例：</a:t>
            </a:r>
            <a:r>
              <a:rPr lang="en-US" altLang="ja-JP" dirty="0"/>
              <a:t>Amazon EC2</a:t>
            </a:r>
            <a:r>
              <a:rPr lang="ja-JP" altLang="en-US" dirty="0" err="1"/>
              <a:t>、</a:t>
            </a:r>
            <a:r>
              <a:rPr lang="en-US" altLang="ja-JP" dirty="0" smtClean="0"/>
              <a:t>Rackspace</a:t>
            </a:r>
            <a:r>
              <a:rPr lang="ja-JP" altLang="en-US" dirty="0"/>
              <a:t> </a:t>
            </a:r>
            <a:r>
              <a:rPr lang="en-US" altLang="ja-JP" dirty="0" smtClean="0"/>
              <a:t>Cloud</a:t>
            </a:r>
          </a:p>
          <a:p>
            <a:r>
              <a:rPr lang="ja-JP" altLang="en-US" dirty="0"/>
              <a:t>クラウド</a:t>
            </a:r>
            <a:r>
              <a:rPr lang="ja-JP" altLang="en-US" dirty="0" smtClean="0"/>
              <a:t>管理者が信頼できるとは限らない</a:t>
            </a:r>
            <a:endParaRPr lang="en-US" altLang="ja-JP" dirty="0" smtClean="0"/>
          </a:p>
          <a:p>
            <a:pPr lvl="1"/>
            <a:r>
              <a:rPr lang="en-US" altLang="ja-JP" dirty="0" smtClean="0"/>
              <a:t>VM</a:t>
            </a:r>
            <a:r>
              <a:rPr lang="ja-JP" altLang="en-US" dirty="0" smtClean="0"/>
              <a:t>が悪意</a:t>
            </a:r>
            <a:r>
              <a:rPr lang="ja-JP" altLang="en-US" dirty="0"/>
              <a:t>の</a:t>
            </a:r>
            <a:r>
              <a:rPr lang="ja-JP" altLang="en-US" dirty="0" smtClean="0"/>
              <a:t>あるクラウド管理者から攻撃される可能性</a:t>
            </a:r>
            <a:endParaRPr lang="en-US" altLang="ja-JP" dirty="0" smtClean="0"/>
          </a:p>
          <a:p>
            <a:pPr lvl="2"/>
            <a:r>
              <a:rPr lang="ja-JP" altLang="en-US" dirty="0" smtClean="0"/>
              <a:t>情報漏洩、改ざん</a:t>
            </a:r>
            <a:endParaRPr lang="en-US" altLang="ja-JP" dirty="0"/>
          </a:p>
        </p:txBody>
      </p:sp>
      <p:sp>
        <p:nvSpPr>
          <p:cNvPr id="3" name="タイトル 2"/>
          <p:cNvSpPr>
            <a:spLocks noGrp="1"/>
          </p:cNvSpPr>
          <p:nvPr>
            <p:ph type="title"/>
          </p:nvPr>
        </p:nvSpPr>
        <p:spPr/>
        <p:txBody>
          <a:bodyPr/>
          <a:lstStyle/>
          <a:p>
            <a:r>
              <a:rPr kumimoji="1" lang="ja-JP" altLang="en-US" dirty="0" smtClean="0"/>
              <a:t>クラウド</a:t>
            </a:r>
            <a:endParaRPr kumimoji="1" lang="ja-JP" altLang="en-US" dirty="0"/>
          </a:p>
        </p:txBody>
      </p:sp>
      <p:sp>
        <p:nvSpPr>
          <p:cNvPr id="4" name="雲 3"/>
          <p:cNvSpPr/>
          <p:nvPr/>
        </p:nvSpPr>
        <p:spPr>
          <a:xfrm>
            <a:off x="899592" y="3933056"/>
            <a:ext cx="6840760" cy="2736304"/>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907704" y="4581128"/>
            <a:ext cx="1800200" cy="144016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6" name="角丸四角形 5"/>
          <p:cNvSpPr/>
          <p:nvPr/>
        </p:nvSpPr>
        <p:spPr>
          <a:xfrm>
            <a:off x="4555138" y="4581128"/>
            <a:ext cx="1831826" cy="144016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cxnSp>
        <p:nvCxnSpPr>
          <p:cNvPr id="8" name="直線矢印コネクタ 7"/>
          <p:cNvCxnSpPr>
            <a:stCxn id="5" idx="3"/>
            <a:endCxn id="6" idx="1"/>
          </p:cNvCxnSpPr>
          <p:nvPr/>
        </p:nvCxnSpPr>
        <p:spPr>
          <a:xfrm>
            <a:off x="3707904" y="5301208"/>
            <a:ext cx="84723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3778128" y="4959012"/>
            <a:ext cx="847234" cy="369332"/>
          </a:xfrm>
          <a:prstGeom prst="rect">
            <a:avLst/>
          </a:prstGeom>
          <a:noFill/>
        </p:spPr>
        <p:txBody>
          <a:bodyPr wrap="square" rtlCol="0">
            <a:spAutoFit/>
          </a:bodyPr>
          <a:lstStyle/>
          <a:p>
            <a:r>
              <a:rPr kumimoji="1" lang="ja-JP" altLang="en-US" dirty="0" smtClean="0"/>
              <a:t>攻撃</a:t>
            </a:r>
            <a:endParaRPr kumimoji="1" lang="ja-JP" altLang="en-US" dirty="0"/>
          </a:p>
        </p:txBody>
      </p:sp>
      <p:pic>
        <p:nvPicPr>
          <p:cNvPr id="1026" name="Picture 2" descr="C:\Program Files (x86)\Microsoft Office\MEDIA\CAGCAT10\j029202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0090" y="3975753"/>
            <a:ext cx="1230536" cy="116792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225253975"/>
      </p:ext>
    </p:extLst>
  </p:cSld>
  <p:clrMapOvr>
    <a:masterClrMapping/>
  </p:clrMapOvr>
  <mc:AlternateContent xmlns:mc="http://schemas.openxmlformats.org/markup-compatibility/2006" xmlns:p14="http://schemas.microsoft.com/office/powerpoint/2010/main">
    <mc:Choice Requires="p14">
      <p:transition spd="slow" p14:dur="2000" advTm="45835"/>
    </mc:Choice>
    <mc:Fallback xmlns="">
      <p:transition spd="slow" advTm="458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リクエスト・レスポンス</a:t>
            </a:r>
            <a:r>
              <a:rPr lang="ja-JP" altLang="en-US" dirty="0" smtClean="0"/>
              <a:t>の改ざん</a:t>
            </a:r>
            <a:endParaRPr lang="en-US" altLang="ja-JP" dirty="0" smtClean="0"/>
          </a:p>
          <a:p>
            <a:pPr lvl="1"/>
            <a:r>
              <a:rPr lang="en-US" altLang="ja-JP" dirty="0" smtClean="0"/>
              <a:t>RT</a:t>
            </a:r>
            <a:r>
              <a:rPr lang="ja-JP" altLang="en-US" dirty="0" smtClean="0"/>
              <a:t>サーバでリクエストとレスポンスのどちらかを改ざんした</a:t>
            </a:r>
            <a:endParaRPr lang="en-US" altLang="ja-JP" dirty="0"/>
          </a:p>
          <a:p>
            <a:pPr lvl="1"/>
            <a:r>
              <a:rPr lang="en-US" altLang="ja-JP" dirty="0" smtClean="0"/>
              <a:t>RT</a:t>
            </a:r>
            <a:r>
              <a:rPr lang="ja-JP" altLang="en-US" dirty="0" smtClean="0"/>
              <a:t>ランタイムにおいて</a:t>
            </a:r>
            <a:r>
              <a:rPr lang="en-US" altLang="ja-JP" dirty="0" smtClean="0"/>
              <a:t>MAC</a:t>
            </a:r>
            <a:r>
              <a:rPr lang="ja-JP" altLang="en-US" dirty="0" smtClean="0"/>
              <a:t>が一致せず、改ざんを検知できた</a:t>
            </a:r>
            <a:endParaRPr lang="en-US" altLang="ja-JP" dirty="0" smtClean="0"/>
          </a:p>
          <a:p>
            <a:pPr lvl="1"/>
            <a:endParaRPr lang="en-US" altLang="ja-JP" dirty="0" smtClean="0"/>
          </a:p>
          <a:p>
            <a:r>
              <a:rPr lang="ja-JP" altLang="en-US" dirty="0"/>
              <a:t>リプレイ</a:t>
            </a:r>
            <a:r>
              <a:rPr lang="ja-JP" altLang="en-US" dirty="0" smtClean="0"/>
              <a:t>攻撃検知</a:t>
            </a:r>
            <a:endParaRPr lang="en-US" altLang="ja-JP" dirty="0" smtClean="0"/>
          </a:p>
          <a:p>
            <a:pPr lvl="1"/>
            <a:r>
              <a:rPr lang="en-US" altLang="ja-JP" dirty="0" smtClean="0"/>
              <a:t>RT</a:t>
            </a:r>
            <a:r>
              <a:rPr lang="ja-JP" altLang="en-US" dirty="0" smtClean="0"/>
              <a:t>サーバでリクエストとレスポンスを保存</a:t>
            </a:r>
            <a:endParaRPr lang="en-US" altLang="ja-JP" dirty="0" smtClean="0"/>
          </a:p>
          <a:p>
            <a:pPr lvl="2"/>
            <a:r>
              <a:rPr lang="ja-JP" altLang="en-US" dirty="0"/>
              <a:t>同じリクエスト</a:t>
            </a:r>
            <a:r>
              <a:rPr lang="ja-JP" altLang="en-US" dirty="0" smtClean="0"/>
              <a:t>を受け取ったときにそのレスポンスを返した</a:t>
            </a:r>
            <a:endParaRPr lang="en-US" altLang="ja-JP" dirty="0" smtClean="0"/>
          </a:p>
          <a:p>
            <a:pPr lvl="1"/>
            <a:r>
              <a:rPr lang="ja-JP" altLang="en-US" dirty="0"/>
              <a:t>リクエスト</a:t>
            </a:r>
            <a:r>
              <a:rPr lang="ja-JP" altLang="en-US" dirty="0" smtClean="0"/>
              <a:t>のノンスが異なるため</a:t>
            </a:r>
            <a:r>
              <a:rPr lang="en-US" altLang="ja-JP" dirty="0" smtClean="0"/>
              <a:t>MAC</a:t>
            </a:r>
            <a:r>
              <a:rPr lang="ja-JP" altLang="en-US" dirty="0" smtClean="0"/>
              <a:t>が一致せず、リプレイ攻撃を検知できた</a:t>
            </a:r>
            <a:endParaRPr lang="en-US" altLang="ja-JP" dirty="0"/>
          </a:p>
          <a:p>
            <a:pPr marL="393192" lvl="1" indent="0">
              <a:buNone/>
            </a:pPr>
            <a:endParaRPr lang="en-US" altLang="ja-JP" dirty="0" smtClean="0"/>
          </a:p>
        </p:txBody>
      </p:sp>
      <p:sp>
        <p:nvSpPr>
          <p:cNvPr id="3" name="タイトル 2"/>
          <p:cNvSpPr>
            <a:spLocks noGrp="1"/>
          </p:cNvSpPr>
          <p:nvPr>
            <p:ph type="title"/>
          </p:nvPr>
        </p:nvSpPr>
        <p:spPr/>
        <p:txBody>
          <a:bodyPr/>
          <a:lstStyle/>
          <a:p>
            <a:r>
              <a:rPr lang="ja-JP" altLang="en-US" dirty="0" smtClean="0"/>
              <a:t>攻撃検知</a:t>
            </a:r>
            <a:endParaRPr kumimoji="1" lang="ja-JP" altLang="en-US" dirty="0"/>
          </a:p>
        </p:txBody>
      </p:sp>
    </p:spTree>
    <p:extLst>
      <p:ext uri="{BB962C8B-B14F-4D97-AF65-F5344CB8AC3E}">
        <p14:creationId xmlns:p14="http://schemas.microsoft.com/office/powerpoint/2010/main" val="1538891601"/>
      </p:ext>
    </p:extLst>
  </p:cSld>
  <p:clrMapOvr>
    <a:masterClrMapping/>
  </p:clrMapOvr>
  <mc:AlternateContent xmlns:mc="http://schemas.openxmlformats.org/markup-compatibility/2006" xmlns:p14="http://schemas.microsoft.com/office/powerpoint/2010/main">
    <mc:Choice Requires="p14">
      <p:transition spd="slow" p14:dur="2000" advTm="57918"/>
    </mc:Choice>
    <mc:Fallback xmlns="">
      <p:transition spd="slow" advTm="57918"/>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監視ホスト上</a:t>
            </a:r>
            <a:r>
              <a:rPr lang="ja-JP" altLang="en-US" dirty="0" smtClean="0"/>
              <a:t>の</a:t>
            </a:r>
            <a:r>
              <a:rPr lang="en-US" altLang="ja-JP" dirty="0" smtClean="0"/>
              <a:t>VM Shadow</a:t>
            </a:r>
            <a:r>
              <a:rPr lang="ja-JP" altLang="en-US" dirty="0" smtClean="0"/>
              <a:t>内で</a:t>
            </a:r>
            <a:r>
              <a:rPr lang="en-US" altLang="ja-JP" dirty="0" err="1" smtClean="0"/>
              <a:t>ps</a:t>
            </a:r>
            <a:r>
              <a:rPr lang="ja-JP" altLang="en-US" dirty="0" smtClean="0"/>
              <a:t>コマンド、</a:t>
            </a:r>
            <a:r>
              <a:rPr lang="en-US" altLang="ja-JP" dirty="0" err="1" smtClean="0"/>
              <a:t>netstat</a:t>
            </a:r>
            <a:r>
              <a:rPr lang="ja-JP" altLang="en-US" dirty="0" smtClean="0"/>
              <a:t>コマンドを実行</a:t>
            </a:r>
            <a:endParaRPr lang="en-US" altLang="ja-JP" dirty="0" smtClean="0"/>
          </a:p>
          <a:p>
            <a:pPr lvl="1"/>
            <a:r>
              <a:rPr lang="en-US" altLang="ja-JP" dirty="0" err="1" smtClean="0"/>
              <a:t>proc</a:t>
            </a:r>
            <a:r>
              <a:rPr lang="ja-JP" altLang="en-US" dirty="0" smtClean="0"/>
              <a:t>ファイルシステムを参照してプロセス情報、ネットワーク情報を返す</a:t>
            </a:r>
            <a:endParaRPr lang="en-US" altLang="ja-JP" dirty="0" smtClean="0"/>
          </a:p>
          <a:p>
            <a:pPr lvl="1"/>
            <a:r>
              <a:rPr lang="ja-JP" altLang="en-US" dirty="0"/>
              <a:t>比較</a:t>
            </a:r>
            <a:r>
              <a:rPr kumimoji="1" lang="ja-JP" altLang="en-US" dirty="0" smtClean="0"/>
              <a:t>の</a:t>
            </a:r>
            <a:r>
              <a:rPr kumimoji="1" lang="ja-JP" altLang="en-US" dirty="0"/>
              <a:t>ために</a:t>
            </a:r>
            <a:r>
              <a:rPr kumimoji="1" lang="ja-JP" altLang="en-US" dirty="0" smtClean="0"/>
              <a:t>、管理</a:t>
            </a:r>
            <a:r>
              <a:rPr kumimoji="1" lang="en-US" altLang="ja-JP" dirty="0" smtClean="0"/>
              <a:t>VM</a:t>
            </a:r>
            <a:r>
              <a:rPr kumimoji="1" lang="ja-JP" altLang="en-US" dirty="0" smtClean="0"/>
              <a:t>上の</a:t>
            </a:r>
            <a:r>
              <a:rPr kumimoji="1" lang="en-US" altLang="ja-JP" dirty="0" smtClean="0"/>
              <a:t>VM Shadow</a:t>
            </a:r>
            <a:r>
              <a:rPr kumimoji="1" lang="ja-JP" altLang="en-US" dirty="0" smtClean="0"/>
              <a:t>内でも実行</a:t>
            </a:r>
            <a:endParaRPr kumimoji="1" lang="en-US" altLang="ja-JP" dirty="0" smtClean="0"/>
          </a:p>
          <a:p>
            <a:pPr lvl="2"/>
            <a:r>
              <a:rPr lang="en-US" altLang="ja-JP" dirty="0"/>
              <a:t>Shadow </a:t>
            </a:r>
            <a:r>
              <a:rPr lang="en-US" altLang="ja-JP" dirty="0" err="1" smtClean="0"/>
              <a:t>procfs</a:t>
            </a:r>
            <a:r>
              <a:rPr lang="ja-JP" altLang="en-US" dirty="0" smtClean="0"/>
              <a:t>で</a:t>
            </a:r>
            <a:r>
              <a:rPr lang="en-US" altLang="ja-JP" dirty="0" err="1" smtClean="0"/>
              <a:t>init</a:t>
            </a:r>
            <a:r>
              <a:rPr lang="ja-JP" altLang="en-US" dirty="0" smtClean="0"/>
              <a:t>プロセスを</a:t>
            </a:r>
            <a:r>
              <a:rPr lang="ja-JP" altLang="en-US" dirty="0"/>
              <a:t>隠蔽</a:t>
            </a:r>
            <a:endParaRPr kumimoji="1" lang="en-US" altLang="ja-JP" dirty="0" smtClean="0"/>
          </a:p>
          <a:p>
            <a:pPr lvl="1"/>
            <a:r>
              <a:rPr lang="ja-JP" altLang="en-US" dirty="0" smtClean="0"/>
              <a:t>監視ホストでは監視</a:t>
            </a:r>
            <a:r>
              <a:rPr lang="ja-JP" altLang="en-US" dirty="0"/>
              <a:t>対象</a:t>
            </a:r>
            <a:r>
              <a:rPr lang="en-US" altLang="ja-JP" dirty="0"/>
              <a:t>VM</a:t>
            </a:r>
            <a:r>
              <a:rPr lang="ja-JP" altLang="en-US" dirty="0" smtClean="0"/>
              <a:t>の情報が正しく表示できることを確認した</a:t>
            </a:r>
            <a:endParaRPr kumimoji="1" lang="ja-JP" altLang="en-US" dirty="0"/>
          </a:p>
        </p:txBody>
      </p:sp>
      <p:sp>
        <p:nvSpPr>
          <p:cNvPr id="3" name="タイトル 2"/>
          <p:cNvSpPr>
            <a:spLocks noGrp="1"/>
          </p:cNvSpPr>
          <p:nvPr>
            <p:ph type="title"/>
          </p:nvPr>
        </p:nvSpPr>
        <p:spPr/>
        <p:txBody>
          <a:bodyPr/>
          <a:lstStyle/>
          <a:p>
            <a:r>
              <a:rPr kumimoji="1" lang="ja-JP" altLang="en-US" dirty="0" smtClean="0"/>
              <a:t>既存の</a:t>
            </a:r>
            <a:r>
              <a:rPr kumimoji="1" lang="en-US" altLang="ja-JP" dirty="0" smtClean="0"/>
              <a:t>IDS</a:t>
            </a:r>
            <a:r>
              <a:rPr kumimoji="1" lang="ja-JP" altLang="en-US" dirty="0" smtClean="0"/>
              <a:t>の動作確認</a:t>
            </a:r>
            <a:endParaRPr kumimoji="1" lang="ja-JP" altLang="en-US" dirty="0"/>
          </a:p>
        </p:txBody>
      </p:sp>
      <p:pic>
        <p:nvPicPr>
          <p:cNvPr id="1026" name="Picture 2" descr="C:\Users\judas\Desktop\ss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4761339"/>
            <a:ext cx="8712969" cy="1728192"/>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2195736" y="6506924"/>
            <a:ext cx="4824536" cy="369332"/>
          </a:xfrm>
          <a:prstGeom prst="rect">
            <a:avLst/>
          </a:prstGeom>
          <a:solidFill>
            <a:schemeClr val="bg1"/>
          </a:solidFill>
        </p:spPr>
        <p:txBody>
          <a:bodyPr wrap="square" rtlCol="0">
            <a:spAutoFit/>
          </a:bodyPr>
          <a:lstStyle/>
          <a:p>
            <a:pPr algn="ctr"/>
            <a:r>
              <a:rPr kumimoji="1" lang="ja-JP" altLang="en-US" dirty="0" smtClean="0"/>
              <a:t>監視ホストにおける</a:t>
            </a:r>
            <a:r>
              <a:rPr kumimoji="1" lang="en-US" altLang="ja-JP" dirty="0" err="1" smtClean="0"/>
              <a:t>netstat</a:t>
            </a:r>
            <a:r>
              <a:rPr kumimoji="1" lang="ja-JP" altLang="en-US" dirty="0" smtClean="0"/>
              <a:t>コマンド実行結果</a:t>
            </a:r>
            <a:endParaRPr kumimoji="1" lang="ja-JP" altLang="en-US" dirty="0"/>
          </a:p>
        </p:txBody>
      </p:sp>
    </p:spTree>
    <p:extLst>
      <p:ext uri="{BB962C8B-B14F-4D97-AF65-F5344CB8AC3E}">
        <p14:creationId xmlns:p14="http://schemas.microsoft.com/office/powerpoint/2010/main" val="27791091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juda_kazuki\Dropbox\M1\Swopp2013\発表スライド\managementvm2.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9552" y="188640"/>
            <a:ext cx="6895239" cy="256190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juda_kazuki\Dropbox\M1\Swopp2013\発表スライド\monitoringvm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3645024"/>
            <a:ext cx="6894513" cy="2752725"/>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1475656" y="2852936"/>
            <a:ext cx="4824536"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r>
              <a:rPr lang="ja-JP" altLang="en-US" dirty="0"/>
              <a:t>における</a:t>
            </a:r>
            <a:r>
              <a:rPr kumimoji="1" lang="en-US" altLang="ja-JP" dirty="0" err="1" smtClean="0"/>
              <a:t>ps</a:t>
            </a:r>
            <a:r>
              <a:rPr kumimoji="1" lang="ja-JP" altLang="en-US" dirty="0" smtClean="0"/>
              <a:t>コマンド実行結果</a:t>
            </a:r>
            <a:endParaRPr kumimoji="1" lang="ja-JP" altLang="en-US" dirty="0"/>
          </a:p>
        </p:txBody>
      </p:sp>
      <p:sp>
        <p:nvSpPr>
          <p:cNvPr id="6" name="テキスト ボックス 5"/>
          <p:cNvSpPr txBox="1"/>
          <p:nvPr/>
        </p:nvSpPr>
        <p:spPr>
          <a:xfrm>
            <a:off x="1655676" y="6488668"/>
            <a:ext cx="4464496" cy="369332"/>
          </a:xfrm>
          <a:prstGeom prst="rect">
            <a:avLst/>
          </a:prstGeom>
          <a:solidFill>
            <a:schemeClr val="bg1"/>
          </a:solidFill>
        </p:spPr>
        <p:txBody>
          <a:bodyPr wrap="square" rtlCol="0">
            <a:spAutoFit/>
          </a:bodyPr>
          <a:lstStyle/>
          <a:p>
            <a:pPr algn="ctr"/>
            <a:r>
              <a:rPr lang="ja-JP" altLang="en-US" dirty="0"/>
              <a:t>監視</a:t>
            </a:r>
            <a:r>
              <a:rPr lang="ja-JP" altLang="en-US" dirty="0" smtClean="0"/>
              <a:t>ホストにおける</a:t>
            </a:r>
            <a:r>
              <a:rPr kumimoji="1" lang="en-US" altLang="ja-JP" dirty="0" err="1" smtClean="0"/>
              <a:t>ps</a:t>
            </a:r>
            <a:r>
              <a:rPr kumimoji="1" lang="ja-JP" altLang="en-US" dirty="0" smtClean="0"/>
              <a:t>コマンド実行結果</a:t>
            </a:r>
            <a:endParaRPr kumimoji="1" lang="ja-JP" altLang="en-US" dirty="0"/>
          </a:p>
        </p:txBody>
      </p:sp>
      <p:cxnSp>
        <p:nvCxnSpPr>
          <p:cNvPr id="8" name="直線矢印コネクタ 7"/>
          <p:cNvCxnSpPr/>
          <p:nvPr/>
        </p:nvCxnSpPr>
        <p:spPr>
          <a:xfrm flipH="1">
            <a:off x="7434066" y="4945160"/>
            <a:ext cx="45030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7880844" y="4797152"/>
            <a:ext cx="1263156" cy="584775"/>
          </a:xfrm>
          <a:prstGeom prst="rect">
            <a:avLst/>
          </a:prstGeom>
          <a:noFill/>
        </p:spPr>
        <p:txBody>
          <a:bodyPr wrap="square" rtlCol="0">
            <a:spAutoFit/>
          </a:bodyPr>
          <a:lstStyle/>
          <a:p>
            <a:r>
              <a:rPr kumimoji="1" lang="ja-JP" altLang="en-US" sz="1600" dirty="0" smtClean="0"/>
              <a:t>隠蔽された</a:t>
            </a:r>
            <a:r>
              <a:rPr kumimoji="1" lang="en-US" altLang="ja-JP" sz="1600" dirty="0" err="1" smtClean="0"/>
              <a:t>init</a:t>
            </a:r>
            <a:r>
              <a:rPr kumimoji="1" lang="ja-JP" altLang="en-US" sz="1600" dirty="0" smtClean="0"/>
              <a:t>プロセス</a:t>
            </a:r>
            <a:endParaRPr kumimoji="1" lang="ja-JP" altLang="en-US" sz="1600" dirty="0"/>
          </a:p>
        </p:txBody>
      </p:sp>
    </p:spTree>
    <p:extLst>
      <p:ext uri="{BB962C8B-B14F-4D97-AF65-F5344CB8AC3E}">
        <p14:creationId xmlns:p14="http://schemas.microsoft.com/office/powerpoint/2010/main" val="13448170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監視対象</a:t>
            </a:r>
            <a:r>
              <a:rPr kumimoji="1" lang="en-US" altLang="ja-JP" dirty="0" smtClean="0"/>
              <a:t>VM</a:t>
            </a:r>
            <a:r>
              <a:rPr kumimoji="1" lang="ja-JP" altLang="en-US" dirty="0" smtClean="0"/>
              <a:t>の</a:t>
            </a:r>
            <a:r>
              <a:rPr kumimoji="1" lang="en-US" altLang="ja-JP" dirty="0" err="1" smtClean="0"/>
              <a:t>procfs</a:t>
            </a:r>
            <a:r>
              <a:rPr kumimoji="1" lang="ja-JP" altLang="en-US" dirty="0" smtClean="0"/>
              <a:t>のデータを取得して</a:t>
            </a:r>
            <a:r>
              <a:rPr kumimoji="1" lang="en-US" altLang="ja-JP" dirty="0" smtClean="0"/>
              <a:t>Shadow </a:t>
            </a:r>
            <a:r>
              <a:rPr kumimoji="1" lang="en-US" altLang="ja-JP" dirty="0" err="1" smtClean="0"/>
              <a:t>procfs</a:t>
            </a:r>
            <a:r>
              <a:rPr kumimoji="1" lang="ja-JP" altLang="en-US" dirty="0" smtClean="0"/>
              <a:t>を構築する時間を測定</a:t>
            </a:r>
            <a:endParaRPr kumimoji="1" lang="en-US" altLang="ja-JP" dirty="0" smtClean="0"/>
          </a:p>
          <a:p>
            <a:pPr lvl="1"/>
            <a:r>
              <a:rPr lang="ja-JP" altLang="en-US" dirty="0"/>
              <a:t>管理</a:t>
            </a:r>
            <a:r>
              <a:rPr lang="en-US" altLang="ja-JP" dirty="0"/>
              <a:t>VM</a:t>
            </a:r>
            <a:r>
              <a:rPr lang="ja-JP" altLang="en-US" dirty="0"/>
              <a:t>で構築</a:t>
            </a:r>
            <a:r>
              <a:rPr lang="ja-JP" altLang="en-US" dirty="0" smtClean="0"/>
              <a:t>する</a:t>
            </a:r>
            <a:r>
              <a:rPr lang="ja-JP" altLang="en-US" dirty="0"/>
              <a:t>従来</a:t>
            </a:r>
            <a:r>
              <a:rPr lang="ja-JP" altLang="en-US" dirty="0" smtClean="0"/>
              <a:t>システムと比較</a:t>
            </a:r>
            <a:endParaRPr kumimoji="1" lang="en-US" altLang="ja-JP" dirty="0" smtClean="0"/>
          </a:p>
          <a:p>
            <a:pPr lvl="2"/>
            <a:r>
              <a:rPr kumimoji="1" lang="ja-JP" altLang="en-US" dirty="0" smtClean="0"/>
              <a:t>約</a:t>
            </a:r>
            <a:r>
              <a:rPr kumimoji="1" lang="en-US" altLang="ja-JP" dirty="0" smtClean="0"/>
              <a:t>15</a:t>
            </a:r>
            <a:r>
              <a:rPr kumimoji="1" lang="ja-JP" altLang="en-US" dirty="0" smtClean="0"/>
              <a:t>倍の時間がかかった</a:t>
            </a:r>
            <a:endParaRPr kumimoji="1" lang="en-US" altLang="ja-JP" dirty="0" smtClean="0"/>
          </a:p>
          <a:p>
            <a:pPr lvl="1"/>
            <a:r>
              <a:rPr lang="ja-JP" altLang="en-US" dirty="0" smtClean="0"/>
              <a:t>通信回数の多さが原因</a:t>
            </a:r>
            <a:endParaRPr lang="en-US" altLang="ja-JP" dirty="0" smtClean="0"/>
          </a:p>
          <a:p>
            <a:pPr lvl="2"/>
            <a:r>
              <a:rPr lang="en-US" altLang="ja-JP" dirty="0" smtClean="0"/>
              <a:t>34210</a:t>
            </a:r>
            <a:r>
              <a:rPr lang="ja-JP" altLang="en-US" dirty="0" smtClean="0"/>
              <a:t>回</a:t>
            </a:r>
            <a:endParaRPr kumimoji="1" lang="ja-JP" altLang="en-US" dirty="0"/>
          </a:p>
        </p:txBody>
      </p:sp>
      <p:sp>
        <p:nvSpPr>
          <p:cNvPr id="3" name="タイトル 2"/>
          <p:cNvSpPr>
            <a:spLocks noGrp="1"/>
          </p:cNvSpPr>
          <p:nvPr>
            <p:ph type="title"/>
          </p:nvPr>
        </p:nvSpPr>
        <p:spPr/>
        <p:txBody>
          <a:bodyPr>
            <a:normAutofit/>
          </a:bodyPr>
          <a:lstStyle/>
          <a:p>
            <a:r>
              <a:rPr kumimoji="1" lang="en-US" altLang="ja-JP" sz="3600" dirty="0" smtClean="0"/>
              <a:t>Shadow </a:t>
            </a:r>
            <a:r>
              <a:rPr kumimoji="1" lang="en-US" altLang="ja-JP" sz="3600" dirty="0" err="1" smtClean="0"/>
              <a:t>proc</a:t>
            </a:r>
            <a:r>
              <a:rPr lang="en-US" altLang="ja-JP" sz="3600" dirty="0" err="1" smtClean="0"/>
              <a:t>fs</a:t>
            </a:r>
            <a:r>
              <a:rPr lang="ja-JP" altLang="en-US" sz="3600" dirty="0"/>
              <a:t>の</a:t>
            </a:r>
            <a:r>
              <a:rPr kumimoji="1" lang="ja-JP" altLang="en-US" sz="3600" dirty="0" smtClean="0"/>
              <a:t>構築時間</a:t>
            </a:r>
            <a:endParaRPr kumimoji="1" lang="ja-JP" altLang="en-US" sz="3600" dirty="0"/>
          </a:p>
        </p:txBody>
      </p:sp>
      <p:graphicFrame>
        <p:nvGraphicFramePr>
          <p:cNvPr id="4" name="表 3"/>
          <p:cNvGraphicFramePr>
            <a:graphicFrameLocks noGrp="1"/>
          </p:cNvGraphicFramePr>
          <p:nvPr>
            <p:extLst>
              <p:ext uri="{D42A27DB-BD31-4B8C-83A1-F6EECF244321}">
                <p14:modId xmlns:p14="http://schemas.microsoft.com/office/powerpoint/2010/main" val="916782266"/>
              </p:ext>
            </p:extLst>
          </p:nvPr>
        </p:nvGraphicFramePr>
        <p:xfrm>
          <a:off x="467544" y="4509120"/>
          <a:ext cx="3888432" cy="1107440"/>
        </p:xfrm>
        <a:graphic>
          <a:graphicData uri="http://schemas.openxmlformats.org/drawingml/2006/table">
            <a:tbl>
              <a:tblPr firstRow="1" bandRow="1">
                <a:tableStyleId>{5C22544A-7EE6-4342-B048-85BDC9FD1C3A}</a:tableStyleId>
              </a:tblPr>
              <a:tblGrid>
                <a:gridCol w="1944216"/>
                <a:gridCol w="1944216"/>
              </a:tblGrid>
              <a:tr h="293752">
                <a:tc>
                  <a:txBody>
                    <a:bodyPr/>
                    <a:lstStyle/>
                    <a:p>
                      <a:pPr algn="ctr"/>
                      <a:endParaRPr kumimoji="1" lang="ja-JP" altLang="en-US" dirty="0"/>
                    </a:p>
                  </a:txBody>
                  <a:tcPr/>
                </a:tc>
                <a:tc>
                  <a:txBody>
                    <a:bodyPr/>
                    <a:lstStyle/>
                    <a:p>
                      <a:pPr algn="ctr"/>
                      <a:r>
                        <a:rPr kumimoji="1" lang="ja-JP" altLang="en-US" dirty="0" smtClean="0">
                          <a:solidFill>
                            <a:schemeClr val="tx1"/>
                          </a:solidFill>
                        </a:rPr>
                        <a:t>実行時間</a:t>
                      </a:r>
                      <a:endParaRPr kumimoji="1" lang="ja-JP" altLang="en-US" dirty="0">
                        <a:solidFill>
                          <a:schemeClr val="tx1"/>
                        </a:solidFill>
                      </a:endParaRPr>
                    </a:p>
                  </a:txBody>
                  <a:tcPr/>
                </a:tc>
              </a:tr>
              <a:tr h="370840">
                <a:tc>
                  <a:txBody>
                    <a:bodyPr/>
                    <a:lstStyle/>
                    <a:p>
                      <a:pPr algn="ctr"/>
                      <a:r>
                        <a:rPr kumimoji="1" lang="ja-JP" altLang="en-US" dirty="0" smtClean="0"/>
                        <a:t>従来システム</a:t>
                      </a:r>
                      <a:endParaRPr kumimoji="1" lang="ja-JP" altLang="en-US" dirty="0"/>
                    </a:p>
                  </a:txBody>
                  <a:tcPr/>
                </a:tc>
                <a:tc>
                  <a:txBody>
                    <a:bodyPr/>
                    <a:lstStyle/>
                    <a:p>
                      <a:pPr algn="ctr"/>
                      <a:r>
                        <a:rPr kumimoji="1" lang="en-US" altLang="ja-JP" dirty="0" smtClean="0"/>
                        <a:t>1.1</a:t>
                      </a:r>
                      <a:endParaRPr kumimoji="1" lang="ja-JP" altLang="en-US" dirty="0"/>
                    </a:p>
                  </a:txBody>
                  <a:tcPr/>
                </a:tc>
              </a:tr>
              <a:tr h="370840">
                <a:tc>
                  <a:txBody>
                    <a:bodyPr/>
                    <a:lstStyle/>
                    <a:p>
                      <a:pPr algn="ctr"/>
                      <a:r>
                        <a:rPr kumimoji="1" lang="en-US" altLang="ja-JP" dirty="0" err="1" smtClean="0"/>
                        <a:t>RemoteTrans</a:t>
                      </a:r>
                      <a:endParaRPr kumimoji="1" lang="ja-JP" altLang="en-US" dirty="0"/>
                    </a:p>
                  </a:txBody>
                  <a:tcPr/>
                </a:tc>
                <a:tc>
                  <a:txBody>
                    <a:bodyPr/>
                    <a:lstStyle/>
                    <a:p>
                      <a:pPr algn="ctr"/>
                      <a:r>
                        <a:rPr kumimoji="1" lang="en-US" altLang="ja-JP" dirty="0" smtClean="0"/>
                        <a:t>16.4</a:t>
                      </a:r>
                      <a:endParaRPr kumimoji="1" lang="ja-JP" altLang="en-US" dirty="0"/>
                    </a:p>
                  </a:txBody>
                  <a:tcPr/>
                </a:tc>
              </a:tr>
            </a:tbl>
          </a:graphicData>
        </a:graphic>
      </p:graphicFrame>
      <p:pic>
        <p:nvPicPr>
          <p:cNvPr id="2050" name="Picture 2" descr="C:\Users\judas\Desktop\無題.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1723" y="2923065"/>
            <a:ext cx="3988854" cy="3599064"/>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107504" y="5712483"/>
            <a:ext cx="4608512" cy="338554"/>
          </a:xfrm>
          <a:prstGeom prst="rect">
            <a:avLst/>
          </a:prstGeom>
          <a:noFill/>
        </p:spPr>
        <p:txBody>
          <a:bodyPr wrap="square" rtlCol="0">
            <a:spAutoFit/>
          </a:bodyPr>
          <a:lstStyle/>
          <a:p>
            <a:pPr algn="ctr"/>
            <a:r>
              <a:rPr kumimoji="1" lang="en-US" altLang="ja-JP" sz="1600" dirty="0" smtClean="0"/>
              <a:t>Shadow </a:t>
            </a:r>
            <a:r>
              <a:rPr kumimoji="1" lang="en-US" altLang="ja-JP" sz="1600" dirty="0" err="1" smtClean="0"/>
              <a:t>proc</a:t>
            </a:r>
            <a:r>
              <a:rPr lang="en-US" altLang="ja-JP" sz="1600" dirty="0" err="1" smtClean="0"/>
              <a:t>fs</a:t>
            </a:r>
            <a:r>
              <a:rPr lang="ja-JP" altLang="en-US" sz="1600" dirty="0" smtClean="0"/>
              <a:t>の構築時間</a:t>
            </a:r>
            <a:r>
              <a:rPr lang="en-US" altLang="ja-JP" sz="1600" dirty="0" smtClean="0"/>
              <a:t>(</a:t>
            </a:r>
            <a:r>
              <a:rPr lang="ja-JP" altLang="en-US" sz="1600" dirty="0" smtClean="0"/>
              <a:t>秒</a:t>
            </a:r>
            <a:r>
              <a:rPr lang="en-US" altLang="ja-JP" sz="1600" dirty="0" smtClean="0"/>
              <a:t>)</a:t>
            </a:r>
          </a:p>
        </p:txBody>
      </p:sp>
      <p:sp>
        <p:nvSpPr>
          <p:cNvPr id="6" name="テキスト ボックス 5"/>
          <p:cNvSpPr txBox="1"/>
          <p:nvPr/>
        </p:nvSpPr>
        <p:spPr>
          <a:xfrm>
            <a:off x="5148064" y="6352852"/>
            <a:ext cx="3312368" cy="338554"/>
          </a:xfrm>
          <a:prstGeom prst="rect">
            <a:avLst/>
          </a:prstGeom>
          <a:noFill/>
        </p:spPr>
        <p:txBody>
          <a:bodyPr wrap="square" rtlCol="0">
            <a:spAutoFit/>
          </a:bodyPr>
          <a:lstStyle/>
          <a:p>
            <a:pPr algn="ctr"/>
            <a:r>
              <a:rPr lang="ja-JP" altLang="en-US" sz="1600" dirty="0"/>
              <a:t>構築</a:t>
            </a:r>
            <a:r>
              <a:rPr lang="ja-JP" altLang="en-US" sz="1600" dirty="0" smtClean="0"/>
              <a:t>時間の内訳</a:t>
            </a:r>
            <a:r>
              <a:rPr lang="en-US" altLang="ja-JP" sz="1600" dirty="0" smtClean="0"/>
              <a:t>(</a:t>
            </a:r>
            <a:r>
              <a:rPr lang="ja-JP" altLang="en-US" sz="1600" dirty="0" smtClean="0"/>
              <a:t>秒</a:t>
            </a:r>
            <a:r>
              <a:rPr lang="en-US" altLang="ja-JP" sz="1600" dirty="0"/>
              <a:t>)</a:t>
            </a:r>
            <a:endParaRPr kumimoji="1" lang="ja-JP" altLang="en-US" sz="1600" dirty="0"/>
          </a:p>
        </p:txBody>
      </p:sp>
    </p:spTree>
    <p:extLst>
      <p:ext uri="{BB962C8B-B14F-4D97-AF65-F5344CB8AC3E}">
        <p14:creationId xmlns:p14="http://schemas.microsoft.com/office/powerpoint/2010/main" val="17725182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12776"/>
            <a:ext cx="8229600" cy="4896544"/>
          </a:xfrm>
        </p:spPr>
        <p:txBody>
          <a:bodyPr>
            <a:normAutofit fontScale="70000" lnSpcReduction="20000"/>
          </a:bodyPr>
          <a:lstStyle/>
          <a:p>
            <a:r>
              <a:rPr lang="en-US" altLang="ja-JP" sz="3500" dirty="0" smtClean="0"/>
              <a:t>Copilot</a:t>
            </a:r>
            <a:r>
              <a:rPr lang="ja-JP" altLang="en-US" sz="3500" dirty="0"/>
              <a:t> </a:t>
            </a:r>
            <a:r>
              <a:rPr lang="en-US" altLang="ja-JP" sz="2600" dirty="0" smtClean="0"/>
              <a:t>[</a:t>
            </a:r>
            <a:r>
              <a:rPr lang="en-US" altLang="ja-JP" sz="2600" dirty="0" err="1" smtClean="0"/>
              <a:t>Petroni</a:t>
            </a:r>
            <a:r>
              <a:rPr lang="en-US" altLang="ja-JP" sz="2600" dirty="0" smtClean="0"/>
              <a:t> et al.’04]</a:t>
            </a:r>
            <a:r>
              <a:rPr lang="en-US" altLang="ja-JP" dirty="0" smtClean="0"/>
              <a:t>, </a:t>
            </a:r>
            <a:r>
              <a:rPr lang="en-US" altLang="ja-JP" sz="3500" dirty="0" err="1" smtClean="0"/>
              <a:t>HyperCheck</a:t>
            </a:r>
            <a:r>
              <a:rPr lang="en-US" altLang="ja-JP" dirty="0" smtClean="0"/>
              <a:t> </a:t>
            </a:r>
            <a:r>
              <a:rPr lang="en-US" altLang="ja-JP" sz="2600" dirty="0"/>
              <a:t>[Wang et al.’10]</a:t>
            </a:r>
          </a:p>
          <a:p>
            <a:pPr lvl="1"/>
            <a:r>
              <a:rPr lang="en-US" altLang="ja-JP" sz="3000" dirty="0" smtClean="0"/>
              <a:t>PCI</a:t>
            </a:r>
            <a:r>
              <a:rPr lang="ja-JP" altLang="en-US" sz="3000" dirty="0" smtClean="0"/>
              <a:t>カードや</a:t>
            </a:r>
            <a:r>
              <a:rPr lang="en-US" altLang="ja-JP" sz="3000" dirty="0" smtClean="0"/>
              <a:t>SMM</a:t>
            </a:r>
            <a:r>
              <a:rPr lang="ja-JP" altLang="en-US" sz="3000" dirty="0" smtClean="0"/>
              <a:t>を使ってメモリをリモートに送る</a:t>
            </a:r>
            <a:endParaRPr lang="en-US" altLang="ja-JP" sz="3000" dirty="0"/>
          </a:p>
          <a:p>
            <a:pPr lvl="2"/>
            <a:r>
              <a:rPr lang="ja-JP" altLang="en-US" sz="2900" dirty="0" smtClean="0"/>
              <a:t>メモリ全体を送信するので通信量が多くなる</a:t>
            </a:r>
            <a:endParaRPr lang="en-US" altLang="ja-JP" sz="2900" dirty="0" smtClean="0"/>
          </a:p>
          <a:p>
            <a:pPr lvl="2"/>
            <a:endParaRPr lang="en-US" altLang="ja-JP" sz="2700" dirty="0"/>
          </a:p>
          <a:p>
            <a:r>
              <a:rPr lang="en-US" altLang="ja-JP" sz="3500" dirty="0" err="1" smtClean="0"/>
              <a:t>HyperSentry</a:t>
            </a:r>
            <a:r>
              <a:rPr lang="en-US" altLang="ja-JP" dirty="0" smtClean="0"/>
              <a:t> </a:t>
            </a:r>
            <a:r>
              <a:rPr lang="en-US" altLang="ja-JP" sz="2600" dirty="0" smtClean="0"/>
              <a:t>[</a:t>
            </a:r>
            <a:r>
              <a:rPr lang="en-US" altLang="ja-JP" sz="2600" dirty="0" err="1" smtClean="0"/>
              <a:t>Azab</a:t>
            </a:r>
            <a:r>
              <a:rPr lang="en-US" altLang="ja-JP" sz="2600" dirty="0" smtClean="0"/>
              <a:t> et al.’10]</a:t>
            </a:r>
            <a:endParaRPr lang="en-US" altLang="ja-JP" sz="2200" dirty="0"/>
          </a:p>
          <a:p>
            <a:pPr lvl="1"/>
            <a:r>
              <a:rPr lang="en-US" altLang="ja-JP" sz="3000" dirty="0" smtClean="0"/>
              <a:t>IPMI</a:t>
            </a:r>
            <a:r>
              <a:rPr lang="ja-JP" altLang="en-US" sz="3000" dirty="0" smtClean="0"/>
              <a:t>と</a:t>
            </a:r>
            <a:r>
              <a:rPr lang="en-US" altLang="ja-JP" sz="3000" dirty="0" smtClean="0"/>
              <a:t>SMM</a:t>
            </a:r>
            <a:r>
              <a:rPr lang="ja-JP" altLang="en-US" sz="3000" dirty="0" smtClean="0"/>
              <a:t>を用いてリモートから</a:t>
            </a:r>
            <a:r>
              <a:rPr lang="en-US" altLang="ja-JP" sz="3000" dirty="0" smtClean="0"/>
              <a:t>IDS</a:t>
            </a:r>
            <a:r>
              <a:rPr lang="ja-JP" altLang="en-US" sz="3000" dirty="0" smtClean="0"/>
              <a:t>を実行し、結果を返す</a:t>
            </a:r>
            <a:endParaRPr lang="en-US" altLang="ja-JP" sz="3000" dirty="0" smtClean="0"/>
          </a:p>
          <a:p>
            <a:pPr lvl="2"/>
            <a:r>
              <a:rPr lang="ja-JP" altLang="en-US" sz="2800" dirty="0" smtClean="0"/>
              <a:t>インストールされた</a:t>
            </a:r>
            <a:r>
              <a:rPr lang="en-US" altLang="ja-JP" sz="2800" dirty="0" smtClean="0"/>
              <a:t>IDS</a:t>
            </a:r>
            <a:r>
              <a:rPr lang="ja-JP" altLang="en-US" sz="2800" dirty="0" smtClean="0"/>
              <a:t>しか実行できず、柔軟性に欠ける</a:t>
            </a:r>
            <a:endParaRPr lang="en-US" altLang="ja-JP" sz="2800" dirty="0" smtClean="0"/>
          </a:p>
          <a:p>
            <a:pPr lvl="2"/>
            <a:endParaRPr lang="en-US" altLang="ja-JP" sz="2800" dirty="0" smtClean="0"/>
          </a:p>
          <a:p>
            <a:r>
              <a:rPr lang="en-US" altLang="ja-JP" sz="3500" dirty="0" smtClean="0"/>
              <a:t>Self-Service </a:t>
            </a:r>
            <a:r>
              <a:rPr lang="en-US" altLang="ja-JP" sz="3500" dirty="0"/>
              <a:t>Cloud</a:t>
            </a:r>
            <a:r>
              <a:rPr lang="en-US" altLang="ja-JP" dirty="0"/>
              <a:t> </a:t>
            </a:r>
            <a:r>
              <a:rPr lang="en-US" altLang="ja-JP" sz="2600" dirty="0"/>
              <a:t>[Butt et al.’12]</a:t>
            </a:r>
          </a:p>
          <a:p>
            <a:pPr lvl="1"/>
            <a:r>
              <a:rPr lang="ja-JP" altLang="en-US" sz="3000" dirty="0"/>
              <a:t>クラウド</a:t>
            </a:r>
            <a:r>
              <a:rPr lang="ja-JP" altLang="en-US" sz="3000" dirty="0" smtClean="0"/>
              <a:t>管理者が干渉できない管理</a:t>
            </a:r>
            <a:r>
              <a:rPr lang="en-US" altLang="ja-JP" sz="3000" dirty="0" smtClean="0"/>
              <a:t>VM</a:t>
            </a:r>
            <a:r>
              <a:rPr lang="ja-JP" altLang="en-US" sz="3000" dirty="0" smtClean="0"/>
              <a:t>を各ユーザに提供</a:t>
            </a:r>
            <a:endParaRPr lang="en-US" altLang="ja-JP" sz="3000" dirty="0" smtClean="0"/>
          </a:p>
          <a:p>
            <a:pPr lvl="2"/>
            <a:r>
              <a:rPr lang="ja-JP" altLang="en-US" sz="2800" dirty="0" smtClean="0"/>
              <a:t>その管理</a:t>
            </a:r>
            <a:r>
              <a:rPr lang="en-US" altLang="ja-JP" sz="2800" dirty="0" smtClean="0"/>
              <a:t>VM</a:t>
            </a:r>
            <a:r>
              <a:rPr lang="ja-JP" altLang="en-US" sz="2800" dirty="0" smtClean="0"/>
              <a:t>内の脆弱性が攻撃される恐れ</a:t>
            </a:r>
            <a:endParaRPr lang="en-US" altLang="ja-JP" sz="2800" dirty="0" smtClean="0"/>
          </a:p>
          <a:p>
            <a:pPr lvl="2"/>
            <a:endParaRPr lang="en-US" altLang="ja-JP" sz="2800" dirty="0"/>
          </a:p>
          <a:p>
            <a:r>
              <a:rPr lang="en-US" altLang="ja-JP" sz="3500" dirty="0" err="1"/>
              <a:t>VM</a:t>
            </a:r>
            <a:r>
              <a:rPr lang="en-US" altLang="ja-JP" sz="3500" dirty="0" err="1" smtClean="0"/>
              <a:t>Crypt</a:t>
            </a:r>
            <a:r>
              <a:rPr lang="en-US" altLang="ja-JP" dirty="0" smtClean="0"/>
              <a:t> </a:t>
            </a:r>
            <a:r>
              <a:rPr lang="en-US" altLang="ja-JP" sz="2600" dirty="0" smtClean="0"/>
              <a:t>[Tadokoro et al.’12]</a:t>
            </a:r>
          </a:p>
          <a:p>
            <a:pPr lvl="1"/>
            <a:r>
              <a:rPr lang="ja-JP" altLang="en-US" sz="3000" dirty="0"/>
              <a:t>特定</a:t>
            </a:r>
            <a:r>
              <a:rPr lang="ja-JP" altLang="en-US" sz="3000" dirty="0" smtClean="0"/>
              <a:t>のカーネルデータだけを管理</a:t>
            </a:r>
            <a:r>
              <a:rPr lang="en-US" altLang="ja-JP" sz="3000" dirty="0" smtClean="0"/>
              <a:t>VM</a:t>
            </a:r>
            <a:r>
              <a:rPr lang="ja-JP" altLang="en-US" sz="3000" dirty="0" smtClean="0"/>
              <a:t>に見せられる</a:t>
            </a:r>
            <a:endParaRPr lang="en-US" altLang="ja-JP" dirty="0"/>
          </a:p>
          <a:p>
            <a:pPr lvl="2"/>
            <a:r>
              <a:rPr lang="ja-JP" altLang="en-US" sz="2800" dirty="0"/>
              <a:t>監視した</a:t>
            </a:r>
            <a:r>
              <a:rPr lang="ja-JP" altLang="en-US" sz="2800" dirty="0" smtClean="0"/>
              <a:t>いが見せたくないデータには対処できない</a:t>
            </a:r>
            <a:endParaRPr lang="en-US" altLang="ja-JP" sz="2800" dirty="0" smtClean="0"/>
          </a:p>
        </p:txBody>
      </p:sp>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Tree>
    <p:extLst>
      <p:ext uri="{BB962C8B-B14F-4D97-AF65-F5344CB8AC3E}">
        <p14:creationId xmlns:p14="http://schemas.microsoft.com/office/powerpoint/2010/main" val="1597652354"/>
      </p:ext>
    </p:extLst>
  </p:cSld>
  <p:clrMapOvr>
    <a:masterClrMapping/>
  </p:clrMapOvr>
  <mc:AlternateContent xmlns:mc="http://schemas.openxmlformats.org/markup-compatibility/2006" xmlns:p14="http://schemas.microsoft.com/office/powerpoint/2010/main">
    <mc:Choice Requires="p14">
      <p:transition spd="slow" p14:dur="2000" advTm="36910"/>
    </mc:Choice>
    <mc:Fallback xmlns="">
      <p:transition spd="slow" advTm="3691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クラウド内の</a:t>
            </a:r>
            <a:r>
              <a:rPr lang="en-US" altLang="ja-JP" dirty="0" smtClean="0"/>
              <a:t>VM</a:t>
            </a:r>
            <a:r>
              <a:rPr lang="ja-JP" altLang="en-US" dirty="0" smtClean="0"/>
              <a:t>を安全に監視する</a:t>
            </a:r>
            <a:r>
              <a:rPr lang="ja-JP" altLang="en-US" dirty="0"/>
              <a:t>ための</a:t>
            </a:r>
            <a:r>
              <a:rPr lang="ja-JP" altLang="en-US" dirty="0" smtClean="0"/>
              <a:t>システム</a:t>
            </a:r>
            <a:r>
              <a:rPr lang="en-US" altLang="ja-JP" dirty="0" err="1" smtClean="0"/>
              <a:t>RemoteTrans</a:t>
            </a:r>
            <a:r>
              <a:rPr lang="ja-JP" altLang="en-US" dirty="0" smtClean="0"/>
              <a:t>を提案</a:t>
            </a:r>
            <a:endParaRPr lang="en-US" altLang="ja-JP" dirty="0" smtClean="0"/>
          </a:p>
          <a:p>
            <a:pPr lvl="1"/>
            <a:r>
              <a:rPr lang="ja-JP" altLang="en-US" dirty="0" smtClean="0"/>
              <a:t>クラウドの外の</a:t>
            </a:r>
            <a:r>
              <a:rPr lang="ja-JP" altLang="en-US" dirty="0"/>
              <a:t>信頼</a:t>
            </a:r>
            <a:r>
              <a:rPr lang="ja-JP" altLang="en-US" dirty="0" smtClean="0"/>
              <a:t>できる監視ホストに</a:t>
            </a:r>
            <a:r>
              <a:rPr lang="en-US" altLang="ja-JP" dirty="0" smtClean="0"/>
              <a:t>IDS</a:t>
            </a:r>
            <a:r>
              <a:rPr lang="ja-JP" altLang="en-US" dirty="0" smtClean="0"/>
              <a:t>をオフロード</a:t>
            </a:r>
            <a:endParaRPr lang="en-US" altLang="ja-JP" dirty="0" smtClean="0"/>
          </a:p>
          <a:p>
            <a:pPr lvl="2"/>
            <a:r>
              <a:rPr lang="en-US" altLang="ja-JP" dirty="0"/>
              <a:t>VM </a:t>
            </a:r>
            <a:r>
              <a:rPr lang="en-US" altLang="ja-JP" dirty="0" smtClean="0"/>
              <a:t>Shadow</a:t>
            </a:r>
            <a:r>
              <a:rPr lang="ja-JP" altLang="en-US" dirty="0" smtClean="0"/>
              <a:t>を用いて既存の</a:t>
            </a:r>
            <a:r>
              <a:rPr lang="en-US" altLang="ja-JP" dirty="0" smtClean="0"/>
              <a:t>IDS</a:t>
            </a:r>
            <a:r>
              <a:rPr lang="ja-JP" altLang="en-US" dirty="0" smtClean="0"/>
              <a:t>を実行可能</a:t>
            </a:r>
            <a:endParaRPr lang="en-US" altLang="ja-JP" dirty="0" smtClean="0"/>
          </a:p>
          <a:p>
            <a:pPr lvl="1"/>
            <a:r>
              <a:rPr lang="ja-JP" altLang="en-US" dirty="0" smtClean="0"/>
              <a:t>クラウド内の信頼できる</a:t>
            </a:r>
            <a:r>
              <a:rPr lang="en-US" altLang="ja-JP" dirty="0" smtClean="0"/>
              <a:t>VMM</a:t>
            </a:r>
            <a:r>
              <a:rPr lang="ja-JP" altLang="en-US" dirty="0" smtClean="0"/>
              <a:t>により監視データの改ざん防止</a:t>
            </a:r>
            <a:endParaRPr lang="en-US" altLang="ja-JP" dirty="0" smtClean="0"/>
          </a:p>
          <a:p>
            <a:pPr lvl="1"/>
            <a:r>
              <a:rPr lang="en-US" altLang="ja-JP" dirty="0"/>
              <a:t>VM</a:t>
            </a:r>
            <a:r>
              <a:rPr lang="ja-JP" altLang="en-US" dirty="0" smtClean="0"/>
              <a:t>を安全に実行する機構との共存が可能</a:t>
            </a:r>
            <a:endParaRPr lang="en-US" altLang="ja-JP" dirty="0" smtClean="0"/>
          </a:p>
          <a:p>
            <a:r>
              <a:rPr lang="ja-JP" altLang="en-US" dirty="0"/>
              <a:t>今後の</a:t>
            </a:r>
            <a:r>
              <a:rPr lang="ja-JP" altLang="en-US" dirty="0" smtClean="0"/>
              <a:t>課題</a:t>
            </a:r>
            <a:endParaRPr lang="en-US" altLang="ja-JP" dirty="0" smtClean="0"/>
          </a:p>
          <a:p>
            <a:pPr lvl="1"/>
            <a:r>
              <a:rPr lang="ja-JP" altLang="en-US" dirty="0" smtClean="0"/>
              <a:t>リモートからの監視の高速化</a:t>
            </a:r>
            <a:endParaRPr lang="en-US" altLang="ja-JP" dirty="0" smtClean="0"/>
          </a:p>
          <a:p>
            <a:pPr lvl="2"/>
            <a:r>
              <a:rPr lang="ja-JP" altLang="en-US" dirty="0"/>
              <a:t>複数データ</a:t>
            </a:r>
            <a:r>
              <a:rPr lang="ja-JP" altLang="en-US" dirty="0" smtClean="0"/>
              <a:t>の一括取得</a:t>
            </a:r>
            <a:endParaRPr lang="en-US" altLang="ja-JP" dirty="0" smtClean="0"/>
          </a:p>
          <a:p>
            <a:pPr lvl="2"/>
            <a:r>
              <a:rPr lang="en-US" altLang="ja-JP" dirty="0" smtClean="0"/>
              <a:t>VMM</a:t>
            </a:r>
            <a:r>
              <a:rPr lang="ja-JP" altLang="en-US" dirty="0" smtClean="0"/>
              <a:t>内でのデータ取得エージェントの実行</a:t>
            </a:r>
            <a:endParaRPr lang="en-US" altLang="ja-JP" dirty="0" smtClean="0"/>
          </a:p>
          <a:p>
            <a:pPr lvl="1"/>
            <a:r>
              <a:rPr lang="ja-JP" altLang="en-US" dirty="0" smtClean="0"/>
              <a:t>ファイルシステム、ネットワークの監視への対応</a:t>
            </a:r>
            <a:endParaRPr lang="en-US" altLang="ja-JP" dirty="0" smtClean="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4013643218"/>
      </p:ext>
    </p:extLst>
  </p:cSld>
  <p:clrMapOvr>
    <a:masterClrMapping/>
  </p:clrMapOvr>
  <mc:AlternateContent xmlns:mc="http://schemas.openxmlformats.org/markup-compatibility/2006" xmlns:p14="http://schemas.microsoft.com/office/powerpoint/2010/main">
    <mc:Choice Requires="p14">
      <p:transition spd="slow" p14:dur="2000" advTm="16272"/>
    </mc:Choice>
    <mc:Fallback xmlns="">
      <p:transition spd="slow" advTm="1627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クラウド管理者</a:t>
            </a:r>
            <a:r>
              <a:rPr lang="ja-JP" altLang="en-US" dirty="0" smtClean="0"/>
              <a:t>からユーザ</a:t>
            </a:r>
            <a:r>
              <a:rPr lang="en-US" altLang="ja-JP" dirty="0" smtClean="0"/>
              <a:t>VM</a:t>
            </a:r>
            <a:r>
              <a:rPr lang="ja-JP" altLang="en-US" dirty="0" err="1" smtClean="0"/>
              <a:t>への</a:t>
            </a:r>
            <a:r>
              <a:rPr lang="ja-JP" altLang="en-US" dirty="0" smtClean="0"/>
              <a:t>攻撃を防ぐ手法が提案されてきた</a:t>
            </a:r>
            <a:endParaRPr lang="en-US" altLang="ja-JP" dirty="0" smtClean="0"/>
          </a:p>
          <a:p>
            <a:pPr lvl="1"/>
            <a:r>
              <a:rPr lang="ja-JP" altLang="en-US" dirty="0"/>
              <a:t>セキュアな実行</a:t>
            </a:r>
            <a:r>
              <a:rPr lang="ja-JP" altLang="en-US" dirty="0" smtClean="0"/>
              <a:t>環境 </a:t>
            </a:r>
            <a:r>
              <a:rPr lang="en-US" altLang="ja-JP" sz="1800" dirty="0" smtClean="0"/>
              <a:t>[Li et al.’10]</a:t>
            </a:r>
            <a:r>
              <a:rPr lang="en-US" altLang="ja-JP" dirty="0" smtClean="0"/>
              <a:t>,</a:t>
            </a:r>
            <a:r>
              <a:rPr lang="en-US" altLang="ja-JP" dirty="0"/>
              <a:t> </a:t>
            </a:r>
            <a:r>
              <a:rPr lang="en-US" altLang="ja-JP" dirty="0" err="1" smtClean="0"/>
              <a:t>CloudVisor</a:t>
            </a:r>
            <a:r>
              <a:rPr lang="en-US" altLang="ja-JP" dirty="0" smtClean="0"/>
              <a:t> </a:t>
            </a:r>
            <a:r>
              <a:rPr lang="en-US" altLang="ja-JP" sz="1800" dirty="0" smtClean="0"/>
              <a:t>[Zhang et al.’11]</a:t>
            </a:r>
            <a:r>
              <a:rPr lang="en-US" altLang="ja-JP" dirty="0" smtClean="0"/>
              <a:t>, </a:t>
            </a:r>
            <a:r>
              <a:rPr lang="en-US" altLang="ja-JP" dirty="0" err="1" smtClean="0"/>
              <a:t>VMCrypt</a:t>
            </a:r>
            <a:r>
              <a:rPr lang="en-US" altLang="ja-JP" dirty="0" smtClean="0"/>
              <a:t> </a:t>
            </a:r>
            <a:r>
              <a:rPr lang="en-US" altLang="ja-JP" sz="1800" dirty="0" smtClean="0"/>
              <a:t>[Tadokoro et al.12]</a:t>
            </a:r>
            <a:r>
              <a:rPr lang="en-US" altLang="ja-JP" dirty="0" smtClean="0"/>
              <a:t>, SSC </a:t>
            </a:r>
            <a:r>
              <a:rPr lang="en-US" altLang="ja-JP" sz="1800" dirty="0" smtClean="0"/>
              <a:t>[Butt et al .’12]</a:t>
            </a:r>
          </a:p>
          <a:p>
            <a:pPr lvl="1"/>
            <a:r>
              <a:rPr lang="en-US" altLang="ja-JP" dirty="0" smtClean="0"/>
              <a:t>VM</a:t>
            </a:r>
            <a:r>
              <a:rPr lang="ja-JP" altLang="en-US" dirty="0" err="1" smtClean="0"/>
              <a:t>のメ</a:t>
            </a:r>
            <a:r>
              <a:rPr lang="ja-JP" altLang="en-US" dirty="0" smtClean="0"/>
              <a:t>モリを暗号化したり、アクセスを制限したりすることで管理</a:t>
            </a:r>
            <a:r>
              <a:rPr lang="en-US" altLang="ja-JP" dirty="0" smtClean="0"/>
              <a:t>VM</a:t>
            </a:r>
            <a:r>
              <a:rPr lang="ja-JP" altLang="en-US" dirty="0" smtClean="0"/>
              <a:t>などからの</a:t>
            </a:r>
            <a:r>
              <a:rPr lang="ja-JP" altLang="en-US" dirty="0"/>
              <a:t>攻撃</a:t>
            </a:r>
            <a:r>
              <a:rPr lang="ja-JP" altLang="en-US" dirty="0" smtClean="0"/>
              <a:t>を防ぐ</a:t>
            </a:r>
            <a:endParaRPr lang="en-US" altLang="ja-JP" dirty="0" smtClean="0"/>
          </a:p>
        </p:txBody>
      </p:sp>
      <p:sp>
        <p:nvSpPr>
          <p:cNvPr id="3" name="タイトル 2"/>
          <p:cNvSpPr>
            <a:spLocks noGrp="1"/>
          </p:cNvSpPr>
          <p:nvPr>
            <p:ph type="title"/>
          </p:nvPr>
        </p:nvSpPr>
        <p:spPr/>
        <p:txBody>
          <a:bodyPr>
            <a:normAutofit/>
          </a:bodyPr>
          <a:lstStyle/>
          <a:p>
            <a:r>
              <a:rPr kumimoji="1" lang="ja-JP" altLang="en-US" dirty="0" smtClean="0"/>
              <a:t>ユーザ</a:t>
            </a:r>
            <a:r>
              <a:rPr kumimoji="1" lang="en-US" altLang="ja-JP" dirty="0" smtClean="0"/>
              <a:t>VM</a:t>
            </a:r>
            <a:r>
              <a:rPr kumimoji="1" lang="ja-JP" altLang="en-US" dirty="0" smtClean="0"/>
              <a:t>の安全な実行</a:t>
            </a:r>
            <a:endParaRPr kumimoji="1" lang="ja-JP" altLang="en-US" dirty="0"/>
          </a:p>
        </p:txBody>
      </p:sp>
      <p:sp>
        <p:nvSpPr>
          <p:cNvPr id="24" name="雲 23"/>
          <p:cNvSpPr/>
          <p:nvPr/>
        </p:nvSpPr>
        <p:spPr>
          <a:xfrm>
            <a:off x="971600" y="3933056"/>
            <a:ext cx="6840760" cy="2924944"/>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1907704" y="4401108"/>
            <a:ext cx="1728192" cy="1224136"/>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27" name="角丸四角形 26"/>
          <p:cNvSpPr/>
          <p:nvPr/>
        </p:nvSpPr>
        <p:spPr>
          <a:xfrm>
            <a:off x="4644008" y="4401108"/>
            <a:ext cx="1814964" cy="1224136"/>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ユーザ</a:t>
            </a:r>
            <a:r>
              <a:rPr kumimoji="1" lang="en-US" altLang="ja-JP" dirty="0" smtClean="0">
                <a:solidFill>
                  <a:schemeClr val="tx1"/>
                </a:solidFill>
              </a:rPr>
              <a:t>VM</a:t>
            </a:r>
            <a:endParaRPr kumimoji="1" lang="ja-JP" altLang="en-US" dirty="0">
              <a:solidFill>
                <a:schemeClr val="tx1"/>
              </a:solidFill>
            </a:endParaRPr>
          </a:p>
        </p:txBody>
      </p:sp>
      <p:cxnSp>
        <p:nvCxnSpPr>
          <p:cNvPr id="13" name="直線矢印コネクタ 12"/>
          <p:cNvCxnSpPr>
            <a:stCxn id="26" idx="3"/>
            <a:endCxn id="27" idx="1"/>
          </p:cNvCxnSpPr>
          <p:nvPr/>
        </p:nvCxnSpPr>
        <p:spPr>
          <a:xfrm>
            <a:off x="3635896" y="5013176"/>
            <a:ext cx="100811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a:off x="3869922" y="4689140"/>
            <a:ext cx="540060" cy="64807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3869922" y="4689140"/>
            <a:ext cx="540060" cy="64807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1907704" y="5829898"/>
            <a:ext cx="4551268" cy="720080"/>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仮想</a:t>
            </a:r>
            <a:r>
              <a:rPr lang="ja-JP" altLang="en-US" dirty="0" smtClean="0">
                <a:solidFill>
                  <a:schemeClr val="tx1"/>
                </a:solidFill>
              </a:rPr>
              <a:t>マシンモニタ（</a:t>
            </a:r>
            <a:r>
              <a:rPr lang="en-US" altLang="ja-JP" dirty="0" smtClean="0">
                <a:solidFill>
                  <a:schemeClr val="tx1"/>
                </a:solidFill>
              </a:rPr>
              <a:t>VMM)</a:t>
            </a:r>
            <a:endParaRPr kumimoji="1" lang="ja-JP" altLang="en-US" dirty="0">
              <a:solidFill>
                <a:schemeClr val="tx1"/>
              </a:solidFill>
            </a:endParaRPr>
          </a:p>
        </p:txBody>
      </p:sp>
    </p:spTree>
    <p:custDataLst>
      <p:tags r:id="rId1"/>
    </p:custDataLst>
    <p:extLst>
      <p:ext uri="{BB962C8B-B14F-4D97-AF65-F5344CB8AC3E}">
        <p14:creationId xmlns:p14="http://schemas.microsoft.com/office/powerpoint/2010/main" val="1849942558"/>
      </p:ext>
    </p:extLst>
  </p:cSld>
  <p:clrMapOvr>
    <a:masterClrMapping/>
  </p:clrMapOvr>
  <mc:AlternateContent xmlns:mc="http://schemas.openxmlformats.org/markup-compatibility/2006" xmlns:p14="http://schemas.microsoft.com/office/powerpoint/2010/main">
    <mc:Choice Requires="p14">
      <p:transition spd="slow" p14:dur="2000" advTm="47790"/>
    </mc:Choice>
    <mc:Fallback xmlns="">
      <p:transition spd="slow" advTm="4779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245868" y="3765343"/>
            <a:ext cx="6696744" cy="2592288"/>
          </a:xfrm>
          <a:prstGeom prst="rect">
            <a:avLst/>
          </a:prstGeom>
          <a:solidFill>
            <a:schemeClr val="bg1"/>
          </a:solidFill>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en-US" altLang="ja-JP" dirty="0" smtClean="0"/>
              <a:t>IDS</a:t>
            </a:r>
            <a:r>
              <a:rPr lang="ja-JP" altLang="en-US" dirty="0"/>
              <a:t>オフロード手法</a:t>
            </a:r>
            <a:r>
              <a:rPr lang="ja-JP" altLang="en-US" dirty="0" smtClean="0"/>
              <a:t>が提案されてきた</a:t>
            </a:r>
            <a:endParaRPr lang="en-US" altLang="ja-JP" dirty="0" smtClean="0"/>
          </a:p>
          <a:p>
            <a:pPr lvl="1"/>
            <a:r>
              <a:rPr lang="en-US" altLang="ja-JP" dirty="0"/>
              <a:t>Livewire </a:t>
            </a:r>
            <a:r>
              <a:rPr lang="en-US" altLang="ja-JP" sz="1800" dirty="0" smtClean="0"/>
              <a:t>[</a:t>
            </a:r>
            <a:r>
              <a:rPr lang="en-US" altLang="ja-JP" sz="1800" dirty="0" err="1" smtClean="0"/>
              <a:t>Garfinkel</a:t>
            </a:r>
            <a:r>
              <a:rPr lang="en-US" altLang="ja-JP" sz="1800" dirty="0" smtClean="0"/>
              <a:t> et al.’03]</a:t>
            </a:r>
            <a:r>
              <a:rPr lang="en-US" altLang="ja-JP" dirty="0" smtClean="0"/>
              <a:t>, …</a:t>
            </a:r>
          </a:p>
          <a:p>
            <a:pPr lvl="1"/>
            <a:r>
              <a:rPr lang="en-US" altLang="ja-JP" dirty="0"/>
              <a:t>IDS</a:t>
            </a:r>
            <a:r>
              <a:rPr lang="ja-JP" altLang="en-US" dirty="0" smtClean="0"/>
              <a:t>を管理</a:t>
            </a:r>
            <a:r>
              <a:rPr lang="en-US" altLang="ja-JP" dirty="0" smtClean="0"/>
              <a:t>VM</a:t>
            </a:r>
            <a:r>
              <a:rPr lang="ja-JP" altLang="en-US" dirty="0" smtClean="0"/>
              <a:t>で動かし監視対象</a:t>
            </a:r>
            <a:r>
              <a:rPr lang="en-US" altLang="ja-JP" dirty="0" smtClean="0"/>
              <a:t>VM</a:t>
            </a:r>
            <a:r>
              <a:rPr lang="ja-JP" altLang="en-US" dirty="0" err="1" smtClean="0"/>
              <a:t>を監</a:t>
            </a:r>
            <a:r>
              <a:rPr lang="ja-JP" altLang="en-US" dirty="0" smtClean="0"/>
              <a:t>視</a:t>
            </a:r>
            <a:endParaRPr lang="en-US" altLang="ja-JP" dirty="0" smtClean="0"/>
          </a:p>
          <a:p>
            <a:pPr lvl="2"/>
            <a:r>
              <a:rPr lang="en-US" altLang="ja-JP" dirty="0"/>
              <a:t>VM</a:t>
            </a:r>
            <a:r>
              <a:rPr lang="ja-JP" altLang="en-US" dirty="0" smtClean="0"/>
              <a:t>のメモリ、ディスク、ネットワークなど</a:t>
            </a:r>
            <a:endParaRPr lang="en-US" altLang="ja-JP" dirty="0" smtClean="0"/>
          </a:p>
          <a:p>
            <a:pPr lvl="1"/>
            <a:r>
              <a:rPr lang="ja-JP" altLang="en-US" dirty="0"/>
              <a:t>監視対象</a:t>
            </a:r>
            <a:r>
              <a:rPr lang="en-US" altLang="ja-JP" dirty="0"/>
              <a:t>VM</a:t>
            </a:r>
            <a:r>
              <a:rPr lang="ja-JP" altLang="en-US" dirty="0" smtClean="0"/>
              <a:t>に侵入されても</a:t>
            </a:r>
            <a:r>
              <a:rPr lang="en-US" altLang="ja-JP" dirty="0" smtClean="0"/>
              <a:t>IDS</a:t>
            </a:r>
            <a:r>
              <a:rPr lang="ja-JP" altLang="en-US" dirty="0" smtClean="0"/>
              <a:t>を無効化されにくい</a:t>
            </a:r>
            <a:endParaRPr lang="en-US" altLang="ja-JP" dirty="0" smtClean="0"/>
          </a:p>
        </p:txBody>
      </p:sp>
      <p:sp>
        <p:nvSpPr>
          <p:cNvPr id="3" name="タイトル 2"/>
          <p:cNvSpPr>
            <a:spLocks noGrp="1"/>
          </p:cNvSpPr>
          <p:nvPr>
            <p:ph type="title"/>
          </p:nvPr>
        </p:nvSpPr>
        <p:spPr/>
        <p:txBody>
          <a:bodyPr>
            <a:normAutofit/>
          </a:bodyPr>
          <a:lstStyle/>
          <a:p>
            <a:r>
              <a:rPr lang="en-US" altLang="ja-JP" dirty="0"/>
              <a:t>IDS</a:t>
            </a:r>
            <a:r>
              <a:rPr lang="ja-JP" altLang="en-US" dirty="0" smtClean="0"/>
              <a:t>の安全な実行</a:t>
            </a:r>
            <a:endParaRPr kumimoji="1" lang="ja-JP" altLang="en-US" dirty="0"/>
          </a:p>
        </p:txBody>
      </p:sp>
      <p:sp>
        <p:nvSpPr>
          <p:cNvPr id="32" name="角丸四角形 31"/>
          <p:cNvSpPr/>
          <p:nvPr/>
        </p:nvSpPr>
        <p:spPr>
          <a:xfrm>
            <a:off x="1533900" y="4297148"/>
            <a:ext cx="2147876" cy="1656184"/>
          </a:xfrm>
          <a:prstGeom prst="roundRect">
            <a:avLst/>
          </a:prstGeom>
          <a:solidFill>
            <a:schemeClr val="bg2"/>
          </a:solidFill>
          <a:ln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5062291" y="4265705"/>
            <a:ext cx="2304257" cy="1687627"/>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1997710" y="3898563"/>
            <a:ext cx="1552414" cy="461665"/>
          </a:xfrm>
          <a:prstGeom prst="rect">
            <a:avLst/>
          </a:prstGeom>
          <a:noFill/>
        </p:spPr>
        <p:txBody>
          <a:bodyPr wrap="square" rtlCol="0">
            <a:spAutoFit/>
          </a:bodyPr>
          <a:lstStyle/>
          <a:p>
            <a:r>
              <a:rPr lang="ja-JP" altLang="en-US" sz="2400" dirty="0"/>
              <a:t>管理</a:t>
            </a:r>
            <a:r>
              <a:rPr kumimoji="1" lang="en-US" altLang="ja-JP" sz="2400" dirty="0" smtClean="0"/>
              <a:t>VM</a:t>
            </a:r>
            <a:endParaRPr kumimoji="1" lang="ja-JP" altLang="en-US" sz="2400" dirty="0"/>
          </a:p>
        </p:txBody>
      </p:sp>
      <p:sp>
        <p:nvSpPr>
          <p:cNvPr id="35" name="テキスト ボックス 34"/>
          <p:cNvSpPr txBox="1"/>
          <p:nvPr/>
        </p:nvSpPr>
        <p:spPr>
          <a:xfrm>
            <a:off x="5254453" y="3827887"/>
            <a:ext cx="1919931" cy="461665"/>
          </a:xfrm>
          <a:prstGeom prst="rect">
            <a:avLst/>
          </a:prstGeom>
          <a:noFill/>
        </p:spPr>
        <p:txBody>
          <a:bodyPr wrap="square" rtlCol="0">
            <a:spAutoFit/>
          </a:bodyPr>
          <a:lstStyle/>
          <a:p>
            <a:r>
              <a:rPr lang="ja-JP" altLang="en-US" sz="2400" dirty="0"/>
              <a:t>監視対象</a:t>
            </a:r>
            <a:r>
              <a:rPr lang="en-US" altLang="ja-JP" sz="2400" dirty="0" smtClean="0"/>
              <a:t>VM</a:t>
            </a:r>
            <a:endParaRPr kumimoji="1" lang="ja-JP" altLang="en-US" sz="2400" dirty="0"/>
          </a:p>
        </p:txBody>
      </p:sp>
      <p:sp>
        <p:nvSpPr>
          <p:cNvPr id="36" name="円/楕円 35"/>
          <p:cNvSpPr/>
          <p:nvPr/>
        </p:nvSpPr>
        <p:spPr>
          <a:xfrm>
            <a:off x="5458334" y="4691151"/>
            <a:ext cx="1512168" cy="828092"/>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IDS</a:t>
            </a:r>
            <a:endParaRPr kumimoji="1" lang="ja-JP" altLang="en-US" sz="2400" dirty="0">
              <a:solidFill>
                <a:schemeClr val="tx1"/>
              </a:solidFill>
            </a:endParaRPr>
          </a:p>
        </p:txBody>
      </p:sp>
      <p:sp>
        <p:nvSpPr>
          <p:cNvPr id="40" name="フローチャート : 複数書類 39"/>
          <p:cNvSpPr/>
          <p:nvPr/>
        </p:nvSpPr>
        <p:spPr>
          <a:xfrm>
            <a:off x="5994158" y="4963222"/>
            <a:ext cx="1332148" cy="990110"/>
          </a:xfrm>
          <a:prstGeom prst="flowChartMultidocumen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プロセス</a:t>
            </a:r>
            <a:r>
              <a:rPr kumimoji="1" lang="ja-JP" altLang="en-US" sz="2000" dirty="0" smtClean="0">
                <a:solidFill>
                  <a:schemeClr val="tx1"/>
                </a:solidFill>
              </a:rPr>
              <a:t>情報等</a:t>
            </a:r>
            <a:endParaRPr kumimoji="1" lang="ja-JP" altLang="en-US" sz="2000" dirty="0">
              <a:solidFill>
                <a:schemeClr val="tx1"/>
              </a:solidFill>
            </a:endParaRPr>
          </a:p>
        </p:txBody>
      </p:sp>
      <p:sp>
        <p:nvSpPr>
          <p:cNvPr id="44" name="下カーブ矢印 43"/>
          <p:cNvSpPr/>
          <p:nvPr/>
        </p:nvSpPr>
        <p:spPr>
          <a:xfrm>
            <a:off x="3140609" y="3979674"/>
            <a:ext cx="2353731" cy="731520"/>
          </a:xfrm>
          <a:prstGeom prst="curvedDownArrow">
            <a:avLst/>
          </a:prstGeom>
          <a:ln cmpd="sng"/>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5" name="テキスト ボックス 44"/>
          <p:cNvSpPr txBox="1"/>
          <p:nvPr/>
        </p:nvSpPr>
        <p:spPr>
          <a:xfrm>
            <a:off x="3681774" y="4249529"/>
            <a:ext cx="1509373" cy="461665"/>
          </a:xfrm>
          <a:prstGeom prst="rect">
            <a:avLst/>
          </a:prstGeom>
          <a:noFill/>
        </p:spPr>
        <p:txBody>
          <a:bodyPr wrap="square" rtlCol="0">
            <a:spAutoFit/>
          </a:bodyPr>
          <a:lstStyle/>
          <a:p>
            <a:r>
              <a:rPr lang="ja-JP" altLang="en-US" sz="2400" dirty="0"/>
              <a:t>オフロード</a:t>
            </a:r>
            <a:endParaRPr kumimoji="1" lang="ja-JP" altLang="en-US" sz="2400" dirty="0"/>
          </a:p>
        </p:txBody>
      </p:sp>
      <p:cxnSp>
        <p:nvCxnSpPr>
          <p:cNvPr id="47" name="直線矢印コネクタ 46"/>
          <p:cNvCxnSpPr>
            <a:endCxn id="40" idx="1"/>
          </p:cNvCxnSpPr>
          <p:nvPr/>
        </p:nvCxnSpPr>
        <p:spPr>
          <a:xfrm>
            <a:off x="3404367" y="5194055"/>
            <a:ext cx="2589791" cy="26422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7524328" y="2996952"/>
            <a:ext cx="0" cy="21082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a:endCxn id="36" idx="6"/>
          </p:cNvCxnSpPr>
          <p:nvPr/>
        </p:nvCxnSpPr>
        <p:spPr>
          <a:xfrm flipH="1">
            <a:off x="6970502" y="5105197"/>
            <a:ext cx="55382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a:off x="5724128" y="4480361"/>
            <a:ext cx="936104" cy="118088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724128" y="4480361"/>
            <a:ext cx="936104" cy="118088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7524328" y="3140968"/>
            <a:ext cx="1008112" cy="369332"/>
          </a:xfrm>
          <a:prstGeom prst="rect">
            <a:avLst/>
          </a:prstGeom>
          <a:noFill/>
        </p:spPr>
        <p:txBody>
          <a:bodyPr wrap="square" rtlCol="0">
            <a:spAutoFit/>
          </a:bodyPr>
          <a:lstStyle/>
          <a:p>
            <a:r>
              <a:rPr kumimoji="1" lang="ja-JP" altLang="en-US" dirty="0" smtClean="0"/>
              <a:t>攻撃</a:t>
            </a:r>
            <a:endParaRPr kumimoji="1" lang="ja-JP" altLang="en-US" dirty="0"/>
          </a:p>
        </p:txBody>
      </p:sp>
    </p:spTree>
    <p:extLst>
      <p:ext uri="{BB962C8B-B14F-4D97-AF65-F5344CB8AC3E}">
        <p14:creationId xmlns:p14="http://schemas.microsoft.com/office/powerpoint/2010/main" val="2197145496"/>
      </p:ext>
    </p:extLst>
  </p:cSld>
  <p:clrMapOvr>
    <a:masterClrMapping/>
  </p:clrMapOvr>
  <mc:AlternateContent xmlns:mc="http://schemas.openxmlformats.org/markup-compatibility/2006" xmlns:p14="http://schemas.microsoft.com/office/powerpoint/2010/main">
    <mc:Choice Requires="p14">
      <p:transition spd="slow" p14:dur="2000" advTm="53559"/>
    </mc:Choice>
    <mc:Fallback xmlns="">
      <p:transition spd="slow" advTm="535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par>
                                <p:cTn id="19" presetID="10"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nodeType="clickEffect">
                                  <p:stCondLst>
                                    <p:cond delay="0"/>
                                  </p:stCondLst>
                                  <p:childTnLst>
                                    <p:animEffect transition="out" filter="fade">
                                      <p:cBhvr>
                                        <p:cTn id="25" dur="500"/>
                                        <p:tgtEl>
                                          <p:spTgt spid="7"/>
                                        </p:tgtEl>
                                      </p:cBhvr>
                                    </p:animEffect>
                                    <p:set>
                                      <p:cBhvr>
                                        <p:cTn id="26" dur="1" fill="hold">
                                          <p:stCondLst>
                                            <p:cond delay="499"/>
                                          </p:stCondLst>
                                        </p:cTn>
                                        <p:tgtEl>
                                          <p:spTgt spid="7"/>
                                        </p:tgtEl>
                                        <p:attrNameLst>
                                          <p:attrName>style.visibility</p:attrName>
                                        </p:attrNameLst>
                                      </p:cBhvr>
                                      <p:to>
                                        <p:strVal val="hidden"/>
                                      </p:to>
                                    </p:set>
                                  </p:childTnLst>
                                </p:cTn>
                              </p:par>
                              <p:par>
                                <p:cTn id="27" presetID="10" presetClass="exit" presetSubtype="0" fill="hold" nodeType="withEffect">
                                  <p:stCondLst>
                                    <p:cond delay="0"/>
                                  </p:stCondLst>
                                  <p:childTnLst>
                                    <p:animEffect transition="out" filter="fade">
                                      <p:cBhvr>
                                        <p:cTn id="28" dur="500"/>
                                        <p:tgtEl>
                                          <p:spTgt spid="9"/>
                                        </p:tgtEl>
                                      </p:cBhvr>
                                    </p:animEffect>
                                    <p:set>
                                      <p:cBhvr>
                                        <p:cTn id="29" dur="1" fill="hold">
                                          <p:stCondLst>
                                            <p:cond delay="499"/>
                                          </p:stCondLst>
                                        </p:cTn>
                                        <p:tgtEl>
                                          <p:spTgt spid="9"/>
                                        </p:tgtEl>
                                        <p:attrNameLst>
                                          <p:attrName>style.visibility</p:attrName>
                                        </p:attrNameLst>
                                      </p:cBhvr>
                                      <p:to>
                                        <p:strVal val="hidden"/>
                                      </p:to>
                                    </p:set>
                                  </p:childTnLst>
                                </p:cTn>
                              </p:par>
                              <p:par>
                                <p:cTn id="30" presetID="10" presetClass="exit" presetSubtype="0" fill="hold" nodeType="withEffect">
                                  <p:stCondLst>
                                    <p:cond delay="0"/>
                                  </p:stCondLst>
                                  <p:childTnLst>
                                    <p:animEffect transition="out" filter="fade">
                                      <p:cBhvr>
                                        <p:cTn id="31" dur="500"/>
                                        <p:tgtEl>
                                          <p:spTgt spid="15"/>
                                        </p:tgtEl>
                                      </p:cBhvr>
                                    </p:animEffect>
                                    <p:set>
                                      <p:cBhvr>
                                        <p:cTn id="32" dur="1" fill="hold">
                                          <p:stCondLst>
                                            <p:cond delay="499"/>
                                          </p:stCondLst>
                                        </p:cTn>
                                        <p:tgtEl>
                                          <p:spTgt spid="15"/>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19"/>
                                        </p:tgtEl>
                                      </p:cBhvr>
                                    </p:animEffect>
                                    <p:set>
                                      <p:cBhvr>
                                        <p:cTn id="35" dur="1" fill="hold">
                                          <p:stCondLst>
                                            <p:cond delay="499"/>
                                          </p:stCondLst>
                                        </p:cTn>
                                        <p:tgtEl>
                                          <p:spTgt spid="19"/>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21"/>
                                        </p:tgtEl>
                                      </p:cBhvr>
                                    </p:animEffect>
                                    <p:set>
                                      <p:cBhvr>
                                        <p:cTn id="38" dur="1" fill="hold">
                                          <p:stCondLst>
                                            <p:cond delay="499"/>
                                          </p:stCondLst>
                                        </p:cTn>
                                        <p:tgtEl>
                                          <p:spTgt spid="21"/>
                                        </p:tgtEl>
                                        <p:attrNameLst>
                                          <p:attrName>style.visibility</p:attrName>
                                        </p:attrNameLst>
                                      </p:cBhvr>
                                      <p:to>
                                        <p:strVal val="hidden"/>
                                      </p:to>
                                    </p:set>
                                  </p:childTnLst>
                                </p:cTn>
                              </p:par>
                              <p:par>
                                <p:cTn id="39" presetID="42" presetClass="path" presetSubtype="0" accel="50000" decel="50000" fill="hold" grpId="0" nodeType="withEffect">
                                  <p:stCondLst>
                                    <p:cond delay="0"/>
                                  </p:stCondLst>
                                  <p:childTnLst>
                                    <p:animMotion origin="layout" path="M -3.88889E-6 -4.44444E-6 L -0.39218 0.00764 " pathEditMode="relative" rAng="0" ptsTypes="AA">
                                      <p:cBhvr>
                                        <p:cTn id="40" dur="2000" fill="hold"/>
                                        <p:tgtEl>
                                          <p:spTgt spid="36"/>
                                        </p:tgtEl>
                                        <p:attrNameLst>
                                          <p:attrName>ppt_x</p:attrName>
                                          <p:attrName>ppt_y</p:attrName>
                                        </p:attrNameLst>
                                      </p:cBhvr>
                                      <p:rCtr x="-19618" y="370"/>
                                    </p:animMotion>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fade">
                                      <p:cBhvr>
                                        <p:cTn id="45" dur="500"/>
                                        <p:tgtEl>
                                          <p:spTgt spid="4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fade">
                                      <p:cBhvr>
                                        <p:cTn id="48" dur="500"/>
                                        <p:tgtEl>
                                          <p:spTgt spid="45"/>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fade">
                                      <p:cBhvr>
                                        <p:cTn id="53" dur="500"/>
                                        <p:tgtEl>
                                          <p:spTgt spid="40"/>
                                        </p:tgtEl>
                                      </p:cBhvr>
                                    </p:animEffect>
                                  </p:childTnLst>
                                </p:cTn>
                              </p:par>
                              <p:par>
                                <p:cTn id="54" presetID="10" presetClass="entr" presetSubtype="0" fill="hold" nodeType="withEffect">
                                  <p:stCondLst>
                                    <p:cond delay="0"/>
                                  </p:stCondLst>
                                  <p:childTnLst>
                                    <p:set>
                                      <p:cBhvr>
                                        <p:cTn id="55" dur="1" fill="hold">
                                          <p:stCondLst>
                                            <p:cond delay="0"/>
                                          </p:stCondLst>
                                        </p:cTn>
                                        <p:tgtEl>
                                          <p:spTgt spid="47"/>
                                        </p:tgtEl>
                                        <p:attrNameLst>
                                          <p:attrName>style.visibility</p:attrName>
                                        </p:attrNameLst>
                                      </p:cBhvr>
                                      <p:to>
                                        <p:strVal val="visible"/>
                                      </p:to>
                                    </p:set>
                                    <p:animEffect transition="in" filter="fade">
                                      <p:cBhvr>
                                        <p:cTn id="56"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0" grpId="0" animBg="1"/>
      <p:bldP spid="44" grpId="0" animBg="1"/>
      <p:bldP spid="45" grpId="0"/>
      <p:bldP spid="21" grpId="0"/>
      <p:bldP spid="2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雲 3"/>
          <p:cNvSpPr/>
          <p:nvPr/>
        </p:nvSpPr>
        <p:spPr>
          <a:xfrm>
            <a:off x="685373" y="4005064"/>
            <a:ext cx="7559035" cy="2770494"/>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051719" y="4287911"/>
            <a:ext cx="4468739" cy="2075833"/>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ja-JP" altLang="en-US" dirty="0" smtClean="0"/>
              <a:t>ユーザ</a:t>
            </a:r>
            <a:r>
              <a:rPr lang="en-US" altLang="ja-JP" dirty="0" smtClean="0"/>
              <a:t>VM</a:t>
            </a:r>
            <a:r>
              <a:rPr lang="ja-JP" altLang="en-US" dirty="0" smtClean="0"/>
              <a:t>や</a:t>
            </a:r>
            <a:r>
              <a:rPr lang="en-US" altLang="ja-JP" dirty="0" smtClean="0"/>
              <a:t>IDS</a:t>
            </a:r>
            <a:r>
              <a:rPr lang="ja-JP" altLang="en-US" dirty="0" smtClean="0"/>
              <a:t>が管理</a:t>
            </a:r>
            <a:r>
              <a:rPr lang="en-US" altLang="ja-JP" dirty="0" smtClean="0"/>
              <a:t>VM</a:t>
            </a:r>
            <a:r>
              <a:rPr lang="ja-JP" altLang="en-US" dirty="0" smtClean="0"/>
              <a:t>からの攻撃を受ける危険性が増す</a:t>
            </a:r>
            <a:endParaRPr lang="en-US" altLang="ja-JP" dirty="0" smtClean="0"/>
          </a:p>
          <a:p>
            <a:pPr lvl="1"/>
            <a:r>
              <a:rPr lang="ja-JP" altLang="en-US" dirty="0"/>
              <a:t>ユーザ</a:t>
            </a:r>
            <a:r>
              <a:rPr lang="en-US" altLang="ja-JP" dirty="0"/>
              <a:t>VM</a:t>
            </a:r>
            <a:r>
              <a:rPr lang="ja-JP" altLang="en-US" dirty="0"/>
              <a:t>を安全</a:t>
            </a:r>
            <a:r>
              <a:rPr lang="ja-JP" altLang="en-US" dirty="0" smtClean="0"/>
              <a:t>に実行する機構が使えなくなる</a:t>
            </a:r>
            <a:endParaRPr lang="en-US" altLang="ja-JP" dirty="0" smtClean="0"/>
          </a:p>
          <a:p>
            <a:pPr lvl="2"/>
            <a:r>
              <a:rPr lang="en-US" altLang="ja-JP" dirty="0"/>
              <a:t>IDS</a:t>
            </a:r>
            <a:r>
              <a:rPr lang="ja-JP" altLang="en-US" dirty="0" smtClean="0"/>
              <a:t>は</a:t>
            </a:r>
            <a:r>
              <a:rPr lang="en-US" altLang="ja-JP" dirty="0" smtClean="0"/>
              <a:t>VM</a:t>
            </a:r>
            <a:r>
              <a:rPr lang="ja-JP" altLang="en-US" dirty="0" smtClean="0"/>
              <a:t>のメモリ内容を監視する必要があるため</a:t>
            </a:r>
            <a:endParaRPr lang="en-US" altLang="ja-JP" dirty="0" smtClean="0"/>
          </a:p>
          <a:p>
            <a:pPr lvl="1"/>
            <a:r>
              <a:rPr lang="ja-JP" altLang="en-US" dirty="0" smtClean="0"/>
              <a:t>管理</a:t>
            </a:r>
            <a:r>
              <a:rPr lang="en-US" altLang="ja-JP" dirty="0" smtClean="0"/>
              <a:t>VM</a:t>
            </a:r>
            <a:r>
              <a:rPr lang="ja-JP" altLang="en-US" dirty="0" smtClean="0"/>
              <a:t>上の</a:t>
            </a:r>
            <a:r>
              <a:rPr lang="en-US" altLang="ja-JP" dirty="0" smtClean="0"/>
              <a:t>IDS</a:t>
            </a:r>
            <a:r>
              <a:rPr lang="ja-JP" altLang="en-US" dirty="0" smtClean="0"/>
              <a:t>が正しく</a:t>
            </a:r>
            <a:r>
              <a:rPr lang="ja-JP" altLang="en-US" dirty="0"/>
              <a:t>実行される保証は</a:t>
            </a:r>
            <a:r>
              <a:rPr lang="ja-JP" altLang="en-US" dirty="0" smtClean="0"/>
              <a:t>ない</a:t>
            </a:r>
            <a:endParaRPr lang="en-US" altLang="ja-JP" dirty="0" smtClean="0"/>
          </a:p>
          <a:p>
            <a:pPr lvl="2"/>
            <a:r>
              <a:rPr lang="en-US" altLang="ja-JP" dirty="0"/>
              <a:t>IDS</a:t>
            </a:r>
            <a:r>
              <a:rPr lang="ja-JP" altLang="en-US" dirty="0" smtClean="0"/>
              <a:t>を改ざん、停止してからユーザ</a:t>
            </a:r>
            <a:r>
              <a:rPr lang="en-US" altLang="ja-JP" dirty="0" smtClean="0"/>
              <a:t>VM</a:t>
            </a:r>
            <a:r>
              <a:rPr lang="ja-JP" altLang="en-US" dirty="0" smtClean="0"/>
              <a:t>に侵入</a:t>
            </a:r>
            <a:endParaRPr lang="ja-JP" altLang="en-US" dirty="0"/>
          </a:p>
        </p:txBody>
      </p:sp>
      <p:sp>
        <p:nvSpPr>
          <p:cNvPr id="3" name="タイトル 2"/>
          <p:cNvSpPr>
            <a:spLocks noGrp="1"/>
          </p:cNvSpPr>
          <p:nvPr>
            <p:ph type="title"/>
          </p:nvPr>
        </p:nvSpPr>
        <p:spPr/>
        <p:txBody>
          <a:bodyPr/>
          <a:lstStyle/>
          <a:p>
            <a:r>
              <a:rPr lang="ja-JP" altLang="en-US" dirty="0"/>
              <a:t>クラウド内で</a:t>
            </a:r>
            <a:r>
              <a:rPr lang="ja-JP" altLang="en-US" dirty="0" smtClean="0"/>
              <a:t>の</a:t>
            </a:r>
            <a:r>
              <a:rPr lang="en-US" altLang="ja-JP" dirty="0" smtClean="0"/>
              <a:t>IDS</a:t>
            </a:r>
            <a:r>
              <a:rPr lang="ja-JP" altLang="en-US" dirty="0" smtClean="0"/>
              <a:t>オフロード</a:t>
            </a:r>
            <a:endParaRPr kumimoji="1" lang="ja-JP" altLang="en-US" dirty="0"/>
          </a:p>
        </p:txBody>
      </p:sp>
      <p:sp>
        <p:nvSpPr>
          <p:cNvPr id="5" name="角丸四角形 4"/>
          <p:cNvSpPr/>
          <p:nvPr/>
        </p:nvSpPr>
        <p:spPr>
          <a:xfrm>
            <a:off x="2258819" y="4461918"/>
            <a:ext cx="1718746" cy="1348973"/>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465957" y="4461918"/>
            <a:ext cx="1748941" cy="1348973"/>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474892" y="5902079"/>
            <a:ext cx="1856245" cy="461665"/>
          </a:xfrm>
          <a:prstGeom prst="rect">
            <a:avLst/>
          </a:prstGeom>
          <a:noFill/>
        </p:spPr>
        <p:txBody>
          <a:bodyPr wrap="square" rtlCol="0">
            <a:spAutoFit/>
          </a:bodyPr>
          <a:lstStyle/>
          <a:p>
            <a:r>
              <a:rPr lang="ja-JP" altLang="en-US" sz="2400" dirty="0"/>
              <a:t>管理</a:t>
            </a:r>
            <a:r>
              <a:rPr kumimoji="1" lang="en-US" altLang="ja-JP" sz="2400" dirty="0" smtClean="0"/>
              <a:t>VM</a:t>
            </a:r>
            <a:endParaRPr kumimoji="1" lang="ja-JP" altLang="en-US" sz="2400" dirty="0"/>
          </a:p>
        </p:txBody>
      </p:sp>
      <p:sp>
        <p:nvSpPr>
          <p:cNvPr id="8" name="テキスト ボックス 7"/>
          <p:cNvSpPr txBox="1"/>
          <p:nvPr/>
        </p:nvSpPr>
        <p:spPr>
          <a:xfrm>
            <a:off x="4433934" y="5910375"/>
            <a:ext cx="1924995" cy="461665"/>
          </a:xfrm>
          <a:prstGeom prst="rect">
            <a:avLst/>
          </a:prstGeom>
          <a:noFill/>
        </p:spPr>
        <p:txBody>
          <a:bodyPr wrap="square" rtlCol="0">
            <a:spAutoFit/>
          </a:bodyPr>
          <a:lstStyle/>
          <a:p>
            <a:r>
              <a:rPr lang="ja-JP" altLang="en-US" sz="2400" dirty="0"/>
              <a:t>監視対象</a:t>
            </a:r>
            <a:r>
              <a:rPr kumimoji="1" lang="en-US" altLang="ja-JP" sz="2400" dirty="0" smtClean="0"/>
              <a:t>VM</a:t>
            </a:r>
            <a:endParaRPr kumimoji="1" lang="ja-JP" altLang="en-US" sz="2400" dirty="0"/>
          </a:p>
        </p:txBody>
      </p:sp>
      <p:sp>
        <p:nvSpPr>
          <p:cNvPr id="9" name="円/楕円 8"/>
          <p:cNvSpPr/>
          <p:nvPr/>
        </p:nvSpPr>
        <p:spPr>
          <a:xfrm>
            <a:off x="2426040" y="4759973"/>
            <a:ext cx="1443746" cy="775659"/>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821160" y="4940021"/>
            <a:ext cx="1546871" cy="461665"/>
          </a:xfrm>
          <a:prstGeom prst="rect">
            <a:avLst/>
          </a:prstGeom>
          <a:noFill/>
        </p:spPr>
        <p:txBody>
          <a:bodyPr wrap="square" rtlCol="0">
            <a:spAutoFit/>
          </a:bodyPr>
          <a:lstStyle/>
          <a:p>
            <a:r>
              <a:rPr kumimoji="1" lang="en-US" altLang="ja-JP" sz="2400" dirty="0" smtClean="0"/>
              <a:t>IDS</a:t>
            </a:r>
            <a:endParaRPr kumimoji="1" lang="ja-JP" altLang="en-US" sz="2400" dirty="0"/>
          </a:p>
        </p:txBody>
      </p:sp>
      <p:cxnSp>
        <p:nvCxnSpPr>
          <p:cNvPr id="11" name="直線矢印コネクタ 10"/>
          <p:cNvCxnSpPr>
            <a:endCxn id="6" idx="1"/>
          </p:cNvCxnSpPr>
          <p:nvPr/>
        </p:nvCxnSpPr>
        <p:spPr>
          <a:xfrm>
            <a:off x="3846581" y="5136404"/>
            <a:ext cx="619376"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H="1">
            <a:off x="3977565" y="4940021"/>
            <a:ext cx="353572" cy="385806"/>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3977565" y="4940021"/>
            <a:ext cx="353572" cy="385806"/>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5282889"/>
      </p:ext>
    </p:extLst>
  </p:cSld>
  <p:clrMapOvr>
    <a:masterClrMapping/>
  </p:clrMapOvr>
  <mc:AlternateContent xmlns:mc="http://schemas.openxmlformats.org/markup-compatibility/2006" xmlns:p14="http://schemas.microsoft.com/office/powerpoint/2010/main">
    <mc:Choice Requires="p14">
      <p:transition spd="slow" p14:dur="2000" advTm="53019"/>
    </mc:Choice>
    <mc:Fallback xmlns="">
      <p:transition spd="slow" advTm="53019"/>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クラウド外に</a:t>
            </a:r>
            <a:r>
              <a:rPr lang="en-US" altLang="ja-JP" dirty="0" smtClean="0"/>
              <a:t>IDS</a:t>
            </a:r>
            <a:r>
              <a:rPr lang="ja-JP" altLang="en-US" dirty="0" smtClean="0"/>
              <a:t>をオフロードし、ネットワーク経由で安全に</a:t>
            </a:r>
            <a:r>
              <a:rPr lang="en-US" altLang="ja-JP" dirty="0" smtClean="0"/>
              <a:t>VM</a:t>
            </a:r>
            <a:r>
              <a:rPr lang="ja-JP" altLang="en-US" dirty="0" smtClean="0"/>
              <a:t>を監視するためのシステム</a:t>
            </a:r>
            <a:endParaRPr lang="en-US" altLang="ja-JP" dirty="0"/>
          </a:p>
          <a:p>
            <a:pPr lvl="1"/>
            <a:r>
              <a:rPr lang="ja-JP" altLang="en-US" dirty="0" smtClean="0"/>
              <a:t>信頼できる監視ホスト上で</a:t>
            </a:r>
            <a:r>
              <a:rPr lang="en-US" altLang="ja-JP" dirty="0" smtClean="0"/>
              <a:t>IDS</a:t>
            </a:r>
            <a:r>
              <a:rPr lang="ja-JP" altLang="en-US" dirty="0" smtClean="0"/>
              <a:t>を動作させる</a:t>
            </a:r>
            <a:endParaRPr lang="en-US" altLang="ja-JP" dirty="0" smtClean="0"/>
          </a:p>
          <a:p>
            <a:pPr lvl="1"/>
            <a:r>
              <a:rPr lang="ja-JP" altLang="en-US" dirty="0"/>
              <a:t>クラウド内</a:t>
            </a:r>
            <a:r>
              <a:rPr lang="ja-JP" altLang="en-US" dirty="0" smtClean="0"/>
              <a:t>の信頼できる</a:t>
            </a:r>
            <a:r>
              <a:rPr lang="en-US" altLang="ja-JP" dirty="0" smtClean="0"/>
              <a:t>VMM</a:t>
            </a:r>
            <a:r>
              <a:rPr lang="ja-JP" altLang="en-US" dirty="0" smtClean="0"/>
              <a:t>から安全に監視データを取得</a:t>
            </a:r>
            <a:endParaRPr lang="en-US" altLang="ja-JP" dirty="0" smtClean="0"/>
          </a:p>
          <a:p>
            <a:pPr lvl="1"/>
            <a:endParaRPr lang="ja-JP" altLang="en-US" dirty="0"/>
          </a:p>
          <a:p>
            <a:pPr marL="109728" indent="0">
              <a:buNone/>
            </a:pPr>
            <a:endParaRPr kumimoji="1" lang="ja-JP" altLang="en-US" dirty="0"/>
          </a:p>
        </p:txBody>
      </p:sp>
      <p:sp>
        <p:nvSpPr>
          <p:cNvPr id="3" name="タイトル 2"/>
          <p:cNvSpPr>
            <a:spLocks noGrp="1"/>
          </p:cNvSpPr>
          <p:nvPr>
            <p:ph type="title"/>
          </p:nvPr>
        </p:nvSpPr>
        <p:spPr/>
        <p:txBody>
          <a:bodyPr/>
          <a:lstStyle/>
          <a:p>
            <a:r>
              <a:rPr kumimoji="1" lang="ja-JP" altLang="en-US" dirty="0" smtClean="0"/>
              <a:t>提案：</a:t>
            </a:r>
            <a:r>
              <a:rPr kumimoji="1" lang="en-US" altLang="ja-JP" dirty="0" err="1" smtClean="0"/>
              <a:t>RemoteTrans</a:t>
            </a:r>
            <a:endParaRPr kumimoji="1" lang="ja-JP" altLang="en-US" dirty="0"/>
          </a:p>
        </p:txBody>
      </p:sp>
      <p:sp>
        <p:nvSpPr>
          <p:cNvPr id="15" name="雲 14"/>
          <p:cNvSpPr/>
          <p:nvPr/>
        </p:nvSpPr>
        <p:spPr>
          <a:xfrm>
            <a:off x="3203848" y="3429000"/>
            <a:ext cx="5760640" cy="3312368"/>
          </a:xfrm>
          <a:prstGeom prst="cloud">
            <a:avLst/>
          </a:prstGeom>
          <a:solidFill>
            <a:schemeClr val="bg1"/>
          </a:solidFill>
          <a:ln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正方形/長方形 15"/>
          <p:cNvSpPr/>
          <p:nvPr/>
        </p:nvSpPr>
        <p:spPr>
          <a:xfrm>
            <a:off x="4076933" y="3846336"/>
            <a:ext cx="4202526" cy="2302391"/>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80142" y="3779573"/>
            <a:ext cx="2377543" cy="2444825"/>
          </a:xfrm>
          <a:prstGeom prst="rect">
            <a:avLst/>
          </a:prstGeom>
          <a:solidFill>
            <a:schemeClr val="bg1"/>
          </a:solidFill>
          <a:ln cmpd="sng">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4283968" y="5280039"/>
            <a:ext cx="3876364" cy="800196"/>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VMM</a:t>
            </a:r>
            <a:endParaRPr kumimoji="1" lang="ja-JP" altLang="en-US" dirty="0">
              <a:solidFill>
                <a:schemeClr val="tx1"/>
              </a:solidFill>
            </a:endParaRPr>
          </a:p>
        </p:txBody>
      </p:sp>
      <p:sp>
        <p:nvSpPr>
          <p:cNvPr id="98" name="角丸四角形 97"/>
          <p:cNvSpPr/>
          <p:nvPr/>
        </p:nvSpPr>
        <p:spPr>
          <a:xfrm>
            <a:off x="865878" y="4138691"/>
            <a:ext cx="1728192" cy="157314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6436586" y="3997237"/>
            <a:ext cx="1723746" cy="1183157"/>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27" name="円/楕円 26"/>
          <p:cNvSpPr/>
          <p:nvPr/>
        </p:nvSpPr>
        <p:spPr>
          <a:xfrm>
            <a:off x="1311417" y="4278920"/>
            <a:ext cx="751910" cy="377395"/>
          </a:xfrm>
          <a:prstGeom prst="ellipse">
            <a:avLst/>
          </a:prstGeom>
          <a:solidFill>
            <a:schemeClr val="bg1"/>
          </a:solidFill>
          <a:ln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8" name="テキスト ボックス 27"/>
          <p:cNvSpPr txBox="1"/>
          <p:nvPr/>
        </p:nvSpPr>
        <p:spPr>
          <a:xfrm>
            <a:off x="1425626" y="4320691"/>
            <a:ext cx="658548" cy="338554"/>
          </a:xfrm>
          <a:prstGeom prst="rect">
            <a:avLst/>
          </a:prstGeom>
          <a:noFill/>
        </p:spPr>
        <p:txBody>
          <a:bodyPr wrap="square" rtlCol="0">
            <a:spAutoFit/>
          </a:bodyPr>
          <a:lstStyle/>
          <a:p>
            <a:r>
              <a:rPr kumimoji="1" lang="en-US" altLang="ja-JP" sz="1600" dirty="0" smtClean="0"/>
              <a:t>IDS</a:t>
            </a:r>
            <a:endParaRPr kumimoji="1" lang="ja-JP" altLang="en-US" sz="1600" dirty="0"/>
          </a:p>
        </p:txBody>
      </p:sp>
      <p:sp>
        <p:nvSpPr>
          <p:cNvPr id="30" name="テキスト ボックス 29"/>
          <p:cNvSpPr txBox="1"/>
          <p:nvPr/>
        </p:nvSpPr>
        <p:spPr>
          <a:xfrm>
            <a:off x="865878" y="6279703"/>
            <a:ext cx="1617230" cy="461665"/>
          </a:xfrm>
          <a:prstGeom prst="rect">
            <a:avLst/>
          </a:prstGeom>
          <a:solidFill>
            <a:schemeClr val="bg1"/>
          </a:solidFill>
        </p:spPr>
        <p:txBody>
          <a:bodyPr wrap="square" rtlCol="0">
            <a:spAutoFit/>
          </a:bodyPr>
          <a:lstStyle/>
          <a:p>
            <a:r>
              <a:rPr kumimoji="1" lang="ja-JP" altLang="en-US" sz="2400" dirty="0" smtClean="0"/>
              <a:t>監視ホスト</a:t>
            </a:r>
            <a:endParaRPr kumimoji="1" lang="ja-JP" altLang="en-US" sz="2400" dirty="0"/>
          </a:p>
        </p:txBody>
      </p:sp>
      <p:sp>
        <p:nvSpPr>
          <p:cNvPr id="31" name="テキスト ボックス 30"/>
          <p:cNvSpPr txBox="1"/>
          <p:nvPr/>
        </p:nvSpPr>
        <p:spPr>
          <a:xfrm>
            <a:off x="5545519" y="6148728"/>
            <a:ext cx="1252058" cy="461665"/>
          </a:xfrm>
          <a:prstGeom prst="rect">
            <a:avLst/>
          </a:prstGeom>
          <a:noFill/>
        </p:spPr>
        <p:txBody>
          <a:bodyPr wrap="square" rtlCol="0">
            <a:spAutoFit/>
          </a:bodyPr>
          <a:lstStyle/>
          <a:p>
            <a:r>
              <a:rPr kumimoji="1" lang="ja-JP" altLang="en-US" sz="2400" dirty="0" smtClean="0"/>
              <a:t>クラウド</a:t>
            </a:r>
            <a:endParaRPr kumimoji="1" lang="ja-JP" altLang="en-US" sz="2400" dirty="0"/>
          </a:p>
        </p:txBody>
      </p:sp>
      <p:sp>
        <p:nvSpPr>
          <p:cNvPr id="26" name="正方形/長方形 25"/>
          <p:cNvSpPr/>
          <p:nvPr/>
        </p:nvSpPr>
        <p:spPr>
          <a:xfrm>
            <a:off x="4299484" y="5557548"/>
            <a:ext cx="1641276" cy="522687"/>
          </a:xfrm>
          <a:prstGeom prst="rect">
            <a:avLst/>
          </a:prstGeom>
          <a:solidFill>
            <a:srgbClr val="FFC0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969302" y="4867121"/>
            <a:ext cx="4953644" cy="744956"/>
          </a:xfrm>
          <a:prstGeom prst="rect">
            <a:avLst/>
          </a:prstGeom>
          <a:solidFill>
            <a:srgbClr val="FFC0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RemoteTrans</a:t>
            </a:r>
            <a:endParaRPr kumimoji="1" lang="ja-JP" altLang="en-US" dirty="0">
              <a:solidFill>
                <a:schemeClr val="tx1"/>
              </a:solidFill>
            </a:endParaRPr>
          </a:p>
        </p:txBody>
      </p:sp>
      <p:cxnSp>
        <p:nvCxnSpPr>
          <p:cNvPr id="38" name="カギ線コネクタ 37"/>
          <p:cNvCxnSpPr>
            <a:stCxn id="19" idx="2"/>
            <a:endCxn id="46" idx="3"/>
          </p:cNvCxnSpPr>
          <p:nvPr/>
        </p:nvCxnSpPr>
        <p:spPr>
          <a:xfrm rot="5400000">
            <a:off x="6326755" y="4708432"/>
            <a:ext cx="499743" cy="1443667"/>
          </a:xfrm>
          <a:prstGeom prst="bentConnector2">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9" name="角丸四角形 38"/>
          <p:cNvSpPr/>
          <p:nvPr/>
        </p:nvSpPr>
        <p:spPr>
          <a:xfrm>
            <a:off x="1015143" y="4921650"/>
            <a:ext cx="1440769" cy="635898"/>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RT</a:t>
            </a:r>
            <a:r>
              <a:rPr kumimoji="1" lang="ja-JP" altLang="en-US" sz="1400" dirty="0" smtClean="0">
                <a:solidFill>
                  <a:schemeClr val="tx1"/>
                </a:solidFill>
              </a:rPr>
              <a:t>ランタイム</a:t>
            </a:r>
            <a:endParaRPr kumimoji="1" lang="ja-JP" altLang="en-US" sz="1400" dirty="0">
              <a:solidFill>
                <a:schemeClr val="tx1"/>
              </a:solidFill>
            </a:endParaRPr>
          </a:p>
        </p:txBody>
      </p:sp>
      <p:sp>
        <p:nvSpPr>
          <p:cNvPr id="6" name="正方形/長方形 5"/>
          <p:cNvSpPr/>
          <p:nvPr/>
        </p:nvSpPr>
        <p:spPr>
          <a:xfrm>
            <a:off x="4299484" y="4320691"/>
            <a:ext cx="1623462" cy="573135"/>
          </a:xfrm>
          <a:prstGeom prst="rect">
            <a:avLst/>
          </a:prstGeom>
          <a:solidFill>
            <a:srgbClr val="FFC000">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矢印コネクタ 31"/>
          <p:cNvCxnSpPr>
            <a:stCxn id="27" idx="4"/>
          </p:cNvCxnSpPr>
          <p:nvPr/>
        </p:nvCxnSpPr>
        <p:spPr>
          <a:xfrm>
            <a:off x="1687372" y="4656315"/>
            <a:ext cx="0" cy="237511"/>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4413967" y="4467617"/>
            <a:ext cx="1440769" cy="635898"/>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RT</a:t>
            </a:r>
            <a:r>
              <a:rPr lang="ja-JP" altLang="en-US" sz="1400" dirty="0" smtClean="0">
                <a:solidFill>
                  <a:schemeClr val="tx1"/>
                </a:solidFill>
              </a:rPr>
              <a:t>サーバ</a:t>
            </a:r>
            <a:endParaRPr kumimoji="1" lang="ja-JP" altLang="en-US" sz="1400" dirty="0">
              <a:solidFill>
                <a:schemeClr val="tx1"/>
              </a:solidFill>
            </a:endParaRPr>
          </a:p>
        </p:txBody>
      </p:sp>
      <p:sp>
        <p:nvSpPr>
          <p:cNvPr id="46" name="角丸四角形 45"/>
          <p:cNvSpPr/>
          <p:nvPr/>
        </p:nvSpPr>
        <p:spPr>
          <a:xfrm>
            <a:off x="4414023" y="5362188"/>
            <a:ext cx="1440769" cy="635898"/>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RT</a:t>
            </a:r>
            <a:r>
              <a:rPr lang="ja-JP" altLang="en-US" sz="1400" dirty="0" smtClean="0">
                <a:solidFill>
                  <a:schemeClr val="tx1"/>
                </a:solidFill>
              </a:rPr>
              <a:t>モジュール</a:t>
            </a:r>
            <a:endParaRPr kumimoji="1" lang="ja-JP" altLang="en-US" sz="1400" dirty="0">
              <a:solidFill>
                <a:schemeClr val="tx1"/>
              </a:solidFill>
            </a:endParaRPr>
          </a:p>
        </p:txBody>
      </p:sp>
    </p:spTree>
    <p:extLst>
      <p:ext uri="{BB962C8B-B14F-4D97-AF65-F5344CB8AC3E}">
        <p14:creationId xmlns:p14="http://schemas.microsoft.com/office/powerpoint/2010/main" val="1826904473"/>
      </p:ext>
    </p:extLst>
  </p:cSld>
  <p:clrMapOvr>
    <a:masterClrMapping/>
  </p:clrMapOvr>
  <mc:AlternateContent xmlns:mc="http://schemas.openxmlformats.org/markup-compatibility/2006" xmlns:p14="http://schemas.microsoft.com/office/powerpoint/2010/main">
    <mc:Choice Requires="p14">
      <p:transition spd="slow" p14:dur="2000" advTm="43221"/>
    </mc:Choice>
    <mc:Fallback xmlns="">
      <p:transition spd="slow" advTm="4322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クラウド内の管理</a:t>
            </a:r>
            <a:r>
              <a:rPr kumimoji="1" lang="en-US" altLang="ja-JP" dirty="0" smtClean="0"/>
              <a:t>VM</a:t>
            </a:r>
            <a:r>
              <a:rPr kumimoji="1" lang="ja-JP" altLang="en-US" dirty="0" smtClean="0"/>
              <a:t>が悪用されることを想定</a:t>
            </a:r>
            <a:endParaRPr kumimoji="1" lang="en-US" altLang="ja-JP" dirty="0" smtClean="0"/>
          </a:p>
          <a:p>
            <a:pPr lvl="1"/>
            <a:r>
              <a:rPr lang="ja-JP" altLang="en-US" dirty="0"/>
              <a:t>監視対象</a:t>
            </a:r>
            <a:r>
              <a:rPr lang="en-US" altLang="ja-JP" dirty="0"/>
              <a:t>VM</a:t>
            </a:r>
            <a:r>
              <a:rPr lang="ja-JP" altLang="en-US" dirty="0" smtClean="0"/>
              <a:t>は</a:t>
            </a:r>
            <a:r>
              <a:rPr lang="en-US" altLang="ja-JP" dirty="0" err="1" smtClean="0"/>
              <a:t>VMCrypt</a:t>
            </a:r>
            <a:r>
              <a:rPr lang="en-US" altLang="ja-JP" dirty="0" smtClean="0"/>
              <a:t> </a:t>
            </a:r>
            <a:r>
              <a:rPr lang="en-US" altLang="ja-JP" sz="1800" dirty="0" smtClean="0"/>
              <a:t>[Tadokoro et al.’12]</a:t>
            </a:r>
            <a:r>
              <a:rPr lang="ja-JP" altLang="en-US" dirty="0" smtClean="0"/>
              <a:t>により管理</a:t>
            </a:r>
            <a:r>
              <a:rPr lang="en-US" altLang="ja-JP" dirty="0" smtClean="0"/>
              <a:t>VM</a:t>
            </a:r>
            <a:r>
              <a:rPr lang="ja-JP" altLang="en-US" dirty="0" smtClean="0"/>
              <a:t>に対してメモリを暗号化</a:t>
            </a:r>
            <a:endParaRPr lang="en-US" altLang="ja-JP" dirty="0" smtClean="0"/>
          </a:p>
          <a:p>
            <a:pPr lvl="1"/>
            <a:r>
              <a:rPr lang="en-US" altLang="ja-JP" dirty="0"/>
              <a:t>VMM</a:t>
            </a:r>
            <a:r>
              <a:rPr lang="ja-JP" altLang="en-US" dirty="0" smtClean="0"/>
              <a:t>はリモートアテステーションにより信頼する</a:t>
            </a:r>
            <a:endParaRPr lang="en-US" altLang="ja-JP" dirty="0" smtClean="0"/>
          </a:p>
          <a:p>
            <a:pPr lvl="1"/>
            <a:r>
              <a:rPr lang="ja-JP" altLang="en-US" dirty="0"/>
              <a:t>クラウド内</a:t>
            </a:r>
            <a:r>
              <a:rPr lang="ja-JP" altLang="en-US" dirty="0" smtClean="0"/>
              <a:t>のハードウェアは物理的に守られていると仮定</a:t>
            </a:r>
            <a:endParaRPr lang="en-US" altLang="ja-JP" dirty="0" smtClean="0"/>
          </a:p>
          <a:p>
            <a:pPr lvl="1"/>
            <a:r>
              <a:rPr kumimoji="1" lang="ja-JP" altLang="en-US" dirty="0"/>
              <a:t>監視ホストは攻撃を受けないと仮定</a:t>
            </a:r>
          </a:p>
        </p:txBody>
      </p:sp>
      <p:sp>
        <p:nvSpPr>
          <p:cNvPr id="3" name="タイトル 2"/>
          <p:cNvSpPr>
            <a:spLocks noGrp="1"/>
          </p:cNvSpPr>
          <p:nvPr>
            <p:ph type="title"/>
          </p:nvPr>
        </p:nvSpPr>
        <p:spPr/>
        <p:txBody>
          <a:bodyPr/>
          <a:lstStyle/>
          <a:p>
            <a:r>
              <a:rPr lang="ja-JP" altLang="en-US" dirty="0"/>
              <a:t>脅威</a:t>
            </a:r>
            <a:r>
              <a:rPr kumimoji="1" lang="ja-JP" altLang="en-US" dirty="0" smtClean="0"/>
              <a:t>モデル</a:t>
            </a:r>
            <a:endParaRPr kumimoji="1" lang="ja-JP" altLang="en-US" dirty="0"/>
          </a:p>
        </p:txBody>
      </p:sp>
      <p:sp>
        <p:nvSpPr>
          <p:cNvPr id="4" name="雲 3"/>
          <p:cNvSpPr/>
          <p:nvPr/>
        </p:nvSpPr>
        <p:spPr>
          <a:xfrm>
            <a:off x="3197455" y="3789040"/>
            <a:ext cx="5760640" cy="2929060"/>
          </a:xfrm>
          <a:prstGeom prst="cloud">
            <a:avLst/>
          </a:prstGeom>
          <a:solidFill>
            <a:schemeClr val="bg1"/>
          </a:solidFill>
          <a:ln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正方形/長方形 4"/>
          <p:cNvSpPr/>
          <p:nvPr/>
        </p:nvSpPr>
        <p:spPr>
          <a:xfrm>
            <a:off x="4070540" y="4077072"/>
            <a:ext cx="4202526" cy="2162590"/>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277575" y="4221088"/>
            <a:ext cx="1800200" cy="642188"/>
          </a:xfrm>
          <a:prstGeom prst="roundRect">
            <a:avLst/>
          </a:prstGeom>
          <a:solidFill>
            <a:schemeClr val="accent2">
              <a:lumMod val="60000"/>
              <a:lumOff val="4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7" name="正方形/長方形 6"/>
          <p:cNvSpPr/>
          <p:nvPr/>
        </p:nvSpPr>
        <p:spPr>
          <a:xfrm>
            <a:off x="621804" y="4077072"/>
            <a:ext cx="2377543" cy="2162590"/>
          </a:xfrm>
          <a:prstGeom prst="rect">
            <a:avLst/>
          </a:prstGeom>
          <a:solidFill>
            <a:schemeClr val="bg2">
              <a:lumMod val="50000"/>
            </a:schemeClr>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4277575" y="5006822"/>
            <a:ext cx="3876364" cy="451231"/>
          </a:xfrm>
          <a:prstGeom prst="roundRect">
            <a:avLst/>
          </a:prstGeom>
          <a:solidFill>
            <a:schemeClr val="bg2">
              <a:lumMod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VMM</a:t>
            </a:r>
            <a:endParaRPr kumimoji="1" lang="ja-JP" altLang="en-US" dirty="0">
              <a:solidFill>
                <a:schemeClr val="tx1"/>
              </a:solidFill>
            </a:endParaRPr>
          </a:p>
        </p:txBody>
      </p:sp>
      <p:sp>
        <p:nvSpPr>
          <p:cNvPr id="10" name="角丸四角形 9"/>
          <p:cNvSpPr/>
          <p:nvPr/>
        </p:nvSpPr>
        <p:spPr>
          <a:xfrm>
            <a:off x="6430193" y="4221088"/>
            <a:ext cx="1723746" cy="64218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13" name="テキスト ボックス 12"/>
          <p:cNvSpPr txBox="1"/>
          <p:nvPr/>
        </p:nvSpPr>
        <p:spPr>
          <a:xfrm>
            <a:off x="1053852" y="6262245"/>
            <a:ext cx="1617230" cy="461665"/>
          </a:xfrm>
          <a:prstGeom prst="rect">
            <a:avLst/>
          </a:prstGeom>
          <a:solidFill>
            <a:schemeClr val="bg1"/>
          </a:solidFill>
        </p:spPr>
        <p:txBody>
          <a:bodyPr wrap="square" rtlCol="0">
            <a:spAutoFit/>
          </a:bodyPr>
          <a:lstStyle/>
          <a:p>
            <a:r>
              <a:rPr kumimoji="1" lang="ja-JP" altLang="en-US" sz="2400" dirty="0" smtClean="0"/>
              <a:t>監視ホスト</a:t>
            </a:r>
            <a:endParaRPr kumimoji="1" lang="ja-JP" altLang="en-US" sz="2400" dirty="0"/>
          </a:p>
        </p:txBody>
      </p:sp>
      <p:sp>
        <p:nvSpPr>
          <p:cNvPr id="14" name="テキスト ボックス 13"/>
          <p:cNvSpPr txBox="1"/>
          <p:nvPr/>
        </p:nvSpPr>
        <p:spPr>
          <a:xfrm>
            <a:off x="5545774" y="6262245"/>
            <a:ext cx="1252058" cy="461665"/>
          </a:xfrm>
          <a:prstGeom prst="rect">
            <a:avLst/>
          </a:prstGeom>
          <a:noFill/>
        </p:spPr>
        <p:txBody>
          <a:bodyPr wrap="square" rtlCol="0">
            <a:spAutoFit/>
          </a:bodyPr>
          <a:lstStyle/>
          <a:p>
            <a:r>
              <a:rPr kumimoji="1" lang="ja-JP" altLang="en-US" sz="2400" dirty="0" smtClean="0"/>
              <a:t>クラウド</a:t>
            </a:r>
            <a:endParaRPr kumimoji="1" lang="ja-JP" altLang="en-US" sz="2400" dirty="0"/>
          </a:p>
        </p:txBody>
      </p:sp>
      <p:sp>
        <p:nvSpPr>
          <p:cNvPr id="23" name="角丸四角形 22"/>
          <p:cNvSpPr/>
          <p:nvPr/>
        </p:nvSpPr>
        <p:spPr>
          <a:xfrm>
            <a:off x="4277575" y="5589240"/>
            <a:ext cx="3893977" cy="522982"/>
          </a:xfrm>
          <a:prstGeom prst="roundRect">
            <a:avLst/>
          </a:prstGeom>
          <a:solidFill>
            <a:schemeClr val="bg2">
              <a:lumMod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smtClean="0">
                <a:solidFill>
                  <a:schemeClr val="tx1"/>
                </a:solidFill>
              </a:rPr>
              <a:t>ハードウェア</a:t>
            </a:r>
            <a:endParaRPr kumimoji="1" lang="ja-JP" altLang="en-US" dirty="0">
              <a:solidFill>
                <a:schemeClr val="tx1"/>
              </a:solidFill>
            </a:endParaRPr>
          </a:p>
        </p:txBody>
      </p:sp>
    </p:spTree>
    <p:extLst>
      <p:ext uri="{BB962C8B-B14F-4D97-AF65-F5344CB8AC3E}">
        <p14:creationId xmlns:p14="http://schemas.microsoft.com/office/powerpoint/2010/main" val="3517605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雲 3"/>
          <p:cNvSpPr/>
          <p:nvPr/>
        </p:nvSpPr>
        <p:spPr>
          <a:xfrm>
            <a:off x="4067944" y="3429000"/>
            <a:ext cx="4953256" cy="3312369"/>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p:txBody>
          <a:bodyPr/>
          <a:lstStyle/>
          <a:p>
            <a:r>
              <a:rPr lang="ja-JP" altLang="en-US" dirty="0"/>
              <a:t>ネットワーク経由で監視</a:t>
            </a:r>
            <a:r>
              <a:rPr lang="ja-JP" altLang="en-US" dirty="0" smtClean="0"/>
              <a:t>対象</a:t>
            </a:r>
            <a:r>
              <a:rPr lang="en-US" altLang="ja-JP" dirty="0" smtClean="0"/>
              <a:t>VM</a:t>
            </a:r>
            <a:r>
              <a:rPr lang="ja-JP" altLang="en-US" dirty="0" smtClean="0"/>
              <a:t>のデータを取得</a:t>
            </a:r>
            <a:endParaRPr lang="en-US" altLang="ja-JP" dirty="0" smtClean="0"/>
          </a:p>
          <a:p>
            <a:pPr lvl="1"/>
            <a:r>
              <a:rPr lang="en-US" altLang="ja-JP" dirty="0" smtClean="0"/>
              <a:t>RT</a:t>
            </a:r>
            <a:r>
              <a:rPr lang="ja-JP" altLang="en-US" dirty="0" smtClean="0"/>
              <a:t>ランタイムが</a:t>
            </a:r>
            <a:r>
              <a:rPr lang="en-US" altLang="ja-JP" dirty="0" smtClean="0"/>
              <a:t>RT</a:t>
            </a:r>
            <a:r>
              <a:rPr lang="ja-JP" altLang="en-US" dirty="0" smtClean="0"/>
              <a:t>サーバにリクエストを送信</a:t>
            </a:r>
            <a:endParaRPr lang="en-US" altLang="ja-JP" dirty="0" smtClean="0"/>
          </a:p>
          <a:p>
            <a:pPr lvl="2"/>
            <a:r>
              <a:rPr lang="ja-JP" altLang="en-US" dirty="0"/>
              <a:t>仮想</a:t>
            </a:r>
            <a:r>
              <a:rPr lang="ja-JP" altLang="en-US" dirty="0" smtClean="0"/>
              <a:t>アドレス、データサイズ</a:t>
            </a:r>
            <a:endParaRPr lang="en-US" altLang="ja-JP" dirty="0" smtClean="0"/>
          </a:p>
          <a:p>
            <a:pPr lvl="1"/>
            <a:r>
              <a:rPr lang="en-US" altLang="ja-JP" dirty="0"/>
              <a:t>RT</a:t>
            </a:r>
            <a:r>
              <a:rPr lang="ja-JP" altLang="en-US" dirty="0"/>
              <a:t>モジュールを</a:t>
            </a:r>
            <a:r>
              <a:rPr lang="ja-JP" altLang="en-US" dirty="0" smtClean="0"/>
              <a:t>呼び出し、</a:t>
            </a:r>
            <a:r>
              <a:rPr lang="en-US" altLang="ja-JP" dirty="0" smtClean="0"/>
              <a:t>VM</a:t>
            </a:r>
            <a:r>
              <a:rPr lang="ja-JP" altLang="en-US" dirty="0" smtClean="0"/>
              <a:t>の</a:t>
            </a:r>
            <a:r>
              <a:rPr lang="ja-JP" altLang="en-US" dirty="0"/>
              <a:t>暗号化</a:t>
            </a:r>
            <a:r>
              <a:rPr lang="ja-JP" altLang="en-US" dirty="0" smtClean="0"/>
              <a:t>されたデータを取得</a:t>
            </a:r>
            <a:endParaRPr lang="en-US" altLang="ja-JP" dirty="0" smtClean="0"/>
          </a:p>
          <a:p>
            <a:pPr lvl="1"/>
            <a:r>
              <a:rPr lang="en-US" altLang="ja-JP" dirty="0" smtClean="0"/>
              <a:t>RT</a:t>
            </a:r>
            <a:r>
              <a:rPr lang="ja-JP" altLang="en-US" dirty="0" smtClean="0"/>
              <a:t>ランタイムにレスポンスを返す</a:t>
            </a:r>
            <a:endParaRPr lang="en-US" altLang="ja-JP" dirty="0" smtClean="0"/>
          </a:p>
          <a:p>
            <a:pPr lvl="2"/>
            <a:r>
              <a:rPr lang="ja-JP" altLang="en-US" dirty="0"/>
              <a:t>取得データ</a:t>
            </a:r>
            <a:endParaRPr lang="en-US" altLang="ja-JP" dirty="0" smtClean="0"/>
          </a:p>
        </p:txBody>
      </p:sp>
      <p:sp>
        <p:nvSpPr>
          <p:cNvPr id="3" name="タイトル 2"/>
          <p:cNvSpPr>
            <a:spLocks noGrp="1"/>
          </p:cNvSpPr>
          <p:nvPr>
            <p:ph type="title"/>
          </p:nvPr>
        </p:nvSpPr>
        <p:spPr/>
        <p:txBody>
          <a:bodyPr>
            <a:normAutofit/>
          </a:bodyPr>
          <a:lstStyle/>
          <a:p>
            <a:r>
              <a:rPr kumimoji="1" lang="ja-JP" altLang="en-US" dirty="0" smtClean="0"/>
              <a:t>リモートの</a:t>
            </a:r>
            <a:r>
              <a:rPr kumimoji="1" lang="en-US" altLang="ja-JP" dirty="0" smtClean="0"/>
              <a:t>VM</a:t>
            </a:r>
            <a:r>
              <a:rPr kumimoji="1" lang="ja-JP" altLang="en-US" dirty="0" err="1" smtClean="0"/>
              <a:t>の監</a:t>
            </a:r>
            <a:r>
              <a:rPr kumimoji="1" lang="ja-JP" altLang="en-US" dirty="0" smtClean="0"/>
              <a:t>視</a:t>
            </a:r>
            <a:endParaRPr kumimoji="1" lang="ja-JP" altLang="en-US" dirty="0"/>
          </a:p>
        </p:txBody>
      </p:sp>
      <p:sp>
        <p:nvSpPr>
          <p:cNvPr id="5" name="正方形/長方形 4"/>
          <p:cNvSpPr/>
          <p:nvPr/>
        </p:nvSpPr>
        <p:spPr>
          <a:xfrm>
            <a:off x="755168" y="3966112"/>
            <a:ext cx="2448272" cy="2356676"/>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499991" y="3915222"/>
            <a:ext cx="4172779" cy="2398579"/>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4716016" y="4077073"/>
            <a:ext cx="1920907" cy="915129"/>
          </a:xfrm>
          <a:prstGeom prst="rect">
            <a:avLst/>
          </a:prstGeom>
          <a:solidFill>
            <a:srgbClr val="FFC0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 name="角丸四角形 8"/>
          <p:cNvSpPr/>
          <p:nvPr/>
        </p:nvSpPr>
        <p:spPr>
          <a:xfrm>
            <a:off x="4801573" y="4164152"/>
            <a:ext cx="1764262" cy="634371"/>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kumimoji="1" lang="ja-JP" altLang="en-US" dirty="0" smtClean="0">
                <a:solidFill>
                  <a:schemeClr val="tx1"/>
                </a:solidFill>
              </a:rPr>
              <a:t>サーバ</a:t>
            </a:r>
            <a:endParaRPr kumimoji="1" lang="ja-JP" altLang="en-US" dirty="0">
              <a:solidFill>
                <a:schemeClr val="tx1"/>
              </a:solidFill>
            </a:endParaRPr>
          </a:p>
        </p:txBody>
      </p:sp>
      <p:sp>
        <p:nvSpPr>
          <p:cNvPr id="10" name="角丸四角形 9"/>
          <p:cNvSpPr/>
          <p:nvPr/>
        </p:nvSpPr>
        <p:spPr>
          <a:xfrm>
            <a:off x="6829640" y="4077073"/>
            <a:ext cx="1728192" cy="1234985"/>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999751" y="6396700"/>
            <a:ext cx="1959104" cy="461665"/>
          </a:xfrm>
          <a:prstGeom prst="rect">
            <a:avLst/>
          </a:prstGeom>
          <a:solidFill>
            <a:schemeClr val="bg1"/>
          </a:solidFill>
        </p:spPr>
        <p:txBody>
          <a:bodyPr wrap="square" rtlCol="0">
            <a:spAutoFit/>
          </a:bodyPr>
          <a:lstStyle/>
          <a:p>
            <a:pPr algn="ctr"/>
            <a:r>
              <a:rPr lang="ja-JP" altLang="en-US" sz="2400" dirty="0"/>
              <a:t>監視ホスト</a:t>
            </a:r>
            <a:endParaRPr kumimoji="1" lang="ja-JP" altLang="en-US" sz="2400" dirty="0"/>
          </a:p>
        </p:txBody>
      </p:sp>
      <p:sp>
        <p:nvSpPr>
          <p:cNvPr id="15" name="テキスト ボックス 14"/>
          <p:cNvSpPr txBox="1"/>
          <p:nvPr/>
        </p:nvSpPr>
        <p:spPr>
          <a:xfrm>
            <a:off x="5420800" y="6396335"/>
            <a:ext cx="2376264" cy="461665"/>
          </a:xfrm>
          <a:prstGeom prst="rect">
            <a:avLst/>
          </a:prstGeom>
          <a:solidFill>
            <a:schemeClr val="bg1">
              <a:alpha val="50000"/>
            </a:schemeClr>
          </a:solidFill>
        </p:spPr>
        <p:txBody>
          <a:bodyPr wrap="square" rtlCol="0">
            <a:spAutoFit/>
          </a:bodyPr>
          <a:lstStyle/>
          <a:p>
            <a:pPr algn="ctr"/>
            <a:r>
              <a:rPr kumimoji="1" lang="ja-JP" altLang="en-US" sz="2400" dirty="0" smtClean="0"/>
              <a:t>クラウド内ホスト</a:t>
            </a:r>
            <a:endParaRPr kumimoji="1" lang="ja-JP" altLang="en-US" sz="2400" dirty="0"/>
          </a:p>
        </p:txBody>
      </p:sp>
      <p:sp>
        <p:nvSpPr>
          <p:cNvPr id="19" name="正方形/長方形 18"/>
          <p:cNvSpPr/>
          <p:nvPr/>
        </p:nvSpPr>
        <p:spPr>
          <a:xfrm>
            <a:off x="7602340" y="4871598"/>
            <a:ext cx="864096" cy="342802"/>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データ</a:t>
            </a:r>
            <a:endParaRPr kumimoji="1" lang="ja-JP" altLang="en-US" dirty="0">
              <a:solidFill>
                <a:schemeClr val="tx1"/>
              </a:solidFill>
            </a:endParaRPr>
          </a:p>
        </p:txBody>
      </p:sp>
      <p:sp>
        <p:nvSpPr>
          <p:cNvPr id="28" name="円/楕円 27"/>
          <p:cNvSpPr/>
          <p:nvPr/>
        </p:nvSpPr>
        <p:spPr>
          <a:xfrm>
            <a:off x="1439243" y="4170987"/>
            <a:ext cx="1080120" cy="507831"/>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IDS</a:t>
            </a:r>
            <a:endParaRPr kumimoji="1" lang="ja-JP" altLang="en-US" sz="2000" dirty="0">
              <a:solidFill>
                <a:schemeClr val="tx1"/>
              </a:solidFill>
            </a:endParaRPr>
          </a:p>
        </p:txBody>
      </p:sp>
      <p:sp>
        <p:nvSpPr>
          <p:cNvPr id="13" name="テキスト ボックス 12"/>
          <p:cNvSpPr txBox="1"/>
          <p:nvPr/>
        </p:nvSpPr>
        <p:spPr>
          <a:xfrm>
            <a:off x="6961304" y="4481255"/>
            <a:ext cx="1527503" cy="369332"/>
          </a:xfrm>
          <a:prstGeom prst="rect">
            <a:avLst/>
          </a:prstGeom>
          <a:noFill/>
        </p:spPr>
        <p:txBody>
          <a:bodyPr wrap="square" rtlCol="0">
            <a:spAutoFit/>
          </a:bodyPr>
          <a:lstStyle/>
          <a:p>
            <a:r>
              <a:rPr lang="ja-JP" altLang="en-US" dirty="0"/>
              <a:t>監視</a:t>
            </a:r>
            <a:r>
              <a:rPr lang="ja-JP" altLang="en-US" dirty="0" smtClean="0"/>
              <a:t>対象</a:t>
            </a:r>
            <a:r>
              <a:rPr lang="en-US" altLang="ja-JP" dirty="0" smtClean="0"/>
              <a:t>VM</a:t>
            </a:r>
            <a:endParaRPr kumimoji="1" lang="ja-JP" altLang="en-US" dirty="0"/>
          </a:p>
        </p:txBody>
      </p:sp>
      <p:sp>
        <p:nvSpPr>
          <p:cNvPr id="2069" name="角丸四角形 2068"/>
          <p:cNvSpPr/>
          <p:nvPr/>
        </p:nvSpPr>
        <p:spPr>
          <a:xfrm>
            <a:off x="4716016" y="5445224"/>
            <a:ext cx="3841815" cy="79208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4692485" y="5737157"/>
            <a:ext cx="1944438" cy="570937"/>
          </a:xfrm>
          <a:prstGeom prst="rect">
            <a:avLst/>
          </a:prstGeom>
          <a:solidFill>
            <a:srgbClr val="FFC0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5" name="正方形/長方形 34"/>
          <p:cNvSpPr/>
          <p:nvPr/>
        </p:nvSpPr>
        <p:spPr>
          <a:xfrm>
            <a:off x="980534" y="4992289"/>
            <a:ext cx="5656390" cy="744956"/>
          </a:xfrm>
          <a:prstGeom prst="rect">
            <a:avLst/>
          </a:prstGeom>
          <a:solidFill>
            <a:srgbClr val="FFC0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4" name="角丸四角形 53"/>
          <p:cNvSpPr/>
          <p:nvPr/>
        </p:nvSpPr>
        <p:spPr>
          <a:xfrm>
            <a:off x="4787113" y="5524082"/>
            <a:ext cx="1764262" cy="634371"/>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RT</a:t>
            </a:r>
            <a:r>
              <a:rPr lang="ja-JP" altLang="en-US" dirty="0" smtClean="0">
                <a:solidFill>
                  <a:schemeClr val="tx1"/>
                </a:solidFill>
              </a:rPr>
              <a:t>モジュール</a:t>
            </a:r>
            <a:endParaRPr kumimoji="1" lang="ja-JP" altLang="en-US" dirty="0">
              <a:solidFill>
                <a:schemeClr val="tx1"/>
              </a:solidFill>
            </a:endParaRPr>
          </a:p>
        </p:txBody>
      </p:sp>
      <p:sp>
        <p:nvSpPr>
          <p:cNvPr id="2071" name="右矢印 2070"/>
          <p:cNvSpPr/>
          <p:nvPr/>
        </p:nvSpPr>
        <p:spPr>
          <a:xfrm rot="20068222">
            <a:off x="2798425" y="4737075"/>
            <a:ext cx="2060127" cy="277775"/>
          </a:xfrm>
          <a:prstGeom prst="righ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2" name="テキスト ボックス 2071"/>
          <p:cNvSpPr txBox="1"/>
          <p:nvPr/>
        </p:nvSpPr>
        <p:spPr>
          <a:xfrm>
            <a:off x="3267217" y="4296589"/>
            <a:ext cx="1224136" cy="369332"/>
          </a:xfrm>
          <a:prstGeom prst="rect">
            <a:avLst/>
          </a:prstGeom>
          <a:noFill/>
        </p:spPr>
        <p:txBody>
          <a:bodyPr wrap="square" rtlCol="0">
            <a:spAutoFit/>
          </a:bodyPr>
          <a:lstStyle/>
          <a:p>
            <a:r>
              <a:rPr kumimoji="1" lang="ja-JP" altLang="en-US" dirty="0" smtClean="0"/>
              <a:t>リクエスト</a:t>
            </a:r>
            <a:endParaRPr kumimoji="1" lang="ja-JP" altLang="en-US" dirty="0"/>
          </a:p>
        </p:txBody>
      </p:sp>
      <p:cxnSp>
        <p:nvCxnSpPr>
          <p:cNvPr id="2074" name="直線矢印コネクタ 2073"/>
          <p:cNvCxnSpPr>
            <a:stCxn id="9" idx="2"/>
            <a:endCxn id="54" idx="0"/>
          </p:cNvCxnSpPr>
          <p:nvPr/>
        </p:nvCxnSpPr>
        <p:spPr>
          <a:xfrm flipH="1">
            <a:off x="5669244" y="4798523"/>
            <a:ext cx="14460" cy="72555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78" name="カギ線コネクタ 2077"/>
          <p:cNvCxnSpPr>
            <a:stCxn id="19" idx="2"/>
            <a:endCxn id="54" idx="3"/>
          </p:cNvCxnSpPr>
          <p:nvPr/>
        </p:nvCxnSpPr>
        <p:spPr>
          <a:xfrm rot="5400000">
            <a:off x="6979448" y="4786328"/>
            <a:ext cx="626868" cy="1483013"/>
          </a:xfrm>
          <a:prstGeom prst="bentConnector2">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28" idx="4"/>
            <a:endCxn id="8" idx="0"/>
          </p:cNvCxnSpPr>
          <p:nvPr/>
        </p:nvCxnSpPr>
        <p:spPr>
          <a:xfrm>
            <a:off x="1979303" y="4678818"/>
            <a:ext cx="0" cy="40201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9" idx="2"/>
          </p:cNvCxnSpPr>
          <p:nvPr/>
        </p:nvCxnSpPr>
        <p:spPr>
          <a:xfrm flipV="1">
            <a:off x="5669244" y="4798523"/>
            <a:ext cx="14460" cy="70058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左矢印 32"/>
          <p:cNvSpPr/>
          <p:nvPr/>
        </p:nvSpPr>
        <p:spPr>
          <a:xfrm rot="20024447" flipV="1">
            <a:off x="2761042" y="4760307"/>
            <a:ext cx="2065384" cy="304045"/>
          </a:xfrm>
          <a:prstGeom prst="leftArrow">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3203440" y="4296671"/>
            <a:ext cx="1512168" cy="369332"/>
          </a:xfrm>
          <a:prstGeom prst="rect">
            <a:avLst/>
          </a:prstGeom>
          <a:noFill/>
        </p:spPr>
        <p:txBody>
          <a:bodyPr wrap="square" rtlCol="0">
            <a:spAutoFit/>
          </a:bodyPr>
          <a:lstStyle/>
          <a:p>
            <a:r>
              <a:rPr kumimoji="1" lang="ja-JP" altLang="en-US" dirty="0" smtClean="0"/>
              <a:t>レスポンス</a:t>
            </a:r>
            <a:endParaRPr kumimoji="1" lang="ja-JP" altLang="en-US" dirty="0"/>
          </a:p>
        </p:txBody>
      </p:sp>
      <p:cxnSp>
        <p:nvCxnSpPr>
          <p:cNvPr id="36" name="直線矢印コネクタ 35"/>
          <p:cNvCxnSpPr>
            <a:stCxn id="8" idx="0"/>
            <a:endCxn id="28" idx="4"/>
          </p:cNvCxnSpPr>
          <p:nvPr/>
        </p:nvCxnSpPr>
        <p:spPr>
          <a:xfrm flipV="1">
            <a:off x="1979303" y="4678818"/>
            <a:ext cx="0" cy="40201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5741785" y="4838136"/>
            <a:ext cx="1496746" cy="646331"/>
          </a:xfrm>
          <a:prstGeom prst="rect">
            <a:avLst/>
          </a:prstGeom>
          <a:solidFill>
            <a:schemeClr val="bg1">
              <a:alpha val="49000"/>
            </a:schemeClr>
          </a:solidFill>
        </p:spPr>
        <p:txBody>
          <a:bodyPr wrap="square" rtlCol="0">
            <a:spAutoFit/>
          </a:bodyPr>
          <a:lstStyle/>
          <a:p>
            <a:r>
              <a:rPr lang="ja-JP" altLang="en-US" dirty="0"/>
              <a:t>仮想</a:t>
            </a:r>
            <a:r>
              <a:rPr lang="ja-JP" altLang="en-US" dirty="0" smtClean="0"/>
              <a:t>アドレス</a:t>
            </a:r>
            <a:endParaRPr lang="en-US" altLang="ja-JP" dirty="0" smtClean="0"/>
          </a:p>
          <a:p>
            <a:r>
              <a:rPr kumimoji="1" lang="ja-JP" altLang="en-US" dirty="0"/>
              <a:t>データサイズ</a:t>
            </a:r>
            <a:endParaRPr kumimoji="1" lang="en-US" altLang="ja-JP" dirty="0" smtClean="0"/>
          </a:p>
        </p:txBody>
      </p:sp>
      <p:sp>
        <p:nvSpPr>
          <p:cNvPr id="8" name="角丸四角形 7"/>
          <p:cNvSpPr/>
          <p:nvPr/>
        </p:nvSpPr>
        <p:spPr>
          <a:xfrm>
            <a:off x="1118653" y="5080836"/>
            <a:ext cx="1721300" cy="567688"/>
          </a:xfrm>
          <a:prstGeom prst="round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RT</a:t>
            </a:r>
            <a:r>
              <a:rPr kumimoji="1" lang="ja-JP" altLang="en-US" dirty="0" smtClean="0">
                <a:solidFill>
                  <a:schemeClr val="tx1"/>
                </a:solidFill>
              </a:rPr>
              <a:t>ランタイム</a:t>
            </a:r>
            <a:endParaRPr kumimoji="1" lang="ja-JP" altLang="en-US" dirty="0">
              <a:solidFill>
                <a:schemeClr val="tx1"/>
              </a:solidFill>
            </a:endParaRPr>
          </a:p>
        </p:txBody>
      </p:sp>
      <p:sp>
        <p:nvSpPr>
          <p:cNvPr id="23" name="テキスト ボックス 22"/>
          <p:cNvSpPr txBox="1"/>
          <p:nvPr/>
        </p:nvSpPr>
        <p:spPr>
          <a:xfrm>
            <a:off x="5700819" y="4929845"/>
            <a:ext cx="936104" cy="369332"/>
          </a:xfrm>
          <a:prstGeom prst="rect">
            <a:avLst/>
          </a:prstGeom>
          <a:solidFill>
            <a:schemeClr val="bg1">
              <a:alpha val="50000"/>
            </a:schemeClr>
          </a:solidFill>
        </p:spPr>
        <p:txBody>
          <a:bodyPr wrap="square" rtlCol="0">
            <a:spAutoFit/>
          </a:bodyPr>
          <a:lstStyle/>
          <a:p>
            <a:r>
              <a:rPr kumimoji="1" lang="ja-JP" altLang="en-US" dirty="0" smtClean="0"/>
              <a:t>データ</a:t>
            </a:r>
            <a:endParaRPr kumimoji="1" lang="ja-JP" altLang="en-US" dirty="0"/>
          </a:p>
        </p:txBody>
      </p:sp>
    </p:spTree>
    <p:custDataLst>
      <p:tags r:id="rId1"/>
    </p:custDataLst>
    <p:extLst>
      <p:ext uri="{BB962C8B-B14F-4D97-AF65-F5344CB8AC3E}">
        <p14:creationId xmlns:p14="http://schemas.microsoft.com/office/powerpoint/2010/main" val="2364446971"/>
      </p:ext>
    </p:extLst>
  </p:cSld>
  <p:clrMapOvr>
    <a:masterClrMapping/>
  </p:clrMapOvr>
  <mc:AlternateContent xmlns:mc="http://schemas.openxmlformats.org/markup-compatibility/2006" xmlns:p14="http://schemas.microsoft.com/office/powerpoint/2010/main">
    <mc:Choice Requires="p14">
      <p:transition spd="slow" p14:dur="2000" advTm="79425"/>
    </mc:Choice>
    <mc:Fallback xmlns="">
      <p:transition spd="slow" advTm="794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71"/>
                                        </p:tgtEl>
                                        <p:attrNameLst>
                                          <p:attrName>style.visibility</p:attrName>
                                        </p:attrNameLst>
                                      </p:cBhvr>
                                      <p:to>
                                        <p:strVal val="visible"/>
                                      </p:to>
                                    </p:set>
                                    <p:animEffect transition="in" filter="fade">
                                      <p:cBhvr>
                                        <p:cTn id="10" dur="500"/>
                                        <p:tgtEl>
                                          <p:spTgt spid="207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72"/>
                                        </p:tgtEl>
                                        <p:attrNameLst>
                                          <p:attrName>style.visibility</p:attrName>
                                        </p:attrNameLst>
                                      </p:cBhvr>
                                      <p:to>
                                        <p:strVal val="visible"/>
                                      </p:to>
                                    </p:set>
                                    <p:animEffect transition="in" filter="fade">
                                      <p:cBhvr>
                                        <p:cTn id="13" dur="500"/>
                                        <p:tgtEl>
                                          <p:spTgt spid="207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074"/>
                                        </p:tgtEl>
                                        <p:attrNameLst>
                                          <p:attrName>style.visibility</p:attrName>
                                        </p:attrNameLst>
                                      </p:cBhvr>
                                      <p:to>
                                        <p:strVal val="visible"/>
                                      </p:to>
                                    </p:set>
                                    <p:animEffect transition="in" filter="fade">
                                      <p:cBhvr>
                                        <p:cTn id="18" dur="500"/>
                                        <p:tgtEl>
                                          <p:spTgt spid="207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fade">
                                      <p:cBhvr>
                                        <p:cTn id="26" dur="500"/>
                                        <p:tgtEl>
                                          <p:spTgt spid="32"/>
                                        </p:tgtEl>
                                      </p:cBhvr>
                                    </p:animEffect>
                                  </p:childTnLst>
                                </p:cTn>
                              </p:par>
                              <p:par>
                                <p:cTn id="27" presetID="10" presetClass="exit" presetSubtype="0" fill="hold" nodeType="withEffect">
                                  <p:stCondLst>
                                    <p:cond delay="0"/>
                                  </p:stCondLst>
                                  <p:childTnLst>
                                    <p:animEffect transition="out" filter="fade">
                                      <p:cBhvr>
                                        <p:cTn id="28" dur="500"/>
                                        <p:tgtEl>
                                          <p:spTgt spid="2074"/>
                                        </p:tgtEl>
                                      </p:cBhvr>
                                    </p:animEffect>
                                    <p:set>
                                      <p:cBhvr>
                                        <p:cTn id="29" dur="1" fill="hold">
                                          <p:stCondLst>
                                            <p:cond delay="499"/>
                                          </p:stCondLst>
                                        </p:cTn>
                                        <p:tgtEl>
                                          <p:spTgt spid="2074"/>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22"/>
                                        </p:tgtEl>
                                      </p:cBhvr>
                                    </p:animEffect>
                                    <p:set>
                                      <p:cBhvr>
                                        <p:cTn id="32" dur="1" fill="hold">
                                          <p:stCondLst>
                                            <p:cond delay="499"/>
                                          </p:stCondLst>
                                        </p:cTn>
                                        <p:tgtEl>
                                          <p:spTgt spid="22"/>
                                        </p:tgtEl>
                                        <p:attrNameLst>
                                          <p:attrName>style.visibility</p:attrName>
                                        </p:attrNameLst>
                                      </p:cBhvr>
                                      <p:to>
                                        <p:strVal val="hidden"/>
                                      </p:to>
                                    </p:set>
                                  </p:childTnLst>
                                </p:cTn>
                              </p:par>
                              <p:par>
                                <p:cTn id="33" presetID="10" presetClass="entr" presetSubtype="0" fill="hold" nodeType="withEffect">
                                  <p:stCondLst>
                                    <p:cond delay="0"/>
                                  </p:stCondLst>
                                  <p:childTnLst>
                                    <p:set>
                                      <p:cBhvr>
                                        <p:cTn id="34" dur="1" fill="hold">
                                          <p:stCondLst>
                                            <p:cond delay="0"/>
                                          </p:stCondLst>
                                        </p:cTn>
                                        <p:tgtEl>
                                          <p:spTgt spid="2078"/>
                                        </p:tgtEl>
                                        <p:attrNameLst>
                                          <p:attrName>style.visibility</p:attrName>
                                        </p:attrNameLst>
                                      </p:cBhvr>
                                      <p:to>
                                        <p:strVal val="visible"/>
                                      </p:to>
                                    </p:set>
                                    <p:animEffect transition="in" filter="fade">
                                      <p:cBhvr>
                                        <p:cTn id="35" dur="500"/>
                                        <p:tgtEl>
                                          <p:spTgt spid="207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fade">
                                      <p:cBhvr>
                                        <p:cTn id="38" dur="500"/>
                                        <p:tgtEl>
                                          <p:spTgt spid="23"/>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fade">
                                      <p:cBhvr>
                                        <p:cTn id="43" dur="500"/>
                                        <p:tgtEl>
                                          <p:spTgt spid="33"/>
                                        </p:tgtEl>
                                      </p:cBhvr>
                                    </p:animEffect>
                                  </p:childTnLst>
                                </p:cTn>
                              </p:par>
                              <p:par>
                                <p:cTn id="44" presetID="10" presetClass="exit" presetSubtype="0" fill="hold" grpId="1" nodeType="withEffect">
                                  <p:stCondLst>
                                    <p:cond delay="0"/>
                                  </p:stCondLst>
                                  <p:childTnLst>
                                    <p:animEffect transition="out" filter="fade">
                                      <p:cBhvr>
                                        <p:cTn id="45" dur="500"/>
                                        <p:tgtEl>
                                          <p:spTgt spid="2071"/>
                                        </p:tgtEl>
                                      </p:cBhvr>
                                    </p:animEffect>
                                    <p:set>
                                      <p:cBhvr>
                                        <p:cTn id="46" dur="1" fill="hold">
                                          <p:stCondLst>
                                            <p:cond delay="499"/>
                                          </p:stCondLst>
                                        </p:cTn>
                                        <p:tgtEl>
                                          <p:spTgt spid="2071"/>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2072"/>
                                        </p:tgtEl>
                                      </p:cBhvr>
                                    </p:animEffect>
                                    <p:set>
                                      <p:cBhvr>
                                        <p:cTn id="49" dur="1" fill="hold">
                                          <p:stCondLst>
                                            <p:cond delay="499"/>
                                          </p:stCondLst>
                                        </p:cTn>
                                        <p:tgtEl>
                                          <p:spTgt spid="2072"/>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500"/>
                                        <p:tgtEl>
                                          <p:spTgt spid="29"/>
                                        </p:tgtEl>
                                      </p:cBhvr>
                                    </p:animEffect>
                                    <p:set>
                                      <p:cBhvr>
                                        <p:cTn id="52" dur="1" fill="hold">
                                          <p:stCondLst>
                                            <p:cond delay="499"/>
                                          </p:stCondLst>
                                        </p:cTn>
                                        <p:tgtEl>
                                          <p:spTgt spid="29"/>
                                        </p:tgtEl>
                                        <p:attrNameLst>
                                          <p:attrName>style.visibility</p:attrName>
                                        </p:attrNameLst>
                                      </p:cBhvr>
                                      <p:to>
                                        <p:strVal val="hidden"/>
                                      </p:to>
                                    </p:set>
                                  </p:childTnLst>
                                </p:cTn>
                              </p:par>
                              <p:par>
                                <p:cTn id="53" presetID="10" presetClass="entr" presetSubtype="0"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500"/>
                                        <p:tgtEl>
                                          <p:spTgt spid="3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36"/>
                                        </p:tgtEl>
                                        <p:attrNameLst>
                                          <p:attrName>style.visibility</p:attrName>
                                        </p:attrNameLst>
                                      </p:cBhvr>
                                      <p:to>
                                        <p:strVal val="visible"/>
                                      </p:to>
                                    </p:set>
                                    <p:animEffect transition="in" filter="fade">
                                      <p:cBhvr>
                                        <p:cTn id="6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1" grpId="0" animBg="1"/>
      <p:bldP spid="2071" grpId="1" animBg="1"/>
      <p:bldP spid="2072" grpId="0"/>
      <p:bldP spid="2072" grpId="1"/>
      <p:bldP spid="33" grpId="0" animBg="1"/>
      <p:bldP spid="34" grpId="0"/>
      <p:bldP spid="22" grpId="0" animBg="1"/>
      <p:bldP spid="22" grpId="1"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雲 18"/>
          <p:cNvSpPr/>
          <p:nvPr/>
        </p:nvSpPr>
        <p:spPr>
          <a:xfrm>
            <a:off x="3605871" y="3369644"/>
            <a:ext cx="5025609" cy="3488356"/>
          </a:xfrm>
          <a:prstGeom prst="cloud">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idx="1"/>
          </p:nvPr>
        </p:nvSpPr>
        <p:spPr>
          <a:xfrm>
            <a:off x="421196" y="1491474"/>
            <a:ext cx="8229600" cy="4525963"/>
          </a:xfrm>
        </p:spPr>
        <p:txBody>
          <a:bodyPr/>
          <a:lstStyle/>
          <a:p>
            <a:r>
              <a:rPr lang="en-US" altLang="ja-JP" dirty="0" err="1" smtClean="0"/>
              <a:t>RemoteTrans</a:t>
            </a:r>
            <a:r>
              <a:rPr lang="ja-JP" altLang="en-US" dirty="0" smtClean="0"/>
              <a:t>上で</a:t>
            </a:r>
            <a:r>
              <a:rPr lang="en-US" altLang="ja-JP" dirty="0" smtClean="0"/>
              <a:t>VM Shadow </a:t>
            </a:r>
            <a:r>
              <a:rPr lang="en-US" altLang="ja-JP" sz="2000" dirty="0" smtClean="0"/>
              <a:t>[</a:t>
            </a:r>
            <a:r>
              <a:rPr lang="ja-JP" altLang="en-US" sz="2000" dirty="0" smtClean="0"/>
              <a:t>飯田ら</a:t>
            </a:r>
            <a:r>
              <a:rPr lang="en-US" altLang="ja-JP" sz="2000" dirty="0" smtClean="0"/>
              <a:t>’10]</a:t>
            </a:r>
            <a:r>
              <a:rPr lang="ja-JP" altLang="en-US" dirty="0" smtClean="0"/>
              <a:t>を提供</a:t>
            </a:r>
            <a:endParaRPr lang="en-US" altLang="ja-JP" dirty="0"/>
          </a:p>
          <a:p>
            <a:pPr lvl="1"/>
            <a:r>
              <a:rPr lang="ja-JP" altLang="en-US" dirty="0" smtClean="0"/>
              <a:t>既存の</a:t>
            </a:r>
            <a:r>
              <a:rPr lang="en-US" altLang="ja-JP" dirty="0" smtClean="0"/>
              <a:t>IDS</a:t>
            </a:r>
            <a:r>
              <a:rPr lang="ja-JP" altLang="en-US" dirty="0" smtClean="0"/>
              <a:t>をオフロードするための実行環境</a:t>
            </a:r>
            <a:endParaRPr lang="en-US" altLang="ja-JP" dirty="0" smtClean="0"/>
          </a:p>
          <a:p>
            <a:pPr lvl="2"/>
            <a:r>
              <a:rPr lang="ja-JP" altLang="en-US" dirty="0"/>
              <a:t>システムコール</a:t>
            </a:r>
            <a:r>
              <a:rPr lang="ja-JP" altLang="en-US" dirty="0" smtClean="0"/>
              <a:t>をエミュレート</a:t>
            </a:r>
            <a:endParaRPr lang="en-US" altLang="ja-JP" dirty="0" smtClean="0"/>
          </a:p>
          <a:p>
            <a:pPr lvl="2"/>
            <a:r>
              <a:rPr kumimoji="1" lang="ja-JP" altLang="en-US" dirty="0" smtClean="0"/>
              <a:t>監視対象</a:t>
            </a:r>
            <a:r>
              <a:rPr kumimoji="1" lang="en-US" altLang="ja-JP" dirty="0" smtClean="0"/>
              <a:t>VM</a:t>
            </a:r>
            <a:r>
              <a:rPr kumimoji="1" lang="ja-JP" altLang="en-US" dirty="0" smtClean="0"/>
              <a:t>のファイルシステムを提供</a:t>
            </a:r>
            <a:endParaRPr kumimoji="1" lang="en-US" altLang="ja-JP" dirty="0" smtClean="0"/>
          </a:p>
          <a:p>
            <a:pPr lvl="2"/>
            <a:r>
              <a:rPr lang="en-US" altLang="ja-JP" dirty="0"/>
              <a:t>IDS</a:t>
            </a:r>
            <a:r>
              <a:rPr lang="ja-JP" altLang="en-US" dirty="0" err="1" smtClean="0"/>
              <a:t>に監</a:t>
            </a:r>
            <a:r>
              <a:rPr lang="ja-JP" altLang="en-US" dirty="0" smtClean="0"/>
              <a:t>視対象</a:t>
            </a:r>
            <a:r>
              <a:rPr lang="en-US" altLang="ja-JP" dirty="0" smtClean="0"/>
              <a:t>VM</a:t>
            </a:r>
            <a:r>
              <a:rPr lang="ja-JP" altLang="en-US" dirty="0" smtClean="0"/>
              <a:t>の情報を返す</a:t>
            </a:r>
            <a:endParaRPr kumimoji="1" lang="en-US" altLang="ja-JP" dirty="0" smtClean="0"/>
          </a:p>
        </p:txBody>
      </p:sp>
      <p:sp>
        <p:nvSpPr>
          <p:cNvPr id="3" name="タイトル 2"/>
          <p:cNvSpPr>
            <a:spLocks noGrp="1"/>
          </p:cNvSpPr>
          <p:nvPr>
            <p:ph type="title"/>
          </p:nvPr>
        </p:nvSpPr>
        <p:spPr/>
        <p:txBody>
          <a:bodyPr/>
          <a:lstStyle/>
          <a:p>
            <a:r>
              <a:rPr lang="ja-JP" altLang="en-US" dirty="0"/>
              <a:t>既存</a:t>
            </a:r>
            <a:r>
              <a:rPr lang="ja-JP" altLang="en-US" dirty="0" smtClean="0"/>
              <a:t>の</a:t>
            </a:r>
            <a:r>
              <a:rPr lang="en-US" altLang="ja-JP" dirty="0" smtClean="0"/>
              <a:t>IDS</a:t>
            </a:r>
            <a:r>
              <a:rPr lang="ja-JP" altLang="en-US" dirty="0" smtClean="0"/>
              <a:t>のリモート実行</a:t>
            </a:r>
            <a:endParaRPr kumimoji="1" lang="ja-JP" altLang="en-US" dirty="0"/>
          </a:p>
        </p:txBody>
      </p:sp>
      <p:sp>
        <p:nvSpPr>
          <p:cNvPr id="6" name="正方形/長方形 5"/>
          <p:cNvSpPr/>
          <p:nvPr/>
        </p:nvSpPr>
        <p:spPr>
          <a:xfrm>
            <a:off x="4035772" y="4588297"/>
            <a:ext cx="1080120" cy="792088"/>
          </a:xfrm>
          <a:prstGeom prst="rect">
            <a:avLst/>
          </a:prstGeom>
          <a:solidFill>
            <a:schemeClr val="tx1">
              <a:lumMod val="50000"/>
              <a:lumOff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4128833" y="4752032"/>
            <a:ext cx="864096" cy="432048"/>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9" name="テキスト ボックス 8"/>
          <p:cNvSpPr txBox="1"/>
          <p:nvPr/>
        </p:nvSpPr>
        <p:spPr>
          <a:xfrm>
            <a:off x="3888018" y="3734628"/>
            <a:ext cx="1345726"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10" name="テキスト ボックス 9"/>
          <p:cNvSpPr txBox="1"/>
          <p:nvPr/>
        </p:nvSpPr>
        <p:spPr>
          <a:xfrm>
            <a:off x="6611613" y="3734628"/>
            <a:ext cx="1656184" cy="369332"/>
          </a:xfrm>
          <a:prstGeom prst="rect">
            <a:avLst/>
          </a:prstGeom>
          <a:noFill/>
        </p:spPr>
        <p:txBody>
          <a:bodyPr wrap="square" rtlCol="0">
            <a:spAutoFit/>
          </a:bodyPr>
          <a:lstStyle/>
          <a:p>
            <a:pPr algn="ctr"/>
            <a:r>
              <a:rPr kumimoji="1" lang="ja-JP" altLang="en-US" dirty="0" smtClean="0"/>
              <a:t>監視対象</a:t>
            </a:r>
            <a:r>
              <a:rPr kumimoji="1" lang="en-US" altLang="ja-JP" dirty="0" smtClean="0"/>
              <a:t>VM</a:t>
            </a:r>
            <a:endParaRPr kumimoji="1" lang="ja-JP" altLang="en-US" dirty="0"/>
          </a:p>
        </p:txBody>
      </p:sp>
      <p:cxnSp>
        <p:nvCxnSpPr>
          <p:cNvPr id="12" name="直線コネクタ 11"/>
          <p:cNvCxnSpPr/>
          <p:nvPr/>
        </p:nvCxnSpPr>
        <p:spPr>
          <a:xfrm flipV="1">
            <a:off x="5115892" y="4103960"/>
            <a:ext cx="1641233" cy="48433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115892" y="5380385"/>
            <a:ext cx="1641233" cy="88381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611560" y="3554309"/>
            <a:ext cx="2103183" cy="2755011"/>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003412" y="3645024"/>
            <a:ext cx="4168988" cy="2736304"/>
          </a:xfrm>
          <a:prstGeom prst="rect">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755577" y="3743919"/>
            <a:ext cx="1811412" cy="2448273"/>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4283968" y="4221088"/>
            <a:ext cx="1728192" cy="115212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6202187" y="4221088"/>
            <a:ext cx="1754189" cy="1152128"/>
          </a:xfrm>
          <a:prstGeom prst="roundRect">
            <a:avLst/>
          </a:prstGeom>
          <a:solidFill>
            <a:schemeClr val="bg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968044" y="4803013"/>
            <a:ext cx="936104" cy="432048"/>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データ</a:t>
            </a:r>
            <a:endParaRPr kumimoji="1" lang="ja-JP" altLang="en-US" dirty="0">
              <a:solidFill>
                <a:schemeClr val="tx1"/>
              </a:solidFill>
            </a:endParaRPr>
          </a:p>
        </p:txBody>
      </p:sp>
      <p:sp>
        <p:nvSpPr>
          <p:cNvPr id="28" name="テキスト ボックス 27"/>
          <p:cNvSpPr txBox="1"/>
          <p:nvPr/>
        </p:nvSpPr>
        <p:spPr>
          <a:xfrm>
            <a:off x="6437606" y="3813140"/>
            <a:ext cx="1224136" cy="369332"/>
          </a:xfrm>
          <a:prstGeom prst="rect">
            <a:avLst/>
          </a:prstGeom>
          <a:noFill/>
        </p:spPr>
        <p:txBody>
          <a:bodyPr wrap="square" rtlCol="0">
            <a:spAutoFit/>
          </a:bodyPr>
          <a:lstStyle/>
          <a:p>
            <a:pPr algn="ctr"/>
            <a:r>
              <a:rPr kumimoji="1" lang="ja-JP" altLang="en-US" dirty="0" smtClean="0"/>
              <a:t>管理</a:t>
            </a:r>
            <a:r>
              <a:rPr kumimoji="1" lang="en-US" altLang="ja-JP" dirty="0" smtClean="0"/>
              <a:t>VM</a:t>
            </a:r>
            <a:endParaRPr kumimoji="1" lang="ja-JP" altLang="en-US" dirty="0"/>
          </a:p>
        </p:txBody>
      </p:sp>
      <p:sp>
        <p:nvSpPr>
          <p:cNvPr id="29" name="テキスト ボックス 28"/>
          <p:cNvSpPr txBox="1"/>
          <p:nvPr/>
        </p:nvSpPr>
        <p:spPr>
          <a:xfrm>
            <a:off x="4391980" y="3813140"/>
            <a:ext cx="1512168" cy="369332"/>
          </a:xfrm>
          <a:prstGeom prst="rect">
            <a:avLst/>
          </a:prstGeom>
          <a:noFill/>
        </p:spPr>
        <p:txBody>
          <a:bodyPr wrap="square" rtlCol="0">
            <a:spAutoFit/>
          </a:bodyPr>
          <a:lstStyle/>
          <a:p>
            <a:pPr algn="ctr"/>
            <a:r>
              <a:rPr kumimoji="1" lang="ja-JP" altLang="en-US" dirty="0" smtClean="0"/>
              <a:t>監視対象</a:t>
            </a:r>
            <a:r>
              <a:rPr kumimoji="1" lang="en-US" altLang="ja-JP" dirty="0" smtClean="0"/>
              <a:t>VM</a:t>
            </a:r>
            <a:endParaRPr kumimoji="1" lang="ja-JP" altLang="en-US" dirty="0"/>
          </a:p>
        </p:txBody>
      </p:sp>
      <p:sp>
        <p:nvSpPr>
          <p:cNvPr id="34" name="正方形/長方形 33"/>
          <p:cNvSpPr/>
          <p:nvPr/>
        </p:nvSpPr>
        <p:spPr>
          <a:xfrm>
            <a:off x="871063" y="4103960"/>
            <a:ext cx="1584176" cy="880382"/>
          </a:xfrm>
          <a:prstGeom prst="rect">
            <a:avLst/>
          </a:prstGeom>
          <a:solidFill>
            <a:schemeClr val="tx1">
              <a:lumMod val="50000"/>
              <a:lumOff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a:off x="1267107" y="4313467"/>
            <a:ext cx="792088" cy="443830"/>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38" name="テキスト ボックス 37"/>
          <p:cNvSpPr txBox="1"/>
          <p:nvPr/>
        </p:nvSpPr>
        <p:spPr>
          <a:xfrm>
            <a:off x="817056" y="3743919"/>
            <a:ext cx="1692189" cy="369332"/>
          </a:xfrm>
          <a:prstGeom prst="rect">
            <a:avLst/>
          </a:prstGeom>
          <a:noFill/>
        </p:spPr>
        <p:txBody>
          <a:bodyPr wrap="square" rtlCol="0">
            <a:spAutoFit/>
          </a:bodyPr>
          <a:lstStyle/>
          <a:p>
            <a:pPr algn="ctr"/>
            <a:r>
              <a:rPr kumimoji="1" lang="en-US" altLang="ja-JP" dirty="0" smtClean="0"/>
              <a:t>VM Shadow</a:t>
            </a:r>
            <a:endParaRPr kumimoji="1" lang="ja-JP" altLang="en-US" dirty="0"/>
          </a:p>
        </p:txBody>
      </p:sp>
      <p:cxnSp>
        <p:nvCxnSpPr>
          <p:cNvPr id="42" name="直線コネクタ 41"/>
          <p:cNvCxnSpPr/>
          <p:nvPr/>
        </p:nvCxnSpPr>
        <p:spPr>
          <a:xfrm>
            <a:off x="2446725" y="4114702"/>
            <a:ext cx="1945255" cy="10638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2446725" y="4984341"/>
            <a:ext cx="1945255" cy="388875"/>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1013211" y="6381328"/>
            <a:ext cx="1296144" cy="369332"/>
          </a:xfrm>
          <a:prstGeom prst="rect">
            <a:avLst/>
          </a:prstGeom>
          <a:solidFill>
            <a:schemeClr val="bg1"/>
          </a:solidFill>
        </p:spPr>
        <p:txBody>
          <a:bodyPr wrap="square" rtlCol="0">
            <a:spAutoFit/>
          </a:bodyPr>
          <a:lstStyle/>
          <a:p>
            <a:pPr algn="ctr"/>
            <a:r>
              <a:rPr kumimoji="1" lang="ja-JP" altLang="en-US" dirty="0" smtClean="0"/>
              <a:t>監視ホスト</a:t>
            </a:r>
            <a:endParaRPr kumimoji="1" lang="ja-JP" altLang="en-US" dirty="0"/>
          </a:p>
        </p:txBody>
      </p:sp>
      <p:sp>
        <p:nvSpPr>
          <p:cNvPr id="46" name="テキスト ボックス 45"/>
          <p:cNvSpPr txBox="1"/>
          <p:nvPr/>
        </p:nvSpPr>
        <p:spPr>
          <a:xfrm>
            <a:off x="5427899" y="6381328"/>
            <a:ext cx="1643185" cy="369332"/>
          </a:xfrm>
          <a:prstGeom prst="rect">
            <a:avLst/>
          </a:prstGeom>
          <a:noFill/>
        </p:spPr>
        <p:txBody>
          <a:bodyPr wrap="square" rtlCol="0">
            <a:spAutoFit/>
          </a:bodyPr>
          <a:lstStyle/>
          <a:p>
            <a:pPr algn="ctr"/>
            <a:r>
              <a:rPr kumimoji="1" lang="ja-JP" altLang="en-US" dirty="0" smtClean="0"/>
              <a:t>クラウド</a:t>
            </a:r>
            <a:endParaRPr kumimoji="1" lang="ja-JP" altLang="en-US" dirty="0"/>
          </a:p>
        </p:txBody>
      </p:sp>
      <p:sp>
        <p:nvSpPr>
          <p:cNvPr id="43" name="正方形/長方形 42"/>
          <p:cNvSpPr/>
          <p:nvPr/>
        </p:nvSpPr>
        <p:spPr>
          <a:xfrm>
            <a:off x="6400397" y="4417644"/>
            <a:ext cx="1374549" cy="759016"/>
          </a:xfrm>
          <a:prstGeom prst="rect">
            <a:avLst/>
          </a:prstGeom>
          <a:solidFill>
            <a:schemeClr val="tx1">
              <a:lumMod val="50000"/>
              <a:lumOff val="50000"/>
            </a:schemeClr>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a:off x="6651472" y="4527915"/>
            <a:ext cx="839223" cy="483294"/>
          </a:xfrm>
          <a:prstGeom prst="ellipse">
            <a:avLst/>
          </a:prstGeom>
          <a:solidFill>
            <a:schemeClr val="bg1"/>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
        <p:nvSpPr>
          <p:cNvPr id="49" name="正方形/長方形 48"/>
          <p:cNvSpPr/>
          <p:nvPr/>
        </p:nvSpPr>
        <p:spPr>
          <a:xfrm>
            <a:off x="871063" y="5519244"/>
            <a:ext cx="5141096" cy="574052"/>
          </a:xfrm>
          <a:prstGeom prst="rect">
            <a:avLst/>
          </a:prstGeom>
          <a:solidFill>
            <a:srgbClr val="FFC0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RemoteTrans</a:t>
            </a:r>
            <a:endParaRPr kumimoji="1" lang="ja-JP" altLang="en-US" dirty="0">
              <a:solidFill>
                <a:schemeClr val="tx1"/>
              </a:solidFill>
            </a:endParaRPr>
          </a:p>
        </p:txBody>
      </p:sp>
    </p:spTree>
    <p:extLst>
      <p:ext uri="{BB962C8B-B14F-4D97-AF65-F5344CB8AC3E}">
        <p14:creationId xmlns:p14="http://schemas.microsoft.com/office/powerpoint/2010/main" val="262362525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1"/>
</p:tagLst>
</file>

<file path=ppt/tags/tag2.xml><?xml version="1.0" encoding="utf-8"?>
<p:tagLst xmlns:a="http://schemas.openxmlformats.org/drawingml/2006/main" xmlns:r="http://schemas.openxmlformats.org/officeDocument/2006/relationships" xmlns:p="http://schemas.openxmlformats.org/presentationml/2006/main">
  <p:tag name="TIMING" val="|23.5|11.3|7"/>
</p:tagLst>
</file>

<file path=ppt/tags/tag3.xml><?xml version="1.0" encoding="utf-8"?>
<p:tagLst xmlns:a="http://schemas.openxmlformats.org/drawingml/2006/main" xmlns:r="http://schemas.openxmlformats.org/officeDocument/2006/relationships" xmlns:p="http://schemas.openxmlformats.org/presentationml/2006/main">
  <p:tag name="TIMING" val="|42.3|10.9|6|5.1"/>
</p:tagLst>
</file>

<file path=ppt/tags/tag4.xml><?xml version="1.0" encoding="utf-8"?>
<p:tagLst xmlns:a="http://schemas.openxmlformats.org/drawingml/2006/main" xmlns:r="http://schemas.openxmlformats.org/officeDocument/2006/relationships" xmlns:p="http://schemas.openxmlformats.org/presentationml/2006/main">
  <p:tag name="TIMING" val="|23.1|14.2|7.9|9.1|4.4|8.5|2.3"/>
</p:tagLst>
</file>

<file path=ppt/tags/tag5.xml><?xml version="1.0" encoding="utf-8"?>
<p:tagLst xmlns:a="http://schemas.openxmlformats.org/drawingml/2006/main" xmlns:r="http://schemas.openxmlformats.org/officeDocument/2006/relationships" xmlns:p="http://schemas.openxmlformats.org/presentationml/2006/main">
  <p:tag name="TIMING" val="|37.9|10.4|17.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5466</TotalTime>
  <Words>1723</Words>
  <Application>Microsoft Office PowerPoint</Application>
  <PresentationFormat>画面に合わせる (4:3)</PresentationFormat>
  <Paragraphs>347</Paragraphs>
  <Slides>25</Slides>
  <Notes>25</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ビジネス</vt:lpstr>
      <vt:lpstr>クラウド上の仮想マシンの安全なリモート監視機構</vt:lpstr>
      <vt:lpstr>クラウド</vt:lpstr>
      <vt:lpstr>ユーザVMの安全な実行</vt:lpstr>
      <vt:lpstr>IDSの安全な実行</vt:lpstr>
      <vt:lpstr>クラウド内でのIDSオフロード</vt:lpstr>
      <vt:lpstr>提案：RemoteTrans</vt:lpstr>
      <vt:lpstr>脅威モデル</vt:lpstr>
      <vt:lpstr>リモートのVMの監視</vt:lpstr>
      <vt:lpstr>既存のIDSのリモート実行</vt:lpstr>
      <vt:lpstr>クラウド内での監視データの改ざん</vt:lpstr>
      <vt:lpstr>改ざんの検出手法</vt:lpstr>
      <vt:lpstr>クラウド内でのリプレイ攻撃</vt:lpstr>
      <vt:lpstr>RemoteTransにおける改ざん検出</vt:lpstr>
      <vt:lpstr>鍵管理</vt:lpstr>
      <vt:lpstr>VMMの完全性チェック</vt:lpstr>
      <vt:lpstr>実装：RTランタイム</vt:lpstr>
      <vt:lpstr>実装：Transcallの移植</vt:lpstr>
      <vt:lpstr>実装：RTモジュール</vt:lpstr>
      <vt:lpstr>実験</vt:lpstr>
      <vt:lpstr>攻撃検知</vt:lpstr>
      <vt:lpstr>既存のIDSの動作確認</vt:lpstr>
      <vt:lpstr>PowerPoint プレゼンテーション</vt:lpstr>
      <vt:lpstr>Shadow procfsの構築時間</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juda_kazuki</dc:creator>
  <cp:lastModifiedBy>juda_kazuki</cp:lastModifiedBy>
  <cp:revision>289</cp:revision>
  <cp:lastPrinted>2013-02-13T07:53:15Z</cp:lastPrinted>
  <dcterms:created xsi:type="dcterms:W3CDTF">2012-12-19T06:28:43Z</dcterms:created>
  <dcterms:modified xsi:type="dcterms:W3CDTF">2013-08-01T08:51:56Z</dcterms:modified>
</cp:coreProperties>
</file>