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C8F"/>
    <a:srgbClr val="CDBE70"/>
    <a:srgbClr val="A2CD5A"/>
    <a:srgbClr val="6E8B3D"/>
    <a:srgbClr val="104E8B"/>
    <a:srgbClr val="B0E2FF"/>
    <a:srgbClr val="66CCFF"/>
    <a:srgbClr val="99FFFF"/>
    <a:srgbClr val="99CCFF"/>
    <a:srgbClr val="A7F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655" autoAdjust="0"/>
  </p:normalViewPr>
  <p:slideViewPr>
    <p:cSldViewPr snapToGrid="0" snapToObjects="1">
      <p:cViewPr varScale="1">
        <p:scale>
          <a:sx n="101" d="100"/>
          <a:sy n="101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584" y="-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sync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Sheet1!$A$2:$A$5</c:f>
              <c:numCache>
                <c:formatCode>General</c:formatCode>
                <c:ptCount val="4"/>
                <c:pt idx="0">
                  <c:v>256.0</c:v>
                </c:pt>
                <c:pt idx="1">
                  <c:v>512.0</c:v>
                </c:pt>
                <c:pt idx="2">
                  <c:v>768.0</c:v>
                </c:pt>
                <c:pt idx="3">
                  <c:v>1024.0</c:v>
                </c:pt>
              </c:numCache>
            </c:num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13.9</c:v>
                </c:pt>
                <c:pt idx="1">
                  <c:v>15.9</c:v>
                </c:pt>
                <c:pt idx="2">
                  <c:v>18.5</c:v>
                </c:pt>
                <c:pt idx="3">
                  <c:v>20.3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sync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Sheet1!$A$2:$A$5</c:f>
              <c:numCache>
                <c:formatCode>General</c:formatCode>
                <c:ptCount val="4"/>
                <c:pt idx="0">
                  <c:v>256.0</c:v>
                </c:pt>
                <c:pt idx="1">
                  <c:v>512.0</c:v>
                </c:pt>
                <c:pt idx="2">
                  <c:v>768.0</c:v>
                </c:pt>
                <c:pt idx="3">
                  <c:v>1024.0</c:v>
                </c:pt>
              </c:numCache>
            </c:numRef>
          </c:xVal>
          <c:yVal>
            <c:numRef>
              <c:f>Sheet1!$C$2:$C$5</c:f>
              <c:numCache>
                <c:formatCode>General</c:formatCode>
                <c:ptCount val="4"/>
                <c:pt idx="0">
                  <c:v>13.3</c:v>
                </c:pt>
                <c:pt idx="1">
                  <c:v>15.4</c:v>
                </c:pt>
                <c:pt idx="2">
                  <c:v>18.1</c:v>
                </c:pt>
                <c:pt idx="3">
                  <c:v>20.4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3467880"/>
        <c:axId val="-2123856104"/>
      </c:scatterChart>
      <c:valAx>
        <c:axId val="-2123467880"/>
        <c:scaling>
          <c:orientation val="minMax"/>
          <c:max val="1024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b="1">
                    <a:latin typeface="Tahoma"/>
                  </a:defRPr>
                </a:pPr>
                <a:r>
                  <a:rPr lang="en-US" altLang="ja-JP" b="1" baseline="0" dirty="0" smtClean="0">
                    <a:latin typeface="Tahoma"/>
                  </a:rPr>
                  <a:t>size of a guard VM (MB)</a:t>
                </a:r>
                <a:endParaRPr lang="ja-JP" altLang="en-US" b="1" dirty="0">
                  <a:latin typeface="Tahoma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/>
              </a:defRPr>
            </a:pPr>
            <a:endParaRPr lang="ja-JP"/>
          </a:p>
        </c:txPr>
        <c:crossAx val="-2123856104"/>
        <c:crosses val="autoZero"/>
        <c:crossBetween val="midCat"/>
        <c:majorUnit val="256.0"/>
      </c:valAx>
      <c:valAx>
        <c:axId val="-21238561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1">
                    <a:latin typeface="Tahoma"/>
                  </a:defRPr>
                </a:pPr>
                <a:r>
                  <a:rPr lang="en-US" altLang="ja-JP" b="1" dirty="0" smtClean="0">
                    <a:latin typeface="Tahoma"/>
                  </a:rPr>
                  <a:t>time</a:t>
                </a:r>
                <a:r>
                  <a:rPr lang="en-US" altLang="ja-JP" b="1" baseline="0" dirty="0" smtClean="0">
                    <a:latin typeface="Tahoma"/>
                  </a:rPr>
                  <a:t> (sec)</a:t>
                </a:r>
                <a:endParaRPr lang="ja-JP" altLang="en-US" b="1" dirty="0">
                  <a:latin typeface="Tahoma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/>
              </a:defRPr>
            </a:pPr>
            <a:endParaRPr lang="ja-JP"/>
          </a:p>
        </c:txPr>
        <c:crossAx val="-2123467880"/>
        <c:crosses val="autoZero"/>
        <c:crossBetween val="midCat"/>
      </c:valAx>
    </c:plotArea>
    <c:legend>
      <c:legendPos val="t"/>
      <c:layout/>
      <c:overlay val="0"/>
      <c:txPr>
        <a:bodyPr/>
        <a:lstStyle/>
        <a:p>
          <a:pPr>
            <a:defRPr>
              <a:latin typeface="Tahoma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sync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Sheet1!$A$2:$A$5</c:f>
              <c:numCache>
                <c:formatCode>General</c:formatCode>
                <c:ptCount val="4"/>
                <c:pt idx="0">
                  <c:v>256.0</c:v>
                </c:pt>
                <c:pt idx="1">
                  <c:v>512.0</c:v>
                </c:pt>
                <c:pt idx="2">
                  <c:v>768.0</c:v>
                </c:pt>
                <c:pt idx="3">
                  <c:v>1024.0</c:v>
                </c:pt>
              </c:numCache>
            </c:num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0.79</c:v>
                </c:pt>
                <c:pt idx="1">
                  <c:v>0.87</c:v>
                </c:pt>
                <c:pt idx="2">
                  <c:v>0.98</c:v>
                </c:pt>
                <c:pt idx="3">
                  <c:v>1.06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sync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Sheet1!$A$2:$A$5</c:f>
              <c:numCache>
                <c:formatCode>General</c:formatCode>
                <c:ptCount val="4"/>
                <c:pt idx="0">
                  <c:v>256.0</c:v>
                </c:pt>
                <c:pt idx="1">
                  <c:v>512.0</c:v>
                </c:pt>
                <c:pt idx="2">
                  <c:v>768.0</c:v>
                </c:pt>
                <c:pt idx="3">
                  <c:v>1024.0</c:v>
                </c:pt>
              </c:numCache>
            </c:numRef>
          </c:xVal>
          <c:yVal>
            <c:numRef>
              <c:f>Sheet1!$C$2:$C$5</c:f>
              <c:numCache>
                <c:formatCode>General</c:formatCode>
                <c:ptCount val="4"/>
                <c:pt idx="0">
                  <c:v>0.75</c:v>
                </c:pt>
                <c:pt idx="1">
                  <c:v>0.8</c:v>
                </c:pt>
                <c:pt idx="2">
                  <c:v>0.9</c:v>
                </c:pt>
                <c:pt idx="3">
                  <c:v>0.89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5722232"/>
        <c:axId val="-2125637752"/>
      </c:scatterChart>
      <c:valAx>
        <c:axId val="2105722232"/>
        <c:scaling>
          <c:orientation val="minMax"/>
          <c:max val="1024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b="1">
                    <a:latin typeface="Tahoma"/>
                  </a:defRPr>
                </a:pPr>
                <a:r>
                  <a:rPr lang="en-US" altLang="ja-JP" b="1" dirty="0" smtClean="0">
                    <a:latin typeface="Tahoma"/>
                  </a:rPr>
                  <a:t>size</a:t>
                </a:r>
                <a:r>
                  <a:rPr lang="en-US" altLang="ja-JP" b="1" baseline="0" dirty="0" smtClean="0">
                    <a:latin typeface="Tahoma"/>
                  </a:rPr>
                  <a:t> of a guard VM (MB)</a:t>
                </a:r>
                <a:endParaRPr lang="ja-JP" altLang="en-US" b="1" dirty="0">
                  <a:latin typeface="Tahoma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/>
              </a:defRPr>
            </a:pPr>
            <a:endParaRPr lang="ja-JP"/>
          </a:p>
        </c:txPr>
        <c:crossAx val="-2125637752"/>
        <c:crosses val="autoZero"/>
        <c:crossBetween val="midCat"/>
        <c:majorUnit val="256.0"/>
      </c:valAx>
      <c:valAx>
        <c:axId val="-21256377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1">
                    <a:latin typeface="Tahoma"/>
                  </a:defRPr>
                </a:pPr>
                <a:r>
                  <a:rPr lang="en-US" altLang="ja-JP" b="1" dirty="0" smtClean="0">
                    <a:latin typeface="Tahoma"/>
                  </a:rPr>
                  <a:t>time (sec)</a:t>
                </a:r>
                <a:endParaRPr lang="ja-JP" altLang="en-US" b="1" dirty="0">
                  <a:latin typeface="Tahoma"/>
                </a:endParaRPr>
              </a:p>
            </c:rich>
          </c:tx>
          <c:layout/>
          <c:overlay val="0"/>
        </c:title>
        <c:numFmt formatCode="0.0_);[Red]\(0.0\)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/>
              </a:defRPr>
            </a:pPr>
            <a:endParaRPr lang="ja-JP"/>
          </a:p>
        </c:txPr>
        <c:crossAx val="2105722232"/>
        <c:crosses val="autoZero"/>
        <c:crossBetween val="midCat"/>
      </c:valAx>
    </c:plotArea>
    <c:legend>
      <c:legendPos val="t"/>
      <c:layout/>
      <c:overlay val="0"/>
      <c:txPr>
        <a:bodyPr/>
        <a:lstStyle/>
        <a:p>
          <a:pPr>
            <a:defRPr>
              <a:latin typeface="Tahoma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1360F-732F-D54E-83DD-CD17C6A7297F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6AD0-6DF8-554B-9CFF-B9D6BADA6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I'm Kenichi Kourai from Kyushu Institute of Technology.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&gt; In</a:t>
            </a:r>
            <a:r>
              <a:rPr kumimoji="1" lang="en-US" altLang="ja-JP" baseline="0" dirty="0" smtClean="0">
                <a:solidFill>
                  <a:schemeClr val="tx1"/>
                </a:solidFill>
              </a:rPr>
              <a:t> this talk, I'm </a:t>
            </a:r>
            <a:r>
              <a:rPr kumimoji="1" lang="en-US" altLang="ja-JP" baseline="0" dirty="0" err="1" smtClean="0">
                <a:solidFill>
                  <a:schemeClr val="tx1"/>
                </a:solidFill>
              </a:rPr>
              <a:t>gonna</a:t>
            </a:r>
            <a:r>
              <a:rPr kumimoji="1" lang="en-US" altLang="ja-JP" baseline="0" dirty="0" smtClean="0">
                <a:solidFill>
                  <a:schemeClr val="tx1"/>
                </a:solidFill>
              </a:rPr>
              <a:t> talk about </a:t>
            </a:r>
            <a:r>
              <a:rPr kumimoji="1" lang="en-US" altLang="ja-JP" baseline="0" dirty="0" err="1" smtClean="0">
                <a:solidFill>
                  <a:schemeClr val="tx1"/>
                </a:solidFill>
              </a:rPr>
              <a:t>synhcornized</a:t>
            </a:r>
            <a:r>
              <a:rPr kumimoji="1" lang="en-US" altLang="ja-JP" baseline="0" dirty="0" smtClean="0">
                <a:solidFill>
                  <a:schemeClr val="tx1"/>
                </a:solidFill>
              </a:rPr>
              <a:t> co-migration of virtual machines for IDS offloading in clouds.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conclusion, we </a:t>
            </a:r>
            <a:r>
              <a:rPr kumimoji="1" lang="en-US" altLang="ja-JP" dirty="0"/>
              <a:t>proposed VMCoupler</a:t>
            </a:r>
            <a:r>
              <a:rPr kumimoji="1" lang="en-US" altLang="ja-JP" baseline="0" dirty="0"/>
              <a:t> for synchronized co-migration of offloaded IDSes and their target VM.</a:t>
            </a:r>
          </a:p>
          <a:p>
            <a:r>
              <a:rPr kumimoji="1" lang="en-US" altLang="ja-JP" baseline="0" dirty="0" smtClean="0"/>
              <a:t>&gt; In </a:t>
            </a:r>
            <a:r>
              <a:rPr kumimoji="1" lang="en-US" altLang="ja-JP" baseline="0" dirty="0"/>
              <a:t>VMCoupler, offloaded IDSes are run in a guard VM.</a:t>
            </a:r>
          </a:p>
          <a:p>
            <a:r>
              <a:rPr kumimoji="1" lang="en-US" altLang="ja-JP" baseline="0" dirty="0" smtClean="0"/>
              <a:t>&gt; A </a:t>
            </a:r>
            <a:r>
              <a:rPr kumimoji="1" lang="en-US" altLang="ja-JP" baseline="0" dirty="0"/>
              <a:t>guard VM is synchronously co-migrated with its target VM.</a:t>
            </a:r>
          </a:p>
          <a:p>
            <a:r>
              <a:rPr kumimoji="1" lang="en-US" altLang="ja-JP" baseline="0" dirty="0" smtClean="0"/>
              <a:t>&gt;&gt; One </a:t>
            </a:r>
            <a:r>
              <a:rPr kumimoji="1" lang="en-US" altLang="ja-JP" baseline="0" dirty="0"/>
              <a:t>of our future work is reducing downtime.</a:t>
            </a:r>
          </a:p>
          <a:p>
            <a:r>
              <a:rPr kumimoji="1" lang="en-US" altLang="ja-JP" baseline="0" dirty="0" smtClean="0"/>
              <a:t>&gt; For </a:t>
            </a:r>
            <a:r>
              <a:rPr kumimoji="1" lang="en-US" altLang="ja-JP" baseline="0" dirty="0"/>
              <a:t>this, we need more synchronization between two VMs.</a:t>
            </a:r>
          </a:p>
          <a:p>
            <a:r>
              <a:rPr kumimoji="1" lang="en-US" altLang="ja-JP" dirty="0" smtClean="0"/>
              <a:t>&gt;&gt; Another </a:t>
            </a:r>
            <a:r>
              <a:rPr kumimoji="1" lang="en-US" altLang="ja-JP" dirty="0"/>
              <a:t>direction is allowing one guard VM to monitor multiple</a:t>
            </a:r>
            <a:r>
              <a:rPr kumimoji="1" lang="en-US" altLang="ja-JP" baseline="0" dirty="0"/>
              <a:t> target VMs to reduce the number of guard VMs in the system.</a:t>
            </a:r>
          </a:p>
          <a:p>
            <a:r>
              <a:rPr kumimoji="1" lang="en-US" altLang="ja-JP" baseline="0" dirty="0" smtClean="0"/>
              <a:t>&gt; One </a:t>
            </a:r>
            <a:r>
              <a:rPr kumimoji="1" lang="en-US" altLang="ja-JP" baseline="0" dirty="0"/>
              <a:t>of the challenges is how VMCoupler migrate them efficiently</a:t>
            </a:r>
            <a:r>
              <a:rPr kumimoji="1" lang="en-US" altLang="ja-JP" baseline="0" dirty="0" smtClean="0"/>
              <a:t>. //</a:t>
            </a:r>
            <a:endParaRPr kumimoji="1" lang="en-US" altLang="ja-JP" baseline="0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890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Infrastructure</a:t>
            </a:r>
            <a:r>
              <a:rPr kumimoji="1" lang="en-US" altLang="ja-JP" baseline="0" dirty="0" smtClean="0">
                <a:solidFill>
                  <a:schemeClr val="tx1"/>
                </a:solidFill>
              </a:rPr>
              <a:t> as a service provides virtual machines for users.</a:t>
            </a:r>
          </a:p>
          <a:p>
            <a:r>
              <a:rPr kumimoji="1" lang="en-US" altLang="ja-JP" baseline="0" dirty="0" smtClean="0">
                <a:solidFill>
                  <a:schemeClr val="tx1"/>
                </a:solidFill>
              </a:rPr>
              <a:t>&gt; The users run their VMs in IaaS clouds and set up their own operating systems and applications inside the VMs.</a:t>
            </a:r>
          </a:p>
          <a:p>
            <a:r>
              <a:rPr kumimoji="1" lang="en-US" altLang="ja-JP" baseline="0" dirty="0" smtClean="0">
                <a:solidFill>
                  <a:schemeClr val="tx1"/>
                </a:solidFill>
              </a:rPr>
              <a:t>&gt; Unfortunately, the systems inside VMs are not always well maintained and can be penetrated by attackers.</a:t>
            </a:r>
          </a:p>
          <a:p>
            <a:r>
              <a:rPr kumimoji="1" lang="en-US" altLang="ja-JP" baseline="0" dirty="0" smtClean="0">
                <a:solidFill>
                  <a:schemeClr val="tx1"/>
                </a:solidFill>
              </a:rPr>
              <a:t>&gt; For the last line of defense, intrusion detection systems are useful.</a:t>
            </a:r>
          </a:p>
          <a:p>
            <a:r>
              <a:rPr kumimoji="1" lang="en-US" altLang="ja-JP" baseline="0" dirty="0" smtClean="0">
                <a:solidFill>
                  <a:schemeClr val="tx1"/>
                </a:solidFill>
              </a:rPr>
              <a:t>&gt; They can monitor the operating systems, network, and storage of VMs and alert administrators to attacks if they detect symptoms of intrusion.</a:t>
            </a:r>
          </a:p>
          <a:p>
            <a:endParaRPr kumimoji="1" lang="en-US" altLang="ja-JP" baseline="0" dirty="0" smtClean="0">
              <a:solidFill>
                <a:schemeClr val="tx1"/>
              </a:solidFill>
            </a:endParaRPr>
          </a:p>
          <a:p>
            <a:r>
              <a:rPr kumimoji="1" lang="en-US" altLang="ja-JP" baseline="0" dirty="0" smtClean="0">
                <a:solidFill>
                  <a:schemeClr val="tx1"/>
                </a:solidFill>
              </a:rPr>
              <a:t>&gt;&gt; However, it is difficult for IaaS providers to enforce users to install IDSes.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&gt;</a:t>
            </a:r>
            <a:r>
              <a:rPr kumimoji="1" lang="en-US" altLang="ja-JP" baseline="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In IaaS clouds, the providers just provide VMs and then cannot install any software in the VMs without users' cooperation. //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58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To solve</a:t>
            </a:r>
            <a:r>
              <a:rPr kumimoji="1" lang="en-US" altLang="ja-JP" baseline="0" dirty="0"/>
              <a:t> this problem, IaaS providers can use a technique called IDS offloading.</a:t>
            </a:r>
          </a:p>
          <a:p>
            <a:r>
              <a:rPr kumimoji="1" lang="en-US" altLang="ja-JP" baseline="0" dirty="0" smtClean="0"/>
              <a:t>&gt; IDS </a:t>
            </a:r>
            <a:r>
              <a:rPr kumimoji="1" lang="en-US" altLang="ja-JP" baseline="0" dirty="0"/>
              <a:t>offloading enables IDSes to run in the outside of the target VM.</a:t>
            </a:r>
          </a:p>
          <a:p>
            <a:r>
              <a:rPr kumimoji="1" lang="en-US" altLang="ja-JP" dirty="0" smtClean="0"/>
              <a:t>&gt; It </a:t>
            </a:r>
            <a:r>
              <a:rPr kumimoji="1" lang="en-US" altLang="ja-JP" dirty="0"/>
              <a:t>prevents interferences from intruders in the VM</a:t>
            </a:r>
            <a:r>
              <a:rPr kumimoji="1" lang="en-US" altLang="ja-JP" baseline="0" dirty="0"/>
              <a:t> because IDSes do not run inside the VM.</a:t>
            </a:r>
          </a:p>
          <a:p>
            <a:r>
              <a:rPr kumimoji="1" lang="en-US" altLang="ja-JP" baseline="0" dirty="0" smtClean="0"/>
              <a:t>&gt; Using </a:t>
            </a:r>
            <a:r>
              <a:rPr kumimoji="1" lang="en-US" altLang="ja-JP" baseline="0" dirty="0"/>
              <a:t>a technique called VM introspection, offloaded IDSes can monitor the internals of the operating system, the network packets, and the file systems of the VM.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&gt;&gt; IDS </a:t>
            </a:r>
            <a:r>
              <a:rPr kumimoji="1" lang="en-US" altLang="ja-JP" baseline="0" dirty="0"/>
              <a:t>offloading is attractive to IaaS providers in that they can deploy IDSes without cooperation of the users.</a:t>
            </a:r>
          </a:p>
          <a:p>
            <a:r>
              <a:rPr kumimoji="1" lang="en-US" altLang="ja-JP" baseline="0" dirty="0" smtClean="0"/>
              <a:t>&gt; IaaS </a:t>
            </a:r>
            <a:r>
              <a:rPr kumimoji="1" lang="en-US" altLang="ja-JP" baseline="0" dirty="0"/>
              <a:t>providers can install IDSes in the outside of the target VM by themselves and monitor the VM</a:t>
            </a:r>
            <a:r>
              <a:rPr kumimoji="1" lang="en-US" altLang="ja-JP" baseline="0" dirty="0" smtClean="0"/>
              <a:t>. //</a:t>
            </a:r>
            <a:endParaRPr kumimoji="1" lang="en-US" altLang="ja-JP" baseline="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941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On the other hand, IaaS clouds migrate VMs for various purposes.</a:t>
            </a:r>
          </a:p>
          <a:p>
            <a:r>
              <a:rPr kumimoji="1" lang="en-US" altLang="ja-JP" dirty="0" smtClean="0"/>
              <a:t>&gt; Using </a:t>
            </a:r>
            <a:r>
              <a:rPr kumimoji="1" lang="en-US" altLang="ja-JP" dirty="0"/>
              <a:t>VM migration, IaaS</a:t>
            </a:r>
            <a:r>
              <a:rPr kumimoji="1" lang="en-US" altLang="ja-JP" baseline="0" dirty="0"/>
              <a:t> providers can maintain physical machines without interrupting services provided by VMs.</a:t>
            </a:r>
          </a:p>
          <a:p>
            <a:r>
              <a:rPr kumimoji="1" lang="en-US" altLang="ja-JP" baseline="0" dirty="0" smtClean="0"/>
              <a:t>&gt; They </a:t>
            </a:r>
            <a:r>
              <a:rPr kumimoji="1" lang="en-US" altLang="ja-JP" baseline="0" dirty="0"/>
              <a:t>can also perform load balancing and server consolidation</a:t>
            </a:r>
            <a:r>
              <a:rPr kumimoji="1" lang="en-US" altLang="ja-JP" baseline="0" dirty="0" smtClean="0"/>
              <a:t>.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&gt;&gt; When </a:t>
            </a:r>
            <a:r>
              <a:rPr kumimoji="1" lang="en-US" altLang="ja-JP" dirty="0"/>
              <a:t>a VM is migrated, offloaded</a:t>
            </a:r>
            <a:r>
              <a:rPr kumimoji="1" lang="en-US" altLang="ja-JP" baseline="0" dirty="0"/>
              <a:t> IDSes should be moved together with its target VM to the same destination host.</a:t>
            </a:r>
          </a:p>
          <a:p>
            <a:r>
              <a:rPr kumimoji="1" lang="en-US" altLang="ja-JP" baseline="0" dirty="0" smtClean="0"/>
              <a:t>&gt; However</a:t>
            </a:r>
            <a:r>
              <a:rPr kumimoji="1" lang="en-US" altLang="ja-JP" baseline="0" dirty="0"/>
              <a:t>, they are not automatically moved with migrated VMs</a:t>
            </a:r>
            <a:r>
              <a:rPr kumimoji="1" lang="en-US" altLang="ja-JP" baseline="0" dirty="0" smtClean="0"/>
              <a:t>. (animation)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None/>
              <a:tabLst/>
              <a:defRPr/>
            </a:pPr>
            <a:r>
              <a:rPr kumimoji="1" lang="en-US" altLang="ja-JP" baseline="0" dirty="0" smtClean="0"/>
              <a:t>&gt; So </a:t>
            </a:r>
            <a:r>
              <a:rPr kumimoji="1" lang="en-US" altLang="ja-JP" baseline="0" dirty="0"/>
              <a:t>they cannot continue to monitor the target VM after the VM has been migrated</a:t>
            </a:r>
            <a:r>
              <a:rPr kumimoji="1" lang="en-US" altLang="ja-JP" baseline="0" dirty="0" smtClean="0"/>
              <a:t>. //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91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To support VM migration with IDS offloading, we</a:t>
            </a:r>
            <a:r>
              <a:rPr kumimoji="1" lang="en-US" altLang="ja-JP" baseline="0" dirty="0"/>
              <a:t> propose VMCoupler for enabling co-migration of offloaded IDSes and their target VM.</a:t>
            </a:r>
          </a:p>
          <a:p>
            <a:r>
              <a:rPr kumimoji="1" lang="en-US" altLang="ja-JP" dirty="0" smtClean="0"/>
              <a:t>&gt; VMCoupler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/>
              <a:t>provides a special VM called a guard VM.</a:t>
            </a:r>
          </a:p>
          <a:p>
            <a:pPr marL="0" indent="0">
              <a:buFont typeface="Wingdings" charset="0"/>
              <a:buNone/>
            </a:pPr>
            <a:r>
              <a:rPr kumimoji="1" lang="en-US" altLang="ja-JP" baseline="0" dirty="0" smtClean="0"/>
              <a:t>&gt; Offloaded </a:t>
            </a:r>
            <a:r>
              <a:rPr kumimoji="1" lang="en-US" altLang="ja-JP" baseline="0" dirty="0"/>
              <a:t>IDSes run in a guard VM and monitor the internals of the target VM using VM </a:t>
            </a:r>
            <a:r>
              <a:rPr kumimoji="1" lang="en-US" altLang="ja-JP" baseline="0" dirty="0" smtClean="0"/>
              <a:t>introspection.</a:t>
            </a:r>
          </a:p>
          <a:p>
            <a:pPr marL="0" indent="0">
              <a:buFont typeface="Wingdings" charset="0"/>
              <a:buNone/>
            </a:pPr>
            <a:r>
              <a:rPr kumimoji="1" lang="en-US" altLang="ja-JP" baseline="0" dirty="0" smtClean="0"/>
              <a:t>&gt; On </a:t>
            </a:r>
            <a:r>
              <a:rPr kumimoji="1" lang="en-US" altLang="ja-JP" baseline="0" dirty="0"/>
              <a:t>VM migration, a guard VM is migrated together with its target VM</a:t>
            </a:r>
            <a:r>
              <a:rPr kumimoji="1" lang="en-US" altLang="ja-JP" baseline="0" dirty="0" smtClean="0"/>
              <a:t>. (animation)</a:t>
            </a:r>
          </a:p>
          <a:p>
            <a:r>
              <a:rPr kumimoji="1" lang="en-US" altLang="ja-JP" baseline="0" dirty="0" smtClean="0"/>
              <a:t>&gt;&gt; At </a:t>
            </a:r>
            <a:r>
              <a:rPr kumimoji="1" lang="en-US" altLang="ja-JP" baseline="0" dirty="0"/>
              <a:t>this time, offloaded IDSes in a guard VM can continue to monitor the target VM.</a:t>
            </a:r>
          </a:p>
          <a:p>
            <a:r>
              <a:rPr kumimoji="1" lang="en-US" altLang="ja-JP" dirty="0" smtClean="0"/>
              <a:t>&gt; This </a:t>
            </a:r>
            <a:r>
              <a:rPr kumimoji="1" lang="en-US" altLang="ja-JP" dirty="0"/>
              <a:t>can be done without any modification</a:t>
            </a:r>
            <a:r>
              <a:rPr kumimoji="1" lang="en-US" altLang="ja-JP" baseline="0" dirty="0"/>
              <a:t> to IDSes.</a:t>
            </a:r>
          </a:p>
          <a:p>
            <a:r>
              <a:rPr kumimoji="1" lang="en-US" altLang="ja-JP" baseline="0" dirty="0" smtClean="0"/>
              <a:t>&gt; That </a:t>
            </a:r>
            <a:r>
              <a:rPr kumimoji="1" lang="en-US" altLang="ja-JP" baseline="0" dirty="0"/>
              <a:t>is, IDSes are not aware of VM migration</a:t>
            </a:r>
            <a:r>
              <a:rPr kumimoji="1" lang="en-US" altLang="ja-JP" baseline="0" dirty="0" smtClean="0"/>
              <a:t>. //</a:t>
            </a:r>
            <a:endParaRPr kumimoji="1" lang="en-US" altLang="ja-JP" baseline="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29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A guard VM allows IDSes to monitor</a:t>
            </a:r>
            <a:r>
              <a:rPr kumimoji="1" lang="en-US" altLang="ja-JP" baseline="0" dirty="0"/>
              <a:t> their target VM.</a:t>
            </a:r>
          </a:p>
          <a:p>
            <a:r>
              <a:rPr kumimoji="1" lang="en-US" altLang="ja-JP" dirty="0" smtClean="0"/>
              <a:t>&gt; To </a:t>
            </a:r>
            <a:r>
              <a:rPr kumimoji="1" lang="en-US" altLang="ja-JP" dirty="0"/>
              <a:t>give least privilege to a guard VM, the VM can monitor</a:t>
            </a:r>
            <a:r>
              <a:rPr kumimoji="1" lang="en-US" altLang="ja-JP" baseline="0" dirty="0"/>
              <a:t> only one target VM.</a:t>
            </a:r>
          </a:p>
          <a:p>
            <a:r>
              <a:rPr kumimoji="1" lang="en-US" altLang="ja-JP" baseline="0" dirty="0" smtClean="0"/>
              <a:t>&gt; Here</a:t>
            </a:r>
            <a:r>
              <a:rPr kumimoji="1" lang="en-US" altLang="ja-JP" baseline="0" dirty="0"/>
              <a:t>, </a:t>
            </a:r>
            <a:r>
              <a:rPr kumimoji="1" lang="en-US" altLang="ja-JP" baseline="0" dirty="0" smtClean="0"/>
              <a:t>a challenge is </a:t>
            </a:r>
            <a:r>
              <a:rPr kumimoji="1" lang="en-US" altLang="ja-JP" baseline="0" dirty="0"/>
              <a:t>how to give necessary privileges to a guard VM.</a:t>
            </a:r>
          </a:p>
          <a:p>
            <a:r>
              <a:rPr kumimoji="1" lang="en-US" altLang="ja-JP" baseline="0" dirty="0" smtClean="0"/>
              <a:t>&gt;&gt; To </a:t>
            </a:r>
            <a:r>
              <a:rPr kumimoji="1" lang="en-US" altLang="ja-JP" baseline="0" dirty="0"/>
              <a:t>monitor the operating system in the target VM, IDSes in a guard VM can access the memory contents of the target VM.</a:t>
            </a:r>
          </a:p>
          <a:p>
            <a:r>
              <a:rPr kumimoji="1" lang="en-US" altLang="ja-JP" baseline="0" dirty="0" smtClean="0"/>
              <a:t>&gt; For </a:t>
            </a:r>
            <a:r>
              <a:rPr kumimoji="1" lang="en-US" altLang="ja-JP" baseline="0" dirty="0"/>
              <a:t>this memory monitoring, VMCoupler allows the IDSes to map the memory pages of the target VM by issuing a hypervisor call</a:t>
            </a:r>
            <a:r>
              <a:rPr kumimoji="1" lang="en-US" altLang="ja-JP" baseline="0" dirty="0" smtClean="0"/>
              <a:t>. (animation)</a:t>
            </a:r>
            <a:endParaRPr kumimoji="1" lang="en-US" altLang="ja-JP" baseline="0" dirty="0"/>
          </a:p>
          <a:p>
            <a:r>
              <a:rPr kumimoji="1" lang="en-US" altLang="ja-JP" baseline="0" dirty="0" smtClean="0"/>
              <a:t>&gt;&gt; To </a:t>
            </a:r>
            <a:r>
              <a:rPr kumimoji="1" lang="en-US" altLang="ja-JP" baseline="0" dirty="0"/>
              <a:t>monitor the network of the target VM, IDSes can capture the network packets from and to the target VM.</a:t>
            </a:r>
          </a:p>
          <a:p>
            <a:r>
              <a:rPr kumimoji="1" lang="en-US" altLang="ja-JP" dirty="0" smtClean="0"/>
              <a:t>&gt; For </a:t>
            </a:r>
            <a:r>
              <a:rPr kumimoji="1" lang="en-US" altLang="ja-JP" dirty="0"/>
              <a:t>this network monitoring,</a:t>
            </a:r>
            <a:r>
              <a:rPr kumimoji="1" lang="en-US" altLang="ja-JP" baseline="0" dirty="0"/>
              <a:t> VMCoupler configures port mirroring at the virtual switch in the hypervisor so that all the packets are duplicated</a:t>
            </a:r>
            <a:r>
              <a:rPr kumimoji="1" lang="en-US" altLang="ja-JP" baseline="0" dirty="0" smtClean="0"/>
              <a:t>. (animation)</a:t>
            </a:r>
            <a:endParaRPr kumimoji="1" lang="en-US" altLang="ja-JP" baseline="0" dirty="0"/>
          </a:p>
          <a:p>
            <a:r>
              <a:rPr kumimoji="1" lang="en-US" altLang="ja-JP" baseline="0" dirty="0" smtClean="0"/>
              <a:t>&gt;&gt; For </a:t>
            </a:r>
            <a:r>
              <a:rPr kumimoji="1" lang="en-US" altLang="ja-JP" baseline="0" dirty="0"/>
              <a:t>storage monitoring, IDSes can read the networked storage for the target VM directly</a:t>
            </a:r>
            <a:r>
              <a:rPr kumimoji="1" lang="en-US" altLang="ja-JP" baseline="0" dirty="0" smtClean="0"/>
              <a:t>. (animation) //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597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/>
              <a:t>For the continuity of the monitoring, VMCoupler performs co-migration of a guard VM and its target VM.</a:t>
            </a:r>
          </a:p>
          <a:p>
            <a:r>
              <a:rPr kumimoji="1" lang="en-US" altLang="ja-JP" baseline="0" dirty="0" smtClean="0"/>
              <a:t>&gt; At </a:t>
            </a:r>
            <a:r>
              <a:rPr kumimoji="1" lang="en-US" altLang="ja-JP" baseline="0" dirty="0"/>
              <a:t>this time, it saves monitoring states at a source host and restores them at a destination host</a:t>
            </a:r>
            <a:r>
              <a:rPr kumimoji="1" lang="en-US" altLang="ja-JP" baseline="0" dirty="0" smtClean="0"/>
              <a:t>. (animation)</a:t>
            </a:r>
            <a:endParaRPr kumimoji="1" lang="en-US" altLang="ja-JP" baseline="0" dirty="0"/>
          </a:p>
          <a:p>
            <a:r>
              <a:rPr kumimoji="1" lang="en-US" altLang="ja-JP" baseline="0" dirty="0" smtClean="0"/>
              <a:t>&gt;&gt; For </a:t>
            </a:r>
            <a:r>
              <a:rPr kumimoji="1" lang="en-US" altLang="ja-JP" baseline="0" dirty="0"/>
              <a:t>memory monitoring, VMCoupler saves the mapping state of the target VM's memory because such information is lost in the traditional migration mechanism.</a:t>
            </a:r>
          </a:p>
          <a:p>
            <a:r>
              <a:rPr kumimoji="1" lang="en-US" altLang="ja-JP" baseline="0" dirty="0" smtClean="0"/>
              <a:t>&gt; VMCoupler </a:t>
            </a:r>
            <a:r>
              <a:rPr kumimoji="1" lang="en-US" altLang="ja-JP" baseline="0" dirty="0"/>
              <a:t>transfers the mapping state with the target VM and restores it by re-mapping the memory pages of the target VM at the destination host</a:t>
            </a:r>
            <a:r>
              <a:rPr kumimoji="1" lang="en-US" altLang="ja-JP" baseline="0" dirty="0" smtClean="0"/>
              <a:t>. (animation)</a:t>
            </a:r>
            <a:endParaRPr kumimoji="1" lang="en-US" altLang="ja-JP" baseline="0" dirty="0"/>
          </a:p>
          <a:p>
            <a:r>
              <a:rPr kumimoji="1" lang="en-US" altLang="ja-JP" baseline="0" dirty="0" smtClean="0"/>
              <a:t>&gt;&gt; For </a:t>
            </a:r>
            <a:r>
              <a:rPr kumimoji="1" lang="en-US" altLang="ja-JP" baseline="0" dirty="0"/>
              <a:t>network monitoring, VMCoupler saves the state of port mirroring at the source host because the state is maintained by the a virtual switch located in the outside of a guard VM.</a:t>
            </a:r>
          </a:p>
          <a:p>
            <a:r>
              <a:rPr kumimoji="1" lang="en-US" altLang="ja-JP" baseline="0" dirty="0" smtClean="0"/>
              <a:t>&gt; VMCoupler </a:t>
            </a:r>
            <a:r>
              <a:rPr kumimoji="1" lang="en-US" altLang="ja-JP" baseline="0" dirty="0"/>
              <a:t>restores the state of port mirroring by re-configuring it at the virtual switch of the destination host</a:t>
            </a:r>
            <a:r>
              <a:rPr kumimoji="1" lang="en-US" altLang="ja-JP" baseline="0" dirty="0" smtClean="0"/>
              <a:t>. (animation)</a:t>
            </a:r>
            <a:endParaRPr kumimoji="1" lang="en-US" altLang="ja-JP" baseline="0" dirty="0"/>
          </a:p>
          <a:p>
            <a:r>
              <a:rPr kumimoji="1" lang="en-US" altLang="ja-JP" baseline="0" dirty="0" smtClean="0"/>
              <a:t>&gt;&gt; For </a:t>
            </a:r>
            <a:r>
              <a:rPr kumimoji="1" lang="en-US" altLang="ja-JP" baseline="0" dirty="0"/>
              <a:t>storage monitoring, VMCoupler does nothing </a:t>
            </a:r>
            <a:r>
              <a:rPr kumimoji="1" lang="en-US" altLang="ja-JP" baseline="0" dirty="0" smtClean="0"/>
              <a:t>because </a:t>
            </a:r>
            <a:r>
              <a:rPr kumimoji="1" lang="en-US" altLang="ja-JP" baseline="0" dirty="0"/>
              <a:t>the connection to the networked storage is kept through VM migration</a:t>
            </a:r>
            <a:r>
              <a:rPr kumimoji="1" lang="en-US" altLang="ja-JP" baseline="0" dirty="0" smtClean="0"/>
              <a:t>. //</a:t>
            </a:r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328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For security, a guard</a:t>
            </a:r>
            <a:r>
              <a:rPr kumimoji="1" lang="en-US" altLang="ja-JP" baseline="0" dirty="0"/>
              <a:t> VM must always monitor its target VM while the target VM is running.</a:t>
            </a:r>
          </a:p>
          <a:p>
            <a:r>
              <a:rPr kumimoji="1" lang="en-US" altLang="ja-JP" baseline="0" dirty="0" smtClean="0"/>
              <a:t>&gt; If </a:t>
            </a:r>
            <a:r>
              <a:rPr kumimoji="1" lang="en-US" altLang="ja-JP" baseline="0" dirty="0"/>
              <a:t>either a target VM or a guard VM has been migrated earlier than the other, the guard VM couldn't monitor the target VM.</a:t>
            </a:r>
          </a:p>
          <a:p>
            <a:r>
              <a:rPr kumimoji="1" lang="en-US" altLang="ja-JP" baseline="0" dirty="0" smtClean="0"/>
              <a:t>&gt;&gt; So </a:t>
            </a:r>
            <a:r>
              <a:rPr kumimoji="1" lang="en-US" altLang="ja-JP" baseline="0" dirty="0"/>
              <a:t>VMCoupler synchronizes the migration processes of both guard and target VMs.</a:t>
            </a:r>
          </a:p>
          <a:p>
            <a:r>
              <a:rPr kumimoji="1" lang="en-US" altLang="ja-JP" dirty="0" smtClean="0"/>
              <a:t>&gt; The </a:t>
            </a:r>
            <a:r>
              <a:rPr kumimoji="1" lang="en-US" altLang="ja-JP" dirty="0"/>
              <a:t>first synchronization</a:t>
            </a:r>
            <a:r>
              <a:rPr kumimoji="1" lang="en-US" altLang="ja-JP" baseline="0" dirty="0"/>
              <a:t> point is at the stops of the VMs.</a:t>
            </a:r>
          </a:p>
          <a:p>
            <a:r>
              <a:rPr kumimoji="1" lang="en-US" altLang="ja-JP" baseline="0" dirty="0" smtClean="0"/>
              <a:t>&gt; VM </a:t>
            </a:r>
            <a:r>
              <a:rPr kumimoji="1" lang="en-US" altLang="ja-JP" baseline="0" dirty="0"/>
              <a:t>migration transfers the data of a VM and stops the VM at the final stage.</a:t>
            </a:r>
          </a:p>
          <a:p>
            <a:r>
              <a:rPr kumimoji="1" lang="en-US" altLang="ja-JP" baseline="0" dirty="0" smtClean="0"/>
              <a:t>&gt; In </a:t>
            </a:r>
            <a:r>
              <a:rPr kumimoji="1" lang="en-US" altLang="ja-JP" baseline="0" dirty="0"/>
              <a:t>VMCoupler, the migration process of a guard VM waits for target VM's stop even if the guard VM is ready to stop earlier.</a:t>
            </a:r>
          </a:p>
          <a:p>
            <a:r>
              <a:rPr kumimoji="1" lang="en-US" altLang="ja-JP" baseline="0" dirty="0" smtClean="0"/>
              <a:t>&gt;&gt; The </a:t>
            </a:r>
            <a:r>
              <a:rPr kumimoji="1" lang="en-US" altLang="ja-JP" baseline="0" dirty="0"/>
              <a:t>second synchronization point is at the restarts of the VMs.</a:t>
            </a:r>
          </a:p>
          <a:p>
            <a:r>
              <a:rPr kumimoji="1" lang="en-US" altLang="ja-JP" baseline="0" dirty="0" smtClean="0"/>
              <a:t>&gt; In </a:t>
            </a:r>
            <a:r>
              <a:rPr kumimoji="1" lang="en-US" altLang="ja-JP" baseline="0" dirty="0"/>
              <a:t>VMCoupler, the migration process of a target VM waits for guard VM's restart even if the target VM is ready to restart earlier</a:t>
            </a:r>
            <a:r>
              <a:rPr kumimoji="1" lang="en-US" altLang="ja-JP" baseline="0" dirty="0" smtClean="0"/>
              <a:t>. //</a:t>
            </a:r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816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</a:t>
            </a:r>
            <a:r>
              <a:rPr kumimoji="1" lang="en-US" altLang="ja-JP" dirty="0"/>
              <a:t>measured the co-migration</a:t>
            </a:r>
            <a:r>
              <a:rPr kumimoji="1" lang="en-US" altLang="ja-JP" baseline="0" dirty="0"/>
              <a:t> time and the downtime of a target VM for various memory sizes of a guard VM.</a:t>
            </a:r>
          </a:p>
          <a:p>
            <a:r>
              <a:rPr kumimoji="1" lang="en-US" altLang="ja-JP" baseline="0" dirty="0" smtClean="0"/>
              <a:t>&gt; The </a:t>
            </a:r>
            <a:r>
              <a:rPr kumimoji="1" lang="en-US" altLang="ja-JP" baseline="0" dirty="0"/>
              <a:t>memory size of a target VM was 1 GB.</a:t>
            </a:r>
          </a:p>
          <a:p>
            <a:r>
              <a:rPr kumimoji="1" lang="en-US" altLang="ja-JP" baseline="0" dirty="0" smtClean="0"/>
              <a:t>&gt; To </a:t>
            </a:r>
            <a:r>
              <a:rPr kumimoji="1" lang="en-US" altLang="ja-JP" baseline="0" dirty="0"/>
              <a:t>examine the overhead of synchronization, we compared co-migration with and without synchronization.</a:t>
            </a:r>
          </a:p>
          <a:p>
            <a:r>
              <a:rPr kumimoji="1" lang="en-US" altLang="ja-JP" baseline="0" dirty="0" smtClean="0"/>
              <a:t>&gt;&gt; </a:t>
            </a:r>
            <a:r>
              <a:rPr kumimoji="1" lang="en-US" altLang="ja-JP" dirty="0" smtClean="0"/>
              <a:t>The </a:t>
            </a:r>
            <a:r>
              <a:rPr kumimoji="1" lang="en-US" altLang="ja-JP" dirty="0"/>
              <a:t>co-migration time </a:t>
            </a:r>
            <a:r>
              <a:rPr kumimoji="1" lang="en-US" altLang="ja-JP" dirty="0" smtClean="0"/>
              <a:t>was </a:t>
            </a:r>
            <a:r>
              <a:rPr kumimoji="1" lang="en-US" altLang="ja-JP" dirty="0"/>
              <a:t>proportional to the total memory</a:t>
            </a:r>
            <a:r>
              <a:rPr kumimoji="1" lang="en-US" altLang="ja-JP" baseline="0" dirty="0"/>
              <a:t> size of two VMs.</a:t>
            </a:r>
            <a:endParaRPr kumimoji="1" lang="en-US" altLang="ja-JP" dirty="0"/>
          </a:p>
          <a:p>
            <a:r>
              <a:rPr kumimoji="1" lang="en-US" altLang="ja-JP" dirty="0" smtClean="0"/>
              <a:t>&gt; Synchronization </a:t>
            </a:r>
            <a:r>
              <a:rPr kumimoji="1" lang="en-US" altLang="ja-JP" dirty="0"/>
              <a:t>increased </a:t>
            </a:r>
            <a:r>
              <a:rPr kumimoji="1" lang="en-US" altLang="ja-JP" baseline="0" dirty="0"/>
              <a:t>the co-migration time only by 0.6 second at maximum.</a:t>
            </a:r>
          </a:p>
          <a:p>
            <a:r>
              <a:rPr kumimoji="1" lang="en-US" altLang="ja-JP" dirty="0" smtClean="0"/>
              <a:t>&gt;&gt; The </a:t>
            </a:r>
            <a:r>
              <a:rPr kumimoji="1" lang="en-US" altLang="ja-JP" dirty="0"/>
              <a:t>downtime </a:t>
            </a:r>
            <a:r>
              <a:rPr kumimoji="1" lang="en-US" altLang="ja-JP" dirty="0" smtClean="0"/>
              <a:t>was proportional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/>
              <a:t>to the memory size of a guard VM.</a:t>
            </a:r>
          </a:p>
          <a:p>
            <a:r>
              <a:rPr kumimoji="1" lang="en-US" altLang="ja-JP" baseline="0" dirty="0" smtClean="0"/>
              <a:t>&gt; Synchronization </a:t>
            </a:r>
            <a:r>
              <a:rPr kumimoji="1" lang="en-US" altLang="ja-JP" baseline="0" dirty="0"/>
              <a:t>increased the downtime by 162 </a:t>
            </a:r>
            <a:r>
              <a:rPr kumimoji="1" lang="en-US" altLang="ja-JP" baseline="0" dirty="0" err="1"/>
              <a:t>ms</a:t>
            </a:r>
            <a:r>
              <a:rPr kumimoji="1" lang="en-US" altLang="ja-JP" baseline="0" dirty="0"/>
              <a:t> at worst</a:t>
            </a:r>
            <a:r>
              <a:rPr kumimoji="1" lang="en-US" altLang="ja-JP" baseline="0" dirty="0" smtClean="0"/>
              <a:t>. //</a:t>
            </a:r>
            <a:endParaRPr kumimoji="1" lang="en-US" altLang="ja-JP" baseline="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619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accent1"/>
                </a:solidFill>
                <a:latin typeface="ＭＳ Ｐゴシック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b="0" i="0" kern="1200">
                <a:solidFill>
                  <a:schemeClr val="tx2"/>
                </a:solidFill>
                <a:latin typeface="ＭＳ Ｐゴシック"/>
                <a:ea typeface="ＭＳ Ｐゴシック"/>
                <a:cs typeface="ＭＳ Ｐゴシック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>
            <a:lvl1pPr>
              <a:defRPr b="0" i="0">
                <a:latin typeface="Tahoma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 b="0" i="0">
                <a:latin typeface="Tahoma"/>
                <a:ea typeface="ＭＳ Ｐゴシック"/>
                <a:cs typeface="ＭＳ Ｐゴシック"/>
              </a:defRPr>
            </a:lvl1pPr>
            <a:lvl2pPr>
              <a:defRPr b="0" i="0">
                <a:latin typeface="Tahoma"/>
                <a:ea typeface="ＭＳ Ｐゴシック"/>
                <a:cs typeface="ＭＳ Ｐゴシック"/>
              </a:defRPr>
            </a:lvl2pPr>
            <a:lvl3pPr>
              <a:defRPr b="0" i="0">
                <a:latin typeface="Tahoma"/>
                <a:ea typeface="ＭＳ Ｐゴシック"/>
                <a:cs typeface="ＭＳ Ｐゴシック"/>
              </a:defRPr>
            </a:lvl3pPr>
            <a:lvl4pPr>
              <a:defRPr b="0" i="0">
                <a:latin typeface="Tahoma"/>
                <a:ea typeface="ＭＳ Ｐゴシック"/>
                <a:cs typeface="ＭＳ Ｐゴシック"/>
              </a:defRPr>
            </a:lvl4pPr>
            <a:lvl5pPr>
              <a:defRPr b="0" i="0">
                <a:latin typeface="Tahoma"/>
                <a:ea typeface="ＭＳ Ｐゴシック"/>
                <a:cs typeface="ＭＳ Ｐゴシック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12/2/13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ＭＳ Ｐゴシック"/>
          <a:ea typeface="ＭＳ Ｐゴシック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1pPr>
      <a:lvl2pPr marL="457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6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2pPr>
      <a:lvl3pPr marL="685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3pPr>
      <a:lvl4pPr marL="914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4pPr>
      <a:lvl5pPr marL="11430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2.wmf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2.wmf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3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3.png"/><Relationship Id="rId5" Type="http://schemas.openxmlformats.org/officeDocument/2006/relationships/image" Target="../media/image2.wmf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9881" y="1676400"/>
            <a:ext cx="8100215" cy="2478088"/>
          </a:xfrm>
        </p:spPr>
        <p:txBody>
          <a:bodyPr anchor="ctr" anchorCtr="0"/>
          <a:lstStyle/>
          <a:p>
            <a:r>
              <a:rPr kumimoji="1" lang="en-US" altLang="ja-JP" dirty="0" smtClean="0">
                <a:latin typeface="Tahoma"/>
              </a:rPr>
              <a:t>Synchronized Co-migration of Virtual Machines for IDS Offloading in Clouds</a:t>
            </a:r>
            <a:endParaRPr kumimoji="1" lang="ja-JP" altLang="en-US" dirty="0">
              <a:latin typeface="Tahom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909494"/>
          </a:xfrm>
        </p:spPr>
        <p:txBody>
          <a:bodyPr>
            <a:noAutofit/>
          </a:bodyPr>
          <a:lstStyle/>
          <a:p>
            <a:r>
              <a:rPr kumimoji="1" lang="en-US" altLang="ja-JP" dirty="0" smtClean="0">
                <a:latin typeface="Tahoma"/>
                <a:cs typeface="Tahoma"/>
              </a:rPr>
              <a:t>Kenichi Kourai and </a:t>
            </a:r>
            <a:r>
              <a:rPr kumimoji="1" lang="en-US" altLang="ja-JP" dirty="0" err="1" smtClean="0">
                <a:latin typeface="Tahoma"/>
                <a:cs typeface="Tahoma"/>
              </a:rPr>
              <a:t>Hisato</a:t>
            </a:r>
            <a:r>
              <a:rPr kumimoji="1" lang="en-US" altLang="ja-JP" dirty="0" smtClean="0">
                <a:latin typeface="Tahoma"/>
                <a:cs typeface="Tahoma"/>
              </a:rPr>
              <a:t> Utsunomiya</a:t>
            </a:r>
          </a:p>
          <a:p>
            <a:r>
              <a:rPr lang="en-US" altLang="ja-JP" dirty="0" smtClean="0">
                <a:latin typeface="Tahoma"/>
                <a:cs typeface="Tahoma"/>
              </a:rPr>
              <a:t>Kyushu Institute of Technology, Japan</a:t>
            </a:r>
            <a:endParaRPr kumimoji="1" lang="ja-JP" altLang="en-US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1562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52"/>
    </mc:Choice>
    <mc:Fallback xmlns="">
      <p:transition xmlns:p14="http://schemas.microsoft.com/office/powerpoint/2010/main" spd="slow" advTm="1165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proposed VMCoupler</a:t>
            </a:r>
          </a:p>
          <a:p>
            <a:pPr lvl="1"/>
            <a:r>
              <a:rPr lang="en-US" altLang="ja-JP" dirty="0" smtClean="0"/>
              <a:t>Offloaded IDSes are run in a guard VM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 guard VM is synchronously co-</a:t>
            </a:r>
            <a:r>
              <a:rPr kumimoji="1" lang="en-US" altLang="ja-JP" dirty="0" smtClean="0"/>
              <a:t>migrated with its target VM</a:t>
            </a:r>
          </a:p>
          <a:p>
            <a:r>
              <a:rPr kumimoji="1" lang="en-US" altLang="ja-JP" dirty="0" smtClean="0"/>
              <a:t>Future work</a:t>
            </a:r>
          </a:p>
          <a:p>
            <a:pPr lvl="1"/>
            <a:r>
              <a:rPr lang="en-US" altLang="ja-JP" dirty="0" smtClean="0"/>
              <a:t>R</a:t>
            </a:r>
            <a:r>
              <a:rPr lang="en-US" altLang="ja-JP" dirty="0"/>
              <a:t>educing downtime</a:t>
            </a:r>
          </a:p>
          <a:p>
            <a:pPr lvl="2"/>
            <a:r>
              <a:rPr lang="en-US" altLang="ja-JP" dirty="0"/>
              <a:t>More synchronization between two VMs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Allowing one guard VM to monitor multiple target VMs</a:t>
            </a:r>
          </a:p>
          <a:p>
            <a:pPr lvl="2"/>
            <a:r>
              <a:rPr lang="en-US" altLang="ja-JP" dirty="0" smtClean="0"/>
              <a:t>How does VMCoupler migrate them?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176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987"/>
    </mc:Choice>
    <mc:Fallback xmlns="">
      <p:transition xmlns:p14="http://schemas.microsoft.com/office/powerpoint/2010/main" spd="slow" advTm="3698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IDS in IaaS Clouds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Users run their VMs in IaaS clouds</a:t>
            </a:r>
          </a:p>
          <a:p>
            <a:pPr lvl="1"/>
            <a:r>
              <a:rPr lang="en-US" altLang="ja-JP" dirty="0" smtClean="0"/>
              <a:t>The VMs are not always well maintained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Intrusion detection systems (IDSes) are </a:t>
            </a:r>
            <a:r>
              <a:rPr lang="en-US" altLang="ja-JP" dirty="0" smtClean="0"/>
              <a:t>useful</a:t>
            </a:r>
            <a:endParaRPr kumimoji="1" lang="en-US" altLang="ja-JP" dirty="0" smtClean="0"/>
          </a:p>
          <a:p>
            <a:r>
              <a:rPr lang="en-US" altLang="ja-JP" dirty="0" smtClean="0">
                <a:solidFill>
                  <a:srgbClr val="FF0000"/>
                </a:solidFill>
              </a:rPr>
              <a:t>Difficult</a:t>
            </a:r>
            <a:r>
              <a:rPr lang="en-US" altLang="ja-JP" dirty="0" smtClean="0"/>
              <a:t> for IaaS providers to enforce users to install IDSes</a:t>
            </a:r>
          </a:p>
          <a:p>
            <a:pPr lvl="1"/>
            <a:r>
              <a:rPr kumimoji="1" lang="en-US" altLang="ja-JP" dirty="0" smtClean="0"/>
              <a:t>They cannot install any software without users' cooperation</a:t>
            </a:r>
          </a:p>
        </p:txBody>
      </p:sp>
      <p:sp>
        <p:nvSpPr>
          <p:cNvPr id="4" name="Cloud"/>
          <p:cNvSpPr>
            <a:spLocks noChangeAspect="1" noEditPoints="1" noChangeArrowheads="1"/>
          </p:cNvSpPr>
          <p:nvPr/>
        </p:nvSpPr>
        <p:spPr bwMode="auto">
          <a:xfrm>
            <a:off x="2689202" y="4595158"/>
            <a:ext cx="4018548" cy="180388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19050" cmpd="sng">
            <a:solidFill>
              <a:srgbClr val="595959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anchorCtr="1">
            <a:prstTxWarp prst="textNoShape">
              <a:avLst/>
            </a:prstTxWarp>
          </a:bodyPr>
          <a:lstStyle/>
          <a:p>
            <a:pPr algn="ctr"/>
            <a:endParaRPr lang="ja-JP" altLang="en-US" sz="2400" dirty="0">
              <a:latin typeface="Arial" charset="0"/>
            </a:endParaRPr>
          </a:p>
        </p:txBody>
      </p:sp>
      <p:cxnSp>
        <p:nvCxnSpPr>
          <p:cNvPr id="21" name="直線矢印コネクタ 20"/>
          <p:cNvCxnSpPr>
            <a:stCxn id="32" idx="3"/>
            <a:endCxn id="29" idx="3"/>
          </p:cNvCxnSpPr>
          <p:nvPr/>
        </p:nvCxnSpPr>
        <p:spPr>
          <a:xfrm flipH="1" flipV="1">
            <a:off x="6199908" y="5550504"/>
            <a:ext cx="1303683" cy="16736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5593600" y="6150745"/>
            <a:ext cx="1252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IaaS cloud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36881" y="5185759"/>
            <a:ext cx="867483" cy="72948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3336804" y="5394560"/>
            <a:ext cx="654407" cy="323309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23345" y="4816427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275131" y="5185759"/>
            <a:ext cx="867483" cy="7294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61595" y="4816427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332425" y="5185759"/>
            <a:ext cx="867483" cy="7294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518889" y="4816427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32" name="図 31" descr="MC90038918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03591" y="5308937"/>
            <a:ext cx="649809" cy="81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6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738"/>
    </mc:Choice>
    <mc:Fallback xmlns="">
      <p:transition xmlns:p14="http://schemas.microsoft.com/office/powerpoint/2010/main" spd="slow" advTm="5673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IDS Offloading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Runs IDSes in the outside of the target VM</a:t>
            </a:r>
          </a:p>
          <a:p>
            <a:pPr lvl="1"/>
            <a:r>
              <a:rPr lang="en-US" altLang="ja-JP" dirty="0"/>
              <a:t>P</a:t>
            </a:r>
            <a:r>
              <a:rPr lang="en-US" altLang="ja-JP" dirty="0" smtClean="0"/>
              <a:t>reventing interferences from intruders in the VM</a:t>
            </a:r>
          </a:p>
          <a:p>
            <a:pPr lvl="1"/>
            <a:r>
              <a:rPr kumimoji="1" lang="en-US" altLang="ja-JP" dirty="0" smtClean="0"/>
              <a:t>Using VM introspection to monitor its internals</a:t>
            </a:r>
            <a:endParaRPr lang="en-US" altLang="ja-JP" dirty="0"/>
          </a:p>
          <a:p>
            <a:r>
              <a:rPr kumimoji="1" lang="en-US" altLang="ja-JP" dirty="0" smtClean="0"/>
              <a:t>Attractive to IaaS providers</a:t>
            </a:r>
          </a:p>
          <a:p>
            <a:pPr lvl="1"/>
            <a:r>
              <a:rPr lang="en-US" altLang="ja-JP" dirty="0" smtClean="0"/>
              <a:t>They can deploy IDSes </a:t>
            </a:r>
            <a:r>
              <a:rPr lang="en-US" altLang="ja-JP" dirty="0" smtClean="0">
                <a:solidFill>
                  <a:srgbClr val="FF0000"/>
                </a:solidFill>
              </a:rPr>
              <a:t>without</a:t>
            </a:r>
            <a:r>
              <a:rPr lang="en-US" altLang="ja-JP" dirty="0" smtClean="0"/>
              <a:t> any cooperation of users</a:t>
            </a:r>
            <a:endParaRPr kumimoji="1" lang="ja-JP" altLang="en-US" dirty="0"/>
          </a:p>
        </p:txBody>
      </p:sp>
      <p:sp>
        <p:nvSpPr>
          <p:cNvPr id="4" name="Cloud"/>
          <p:cNvSpPr>
            <a:spLocks noChangeAspect="1" noEditPoints="1" noChangeArrowheads="1"/>
          </p:cNvSpPr>
          <p:nvPr/>
        </p:nvSpPr>
        <p:spPr bwMode="auto">
          <a:xfrm>
            <a:off x="2507273" y="4478768"/>
            <a:ext cx="4018548" cy="180388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19050" cmpd="sng">
            <a:solidFill>
              <a:srgbClr val="595959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anchorCtr="1">
            <a:prstTxWarp prst="textNoShape">
              <a:avLst/>
            </a:prstTxWarp>
          </a:bodyPr>
          <a:lstStyle/>
          <a:p>
            <a:pPr algn="ctr"/>
            <a:endParaRPr lang="ja-JP" altLang="en-US" sz="2400" dirty="0">
              <a:latin typeface="Arial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11671" y="6036407"/>
            <a:ext cx="1252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IaaS cloud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3268606" y="5219053"/>
            <a:ext cx="654407" cy="323309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98815" y="4574790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4" name="直線矢印コネクタ 13"/>
          <p:cNvCxnSpPr>
            <a:stCxn id="7" idx="6"/>
            <a:endCxn id="15" idx="1"/>
          </p:cNvCxnSpPr>
          <p:nvPr/>
        </p:nvCxnSpPr>
        <p:spPr>
          <a:xfrm>
            <a:off x="3923013" y="5380708"/>
            <a:ext cx="48670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4409718" y="4944122"/>
            <a:ext cx="1266549" cy="87317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4582537" y="5500728"/>
            <a:ext cx="205605" cy="205605"/>
          </a:xfrm>
          <a:prstGeom prst="ellipse">
            <a:avLst/>
          </a:prstGeom>
          <a:solidFill>
            <a:srgbClr val="99CC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4940542" y="5500728"/>
            <a:ext cx="205605" cy="205605"/>
          </a:xfrm>
          <a:prstGeom prst="ellipse">
            <a:avLst/>
          </a:prstGeom>
          <a:solidFill>
            <a:srgbClr val="99CC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5298547" y="5500728"/>
            <a:ext cx="205605" cy="205605"/>
          </a:xfrm>
          <a:prstGeom prst="ellipse">
            <a:avLst/>
          </a:prstGeom>
          <a:solidFill>
            <a:srgbClr val="99CC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0" name="直線矢印コネクタ 19"/>
          <p:cNvCxnSpPr>
            <a:stCxn id="16" idx="6"/>
            <a:endCxn id="17" idx="2"/>
          </p:cNvCxnSpPr>
          <p:nvPr/>
        </p:nvCxnSpPr>
        <p:spPr>
          <a:xfrm>
            <a:off x="4788142" y="5603531"/>
            <a:ext cx="15240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17" idx="6"/>
            <a:endCxn id="18" idx="2"/>
          </p:cNvCxnSpPr>
          <p:nvPr/>
        </p:nvCxnSpPr>
        <p:spPr>
          <a:xfrm>
            <a:off x="5146147" y="5603531"/>
            <a:ext cx="15240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円柱 24"/>
          <p:cNvSpPr/>
          <p:nvPr/>
        </p:nvSpPr>
        <p:spPr>
          <a:xfrm>
            <a:off x="4908523" y="5071421"/>
            <a:ext cx="275072" cy="313895"/>
          </a:xfrm>
          <a:prstGeom prst="can">
            <a:avLst/>
          </a:prstGeom>
          <a:solidFill>
            <a:srgbClr val="99CC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37541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867"/>
    </mc:Choice>
    <mc:Fallback xmlns="">
      <p:transition xmlns:p14="http://schemas.microsoft.com/office/powerpoint/2010/main" spd="slow" advTm="4886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VM Migration with IDS Offloading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IaaS clouds migrate VMs for various purposes</a:t>
            </a:r>
          </a:p>
          <a:p>
            <a:pPr lvl="1"/>
            <a:r>
              <a:rPr lang="en-US" altLang="ja-JP" dirty="0" smtClean="0"/>
              <a:t>E.g., machine maintenance, load balancing, and consolidation</a:t>
            </a:r>
          </a:p>
          <a:p>
            <a:r>
              <a:rPr lang="en-US" altLang="ja-JP" dirty="0" smtClean="0"/>
              <a:t>Offloaded IDSes are not automatically moved with migrated VMs</a:t>
            </a:r>
          </a:p>
          <a:p>
            <a:pPr lvl="1"/>
            <a:r>
              <a:rPr lang="en-US" altLang="ja-JP" dirty="0" smtClean="0"/>
              <a:t>They cannot continue to monitor target VMs</a:t>
            </a:r>
          </a:p>
        </p:txBody>
      </p:sp>
      <p:sp>
        <p:nvSpPr>
          <p:cNvPr id="18" name="Cloud"/>
          <p:cNvSpPr>
            <a:spLocks noChangeAspect="1" noEditPoints="1" noChangeArrowheads="1"/>
          </p:cNvSpPr>
          <p:nvPr/>
        </p:nvSpPr>
        <p:spPr bwMode="auto">
          <a:xfrm>
            <a:off x="832486" y="5122490"/>
            <a:ext cx="7416969" cy="1468746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9050" cmpd="sng">
            <a:solidFill>
              <a:srgbClr val="595959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anchorCtr="1">
            <a:prstTxWarp prst="textNoShape">
              <a:avLst/>
            </a:prstTxWarp>
          </a:bodyPr>
          <a:lstStyle/>
          <a:p>
            <a:pPr algn="ctr"/>
            <a:endParaRPr lang="ja-JP" altLang="en-US" sz="2400" dirty="0">
              <a:latin typeface="Arial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79589" y="4697817"/>
            <a:ext cx="2560364" cy="1523873"/>
          </a:xfrm>
          <a:prstGeom prst="rect">
            <a:avLst/>
          </a:prstGeom>
          <a:solidFill>
            <a:srgbClr val="DBDBDB"/>
          </a:solidFill>
          <a:ln w="19050" cmpd="sng">
            <a:solidFill>
              <a:srgbClr val="595959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834820" y="4697818"/>
            <a:ext cx="2560365" cy="1517384"/>
          </a:xfrm>
          <a:prstGeom prst="rect">
            <a:avLst/>
          </a:prstGeom>
          <a:solidFill>
            <a:srgbClr val="DBDBDB"/>
          </a:solidFill>
          <a:ln w="19050" cmpd="sng">
            <a:solidFill>
              <a:srgbClr val="595959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1922833" y="5415904"/>
            <a:ext cx="654407" cy="32330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8" name="直線矢印コネクタ 27"/>
          <p:cNvCxnSpPr>
            <a:stCxn id="26" idx="6"/>
            <a:endCxn id="20" idx="1"/>
          </p:cNvCxnSpPr>
          <p:nvPr/>
        </p:nvCxnSpPr>
        <p:spPr>
          <a:xfrm flipV="1">
            <a:off x="2577240" y="5571848"/>
            <a:ext cx="450010" cy="57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135961" y="4328485"/>
            <a:ext cx="135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source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273514" y="4321996"/>
            <a:ext cx="180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destination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14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261" y="5632439"/>
            <a:ext cx="526987" cy="7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443" y="5632439"/>
            <a:ext cx="526987" cy="7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図形グループ 3"/>
          <p:cNvGrpSpPr/>
          <p:nvPr/>
        </p:nvGrpSpPr>
        <p:grpSpPr>
          <a:xfrm>
            <a:off x="3027250" y="4844653"/>
            <a:ext cx="867483" cy="1091939"/>
            <a:chOff x="3027250" y="4844653"/>
            <a:chExt cx="867483" cy="1091939"/>
          </a:xfrm>
        </p:grpSpPr>
        <p:sp>
          <p:nvSpPr>
            <p:cNvPr id="20" name="正方形/長方形 19"/>
            <p:cNvSpPr/>
            <p:nvPr/>
          </p:nvSpPr>
          <p:spPr>
            <a:xfrm>
              <a:off x="3027250" y="5207103"/>
              <a:ext cx="867483" cy="729489"/>
            </a:xfrm>
            <a:prstGeom prst="rect">
              <a:avLst/>
            </a:prstGeom>
            <a:solidFill>
              <a:srgbClr val="CCFFCC"/>
            </a:solidFill>
            <a:ln w="19050" cmpd="sng">
              <a:solidFill>
                <a:srgbClr val="008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210863" y="4844653"/>
              <a:ext cx="5002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ahoma"/>
                  <a:ea typeface="ＭＳ Ｐゴシック"/>
                  <a:cs typeface="Tahoma"/>
                </a:rPr>
                <a:t>VM</a:t>
              </a:r>
              <a:endParaRPr kumimoji="1" lang="ja-JP" altLang="en-US" dirty="0" smtClean="0">
                <a:latin typeface="Tahoma"/>
                <a:ea typeface="ＭＳ Ｐゴシック"/>
                <a:cs typeface="Tahoma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6893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74"/>
    </mc:Choice>
    <mc:Fallback xmlns="">
      <p:transition xmlns:p14="http://schemas.microsoft.com/office/powerpoint/2010/main" spd="slow" advTm="4207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611E-6 4.77999E-6 L 0.35589 4.77999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8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VMCoupler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Enables co-migration of offloaded IDSes and their target VM</a:t>
            </a:r>
          </a:p>
          <a:p>
            <a:pPr lvl="1"/>
            <a:r>
              <a:rPr lang="en-US" altLang="ja-JP" dirty="0" smtClean="0"/>
              <a:t>Offloaded IDSes run in a guard VM</a:t>
            </a:r>
          </a:p>
          <a:p>
            <a:pPr lvl="1"/>
            <a:r>
              <a:rPr kumimoji="1" lang="en-US" altLang="ja-JP" dirty="0" smtClean="0"/>
              <a:t>A guard VM is migrated together with its target VM</a:t>
            </a:r>
          </a:p>
          <a:p>
            <a:pPr lvl="1"/>
            <a:r>
              <a:rPr lang="en-US" altLang="ja-JP" dirty="0"/>
              <a:t>IDSes can continue to monitor the target VM without any modification</a:t>
            </a:r>
          </a:p>
        </p:txBody>
      </p:sp>
      <p:sp>
        <p:nvSpPr>
          <p:cNvPr id="4" name="Cloud"/>
          <p:cNvSpPr>
            <a:spLocks noChangeAspect="1" noEditPoints="1" noChangeArrowheads="1"/>
          </p:cNvSpPr>
          <p:nvPr/>
        </p:nvSpPr>
        <p:spPr bwMode="auto">
          <a:xfrm>
            <a:off x="832486" y="5101146"/>
            <a:ext cx="7416969" cy="1468746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19050" cmpd="sng">
            <a:solidFill>
              <a:srgbClr val="595959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anchorCtr="1">
            <a:prstTxWarp prst="textNoShape">
              <a:avLst/>
            </a:prstTxWarp>
          </a:bodyPr>
          <a:lstStyle/>
          <a:p>
            <a:pPr algn="ctr"/>
            <a:endParaRPr lang="ja-JP" altLang="en-US" sz="2400" dirty="0">
              <a:latin typeface="Arial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79589" y="4684943"/>
            <a:ext cx="2560364" cy="1515403"/>
          </a:xfrm>
          <a:prstGeom prst="rect">
            <a:avLst/>
          </a:prstGeom>
          <a:solidFill>
            <a:srgbClr val="DBDBDB"/>
          </a:solidFill>
          <a:ln w="19050" cmpd="sng">
            <a:solidFill>
              <a:srgbClr val="595959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34820" y="4678454"/>
            <a:ext cx="2560365" cy="1515403"/>
          </a:xfrm>
          <a:prstGeom prst="rect">
            <a:avLst/>
          </a:prstGeom>
          <a:solidFill>
            <a:srgbClr val="DBDBDB"/>
          </a:solidFill>
          <a:ln w="19050" cmpd="sng">
            <a:solidFill>
              <a:srgbClr val="595959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35961" y="4309122"/>
            <a:ext cx="135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source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73514" y="4302633"/>
            <a:ext cx="180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destination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17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314" y="5622006"/>
            <a:ext cx="526987" cy="7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282" y="5622006"/>
            <a:ext cx="526987" cy="7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図形グループ 9"/>
          <p:cNvGrpSpPr/>
          <p:nvPr/>
        </p:nvGrpSpPr>
        <p:grpSpPr>
          <a:xfrm>
            <a:off x="1675643" y="4812760"/>
            <a:ext cx="2374906" cy="1102488"/>
            <a:chOff x="1675643" y="4812760"/>
            <a:chExt cx="2374906" cy="1102488"/>
          </a:xfrm>
        </p:grpSpPr>
        <p:sp>
          <p:nvSpPr>
            <p:cNvPr id="6" name="正方形/長方形 5"/>
            <p:cNvSpPr/>
            <p:nvPr/>
          </p:nvSpPr>
          <p:spPr>
            <a:xfrm>
              <a:off x="3027250" y="5185759"/>
              <a:ext cx="867483" cy="729489"/>
            </a:xfrm>
            <a:prstGeom prst="rect">
              <a:avLst/>
            </a:prstGeom>
            <a:solidFill>
              <a:srgbClr val="CCFFCC"/>
            </a:solidFill>
            <a:ln w="19050" cmpd="sng">
              <a:solidFill>
                <a:srgbClr val="008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871433" y="4812760"/>
              <a:ext cx="1179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ahoma"/>
                  <a:ea typeface="ＭＳ Ｐゴシック"/>
                  <a:cs typeface="Tahoma"/>
                </a:rPr>
                <a:t>target VM</a:t>
              </a:r>
              <a:endParaRPr kumimoji="1" lang="ja-JP" altLang="en-US" dirty="0" smtClean="0">
                <a:latin typeface="Tahoma"/>
                <a:ea typeface="ＭＳ Ｐゴシック"/>
                <a:cs typeface="Tahoma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815216" y="5185759"/>
              <a:ext cx="867483" cy="729489"/>
            </a:xfrm>
            <a:prstGeom prst="rect">
              <a:avLst/>
            </a:prstGeom>
            <a:solidFill>
              <a:srgbClr val="B0E2FF"/>
            </a:solidFill>
            <a:ln w="19050" cmpd="sng">
              <a:solidFill>
                <a:srgbClr val="104E8B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1922833" y="5394560"/>
              <a:ext cx="654407" cy="323309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Tahoma"/>
                  <a:cs typeface="Tahoma"/>
                </a:rPr>
                <a:t>IDS</a:t>
              </a:r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675643" y="4812883"/>
              <a:ext cx="11595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ahoma"/>
                  <a:ea typeface="ＭＳ Ｐゴシック"/>
                  <a:cs typeface="Tahoma"/>
                </a:rPr>
                <a:t>guard VM</a:t>
              </a:r>
              <a:endParaRPr kumimoji="1" lang="ja-JP" altLang="en-US" dirty="0" smtClean="0">
                <a:latin typeface="Tahoma"/>
                <a:ea typeface="ＭＳ Ｐゴシック"/>
                <a:cs typeface="Tahoma"/>
              </a:endParaRPr>
            </a:p>
          </p:txBody>
        </p:sp>
        <p:cxnSp>
          <p:nvCxnSpPr>
            <p:cNvPr id="15" name="直線矢印コネクタ 14"/>
            <p:cNvCxnSpPr>
              <a:stCxn id="12" idx="6"/>
              <a:endCxn id="6" idx="1"/>
            </p:cNvCxnSpPr>
            <p:nvPr/>
          </p:nvCxnSpPr>
          <p:spPr>
            <a:xfrm flipV="1">
              <a:off x="2577240" y="5550504"/>
              <a:ext cx="450010" cy="571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00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808"/>
    </mc:Choice>
    <mc:Fallback xmlns="">
      <p:transition xmlns:p14="http://schemas.microsoft.com/office/powerpoint/2010/main" spd="slow" advTm="47808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0725E-6 1.78786E-6 L 0.35468 1.7878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Guard VM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Allows IDSes to monitor only </a:t>
            </a:r>
            <a:r>
              <a:rPr lang="en-US" altLang="ja-JP" dirty="0" smtClean="0"/>
              <a:t>their</a:t>
            </a:r>
            <a:r>
              <a:rPr kumimoji="1" lang="en-US" altLang="ja-JP" dirty="0" smtClean="0"/>
              <a:t> target VM</a:t>
            </a:r>
          </a:p>
          <a:p>
            <a:pPr lvl="1"/>
            <a:r>
              <a:rPr lang="en-US" altLang="ja-JP" dirty="0" smtClean="0"/>
              <a:t>Accessing the </a:t>
            </a:r>
            <a:r>
              <a:rPr lang="en-US" altLang="ja-JP" dirty="0" smtClean="0">
                <a:solidFill>
                  <a:srgbClr val="FF0000"/>
                </a:solidFill>
              </a:rPr>
              <a:t>memory</a:t>
            </a:r>
            <a:r>
              <a:rPr lang="en-US" altLang="ja-JP" dirty="0" smtClean="0"/>
              <a:t> of the VM</a:t>
            </a:r>
          </a:p>
          <a:p>
            <a:pPr lvl="2"/>
            <a:r>
              <a:rPr lang="en-US" altLang="ja-JP" dirty="0" smtClean="0"/>
              <a:t>Memory mapping with a hypervisor call</a:t>
            </a:r>
          </a:p>
          <a:p>
            <a:pPr lvl="1"/>
            <a:r>
              <a:rPr lang="en-US" altLang="ja-JP" dirty="0" smtClean="0"/>
              <a:t>Capturing the </a:t>
            </a:r>
            <a:r>
              <a:rPr lang="en-US" altLang="ja-JP" dirty="0" smtClean="0">
                <a:solidFill>
                  <a:srgbClr val="FF0000"/>
                </a:solidFill>
              </a:rPr>
              <a:t>network</a:t>
            </a:r>
            <a:r>
              <a:rPr lang="en-US" altLang="ja-JP" dirty="0" smtClean="0"/>
              <a:t> packets from/to the VM</a:t>
            </a:r>
          </a:p>
          <a:p>
            <a:pPr lvl="2"/>
            <a:r>
              <a:rPr lang="en-US" altLang="ja-JP" dirty="0" smtClean="0"/>
              <a:t>P</a:t>
            </a:r>
            <a:r>
              <a:rPr kumimoji="1" lang="en-US" altLang="ja-JP" dirty="0" smtClean="0"/>
              <a:t>ort mirroring at the virtual switch</a:t>
            </a:r>
          </a:p>
          <a:p>
            <a:pPr lvl="1"/>
            <a:r>
              <a:rPr lang="en-US" altLang="ja-JP" dirty="0" smtClean="0"/>
              <a:t>Reading the networked </a:t>
            </a:r>
            <a:r>
              <a:rPr lang="en-US" altLang="ja-JP" dirty="0" smtClean="0">
                <a:solidFill>
                  <a:srgbClr val="FF0000"/>
                </a:solidFill>
              </a:rPr>
              <a:t>storage</a:t>
            </a:r>
            <a:r>
              <a:rPr lang="en-US" altLang="ja-JP" dirty="0" smtClean="0"/>
              <a:t> for the VM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158464" y="5899893"/>
            <a:ext cx="4642707" cy="584902"/>
          </a:xfrm>
          <a:prstGeom prst="rect">
            <a:avLst/>
          </a:prstGeom>
          <a:solidFill>
            <a:srgbClr val="CDBE70"/>
          </a:solidFill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158464" y="4726369"/>
            <a:ext cx="1857083" cy="94941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944088" y="4726369"/>
            <a:ext cx="1857083" cy="95541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7349" y="6009371"/>
            <a:ext cx="720257" cy="33466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797606" y="6009371"/>
            <a:ext cx="15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 switch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66940" y="4975262"/>
            <a:ext cx="115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guard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54536" y="4968837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target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81826" y="6009371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hypervisor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5426951" y="5219608"/>
            <a:ext cx="205605" cy="205605"/>
          </a:xfrm>
          <a:prstGeom prst="ellipse">
            <a:avLst/>
          </a:prstGeom>
          <a:solidFill>
            <a:srgbClr val="99CC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5784956" y="5219608"/>
            <a:ext cx="205605" cy="205605"/>
          </a:xfrm>
          <a:prstGeom prst="ellipse">
            <a:avLst/>
          </a:prstGeom>
          <a:solidFill>
            <a:srgbClr val="99CC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6142961" y="5219608"/>
            <a:ext cx="205605" cy="205605"/>
          </a:xfrm>
          <a:prstGeom prst="ellipse">
            <a:avLst/>
          </a:prstGeom>
          <a:solidFill>
            <a:srgbClr val="99CC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7" name="直線矢印コネクタ 16"/>
          <p:cNvCxnSpPr>
            <a:stCxn id="14" idx="6"/>
            <a:endCxn id="15" idx="2"/>
          </p:cNvCxnSpPr>
          <p:nvPr/>
        </p:nvCxnSpPr>
        <p:spPr>
          <a:xfrm>
            <a:off x="5632556" y="5322411"/>
            <a:ext cx="15240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5" idx="6"/>
            <a:endCxn id="16" idx="2"/>
          </p:cNvCxnSpPr>
          <p:nvPr/>
        </p:nvCxnSpPr>
        <p:spPr>
          <a:xfrm>
            <a:off x="5990561" y="5322411"/>
            <a:ext cx="15240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円柱 20"/>
          <p:cNvSpPr/>
          <p:nvPr/>
        </p:nvSpPr>
        <p:spPr>
          <a:xfrm>
            <a:off x="4309760" y="4480480"/>
            <a:ext cx="350789" cy="332525"/>
          </a:xfrm>
          <a:prstGeom prst="can">
            <a:avLst/>
          </a:prstGeom>
          <a:solidFill>
            <a:srgbClr val="99CC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9" name="直線矢印コネクタ 28"/>
          <p:cNvCxnSpPr>
            <a:endCxn id="21" idx="4"/>
          </p:cNvCxnSpPr>
          <p:nvPr/>
        </p:nvCxnSpPr>
        <p:spPr>
          <a:xfrm flipH="1" flipV="1">
            <a:off x="4660549" y="4646743"/>
            <a:ext cx="283540" cy="25289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2459878" y="4959225"/>
            <a:ext cx="654407" cy="323309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34" name="直線矢印コネクタ 33"/>
          <p:cNvCxnSpPr>
            <a:stCxn id="30" idx="7"/>
            <a:endCxn id="21" idx="2"/>
          </p:cNvCxnSpPr>
          <p:nvPr/>
        </p:nvCxnSpPr>
        <p:spPr>
          <a:xfrm flipV="1">
            <a:off x="3018449" y="4646743"/>
            <a:ext cx="1291311" cy="35983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>
            <a:off x="4797606" y="5675784"/>
            <a:ext cx="325401" cy="33358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図形グループ 12"/>
          <p:cNvGrpSpPr/>
          <p:nvPr/>
        </p:nvGrpSpPr>
        <p:grpSpPr>
          <a:xfrm>
            <a:off x="3018449" y="5100617"/>
            <a:ext cx="3417324" cy="423781"/>
            <a:chOff x="3018449" y="5100617"/>
            <a:chExt cx="3417324" cy="423781"/>
          </a:xfrm>
        </p:grpSpPr>
        <p:cxnSp>
          <p:nvCxnSpPr>
            <p:cNvPr id="48" name="直線矢印コネクタ 47"/>
            <p:cNvCxnSpPr>
              <a:stCxn id="30" idx="5"/>
              <a:endCxn id="22" idx="1"/>
            </p:cNvCxnSpPr>
            <p:nvPr/>
          </p:nvCxnSpPr>
          <p:spPr>
            <a:xfrm>
              <a:off x="3018449" y="5235186"/>
              <a:ext cx="384590" cy="102983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/>
            <p:cNvSpPr/>
            <p:nvPr/>
          </p:nvSpPr>
          <p:spPr>
            <a:xfrm>
              <a:off x="5328265" y="5100617"/>
              <a:ext cx="1107508" cy="423780"/>
            </a:xfrm>
            <a:prstGeom prst="rect">
              <a:avLst/>
            </a:prstGeom>
            <a:noFill/>
            <a:ln w="19050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403039" y="5225571"/>
              <a:ext cx="427055" cy="225195"/>
            </a:xfrm>
            <a:prstGeom prst="rect">
              <a:avLst/>
            </a:prstGeom>
            <a:solidFill>
              <a:srgbClr val="CCFFCC"/>
            </a:solidFill>
            <a:ln w="19050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cxnSp>
          <p:nvCxnSpPr>
            <p:cNvPr id="24" name="直線コネクタ 23"/>
            <p:cNvCxnSpPr/>
            <p:nvPr/>
          </p:nvCxnSpPr>
          <p:spPr>
            <a:xfrm flipV="1">
              <a:off x="3830094" y="5100618"/>
              <a:ext cx="1498171" cy="118990"/>
            </a:xfrm>
            <a:prstGeom prst="line">
              <a:avLst/>
            </a:prstGeom>
            <a:ln w="19050" cmpd="sng">
              <a:solidFill>
                <a:srgbClr val="008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3830094" y="5450766"/>
              <a:ext cx="1498171" cy="73632"/>
            </a:xfrm>
            <a:prstGeom prst="line">
              <a:avLst/>
            </a:prstGeom>
            <a:ln w="19050" cmpd="sng">
              <a:solidFill>
                <a:srgbClr val="008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テキスト ボックス 51"/>
            <p:cNvSpPr txBox="1"/>
            <p:nvPr/>
          </p:nvSpPr>
          <p:spPr>
            <a:xfrm>
              <a:off x="4170323" y="5132159"/>
              <a:ext cx="627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ahoma"/>
                  <a:ea typeface="ＭＳ Ｐゴシック"/>
                  <a:cs typeface="Tahoma"/>
                </a:rPr>
                <a:t>map</a:t>
              </a:r>
              <a:endParaRPr kumimoji="1" lang="ja-JP" altLang="en-US" dirty="0" smtClean="0">
                <a:latin typeface="Tahoma"/>
                <a:ea typeface="ＭＳ Ｐゴシック"/>
                <a:cs typeface="Tahoma"/>
              </a:endParaRPr>
            </a:p>
          </p:txBody>
        </p:sp>
      </p:grpSp>
      <p:grpSp>
        <p:nvGrpSpPr>
          <p:cNvPr id="20" name="図形グループ 19"/>
          <p:cNvGrpSpPr/>
          <p:nvPr/>
        </p:nvGrpSpPr>
        <p:grpSpPr>
          <a:xfrm>
            <a:off x="2778437" y="5282534"/>
            <a:ext cx="1298913" cy="1212933"/>
            <a:chOff x="2778437" y="5282534"/>
            <a:chExt cx="1298913" cy="1212933"/>
          </a:xfrm>
        </p:grpSpPr>
        <p:cxnSp>
          <p:nvCxnSpPr>
            <p:cNvPr id="51" name="カギ線コネクタ 50"/>
            <p:cNvCxnSpPr>
              <a:stCxn id="8" idx="1"/>
              <a:endCxn id="30" idx="4"/>
            </p:cNvCxnSpPr>
            <p:nvPr/>
          </p:nvCxnSpPr>
          <p:spPr>
            <a:xfrm rot="10800000">
              <a:off x="2787083" y="5282534"/>
              <a:ext cx="1290267" cy="894170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テキスト ボックス 52"/>
            <p:cNvSpPr txBox="1"/>
            <p:nvPr/>
          </p:nvSpPr>
          <p:spPr>
            <a:xfrm>
              <a:off x="2778437" y="6126135"/>
              <a:ext cx="12904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ahoma"/>
                  <a:ea typeface="ＭＳ Ｐゴシック"/>
                  <a:cs typeface="Tahoma"/>
                </a:rPr>
                <a:t>port mirror</a:t>
              </a:r>
              <a:endParaRPr kumimoji="1" lang="ja-JP" altLang="en-US" dirty="0" smtClean="0">
                <a:latin typeface="Tahoma"/>
                <a:ea typeface="ＭＳ Ｐゴシック"/>
                <a:cs typeface="Tahoma"/>
              </a:endParaRPr>
            </a:p>
          </p:txBody>
        </p:sp>
      </p:grpSp>
      <p:cxnSp>
        <p:nvCxnSpPr>
          <p:cNvPr id="55" name="直線矢印コネクタ 54"/>
          <p:cNvCxnSpPr>
            <a:stCxn id="8" idx="2"/>
          </p:cNvCxnSpPr>
          <p:nvPr/>
        </p:nvCxnSpPr>
        <p:spPr>
          <a:xfrm>
            <a:off x="4437478" y="6344036"/>
            <a:ext cx="0" cy="315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5920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289"/>
    </mc:Choice>
    <mc:Fallback xmlns="">
      <p:transition xmlns:p14="http://schemas.microsoft.com/office/powerpoint/2010/main" spd="slow" advTm="6428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Co-migration with Monitoring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VMCoupler restores monitoring states</a:t>
            </a:r>
          </a:p>
          <a:p>
            <a:pPr lvl="1"/>
            <a:r>
              <a:rPr lang="en-US" altLang="ja-JP" dirty="0" smtClean="0"/>
              <a:t>Re-mapping the memory of the target VM</a:t>
            </a:r>
          </a:p>
          <a:p>
            <a:pPr lvl="2"/>
            <a:r>
              <a:rPr kumimoji="1" lang="en-US" altLang="ja-JP" dirty="0" smtClean="0"/>
              <a:t>The mapping state is transferred with a guard VM</a:t>
            </a:r>
          </a:p>
          <a:p>
            <a:pPr lvl="1"/>
            <a:r>
              <a:rPr lang="en-US" altLang="ja-JP" dirty="0" smtClean="0"/>
              <a:t>Re-configuring port mirroring at the virtual switch</a:t>
            </a:r>
          </a:p>
          <a:p>
            <a:pPr lvl="1"/>
            <a:r>
              <a:rPr kumimoji="1" lang="en-US" altLang="ja-JP" dirty="0" smtClean="0"/>
              <a:t>Doing nothing for networked storage</a:t>
            </a:r>
            <a:endParaRPr kumimoji="1" lang="ja-JP" altLang="en-US" dirty="0"/>
          </a:p>
        </p:txBody>
      </p:sp>
      <p:sp>
        <p:nvSpPr>
          <p:cNvPr id="4" name="Cloud"/>
          <p:cNvSpPr>
            <a:spLocks noChangeAspect="1" noEditPoints="1" noChangeArrowheads="1"/>
          </p:cNvSpPr>
          <p:nvPr/>
        </p:nvSpPr>
        <p:spPr bwMode="auto">
          <a:xfrm>
            <a:off x="651047" y="5108948"/>
            <a:ext cx="7812556" cy="1468746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FF"/>
          </a:solidFill>
          <a:ln w="19050" cmpd="sng">
            <a:solidFill>
              <a:schemeClr val="tx1">
                <a:lumMod val="65000"/>
                <a:lumOff val="35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anchorCtr="1">
            <a:prstTxWarp prst="textNoShape">
              <a:avLst/>
            </a:prstTxWarp>
          </a:bodyPr>
          <a:lstStyle/>
          <a:p>
            <a:pPr algn="ctr"/>
            <a:endParaRPr lang="ja-JP" altLang="en-US" sz="2400" dirty="0">
              <a:latin typeface="Arial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27534" y="4500564"/>
            <a:ext cx="2709786" cy="18849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 cmpd="sng">
            <a:solidFill>
              <a:srgbClr val="595959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46386" y="4494075"/>
            <a:ext cx="2709786" cy="18914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 cmpd="sng">
            <a:solidFill>
              <a:srgbClr val="595959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grpSp>
        <p:nvGrpSpPr>
          <p:cNvPr id="26" name="図形グループ 25"/>
          <p:cNvGrpSpPr/>
          <p:nvPr/>
        </p:nvGrpSpPr>
        <p:grpSpPr>
          <a:xfrm>
            <a:off x="1473011" y="4575021"/>
            <a:ext cx="2374905" cy="1102488"/>
            <a:chOff x="1473011" y="4575021"/>
            <a:chExt cx="2374905" cy="1102488"/>
          </a:xfrm>
        </p:grpSpPr>
        <p:sp>
          <p:nvSpPr>
            <p:cNvPr id="6" name="正方形/長方形 5"/>
            <p:cNvSpPr/>
            <p:nvPr/>
          </p:nvSpPr>
          <p:spPr>
            <a:xfrm>
              <a:off x="2824617" y="4948020"/>
              <a:ext cx="867483" cy="729489"/>
            </a:xfrm>
            <a:prstGeom prst="rect">
              <a:avLst/>
            </a:prstGeom>
            <a:solidFill>
              <a:srgbClr val="CCFFCC"/>
            </a:solidFill>
            <a:ln w="19050" cmpd="sng">
              <a:solidFill>
                <a:srgbClr val="008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668800" y="4575021"/>
              <a:ext cx="1179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ahoma"/>
                  <a:ea typeface="ＭＳ Ｐゴシック"/>
                  <a:cs typeface="Tahoma"/>
                </a:rPr>
                <a:t>target VM</a:t>
              </a:r>
              <a:endParaRPr kumimoji="1" lang="ja-JP" altLang="en-US" dirty="0" smtClean="0">
                <a:latin typeface="Tahoma"/>
                <a:ea typeface="ＭＳ Ｐゴシック"/>
                <a:cs typeface="Tahoma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473011" y="4948020"/>
              <a:ext cx="1195790" cy="729489"/>
            </a:xfrm>
            <a:prstGeom prst="rect">
              <a:avLst/>
            </a:prstGeom>
            <a:solidFill>
              <a:srgbClr val="B0E2FF"/>
            </a:solidFill>
            <a:ln w="19050" cmpd="sng">
              <a:solidFill>
                <a:srgbClr val="104E8B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1615967" y="5065222"/>
              <a:ext cx="654407" cy="323309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Tahoma"/>
                  <a:cs typeface="Tahoma"/>
                </a:rPr>
                <a:t>IDS</a:t>
              </a:r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485709" y="4575144"/>
              <a:ext cx="11595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ahoma"/>
                  <a:ea typeface="ＭＳ Ｐゴシック"/>
                  <a:cs typeface="Tahoma"/>
                </a:rPr>
                <a:t>guard VM</a:t>
              </a:r>
              <a:endParaRPr kumimoji="1" lang="ja-JP" altLang="en-US" dirty="0" smtClean="0">
                <a:latin typeface="Tahoma"/>
                <a:ea typeface="ＭＳ Ｐゴシック"/>
                <a:cs typeface="Tahoma"/>
              </a:endParaRP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1933328" y="4124743"/>
            <a:ext cx="135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source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97764" y="4118254"/>
            <a:ext cx="180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destination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円柱 15"/>
          <p:cNvSpPr/>
          <p:nvPr/>
        </p:nvSpPr>
        <p:spPr>
          <a:xfrm>
            <a:off x="4378577" y="4161550"/>
            <a:ext cx="350789" cy="332525"/>
          </a:xfrm>
          <a:prstGeom prst="can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473011" y="5836832"/>
            <a:ext cx="2219090" cy="381901"/>
          </a:xfrm>
          <a:prstGeom prst="rect">
            <a:avLst/>
          </a:prstGeom>
          <a:solidFill>
            <a:srgbClr val="CDBE70"/>
          </a:solidFill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6141" y="5936458"/>
            <a:ext cx="450010" cy="209096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5405516" y="5830343"/>
            <a:ext cx="2219090" cy="381901"/>
          </a:xfrm>
          <a:prstGeom prst="rect">
            <a:avLst/>
          </a:prstGeom>
          <a:solidFill>
            <a:srgbClr val="CDBE70"/>
          </a:solidFill>
          <a:ln w="19050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8646" y="5929969"/>
            <a:ext cx="450010" cy="209096"/>
          </a:xfrm>
          <a:prstGeom prst="rect">
            <a:avLst/>
          </a:prstGeom>
        </p:spPr>
      </p:pic>
      <p:grpSp>
        <p:nvGrpSpPr>
          <p:cNvPr id="27" name="図形グループ 26"/>
          <p:cNvGrpSpPr/>
          <p:nvPr/>
        </p:nvGrpSpPr>
        <p:grpSpPr>
          <a:xfrm>
            <a:off x="1943171" y="5282751"/>
            <a:ext cx="1551156" cy="758256"/>
            <a:chOff x="1943171" y="5282751"/>
            <a:chExt cx="1551156" cy="758256"/>
          </a:xfrm>
        </p:grpSpPr>
        <p:sp>
          <p:nvSpPr>
            <p:cNvPr id="21" name="正方形/長方形 20"/>
            <p:cNvSpPr/>
            <p:nvPr/>
          </p:nvSpPr>
          <p:spPr>
            <a:xfrm>
              <a:off x="3088757" y="5282751"/>
              <a:ext cx="405570" cy="197379"/>
            </a:xfrm>
            <a:prstGeom prst="rect">
              <a:avLst/>
            </a:prstGeom>
            <a:solidFill>
              <a:srgbClr val="CCFFCC"/>
            </a:solidFill>
            <a:ln w="19050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 flipV="1">
              <a:off x="2222503" y="5423880"/>
              <a:ext cx="329704" cy="141820"/>
            </a:xfrm>
            <a:prstGeom prst="rect">
              <a:avLst/>
            </a:prstGeom>
            <a:solidFill>
              <a:srgbClr val="CCFFCC"/>
            </a:solidFill>
            <a:ln w="19050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cxnSp>
          <p:nvCxnSpPr>
            <p:cNvPr id="24" name="直線コネクタ 23"/>
            <p:cNvCxnSpPr/>
            <p:nvPr/>
          </p:nvCxnSpPr>
          <p:spPr>
            <a:xfrm flipH="1">
              <a:off x="2552207" y="5282751"/>
              <a:ext cx="536550" cy="141129"/>
            </a:xfrm>
            <a:prstGeom prst="line">
              <a:avLst/>
            </a:prstGeom>
            <a:ln w="19050" cmpd="sng">
              <a:solidFill>
                <a:srgbClr val="008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>
              <a:off x="2552208" y="5480130"/>
              <a:ext cx="540684" cy="85570"/>
            </a:xfrm>
            <a:prstGeom prst="line">
              <a:avLst/>
            </a:prstGeom>
            <a:ln w="19050" cmpd="sng">
              <a:solidFill>
                <a:srgbClr val="008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カギ線コネクタ 31"/>
            <p:cNvCxnSpPr>
              <a:stCxn id="19" idx="1"/>
              <a:endCxn id="11" idx="4"/>
            </p:cNvCxnSpPr>
            <p:nvPr/>
          </p:nvCxnSpPr>
          <p:spPr>
            <a:xfrm rot="10800000">
              <a:off x="1943171" y="5388532"/>
              <a:ext cx="422970" cy="652475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フリーフォーム 22"/>
          <p:cNvSpPr/>
          <p:nvPr/>
        </p:nvSpPr>
        <p:spPr>
          <a:xfrm>
            <a:off x="2270374" y="4327813"/>
            <a:ext cx="2092170" cy="901387"/>
          </a:xfrm>
          <a:custGeom>
            <a:avLst/>
            <a:gdLst>
              <a:gd name="connsiteX0" fmla="*/ 2057804 w 2057804"/>
              <a:gd name="connsiteY0" fmla="*/ 0 h 893627"/>
              <a:gd name="connsiteX1" fmla="*/ 670256 w 2057804"/>
              <a:gd name="connsiteY1" fmla="*/ 223407 h 893627"/>
              <a:gd name="connsiteX2" fmla="*/ 258695 w 2057804"/>
              <a:gd name="connsiteY2" fmla="*/ 752528 h 893627"/>
              <a:gd name="connsiteX3" fmla="*/ 0 w 2057804"/>
              <a:gd name="connsiteY3" fmla="*/ 893627 h 893627"/>
              <a:gd name="connsiteX0" fmla="*/ 2057804 w 2057804"/>
              <a:gd name="connsiteY0" fmla="*/ 0 h 893627"/>
              <a:gd name="connsiteX1" fmla="*/ 599703 w 2057804"/>
              <a:gd name="connsiteY1" fmla="*/ 211481 h 893627"/>
              <a:gd name="connsiteX2" fmla="*/ 258695 w 2057804"/>
              <a:gd name="connsiteY2" fmla="*/ 752528 h 893627"/>
              <a:gd name="connsiteX3" fmla="*/ 0 w 2057804"/>
              <a:gd name="connsiteY3" fmla="*/ 893627 h 893627"/>
              <a:gd name="connsiteX0" fmla="*/ 2057804 w 2057804"/>
              <a:gd name="connsiteY0" fmla="*/ 0 h 893627"/>
              <a:gd name="connsiteX1" fmla="*/ 599703 w 2057804"/>
              <a:gd name="connsiteY1" fmla="*/ 211481 h 893627"/>
              <a:gd name="connsiteX2" fmla="*/ 258695 w 2057804"/>
              <a:gd name="connsiteY2" fmla="*/ 704826 h 893627"/>
              <a:gd name="connsiteX3" fmla="*/ 0 w 2057804"/>
              <a:gd name="connsiteY3" fmla="*/ 893627 h 893627"/>
              <a:gd name="connsiteX0" fmla="*/ 2057804 w 2057804"/>
              <a:gd name="connsiteY0" fmla="*/ 0 h 893627"/>
              <a:gd name="connsiteX1" fmla="*/ 599703 w 2057804"/>
              <a:gd name="connsiteY1" fmla="*/ 211481 h 893627"/>
              <a:gd name="connsiteX2" fmla="*/ 270454 w 2057804"/>
              <a:gd name="connsiteY2" fmla="*/ 752528 h 893627"/>
              <a:gd name="connsiteX3" fmla="*/ 0 w 2057804"/>
              <a:gd name="connsiteY3" fmla="*/ 893627 h 893627"/>
              <a:gd name="connsiteX0" fmla="*/ 2057804 w 2057804"/>
              <a:gd name="connsiteY0" fmla="*/ 0 h 893627"/>
              <a:gd name="connsiteX1" fmla="*/ 540908 w 2057804"/>
              <a:gd name="connsiteY1" fmla="*/ 211481 h 893627"/>
              <a:gd name="connsiteX2" fmla="*/ 270454 w 2057804"/>
              <a:gd name="connsiteY2" fmla="*/ 752528 h 893627"/>
              <a:gd name="connsiteX3" fmla="*/ 0 w 2057804"/>
              <a:gd name="connsiteY3" fmla="*/ 893627 h 893627"/>
              <a:gd name="connsiteX0" fmla="*/ 2116599 w 2116599"/>
              <a:gd name="connsiteY0" fmla="*/ 0 h 893627"/>
              <a:gd name="connsiteX1" fmla="*/ 599703 w 2116599"/>
              <a:gd name="connsiteY1" fmla="*/ 211481 h 893627"/>
              <a:gd name="connsiteX2" fmla="*/ 329249 w 2116599"/>
              <a:gd name="connsiteY2" fmla="*/ 752528 h 893627"/>
              <a:gd name="connsiteX3" fmla="*/ 0 w 2116599"/>
              <a:gd name="connsiteY3" fmla="*/ 893627 h 893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6599" h="893627">
                <a:moveTo>
                  <a:pt x="2116599" y="0"/>
                </a:moveTo>
                <a:cubicBezTo>
                  <a:pt x="1572750" y="48993"/>
                  <a:pt x="897595" y="86060"/>
                  <a:pt x="599703" y="211481"/>
                </a:cubicBezTo>
                <a:cubicBezTo>
                  <a:pt x="301811" y="336902"/>
                  <a:pt x="429199" y="638837"/>
                  <a:pt x="329249" y="752528"/>
                </a:cubicBezTo>
                <a:cubicBezTo>
                  <a:pt x="229299" y="866219"/>
                  <a:pt x="73493" y="878929"/>
                  <a:pt x="0" y="893627"/>
                </a:cubicBez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図形グループ 30"/>
          <p:cNvGrpSpPr/>
          <p:nvPr/>
        </p:nvGrpSpPr>
        <p:grpSpPr>
          <a:xfrm>
            <a:off x="6181945" y="5282751"/>
            <a:ext cx="1271824" cy="282949"/>
            <a:chOff x="6181945" y="5282751"/>
            <a:chExt cx="1271824" cy="282949"/>
          </a:xfrm>
        </p:grpSpPr>
        <p:sp>
          <p:nvSpPr>
            <p:cNvPr id="38" name="正方形/長方形 37"/>
            <p:cNvSpPr/>
            <p:nvPr/>
          </p:nvSpPr>
          <p:spPr>
            <a:xfrm>
              <a:off x="7048199" y="5282751"/>
              <a:ext cx="405570" cy="197379"/>
            </a:xfrm>
            <a:prstGeom prst="rect">
              <a:avLst/>
            </a:prstGeom>
            <a:solidFill>
              <a:srgbClr val="CCFFCC"/>
            </a:solidFill>
            <a:ln w="19050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 flipV="1">
              <a:off x="6181945" y="5423880"/>
              <a:ext cx="329704" cy="141820"/>
            </a:xfrm>
            <a:prstGeom prst="rect">
              <a:avLst/>
            </a:prstGeom>
            <a:solidFill>
              <a:srgbClr val="CCFFCC"/>
            </a:solidFill>
            <a:ln w="19050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cxnSp>
          <p:nvCxnSpPr>
            <p:cNvPr id="42" name="直線コネクタ 41"/>
            <p:cNvCxnSpPr/>
            <p:nvPr/>
          </p:nvCxnSpPr>
          <p:spPr>
            <a:xfrm flipH="1">
              <a:off x="6511649" y="5282751"/>
              <a:ext cx="536550" cy="141129"/>
            </a:xfrm>
            <a:prstGeom prst="line">
              <a:avLst/>
            </a:prstGeom>
            <a:ln w="19050" cmpd="sng">
              <a:solidFill>
                <a:srgbClr val="008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 flipH="1">
              <a:off x="6511650" y="5480130"/>
              <a:ext cx="540684" cy="85570"/>
            </a:xfrm>
            <a:prstGeom prst="line">
              <a:avLst/>
            </a:prstGeom>
            <a:ln w="19050" cmpd="sng">
              <a:solidFill>
                <a:srgbClr val="008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カギ線コネクタ 43"/>
          <p:cNvCxnSpPr/>
          <p:nvPr/>
        </p:nvCxnSpPr>
        <p:spPr>
          <a:xfrm rot="10800000">
            <a:off x="5902613" y="5388532"/>
            <a:ext cx="422970" cy="65247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フリーフォーム 29"/>
          <p:cNvSpPr/>
          <p:nvPr/>
        </p:nvSpPr>
        <p:spPr>
          <a:xfrm>
            <a:off x="4727070" y="4321993"/>
            <a:ext cx="858399" cy="907208"/>
          </a:xfrm>
          <a:custGeom>
            <a:avLst/>
            <a:gdLst>
              <a:gd name="connsiteX0" fmla="*/ 0 w 799604"/>
              <a:gd name="connsiteY0" fmla="*/ 27595 h 686057"/>
              <a:gd name="connsiteX1" fmla="*/ 199901 w 799604"/>
              <a:gd name="connsiteY1" fmla="*/ 62870 h 686057"/>
              <a:gd name="connsiteX2" fmla="*/ 282213 w 799604"/>
              <a:gd name="connsiteY2" fmla="*/ 580233 h 686057"/>
              <a:gd name="connsiteX3" fmla="*/ 799604 w 799604"/>
              <a:gd name="connsiteY3" fmla="*/ 686057 h 686057"/>
              <a:gd name="connsiteX0" fmla="*/ 0 w 799604"/>
              <a:gd name="connsiteY0" fmla="*/ 6693 h 665155"/>
              <a:gd name="connsiteX1" fmla="*/ 199901 w 799604"/>
              <a:gd name="connsiteY1" fmla="*/ 136034 h 665155"/>
              <a:gd name="connsiteX2" fmla="*/ 282213 w 799604"/>
              <a:gd name="connsiteY2" fmla="*/ 559331 h 665155"/>
              <a:gd name="connsiteX3" fmla="*/ 799604 w 799604"/>
              <a:gd name="connsiteY3" fmla="*/ 665155 h 665155"/>
              <a:gd name="connsiteX0" fmla="*/ 0 w 799604"/>
              <a:gd name="connsiteY0" fmla="*/ 6693 h 665155"/>
              <a:gd name="connsiteX1" fmla="*/ 199901 w 799604"/>
              <a:gd name="connsiteY1" fmla="*/ 136034 h 665155"/>
              <a:gd name="connsiteX2" fmla="*/ 341008 w 799604"/>
              <a:gd name="connsiteY2" fmla="*/ 559331 h 665155"/>
              <a:gd name="connsiteX3" fmla="*/ 799604 w 799604"/>
              <a:gd name="connsiteY3" fmla="*/ 665155 h 665155"/>
              <a:gd name="connsiteX0" fmla="*/ 0 w 799604"/>
              <a:gd name="connsiteY0" fmla="*/ 4125 h 662587"/>
              <a:gd name="connsiteX1" fmla="*/ 223419 w 799604"/>
              <a:gd name="connsiteY1" fmla="*/ 192257 h 662587"/>
              <a:gd name="connsiteX2" fmla="*/ 341008 w 799604"/>
              <a:gd name="connsiteY2" fmla="*/ 556763 h 662587"/>
              <a:gd name="connsiteX3" fmla="*/ 799604 w 799604"/>
              <a:gd name="connsiteY3" fmla="*/ 662587 h 662587"/>
              <a:gd name="connsiteX0" fmla="*/ 0 w 799604"/>
              <a:gd name="connsiteY0" fmla="*/ 4024 h 662486"/>
              <a:gd name="connsiteX1" fmla="*/ 223419 w 799604"/>
              <a:gd name="connsiteY1" fmla="*/ 192156 h 662486"/>
              <a:gd name="connsiteX2" fmla="*/ 388043 w 799604"/>
              <a:gd name="connsiteY2" fmla="*/ 533146 h 662486"/>
              <a:gd name="connsiteX3" fmla="*/ 799604 w 799604"/>
              <a:gd name="connsiteY3" fmla="*/ 662486 h 662486"/>
              <a:gd name="connsiteX0" fmla="*/ 0 w 799604"/>
              <a:gd name="connsiteY0" fmla="*/ 7295 h 665757"/>
              <a:gd name="connsiteX1" fmla="*/ 211660 w 799604"/>
              <a:gd name="connsiteY1" fmla="*/ 124878 h 665757"/>
              <a:gd name="connsiteX2" fmla="*/ 388043 w 799604"/>
              <a:gd name="connsiteY2" fmla="*/ 536417 h 665757"/>
              <a:gd name="connsiteX3" fmla="*/ 799604 w 799604"/>
              <a:gd name="connsiteY3" fmla="*/ 665757 h 665757"/>
              <a:gd name="connsiteX0" fmla="*/ 0 w 858399"/>
              <a:gd name="connsiteY0" fmla="*/ 7295 h 665757"/>
              <a:gd name="connsiteX1" fmla="*/ 211660 w 858399"/>
              <a:gd name="connsiteY1" fmla="*/ 124878 h 665757"/>
              <a:gd name="connsiteX2" fmla="*/ 388043 w 858399"/>
              <a:gd name="connsiteY2" fmla="*/ 536417 h 665757"/>
              <a:gd name="connsiteX3" fmla="*/ 858399 w 858399"/>
              <a:gd name="connsiteY3" fmla="*/ 665757 h 665757"/>
              <a:gd name="connsiteX0" fmla="*/ 0 w 858399"/>
              <a:gd name="connsiteY0" fmla="*/ 5647 h 664109"/>
              <a:gd name="connsiteX1" fmla="*/ 199901 w 858399"/>
              <a:gd name="connsiteY1" fmla="*/ 149053 h 664109"/>
              <a:gd name="connsiteX2" fmla="*/ 388043 w 858399"/>
              <a:gd name="connsiteY2" fmla="*/ 534769 h 664109"/>
              <a:gd name="connsiteX3" fmla="*/ 858399 w 858399"/>
              <a:gd name="connsiteY3" fmla="*/ 664109 h 664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8399" h="664109">
                <a:moveTo>
                  <a:pt x="0" y="5647"/>
                </a:moveTo>
                <a:cubicBezTo>
                  <a:pt x="76433" y="-22769"/>
                  <a:pt x="135227" y="60866"/>
                  <a:pt x="199901" y="149053"/>
                </a:cubicBezTo>
                <a:cubicBezTo>
                  <a:pt x="264575" y="237240"/>
                  <a:pt x="278293" y="448926"/>
                  <a:pt x="388043" y="534769"/>
                </a:cubicBezTo>
                <a:cubicBezTo>
                  <a:pt x="497793" y="620612"/>
                  <a:pt x="858399" y="664109"/>
                  <a:pt x="858399" y="664109"/>
                </a:cubicBez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95" y="5771893"/>
            <a:ext cx="526987" cy="7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052" y="5778382"/>
            <a:ext cx="526987" cy="73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7792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007"/>
    </mc:Choice>
    <mc:Fallback xmlns="">
      <p:transition xmlns:p14="http://schemas.microsoft.com/office/powerpoint/2010/main" spd="slow" advTm="79007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308E-7 9.26355E-8 L 0.43068 9.26355E-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0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Synchronized Co-migration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VMCoupler synchronizes the migration processes of both VMs</a:t>
            </a:r>
          </a:p>
          <a:p>
            <a:pPr lvl="1"/>
            <a:r>
              <a:rPr kumimoji="1" lang="en-US" altLang="ja-JP" dirty="0" smtClean="0"/>
              <a:t>A guard VM always monitors its target VM while the target VM is running</a:t>
            </a:r>
          </a:p>
          <a:p>
            <a:pPr lvl="2"/>
            <a:r>
              <a:rPr lang="en-US" altLang="ja-JP" dirty="0" smtClean="0"/>
              <a:t>Waiting for target VM's stop before guard VM's</a:t>
            </a:r>
          </a:p>
          <a:p>
            <a:pPr lvl="2"/>
            <a:r>
              <a:rPr kumimoji="1" lang="en-US" altLang="ja-JP" dirty="0" smtClean="0"/>
              <a:t>Waiting for guard VM's restart before target VM's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0228" y="4860422"/>
            <a:ext cx="115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guard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0617" y="5604929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target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14101" y="4450117"/>
            <a:ext cx="751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ready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52910" y="6005550"/>
            <a:ext cx="617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stop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57009" y="6005550"/>
            <a:ext cx="646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start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61818" y="4448402"/>
            <a:ext cx="617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stop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642213" y="600555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restart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60314" y="444840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restart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45603" y="6005550"/>
            <a:ext cx="751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ready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1857009" y="4862137"/>
            <a:ext cx="2913716" cy="367617"/>
          </a:xfrm>
          <a:prstGeom prst="rightArrow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1857009" y="5604929"/>
            <a:ext cx="2604809" cy="367617"/>
          </a:xfrm>
          <a:prstGeom prst="rightArrow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右矢印 21"/>
          <p:cNvSpPr/>
          <p:nvPr/>
        </p:nvSpPr>
        <p:spPr>
          <a:xfrm>
            <a:off x="6786073" y="4862137"/>
            <a:ext cx="1363416" cy="367617"/>
          </a:xfrm>
          <a:prstGeom prst="rightArrow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7067971" y="5604929"/>
            <a:ext cx="1085429" cy="367617"/>
          </a:xfrm>
          <a:prstGeom prst="rightArrow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 flipH="1">
            <a:off x="4457907" y="4840793"/>
            <a:ext cx="3911" cy="116475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6771488" y="4862137"/>
            <a:ext cx="3911" cy="116475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857009" y="4448402"/>
            <a:ext cx="646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start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021391" y="5699490"/>
            <a:ext cx="1035907" cy="181421"/>
          </a:xfrm>
          <a:prstGeom prst="rect">
            <a:avLst/>
          </a:prstGeom>
          <a:noFill/>
          <a:ln w="19050" cmpd="sng">
            <a:solidFill>
              <a:srgbClr val="008000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6017481" y="5604929"/>
            <a:ext cx="0" cy="42196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3559113" y="4860422"/>
            <a:ext cx="0" cy="46483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2181199" y="4860422"/>
            <a:ext cx="0" cy="46483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180231" y="5576156"/>
            <a:ext cx="0" cy="46483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円/楕円 30"/>
          <p:cNvSpPr/>
          <p:nvPr/>
        </p:nvSpPr>
        <p:spPr>
          <a:xfrm>
            <a:off x="4645317" y="5206447"/>
            <a:ext cx="1376074" cy="394859"/>
          </a:xfrm>
          <a:prstGeom prst="ellipse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migrated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7066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839"/>
    </mc:Choice>
    <mc:Fallback xmlns="">
      <p:transition xmlns:p14="http://schemas.microsoft.com/office/powerpoint/2010/main" spd="slow" advTm="6383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Co-migration Time</a:t>
            </a:r>
            <a:r>
              <a:rPr lang="en-US" altLang="ja-JP" dirty="0"/>
              <a:t> </a:t>
            </a:r>
            <a:r>
              <a:rPr lang="en-US" altLang="ja-JP" dirty="0" smtClean="0"/>
              <a:t>&amp; </a:t>
            </a:r>
            <a:r>
              <a:rPr kumimoji="1" lang="en-US" altLang="ja-JP" dirty="0" smtClean="0"/>
              <a:t>Downtime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time for synchronized co-migration</a:t>
            </a:r>
          </a:p>
          <a:p>
            <a:pPr lvl="1"/>
            <a:r>
              <a:rPr lang="en-US" altLang="ja-JP" dirty="0"/>
              <a:t>I</a:t>
            </a:r>
            <a:r>
              <a:rPr lang="en-US" altLang="ja-JP" dirty="0" smtClean="0"/>
              <a:t>ncreased only by 0.6s at maximum</a:t>
            </a:r>
          </a:p>
          <a:p>
            <a:r>
              <a:rPr lang="en-US" altLang="ja-JP" dirty="0" smtClean="0"/>
              <a:t>D</a:t>
            </a:r>
            <a:r>
              <a:rPr kumimoji="1" lang="en-US" altLang="ja-JP" dirty="0" smtClean="0"/>
              <a:t>owntime of </a:t>
            </a:r>
            <a:r>
              <a:rPr lang="en-US" altLang="ja-JP" dirty="0" smtClean="0"/>
              <a:t>the</a:t>
            </a:r>
            <a:r>
              <a:rPr kumimoji="1" lang="en-US" altLang="ja-JP" dirty="0" smtClean="0"/>
              <a:t> target VM</a:t>
            </a:r>
          </a:p>
          <a:p>
            <a:pPr lvl="1"/>
            <a:r>
              <a:rPr lang="en-US" altLang="ja-JP" dirty="0"/>
              <a:t>Increased by 162 ms at worst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1036942987"/>
              </p:ext>
            </p:extLst>
          </p:nvPr>
        </p:nvGraphicFramePr>
        <p:xfrm>
          <a:off x="1" y="3537523"/>
          <a:ext cx="4613306" cy="3320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2502685612"/>
              </p:ext>
            </p:extLst>
          </p:nvPr>
        </p:nvGraphicFramePr>
        <p:xfrm>
          <a:off x="4457801" y="3537523"/>
          <a:ext cx="4522595" cy="3320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782373" y="5389286"/>
            <a:ext cx="1660731" cy="369332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migration time</a:t>
            </a:r>
            <a:endParaRPr kumimoji="1" lang="ja-JP" altLang="en-US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92669" y="5392280"/>
            <a:ext cx="1182949" cy="369332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downtime</a:t>
            </a:r>
            <a:endParaRPr kumimoji="1" lang="ja-JP" altLang="en-US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35750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544"/>
    </mc:Choice>
    <mc:Fallback xmlns="">
      <p:transition xmlns:p14="http://schemas.microsoft.com/office/powerpoint/2010/main" spd="slow" advTm="4154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2.8|0.9|9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31.8|23"/>
</p:tagLst>
</file>

<file path=ppt/theme/theme1.xml><?xml version="1.0" encoding="utf-8"?>
<a:theme xmlns:a="http://schemas.openxmlformats.org/drawingml/2006/main" name="my2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0E2FF"/>
        </a:solidFill>
        <a:ln w="19050" cmpd="sng">
          <a:solidFill>
            <a:srgbClr val="104E8B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  <a:latin typeface="Tahoma"/>
            <a:cs typeface="Tahoma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Tahoma"/>
            <a:ea typeface="ＭＳ Ｐゴシック"/>
            <a:cs typeface="Tahom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my2.thmx</Template>
  <TotalTime>34097</TotalTime>
  <Words>1740</Words>
  <Application>Microsoft Macintosh PowerPoint</Application>
  <PresentationFormat>画面に合わせる (4:3)</PresentationFormat>
  <Paragraphs>181</Paragraphs>
  <Slides>10</Slides>
  <Notes>10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my2</vt:lpstr>
      <vt:lpstr>Synchronized Co-migration of Virtual Machines for IDS Offloading in Clouds</vt:lpstr>
      <vt:lpstr>IDS in IaaS Clouds</vt:lpstr>
      <vt:lpstr>IDS Offloading</vt:lpstr>
      <vt:lpstr>VM Migration with IDS Offloading</vt:lpstr>
      <vt:lpstr>VMCoupler</vt:lpstr>
      <vt:lpstr>Guard VM</vt:lpstr>
      <vt:lpstr>Co-migration with Monitoring</vt:lpstr>
      <vt:lpstr>Synchronized Co-migration</vt:lpstr>
      <vt:lpstr>Co-migration Time &amp; Downtime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Kourai Kenichi</dc:creator>
  <cp:lastModifiedBy>Kenichi Kourai</cp:lastModifiedBy>
  <cp:revision>743</cp:revision>
  <dcterms:created xsi:type="dcterms:W3CDTF">2012-11-30T01:40:32Z</dcterms:created>
  <dcterms:modified xsi:type="dcterms:W3CDTF">2013-12-02T10:38:13Z</dcterms:modified>
</cp:coreProperties>
</file>