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notesSlides/notesSlide1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1"/>
  </p:sldMasterIdLst>
  <p:notesMasterIdLst>
    <p:notesMasterId r:id="rId18"/>
  </p:notesMasterIdLst>
  <p:handoutMasterIdLst>
    <p:handoutMasterId r:id="rId19"/>
  </p:handoutMasterIdLst>
  <p:sldIdLst>
    <p:sldId id="256" r:id="rId2"/>
    <p:sldId id="279" r:id="rId3"/>
    <p:sldId id="257" r:id="rId4"/>
    <p:sldId id="258" r:id="rId5"/>
    <p:sldId id="259" r:id="rId6"/>
    <p:sldId id="261" r:id="rId7"/>
    <p:sldId id="260" r:id="rId8"/>
    <p:sldId id="283" r:id="rId9"/>
    <p:sldId id="277" r:id="rId10"/>
    <p:sldId id="266" r:id="rId11"/>
    <p:sldId id="285" r:id="rId12"/>
    <p:sldId id="267" r:id="rId13"/>
    <p:sldId id="269" r:id="rId14"/>
    <p:sldId id="286" r:id="rId15"/>
    <p:sldId id="270" r:id="rId16"/>
    <p:sldId id="271" r:id="rId17"/>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robuchi"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92" autoAdjust="0"/>
    <p:restoredTop sz="81832" autoAdjust="0"/>
  </p:normalViewPr>
  <p:slideViewPr>
    <p:cSldViewPr snapToGrid="0" snapToObjects="1">
      <p:cViewPr varScale="1">
        <p:scale>
          <a:sx n="153" d="100"/>
          <a:sy n="153" d="100"/>
        </p:scale>
        <p:origin x="-112" y="-376"/>
      </p:cViewPr>
      <p:guideLst>
        <p:guide orient="horz" pos="2160"/>
        <p:guide pos="2880"/>
      </p:guideLst>
    </p:cSldViewPr>
  </p:slideViewPr>
  <p:outlineViewPr>
    <p:cViewPr>
      <p:scale>
        <a:sx n="33" d="100"/>
        <a:sy n="33" d="100"/>
      </p:scale>
      <p:origin x="0" y="5244"/>
    </p:cViewPr>
  </p:outlineViewPr>
  <p:notesTextViewPr>
    <p:cViewPr>
      <p:scale>
        <a:sx n="100" d="100"/>
        <a:sy n="100" d="100"/>
      </p:scale>
      <p:origin x="0" y="0"/>
    </p:cViewPr>
  </p:notesTextViewPr>
  <p:sorterViewPr>
    <p:cViewPr>
      <p:scale>
        <a:sx n="150" d="100"/>
        <a:sy n="150" d="100"/>
      </p:scale>
      <p:origin x="0" y="0"/>
    </p:cViewPr>
  </p:sorterViewPr>
  <p:notesViewPr>
    <p:cSldViewPr snapToGrid="0" snapToObjects="1">
      <p:cViewPr varScale="1">
        <p:scale>
          <a:sx n="92" d="100"/>
          <a:sy n="92" d="100"/>
        </p:scale>
        <p:origin x="-373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Kurobuchi\Dropbox\Public\&#22823;&#23398;\&#20462;&#35542;\OS&#30740;&#31350;&#20250;\&#36861;&#21152;&#23455;&#39443;1.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seigo\&#30740;&#31350;&#23460;&#38306;&#36899;\&#21330;&#26989;&#30740;&#31350;\&#21330;&#35542;&#29992;&#34920;.xls"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scatterChart>
        <c:scatterStyle val="lineMarker"/>
        <c:varyColors val="0"/>
        <c:ser>
          <c:idx val="0"/>
          <c:order val="0"/>
          <c:tx>
            <c:strRef>
              <c:f>Sheet1!$B$1</c:f>
              <c:strCache>
                <c:ptCount val="1"/>
                <c:pt idx="0">
                  <c:v>Y の値 1</c:v>
                </c:pt>
              </c:strCache>
            </c:strRef>
          </c:tx>
          <c:marker>
            <c:symbol val="none"/>
          </c:marker>
          <c:xVal>
            <c:numRef>
              <c:f>Sheet1!$A$2:$A$135</c:f>
              <c:numCache>
                <c:formatCode>General</c:formatCode>
                <c:ptCount val="134"/>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pt idx="98">
                  <c:v>98.0</c:v>
                </c:pt>
                <c:pt idx="99">
                  <c:v>99.0</c:v>
                </c:pt>
                <c:pt idx="100">
                  <c:v>100.0</c:v>
                </c:pt>
                <c:pt idx="101">
                  <c:v>101.0</c:v>
                </c:pt>
                <c:pt idx="102">
                  <c:v>102.0</c:v>
                </c:pt>
                <c:pt idx="103">
                  <c:v>103.0</c:v>
                </c:pt>
                <c:pt idx="104">
                  <c:v>104.0</c:v>
                </c:pt>
                <c:pt idx="105">
                  <c:v>105.0</c:v>
                </c:pt>
                <c:pt idx="106">
                  <c:v>106.0</c:v>
                </c:pt>
                <c:pt idx="107">
                  <c:v>107.0</c:v>
                </c:pt>
                <c:pt idx="108">
                  <c:v>108.0</c:v>
                </c:pt>
                <c:pt idx="109">
                  <c:v>109.0</c:v>
                </c:pt>
                <c:pt idx="110">
                  <c:v>110.0</c:v>
                </c:pt>
                <c:pt idx="111">
                  <c:v>111.0</c:v>
                </c:pt>
                <c:pt idx="112">
                  <c:v>112.0</c:v>
                </c:pt>
                <c:pt idx="113">
                  <c:v>113.0</c:v>
                </c:pt>
                <c:pt idx="114">
                  <c:v>114.0</c:v>
                </c:pt>
                <c:pt idx="115">
                  <c:v>115.0</c:v>
                </c:pt>
                <c:pt idx="116">
                  <c:v>116.0</c:v>
                </c:pt>
                <c:pt idx="117">
                  <c:v>117.0</c:v>
                </c:pt>
                <c:pt idx="118">
                  <c:v>118.0</c:v>
                </c:pt>
                <c:pt idx="119">
                  <c:v>119.0</c:v>
                </c:pt>
                <c:pt idx="120">
                  <c:v>120.0</c:v>
                </c:pt>
                <c:pt idx="121">
                  <c:v>121.0</c:v>
                </c:pt>
                <c:pt idx="122">
                  <c:v>122.0</c:v>
                </c:pt>
                <c:pt idx="123">
                  <c:v>123.0</c:v>
                </c:pt>
                <c:pt idx="124">
                  <c:v>124.0</c:v>
                </c:pt>
                <c:pt idx="125">
                  <c:v>125.0</c:v>
                </c:pt>
                <c:pt idx="126">
                  <c:v>126.0</c:v>
                </c:pt>
                <c:pt idx="127">
                  <c:v>127.0</c:v>
                </c:pt>
                <c:pt idx="128">
                  <c:v>128.0</c:v>
                </c:pt>
                <c:pt idx="129">
                  <c:v>129.0</c:v>
                </c:pt>
                <c:pt idx="130">
                  <c:v>130.0</c:v>
                </c:pt>
                <c:pt idx="131">
                  <c:v>131.0</c:v>
                </c:pt>
                <c:pt idx="132">
                  <c:v>132.0</c:v>
                </c:pt>
                <c:pt idx="133">
                  <c:v>133.0</c:v>
                </c:pt>
              </c:numCache>
            </c:numRef>
          </c:xVal>
          <c:yVal>
            <c:numRef>
              <c:f>Sheet1!$B$2:$B$135</c:f>
              <c:numCache>
                <c:formatCode>General</c:formatCode>
                <c:ptCount val="134"/>
                <c:pt idx="0">
                  <c:v>512.0</c:v>
                </c:pt>
                <c:pt idx="1">
                  <c:v>513.5703125</c:v>
                </c:pt>
                <c:pt idx="2">
                  <c:v>518.99609375</c:v>
                </c:pt>
                <c:pt idx="3">
                  <c:v>535.125</c:v>
                </c:pt>
                <c:pt idx="4">
                  <c:v>542.8515624999999</c:v>
                </c:pt>
                <c:pt idx="5">
                  <c:v>581.2421875</c:v>
                </c:pt>
                <c:pt idx="6">
                  <c:v>707.8359375</c:v>
                </c:pt>
                <c:pt idx="7">
                  <c:v>742.6875</c:v>
                </c:pt>
                <c:pt idx="8">
                  <c:v>782.2421875</c:v>
                </c:pt>
                <c:pt idx="9">
                  <c:v>839.62109375</c:v>
                </c:pt>
                <c:pt idx="10">
                  <c:v>908.703125</c:v>
                </c:pt>
                <c:pt idx="11">
                  <c:v>960.48828125</c:v>
                </c:pt>
                <c:pt idx="12">
                  <c:v>1018.65625</c:v>
                </c:pt>
                <c:pt idx="13">
                  <c:v>1074.4296875</c:v>
                </c:pt>
                <c:pt idx="14">
                  <c:v>1119.93359375</c:v>
                </c:pt>
                <c:pt idx="15">
                  <c:v>1161.6640625</c:v>
                </c:pt>
                <c:pt idx="16">
                  <c:v>1210.921875</c:v>
                </c:pt>
                <c:pt idx="17">
                  <c:v>1254.4765625</c:v>
                </c:pt>
                <c:pt idx="18">
                  <c:v>1299.89453125</c:v>
                </c:pt>
                <c:pt idx="19">
                  <c:v>1343.0078125</c:v>
                </c:pt>
                <c:pt idx="20">
                  <c:v>1386.74609375</c:v>
                </c:pt>
                <c:pt idx="21">
                  <c:v>1438.65234375</c:v>
                </c:pt>
                <c:pt idx="22">
                  <c:v>1483.57421875</c:v>
                </c:pt>
                <c:pt idx="23">
                  <c:v>1545.76171875</c:v>
                </c:pt>
                <c:pt idx="24">
                  <c:v>1614.72265625</c:v>
                </c:pt>
                <c:pt idx="25">
                  <c:v>1668.734375</c:v>
                </c:pt>
                <c:pt idx="26">
                  <c:v>1717.28125</c:v>
                </c:pt>
                <c:pt idx="27">
                  <c:v>1770.4453125</c:v>
                </c:pt>
                <c:pt idx="28">
                  <c:v>1817.046875</c:v>
                </c:pt>
                <c:pt idx="29">
                  <c:v>1863.140625</c:v>
                </c:pt>
                <c:pt idx="30">
                  <c:v>1930.56640625</c:v>
                </c:pt>
                <c:pt idx="31">
                  <c:v>1981.9609375</c:v>
                </c:pt>
                <c:pt idx="32">
                  <c:v>2021.34765625</c:v>
                </c:pt>
                <c:pt idx="33">
                  <c:v>2066.46875</c:v>
                </c:pt>
                <c:pt idx="34">
                  <c:v>2106.34375</c:v>
                </c:pt>
                <c:pt idx="35">
                  <c:v>2174.0546875</c:v>
                </c:pt>
                <c:pt idx="36">
                  <c:v>2238.93359375</c:v>
                </c:pt>
                <c:pt idx="37">
                  <c:v>2298.171875</c:v>
                </c:pt>
                <c:pt idx="38">
                  <c:v>2350.51171875</c:v>
                </c:pt>
                <c:pt idx="39">
                  <c:v>2409.73828125</c:v>
                </c:pt>
                <c:pt idx="40">
                  <c:v>2456.34765625</c:v>
                </c:pt>
                <c:pt idx="41">
                  <c:v>2525.765625</c:v>
                </c:pt>
                <c:pt idx="42">
                  <c:v>2575.0390625</c:v>
                </c:pt>
                <c:pt idx="43">
                  <c:v>2619.7578125</c:v>
                </c:pt>
                <c:pt idx="44">
                  <c:v>2659.06640625</c:v>
                </c:pt>
                <c:pt idx="45">
                  <c:v>2705.6171875</c:v>
                </c:pt>
                <c:pt idx="46">
                  <c:v>2718.796875</c:v>
                </c:pt>
                <c:pt idx="47">
                  <c:v>2743.0</c:v>
                </c:pt>
                <c:pt idx="48">
                  <c:v>2762.734375</c:v>
                </c:pt>
                <c:pt idx="49">
                  <c:v>2778.40625</c:v>
                </c:pt>
                <c:pt idx="50">
                  <c:v>2783.08203125</c:v>
                </c:pt>
                <c:pt idx="51">
                  <c:v>2788.08203125</c:v>
                </c:pt>
                <c:pt idx="52">
                  <c:v>2824.71484375</c:v>
                </c:pt>
                <c:pt idx="53">
                  <c:v>2829.12109375</c:v>
                </c:pt>
                <c:pt idx="54">
                  <c:v>2831.80859375</c:v>
                </c:pt>
                <c:pt idx="55">
                  <c:v>2835.69140625</c:v>
                </c:pt>
                <c:pt idx="56">
                  <c:v>2839.97265625</c:v>
                </c:pt>
                <c:pt idx="57">
                  <c:v>2845.2109375</c:v>
                </c:pt>
                <c:pt idx="58">
                  <c:v>2848.94921875</c:v>
                </c:pt>
                <c:pt idx="59">
                  <c:v>2854.203125</c:v>
                </c:pt>
                <c:pt idx="60">
                  <c:v>2858.24609375</c:v>
                </c:pt>
                <c:pt idx="61">
                  <c:v>2863.40234375</c:v>
                </c:pt>
                <c:pt idx="62">
                  <c:v>2866.71875</c:v>
                </c:pt>
                <c:pt idx="63">
                  <c:v>2870.1796875</c:v>
                </c:pt>
                <c:pt idx="64">
                  <c:v>2882.8359375</c:v>
                </c:pt>
                <c:pt idx="65">
                  <c:v>2905.80859375</c:v>
                </c:pt>
                <c:pt idx="66">
                  <c:v>2923.96484375</c:v>
                </c:pt>
                <c:pt idx="67">
                  <c:v>2931.1328125</c:v>
                </c:pt>
                <c:pt idx="68">
                  <c:v>2955.28515625</c:v>
                </c:pt>
                <c:pt idx="69">
                  <c:v>2973.76171875</c:v>
                </c:pt>
                <c:pt idx="70">
                  <c:v>2992.68359375</c:v>
                </c:pt>
                <c:pt idx="71">
                  <c:v>3033.484375</c:v>
                </c:pt>
                <c:pt idx="72">
                  <c:v>3068.109375</c:v>
                </c:pt>
                <c:pt idx="73">
                  <c:v>3077.7109375</c:v>
                </c:pt>
                <c:pt idx="74">
                  <c:v>3091.05859375</c:v>
                </c:pt>
                <c:pt idx="75">
                  <c:v>3098.74609375</c:v>
                </c:pt>
                <c:pt idx="76">
                  <c:v>3105.76171875</c:v>
                </c:pt>
                <c:pt idx="77">
                  <c:v>3119.05859375</c:v>
                </c:pt>
                <c:pt idx="78">
                  <c:v>3136.984375</c:v>
                </c:pt>
                <c:pt idx="79">
                  <c:v>3147.55078125</c:v>
                </c:pt>
                <c:pt idx="80">
                  <c:v>3158.8125</c:v>
                </c:pt>
                <c:pt idx="81">
                  <c:v>3167.41796875</c:v>
                </c:pt>
                <c:pt idx="82">
                  <c:v>3179.62890625</c:v>
                </c:pt>
                <c:pt idx="83">
                  <c:v>3189.3046875</c:v>
                </c:pt>
                <c:pt idx="84">
                  <c:v>3196.0859375</c:v>
                </c:pt>
                <c:pt idx="85">
                  <c:v>3203.0078125</c:v>
                </c:pt>
                <c:pt idx="86">
                  <c:v>3211.5390625</c:v>
                </c:pt>
                <c:pt idx="87">
                  <c:v>3221.47265625</c:v>
                </c:pt>
                <c:pt idx="88">
                  <c:v>3233.37109375</c:v>
                </c:pt>
                <c:pt idx="89">
                  <c:v>3244.72265625</c:v>
                </c:pt>
                <c:pt idx="90">
                  <c:v>3253.46484375</c:v>
                </c:pt>
                <c:pt idx="91">
                  <c:v>3269.07421875</c:v>
                </c:pt>
                <c:pt idx="92">
                  <c:v>3277.14453125</c:v>
                </c:pt>
                <c:pt idx="93">
                  <c:v>3292.38671875</c:v>
                </c:pt>
                <c:pt idx="94">
                  <c:v>3300.4140625</c:v>
                </c:pt>
                <c:pt idx="95">
                  <c:v>3312.859375</c:v>
                </c:pt>
                <c:pt idx="96">
                  <c:v>3321.22265625</c:v>
                </c:pt>
                <c:pt idx="97">
                  <c:v>3329.234375</c:v>
                </c:pt>
                <c:pt idx="98">
                  <c:v>3337.9765625</c:v>
                </c:pt>
                <c:pt idx="99">
                  <c:v>3345.73828125</c:v>
                </c:pt>
                <c:pt idx="100">
                  <c:v>3356.4921875</c:v>
                </c:pt>
                <c:pt idx="101">
                  <c:v>3369.06640625</c:v>
                </c:pt>
                <c:pt idx="102">
                  <c:v>3378.70703125</c:v>
                </c:pt>
                <c:pt idx="103">
                  <c:v>3387.0703125</c:v>
                </c:pt>
                <c:pt idx="104">
                  <c:v>3397.453125</c:v>
                </c:pt>
                <c:pt idx="105">
                  <c:v>3409.8359375</c:v>
                </c:pt>
                <c:pt idx="106">
                  <c:v>3422.54296875</c:v>
                </c:pt>
                <c:pt idx="107">
                  <c:v>3438.93359375</c:v>
                </c:pt>
                <c:pt idx="108">
                  <c:v>3456.3203125</c:v>
                </c:pt>
                <c:pt idx="109">
                  <c:v>3473.05078125</c:v>
                </c:pt>
                <c:pt idx="110">
                  <c:v>3497.65625</c:v>
                </c:pt>
                <c:pt idx="111">
                  <c:v>3519.796875</c:v>
                </c:pt>
                <c:pt idx="112">
                  <c:v>3543.01171875</c:v>
                </c:pt>
                <c:pt idx="113">
                  <c:v>3564.0</c:v>
                </c:pt>
                <c:pt idx="114">
                  <c:v>3577.796875</c:v>
                </c:pt>
                <c:pt idx="115">
                  <c:v>3588.18359375</c:v>
                </c:pt>
                <c:pt idx="116">
                  <c:v>3597.6640625</c:v>
                </c:pt>
                <c:pt idx="117">
                  <c:v>3605.921875</c:v>
                </c:pt>
                <c:pt idx="118">
                  <c:v>3614.93359375</c:v>
                </c:pt>
                <c:pt idx="119">
                  <c:v>3623.578125</c:v>
                </c:pt>
                <c:pt idx="120">
                  <c:v>3635.3203125</c:v>
                </c:pt>
                <c:pt idx="121">
                  <c:v>3644.78125</c:v>
                </c:pt>
                <c:pt idx="122">
                  <c:v>3655.43359375</c:v>
                </c:pt>
                <c:pt idx="123">
                  <c:v>3666.6328125</c:v>
                </c:pt>
                <c:pt idx="124">
                  <c:v>3675.01953125</c:v>
                </c:pt>
                <c:pt idx="125">
                  <c:v>3688.625</c:v>
                </c:pt>
                <c:pt idx="126">
                  <c:v>3697.4296875</c:v>
                </c:pt>
                <c:pt idx="127">
                  <c:v>3706.6484375</c:v>
                </c:pt>
                <c:pt idx="128">
                  <c:v>3715.4609375</c:v>
                </c:pt>
                <c:pt idx="129">
                  <c:v>3716.90234375</c:v>
                </c:pt>
                <c:pt idx="130">
                  <c:v>3719.4296875</c:v>
                </c:pt>
                <c:pt idx="131">
                  <c:v>3741.87890625</c:v>
                </c:pt>
                <c:pt idx="132">
                  <c:v>3825.57421875</c:v>
                </c:pt>
                <c:pt idx="133">
                  <c:v>3834.3671875</c:v>
                </c:pt>
              </c:numCache>
            </c:numRef>
          </c:yVal>
          <c:smooth val="0"/>
        </c:ser>
        <c:dLbls>
          <c:showLegendKey val="0"/>
          <c:showVal val="0"/>
          <c:showCatName val="0"/>
          <c:showSerName val="0"/>
          <c:showPercent val="0"/>
          <c:showBubbleSize val="0"/>
        </c:dLbls>
        <c:axId val="1913487640"/>
        <c:axId val="1913490600"/>
      </c:scatterChart>
      <c:valAx>
        <c:axId val="1913487640"/>
        <c:scaling>
          <c:orientation val="minMax"/>
        </c:scaling>
        <c:delete val="0"/>
        <c:axPos val="b"/>
        <c:numFmt formatCode="General" sourceLinked="1"/>
        <c:majorTickMark val="out"/>
        <c:minorTickMark val="none"/>
        <c:tickLblPos val="nextTo"/>
        <c:crossAx val="1913490600"/>
        <c:crosses val="autoZero"/>
        <c:crossBetween val="midCat"/>
      </c:valAx>
      <c:valAx>
        <c:axId val="1913490600"/>
        <c:scaling>
          <c:orientation val="minMax"/>
        </c:scaling>
        <c:delete val="0"/>
        <c:axPos val="l"/>
        <c:majorGridlines/>
        <c:title>
          <c:tx>
            <c:rich>
              <a:bodyPr rot="-5400000" vert="horz"/>
              <a:lstStyle/>
              <a:p>
                <a:pPr>
                  <a:defRPr/>
                </a:pPr>
                <a:r>
                  <a:rPr lang="ja-JP" altLang="en-US" dirty="0" smtClean="0"/>
                  <a:t>サイズ</a:t>
                </a:r>
                <a:r>
                  <a:rPr lang="en-US" altLang="ja-JP" dirty="0" smtClean="0"/>
                  <a:t>(MB)</a:t>
                </a:r>
                <a:endParaRPr lang="ja-JP" altLang="en-US" dirty="0"/>
              </a:p>
            </c:rich>
          </c:tx>
          <c:layout/>
          <c:overlay val="0"/>
        </c:title>
        <c:numFmt formatCode="General" sourceLinked="1"/>
        <c:majorTickMark val="out"/>
        <c:minorTickMark val="none"/>
        <c:tickLblPos val="nextTo"/>
        <c:crossAx val="1913487640"/>
        <c:crosses val="autoZero"/>
        <c:crossBetween val="midCat"/>
      </c:valAx>
    </c:plotArea>
    <c:plotVisOnly val="1"/>
    <c:dispBlanksAs val="gap"/>
    <c:showDLblsOverMax val="0"/>
  </c:chart>
  <c:spPr>
    <a:solidFill>
      <a:schemeClr val="bg1"/>
    </a:solidFill>
    <a:ln>
      <a:solidFill>
        <a:schemeClr val="tx1"/>
      </a:solid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altLang="ja-JP" u="sng" dirty="0" smtClean="0"/>
              <a:t>Tripwire</a:t>
            </a:r>
            <a:endParaRPr lang="ja-JP" altLang="en-US" u="sng" dirty="0"/>
          </a:p>
        </c:rich>
      </c:tx>
      <c:layout/>
      <c:overlay val="0"/>
    </c:title>
    <c:autoTitleDeleted val="0"/>
    <c:plotArea>
      <c:layout/>
      <c:scatterChart>
        <c:scatterStyle val="lineMarker"/>
        <c:varyColors val="0"/>
        <c:ser>
          <c:idx val="0"/>
          <c:order val="0"/>
          <c:tx>
            <c:v>ドメインUのメモリ</c:v>
          </c:tx>
          <c:xVal>
            <c:numRef>
              <c:f>Sheet1!$A$4:$A$17</c:f>
              <c:numCache>
                <c:formatCode>General</c:formatCode>
                <c:ptCount val="14"/>
                <c:pt idx="0">
                  <c:v>0.0</c:v>
                </c:pt>
                <c:pt idx="1">
                  <c:v>15.0</c:v>
                </c:pt>
                <c:pt idx="2">
                  <c:v>30.0</c:v>
                </c:pt>
                <c:pt idx="3">
                  <c:v>45.0</c:v>
                </c:pt>
                <c:pt idx="4">
                  <c:v>60.0</c:v>
                </c:pt>
                <c:pt idx="5">
                  <c:v>75.0</c:v>
                </c:pt>
                <c:pt idx="6">
                  <c:v>90.0</c:v>
                </c:pt>
                <c:pt idx="7">
                  <c:v>105.0</c:v>
                </c:pt>
                <c:pt idx="8">
                  <c:v>120.0</c:v>
                </c:pt>
                <c:pt idx="9">
                  <c:v>135.0</c:v>
                </c:pt>
                <c:pt idx="10">
                  <c:v>150.0</c:v>
                </c:pt>
                <c:pt idx="11">
                  <c:v>165.0</c:v>
                </c:pt>
                <c:pt idx="12">
                  <c:v>180.0</c:v>
                </c:pt>
                <c:pt idx="13">
                  <c:v>195.0</c:v>
                </c:pt>
              </c:numCache>
            </c:numRef>
          </c:xVal>
          <c:yVal>
            <c:numRef>
              <c:f>Sheet1!$B$4:$B$17</c:f>
              <c:numCache>
                <c:formatCode>General</c:formatCode>
                <c:ptCount val="14"/>
                <c:pt idx="0">
                  <c:v>1500.0</c:v>
                </c:pt>
                <c:pt idx="1">
                  <c:v>1106.0</c:v>
                </c:pt>
                <c:pt idx="2">
                  <c:v>1074.0</c:v>
                </c:pt>
                <c:pt idx="3">
                  <c:v>1073.0</c:v>
                </c:pt>
                <c:pt idx="4">
                  <c:v>1087.0</c:v>
                </c:pt>
                <c:pt idx="5">
                  <c:v>1052.0</c:v>
                </c:pt>
                <c:pt idx="6">
                  <c:v>1055.0</c:v>
                </c:pt>
                <c:pt idx="7">
                  <c:v>1058.0</c:v>
                </c:pt>
                <c:pt idx="8">
                  <c:v>1053.0</c:v>
                </c:pt>
                <c:pt idx="9">
                  <c:v>1040.0</c:v>
                </c:pt>
                <c:pt idx="10">
                  <c:v>1034.0</c:v>
                </c:pt>
                <c:pt idx="11">
                  <c:v>1020.0</c:v>
                </c:pt>
                <c:pt idx="12">
                  <c:v>1018.0</c:v>
                </c:pt>
                <c:pt idx="13">
                  <c:v>997.0</c:v>
                </c:pt>
              </c:numCache>
            </c:numRef>
          </c:yVal>
          <c:smooth val="0"/>
        </c:ser>
        <c:ser>
          <c:idx val="1"/>
          <c:order val="1"/>
          <c:tx>
            <c:v>プロセスの消費メモリ＋ファイルキャッシュ</c:v>
          </c:tx>
          <c:xVal>
            <c:numRef>
              <c:f>Sheet1!$A$4:$A$17</c:f>
              <c:numCache>
                <c:formatCode>General</c:formatCode>
                <c:ptCount val="14"/>
                <c:pt idx="0">
                  <c:v>0.0</c:v>
                </c:pt>
                <c:pt idx="1">
                  <c:v>15.0</c:v>
                </c:pt>
                <c:pt idx="2">
                  <c:v>30.0</c:v>
                </c:pt>
                <c:pt idx="3">
                  <c:v>45.0</c:v>
                </c:pt>
                <c:pt idx="4">
                  <c:v>60.0</c:v>
                </c:pt>
                <c:pt idx="5">
                  <c:v>75.0</c:v>
                </c:pt>
                <c:pt idx="6">
                  <c:v>90.0</c:v>
                </c:pt>
                <c:pt idx="7">
                  <c:v>105.0</c:v>
                </c:pt>
                <c:pt idx="8">
                  <c:v>120.0</c:v>
                </c:pt>
                <c:pt idx="9">
                  <c:v>135.0</c:v>
                </c:pt>
                <c:pt idx="10">
                  <c:v>150.0</c:v>
                </c:pt>
                <c:pt idx="11">
                  <c:v>165.0</c:v>
                </c:pt>
                <c:pt idx="12">
                  <c:v>180.0</c:v>
                </c:pt>
                <c:pt idx="13">
                  <c:v>195.0</c:v>
                </c:pt>
              </c:numCache>
            </c:numRef>
          </c:xVal>
          <c:yVal>
            <c:numRef>
              <c:f>Sheet1!$E$4:$E$17</c:f>
              <c:numCache>
                <c:formatCode>General</c:formatCode>
                <c:ptCount val="14"/>
                <c:pt idx="0">
                  <c:v>0.0</c:v>
                </c:pt>
                <c:pt idx="1">
                  <c:v>405.0</c:v>
                </c:pt>
                <c:pt idx="2">
                  <c:v>426.0</c:v>
                </c:pt>
                <c:pt idx="3">
                  <c:v>432.0</c:v>
                </c:pt>
                <c:pt idx="4">
                  <c:v>417.0</c:v>
                </c:pt>
                <c:pt idx="5">
                  <c:v>454.0</c:v>
                </c:pt>
                <c:pt idx="6">
                  <c:v>441.0</c:v>
                </c:pt>
                <c:pt idx="7">
                  <c:v>446.0</c:v>
                </c:pt>
                <c:pt idx="8">
                  <c:v>459.0</c:v>
                </c:pt>
                <c:pt idx="9">
                  <c:v>470.0</c:v>
                </c:pt>
                <c:pt idx="10">
                  <c:v>464.0</c:v>
                </c:pt>
                <c:pt idx="11">
                  <c:v>481.0</c:v>
                </c:pt>
                <c:pt idx="12">
                  <c:v>487.0</c:v>
                </c:pt>
                <c:pt idx="13">
                  <c:v>505.0</c:v>
                </c:pt>
              </c:numCache>
            </c:numRef>
          </c:yVal>
          <c:smooth val="0"/>
        </c:ser>
        <c:ser>
          <c:idx val="2"/>
          <c:order val="2"/>
          <c:tx>
            <c:v>ドメインU＋プロセスの消費メモリ＋ファイルキャッシュ</c:v>
          </c:tx>
          <c:xVal>
            <c:numRef>
              <c:f>Sheet1!$A$4:$A$17</c:f>
              <c:numCache>
                <c:formatCode>General</c:formatCode>
                <c:ptCount val="14"/>
                <c:pt idx="0">
                  <c:v>0.0</c:v>
                </c:pt>
                <c:pt idx="1">
                  <c:v>15.0</c:v>
                </c:pt>
                <c:pt idx="2">
                  <c:v>30.0</c:v>
                </c:pt>
                <c:pt idx="3">
                  <c:v>45.0</c:v>
                </c:pt>
                <c:pt idx="4">
                  <c:v>60.0</c:v>
                </c:pt>
                <c:pt idx="5">
                  <c:v>75.0</c:v>
                </c:pt>
                <c:pt idx="6">
                  <c:v>90.0</c:v>
                </c:pt>
                <c:pt idx="7">
                  <c:v>105.0</c:v>
                </c:pt>
                <c:pt idx="8">
                  <c:v>120.0</c:v>
                </c:pt>
                <c:pt idx="9">
                  <c:v>135.0</c:v>
                </c:pt>
                <c:pt idx="10">
                  <c:v>150.0</c:v>
                </c:pt>
                <c:pt idx="11">
                  <c:v>165.0</c:v>
                </c:pt>
                <c:pt idx="12">
                  <c:v>180.0</c:v>
                </c:pt>
                <c:pt idx="13">
                  <c:v>195.0</c:v>
                </c:pt>
              </c:numCache>
            </c:numRef>
          </c:xVal>
          <c:yVal>
            <c:numRef>
              <c:f>Sheet1!$F$4:$F$17</c:f>
              <c:numCache>
                <c:formatCode>General</c:formatCode>
                <c:ptCount val="14"/>
                <c:pt idx="0">
                  <c:v>1500.0</c:v>
                </c:pt>
                <c:pt idx="1">
                  <c:v>1511.0</c:v>
                </c:pt>
                <c:pt idx="2">
                  <c:v>1500.0</c:v>
                </c:pt>
                <c:pt idx="3">
                  <c:v>1505.0</c:v>
                </c:pt>
                <c:pt idx="4">
                  <c:v>1504.0</c:v>
                </c:pt>
                <c:pt idx="5">
                  <c:v>1506.0</c:v>
                </c:pt>
                <c:pt idx="6">
                  <c:v>1496.0</c:v>
                </c:pt>
                <c:pt idx="7">
                  <c:v>1504.0</c:v>
                </c:pt>
                <c:pt idx="8">
                  <c:v>1512.0</c:v>
                </c:pt>
                <c:pt idx="9">
                  <c:v>1510.0</c:v>
                </c:pt>
                <c:pt idx="10">
                  <c:v>1498.0</c:v>
                </c:pt>
                <c:pt idx="11">
                  <c:v>1501.0</c:v>
                </c:pt>
                <c:pt idx="12">
                  <c:v>1505.0</c:v>
                </c:pt>
                <c:pt idx="13">
                  <c:v>1502.0</c:v>
                </c:pt>
              </c:numCache>
            </c:numRef>
          </c:yVal>
          <c:smooth val="0"/>
        </c:ser>
        <c:dLbls>
          <c:showLegendKey val="0"/>
          <c:showVal val="0"/>
          <c:showCatName val="0"/>
          <c:showSerName val="0"/>
          <c:showPercent val="0"/>
          <c:showBubbleSize val="0"/>
        </c:dLbls>
        <c:axId val="1912669288"/>
        <c:axId val="1912672280"/>
      </c:scatterChart>
      <c:valAx>
        <c:axId val="1912669288"/>
        <c:scaling>
          <c:orientation val="minMax"/>
        </c:scaling>
        <c:delete val="0"/>
        <c:axPos val="b"/>
        <c:numFmt formatCode="General" sourceLinked="1"/>
        <c:majorTickMark val="out"/>
        <c:minorTickMark val="none"/>
        <c:tickLblPos val="nextTo"/>
        <c:crossAx val="1912672280"/>
        <c:crosses val="autoZero"/>
        <c:crossBetween val="midCat"/>
      </c:valAx>
      <c:valAx>
        <c:axId val="1912672280"/>
        <c:scaling>
          <c:orientation val="minMax"/>
        </c:scaling>
        <c:delete val="0"/>
        <c:axPos val="l"/>
        <c:majorGridlines/>
        <c:numFmt formatCode="General" sourceLinked="1"/>
        <c:majorTickMark val="out"/>
        <c:minorTickMark val="none"/>
        <c:tickLblPos val="nextTo"/>
        <c:crossAx val="1912669288"/>
        <c:crosses val="autoZero"/>
        <c:crossBetween val="midCat"/>
      </c:valAx>
    </c:plotArea>
    <c:legend>
      <c:legendPos val="t"/>
      <c:layout/>
      <c:overlay val="0"/>
    </c:legend>
    <c:plotVisOnly val="1"/>
    <c:dispBlanksAs val="gap"/>
    <c:showDLblsOverMax val="0"/>
  </c:chart>
  <c:spPr>
    <a:solidFill>
      <a:srgbClr val="FFFFFF"/>
    </a:solidFill>
    <a:ln>
      <a:solidFill>
        <a:schemeClr val="tx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u="sng">
                <a:solidFill>
                  <a:schemeClr val="tx1"/>
                </a:solidFill>
              </a:defRPr>
            </a:pPr>
            <a:r>
              <a:rPr lang="en-US" altLang="ja-JP" u="sng" dirty="0" err="1" smtClean="0">
                <a:solidFill>
                  <a:schemeClr val="tx1"/>
                </a:solidFill>
              </a:rPr>
              <a:t>malloc</a:t>
            </a:r>
            <a:endParaRPr lang="en-US" altLang="ja-JP" u="sng" dirty="0">
              <a:solidFill>
                <a:schemeClr val="tx1"/>
              </a:solidFill>
            </a:endParaRPr>
          </a:p>
        </c:rich>
      </c:tx>
      <c:layout/>
      <c:overlay val="0"/>
    </c:title>
    <c:autoTitleDeleted val="0"/>
    <c:plotArea>
      <c:layout>
        <c:manualLayout>
          <c:layoutTarget val="inner"/>
          <c:xMode val="edge"/>
          <c:yMode val="edge"/>
          <c:x val="0.098366788707518"/>
          <c:y val="0.249097408865141"/>
          <c:w val="0.814500249284821"/>
          <c:h val="0.590503404315856"/>
        </c:manualLayout>
      </c:layout>
      <c:lineChart>
        <c:grouping val="standard"/>
        <c:varyColors val="0"/>
        <c:ser>
          <c:idx val="0"/>
          <c:order val="0"/>
          <c:tx>
            <c:strRef>
              <c:f>Sheet7!$F$5</c:f>
              <c:strCache>
                <c:ptCount val="1"/>
                <c:pt idx="0">
                  <c:v>ドメイン0に追加されたメモリ(MB)</c:v>
                </c:pt>
              </c:strCache>
            </c:strRef>
          </c:tx>
          <c:marker>
            <c:symbol val="none"/>
          </c:marker>
          <c:cat>
            <c:numRef>
              <c:f>Sheet7!$D$6:$D$16</c:f>
              <c:numCache>
                <c:formatCode>General</c:formatCode>
                <c:ptCount val="11"/>
                <c:pt idx="0">
                  <c:v>0.0</c:v>
                </c:pt>
                <c:pt idx="1">
                  <c:v>15.0</c:v>
                </c:pt>
                <c:pt idx="2">
                  <c:v>30.0</c:v>
                </c:pt>
                <c:pt idx="3">
                  <c:v>45.0</c:v>
                </c:pt>
                <c:pt idx="4">
                  <c:v>60.0</c:v>
                </c:pt>
                <c:pt idx="5">
                  <c:v>75.0</c:v>
                </c:pt>
                <c:pt idx="6">
                  <c:v>90.0</c:v>
                </c:pt>
                <c:pt idx="7">
                  <c:v>105.0</c:v>
                </c:pt>
                <c:pt idx="8">
                  <c:v>120.0</c:v>
                </c:pt>
                <c:pt idx="9">
                  <c:v>135.0</c:v>
                </c:pt>
                <c:pt idx="10">
                  <c:v>150.0</c:v>
                </c:pt>
              </c:numCache>
            </c:numRef>
          </c:cat>
          <c:val>
            <c:numRef>
              <c:f>Sheet7!$F$6:$F$16</c:f>
              <c:numCache>
                <c:formatCode>General</c:formatCode>
                <c:ptCount val="11"/>
                <c:pt idx="0">
                  <c:v>0.0</c:v>
                </c:pt>
                <c:pt idx="1">
                  <c:v>10.0</c:v>
                </c:pt>
                <c:pt idx="2">
                  <c:v>33.0</c:v>
                </c:pt>
                <c:pt idx="3">
                  <c:v>52.0</c:v>
                </c:pt>
                <c:pt idx="4">
                  <c:v>88.0</c:v>
                </c:pt>
                <c:pt idx="5">
                  <c:v>97.0</c:v>
                </c:pt>
                <c:pt idx="6">
                  <c:v>69.0</c:v>
                </c:pt>
                <c:pt idx="7">
                  <c:v>80.0</c:v>
                </c:pt>
                <c:pt idx="8">
                  <c:v>44.0</c:v>
                </c:pt>
                <c:pt idx="9">
                  <c:v>121.0</c:v>
                </c:pt>
                <c:pt idx="10">
                  <c:v>21.0</c:v>
                </c:pt>
              </c:numCache>
            </c:numRef>
          </c:val>
          <c:smooth val="0"/>
        </c:ser>
        <c:dLbls>
          <c:showLegendKey val="0"/>
          <c:showVal val="0"/>
          <c:showCatName val="0"/>
          <c:showSerName val="0"/>
          <c:showPercent val="0"/>
          <c:showBubbleSize val="0"/>
        </c:dLbls>
        <c:marker val="1"/>
        <c:smooth val="0"/>
        <c:axId val="1912710616"/>
        <c:axId val="1912713624"/>
      </c:lineChart>
      <c:catAx>
        <c:axId val="1912710616"/>
        <c:scaling>
          <c:orientation val="minMax"/>
        </c:scaling>
        <c:delete val="0"/>
        <c:axPos val="b"/>
        <c:numFmt formatCode="General" sourceLinked="1"/>
        <c:majorTickMark val="out"/>
        <c:minorTickMark val="none"/>
        <c:tickLblPos val="nextTo"/>
        <c:crossAx val="1912713624"/>
        <c:crosses val="autoZero"/>
        <c:auto val="1"/>
        <c:lblAlgn val="ctr"/>
        <c:lblOffset val="100"/>
        <c:noMultiLvlLbl val="0"/>
      </c:catAx>
      <c:valAx>
        <c:axId val="1912713624"/>
        <c:scaling>
          <c:orientation val="minMax"/>
        </c:scaling>
        <c:delete val="0"/>
        <c:axPos val="l"/>
        <c:majorGridlines/>
        <c:numFmt formatCode="General" sourceLinked="1"/>
        <c:majorTickMark val="out"/>
        <c:minorTickMark val="none"/>
        <c:tickLblPos val="nextTo"/>
        <c:crossAx val="1912710616"/>
        <c:crosses val="autoZero"/>
        <c:crossBetween val="between"/>
      </c:valAx>
    </c:plotArea>
    <c:legend>
      <c:legendPos val="t"/>
      <c:layout/>
      <c:overlay val="0"/>
      <c:txPr>
        <a:bodyPr/>
        <a:lstStyle/>
        <a:p>
          <a:pPr>
            <a:defRPr sz="1200" baseline="0"/>
          </a:pPr>
          <a:endParaRPr lang="ja-JP"/>
        </a:p>
      </c:txPr>
    </c:legend>
    <c:plotVisOnly val="1"/>
    <c:dispBlanksAs val="gap"/>
    <c:showDLblsOverMax val="0"/>
  </c:chart>
  <c:spPr>
    <a:ln>
      <a:solidFill>
        <a:sysClr val="windowText" lastClr="000000"/>
      </a:solid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u="sng"/>
            </a:pPr>
            <a:r>
              <a:rPr lang="en-US" altLang="ja-JP" u="sng" dirty="0" smtClean="0"/>
              <a:t>Tripwire</a:t>
            </a:r>
            <a:endParaRPr lang="ja-JP" altLang="en-US" u="sng" dirty="0"/>
          </a:p>
        </c:rich>
      </c:tx>
      <c:layout/>
      <c:overlay val="0"/>
    </c:title>
    <c:autoTitleDeleted val="0"/>
    <c:plotArea>
      <c:layout/>
      <c:scatterChart>
        <c:scatterStyle val="lineMarker"/>
        <c:varyColors val="0"/>
        <c:ser>
          <c:idx val="0"/>
          <c:order val="0"/>
          <c:tx>
            <c:strRef>
              <c:f>Sheet1!$B$1</c:f>
              <c:strCache>
                <c:ptCount val="1"/>
                <c:pt idx="0">
                  <c:v>プロセス</c:v>
                </c:pt>
              </c:strCache>
            </c:strRef>
          </c:tx>
          <c:marker>
            <c:symbol val="none"/>
          </c:marker>
          <c:xVal>
            <c:numRef>
              <c:f>Sheet1!$A$2:$A$132</c:f>
              <c:numCache>
                <c:formatCode>General</c:formatCode>
                <c:ptCount val="13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pt idx="98">
                  <c:v>98.0</c:v>
                </c:pt>
                <c:pt idx="99">
                  <c:v>99.0</c:v>
                </c:pt>
                <c:pt idx="100">
                  <c:v>100.0</c:v>
                </c:pt>
                <c:pt idx="101">
                  <c:v>101.0</c:v>
                </c:pt>
                <c:pt idx="102">
                  <c:v>102.0</c:v>
                </c:pt>
                <c:pt idx="103">
                  <c:v>103.0</c:v>
                </c:pt>
                <c:pt idx="104">
                  <c:v>104.0</c:v>
                </c:pt>
                <c:pt idx="105">
                  <c:v>105.0</c:v>
                </c:pt>
                <c:pt idx="106">
                  <c:v>106.0</c:v>
                </c:pt>
                <c:pt idx="107">
                  <c:v>107.0</c:v>
                </c:pt>
                <c:pt idx="108">
                  <c:v>108.0</c:v>
                </c:pt>
                <c:pt idx="109">
                  <c:v>109.0</c:v>
                </c:pt>
                <c:pt idx="110">
                  <c:v>110.0</c:v>
                </c:pt>
                <c:pt idx="111">
                  <c:v>111.0</c:v>
                </c:pt>
                <c:pt idx="112">
                  <c:v>112.0</c:v>
                </c:pt>
                <c:pt idx="113">
                  <c:v>113.0</c:v>
                </c:pt>
                <c:pt idx="114">
                  <c:v>114.0</c:v>
                </c:pt>
                <c:pt idx="115">
                  <c:v>115.0</c:v>
                </c:pt>
                <c:pt idx="116">
                  <c:v>116.0</c:v>
                </c:pt>
                <c:pt idx="117">
                  <c:v>117.0</c:v>
                </c:pt>
                <c:pt idx="118">
                  <c:v>118.0</c:v>
                </c:pt>
                <c:pt idx="119">
                  <c:v>119.0</c:v>
                </c:pt>
                <c:pt idx="120">
                  <c:v>120.0</c:v>
                </c:pt>
                <c:pt idx="121">
                  <c:v>121.0</c:v>
                </c:pt>
                <c:pt idx="122">
                  <c:v>122.0</c:v>
                </c:pt>
                <c:pt idx="123">
                  <c:v>123.0</c:v>
                </c:pt>
                <c:pt idx="124">
                  <c:v>124.0</c:v>
                </c:pt>
                <c:pt idx="125">
                  <c:v>125.0</c:v>
                </c:pt>
                <c:pt idx="126">
                  <c:v>126.0</c:v>
                </c:pt>
                <c:pt idx="127">
                  <c:v>127.0</c:v>
                </c:pt>
                <c:pt idx="128">
                  <c:v>128.0</c:v>
                </c:pt>
                <c:pt idx="129">
                  <c:v>129.0</c:v>
                </c:pt>
                <c:pt idx="130">
                  <c:v>130.0</c:v>
                </c:pt>
              </c:numCache>
            </c:numRef>
          </c:xVal>
          <c:yVal>
            <c:numRef>
              <c:f>Sheet1!$B$2:$B$132</c:f>
              <c:numCache>
                <c:formatCode>General</c:formatCode>
                <c:ptCount val="131"/>
                <c:pt idx="0">
                  <c:v>0.0</c:v>
                </c:pt>
                <c:pt idx="1">
                  <c:v>0.56640625</c:v>
                </c:pt>
                <c:pt idx="2">
                  <c:v>1.08203125</c:v>
                </c:pt>
                <c:pt idx="3">
                  <c:v>1.5</c:v>
                </c:pt>
                <c:pt idx="4">
                  <c:v>1.62890625</c:v>
                </c:pt>
                <c:pt idx="5">
                  <c:v>1.74609375</c:v>
                </c:pt>
                <c:pt idx="6">
                  <c:v>1.7578125</c:v>
                </c:pt>
                <c:pt idx="7">
                  <c:v>1.875</c:v>
                </c:pt>
                <c:pt idx="8">
                  <c:v>1.8828125</c:v>
                </c:pt>
                <c:pt idx="9">
                  <c:v>1.9296875</c:v>
                </c:pt>
                <c:pt idx="10">
                  <c:v>2.03515625</c:v>
                </c:pt>
                <c:pt idx="11">
                  <c:v>2.03515625</c:v>
                </c:pt>
                <c:pt idx="12">
                  <c:v>2.0390625</c:v>
                </c:pt>
                <c:pt idx="13">
                  <c:v>2.06640625</c:v>
                </c:pt>
                <c:pt idx="14">
                  <c:v>2.14453125</c:v>
                </c:pt>
                <c:pt idx="15">
                  <c:v>2.2265625</c:v>
                </c:pt>
                <c:pt idx="16">
                  <c:v>2.3046875</c:v>
                </c:pt>
                <c:pt idx="17">
                  <c:v>2.3125</c:v>
                </c:pt>
                <c:pt idx="18">
                  <c:v>2.30859375</c:v>
                </c:pt>
                <c:pt idx="19">
                  <c:v>2.3125</c:v>
                </c:pt>
                <c:pt idx="20">
                  <c:v>2.3203125</c:v>
                </c:pt>
                <c:pt idx="21">
                  <c:v>2.328125</c:v>
                </c:pt>
                <c:pt idx="22">
                  <c:v>2.3359375</c:v>
                </c:pt>
                <c:pt idx="23">
                  <c:v>2.3359375</c:v>
                </c:pt>
                <c:pt idx="24">
                  <c:v>2.3515625</c:v>
                </c:pt>
                <c:pt idx="25">
                  <c:v>2.359374999999999</c:v>
                </c:pt>
                <c:pt idx="26">
                  <c:v>2.40234375</c:v>
                </c:pt>
                <c:pt idx="27">
                  <c:v>2.5</c:v>
                </c:pt>
                <c:pt idx="28">
                  <c:v>2.50390625</c:v>
                </c:pt>
                <c:pt idx="29">
                  <c:v>2.50390625</c:v>
                </c:pt>
                <c:pt idx="30">
                  <c:v>2.50390625</c:v>
                </c:pt>
                <c:pt idx="31">
                  <c:v>2.50390625</c:v>
                </c:pt>
                <c:pt idx="32">
                  <c:v>2.53515625</c:v>
                </c:pt>
                <c:pt idx="33">
                  <c:v>2.5390625</c:v>
                </c:pt>
                <c:pt idx="34">
                  <c:v>2.5390625</c:v>
                </c:pt>
                <c:pt idx="35">
                  <c:v>2.53515625</c:v>
                </c:pt>
                <c:pt idx="36">
                  <c:v>2.546875</c:v>
                </c:pt>
                <c:pt idx="37">
                  <c:v>2.5859375</c:v>
                </c:pt>
                <c:pt idx="38">
                  <c:v>2.6796875</c:v>
                </c:pt>
                <c:pt idx="39">
                  <c:v>2.68359375</c:v>
                </c:pt>
                <c:pt idx="40">
                  <c:v>2.68359375</c:v>
                </c:pt>
                <c:pt idx="41">
                  <c:v>2.6953125</c:v>
                </c:pt>
                <c:pt idx="42">
                  <c:v>2.6953125</c:v>
                </c:pt>
                <c:pt idx="43">
                  <c:v>2.7109375</c:v>
                </c:pt>
                <c:pt idx="44">
                  <c:v>2.9453125</c:v>
                </c:pt>
                <c:pt idx="45">
                  <c:v>2.9453125</c:v>
                </c:pt>
                <c:pt idx="46">
                  <c:v>2.9453125</c:v>
                </c:pt>
                <c:pt idx="47">
                  <c:v>3.2109375</c:v>
                </c:pt>
                <c:pt idx="48">
                  <c:v>3.59375</c:v>
                </c:pt>
                <c:pt idx="49">
                  <c:v>3.66015625</c:v>
                </c:pt>
                <c:pt idx="50">
                  <c:v>3.94921875</c:v>
                </c:pt>
                <c:pt idx="51">
                  <c:v>4.10546875</c:v>
                </c:pt>
                <c:pt idx="52">
                  <c:v>4.207031249999996</c:v>
                </c:pt>
                <c:pt idx="53">
                  <c:v>4.41796875</c:v>
                </c:pt>
                <c:pt idx="54">
                  <c:v>4.582031249999996</c:v>
                </c:pt>
                <c:pt idx="55">
                  <c:v>4.585937499999997</c:v>
                </c:pt>
                <c:pt idx="56">
                  <c:v>4.582031249999996</c:v>
                </c:pt>
                <c:pt idx="57">
                  <c:v>4.585937499999997</c:v>
                </c:pt>
                <c:pt idx="58">
                  <c:v>4.585937499999997</c:v>
                </c:pt>
                <c:pt idx="59">
                  <c:v>4.624999999999995</c:v>
                </c:pt>
                <c:pt idx="60">
                  <c:v>4.707031249999995</c:v>
                </c:pt>
                <c:pt idx="61">
                  <c:v>4.710937499999997</c:v>
                </c:pt>
                <c:pt idx="62">
                  <c:v>4.710937499999997</c:v>
                </c:pt>
                <c:pt idx="63">
                  <c:v>4.71484375</c:v>
                </c:pt>
                <c:pt idx="64">
                  <c:v>4.960937499999997</c:v>
                </c:pt>
                <c:pt idx="65">
                  <c:v>4.96484375</c:v>
                </c:pt>
                <c:pt idx="66">
                  <c:v>4.96484375</c:v>
                </c:pt>
                <c:pt idx="67">
                  <c:v>4.96484375</c:v>
                </c:pt>
                <c:pt idx="68">
                  <c:v>4.960937499999997</c:v>
                </c:pt>
                <c:pt idx="69">
                  <c:v>4.960937499999997</c:v>
                </c:pt>
                <c:pt idx="70">
                  <c:v>4.960937499999997</c:v>
                </c:pt>
                <c:pt idx="71">
                  <c:v>4.960937499999997</c:v>
                </c:pt>
                <c:pt idx="72">
                  <c:v>4.960937499999997</c:v>
                </c:pt>
                <c:pt idx="73">
                  <c:v>4.96484375</c:v>
                </c:pt>
                <c:pt idx="74">
                  <c:v>4.96484375</c:v>
                </c:pt>
                <c:pt idx="75">
                  <c:v>4.96484375</c:v>
                </c:pt>
                <c:pt idx="76">
                  <c:v>4.96875</c:v>
                </c:pt>
                <c:pt idx="77">
                  <c:v>4.9765625</c:v>
                </c:pt>
                <c:pt idx="78">
                  <c:v>4.9765625</c:v>
                </c:pt>
                <c:pt idx="79">
                  <c:v>4.97265625</c:v>
                </c:pt>
                <c:pt idx="80">
                  <c:v>4.97265625</c:v>
                </c:pt>
                <c:pt idx="81">
                  <c:v>4.9765625</c:v>
                </c:pt>
                <c:pt idx="82">
                  <c:v>4.9765625</c:v>
                </c:pt>
                <c:pt idx="83">
                  <c:v>4.97265625</c:v>
                </c:pt>
                <c:pt idx="84">
                  <c:v>4.9765625</c:v>
                </c:pt>
                <c:pt idx="85">
                  <c:v>4.97265625</c:v>
                </c:pt>
                <c:pt idx="86">
                  <c:v>4.9765625</c:v>
                </c:pt>
                <c:pt idx="87">
                  <c:v>4.97265625</c:v>
                </c:pt>
                <c:pt idx="88">
                  <c:v>4.97265625</c:v>
                </c:pt>
                <c:pt idx="89">
                  <c:v>4.97265625</c:v>
                </c:pt>
                <c:pt idx="90">
                  <c:v>4.9765625</c:v>
                </c:pt>
                <c:pt idx="91">
                  <c:v>4.9765625</c:v>
                </c:pt>
                <c:pt idx="92">
                  <c:v>4.9765625</c:v>
                </c:pt>
                <c:pt idx="93">
                  <c:v>4.9765625</c:v>
                </c:pt>
                <c:pt idx="94">
                  <c:v>4.9765625</c:v>
                </c:pt>
                <c:pt idx="95">
                  <c:v>4.9765625</c:v>
                </c:pt>
                <c:pt idx="96">
                  <c:v>4.9765625</c:v>
                </c:pt>
                <c:pt idx="97">
                  <c:v>4.98046875</c:v>
                </c:pt>
                <c:pt idx="98">
                  <c:v>4.98046875</c:v>
                </c:pt>
                <c:pt idx="99">
                  <c:v>4.9765625</c:v>
                </c:pt>
                <c:pt idx="100">
                  <c:v>4.9765625</c:v>
                </c:pt>
                <c:pt idx="101">
                  <c:v>4.9765625</c:v>
                </c:pt>
                <c:pt idx="102">
                  <c:v>4.9765625</c:v>
                </c:pt>
                <c:pt idx="103">
                  <c:v>4.98046875</c:v>
                </c:pt>
                <c:pt idx="104">
                  <c:v>4.98046875</c:v>
                </c:pt>
                <c:pt idx="105">
                  <c:v>4.98046875</c:v>
                </c:pt>
                <c:pt idx="106">
                  <c:v>4.98046875</c:v>
                </c:pt>
                <c:pt idx="107">
                  <c:v>4.98046875</c:v>
                </c:pt>
                <c:pt idx="108">
                  <c:v>4.9765625</c:v>
                </c:pt>
                <c:pt idx="109">
                  <c:v>4.9765625</c:v>
                </c:pt>
                <c:pt idx="110">
                  <c:v>4.9765625</c:v>
                </c:pt>
                <c:pt idx="111">
                  <c:v>4.9765625</c:v>
                </c:pt>
                <c:pt idx="112">
                  <c:v>4.98046875</c:v>
                </c:pt>
                <c:pt idx="113">
                  <c:v>4.9765625</c:v>
                </c:pt>
                <c:pt idx="114">
                  <c:v>4.9765625</c:v>
                </c:pt>
                <c:pt idx="115">
                  <c:v>4.9765625</c:v>
                </c:pt>
                <c:pt idx="116">
                  <c:v>4.9765625</c:v>
                </c:pt>
                <c:pt idx="117">
                  <c:v>4.98046875</c:v>
                </c:pt>
                <c:pt idx="118">
                  <c:v>4.98046875</c:v>
                </c:pt>
                <c:pt idx="119">
                  <c:v>4.9765625</c:v>
                </c:pt>
                <c:pt idx="120">
                  <c:v>4.98046875</c:v>
                </c:pt>
                <c:pt idx="121">
                  <c:v>4.9765625</c:v>
                </c:pt>
                <c:pt idx="122">
                  <c:v>4.98046875</c:v>
                </c:pt>
                <c:pt idx="123">
                  <c:v>4.9765625</c:v>
                </c:pt>
                <c:pt idx="124">
                  <c:v>4.99609375</c:v>
                </c:pt>
                <c:pt idx="125">
                  <c:v>5.03125</c:v>
                </c:pt>
                <c:pt idx="126">
                  <c:v>5.53125</c:v>
                </c:pt>
                <c:pt idx="127">
                  <c:v>5.585937499999997</c:v>
                </c:pt>
                <c:pt idx="128">
                  <c:v>5.58984375</c:v>
                </c:pt>
                <c:pt idx="129">
                  <c:v>5.58984375</c:v>
                </c:pt>
                <c:pt idx="130">
                  <c:v>14.94140625</c:v>
                </c:pt>
              </c:numCache>
            </c:numRef>
          </c:yVal>
          <c:smooth val="0"/>
        </c:ser>
        <c:ser>
          <c:idx val="1"/>
          <c:order val="1"/>
          <c:tx>
            <c:strRef>
              <c:f>Sheet1!$C$1</c:f>
              <c:strCache>
                <c:ptCount val="1"/>
                <c:pt idx="0">
                  <c:v>キャッシュ</c:v>
                </c:pt>
              </c:strCache>
            </c:strRef>
          </c:tx>
          <c:marker>
            <c:symbol val="none"/>
          </c:marker>
          <c:xVal>
            <c:numRef>
              <c:f>Sheet1!$A$2:$A$132</c:f>
              <c:numCache>
                <c:formatCode>General</c:formatCode>
                <c:ptCount val="13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pt idx="98">
                  <c:v>98.0</c:v>
                </c:pt>
                <c:pt idx="99">
                  <c:v>99.0</c:v>
                </c:pt>
                <c:pt idx="100">
                  <c:v>100.0</c:v>
                </c:pt>
                <c:pt idx="101">
                  <c:v>101.0</c:v>
                </c:pt>
                <c:pt idx="102">
                  <c:v>102.0</c:v>
                </c:pt>
                <c:pt idx="103">
                  <c:v>103.0</c:v>
                </c:pt>
                <c:pt idx="104">
                  <c:v>104.0</c:v>
                </c:pt>
                <c:pt idx="105">
                  <c:v>105.0</c:v>
                </c:pt>
                <c:pt idx="106">
                  <c:v>106.0</c:v>
                </c:pt>
                <c:pt idx="107">
                  <c:v>107.0</c:v>
                </c:pt>
                <c:pt idx="108">
                  <c:v>108.0</c:v>
                </c:pt>
                <c:pt idx="109">
                  <c:v>109.0</c:v>
                </c:pt>
                <c:pt idx="110">
                  <c:v>110.0</c:v>
                </c:pt>
                <c:pt idx="111">
                  <c:v>111.0</c:v>
                </c:pt>
                <c:pt idx="112">
                  <c:v>112.0</c:v>
                </c:pt>
                <c:pt idx="113">
                  <c:v>113.0</c:v>
                </c:pt>
                <c:pt idx="114">
                  <c:v>114.0</c:v>
                </c:pt>
                <c:pt idx="115">
                  <c:v>115.0</c:v>
                </c:pt>
                <c:pt idx="116">
                  <c:v>116.0</c:v>
                </c:pt>
                <c:pt idx="117">
                  <c:v>117.0</c:v>
                </c:pt>
                <c:pt idx="118">
                  <c:v>118.0</c:v>
                </c:pt>
                <c:pt idx="119">
                  <c:v>119.0</c:v>
                </c:pt>
                <c:pt idx="120">
                  <c:v>120.0</c:v>
                </c:pt>
                <c:pt idx="121">
                  <c:v>121.0</c:v>
                </c:pt>
                <c:pt idx="122">
                  <c:v>122.0</c:v>
                </c:pt>
                <c:pt idx="123">
                  <c:v>123.0</c:v>
                </c:pt>
                <c:pt idx="124">
                  <c:v>124.0</c:v>
                </c:pt>
                <c:pt idx="125">
                  <c:v>125.0</c:v>
                </c:pt>
                <c:pt idx="126">
                  <c:v>126.0</c:v>
                </c:pt>
                <c:pt idx="127">
                  <c:v>127.0</c:v>
                </c:pt>
                <c:pt idx="128">
                  <c:v>128.0</c:v>
                </c:pt>
                <c:pt idx="129">
                  <c:v>129.0</c:v>
                </c:pt>
                <c:pt idx="130">
                  <c:v>130.0</c:v>
                </c:pt>
              </c:numCache>
            </c:numRef>
          </c:xVal>
          <c:yVal>
            <c:numRef>
              <c:f>Sheet1!$C$2:$C$132</c:f>
              <c:numCache>
                <c:formatCode>General</c:formatCode>
                <c:ptCount val="131"/>
                <c:pt idx="0">
                  <c:v>0.0</c:v>
                </c:pt>
                <c:pt idx="1">
                  <c:v>2.34765625</c:v>
                </c:pt>
                <c:pt idx="2">
                  <c:v>15.2421875</c:v>
                </c:pt>
                <c:pt idx="3">
                  <c:v>25.54296875</c:v>
                </c:pt>
                <c:pt idx="4">
                  <c:v>38.69140625</c:v>
                </c:pt>
                <c:pt idx="5">
                  <c:v>123.359375</c:v>
                </c:pt>
                <c:pt idx="6">
                  <c:v>126.18359375</c:v>
                </c:pt>
                <c:pt idx="7">
                  <c:v>126.06640625</c:v>
                </c:pt>
                <c:pt idx="8">
                  <c:v>125.95703125</c:v>
                </c:pt>
                <c:pt idx="9">
                  <c:v>125.953125</c:v>
                </c:pt>
                <c:pt idx="10">
                  <c:v>125.9609375</c:v>
                </c:pt>
                <c:pt idx="11">
                  <c:v>125.86328125</c:v>
                </c:pt>
                <c:pt idx="12">
                  <c:v>125.8515625</c:v>
                </c:pt>
                <c:pt idx="13">
                  <c:v>125.890625</c:v>
                </c:pt>
                <c:pt idx="14">
                  <c:v>125.76171875</c:v>
                </c:pt>
                <c:pt idx="15">
                  <c:v>125.6328125</c:v>
                </c:pt>
                <c:pt idx="16">
                  <c:v>125.51953125</c:v>
                </c:pt>
                <c:pt idx="17">
                  <c:v>125.53515625</c:v>
                </c:pt>
                <c:pt idx="18">
                  <c:v>125.51171875</c:v>
                </c:pt>
                <c:pt idx="19">
                  <c:v>125.61328125</c:v>
                </c:pt>
                <c:pt idx="20">
                  <c:v>125.5546875</c:v>
                </c:pt>
                <c:pt idx="21">
                  <c:v>125.515625</c:v>
                </c:pt>
                <c:pt idx="22">
                  <c:v>125.5703125</c:v>
                </c:pt>
                <c:pt idx="23">
                  <c:v>125.609375</c:v>
                </c:pt>
                <c:pt idx="24">
                  <c:v>125.48046875</c:v>
                </c:pt>
                <c:pt idx="25">
                  <c:v>125.59375</c:v>
                </c:pt>
                <c:pt idx="26">
                  <c:v>125.44140625</c:v>
                </c:pt>
                <c:pt idx="27">
                  <c:v>125.47265625</c:v>
                </c:pt>
                <c:pt idx="28">
                  <c:v>125.46875</c:v>
                </c:pt>
                <c:pt idx="29">
                  <c:v>125.44921875</c:v>
                </c:pt>
                <c:pt idx="30">
                  <c:v>125.46484375</c:v>
                </c:pt>
                <c:pt idx="31">
                  <c:v>125.234375</c:v>
                </c:pt>
                <c:pt idx="32">
                  <c:v>125.4296875</c:v>
                </c:pt>
                <c:pt idx="33">
                  <c:v>125.328125</c:v>
                </c:pt>
                <c:pt idx="34">
                  <c:v>125.3359375</c:v>
                </c:pt>
                <c:pt idx="35">
                  <c:v>125.4375</c:v>
                </c:pt>
                <c:pt idx="36">
                  <c:v>125.3359375</c:v>
                </c:pt>
                <c:pt idx="37">
                  <c:v>125.4140625</c:v>
                </c:pt>
                <c:pt idx="38">
                  <c:v>125.3046875</c:v>
                </c:pt>
                <c:pt idx="39">
                  <c:v>125.24609375</c:v>
                </c:pt>
                <c:pt idx="40">
                  <c:v>125.19921875</c:v>
                </c:pt>
                <c:pt idx="41">
                  <c:v>125.17578125</c:v>
                </c:pt>
                <c:pt idx="42">
                  <c:v>125.2421875</c:v>
                </c:pt>
                <c:pt idx="43">
                  <c:v>125.22265625</c:v>
                </c:pt>
                <c:pt idx="44">
                  <c:v>124.9765625</c:v>
                </c:pt>
                <c:pt idx="45">
                  <c:v>125.02734375</c:v>
                </c:pt>
                <c:pt idx="46">
                  <c:v>125.05078125</c:v>
                </c:pt>
                <c:pt idx="47">
                  <c:v>124.6796875</c:v>
                </c:pt>
                <c:pt idx="48">
                  <c:v>124.25390625</c:v>
                </c:pt>
                <c:pt idx="49">
                  <c:v>124.28125</c:v>
                </c:pt>
                <c:pt idx="50">
                  <c:v>123.99609375</c:v>
                </c:pt>
                <c:pt idx="51">
                  <c:v>123.8359375</c:v>
                </c:pt>
                <c:pt idx="52">
                  <c:v>123.734375</c:v>
                </c:pt>
                <c:pt idx="53">
                  <c:v>123.55859375</c:v>
                </c:pt>
                <c:pt idx="54">
                  <c:v>123.30078125</c:v>
                </c:pt>
                <c:pt idx="55">
                  <c:v>123.3046875</c:v>
                </c:pt>
                <c:pt idx="56">
                  <c:v>123.30859375</c:v>
                </c:pt>
                <c:pt idx="57">
                  <c:v>123.328125</c:v>
                </c:pt>
                <c:pt idx="58">
                  <c:v>123.3515625</c:v>
                </c:pt>
                <c:pt idx="59">
                  <c:v>123.36328125</c:v>
                </c:pt>
                <c:pt idx="60">
                  <c:v>123.1640625</c:v>
                </c:pt>
                <c:pt idx="61">
                  <c:v>123.26171875</c:v>
                </c:pt>
                <c:pt idx="62">
                  <c:v>123.1796875</c:v>
                </c:pt>
                <c:pt idx="63">
                  <c:v>123.2734375</c:v>
                </c:pt>
                <c:pt idx="64">
                  <c:v>123.0</c:v>
                </c:pt>
                <c:pt idx="65">
                  <c:v>122.93359375</c:v>
                </c:pt>
                <c:pt idx="66">
                  <c:v>122.94140625</c:v>
                </c:pt>
                <c:pt idx="67">
                  <c:v>122.96875</c:v>
                </c:pt>
                <c:pt idx="68">
                  <c:v>123.0078125</c:v>
                </c:pt>
                <c:pt idx="69">
                  <c:v>123.02734375</c:v>
                </c:pt>
                <c:pt idx="70">
                  <c:v>123.01953125</c:v>
                </c:pt>
                <c:pt idx="71">
                  <c:v>122.984375</c:v>
                </c:pt>
                <c:pt idx="72">
                  <c:v>122.91796875</c:v>
                </c:pt>
                <c:pt idx="73">
                  <c:v>122.9453125</c:v>
                </c:pt>
                <c:pt idx="74">
                  <c:v>122.91796875</c:v>
                </c:pt>
                <c:pt idx="75">
                  <c:v>122.8984375</c:v>
                </c:pt>
                <c:pt idx="76">
                  <c:v>123.03125</c:v>
                </c:pt>
                <c:pt idx="77">
                  <c:v>122.890625</c:v>
                </c:pt>
                <c:pt idx="78">
                  <c:v>122.984375</c:v>
                </c:pt>
                <c:pt idx="79">
                  <c:v>122.90625</c:v>
                </c:pt>
                <c:pt idx="80">
                  <c:v>123.02734375</c:v>
                </c:pt>
                <c:pt idx="81">
                  <c:v>122.98828125</c:v>
                </c:pt>
                <c:pt idx="82">
                  <c:v>122.9140625</c:v>
                </c:pt>
                <c:pt idx="83">
                  <c:v>123.0078125</c:v>
                </c:pt>
                <c:pt idx="84">
                  <c:v>122.98828125</c:v>
                </c:pt>
                <c:pt idx="85">
                  <c:v>122.9453125</c:v>
                </c:pt>
                <c:pt idx="86">
                  <c:v>122.91015625</c:v>
                </c:pt>
                <c:pt idx="87">
                  <c:v>122.96484375</c:v>
                </c:pt>
                <c:pt idx="88">
                  <c:v>122.94921875</c:v>
                </c:pt>
                <c:pt idx="89">
                  <c:v>123.0</c:v>
                </c:pt>
                <c:pt idx="90">
                  <c:v>122.96484375</c:v>
                </c:pt>
                <c:pt idx="91">
                  <c:v>122.99609375</c:v>
                </c:pt>
                <c:pt idx="92">
                  <c:v>122.97265625</c:v>
                </c:pt>
                <c:pt idx="93">
                  <c:v>122.890625</c:v>
                </c:pt>
                <c:pt idx="94">
                  <c:v>123.0234375</c:v>
                </c:pt>
                <c:pt idx="95">
                  <c:v>122.9453125</c:v>
                </c:pt>
                <c:pt idx="96">
                  <c:v>122.9140625</c:v>
                </c:pt>
                <c:pt idx="97">
                  <c:v>122.8828125</c:v>
                </c:pt>
                <c:pt idx="98">
                  <c:v>123.01953125</c:v>
                </c:pt>
                <c:pt idx="99">
                  <c:v>122.953125</c:v>
                </c:pt>
                <c:pt idx="100">
                  <c:v>122.9765625</c:v>
                </c:pt>
                <c:pt idx="101">
                  <c:v>122.9921875</c:v>
                </c:pt>
                <c:pt idx="102">
                  <c:v>122.91015625</c:v>
                </c:pt>
                <c:pt idx="103">
                  <c:v>122.91015625</c:v>
                </c:pt>
                <c:pt idx="104">
                  <c:v>122.96484375</c:v>
                </c:pt>
                <c:pt idx="105">
                  <c:v>122.8671875</c:v>
                </c:pt>
                <c:pt idx="106">
                  <c:v>122.97265625</c:v>
                </c:pt>
                <c:pt idx="107">
                  <c:v>122.78515625</c:v>
                </c:pt>
                <c:pt idx="108">
                  <c:v>122.82421875</c:v>
                </c:pt>
                <c:pt idx="109">
                  <c:v>122.61328125</c:v>
                </c:pt>
                <c:pt idx="110">
                  <c:v>122.90234375</c:v>
                </c:pt>
                <c:pt idx="111">
                  <c:v>123.0</c:v>
                </c:pt>
                <c:pt idx="112">
                  <c:v>122.97265625</c:v>
                </c:pt>
                <c:pt idx="113">
                  <c:v>122.98046875</c:v>
                </c:pt>
                <c:pt idx="114">
                  <c:v>123.01953125</c:v>
                </c:pt>
                <c:pt idx="115">
                  <c:v>122.83203125</c:v>
                </c:pt>
                <c:pt idx="116">
                  <c:v>122.88671875</c:v>
                </c:pt>
                <c:pt idx="117">
                  <c:v>122.92578125</c:v>
                </c:pt>
                <c:pt idx="118">
                  <c:v>123.01953125</c:v>
                </c:pt>
                <c:pt idx="119">
                  <c:v>122.9375</c:v>
                </c:pt>
                <c:pt idx="120">
                  <c:v>122.90625</c:v>
                </c:pt>
                <c:pt idx="121">
                  <c:v>122.9921875</c:v>
                </c:pt>
                <c:pt idx="122">
                  <c:v>122.90625</c:v>
                </c:pt>
                <c:pt idx="123">
                  <c:v>122.90234375</c:v>
                </c:pt>
                <c:pt idx="124">
                  <c:v>122.890625</c:v>
                </c:pt>
                <c:pt idx="125">
                  <c:v>122.6875</c:v>
                </c:pt>
                <c:pt idx="126">
                  <c:v>122.421875</c:v>
                </c:pt>
                <c:pt idx="127">
                  <c:v>122.34765625</c:v>
                </c:pt>
                <c:pt idx="128">
                  <c:v>122.39453125</c:v>
                </c:pt>
                <c:pt idx="129">
                  <c:v>122.3515625</c:v>
                </c:pt>
                <c:pt idx="130">
                  <c:v>112.9140625</c:v>
                </c:pt>
              </c:numCache>
            </c:numRef>
          </c:yVal>
          <c:smooth val="0"/>
        </c:ser>
        <c:ser>
          <c:idx val="2"/>
          <c:order val="2"/>
          <c:tx>
            <c:strRef>
              <c:f>Sheet1!$D$1</c:f>
              <c:strCache>
                <c:ptCount val="1"/>
                <c:pt idx="0">
                  <c:v>VM</c:v>
                </c:pt>
              </c:strCache>
            </c:strRef>
          </c:tx>
          <c:marker>
            <c:symbol val="none"/>
          </c:marker>
          <c:xVal>
            <c:numRef>
              <c:f>Sheet1!$A$2:$A$132</c:f>
              <c:numCache>
                <c:formatCode>General</c:formatCode>
                <c:ptCount val="13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pt idx="98">
                  <c:v>98.0</c:v>
                </c:pt>
                <c:pt idx="99">
                  <c:v>99.0</c:v>
                </c:pt>
                <c:pt idx="100">
                  <c:v>100.0</c:v>
                </c:pt>
                <c:pt idx="101">
                  <c:v>101.0</c:v>
                </c:pt>
                <c:pt idx="102">
                  <c:v>102.0</c:v>
                </c:pt>
                <c:pt idx="103">
                  <c:v>103.0</c:v>
                </c:pt>
                <c:pt idx="104">
                  <c:v>104.0</c:v>
                </c:pt>
                <c:pt idx="105">
                  <c:v>105.0</c:v>
                </c:pt>
                <c:pt idx="106">
                  <c:v>106.0</c:v>
                </c:pt>
                <c:pt idx="107">
                  <c:v>107.0</c:v>
                </c:pt>
                <c:pt idx="108">
                  <c:v>108.0</c:v>
                </c:pt>
                <c:pt idx="109">
                  <c:v>109.0</c:v>
                </c:pt>
                <c:pt idx="110">
                  <c:v>110.0</c:v>
                </c:pt>
                <c:pt idx="111">
                  <c:v>111.0</c:v>
                </c:pt>
                <c:pt idx="112">
                  <c:v>112.0</c:v>
                </c:pt>
                <c:pt idx="113">
                  <c:v>113.0</c:v>
                </c:pt>
                <c:pt idx="114">
                  <c:v>114.0</c:v>
                </c:pt>
                <c:pt idx="115">
                  <c:v>115.0</c:v>
                </c:pt>
                <c:pt idx="116">
                  <c:v>116.0</c:v>
                </c:pt>
                <c:pt idx="117">
                  <c:v>117.0</c:v>
                </c:pt>
                <c:pt idx="118">
                  <c:v>118.0</c:v>
                </c:pt>
                <c:pt idx="119">
                  <c:v>119.0</c:v>
                </c:pt>
                <c:pt idx="120">
                  <c:v>120.0</c:v>
                </c:pt>
                <c:pt idx="121">
                  <c:v>121.0</c:v>
                </c:pt>
                <c:pt idx="122">
                  <c:v>122.0</c:v>
                </c:pt>
                <c:pt idx="123">
                  <c:v>123.0</c:v>
                </c:pt>
                <c:pt idx="124">
                  <c:v>124.0</c:v>
                </c:pt>
                <c:pt idx="125">
                  <c:v>125.0</c:v>
                </c:pt>
                <c:pt idx="126">
                  <c:v>126.0</c:v>
                </c:pt>
                <c:pt idx="127">
                  <c:v>127.0</c:v>
                </c:pt>
                <c:pt idx="128">
                  <c:v>128.0</c:v>
                </c:pt>
                <c:pt idx="129">
                  <c:v>129.0</c:v>
                </c:pt>
                <c:pt idx="130">
                  <c:v>130.0</c:v>
                </c:pt>
              </c:numCache>
            </c:numRef>
          </c:xVal>
          <c:yVal>
            <c:numRef>
              <c:f>Sheet1!$D$2:$D$132</c:f>
              <c:numCache>
                <c:formatCode>General</c:formatCode>
                <c:ptCount val="131"/>
                <c:pt idx="0">
                  <c:v>512.0</c:v>
                </c:pt>
                <c:pt idx="1">
                  <c:v>508.7578125</c:v>
                </c:pt>
                <c:pt idx="2">
                  <c:v>495.7734374999997</c:v>
                </c:pt>
                <c:pt idx="3">
                  <c:v>485.4765624999997</c:v>
                </c:pt>
                <c:pt idx="4">
                  <c:v>471.4062499999997</c:v>
                </c:pt>
                <c:pt idx="5">
                  <c:v>388.58984375</c:v>
                </c:pt>
                <c:pt idx="6">
                  <c:v>384.0078125</c:v>
                </c:pt>
                <c:pt idx="7">
                  <c:v>384.0664062499997</c:v>
                </c:pt>
                <c:pt idx="8">
                  <c:v>384.04296875</c:v>
                </c:pt>
                <c:pt idx="9">
                  <c:v>384.0</c:v>
                </c:pt>
                <c:pt idx="10">
                  <c:v>384.0664062499997</c:v>
                </c:pt>
                <c:pt idx="11">
                  <c:v>384.015625</c:v>
                </c:pt>
                <c:pt idx="12">
                  <c:v>384.0625</c:v>
                </c:pt>
                <c:pt idx="13">
                  <c:v>384.046875</c:v>
                </c:pt>
                <c:pt idx="14">
                  <c:v>384.0546875</c:v>
                </c:pt>
                <c:pt idx="15">
                  <c:v>384.0546875</c:v>
                </c:pt>
                <c:pt idx="16">
                  <c:v>384.0</c:v>
                </c:pt>
                <c:pt idx="17">
                  <c:v>384.0546875</c:v>
                </c:pt>
                <c:pt idx="18">
                  <c:v>384.0546875</c:v>
                </c:pt>
                <c:pt idx="19">
                  <c:v>384.0546875</c:v>
                </c:pt>
                <c:pt idx="20">
                  <c:v>384.0039062499997</c:v>
                </c:pt>
                <c:pt idx="21">
                  <c:v>384.0195312499997</c:v>
                </c:pt>
                <c:pt idx="22">
                  <c:v>384.05078125</c:v>
                </c:pt>
                <c:pt idx="23">
                  <c:v>384.05078125</c:v>
                </c:pt>
                <c:pt idx="24">
                  <c:v>384.05078125</c:v>
                </c:pt>
                <c:pt idx="25">
                  <c:v>384.0117187499996</c:v>
                </c:pt>
                <c:pt idx="26">
                  <c:v>384.0195312499997</c:v>
                </c:pt>
                <c:pt idx="27">
                  <c:v>384.05078125</c:v>
                </c:pt>
                <c:pt idx="28">
                  <c:v>384.05078125</c:v>
                </c:pt>
                <c:pt idx="29">
                  <c:v>384.0546875</c:v>
                </c:pt>
                <c:pt idx="30">
                  <c:v>384.0546875</c:v>
                </c:pt>
                <c:pt idx="31">
                  <c:v>384.04296875</c:v>
                </c:pt>
                <c:pt idx="32">
                  <c:v>384.0390625</c:v>
                </c:pt>
                <c:pt idx="33">
                  <c:v>384.0390625</c:v>
                </c:pt>
                <c:pt idx="34">
                  <c:v>384.0312499999997</c:v>
                </c:pt>
                <c:pt idx="35">
                  <c:v>384.0390625</c:v>
                </c:pt>
                <c:pt idx="36">
                  <c:v>384.0390625</c:v>
                </c:pt>
                <c:pt idx="37">
                  <c:v>384.04296875</c:v>
                </c:pt>
                <c:pt idx="38">
                  <c:v>384.04296875</c:v>
                </c:pt>
                <c:pt idx="39">
                  <c:v>384.0351562499996</c:v>
                </c:pt>
                <c:pt idx="40">
                  <c:v>384.0390625</c:v>
                </c:pt>
                <c:pt idx="41">
                  <c:v>384.0390625</c:v>
                </c:pt>
                <c:pt idx="42">
                  <c:v>384.0351562499996</c:v>
                </c:pt>
                <c:pt idx="43">
                  <c:v>384.0625</c:v>
                </c:pt>
                <c:pt idx="44">
                  <c:v>384.0625</c:v>
                </c:pt>
                <c:pt idx="45">
                  <c:v>384.0078125</c:v>
                </c:pt>
                <c:pt idx="46">
                  <c:v>384.0273437499997</c:v>
                </c:pt>
                <c:pt idx="47">
                  <c:v>384.0390625</c:v>
                </c:pt>
                <c:pt idx="48">
                  <c:v>384.0390625</c:v>
                </c:pt>
                <c:pt idx="49">
                  <c:v>384.0351562499996</c:v>
                </c:pt>
                <c:pt idx="50">
                  <c:v>384.0312499999997</c:v>
                </c:pt>
                <c:pt idx="51">
                  <c:v>384.0390625</c:v>
                </c:pt>
                <c:pt idx="52">
                  <c:v>384.0390625</c:v>
                </c:pt>
                <c:pt idx="53">
                  <c:v>384.0390625</c:v>
                </c:pt>
                <c:pt idx="54">
                  <c:v>384.0351562499996</c:v>
                </c:pt>
                <c:pt idx="55">
                  <c:v>384.0312499999997</c:v>
                </c:pt>
                <c:pt idx="56">
                  <c:v>384.0351562499996</c:v>
                </c:pt>
                <c:pt idx="57">
                  <c:v>384.0546875</c:v>
                </c:pt>
                <c:pt idx="58">
                  <c:v>384.0273437499997</c:v>
                </c:pt>
                <c:pt idx="59">
                  <c:v>384.04296875</c:v>
                </c:pt>
                <c:pt idx="60">
                  <c:v>384.0273437499997</c:v>
                </c:pt>
                <c:pt idx="61">
                  <c:v>384.0273437499997</c:v>
                </c:pt>
                <c:pt idx="62">
                  <c:v>384.0312499999997</c:v>
                </c:pt>
                <c:pt idx="63">
                  <c:v>384.0312499999997</c:v>
                </c:pt>
                <c:pt idx="64">
                  <c:v>384.0273437499997</c:v>
                </c:pt>
                <c:pt idx="65">
                  <c:v>384.0312499999997</c:v>
                </c:pt>
                <c:pt idx="66">
                  <c:v>384.0234374999997</c:v>
                </c:pt>
                <c:pt idx="67">
                  <c:v>384.0390625</c:v>
                </c:pt>
                <c:pt idx="68">
                  <c:v>384.0117187499996</c:v>
                </c:pt>
                <c:pt idx="69">
                  <c:v>384.0</c:v>
                </c:pt>
                <c:pt idx="70">
                  <c:v>384.0664062499997</c:v>
                </c:pt>
                <c:pt idx="71">
                  <c:v>384.0390625</c:v>
                </c:pt>
                <c:pt idx="72">
                  <c:v>384.0273437499997</c:v>
                </c:pt>
                <c:pt idx="73">
                  <c:v>384.04296875</c:v>
                </c:pt>
                <c:pt idx="74">
                  <c:v>384.015625</c:v>
                </c:pt>
                <c:pt idx="75">
                  <c:v>384.015625</c:v>
                </c:pt>
                <c:pt idx="76">
                  <c:v>384.015625</c:v>
                </c:pt>
                <c:pt idx="77">
                  <c:v>384.0195312499997</c:v>
                </c:pt>
                <c:pt idx="78">
                  <c:v>384.0117187499996</c:v>
                </c:pt>
                <c:pt idx="79">
                  <c:v>384.0351562499996</c:v>
                </c:pt>
                <c:pt idx="80">
                  <c:v>384.0234374999997</c:v>
                </c:pt>
                <c:pt idx="81">
                  <c:v>384.0117187499996</c:v>
                </c:pt>
                <c:pt idx="82">
                  <c:v>384.015625</c:v>
                </c:pt>
                <c:pt idx="83">
                  <c:v>384.0078125</c:v>
                </c:pt>
                <c:pt idx="84">
                  <c:v>384.0039062499997</c:v>
                </c:pt>
                <c:pt idx="85">
                  <c:v>384.0117187499996</c:v>
                </c:pt>
                <c:pt idx="86">
                  <c:v>384.1328125</c:v>
                </c:pt>
                <c:pt idx="87">
                  <c:v>384.0078125</c:v>
                </c:pt>
                <c:pt idx="88">
                  <c:v>384.0195312499997</c:v>
                </c:pt>
                <c:pt idx="89">
                  <c:v>384.015625</c:v>
                </c:pt>
                <c:pt idx="90">
                  <c:v>384.0859374999997</c:v>
                </c:pt>
                <c:pt idx="91">
                  <c:v>384.015625</c:v>
                </c:pt>
                <c:pt idx="92">
                  <c:v>384.0039062499997</c:v>
                </c:pt>
                <c:pt idx="93">
                  <c:v>384.0</c:v>
                </c:pt>
                <c:pt idx="94">
                  <c:v>384.0039062499997</c:v>
                </c:pt>
                <c:pt idx="95">
                  <c:v>384.0</c:v>
                </c:pt>
                <c:pt idx="96">
                  <c:v>384.0</c:v>
                </c:pt>
                <c:pt idx="97">
                  <c:v>384.0078125</c:v>
                </c:pt>
                <c:pt idx="98">
                  <c:v>384.0273437499997</c:v>
                </c:pt>
                <c:pt idx="99">
                  <c:v>384.05078125</c:v>
                </c:pt>
                <c:pt idx="100">
                  <c:v>384.1171875</c:v>
                </c:pt>
                <c:pt idx="101">
                  <c:v>384.04296875</c:v>
                </c:pt>
                <c:pt idx="102">
                  <c:v>384.0937499999997</c:v>
                </c:pt>
                <c:pt idx="103">
                  <c:v>384.0351562499996</c:v>
                </c:pt>
                <c:pt idx="104">
                  <c:v>384.10546875</c:v>
                </c:pt>
                <c:pt idx="105">
                  <c:v>384.11328125</c:v>
                </c:pt>
                <c:pt idx="106">
                  <c:v>384.0078125</c:v>
                </c:pt>
                <c:pt idx="107">
                  <c:v>384.0</c:v>
                </c:pt>
                <c:pt idx="108">
                  <c:v>384.1289062499997</c:v>
                </c:pt>
                <c:pt idx="109">
                  <c:v>384.0273437499997</c:v>
                </c:pt>
                <c:pt idx="110">
                  <c:v>384.10546875</c:v>
                </c:pt>
                <c:pt idx="111">
                  <c:v>384.0078125</c:v>
                </c:pt>
                <c:pt idx="112">
                  <c:v>384.1171875</c:v>
                </c:pt>
                <c:pt idx="113">
                  <c:v>384.109375</c:v>
                </c:pt>
                <c:pt idx="114">
                  <c:v>384.1015625</c:v>
                </c:pt>
                <c:pt idx="115">
                  <c:v>384.2304687499997</c:v>
                </c:pt>
                <c:pt idx="116">
                  <c:v>384.0937499999997</c:v>
                </c:pt>
                <c:pt idx="117">
                  <c:v>384.10546875</c:v>
                </c:pt>
                <c:pt idx="118">
                  <c:v>384.0117187499996</c:v>
                </c:pt>
                <c:pt idx="119">
                  <c:v>384.2226562499997</c:v>
                </c:pt>
                <c:pt idx="120">
                  <c:v>384.0</c:v>
                </c:pt>
                <c:pt idx="121">
                  <c:v>384.0976562499997</c:v>
                </c:pt>
                <c:pt idx="122">
                  <c:v>384.0976562499997</c:v>
                </c:pt>
                <c:pt idx="123">
                  <c:v>384.0078125</c:v>
                </c:pt>
                <c:pt idx="124">
                  <c:v>384.0703124999997</c:v>
                </c:pt>
                <c:pt idx="125">
                  <c:v>384.1328125</c:v>
                </c:pt>
                <c:pt idx="126">
                  <c:v>384.04296875</c:v>
                </c:pt>
                <c:pt idx="127">
                  <c:v>384.0976562499997</c:v>
                </c:pt>
                <c:pt idx="128">
                  <c:v>384.0039062499997</c:v>
                </c:pt>
                <c:pt idx="129">
                  <c:v>384.0781249999997</c:v>
                </c:pt>
                <c:pt idx="130">
                  <c:v>384.0585937499997</c:v>
                </c:pt>
              </c:numCache>
            </c:numRef>
          </c:yVal>
          <c:smooth val="0"/>
        </c:ser>
        <c:ser>
          <c:idx val="3"/>
          <c:order val="3"/>
          <c:tx>
            <c:strRef>
              <c:f>Sheet1!$E$1</c:f>
              <c:strCache>
                <c:ptCount val="1"/>
                <c:pt idx="0">
                  <c:v>合計</c:v>
                </c:pt>
              </c:strCache>
            </c:strRef>
          </c:tx>
          <c:marker>
            <c:symbol val="none"/>
          </c:marker>
          <c:xVal>
            <c:numRef>
              <c:f>Sheet1!$A$2:$A$132</c:f>
              <c:numCache>
                <c:formatCode>General</c:formatCode>
                <c:ptCount val="13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pt idx="98">
                  <c:v>98.0</c:v>
                </c:pt>
                <c:pt idx="99">
                  <c:v>99.0</c:v>
                </c:pt>
                <c:pt idx="100">
                  <c:v>100.0</c:v>
                </c:pt>
                <c:pt idx="101">
                  <c:v>101.0</c:v>
                </c:pt>
                <c:pt idx="102">
                  <c:v>102.0</c:v>
                </c:pt>
                <c:pt idx="103">
                  <c:v>103.0</c:v>
                </c:pt>
                <c:pt idx="104">
                  <c:v>104.0</c:v>
                </c:pt>
                <c:pt idx="105">
                  <c:v>105.0</c:v>
                </c:pt>
                <c:pt idx="106">
                  <c:v>106.0</c:v>
                </c:pt>
                <c:pt idx="107">
                  <c:v>107.0</c:v>
                </c:pt>
                <c:pt idx="108">
                  <c:v>108.0</c:v>
                </c:pt>
                <c:pt idx="109">
                  <c:v>109.0</c:v>
                </c:pt>
                <c:pt idx="110">
                  <c:v>110.0</c:v>
                </c:pt>
                <c:pt idx="111">
                  <c:v>111.0</c:v>
                </c:pt>
                <c:pt idx="112">
                  <c:v>112.0</c:v>
                </c:pt>
                <c:pt idx="113">
                  <c:v>113.0</c:v>
                </c:pt>
                <c:pt idx="114">
                  <c:v>114.0</c:v>
                </c:pt>
                <c:pt idx="115">
                  <c:v>115.0</c:v>
                </c:pt>
                <c:pt idx="116">
                  <c:v>116.0</c:v>
                </c:pt>
                <c:pt idx="117">
                  <c:v>117.0</c:v>
                </c:pt>
                <c:pt idx="118">
                  <c:v>118.0</c:v>
                </c:pt>
                <c:pt idx="119">
                  <c:v>119.0</c:v>
                </c:pt>
                <c:pt idx="120">
                  <c:v>120.0</c:v>
                </c:pt>
                <c:pt idx="121">
                  <c:v>121.0</c:v>
                </c:pt>
                <c:pt idx="122">
                  <c:v>122.0</c:v>
                </c:pt>
                <c:pt idx="123">
                  <c:v>123.0</c:v>
                </c:pt>
                <c:pt idx="124">
                  <c:v>124.0</c:v>
                </c:pt>
                <c:pt idx="125">
                  <c:v>125.0</c:v>
                </c:pt>
                <c:pt idx="126">
                  <c:v>126.0</c:v>
                </c:pt>
                <c:pt idx="127">
                  <c:v>127.0</c:v>
                </c:pt>
                <c:pt idx="128">
                  <c:v>128.0</c:v>
                </c:pt>
                <c:pt idx="129">
                  <c:v>129.0</c:v>
                </c:pt>
                <c:pt idx="130">
                  <c:v>130.0</c:v>
                </c:pt>
              </c:numCache>
            </c:numRef>
          </c:xVal>
          <c:yVal>
            <c:numRef>
              <c:f>Sheet1!$E$2:$E$132</c:f>
              <c:numCache>
                <c:formatCode>General</c:formatCode>
                <c:ptCount val="131"/>
                <c:pt idx="0">
                  <c:v>512.0</c:v>
                </c:pt>
                <c:pt idx="1">
                  <c:v>511.671875</c:v>
                </c:pt>
                <c:pt idx="2">
                  <c:v>512.09765625</c:v>
                </c:pt>
                <c:pt idx="3">
                  <c:v>512.51953125</c:v>
                </c:pt>
                <c:pt idx="4">
                  <c:v>511.7265624999997</c:v>
                </c:pt>
                <c:pt idx="5">
                  <c:v>513.6953125</c:v>
                </c:pt>
                <c:pt idx="6">
                  <c:v>511.9492187499997</c:v>
                </c:pt>
                <c:pt idx="7">
                  <c:v>512.0078125</c:v>
                </c:pt>
                <c:pt idx="8">
                  <c:v>511.8828125</c:v>
                </c:pt>
                <c:pt idx="9">
                  <c:v>511.8828125</c:v>
                </c:pt>
                <c:pt idx="10">
                  <c:v>512.0624999999997</c:v>
                </c:pt>
                <c:pt idx="11">
                  <c:v>511.9140625</c:v>
                </c:pt>
                <c:pt idx="12">
                  <c:v>511.9531249999997</c:v>
                </c:pt>
                <c:pt idx="13">
                  <c:v>512.00390625</c:v>
                </c:pt>
                <c:pt idx="14">
                  <c:v>511.9609374999997</c:v>
                </c:pt>
                <c:pt idx="15">
                  <c:v>511.9140625</c:v>
                </c:pt>
                <c:pt idx="16">
                  <c:v>511.8242187499997</c:v>
                </c:pt>
                <c:pt idx="17">
                  <c:v>511.9023437499997</c:v>
                </c:pt>
                <c:pt idx="18">
                  <c:v>511.875</c:v>
                </c:pt>
                <c:pt idx="19">
                  <c:v>511.9804687499997</c:v>
                </c:pt>
                <c:pt idx="20">
                  <c:v>511.8789062499997</c:v>
                </c:pt>
                <c:pt idx="21">
                  <c:v>511.86328125</c:v>
                </c:pt>
                <c:pt idx="22">
                  <c:v>511.9570312499997</c:v>
                </c:pt>
                <c:pt idx="23">
                  <c:v>511.9960937499996</c:v>
                </c:pt>
                <c:pt idx="24">
                  <c:v>511.8828125</c:v>
                </c:pt>
                <c:pt idx="25">
                  <c:v>511.96484375</c:v>
                </c:pt>
                <c:pt idx="26">
                  <c:v>511.86328125</c:v>
                </c:pt>
                <c:pt idx="27">
                  <c:v>512.0234375</c:v>
                </c:pt>
                <c:pt idx="28">
                  <c:v>512.0234375</c:v>
                </c:pt>
                <c:pt idx="29">
                  <c:v>512.0078125</c:v>
                </c:pt>
                <c:pt idx="30">
                  <c:v>512.0234375</c:v>
                </c:pt>
                <c:pt idx="31">
                  <c:v>511.7812499999997</c:v>
                </c:pt>
                <c:pt idx="32">
                  <c:v>512.00390625</c:v>
                </c:pt>
                <c:pt idx="33">
                  <c:v>511.9062499999997</c:v>
                </c:pt>
                <c:pt idx="34">
                  <c:v>511.9062499999997</c:v>
                </c:pt>
                <c:pt idx="35">
                  <c:v>512.01171875</c:v>
                </c:pt>
                <c:pt idx="36">
                  <c:v>511.9218749999997</c:v>
                </c:pt>
                <c:pt idx="37">
                  <c:v>512.0429687499997</c:v>
                </c:pt>
                <c:pt idx="38">
                  <c:v>512.02734375</c:v>
                </c:pt>
                <c:pt idx="39">
                  <c:v>511.96484375</c:v>
                </c:pt>
                <c:pt idx="40">
                  <c:v>511.9218749999997</c:v>
                </c:pt>
                <c:pt idx="41">
                  <c:v>511.9101562499996</c:v>
                </c:pt>
                <c:pt idx="42">
                  <c:v>511.9726562499997</c:v>
                </c:pt>
                <c:pt idx="43">
                  <c:v>511.9960937499996</c:v>
                </c:pt>
                <c:pt idx="44">
                  <c:v>511.9843749999997</c:v>
                </c:pt>
                <c:pt idx="45">
                  <c:v>511.9804687499997</c:v>
                </c:pt>
                <c:pt idx="46">
                  <c:v>512.0234375</c:v>
                </c:pt>
                <c:pt idx="47">
                  <c:v>511.9296875</c:v>
                </c:pt>
                <c:pt idx="48">
                  <c:v>511.8867187499996</c:v>
                </c:pt>
                <c:pt idx="49">
                  <c:v>511.9765624999997</c:v>
                </c:pt>
                <c:pt idx="50">
                  <c:v>511.9765624999997</c:v>
                </c:pt>
                <c:pt idx="51">
                  <c:v>511.9804687499997</c:v>
                </c:pt>
                <c:pt idx="52">
                  <c:v>511.9804687499997</c:v>
                </c:pt>
                <c:pt idx="53">
                  <c:v>512.0156249999997</c:v>
                </c:pt>
                <c:pt idx="54">
                  <c:v>511.9179687499997</c:v>
                </c:pt>
                <c:pt idx="55">
                  <c:v>511.9218749999997</c:v>
                </c:pt>
                <c:pt idx="56">
                  <c:v>511.9257812499997</c:v>
                </c:pt>
                <c:pt idx="57">
                  <c:v>511.9687499999997</c:v>
                </c:pt>
                <c:pt idx="58">
                  <c:v>511.96484375</c:v>
                </c:pt>
                <c:pt idx="59">
                  <c:v>512.0312499999997</c:v>
                </c:pt>
                <c:pt idx="60">
                  <c:v>511.8984374999997</c:v>
                </c:pt>
                <c:pt idx="61">
                  <c:v>512.0</c:v>
                </c:pt>
                <c:pt idx="62">
                  <c:v>511.9218749999997</c:v>
                </c:pt>
                <c:pt idx="63">
                  <c:v>512.01953125</c:v>
                </c:pt>
                <c:pt idx="64">
                  <c:v>511.9882812499997</c:v>
                </c:pt>
                <c:pt idx="65">
                  <c:v>511.9296875</c:v>
                </c:pt>
                <c:pt idx="66">
                  <c:v>511.9296875</c:v>
                </c:pt>
                <c:pt idx="67">
                  <c:v>511.9726562499997</c:v>
                </c:pt>
                <c:pt idx="68">
                  <c:v>511.9804687499997</c:v>
                </c:pt>
                <c:pt idx="69">
                  <c:v>511.9882812499997</c:v>
                </c:pt>
                <c:pt idx="70">
                  <c:v>512.046875</c:v>
                </c:pt>
                <c:pt idx="71">
                  <c:v>511.9843749999997</c:v>
                </c:pt>
                <c:pt idx="72">
                  <c:v>511.9062499999997</c:v>
                </c:pt>
                <c:pt idx="73">
                  <c:v>511.9531249999997</c:v>
                </c:pt>
                <c:pt idx="74">
                  <c:v>511.8984374999997</c:v>
                </c:pt>
                <c:pt idx="75">
                  <c:v>511.8789062499997</c:v>
                </c:pt>
                <c:pt idx="76">
                  <c:v>512.0156249999997</c:v>
                </c:pt>
                <c:pt idx="77">
                  <c:v>511.8867187499996</c:v>
                </c:pt>
                <c:pt idx="78">
                  <c:v>511.9726562499997</c:v>
                </c:pt>
                <c:pt idx="79">
                  <c:v>511.9140625</c:v>
                </c:pt>
                <c:pt idx="80">
                  <c:v>512.0234375</c:v>
                </c:pt>
                <c:pt idx="81">
                  <c:v>511.9765624999997</c:v>
                </c:pt>
                <c:pt idx="82">
                  <c:v>511.9062499999997</c:v>
                </c:pt>
                <c:pt idx="83">
                  <c:v>511.9882812499997</c:v>
                </c:pt>
                <c:pt idx="84">
                  <c:v>511.9687499999997</c:v>
                </c:pt>
                <c:pt idx="85">
                  <c:v>511.9296875</c:v>
                </c:pt>
                <c:pt idx="86">
                  <c:v>512.01953125</c:v>
                </c:pt>
                <c:pt idx="87">
                  <c:v>511.9453124999997</c:v>
                </c:pt>
                <c:pt idx="88">
                  <c:v>511.9414062499997</c:v>
                </c:pt>
                <c:pt idx="89">
                  <c:v>511.9882812499997</c:v>
                </c:pt>
                <c:pt idx="90">
                  <c:v>512.02734375</c:v>
                </c:pt>
                <c:pt idx="91">
                  <c:v>511.9882812499997</c:v>
                </c:pt>
                <c:pt idx="92">
                  <c:v>511.9531249999997</c:v>
                </c:pt>
                <c:pt idx="93">
                  <c:v>511.8671875</c:v>
                </c:pt>
                <c:pt idx="94">
                  <c:v>512.00390625</c:v>
                </c:pt>
                <c:pt idx="95">
                  <c:v>511.9218749999997</c:v>
                </c:pt>
                <c:pt idx="96">
                  <c:v>511.890625</c:v>
                </c:pt>
                <c:pt idx="97">
                  <c:v>511.8710937499997</c:v>
                </c:pt>
                <c:pt idx="98">
                  <c:v>512.02734375</c:v>
                </c:pt>
                <c:pt idx="99">
                  <c:v>511.9804687499997</c:v>
                </c:pt>
                <c:pt idx="100">
                  <c:v>512.0703125</c:v>
                </c:pt>
                <c:pt idx="101">
                  <c:v>512.01171875</c:v>
                </c:pt>
                <c:pt idx="102">
                  <c:v>511.9804687499997</c:v>
                </c:pt>
                <c:pt idx="103">
                  <c:v>511.9257812499997</c:v>
                </c:pt>
                <c:pt idx="104">
                  <c:v>512.05078125</c:v>
                </c:pt>
                <c:pt idx="105">
                  <c:v>511.9609374999997</c:v>
                </c:pt>
                <c:pt idx="106">
                  <c:v>511.9609374999997</c:v>
                </c:pt>
                <c:pt idx="107">
                  <c:v>511.765625</c:v>
                </c:pt>
                <c:pt idx="108">
                  <c:v>511.9296875</c:v>
                </c:pt>
                <c:pt idx="109">
                  <c:v>511.6171875</c:v>
                </c:pt>
                <c:pt idx="110">
                  <c:v>511.9843749999997</c:v>
                </c:pt>
                <c:pt idx="111">
                  <c:v>511.9843749999997</c:v>
                </c:pt>
                <c:pt idx="112">
                  <c:v>512.0703125</c:v>
                </c:pt>
                <c:pt idx="113">
                  <c:v>512.06640625</c:v>
                </c:pt>
                <c:pt idx="114">
                  <c:v>512.09765625</c:v>
                </c:pt>
                <c:pt idx="115">
                  <c:v>512.0390625</c:v>
                </c:pt>
                <c:pt idx="116">
                  <c:v>511.9570312499997</c:v>
                </c:pt>
                <c:pt idx="117">
                  <c:v>512.01171875</c:v>
                </c:pt>
                <c:pt idx="118">
                  <c:v>512.01171875</c:v>
                </c:pt>
                <c:pt idx="119">
                  <c:v>512.13671875</c:v>
                </c:pt>
                <c:pt idx="120">
                  <c:v>511.8867187499996</c:v>
                </c:pt>
                <c:pt idx="121">
                  <c:v>512.06640625</c:v>
                </c:pt>
                <c:pt idx="122">
                  <c:v>511.9843749999997</c:v>
                </c:pt>
                <c:pt idx="123">
                  <c:v>511.8867187499996</c:v>
                </c:pt>
                <c:pt idx="124">
                  <c:v>511.9570312499997</c:v>
                </c:pt>
                <c:pt idx="125">
                  <c:v>511.8515625</c:v>
                </c:pt>
                <c:pt idx="126">
                  <c:v>511.9960937499996</c:v>
                </c:pt>
                <c:pt idx="127">
                  <c:v>512.0312499999997</c:v>
                </c:pt>
                <c:pt idx="128">
                  <c:v>511.9882812499997</c:v>
                </c:pt>
                <c:pt idx="129">
                  <c:v>512.01953125</c:v>
                </c:pt>
                <c:pt idx="130">
                  <c:v>511.9140625</c:v>
                </c:pt>
              </c:numCache>
            </c:numRef>
          </c:yVal>
          <c:smooth val="0"/>
        </c:ser>
        <c:dLbls>
          <c:showLegendKey val="0"/>
          <c:showVal val="0"/>
          <c:showCatName val="0"/>
          <c:showSerName val="0"/>
          <c:showPercent val="0"/>
          <c:showBubbleSize val="0"/>
        </c:dLbls>
        <c:axId val="1912770200"/>
        <c:axId val="1912775864"/>
      </c:scatterChart>
      <c:valAx>
        <c:axId val="1912770200"/>
        <c:scaling>
          <c:orientation val="minMax"/>
          <c:max val="140.0"/>
          <c:min val="0.0"/>
        </c:scaling>
        <c:delete val="0"/>
        <c:axPos val="b"/>
        <c:title>
          <c:tx>
            <c:rich>
              <a:bodyPr/>
              <a:lstStyle/>
              <a:p>
                <a:pPr>
                  <a:defRPr/>
                </a:pPr>
                <a:r>
                  <a:rPr lang="ja-JP" altLang="en-US" dirty="0" smtClean="0"/>
                  <a:t>時間（秒）</a:t>
                </a:r>
                <a:endParaRPr lang="ja-JP" altLang="en-US" dirty="0"/>
              </a:p>
            </c:rich>
          </c:tx>
          <c:layout/>
          <c:overlay val="0"/>
        </c:title>
        <c:numFmt formatCode="General" sourceLinked="1"/>
        <c:majorTickMark val="out"/>
        <c:minorTickMark val="none"/>
        <c:tickLblPos val="nextTo"/>
        <c:crossAx val="1912775864"/>
        <c:crosses val="autoZero"/>
        <c:crossBetween val="midCat"/>
        <c:majorUnit val="30.0"/>
      </c:valAx>
      <c:valAx>
        <c:axId val="1912775864"/>
        <c:scaling>
          <c:orientation val="minMax"/>
        </c:scaling>
        <c:delete val="0"/>
        <c:axPos val="l"/>
        <c:majorGridlines/>
        <c:title>
          <c:tx>
            <c:rich>
              <a:bodyPr rot="-5400000" vert="horz"/>
              <a:lstStyle/>
              <a:p>
                <a:pPr>
                  <a:defRPr/>
                </a:pPr>
                <a:r>
                  <a:rPr lang="ja-JP" altLang="en-US" dirty="0" smtClean="0"/>
                  <a:t>メモリサイズ（</a:t>
                </a:r>
                <a:r>
                  <a:rPr lang="en-US" altLang="ja-JP" dirty="0" smtClean="0"/>
                  <a:t>MB</a:t>
                </a:r>
                <a:r>
                  <a:rPr lang="ja-JP" altLang="en-US" dirty="0" smtClean="0"/>
                  <a:t>）</a:t>
                </a:r>
                <a:endParaRPr lang="ja-JP" altLang="en-US" dirty="0"/>
              </a:p>
            </c:rich>
          </c:tx>
          <c:layout/>
          <c:overlay val="0"/>
        </c:title>
        <c:numFmt formatCode="General" sourceLinked="1"/>
        <c:majorTickMark val="out"/>
        <c:minorTickMark val="none"/>
        <c:tickLblPos val="nextTo"/>
        <c:crossAx val="1912770200"/>
        <c:crosses val="autoZero"/>
        <c:crossBetween val="midCat"/>
      </c:valAx>
    </c:plotArea>
    <c:legend>
      <c:legendPos val="t"/>
      <c:layout/>
      <c:overlay val="0"/>
    </c:legend>
    <c:plotVisOnly val="1"/>
    <c:dispBlanksAs val="gap"/>
    <c:showDLblsOverMax val="0"/>
  </c:chart>
  <c:spPr>
    <a:solidFill>
      <a:srgbClr val="FFFFFF"/>
    </a:solidFill>
    <a:ln>
      <a:solidFill>
        <a:schemeClr val="tx1"/>
      </a:solidFill>
    </a:ln>
  </c:spPr>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u="sng"/>
            </a:pPr>
            <a:r>
              <a:rPr lang="en-US" altLang="ja-JP" u="sng" dirty="0" err="1" smtClean="0"/>
              <a:t>malloc</a:t>
            </a:r>
            <a:endParaRPr lang="ja-JP" altLang="en-US" u="sng" dirty="0"/>
          </a:p>
        </c:rich>
      </c:tx>
      <c:layout/>
      <c:overlay val="0"/>
    </c:title>
    <c:autoTitleDeleted val="0"/>
    <c:plotArea>
      <c:layout/>
      <c:scatterChart>
        <c:scatterStyle val="lineMarker"/>
        <c:varyColors val="0"/>
        <c:ser>
          <c:idx val="0"/>
          <c:order val="0"/>
          <c:tx>
            <c:strRef>
              <c:f>Sheet1!$B$1</c:f>
              <c:strCache>
                <c:ptCount val="1"/>
                <c:pt idx="0">
                  <c:v>プロセス</c:v>
                </c:pt>
              </c:strCache>
            </c:strRef>
          </c:tx>
          <c:marker>
            <c:symbol val="none"/>
          </c:marker>
          <c:xVal>
            <c:numRef>
              <c:f>Sheet1!$A$2:$A$86</c:f>
              <c:numCache>
                <c:formatCode>General</c:formatCode>
                <c:ptCount val="85"/>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numCache>
            </c:numRef>
          </c:xVal>
          <c:yVal>
            <c:numRef>
              <c:f>Sheet1!$B$2:$B$86</c:f>
              <c:numCache>
                <c:formatCode>General</c:formatCode>
                <c:ptCount val="85"/>
                <c:pt idx="0">
                  <c:v>0.0</c:v>
                </c:pt>
                <c:pt idx="1">
                  <c:v>2.09765625</c:v>
                </c:pt>
                <c:pt idx="2">
                  <c:v>11.1328125</c:v>
                </c:pt>
                <c:pt idx="3">
                  <c:v>21.171875</c:v>
                </c:pt>
                <c:pt idx="4">
                  <c:v>30.20703125</c:v>
                </c:pt>
                <c:pt idx="5">
                  <c:v>40.24609375</c:v>
                </c:pt>
                <c:pt idx="6">
                  <c:v>49.28125</c:v>
                </c:pt>
                <c:pt idx="7">
                  <c:v>59.3203125</c:v>
                </c:pt>
                <c:pt idx="8">
                  <c:v>68.35546874999996</c:v>
                </c:pt>
                <c:pt idx="9">
                  <c:v>78.39453125</c:v>
                </c:pt>
                <c:pt idx="10">
                  <c:v>87.4296875</c:v>
                </c:pt>
                <c:pt idx="11">
                  <c:v>97.46875</c:v>
                </c:pt>
                <c:pt idx="12">
                  <c:v>100.484375</c:v>
                </c:pt>
                <c:pt idx="13">
                  <c:v>93.45703125</c:v>
                </c:pt>
                <c:pt idx="14">
                  <c:v>83.41796875</c:v>
                </c:pt>
                <c:pt idx="15">
                  <c:v>73.37890624999996</c:v>
                </c:pt>
                <c:pt idx="16">
                  <c:v>63.33984375</c:v>
                </c:pt>
                <c:pt idx="17">
                  <c:v>52.296875</c:v>
                </c:pt>
                <c:pt idx="18">
                  <c:v>42.2578125</c:v>
                </c:pt>
                <c:pt idx="19">
                  <c:v>32.21875</c:v>
                </c:pt>
                <c:pt idx="20">
                  <c:v>22.1796875</c:v>
                </c:pt>
                <c:pt idx="21">
                  <c:v>12.140625</c:v>
                </c:pt>
                <c:pt idx="22">
                  <c:v>2.1015625</c:v>
                </c:pt>
                <c:pt idx="23">
                  <c:v>7.40625</c:v>
                </c:pt>
                <c:pt idx="24">
                  <c:v>17.09375</c:v>
                </c:pt>
                <c:pt idx="25">
                  <c:v>26.9921875</c:v>
                </c:pt>
                <c:pt idx="26">
                  <c:v>36.09375</c:v>
                </c:pt>
                <c:pt idx="27">
                  <c:v>46.09375</c:v>
                </c:pt>
                <c:pt idx="28">
                  <c:v>55.09375</c:v>
                </c:pt>
                <c:pt idx="29">
                  <c:v>65.09375</c:v>
                </c:pt>
                <c:pt idx="30">
                  <c:v>74.09375</c:v>
                </c:pt>
                <c:pt idx="31">
                  <c:v>84.09375</c:v>
                </c:pt>
                <c:pt idx="32">
                  <c:v>93.09375</c:v>
                </c:pt>
                <c:pt idx="33">
                  <c:v>100.09375</c:v>
                </c:pt>
                <c:pt idx="34">
                  <c:v>100.09375</c:v>
                </c:pt>
                <c:pt idx="35">
                  <c:v>100.09375</c:v>
                </c:pt>
                <c:pt idx="36">
                  <c:v>100.09375</c:v>
                </c:pt>
                <c:pt idx="37">
                  <c:v>100.09375</c:v>
                </c:pt>
                <c:pt idx="38">
                  <c:v>100.09375</c:v>
                </c:pt>
                <c:pt idx="39">
                  <c:v>100.09375</c:v>
                </c:pt>
                <c:pt idx="40">
                  <c:v>100.09375</c:v>
                </c:pt>
                <c:pt idx="41">
                  <c:v>100.09375</c:v>
                </c:pt>
                <c:pt idx="42">
                  <c:v>100.09375</c:v>
                </c:pt>
                <c:pt idx="43">
                  <c:v>100.09375</c:v>
                </c:pt>
                <c:pt idx="44">
                  <c:v>3.09375</c:v>
                </c:pt>
                <c:pt idx="45">
                  <c:v>13.09375</c:v>
                </c:pt>
                <c:pt idx="46">
                  <c:v>22.09375</c:v>
                </c:pt>
                <c:pt idx="47">
                  <c:v>32.09375</c:v>
                </c:pt>
                <c:pt idx="48">
                  <c:v>41.09375</c:v>
                </c:pt>
                <c:pt idx="49">
                  <c:v>51.09375</c:v>
                </c:pt>
                <c:pt idx="50">
                  <c:v>60.09375</c:v>
                </c:pt>
                <c:pt idx="51">
                  <c:v>70.09375</c:v>
                </c:pt>
                <c:pt idx="52">
                  <c:v>80.09375</c:v>
                </c:pt>
                <c:pt idx="53">
                  <c:v>89.09375</c:v>
                </c:pt>
                <c:pt idx="54">
                  <c:v>99.09375</c:v>
                </c:pt>
                <c:pt idx="55">
                  <c:v>100.09375</c:v>
                </c:pt>
                <c:pt idx="56">
                  <c:v>100.09375</c:v>
                </c:pt>
                <c:pt idx="57">
                  <c:v>100.09375</c:v>
                </c:pt>
                <c:pt idx="58">
                  <c:v>100.09375</c:v>
                </c:pt>
                <c:pt idx="59">
                  <c:v>100.09375</c:v>
                </c:pt>
                <c:pt idx="60">
                  <c:v>100.09375</c:v>
                </c:pt>
                <c:pt idx="61">
                  <c:v>100.09375</c:v>
                </c:pt>
                <c:pt idx="62">
                  <c:v>100.09375</c:v>
                </c:pt>
                <c:pt idx="63">
                  <c:v>100.09375</c:v>
                </c:pt>
                <c:pt idx="64">
                  <c:v>100.09375</c:v>
                </c:pt>
                <c:pt idx="65">
                  <c:v>48.25390625</c:v>
                </c:pt>
                <c:pt idx="66">
                  <c:v>9.09375</c:v>
                </c:pt>
                <c:pt idx="67">
                  <c:v>18.09375</c:v>
                </c:pt>
                <c:pt idx="68">
                  <c:v>28.09375</c:v>
                </c:pt>
                <c:pt idx="69">
                  <c:v>37.09375</c:v>
                </c:pt>
                <c:pt idx="70">
                  <c:v>47.09375</c:v>
                </c:pt>
                <c:pt idx="71">
                  <c:v>56.09375</c:v>
                </c:pt>
                <c:pt idx="72">
                  <c:v>66.09375</c:v>
                </c:pt>
                <c:pt idx="73">
                  <c:v>75.09375</c:v>
                </c:pt>
                <c:pt idx="74">
                  <c:v>85.09375</c:v>
                </c:pt>
                <c:pt idx="75">
                  <c:v>94.4140625</c:v>
                </c:pt>
                <c:pt idx="76">
                  <c:v>100.09375</c:v>
                </c:pt>
                <c:pt idx="77">
                  <c:v>100.09375</c:v>
                </c:pt>
                <c:pt idx="78">
                  <c:v>100.09375</c:v>
                </c:pt>
                <c:pt idx="79">
                  <c:v>100.09375</c:v>
                </c:pt>
                <c:pt idx="80">
                  <c:v>100.09375</c:v>
                </c:pt>
                <c:pt idx="81">
                  <c:v>100.09375</c:v>
                </c:pt>
                <c:pt idx="82">
                  <c:v>100.09375</c:v>
                </c:pt>
                <c:pt idx="83">
                  <c:v>100.09375</c:v>
                </c:pt>
                <c:pt idx="84">
                  <c:v>100.09375</c:v>
                </c:pt>
              </c:numCache>
            </c:numRef>
          </c:yVal>
          <c:smooth val="0"/>
        </c:ser>
        <c:ser>
          <c:idx val="1"/>
          <c:order val="1"/>
          <c:tx>
            <c:strRef>
              <c:f>Sheet1!$C$1</c:f>
              <c:strCache>
                <c:ptCount val="1"/>
                <c:pt idx="0">
                  <c:v>キャッシュ</c:v>
                </c:pt>
              </c:strCache>
            </c:strRef>
          </c:tx>
          <c:marker>
            <c:symbol val="none"/>
          </c:marker>
          <c:xVal>
            <c:numRef>
              <c:f>Sheet1!$A$2:$A$86</c:f>
              <c:numCache>
                <c:formatCode>General</c:formatCode>
                <c:ptCount val="85"/>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numCache>
            </c:numRef>
          </c:xVal>
          <c:yVal>
            <c:numRef>
              <c:f>Sheet1!$C$2:$C$86</c:f>
              <c:numCache>
                <c:formatCode>General</c:formatCode>
                <c:ptCount val="85"/>
                <c:pt idx="0">
                  <c:v>0.0</c:v>
                </c:pt>
                <c:pt idx="1">
                  <c:v>0.01171875</c:v>
                </c:pt>
                <c:pt idx="2">
                  <c:v>0.01171875</c:v>
                </c:pt>
                <c:pt idx="3">
                  <c:v>0.01171875</c:v>
                </c:pt>
                <c:pt idx="4">
                  <c:v>0.01171875</c:v>
                </c:pt>
                <c:pt idx="5">
                  <c:v>0.01171875</c:v>
                </c:pt>
                <c:pt idx="6">
                  <c:v>0.01171875</c:v>
                </c:pt>
                <c:pt idx="7">
                  <c:v>0.01171875</c:v>
                </c:pt>
                <c:pt idx="8">
                  <c:v>0.01171875</c:v>
                </c:pt>
                <c:pt idx="9">
                  <c:v>0.01171875</c:v>
                </c:pt>
                <c:pt idx="10">
                  <c:v>0.01171875</c:v>
                </c:pt>
                <c:pt idx="11">
                  <c:v>0.01171875</c:v>
                </c:pt>
                <c:pt idx="12">
                  <c:v>0.01171875</c:v>
                </c:pt>
                <c:pt idx="13">
                  <c:v>0.01171875</c:v>
                </c:pt>
                <c:pt idx="14">
                  <c:v>0.01171875</c:v>
                </c:pt>
                <c:pt idx="15">
                  <c:v>0.01171875</c:v>
                </c:pt>
                <c:pt idx="16">
                  <c:v>0.01171875</c:v>
                </c:pt>
                <c:pt idx="17">
                  <c:v>0.01171875</c:v>
                </c:pt>
                <c:pt idx="18">
                  <c:v>0.01171875</c:v>
                </c:pt>
                <c:pt idx="19">
                  <c:v>0.01171875</c:v>
                </c:pt>
                <c:pt idx="20">
                  <c:v>0.01171875</c:v>
                </c:pt>
                <c:pt idx="21">
                  <c:v>0.01171875</c:v>
                </c:pt>
                <c:pt idx="22">
                  <c:v>0.01171875</c:v>
                </c:pt>
                <c:pt idx="23">
                  <c:v>0.01171875</c:v>
                </c:pt>
                <c:pt idx="24">
                  <c:v>0.01171875</c:v>
                </c:pt>
                <c:pt idx="25">
                  <c:v>0.01171875</c:v>
                </c:pt>
                <c:pt idx="26">
                  <c:v>0.01171875</c:v>
                </c:pt>
                <c:pt idx="27">
                  <c:v>0.01171875</c:v>
                </c:pt>
                <c:pt idx="28">
                  <c:v>0.01171875</c:v>
                </c:pt>
                <c:pt idx="29">
                  <c:v>0.01171875</c:v>
                </c:pt>
                <c:pt idx="30">
                  <c:v>0.01171875</c:v>
                </c:pt>
                <c:pt idx="31">
                  <c:v>0.01171875</c:v>
                </c:pt>
                <c:pt idx="32">
                  <c:v>0.01171875</c:v>
                </c:pt>
                <c:pt idx="33">
                  <c:v>0.01171875</c:v>
                </c:pt>
                <c:pt idx="34">
                  <c:v>0.01171875</c:v>
                </c:pt>
                <c:pt idx="35">
                  <c:v>0.01171875</c:v>
                </c:pt>
                <c:pt idx="36">
                  <c:v>0.01171875</c:v>
                </c:pt>
                <c:pt idx="37">
                  <c:v>0.01171875</c:v>
                </c:pt>
                <c:pt idx="38">
                  <c:v>0.01171875</c:v>
                </c:pt>
                <c:pt idx="39">
                  <c:v>0.01171875</c:v>
                </c:pt>
                <c:pt idx="40">
                  <c:v>0.01171875</c:v>
                </c:pt>
                <c:pt idx="41">
                  <c:v>0.01171875</c:v>
                </c:pt>
                <c:pt idx="42">
                  <c:v>0.01171875</c:v>
                </c:pt>
                <c:pt idx="43">
                  <c:v>0.01171875</c:v>
                </c:pt>
                <c:pt idx="44">
                  <c:v>0.01171875</c:v>
                </c:pt>
                <c:pt idx="45">
                  <c:v>0.01171875</c:v>
                </c:pt>
                <c:pt idx="46">
                  <c:v>0.01171875</c:v>
                </c:pt>
                <c:pt idx="47">
                  <c:v>0.01171875</c:v>
                </c:pt>
                <c:pt idx="48">
                  <c:v>0.01171875</c:v>
                </c:pt>
                <c:pt idx="49">
                  <c:v>0.01171875</c:v>
                </c:pt>
                <c:pt idx="50">
                  <c:v>0.01171875</c:v>
                </c:pt>
                <c:pt idx="51">
                  <c:v>0.01171875</c:v>
                </c:pt>
                <c:pt idx="52">
                  <c:v>0.01171875</c:v>
                </c:pt>
                <c:pt idx="53">
                  <c:v>0.01171875</c:v>
                </c:pt>
                <c:pt idx="54">
                  <c:v>0.01171875</c:v>
                </c:pt>
                <c:pt idx="55">
                  <c:v>0.01171875</c:v>
                </c:pt>
                <c:pt idx="56">
                  <c:v>0.01171875</c:v>
                </c:pt>
                <c:pt idx="57">
                  <c:v>0.01171875</c:v>
                </c:pt>
                <c:pt idx="58">
                  <c:v>0.01171875</c:v>
                </c:pt>
                <c:pt idx="59">
                  <c:v>0.01171875</c:v>
                </c:pt>
                <c:pt idx="60">
                  <c:v>0.01171875</c:v>
                </c:pt>
                <c:pt idx="61">
                  <c:v>0.01171875</c:v>
                </c:pt>
                <c:pt idx="62">
                  <c:v>0.01171875</c:v>
                </c:pt>
                <c:pt idx="63">
                  <c:v>0.01171875</c:v>
                </c:pt>
                <c:pt idx="64">
                  <c:v>0.01171875</c:v>
                </c:pt>
                <c:pt idx="65">
                  <c:v>0.01171875</c:v>
                </c:pt>
                <c:pt idx="66">
                  <c:v>0.01171875</c:v>
                </c:pt>
                <c:pt idx="67">
                  <c:v>0.01171875</c:v>
                </c:pt>
                <c:pt idx="68">
                  <c:v>0.01171875</c:v>
                </c:pt>
                <c:pt idx="69">
                  <c:v>0.01171875</c:v>
                </c:pt>
                <c:pt idx="70">
                  <c:v>0.01171875</c:v>
                </c:pt>
                <c:pt idx="71">
                  <c:v>0.01171875</c:v>
                </c:pt>
                <c:pt idx="72">
                  <c:v>0.01171875</c:v>
                </c:pt>
                <c:pt idx="73">
                  <c:v>0.01171875</c:v>
                </c:pt>
                <c:pt idx="74">
                  <c:v>0.01171875</c:v>
                </c:pt>
                <c:pt idx="75">
                  <c:v>0.01171875</c:v>
                </c:pt>
                <c:pt idx="76">
                  <c:v>0.01171875</c:v>
                </c:pt>
                <c:pt idx="77">
                  <c:v>0.01171875</c:v>
                </c:pt>
                <c:pt idx="78">
                  <c:v>0.01171875</c:v>
                </c:pt>
                <c:pt idx="79">
                  <c:v>0.01171875</c:v>
                </c:pt>
                <c:pt idx="80">
                  <c:v>0.01171875</c:v>
                </c:pt>
                <c:pt idx="81">
                  <c:v>0.01171875</c:v>
                </c:pt>
                <c:pt idx="82">
                  <c:v>0.01171875</c:v>
                </c:pt>
                <c:pt idx="83">
                  <c:v>0.01171875</c:v>
                </c:pt>
                <c:pt idx="84">
                  <c:v>0.01171875</c:v>
                </c:pt>
              </c:numCache>
            </c:numRef>
          </c:yVal>
          <c:smooth val="0"/>
        </c:ser>
        <c:ser>
          <c:idx val="2"/>
          <c:order val="2"/>
          <c:tx>
            <c:strRef>
              <c:f>Sheet1!$D$1</c:f>
              <c:strCache>
                <c:ptCount val="1"/>
                <c:pt idx="0">
                  <c:v>VM</c:v>
                </c:pt>
              </c:strCache>
            </c:strRef>
          </c:tx>
          <c:marker>
            <c:symbol val="none"/>
          </c:marker>
          <c:xVal>
            <c:numRef>
              <c:f>Sheet1!$A$2:$A$86</c:f>
              <c:numCache>
                <c:formatCode>General</c:formatCode>
                <c:ptCount val="85"/>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numCache>
            </c:numRef>
          </c:xVal>
          <c:yVal>
            <c:numRef>
              <c:f>Sheet1!$D$2:$D$86</c:f>
              <c:numCache>
                <c:formatCode>General</c:formatCode>
                <c:ptCount val="85"/>
                <c:pt idx="0">
                  <c:v>512.0</c:v>
                </c:pt>
                <c:pt idx="1">
                  <c:v>510.4374999999997</c:v>
                </c:pt>
                <c:pt idx="2">
                  <c:v>500.4374999999997</c:v>
                </c:pt>
                <c:pt idx="3">
                  <c:v>490.3125</c:v>
                </c:pt>
                <c:pt idx="4">
                  <c:v>481.3125</c:v>
                </c:pt>
                <c:pt idx="5">
                  <c:v>471.3125</c:v>
                </c:pt>
                <c:pt idx="6">
                  <c:v>462.1875</c:v>
                </c:pt>
                <c:pt idx="7">
                  <c:v>452.1875</c:v>
                </c:pt>
                <c:pt idx="8">
                  <c:v>443.1875</c:v>
                </c:pt>
                <c:pt idx="9">
                  <c:v>433.0625</c:v>
                </c:pt>
                <c:pt idx="10">
                  <c:v>424.0625</c:v>
                </c:pt>
                <c:pt idx="11">
                  <c:v>414.0625</c:v>
                </c:pt>
                <c:pt idx="12">
                  <c:v>411.0625</c:v>
                </c:pt>
                <c:pt idx="13">
                  <c:v>418.08984375</c:v>
                </c:pt>
                <c:pt idx="14">
                  <c:v>428.1289062499997</c:v>
                </c:pt>
                <c:pt idx="15">
                  <c:v>438.16796875</c:v>
                </c:pt>
                <c:pt idx="16">
                  <c:v>448.2070312499997</c:v>
                </c:pt>
                <c:pt idx="17">
                  <c:v>458.2460937499997</c:v>
                </c:pt>
                <c:pt idx="18">
                  <c:v>468.2851562499996</c:v>
                </c:pt>
                <c:pt idx="19">
                  <c:v>478.3242187499997</c:v>
                </c:pt>
                <c:pt idx="20">
                  <c:v>489.3671875</c:v>
                </c:pt>
                <c:pt idx="21">
                  <c:v>499.4062499999997</c:v>
                </c:pt>
                <c:pt idx="22">
                  <c:v>509.4453124999997</c:v>
                </c:pt>
                <c:pt idx="23">
                  <c:v>504.4531249999997</c:v>
                </c:pt>
                <c:pt idx="24">
                  <c:v>494.4531249999997</c:v>
                </c:pt>
                <c:pt idx="25">
                  <c:v>485.4531249999997</c:v>
                </c:pt>
                <c:pt idx="26">
                  <c:v>475.4531249999997</c:v>
                </c:pt>
                <c:pt idx="27">
                  <c:v>466.2031249999997</c:v>
                </c:pt>
                <c:pt idx="28">
                  <c:v>456.4531249999997</c:v>
                </c:pt>
                <c:pt idx="29">
                  <c:v>446.4531249999997</c:v>
                </c:pt>
                <c:pt idx="30">
                  <c:v>437.4531249999997</c:v>
                </c:pt>
                <c:pt idx="31">
                  <c:v>428.4531249999997</c:v>
                </c:pt>
                <c:pt idx="32">
                  <c:v>418.4531249999997</c:v>
                </c:pt>
                <c:pt idx="33">
                  <c:v>411.4531249999997</c:v>
                </c:pt>
                <c:pt idx="34">
                  <c:v>411.4531249999997</c:v>
                </c:pt>
                <c:pt idx="35">
                  <c:v>411.4531249999997</c:v>
                </c:pt>
                <c:pt idx="36">
                  <c:v>411.4531249999997</c:v>
                </c:pt>
                <c:pt idx="37">
                  <c:v>411.4531249999997</c:v>
                </c:pt>
                <c:pt idx="38">
                  <c:v>411.4531249999997</c:v>
                </c:pt>
                <c:pt idx="39">
                  <c:v>411.4531249999997</c:v>
                </c:pt>
                <c:pt idx="40">
                  <c:v>411.4531249999997</c:v>
                </c:pt>
                <c:pt idx="41">
                  <c:v>411.4531249999997</c:v>
                </c:pt>
                <c:pt idx="42">
                  <c:v>411.4531249999997</c:v>
                </c:pt>
                <c:pt idx="43">
                  <c:v>411.4531249999997</c:v>
                </c:pt>
                <c:pt idx="44">
                  <c:v>508.4531249999997</c:v>
                </c:pt>
                <c:pt idx="45">
                  <c:v>498.4531249999997</c:v>
                </c:pt>
                <c:pt idx="46">
                  <c:v>489.4531249999997</c:v>
                </c:pt>
                <c:pt idx="47">
                  <c:v>479.4531249999997</c:v>
                </c:pt>
                <c:pt idx="48">
                  <c:v>470.4531249999997</c:v>
                </c:pt>
                <c:pt idx="49">
                  <c:v>460.4531249999997</c:v>
                </c:pt>
                <c:pt idx="50">
                  <c:v>451.4531249999997</c:v>
                </c:pt>
                <c:pt idx="51">
                  <c:v>441.4531249999997</c:v>
                </c:pt>
                <c:pt idx="52">
                  <c:v>432.4531249999997</c:v>
                </c:pt>
                <c:pt idx="53">
                  <c:v>422.4531249999997</c:v>
                </c:pt>
                <c:pt idx="54">
                  <c:v>412.4531249999997</c:v>
                </c:pt>
                <c:pt idx="55">
                  <c:v>411.4531249999997</c:v>
                </c:pt>
                <c:pt idx="56">
                  <c:v>411.4531249999997</c:v>
                </c:pt>
                <c:pt idx="57">
                  <c:v>411.4531249999997</c:v>
                </c:pt>
                <c:pt idx="58">
                  <c:v>411.4531249999997</c:v>
                </c:pt>
                <c:pt idx="59">
                  <c:v>411.4531249999997</c:v>
                </c:pt>
                <c:pt idx="60">
                  <c:v>411.4531249999997</c:v>
                </c:pt>
                <c:pt idx="61">
                  <c:v>411.4531249999997</c:v>
                </c:pt>
                <c:pt idx="62">
                  <c:v>411.4531249999997</c:v>
                </c:pt>
                <c:pt idx="63">
                  <c:v>411.4531249999997</c:v>
                </c:pt>
                <c:pt idx="64">
                  <c:v>411.4531249999997</c:v>
                </c:pt>
                <c:pt idx="65">
                  <c:v>411.4531249999997</c:v>
                </c:pt>
                <c:pt idx="66">
                  <c:v>502.4531249999997</c:v>
                </c:pt>
                <c:pt idx="67">
                  <c:v>493.4531249999997</c:v>
                </c:pt>
                <c:pt idx="68">
                  <c:v>483.4531249999997</c:v>
                </c:pt>
                <c:pt idx="69">
                  <c:v>474.4531249999997</c:v>
                </c:pt>
                <c:pt idx="70">
                  <c:v>464.4531249999997</c:v>
                </c:pt>
                <c:pt idx="71">
                  <c:v>455.4531249999997</c:v>
                </c:pt>
                <c:pt idx="72">
                  <c:v>445.4531249999997</c:v>
                </c:pt>
                <c:pt idx="73">
                  <c:v>436.4531249999997</c:v>
                </c:pt>
                <c:pt idx="74">
                  <c:v>426.4531249999997</c:v>
                </c:pt>
                <c:pt idx="75">
                  <c:v>417.4531249999997</c:v>
                </c:pt>
                <c:pt idx="76">
                  <c:v>411.4531249999997</c:v>
                </c:pt>
                <c:pt idx="77">
                  <c:v>411.4531249999997</c:v>
                </c:pt>
                <c:pt idx="78">
                  <c:v>411.4531249999997</c:v>
                </c:pt>
                <c:pt idx="79">
                  <c:v>411.4531249999997</c:v>
                </c:pt>
                <c:pt idx="80">
                  <c:v>411.4531249999997</c:v>
                </c:pt>
                <c:pt idx="81">
                  <c:v>411.4531249999997</c:v>
                </c:pt>
                <c:pt idx="82">
                  <c:v>411.4531249999997</c:v>
                </c:pt>
                <c:pt idx="83">
                  <c:v>411.4531249999997</c:v>
                </c:pt>
                <c:pt idx="84">
                  <c:v>411.4531249999997</c:v>
                </c:pt>
              </c:numCache>
            </c:numRef>
          </c:yVal>
          <c:smooth val="0"/>
        </c:ser>
        <c:ser>
          <c:idx val="3"/>
          <c:order val="3"/>
          <c:tx>
            <c:strRef>
              <c:f>Sheet1!$E$1</c:f>
              <c:strCache>
                <c:ptCount val="1"/>
                <c:pt idx="0">
                  <c:v>合計</c:v>
                </c:pt>
              </c:strCache>
            </c:strRef>
          </c:tx>
          <c:marker>
            <c:symbol val="none"/>
          </c:marker>
          <c:xVal>
            <c:numRef>
              <c:f>Sheet1!$A$2:$A$86</c:f>
              <c:numCache>
                <c:formatCode>General</c:formatCode>
                <c:ptCount val="85"/>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numCache>
            </c:numRef>
          </c:xVal>
          <c:yVal>
            <c:numRef>
              <c:f>Sheet1!$E$2:$E$86</c:f>
              <c:numCache>
                <c:formatCode>General</c:formatCode>
                <c:ptCount val="85"/>
                <c:pt idx="0">
                  <c:v>512.0</c:v>
                </c:pt>
                <c:pt idx="1">
                  <c:v>512.546875</c:v>
                </c:pt>
                <c:pt idx="2">
                  <c:v>511.5820312499997</c:v>
                </c:pt>
                <c:pt idx="3">
                  <c:v>511.4960937499996</c:v>
                </c:pt>
                <c:pt idx="4">
                  <c:v>511.5312499999997</c:v>
                </c:pt>
                <c:pt idx="5">
                  <c:v>511.5703124999997</c:v>
                </c:pt>
                <c:pt idx="6">
                  <c:v>511.4804687499997</c:v>
                </c:pt>
                <c:pt idx="7">
                  <c:v>511.5195312499997</c:v>
                </c:pt>
                <c:pt idx="8">
                  <c:v>511.5546875</c:v>
                </c:pt>
                <c:pt idx="9">
                  <c:v>511.4687499999997</c:v>
                </c:pt>
                <c:pt idx="10">
                  <c:v>511.5039062499997</c:v>
                </c:pt>
                <c:pt idx="11">
                  <c:v>511.54296875</c:v>
                </c:pt>
                <c:pt idx="12">
                  <c:v>511.5585937499997</c:v>
                </c:pt>
                <c:pt idx="13">
                  <c:v>511.5585937499997</c:v>
                </c:pt>
                <c:pt idx="14">
                  <c:v>511.5585937499997</c:v>
                </c:pt>
                <c:pt idx="15">
                  <c:v>511.5585937499997</c:v>
                </c:pt>
                <c:pt idx="16">
                  <c:v>511.5585937499997</c:v>
                </c:pt>
                <c:pt idx="17">
                  <c:v>510.5546875</c:v>
                </c:pt>
                <c:pt idx="18">
                  <c:v>510.5546875</c:v>
                </c:pt>
                <c:pt idx="19">
                  <c:v>510.5546875</c:v>
                </c:pt>
                <c:pt idx="20">
                  <c:v>511.5585937499997</c:v>
                </c:pt>
                <c:pt idx="21">
                  <c:v>511.5585937499997</c:v>
                </c:pt>
                <c:pt idx="22">
                  <c:v>511.5585937499997</c:v>
                </c:pt>
                <c:pt idx="23">
                  <c:v>511.8710937499997</c:v>
                </c:pt>
                <c:pt idx="24">
                  <c:v>511.5585937499997</c:v>
                </c:pt>
                <c:pt idx="25">
                  <c:v>512.45703125</c:v>
                </c:pt>
                <c:pt idx="26">
                  <c:v>511.5585937499997</c:v>
                </c:pt>
                <c:pt idx="27">
                  <c:v>512.30859375</c:v>
                </c:pt>
                <c:pt idx="28">
                  <c:v>511.5585937499997</c:v>
                </c:pt>
                <c:pt idx="29">
                  <c:v>511.5585937499997</c:v>
                </c:pt>
                <c:pt idx="30">
                  <c:v>511.5585937499997</c:v>
                </c:pt>
                <c:pt idx="31">
                  <c:v>512.55859375</c:v>
                </c:pt>
                <c:pt idx="32">
                  <c:v>511.5585937499997</c:v>
                </c:pt>
                <c:pt idx="33">
                  <c:v>511.5585937499997</c:v>
                </c:pt>
                <c:pt idx="34">
                  <c:v>511.5585937499997</c:v>
                </c:pt>
                <c:pt idx="35">
                  <c:v>511.5585937499997</c:v>
                </c:pt>
                <c:pt idx="36">
                  <c:v>511.5585937499997</c:v>
                </c:pt>
                <c:pt idx="37">
                  <c:v>511.5585937499997</c:v>
                </c:pt>
                <c:pt idx="38">
                  <c:v>511.5585937499997</c:v>
                </c:pt>
                <c:pt idx="39">
                  <c:v>511.5585937499997</c:v>
                </c:pt>
                <c:pt idx="40">
                  <c:v>511.5585937499997</c:v>
                </c:pt>
                <c:pt idx="41">
                  <c:v>511.5585937499997</c:v>
                </c:pt>
                <c:pt idx="42">
                  <c:v>511.5585937499997</c:v>
                </c:pt>
                <c:pt idx="43">
                  <c:v>511.5585937499997</c:v>
                </c:pt>
                <c:pt idx="44">
                  <c:v>511.5585937499997</c:v>
                </c:pt>
                <c:pt idx="45">
                  <c:v>511.5585937499997</c:v>
                </c:pt>
                <c:pt idx="46">
                  <c:v>511.5585937499997</c:v>
                </c:pt>
                <c:pt idx="47">
                  <c:v>511.5585937499997</c:v>
                </c:pt>
                <c:pt idx="48">
                  <c:v>511.5585937499997</c:v>
                </c:pt>
                <c:pt idx="49">
                  <c:v>511.5585937499997</c:v>
                </c:pt>
                <c:pt idx="50">
                  <c:v>511.5585937499997</c:v>
                </c:pt>
                <c:pt idx="51">
                  <c:v>511.5585937499997</c:v>
                </c:pt>
                <c:pt idx="52">
                  <c:v>512.55859375</c:v>
                </c:pt>
                <c:pt idx="53">
                  <c:v>511.5585937499997</c:v>
                </c:pt>
                <c:pt idx="54">
                  <c:v>511.5585937499997</c:v>
                </c:pt>
                <c:pt idx="55">
                  <c:v>511.5585937499997</c:v>
                </c:pt>
                <c:pt idx="56">
                  <c:v>511.5585937499997</c:v>
                </c:pt>
                <c:pt idx="57">
                  <c:v>511.5585937499997</c:v>
                </c:pt>
                <c:pt idx="58">
                  <c:v>511.5585937499997</c:v>
                </c:pt>
                <c:pt idx="59">
                  <c:v>511.5585937499997</c:v>
                </c:pt>
                <c:pt idx="60">
                  <c:v>511.5585937499997</c:v>
                </c:pt>
                <c:pt idx="61">
                  <c:v>511.5585937499997</c:v>
                </c:pt>
                <c:pt idx="62">
                  <c:v>511.5585937499997</c:v>
                </c:pt>
                <c:pt idx="63">
                  <c:v>511.5585937499997</c:v>
                </c:pt>
                <c:pt idx="64">
                  <c:v>511.5585937499997</c:v>
                </c:pt>
                <c:pt idx="65">
                  <c:v>459.7187499999997</c:v>
                </c:pt>
                <c:pt idx="66">
                  <c:v>511.5585937499997</c:v>
                </c:pt>
                <c:pt idx="67">
                  <c:v>511.5585937499997</c:v>
                </c:pt>
                <c:pt idx="68">
                  <c:v>511.5585937499997</c:v>
                </c:pt>
                <c:pt idx="69">
                  <c:v>511.5585937499997</c:v>
                </c:pt>
                <c:pt idx="70">
                  <c:v>511.5585937499997</c:v>
                </c:pt>
                <c:pt idx="71">
                  <c:v>511.5585937499997</c:v>
                </c:pt>
                <c:pt idx="72">
                  <c:v>511.5585937499997</c:v>
                </c:pt>
                <c:pt idx="73">
                  <c:v>511.5585937499997</c:v>
                </c:pt>
                <c:pt idx="74">
                  <c:v>511.5585937499997</c:v>
                </c:pt>
                <c:pt idx="75">
                  <c:v>511.8789062499997</c:v>
                </c:pt>
                <c:pt idx="76">
                  <c:v>511.5585937499997</c:v>
                </c:pt>
                <c:pt idx="77">
                  <c:v>511.5585937499997</c:v>
                </c:pt>
                <c:pt idx="78">
                  <c:v>511.5585937499997</c:v>
                </c:pt>
                <c:pt idx="79">
                  <c:v>511.5585937499997</c:v>
                </c:pt>
                <c:pt idx="80">
                  <c:v>511.5585937499997</c:v>
                </c:pt>
                <c:pt idx="81">
                  <c:v>511.5585937499997</c:v>
                </c:pt>
                <c:pt idx="82">
                  <c:v>511.5585937499997</c:v>
                </c:pt>
                <c:pt idx="83">
                  <c:v>511.5585937499997</c:v>
                </c:pt>
                <c:pt idx="84">
                  <c:v>511.5585937499997</c:v>
                </c:pt>
              </c:numCache>
            </c:numRef>
          </c:yVal>
          <c:smooth val="0"/>
        </c:ser>
        <c:dLbls>
          <c:showLegendKey val="0"/>
          <c:showVal val="0"/>
          <c:showCatName val="0"/>
          <c:showSerName val="0"/>
          <c:showPercent val="0"/>
          <c:showBubbleSize val="0"/>
        </c:dLbls>
        <c:axId val="-2124244616"/>
        <c:axId val="-2124238952"/>
      </c:scatterChart>
      <c:valAx>
        <c:axId val="-2124244616"/>
        <c:scaling>
          <c:orientation val="minMax"/>
          <c:max val="90.0"/>
          <c:min val="0.0"/>
        </c:scaling>
        <c:delete val="0"/>
        <c:axPos val="b"/>
        <c:title>
          <c:tx>
            <c:rich>
              <a:bodyPr/>
              <a:lstStyle/>
              <a:p>
                <a:pPr>
                  <a:defRPr/>
                </a:pPr>
                <a:r>
                  <a:rPr lang="ja-JP" altLang="en-US" dirty="0" smtClean="0"/>
                  <a:t>時間（秒）</a:t>
                </a:r>
                <a:endParaRPr lang="ja-JP" altLang="en-US" dirty="0"/>
              </a:p>
            </c:rich>
          </c:tx>
          <c:layout/>
          <c:overlay val="0"/>
        </c:title>
        <c:numFmt formatCode="General" sourceLinked="1"/>
        <c:majorTickMark val="out"/>
        <c:minorTickMark val="none"/>
        <c:tickLblPos val="nextTo"/>
        <c:crossAx val="-2124238952"/>
        <c:crosses val="autoZero"/>
        <c:crossBetween val="midCat"/>
        <c:majorUnit val="30.0"/>
      </c:valAx>
      <c:valAx>
        <c:axId val="-2124238952"/>
        <c:scaling>
          <c:orientation val="minMax"/>
        </c:scaling>
        <c:delete val="0"/>
        <c:axPos val="l"/>
        <c:majorGridlines/>
        <c:title>
          <c:tx>
            <c:rich>
              <a:bodyPr rot="-5400000" vert="horz"/>
              <a:lstStyle/>
              <a:p>
                <a:pPr>
                  <a:defRPr/>
                </a:pPr>
                <a:r>
                  <a:rPr lang="ja-JP" altLang="en-US" dirty="0" smtClean="0"/>
                  <a:t>メモリサイズ（</a:t>
                </a:r>
                <a:r>
                  <a:rPr lang="en-US" altLang="ja-JP" dirty="0" smtClean="0"/>
                  <a:t>MB</a:t>
                </a:r>
                <a:r>
                  <a:rPr lang="ja-JP" altLang="en-US" dirty="0" smtClean="0"/>
                  <a:t>）</a:t>
                </a:r>
                <a:endParaRPr lang="ja-JP" altLang="en-US" dirty="0"/>
              </a:p>
            </c:rich>
          </c:tx>
          <c:layout/>
          <c:overlay val="0"/>
        </c:title>
        <c:numFmt formatCode="General" sourceLinked="1"/>
        <c:majorTickMark val="out"/>
        <c:minorTickMark val="none"/>
        <c:tickLblPos val="nextTo"/>
        <c:crossAx val="-2124244616"/>
        <c:crosses val="autoZero"/>
        <c:crossBetween val="midCat"/>
      </c:valAx>
    </c:plotArea>
    <c:legend>
      <c:legendPos val="t"/>
      <c:layout/>
      <c:overlay val="0"/>
    </c:legend>
    <c:plotVisOnly val="1"/>
    <c:dispBlanksAs val="gap"/>
    <c:showDLblsOverMax val="0"/>
  </c:chart>
  <c:spPr>
    <a:noFill/>
    <a:ln>
      <a:solidFill>
        <a:schemeClr val="tx1"/>
      </a:solidFill>
    </a:ln>
  </c:spPr>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184E4E-C1A6-4C6D-B968-51A55AA4AD6E}" type="datetimeFigureOut">
              <a:rPr kumimoji="1" lang="ja-JP" altLang="en-US" smtClean="0"/>
              <a:pPr/>
              <a:t>2/7/13</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A224A7-3FF2-40B1-82BB-40AA8D73470D}" type="slidenum">
              <a:rPr kumimoji="1" lang="ja-JP" altLang="en-US" smtClean="0"/>
              <a:pPr/>
              <a:t>‹#›</a:t>
            </a:fld>
            <a:endParaRPr kumimoji="1" lang="ja-JP" altLang="en-US"/>
          </a:p>
        </p:txBody>
      </p:sp>
    </p:spTree>
    <p:extLst>
      <p:ext uri="{BB962C8B-B14F-4D97-AF65-F5344CB8AC3E}">
        <p14:creationId xmlns:p14="http://schemas.microsoft.com/office/powerpoint/2010/main" val="3625846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934F5-0170-42DB-A9B1-7BE430990949}" type="datetimeFigureOut">
              <a:rPr kumimoji="1" lang="ja-JP" altLang="en-US" smtClean="0"/>
              <a:pPr/>
              <a:t>2/7/13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F58DDB-6C6F-43A5-8ABB-9C00CD556790}" type="slidenum">
              <a:rPr kumimoji="1" lang="ja-JP" altLang="en-US" smtClean="0"/>
              <a:pPr/>
              <a:t>‹#›</a:t>
            </a:fld>
            <a:endParaRPr kumimoji="1" lang="ja-JP" altLang="en-US"/>
          </a:p>
        </p:txBody>
      </p:sp>
    </p:spTree>
    <p:extLst>
      <p:ext uri="{BB962C8B-B14F-4D97-AF65-F5344CB8AC3E}">
        <p14:creationId xmlns:p14="http://schemas.microsoft.com/office/powerpoint/2010/main" val="3227070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これより</a:t>
            </a:r>
            <a:r>
              <a:rPr lang="en-US" altLang="ja-JP" dirty="0" smtClean="0"/>
              <a:t>IDS</a:t>
            </a:r>
            <a:r>
              <a:rPr lang="ja-JP" altLang="en-US" dirty="0" smtClean="0"/>
              <a:t>オフロードを考慮した仮想マシンへの動的メモリ割当と題しまして</a:t>
            </a:r>
            <a:endParaRPr lang="en-US" altLang="ja-JP" dirty="0" smtClean="0"/>
          </a:p>
          <a:p>
            <a:r>
              <a:rPr kumimoji="1" lang="ja-JP" altLang="en-US" dirty="0" smtClean="0"/>
              <a:t>光来研修士</a:t>
            </a:r>
            <a:r>
              <a:rPr kumimoji="1" lang="en-US" altLang="ja-JP" dirty="0" smtClean="0"/>
              <a:t>2</a:t>
            </a:r>
            <a:r>
              <a:rPr kumimoji="1" lang="ja-JP" altLang="en-US" dirty="0" smtClean="0"/>
              <a:t>年の内田が発表させていただきます</a:t>
            </a:r>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このグラフは以前の結果を次のスライドと同じように見せる</a:t>
            </a:r>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グラフの見方を説明する</a:t>
            </a:r>
            <a:endParaRPr kumimoji="1" lang="en-US" altLang="ja-JP" dirty="0" smtClean="0"/>
          </a:p>
          <a:p>
            <a:endParaRPr kumimoji="1" lang="en-US" altLang="ja-JP" dirty="0" smtClean="0"/>
          </a:p>
          <a:p>
            <a:r>
              <a:rPr kumimoji="1" lang="en-US" altLang="ja-JP" dirty="0" err="1" smtClean="0"/>
              <a:t>Malloc</a:t>
            </a:r>
            <a:r>
              <a:rPr kumimoji="1" lang="ja-JP" altLang="en-US" dirty="0" smtClean="0"/>
              <a:t>ではプロセスメモリが増減、キャッシュはほぼ０</a:t>
            </a:r>
            <a:endParaRPr kumimoji="1" lang="en-US" altLang="ja-JP" dirty="0" smtClean="0"/>
          </a:p>
          <a:p>
            <a:r>
              <a:rPr kumimoji="1" lang="ja-JP" altLang="en-US" dirty="0" smtClean="0"/>
              <a:t>その分、</a:t>
            </a:r>
            <a:r>
              <a:rPr kumimoji="1" lang="en-US" altLang="ja-JP" dirty="0" smtClean="0"/>
              <a:t>VM</a:t>
            </a:r>
            <a:r>
              <a:rPr kumimoji="1" lang="ja-JP" altLang="en-US" dirty="0" smtClean="0"/>
              <a:t>も増減</a:t>
            </a:r>
            <a:endParaRPr kumimoji="1" lang="en-US" altLang="ja-JP" dirty="0" smtClean="0"/>
          </a:p>
          <a:p>
            <a:r>
              <a:rPr kumimoji="1" lang="ja-JP" altLang="en-US" dirty="0" smtClean="0"/>
              <a:t>合計が一瞬</a:t>
            </a:r>
            <a:r>
              <a:rPr kumimoji="1" lang="en-US" altLang="ja-JP" dirty="0" smtClean="0"/>
              <a:t>512MB</a:t>
            </a:r>
            <a:r>
              <a:rPr kumimoji="1" lang="ja-JP" altLang="en-US" dirty="0" smtClean="0"/>
              <a:t>になっていないのは割り当て直すのに少し時間がかかる場合があるため</a:t>
            </a:r>
            <a:endParaRPr kumimoji="1" lang="en-US" altLang="ja-JP" dirty="0" smtClean="0"/>
          </a:p>
          <a:p>
            <a:endParaRPr kumimoji="1" lang="en-US" altLang="ja-JP" dirty="0" smtClean="0"/>
          </a:p>
          <a:p>
            <a:r>
              <a:rPr kumimoji="1" lang="en-US" altLang="ja-JP" dirty="0" smtClean="0"/>
              <a:t>Tripwire</a:t>
            </a:r>
            <a:r>
              <a:rPr kumimoji="1" lang="ja-JP" altLang="en-US" dirty="0" smtClean="0"/>
              <a:t>ではキャッシュが増えて一定量に、プロセスメモリはわずか（実際は少しずつ増えている）</a:t>
            </a:r>
            <a:endParaRPr kumimoji="1" lang="en-US" altLang="ja-JP" dirty="0" smtClean="0"/>
          </a:p>
          <a:p>
            <a:r>
              <a:rPr kumimoji="1" lang="ja-JP" altLang="en-US" dirty="0" smtClean="0"/>
              <a:t>制限なしだと最初に見せたグラフのように数</a:t>
            </a:r>
            <a:r>
              <a:rPr kumimoji="1" lang="en-US" altLang="ja-JP" dirty="0" smtClean="0"/>
              <a:t>GB</a:t>
            </a:r>
            <a:r>
              <a:rPr kumimoji="1" lang="ja-JP" altLang="en-US" dirty="0" smtClean="0"/>
              <a:t>のキャッシュを使ってしまうが、プロセスメモリとの合計で</a:t>
            </a:r>
            <a:r>
              <a:rPr kumimoji="1" lang="en-US" altLang="ja-JP" dirty="0" smtClean="0"/>
              <a:t>128MB</a:t>
            </a:r>
            <a:r>
              <a:rPr kumimoji="1" lang="ja-JP" altLang="en-US" dirty="0" smtClean="0"/>
              <a:t>にできている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1F58DDB-6C6F-43A5-8ABB-9C00CD556790}" type="slidenum">
              <a:rPr kumimoji="1" lang="ja-JP" altLang="en-US" smtClean="0"/>
              <a:pPr/>
              <a:t>14</a:t>
            </a:fld>
            <a:endParaRPr kumimoji="1" lang="ja-JP" altLang="en-US"/>
          </a:p>
        </p:txBody>
      </p:sp>
    </p:spTree>
    <p:extLst>
      <p:ext uri="{BB962C8B-B14F-4D97-AF65-F5344CB8AC3E}">
        <p14:creationId xmlns:p14="http://schemas.microsoft.com/office/powerpoint/2010/main" val="1328655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KVM</a:t>
            </a:r>
            <a:r>
              <a:rPr kumimoji="1" lang="ja-JP" altLang="en-US" dirty="0" smtClean="0"/>
              <a:t>では</a:t>
            </a:r>
            <a:r>
              <a:rPr kumimoji="1" lang="en-US" altLang="ja-JP" dirty="0" smtClean="0"/>
              <a:t>VM</a:t>
            </a:r>
            <a:r>
              <a:rPr kumimoji="1" lang="ja-JP" altLang="en-US" dirty="0" smtClean="0"/>
              <a:t>もホスト</a:t>
            </a:r>
            <a:r>
              <a:rPr kumimoji="1" lang="en-US" altLang="ja-JP" dirty="0" smtClean="0"/>
              <a:t>OS</a:t>
            </a:r>
            <a:r>
              <a:rPr kumimoji="1" lang="ja-JP" altLang="en-US" dirty="0" smtClean="0"/>
              <a:t>上のプロセスなので、</a:t>
            </a:r>
            <a:r>
              <a:rPr kumimoji="1" lang="en-US" altLang="ja-JP" dirty="0" smtClean="0"/>
              <a:t>IDS</a:t>
            </a:r>
            <a:r>
              <a:rPr kumimoji="1" lang="ja-JP" altLang="en-US" dirty="0" smtClean="0"/>
              <a:t>プロセスとグループ化して簡単にメモリ制限等ができる</a:t>
            </a:r>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今後の課題</a:t>
            </a:r>
            <a:endParaRPr kumimoji="1" lang="en-US" altLang="ja-JP" dirty="0" smtClean="0"/>
          </a:p>
          <a:p>
            <a:endParaRPr kumimoji="1" lang="en-US" altLang="ja-JP" dirty="0" smtClean="0"/>
          </a:p>
          <a:p>
            <a:r>
              <a:rPr kumimoji="1" lang="ja-JP" altLang="en-US" dirty="0" smtClean="0"/>
              <a:t>現在は</a:t>
            </a:r>
            <a:r>
              <a:rPr kumimoji="1" lang="en-US" altLang="ja-JP" dirty="0" smtClean="0"/>
              <a:t>IDS</a:t>
            </a:r>
            <a:r>
              <a:rPr kumimoji="1" lang="ja-JP" altLang="en-US" dirty="0" smtClean="0"/>
              <a:t>が使った分を</a:t>
            </a:r>
            <a:r>
              <a:rPr kumimoji="1" lang="en-US" altLang="ja-JP" dirty="0" smtClean="0"/>
              <a:t>VM</a:t>
            </a:r>
            <a:r>
              <a:rPr kumimoji="1" lang="ja-JP" altLang="en-US" smtClean="0"/>
              <a:t>から引いているだけだが、それぞれの性能が最大となるようにメモリを分配できるようにしたい</a:t>
            </a:r>
            <a:endParaRPr kumimoji="1" lang="ja-JP" altLang="en-US"/>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16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近年クラッキングやウィルスのようなネットワークを通じた攻撃が増えてきた。</a:t>
            </a:r>
            <a:endParaRPr kumimoji="1" lang="en-US" altLang="ja-JP" dirty="0" smtClean="0"/>
          </a:p>
          <a:p>
            <a:r>
              <a:rPr kumimoji="1" lang="ja-JP" altLang="en-US" dirty="0" smtClean="0"/>
              <a:t>これに対抗する手段として侵入検知システム（</a:t>
            </a:r>
            <a:r>
              <a:rPr kumimoji="1" lang="en-US" altLang="ja-JP" dirty="0" smtClean="0"/>
              <a:t>IDS</a:t>
            </a:r>
            <a:r>
              <a:rPr kumimoji="1" lang="ja-JP" altLang="en-US" dirty="0" smtClean="0"/>
              <a:t>）というものがある。</a:t>
            </a:r>
            <a:endParaRPr kumimoji="1" lang="en-US" altLang="ja-JP" dirty="0" smtClean="0"/>
          </a:p>
          <a:p>
            <a:r>
              <a:rPr kumimoji="1" lang="en-US" altLang="ja-JP" dirty="0" smtClean="0"/>
              <a:t>IDS</a:t>
            </a:r>
            <a:r>
              <a:rPr kumimoji="1" lang="ja-JP" altLang="en-US" dirty="0" smtClean="0"/>
              <a:t>は攻撃を検知するために用いられネットワークやディスクの監視を行うことで攻撃を検出する</a:t>
            </a:r>
            <a:endParaRPr kumimoji="1" lang="en-US" altLang="ja-JP" dirty="0" smtClean="0"/>
          </a:p>
          <a:p>
            <a:r>
              <a:rPr kumimoji="1" lang="ja-JP" altLang="en-US" dirty="0" smtClean="0"/>
              <a:t>ネットワークを監視する</a:t>
            </a:r>
            <a:r>
              <a:rPr kumimoji="1" lang="en-US" altLang="ja-JP" dirty="0" smtClean="0"/>
              <a:t>IDS</a:t>
            </a:r>
            <a:r>
              <a:rPr kumimoji="1" lang="ja-JP" altLang="en-US" dirty="0" smtClean="0"/>
              <a:t>の例としては</a:t>
            </a:r>
            <a:r>
              <a:rPr kumimoji="1" lang="en-US" altLang="ja-JP" dirty="0" smtClean="0"/>
              <a:t>snort</a:t>
            </a:r>
            <a:r>
              <a:rPr kumimoji="1" lang="ja-JP" altLang="en-US" dirty="0" smtClean="0"/>
              <a:t>というものがあり～</a:t>
            </a:r>
            <a:endParaRPr kumimoji="1" lang="en-US" altLang="ja-JP" dirty="0" smtClean="0"/>
          </a:p>
          <a:p>
            <a:r>
              <a:rPr kumimoji="1" lang="ja-JP" altLang="en-US" dirty="0" smtClean="0"/>
              <a:t>ファイルの監視を行う</a:t>
            </a:r>
            <a:r>
              <a:rPr kumimoji="1" lang="en-US" altLang="ja-JP" dirty="0" smtClean="0"/>
              <a:t>IDS</a:t>
            </a:r>
            <a:r>
              <a:rPr kumimoji="1" lang="ja-JP" altLang="en-US" dirty="0" smtClean="0"/>
              <a:t>の例としては</a:t>
            </a:r>
            <a:r>
              <a:rPr kumimoji="1" lang="en-US" altLang="ja-JP" dirty="0" smtClean="0"/>
              <a:t>Tripwire</a:t>
            </a:r>
            <a:r>
              <a:rPr kumimoji="1" lang="ja-JP" altLang="en-US" dirty="0" smtClean="0"/>
              <a:t>というものがあり～</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E6D8247C-FFF1-4328-A7F0-60FD1139CD0A}"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しかし、近年では</a:t>
            </a:r>
            <a:r>
              <a:rPr kumimoji="1" lang="en-US" altLang="ja-JP" dirty="0" smtClean="0"/>
              <a:t>IDS</a:t>
            </a:r>
            <a:r>
              <a:rPr kumimoji="1" lang="ja-JP" altLang="en-US" dirty="0" smtClean="0"/>
              <a:t>を先に攻撃し、</a:t>
            </a:r>
            <a:r>
              <a:rPr kumimoji="1" lang="en-US" altLang="ja-JP" dirty="0" smtClean="0"/>
              <a:t>IDS</a:t>
            </a:r>
            <a:r>
              <a:rPr kumimoji="1" lang="ja-JP" altLang="en-US" dirty="0" smtClean="0"/>
              <a:t>の機能を停止、改ざんすることで聖上に動作させないようにしてから</a:t>
            </a:r>
            <a:endParaRPr kumimoji="1" lang="en-US" altLang="ja-JP" dirty="0" smtClean="0"/>
          </a:p>
          <a:p>
            <a:r>
              <a:rPr kumimoji="1" lang="ja-JP" altLang="en-US" dirty="0" smtClean="0"/>
              <a:t>本来の攻撃を行うケースが増えてきた</a:t>
            </a:r>
            <a:endParaRPr kumimoji="1" lang="en-US" altLang="ja-JP" dirty="0" smtClean="0"/>
          </a:p>
          <a:p>
            <a:r>
              <a:rPr kumimoji="1" lang="ja-JP" altLang="en-US" dirty="0" smtClean="0"/>
              <a:t>先ほど例に挙げた</a:t>
            </a:r>
            <a:r>
              <a:rPr kumimoji="1" lang="en-US" altLang="ja-JP" dirty="0" smtClean="0"/>
              <a:t>Tripwire</a:t>
            </a:r>
            <a:r>
              <a:rPr kumimoji="1" lang="ja-JP" altLang="en-US" dirty="0" smtClean="0"/>
              <a:t>の場合では</a:t>
            </a:r>
            <a:endParaRPr kumimoji="1" lang="en-US" altLang="ja-JP" dirty="0" smtClean="0"/>
          </a:p>
          <a:p>
            <a:r>
              <a:rPr kumimoji="1" lang="ja-JP" altLang="en-US" dirty="0" smtClean="0"/>
              <a:t>ファイルが改ざんされていないかどうかの整合性の確認を行わないようにプロセス自体を停止させる</a:t>
            </a:r>
            <a:endParaRPr kumimoji="1" lang="en-US" altLang="ja-JP" dirty="0" smtClean="0"/>
          </a:p>
          <a:p>
            <a:endParaRPr kumimoji="1" lang="en-US" altLang="ja-JP" dirty="0" smtClean="0"/>
          </a:p>
          <a:p>
            <a:r>
              <a:rPr kumimoji="1" lang="ja-JP" altLang="en-US" dirty="0" smtClean="0"/>
              <a:t>改ざんされたファイルを整合性の確認の対象から外すようにポリシーファイルを書き換えることで</a:t>
            </a:r>
            <a:endParaRPr kumimoji="1" lang="en-US" altLang="ja-JP" dirty="0" smtClean="0"/>
          </a:p>
          <a:p>
            <a:r>
              <a:rPr kumimoji="1" lang="ja-JP" altLang="en-US" dirty="0" smtClean="0"/>
              <a:t>改竄したファイルをチェックした際に</a:t>
            </a:r>
            <a:r>
              <a:rPr kumimoji="1" lang="en-US" altLang="ja-JP" dirty="0" smtClean="0"/>
              <a:t>Tripwire</a:t>
            </a:r>
            <a:r>
              <a:rPr kumimoji="1" lang="ja-JP" altLang="en-US" dirty="0" smtClean="0"/>
              <a:t>はその改竄を検知することが出来ない</a:t>
            </a:r>
            <a:endParaRPr kumimoji="1" lang="en-US" altLang="ja-JP" dirty="0" smtClean="0"/>
          </a:p>
          <a:p>
            <a:endParaRPr kumimoji="1" lang="en-US" altLang="ja-JP" dirty="0" smtClean="0"/>
          </a:p>
          <a:p>
            <a:r>
              <a:rPr kumimoji="1" lang="ja-JP" altLang="en-US" dirty="0" smtClean="0"/>
              <a:t>改ざん後のファイルを</a:t>
            </a:r>
            <a:r>
              <a:rPr kumimoji="1" lang="en-US" altLang="ja-JP" dirty="0" smtClean="0"/>
              <a:t>IDS</a:t>
            </a:r>
            <a:r>
              <a:rPr kumimoji="1" lang="ja-JP" altLang="en-US" dirty="0" smtClean="0"/>
              <a:t>に誤認識させるために</a:t>
            </a:r>
            <a:endParaRPr kumimoji="1" lang="en-US" altLang="ja-JP" dirty="0" smtClean="0"/>
          </a:p>
          <a:p>
            <a:r>
              <a:rPr kumimoji="1" lang="ja-JP" altLang="en-US" dirty="0" smtClean="0"/>
              <a:t>正しい状態が記録されたデータベースを再登録することで</a:t>
            </a:r>
            <a:endParaRPr kumimoji="1" lang="en-US" altLang="ja-JP" dirty="0" smtClean="0"/>
          </a:p>
          <a:p>
            <a:r>
              <a:rPr kumimoji="1" lang="en-US" altLang="ja-JP" dirty="0" smtClean="0"/>
              <a:t>Tripwire</a:t>
            </a:r>
            <a:r>
              <a:rPr kumimoji="1" lang="ja-JP" altLang="en-US" dirty="0" err="1" smtClean="0"/>
              <a:t>に改</a:t>
            </a:r>
            <a:r>
              <a:rPr kumimoji="1" lang="ja-JP" altLang="en-US" dirty="0" smtClean="0"/>
              <a:t>竄されたファイルを改竄されていないさも正しいものであるかのように認識してしまう</a:t>
            </a:r>
            <a:endParaRPr kumimoji="1" lang="en-US" altLang="ja-JP" dirty="0" smtClean="0"/>
          </a:p>
          <a:p>
            <a:endParaRPr kumimoji="1" lang="en-US" altLang="ja-JP" dirty="0" smtClean="0"/>
          </a:p>
          <a:p>
            <a:r>
              <a:rPr kumimoji="1" lang="ja-JP" altLang="en-US" dirty="0" smtClean="0"/>
              <a:t>ファイルをスキャンした結果が記録されたレポートを改竄する</a:t>
            </a:r>
            <a:endParaRPr kumimoji="1" lang="en-US" altLang="ja-JP" dirty="0" smtClean="0"/>
          </a:p>
          <a:p>
            <a:r>
              <a:rPr kumimoji="1" lang="ja-JP" altLang="en-US" dirty="0" smtClean="0"/>
              <a:t>そうすると</a:t>
            </a:r>
            <a:r>
              <a:rPr kumimoji="1" lang="en-US" altLang="ja-JP" dirty="0" smtClean="0"/>
              <a:t>Tripwire</a:t>
            </a:r>
            <a:r>
              <a:rPr kumimoji="1" lang="ja-JP" altLang="en-US" dirty="0" smtClean="0"/>
              <a:t>は改竄を検知しているが、利用者はその改竄を知ることが出来ない</a:t>
            </a:r>
            <a:endParaRPr kumimoji="1" lang="en-US" altLang="ja-JP" dirty="0" smtClean="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IDS</a:t>
            </a:r>
            <a:r>
              <a:rPr kumimoji="1" lang="ja-JP" altLang="en-US" dirty="0" smtClean="0"/>
              <a:t>を守るために仮想マシンを用いたオフロードという手法が提案されている</a:t>
            </a:r>
            <a:endParaRPr kumimoji="1" lang="en-US" altLang="ja-JP" dirty="0" smtClean="0"/>
          </a:p>
          <a:p>
            <a:r>
              <a:rPr kumimoji="1" lang="en-US" altLang="ja-JP" dirty="0" smtClean="0"/>
              <a:t>IDS</a:t>
            </a:r>
            <a:r>
              <a:rPr kumimoji="1" lang="ja-JP" altLang="en-US" dirty="0" err="1" smtClean="0"/>
              <a:t>を監</a:t>
            </a:r>
            <a:r>
              <a:rPr kumimoji="1" lang="ja-JP" altLang="en-US" dirty="0" smtClean="0"/>
              <a:t>視対象とは別の仮想マシンで動作させることで監視対象が攻撃を受けても</a:t>
            </a:r>
            <a:r>
              <a:rPr kumimoji="1" lang="en-US" altLang="ja-JP" dirty="0" smtClean="0"/>
              <a:t>IDS</a:t>
            </a:r>
            <a:r>
              <a:rPr kumimoji="1" lang="ja-JP" altLang="en-US" dirty="0" smtClean="0"/>
              <a:t>の安全性は確保できる</a:t>
            </a:r>
            <a:endParaRPr kumimoji="1" lang="en-US" altLang="ja-JP" dirty="0" smtClean="0"/>
          </a:p>
          <a:p>
            <a:r>
              <a:rPr kumimoji="1" lang="ja-JP" altLang="en-US" dirty="0" smtClean="0"/>
              <a:t>今回仮想化に用いた</a:t>
            </a:r>
            <a:r>
              <a:rPr kumimoji="1" lang="en-US" altLang="ja-JP" dirty="0" err="1" smtClean="0"/>
              <a:t>Xen</a:t>
            </a:r>
            <a:r>
              <a:rPr kumimoji="1" lang="ja-JP" altLang="en-US" dirty="0" smtClean="0"/>
              <a:t>というソフトウェアでは仮想マシンを管理するドメイン</a:t>
            </a:r>
            <a:r>
              <a:rPr kumimoji="1" lang="en-US" altLang="ja-JP" dirty="0" smtClean="0"/>
              <a:t>0</a:t>
            </a:r>
            <a:r>
              <a:rPr kumimoji="1" lang="ja-JP" altLang="en-US" dirty="0" smtClean="0"/>
              <a:t>に</a:t>
            </a:r>
            <a:r>
              <a:rPr kumimoji="1" lang="en-US" altLang="ja-JP" dirty="0" smtClean="0"/>
              <a:t>IDS</a:t>
            </a:r>
            <a:r>
              <a:rPr kumimoji="1" lang="ja-JP" altLang="en-US" dirty="0" smtClean="0"/>
              <a:t>を移動し実行する</a:t>
            </a:r>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オフロードを行う前はサーバと</a:t>
            </a:r>
            <a:r>
              <a:rPr kumimoji="1" lang="en-US" altLang="ja-JP" dirty="0" smtClean="0"/>
              <a:t>IDS</a:t>
            </a:r>
            <a:r>
              <a:rPr kumimoji="1" lang="ja-JP" altLang="en-US" dirty="0" smtClean="0"/>
              <a:t>は同じマシン、同じメモリを使うがオフロード後は</a:t>
            </a:r>
            <a:r>
              <a:rPr kumimoji="1" lang="en-US" altLang="ja-JP" dirty="0" smtClean="0"/>
              <a:t>IDS</a:t>
            </a:r>
            <a:r>
              <a:rPr kumimoji="1" lang="ja-JP" altLang="en-US" dirty="0" smtClean="0"/>
              <a:t>はドメイン</a:t>
            </a:r>
            <a:r>
              <a:rPr kumimoji="1" lang="en-US" altLang="ja-JP" dirty="0" smtClean="0"/>
              <a:t>0</a:t>
            </a:r>
            <a:r>
              <a:rPr kumimoji="1" lang="ja-JP" altLang="en-US" dirty="0" err="1" smtClean="0"/>
              <a:t>のメ</a:t>
            </a:r>
            <a:r>
              <a:rPr kumimoji="1" lang="ja-JP" altLang="en-US" dirty="0" smtClean="0"/>
              <a:t>モリを使用する</a:t>
            </a:r>
            <a:endParaRPr kumimoji="1" lang="en-US" altLang="ja-JP" dirty="0" smtClean="0"/>
          </a:p>
          <a:p>
            <a:r>
              <a:rPr kumimoji="1" lang="ja-JP" altLang="en-US" dirty="0" smtClean="0"/>
              <a:t>ドメイン</a:t>
            </a:r>
            <a:r>
              <a:rPr kumimoji="1" lang="en-US" altLang="ja-JP" dirty="0" smtClean="0"/>
              <a:t>U</a:t>
            </a:r>
            <a:r>
              <a:rPr kumimoji="1" lang="ja-JP" altLang="en-US" dirty="0" smtClean="0"/>
              <a:t>が自身のメモリ＋ドメイン</a:t>
            </a:r>
            <a:r>
              <a:rPr kumimoji="1" lang="en-US" altLang="ja-JP" dirty="0" smtClean="0"/>
              <a:t>0</a:t>
            </a:r>
            <a:r>
              <a:rPr kumimoji="1" lang="ja-JP" altLang="en-US" dirty="0" smtClean="0"/>
              <a:t>で</a:t>
            </a:r>
            <a:r>
              <a:rPr kumimoji="1" lang="en-US" altLang="ja-JP" dirty="0" smtClean="0"/>
              <a:t>IDS</a:t>
            </a:r>
            <a:r>
              <a:rPr kumimoji="1" lang="ja-JP" altLang="en-US" dirty="0" smtClean="0"/>
              <a:t>が使うメモリを使用していることになり仮想マシン間の公平性が失われてしまう</a:t>
            </a:r>
            <a:endParaRPr kumimoji="1" lang="en-US" altLang="ja-JP" dirty="0" smtClean="0"/>
          </a:p>
          <a:p>
            <a:endParaRPr kumimoji="1" lang="en-US" altLang="ja-JP" dirty="0" smtClean="0"/>
          </a:p>
          <a:p>
            <a:endParaRPr kumimoji="1" lang="en-US" altLang="ja-JP" dirty="0" smtClean="0"/>
          </a:p>
          <a:p>
            <a:endParaRPr kumimoji="1" lang="en-US" altLang="ja-JP" smtClean="0"/>
          </a:p>
          <a:p>
            <a:r>
              <a:rPr kumimoji="1" lang="ja-JP" altLang="en-US" smtClean="0"/>
              <a:t>この</a:t>
            </a:r>
            <a:r>
              <a:rPr kumimoji="1" lang="ja-JP" altLang="en-US" dirty="0" smtClean="0"/>
              <a:t>グラフは</a:t>
            </a:r>
            <a:r>
              <a:rPr kumimoji="1" lang="en-US" altLang="ja-JP" dirty="0" smtClean="0"/>
              <a:t>tripwire</a:t>
            </a:r>
            <a:r>
              <a:rPr kumimoji="1" lang="ja-JP" altLang="en-US" dirty="0" smtClean="0"/>
              <a:t>がどんどんメモリ（実際はキャッシュだが、ここでは言わなくてよい）を使って合計が増えていくという例。</a:t>
            </a:r>
            <a:endParaRPr kumimoji="1" lang="en-US" altLang="ja-JP" dirty="0" smtClean="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5</a:t>
            </a:fld>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Xen</a:t>
            </a:r>
            <a:r>
              <a:rPr kumimoji="1" lang="en-US" altLang="ja-JP" dirty="0" smtClean="0"/>
              <a:t> </a:t>
            </a:r>
            <a:r>
              <a:rPr kumimoji="1" lang="ja-JP" altLang="en-US" dirty="0" smtClean="0"/>
              <a:t>バージョン</a:t>
            </a:r>
            <a:r>
              <a:rPr kumimoji="1" lang="en-US" altLang="ja-JP" dirty="0" smtClean="0"/>
              <a:t>3</a:t>
            </a:r>
            <a:r>
              <a:rPr kumimoji="1" lang="ja-JP" altLang="en-US" dirty="0" smtClean="0"/>
              <a:t>と</a:t>
            </a:r>
            <a:r>
              <a:rPr kumimoji="1" lang="en-US" altLang="ja-JP" dirty="0" smtClean="0"/>
              <a:t>4</a:t>
            </a:r>
            <a:r>
              <a:rPr kumimoji="1" lang="ja-JP" altLang="en-US" dirty="0" smtClean="0"/>
              <a:t>で実装したことをアピール</a:t>
            </a:r>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6</a:t>
            </a:fld>
            <a:endParaRPr kumimoji="1"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7</a:t>
            </a:fld>
            <a:endParaRPr kumimoji="1"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1F58DDB-6C6F-43A5-8ABB-9C00CD556790}"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1"/>
      </p:bgRef>
    </p:bg>
    <p:spTree>
      <p:nvGrpSpPr>
        <p:cNvPr id="1" name=""/>
        <p:cNvGrpSpPr/>
        <p:nvPr/>
      </p:nvGrpSpPr>
      <p:grpSpPr>
        <a:xfrm>
          <a:off x="0" y="0"/>
          <a:ext cx="0" cy="0"/>
          <a:chOff x="0" y="0"/>
          <a:chExt cx="0" cy="0"/>
        </a:xfrm>
      </p:grpSpPr>
      <p:sp>
        <p:nvSpPr>
          <p:cNvPr id="8" name="正方形/長方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線コネクタ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タイトル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ja-JP" altLang="en-US" smtClean="0"/>
              <a:t>マスタ タイトルの書式設定</a:t>
            </a:r>
            <a:endParaRPr kumimoji="0" lang="en-US"/>
          </a:p>
        </p:txBody>
      </p:sp>
      <p:sp>
        <p:nvSpPr>
          <p:cNvPr id="25" name="サブタイトル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sp>
        <p:nvSpPr>
          <p:cNvPr id="31" name="日付プレースホルダ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4AB02A5-4FE5-49D9-9E24-09F23B90C450}" type="datetimeFigureOut">
              <a:rPr lang="en-US" smtClean="0"/>
              <a:pPr/>
              <a:t>2/7/13</a:t>
            </a:fld>
            <a:endParaRPr lang="en-US"/>
          </a:p>
        </p:txBody>
      </p:sp>
      <p:sp>
        <p:nvSpPr>
          <p:cNvPr id="18" name="フッター プレースホルダ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ja-JP" altLang="en-US"/>
          </a:p>
        </p:txBody>
      </p:sp>
      <p:sp>
        <p:nvSpPr>
          <p:cNvPr id="29" name="スライド番号プレースホルダ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67997C2-3F7C-3245-A857-86106AC50354}" type="slidenum">
              <a:rPr lang="ja-JP" altLang="en-US" smtClean="0"/>
              <a:pPr/>
              <a: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5" name="フッター プレースホルダ 4"/>
          <p:cNvSpPr>
            <a:spLocks noGrp="1"/>
          </p:cNvSpPr>
          <p:nvPr>
            <p:ph type="ftr" sz="quarter" idx="11"/>
          </p:nvPr>
        </p:nvSpPr>
        <p:spPr/>
        <p:txBody>
          <a:bodyPr/>
          <a:lstStyle>
            <a:extLst/>
          </a:lstStyle>
          <a:p>
            <a:endParaRPr lang="ja-JP" altLang="en-US"/>
          </a:p>
        </p:txBody>
      </p:sp>
      <p:sp>
        <p:nvSpPr>
          <p:cNvPr id="6" name="スライド番号プレースホルダ 5"/>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274955"/>
            <a:ext cx="1524000" cy="5851525"/>
          </a:xfrm>
        </p:spPr>
        <p:txBody>
          <a:bodyPr vert="eaVert" ancho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2"/>
            <a:ext cx="6019800" cy="5851525"/>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242816" y="6557946"/>
            <a:ext cx="2002464" cy="226902"/>
          </a:xfrm>
        </p:spPr>
        <p:txBody>
          <a:bodyPr/>
          <a:lstStyle>
            <a:extLst/>
          </a:lstStyle>
          <a:p>
            <a:fld id="{C541D9D6-B94E-9042-8CC5-FBEFDAC52637}" type="datetimeFigureOut">
              <a:rPr lang="ja-JP" altLang="en-US" smtClean="0"/>
              <a:pPr/>
              <a:t>2/7/13</a:t>
            </a:fld>
            <a:endParaRPr lang="ja-JP" altLang="en-US"/>
          </a:p>
        </p:txBody>
      </p:sp>
      <p:sp>
        <p:nvSpPr>
          <p:cNvPr id="5" name="フッター プレースホルダ 4"/>
          <p:cNvSpPr>
            <a:spLocks noGrp="1"/>
          </p:cNvSpPr>
          <p:nvPr>
            <p:ph type="ftr" sz="quarter" idx="11"/>
          </p:nvPr>
        </p:nvSpPr>
        <p:spPr>
          <a:xfrm>
            <a:off x="457200" y="6556248"/>
            <a:ext cx="3657600" cy="228600"/>
          </a:xfrm>
        </p:spPr>
        <p:txBody>
          <a:bodyPr/>
          <a:lstStyle>
            <a:extLst/>
          </a:lstStyle>
          <a:p>
            <a:endParaRPr lang="ja-JP" altLang="en-US"/>
          </a:p>
        </p:txBody>
      </p:sp>
      <p:sp>
        <p:nvSpPr>
          <p:cNvPr id="6" name="スライド番号プレースホルダ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67997C2-3F7C-3245-A857-86106AC50354}"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extLst/>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 3"/>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5" name="フッター プレースホルダ 4"/>
          <p:cNvSpPr>
            <a:spLocks noGrp="1"/>
          </p:cNvSpPr>
          <p:nvPr>
            <p:ph type="ftr" sz="quarter" idx="11"/>
          </p:nvPr>
        </p:nvSpPr>
        <p:spPr/>
        <p:txBody>
          <a:bodyPr/>
          <a:lstStyle>
            <a:extLst/>
          </a:lstStyle>
          <a:p>
            <a:endParaRPr lang="ja-JP" altLang="en-US"/>
          </a:p>
        </p:txBody>
      </p:sp>
      <p:sp>
        <p:nvSpPr>
          <p:cNvPr id="6" name="スライド番号プレースホルダ 5"/>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541D9D6-B94E-9042-8CC5-FBEFDAC52637}" type="datetimeFigureOut">
              <a:rPr lang="ja-JP" altLang="en-US" smtClean="0"/>
              <a:pPr/>
              <a:t>2/7/13</a:t>
            </a:fld>
            <a:endParaRPr lang="ja-JP" altLang="en-US"/>
          </a:p>
        </p:txBody>
      </p:sp>
      <p:sp>
        <p:nvSpPr>
          <p:cNvPr id="5" name="フッター プレースホルダ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ja-JP" altLang="en-US"/>
          </a:p>
        </p:txBody>
      </p:sp>
      <p:sp>
        <p:nvSpPr>
          <p:cNvPr id="6" name="スライド番号プレースホルダ 5"/>
          <p:cNvSpPr>
            <a:spLocks noGrp="1"/>
          </p:cNvSpPr>
          <p:nvPr>
            <p:ph type="sldNum" sz="quarter" idx="12"/>
          </p:nvPr>
        </p:nvSpPr>
        <p:spPr>
          <a:xfrm>
            <a:off x="6733952" y="6555112"/>
            <a:ext cx="588336" cy="228600"/>
          </a:xfrm>
        </p:spPr>
        <p:txBody>
          <a:bodyPr/>
          <a:lstStyle>
            <a:extLst/>
          </a:lstStyle>
          <a:p>
            <a:fld id="{867997C2-3F7C-3245-A857-86106AC50354}" type="slidenum">
              <a:rPr lang="ja-JP" altLang="en-US" smtClean="0"/>
              <a:pPr/>
              <a: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6" name="フッター プレースホルダ 5"/>
          <p:cNvSpPr>
            <a:spLocks noGrp="1"/>
          </p:cNvSpPr>
          <p:nvPr>
            <p:ph type="ftr" sz="quarter" idx="11"/>
          </p:nvPr>
        </p:nvSpPr>
        <p:spPr/>
        <p:txBody>
          <a:bodyPr/>
          <a:lstStyle>
            <a:extLst/>
          </a:lstStyle>
          <a:p>
            <a:endParaRPr lang="ja-JP" altLang="en-US"/>
          </a:p>
        </p:txBody>
      </p:sp>
      <p:sp>
        <p:nvSpPr>
          <p:cNvPr id="7" name="スライド番号プレースホルダ 6"/>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nchor="b"/>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8" name="フッター プレースホルダ 7"/>
          <p:cNvSpPr>
            <a:spLocks noGrp="1"/>
          </p:cNvSpPr>
          <p:nvPr>
            <p:ph type="ftr" sz="quarter" idx="11"/>
          </p:nvPr>
        </p:nvSpPr>
        <p:spPr/>
        <p:txBody>
          <a:bodyPr/>
          <a:lstStyle>
            <a:extLst/>
          </a:lstStyle>
          <a:p>
            <a:endParaRPr lang="ja-JP" altLang="en-US"/>
          </a:p>
        </p:txBody>
      </p:sp>
      <p:sp>
        <p:nvSpPr>
          <p:cNvPr id="9" name="スライド番号プレースホルダ 8"/>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extLst/>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4" name="フッター プレースホルダ 3"/>
          <p:cNvSpPr>
            <a:spLocks noGrp="1"/>
          </p:cNvSpPr>
          <p:nvPr>
            <p:ph type="ftr" sz="quarter" idx="11"/>
          </p:nvPr>
        </p:nvSpPr>
        <p:spPr/>
        <p:txBody>
          <a:bodyPr/>
          <a:lstStyle>
            <a:extLst/>
          </a:lstStyle>
          <a:p>
            <a:endParaRPr lang="ja-JP" altLang="en-US"/>
          </a:p>
        </p:txBody>
      </p:sp>
      <p:sp>
        <p:nvSpPr>
          <p:cNvPr id="5" name="スライド番号プレースホルダ 4"/>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solidFill>
                  <a:schemeClr val="tx2"/>
                </a:solidFill>
              </a:defRPr>
            </a:lvl1pPr>
            <a:extLst/>
          </a:lstStyle>
          <a:p>
            <a:fld id="{C541D9D6-B94E-9042-8CC5-FBEFDAC52637}" type="datetimeFigureOut">
              <a:rPr lang="ja-JP" altLang="en-US" smtClean="0"/>
              <a:pPr/>
              <a:t>2/7/13</a:t>
            </a:fld>
            <a:endParaRPr lang="ja-JP" altLang="en-US"/>
          </a:p>
        </p:txBody>
      </p:sp>
      <p:sp>
        <p:nvSpPr>
          <p:cNvPr id="3" name="フッター プレースホルダ 2"/>
          <p:cNvSpPr>
            <a:spLocks noGrp="1"/>
          </p:cNvSpPr>
          <p:nvPr>
            <p:ph type="ftr" sz="quarter" idx="11"/>
          </p:nvPr>
        </p:nvSpPr>
        <p:spPr/>
        <p:txBody>
          <a:bodyPr/>
          <a:lstStyle>
            <a:lvl1pPr>
              <a:defRPr>
                <a:solidFill>
                  <a:schemeClr val="tx2"/>
                </a:solidFill>
              </a:defRPr>
            </a:lvl1pPr>
            <a:extLst/>
          </a:lstStyle>
          <a:p>
            <a:endParaRPr lang="ja-JP" altLang="en-US"/>
          </a:p>
        </p:txBody>
      </p:sp>
      <p:sp>
        <p:nvSpPr>
          <p:cNvPr id="4" name="スライド番号プレースホルダ 3"/>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6" name="フッター プレースホルダ 5"/>
          <p:cNvSpPr>
            <a:spLocks noGrp="1"/>
          </p:cNvSpPr>
          <p:nvPr>
            <p:ph type="ftr" sz="quarter" idx="11"/>
          </p:nvPr>
        </p:nvSpPr>
        <p:spPr/>
        <p:txBody>
          <a:bodyPr/>
          <a:lstStyle>
            <a:extLst/>
          </a:lstStyle>
          <a:p>
            <a:endParaRPr lang="ja-JP" altLang="en-US"/>
          </a:p>
        </p:txBody>
      </p:sp>
      <p:sp>
        <p:nvSpPr>
          <p:cNvPr id="7" name="スライド番号プレースホルダ 6"/>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2"/>
      </p:bgRef>
    </p:bg>
    <p:spTree>
      <p:nvGrpSpPr>
        <p:cNvPr id="1" name=""/>
        <p:cNvGrpSpPr/>
        <p:nvPr/>
      </p:nvGrpSpPr>
      <p:grpSpPr>
        <a:xfrm>
          <a:off x="0" y="0"/>
          <a:ext cx="0" cy="0"/>
          <a:chOff x="0" y="0"/>
          <a:chExt cx="0" cy="0"/>
        </a:xfrm>
      </p:grpSpPr>
      <p:sp>
        <p:nvSpPr>
          <p:cNvPr id="8" name="正方形/長方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正方形/長方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タイトル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ja-JP" altLang="en-US" smtClean="0"/>
              <a:t>マスタ タイトルの書式設定</a:t>
            </a:r>
            <a:endParaRPr kumimoji="0" lang="en-US" dirty="0"/>
          </a:p>
        </p:txBody>
      </p:sp>
      <p:sp>
        <p:nvSpPr>
          <p:cNvPr id="4" name="テキスト プレースホルダ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ja-JP" altLang="en-US" smtClean="0"/>
              <a:t>マスタ テキストの書式設定</a:t>
            </a:r>
          </a:p>
        </p:txBody>
      </p:sp>
      <p:sp>
        <p:nvSpPr>
          <p:cNvPr id="5" name="日付プレースホルダ 4"/>
          <p:cNvSpPr>
            <a:spLocks noGrp="1"/>
          </p:cNvSpPr>
          <p:nvPr>
            <p:ph type="dt" sz="half" idx="10"/>
          </p:nvPr>
        </p:nvSpPr>
        <p:spPr/>
        <p:txBody>
          <a:bodyPr/>
          <a:lstStyle>
            <a:extLst/>
          </a:lstStyle>
          <a:p>
            <a:fld id="{C541D9D6-B94E-9042-8CC5-FBEFDAC52637}" type="datetimeFigureOut">
              <a:rPr lang="ja-JP" altLang="en-US" smtClean="0"/>
              <a:pPr/>
              <a:t>2/7/13</a:t>
            </a:fld>
            <a:endParaRPr lang="ja-JP" altLang="en-US"/>
          </a:p>
        </p:txBody>
      </p:sp>
      <p:sp>
        <p:nvSpPr>
          <p:cNvPr id="6" name="フッター プレースホルダ 5"/>
          <p:cNvSpPr>
            <a:spLocks noGrp="1"/>
          </p:cNvSpPr>
          <p:nvPr>
            <p:ph type="ftr" sz="quarter" idx="11"/>
          </p:nvPr>
        </p:nvSpPr>
        <p:spPr/>
        <p:txBody>
          <a:bodyPr/>
          <a:lstStyle>
            <a:extLst/>
          </a:lstStyle>
          <a:p>
            <a:endParaRPr lang="ja-JP" altLang="en-US"/>
          </a:p>
        </p:txBody>
      </p:sp>
      <p:sp>
        <p:nvSpPr>
          <p:cNvPr id="7" name="スライド番号プレースホルダ 6"/>
          <p:cNvSpPr>
            <a:spLocks noGrp="1"/>
          </p:cNvSpPr>
          <p:nvPr>
            <p:ph type="sldNum" sz="quarter" idx="12"/>
          </p:nvPr>
        </p:nvSpPr>
        <p:spPr/>
        <p:txBody>
          <a:bodyPr/>
          <a:lstStyle>
            <a:extLst/>
          </a:lstStyle>
          <a:p>
            <a:fld id="{867997C2-3F7C-3245-A857-86106AC50354}" type="slidenum">
              <a:rPr lang="ja-JP" altLang="en-US" smtClean="0"/>
              <a:pPr/>
              <a:t>‹#›</a:t>
            </a:fld>
            <a:endParaRPr lang="ja-JP" altLang="en-US"/>
          </a:p>
        </p:txBody>
      </p:sp>
      <p:sp>
        <p:nvSpPr>
          <p:cNvPr id="10" name="図プレースホルダ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ja-JP" altLang="en-US" smtClean="0"/>
              <a:t>アイコンをクリックして図を追加</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タイトル プレースホルダ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ja-JP" altLang="en-US" smtClean="0"/>
              <a:t>マスタ タイトルの書式設定</a:t>
            </a:r>
            <a:endParaRPr kumimoji="0" lang="en-US"/>
          </a:p>
        </p:txBody>
      </p:sp>
      <p:sp>
        <p:nvSpPr>
          <p:cNvPr id="31" name="テキスト プレースホルダ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7" name="日付プレースホルダ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541D9D6-B94E-9042-8CC5-FBEFDAC52637}" type="datetimeFigureOut">
              <a:rPr lang="ja-JP" altLang="en-US" smtClean="0"/>
              <a:pPr/>
              <a:t>2/7/13</a:t>
            </a:fld>
            <a:endParaRPr lang="ja-JP" altLang="en-US"/>
          </a:p>
        </p:txBody>
      </p:sp>
      <p:sp>
        <p:nvSpPr>
          <p:cNvPr id="4" name="フッター プレースホルダ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ja-JP" altLang="en-US"/>
          </a:p>
        </p:txBody>
      </p:sp>
      <p:sp>
        <p:nvSpPr>
          <p:cNvPr id="16" name="スライド番号プレースホルダ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67997C2-3F7C-3245-A857-86106AC5035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rtl="0" eaLnBrk="1" latinLnBrk="0" hangingPunct="1">
        <a:spcBef>
          <a:spcPct val="0"/>
        </a:spcBef>
        <a:buNone/>
        <a:defRPr kumimoji="1"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1"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1"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1"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1"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1"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1"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1"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1"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1" sz="14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chart" Target="../charts/chart2.xml"/><Relationship Id="rId5" Type="http://schemas.openxmlformats.org/officeDocument/2006/relationships/chart" Target="../charts/chart3.xml"/><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4" Type="http://schemas.openxmlformats.org/officeDocument/2006/relationships/chart" Target="../charts/chart5.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2341548"/>
            <a:ext cx="7958290" cy="1472184"/>
          </a:xfrm>
        </p:spPr>
        <p:txBody>
          <a:bodyPr>
            <a:normAutofit fontScale="90000"/>
          </a:bodyPr>
          <a:lstStyle/>
          <a:p>
            <a:r>
              <a:rPr lang="en-US" altLang="ja-JP" dirty="0" smtClean="0"/>
              <a:t>IDS</a:t>
            </a:r>
            <a:r>
              <a:rPr lang="ja-JP" altLang="en-US" dirty="0" smtClean="0"/>
              <a:t>オフロードを考慮した</a:t>
            </a:r>
            <a:r>
              <a:rPr lang="en-US" altLang="ja-JP" dirty="0" smtClean="0"/>
              <a:t/>
            </a:r>
            <a:br>
              <a:rPr lang="en-US" altLang="ja-JP" dirty="0" smtClean="0"/>
            </a:br>
            <a:r>
              <a:rPr lang="ja-JP" altLang="en-US" dirty="0" smtClean="0"/>
              <a:t>仮想マシンへの動的メモリ割り当て</a:t>
            </a:r>
            <a:r>
              <a:rPr lang="en-US" altLang="ja-JP" dirty="0" smtClean="0"/>
              <a:t/>
            </a:r>
            <a:br>
              <a:rPr lang="en-US" altLang="ja-JP" dirty="0" smtClean="0"/>
            </a:br>
            <a:endParaRPr lang="ja-JP" altLang="en-US" dirty="0"/>
          </a:p>
        </p:txBody>
      </p:sp>
      <p:sp>
        <p:nvSpPr>
          <p:cNvPr id="3" name="サブタイトル 2"/>
          <p:cNvSpPr>
            <a:spLocks noGrp="1"/>
          </p:cNvSpPr>
          <p:nvPr>
            <p:ph type="subTitle" idx="1"/>
          </p:nvPr>
        </p:nvSpPr>
        <p:spPr>
          <a:xfrm>
            <a:off x="1432560" y="4777989"/>
            <a:ext cx="7711440" cy="1752600"/>
          </a:xfrm>
        </p:spPr>
        <p:txBody>
          <a:bodyPr>
            <a:normAutofit/>
          </a:bodyPr>
          <a:lstStyle/>
          <a:p>
            <a:r>
              <a:rPr lang="ja-JP" altLang="en-US" dirty="0" smtClean="0"/>
              <a:t>九州工業大学大学院情報工学府情報創成工学専攻　</a:t>
            </a:r>
            <a:endParaRPr lang="en-US" altLang="ja-JP" dirty="0" smtClean="0"/>
          </a:p>
          <a:p>
            <a:r>
              <a:rPr lang="ja-JP" altLang="en-US" dirty="0" smtClean="0"/>
              <a:t>光来研究室修士</a:t>
            </a:r>
            <a:r>
              <a:rPr lang="en-US" altLang="ja-JP" dirty="0" smtClean="0"/>
              <a:t>2</a:t>
            </a:r>
            <a:r>
              <a:rPr lang="ja-JP" altLang="en-US" dirty="0" smtClean="0"/>
              <a:t>年</a:t>
            </a:r>
            <a:endParaRPr lang="en-US" altLang="ja-JP" dirty="0" smtClean="0"/>
          </a:p>
          <a:p>
            <a:r>
              <a:rPr lang="ja-JP" altLang="en-US" dirty="0" smtClean="0"/>
              <a:t>内田昂志</a:t>
            </a:r>
            <a:endParaRPr lang="en-US" altLang="ja-JP" dirty="0" smtClean="0"/>
          </a:p>
          <a:p>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VM</a:t>
            </a:r>
            <a:r>
              <a:rPr kumimoji="1" lang="ja-JP" altLang="en-US" dirty="0" err="1" smtClean="0"/>
              <a:t>へ</a:t>
            </a:r>
            <a:r>
              <a:rPr lang="ja-JP" altLang="en-US" dirty="0" err="1" smtClean="0"/>
              <a:t>の</a:t>
            </a:r>
            <a:r>
              <a:rPr lang="ja-JP" altLang="en-US" dirty="0" smtClean="0"/>
              <a:t>動的メモリ割り当て</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Xen</a:t>
            </a:r>
            <a:r>
              <a:rPr kumimoji="1" lang="en-US" altLang="ja-JP" dirty="0" smtClean="0"/>
              <a:t> API</a:t>
            </a:r>
            <a:r>
              <a:rPr lang="ja-JP" altLang="en-US" dirty="0"/>
              <a:t>や</a:t>
            </a:r>
            <a:r>
              <a:rPr kumimoji="1" lang="en-US" altLang="ja-JP" dirty="0" err="1" smtClean="0"/>
              <a:t>Libvirt</a:t>
            </a:r>
            <a:r>
              <a:rPr kumimoji="1" lang="ja-JP" altLang="en-US" dirty="0" smtClean="0"/>
              <a:t>を用いて</a:t>
            </a:r>
            <a:r>
              <a:rPr lang="en-US" altLang="ja-JP" dirty="0" smtClean="0"/>
              <a:t>VM</a:t>
            </a:r>
            <a:r>
              <a:rPr lang="ja-JP" altLang="en-US" dirty="0" err="1" smtClean="0"/>
              <a:t>への</a:t>
            </a:r>
            <a:r>
              <a:rPr lang="ja-JP" altLang="en-US" dirty="0" smtClean="0"/>
              <a:t>メモリ割り当てを変更</a:t>
            </a:r>
            <a:endParaRPr kumimoji="1" lang="en-US" altLang="ja-JP" dirty="0" smtClean="0"/>
          </a:p>
          <a:p>
            <a:pPr lvl="1"/>
            <a:r>
              <a:rPr lang="en-US" altLang="ja-JP" dirty="0" err="1" smtClean="0"/>
              <a:t>xend</a:t>
            </a:r>
            <a:r>
              <a:rPr kumimoji="1" lang="ja-JP" altLang="en-US" dirty="0" smtClean="0"/>
              <a:t>との間にセッションを確立</a:t>
            </a:r>
            <a:endParaRPr kumimoji="1" lang="en-US" altLang="ja-JP" dirty="0" smtClean="0"/>
          </a:p>
          <a:p>
            <a:pPr lvl="2"/>
            <a:r>
              <a:rPr lang="ja-JP" altLang="en-US" dirty="0" smtClean="0"/>
              <a:t>ドメイン</a:t>
            </a:r>
            <a:r>
              <a:rPr lang="en-US" altLang="ja-JP" dirty="0" smtClean="0"/>
              <a:t>U</a:t>
            </a:r>
            <a:r>
              <a:rPr lang="ja-JP" altLang="en-US" dirty="0" smtClean="0"/>
              <a:t>を指定してメモリサイズを設定</a:t>
            </a:r>
            <a:endParaRPr kumimoji="1" lang="en-US" altLang="ja-JP" dirty="0" smtClean="0"/>
          </a:p>
          <a:p>
            <a:pPr lvl="1"/>
            <a:r>
              <a:rPr lang="ja-JP" altLang="en-US" dirty="0" smtClean="0"/>
              <a:t>ゲスト</a:t>
            </a:r>
            <a:r>
              <a:rPr lang="en-US" altLang="ja-JP" dirty="0" smtClean="0"/>
              <a:t>OS</a:t>
            </a:r>
            <a:r>
              <a:rPr lang="ja-JP" altLang="en-US" dirty="0" smtClean="0"/>
              <a:t>に組み込まれたバルーンドライバがメモリサイズを調整</a:t>
            </a:r>
            <a:endParaRPr lang="en-US" altLang="ja-JP" dirty="0" smtClean="0"/>
          </a:p>
          <a:p>
            <a:pPr lvl="2"/>
            <a:r>
              <a:rPr kumimoji="1" lang="ja-JP" altLang="en-US" dirty="0" smtClean="0"/>
              <a:t>メモリを確保して</a:t>
            </a:r>
            <a:r>
              <a:rPr kumimoji="1" lang="en-US" altLang="ja-JP" dirty="0" err="1" smtClean="0"/>
              <a:t>Xen</a:t>
            </a:r>
            <a:r>
              <a:rPr kumimoji="1" lang="ja-JP" altLang="en-US" dirty="0" smtClean="0"/>
              <a:t>に返却</a:t>
            </a:r>
            <a:endParaRPr lang="en-US" altLang="ja-JP" dirty="0" smtClean="0"/>
          </a:p>
          <a:p>
            <a:pPr lvl="2"/>
            <a:r>
              <a:rPr lang="en-US" altLang="ja-JP" dirty="0" err="1" smtClean="0"/>
              <a:t>Xen</a:t>
            </a:r>
            <a:r>
              <a:rPr lang="ja-JP" altLang="en-US" dirty="0" smtClean="0"/>
              <a:t>からメモリを受け取る</a:t>
            </a:r>
            <a:endParaRPr kumimoji="1" lang="en-US" altLang="ja-JP" dirty="0" smtClean="0"/>
          </a:p>
        </p:txBody>
      </p:sp>
      <p:sp>
        <p:nvSpPr>
          <p:cNvPr id="4" name="角丸四角形 3"/>
          <p:cNvSpPr/>
          <p:nvPr/>
        </p:nvSpPr>
        <p:spPr bwMode="auto">
          <a:xfrm>
            <a:off x="4743842" y="5079363"/>
            <a:ext cx="928694" cy="571504"/>
          </a:xfrm>
          <a:prstGeom prst="round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sz="1200" b="1" dirty="0">
                <a:solidFill>
                  <a:schemeClr val="tx1"/>
                </a:solidFill>
                <a:latin typeface="+mn-ea"/>
              </a:rPr>
              <a:t>Balloon Performer</a:t>
            </a:r>
            <a:endParaRPr lang="ja-JP" altLang="en-US" sz="1200" b="1" dirty="0">
              <a:solidFill>
                <a:schemeClr val="tx1"/>
              </a:solidFill>
              <a:latin typeface="+mn-ea"/>
            </a:endParaRPr>
          </a:p>
        </p:txBody>
      </p:sp>
      <p:sp>
        <p:nvSpPr>
          <p:cNvPr id="5" name="角丸四角形 4"/>
          <p:cNvSpPr/>
          <p:nvPr/>
        </p:nvSpPr>
        <p:spPr>
          <a:xfrm>
            <a:off x="6315072" y="4741155"/>
            <a:ext cx="1449946" cy="149107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角丸四角形 5"/>
          <p:cNvSpPr/>
          <p:nvPr/>
        </p:nvSpPr>
        <p:spPr>
          <a:xfrm>
            <a:off x="4369881" y="4741155"/>
            <a:ext cx="1613463" cy="149107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48"/>
          <p:cNvSpPr txBox="1">
            <a:spLocks noChangeArrowheads="1"/>
          </p:cNvSpPr>
          <p:nvPr/>
        </p:nvSpPr>
        <p:spPr bwMode="auto">
          <a:xfrm>
            <a:off x="4679191" y="4371823"/>
            <a:ext cx="1023037" cy="369332"/>
          </a:xfrm>
          <a:prstGeom prst="rect">
            <a:avLst/>
          </a:prstGeom>
          <a:noFill/>
          <a:ln w="9525">
            <a:noFill/>
            <a:miter lim="800000"/>
            <a:headEnd/>
            <a:tailEnd/>
          </a:ln>
        </p:spPr>
        <p:txBody>
          <a:bodyPr wrap="none">
            <a:spAutoFit/>
          </a:bodyPr>
          <a:lstStyle/>
          <a:p>
            <a:pPr algn="ctr"/>
            <a:r>
              <a:rPr lang="ja-JP" altLang="en-US" b="1" dirty="0" smtClean="0">
                <a:latin typeface="Calibri" pitchFamily="34" charset="0"/>
              </a:rPr>
              <a:t>ドメイン</a:t>
            </a:r>
            <a:r>
              <a:rPr lang="en-US" altLang="ja-JP" b="1" dirty="0" smtClean="0">
                <a:latin typeface="Calibri" pitchFamily="34" charset="0"/>
              </a:rPr>
              <a:t>0</a:t>
            </a:r>
            <a:endParaRPr lang="ja-JP" altLang="en-US" b="1" dirty="0">
              <a:latin typeface="Calibri" pitchFamily="34" charset="0"/>
            </a:endParaRPr>
          </a:p>
        </p:txBody>
      </p:sp>
      <p:sp>
        <p:nvSpPr>
          <p:cNvPr id="8" name="テキスト ボックス 49"/>
          <p:cNvSpPr txBox="1">
            <a:spLocks noChangeArrowheads="1"/>
          </p:cNvSpPr>
          <p:nvPr/>
        </p:nvSpPr>
        <p:spPr bwMode="auto">
          <a:xfrm>
            <a:off x="6559135" y="4371823"/>
            <a:ext cx="1056701" cy="369332"/>
          </a:xfrm>
          <a:prstGeom prst="rect">
            <a:avLst/>
          </a:prstGeom>
          <a:noFill/>
          <a:ln w="9525">
            <a:noFill/>
            <a:miter lim="800000"/>
            <a:headEnd/>
            <a:tailEnd/>
          </a:ln>
        </p:spPr>
        <p:txBody>
          <a:bodyPr wrap="none">
            <a:spAutoFit/>
          </a:bodyPr>
          <a:lstStyle/>
          <a:p>
            <a:pPr algn="ctr"/>
            <a:r>
              <a:rPr lang="ja-JP" altLang="en-US" b="1" dirty="0" smtClean="0">
                <a:latin typeface="Calibri" pitchFamily="34" charset="0"/>
              </a:rPr>
              <a:t>ドメイン</a:t>
            </a:r>
            <a:r>
              <a:rPr lang="en-US" altLang="ja-JP" b="1" dirty="0" smtClean="0">
                <a:latin typeface="Calibri" pitchFamily="34" charset="0"/>
              </a:rPr>
              <a:t>U</a:t>
            </a:r>
            <a:endParaRPr lang="ja-JP" altLang="en-US" b="1" dirty="0">
              <a:latin typeface="Calibri" pitchFamily="34" charset="0"/>
            </a:endParaRPr>
          </a:p>
        </p:txBody>
      </p:sp>
      <p:sp>
        <p:nvSpPr>
          <p:cNvPr id="9" name="角丸四角形 8"/>
          <p:cNvSpPr/>
          <p:nvPr/>
        </p:nvSpPr>
        <p:spPr>
          <a:xfrm>
            <a:off x="4340181" y="6316039"/>
            <a:ext cx="3554568" cy="3571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err="1" smtClean="0"/>
              <a:t>Xen</a:t>
            </a:r>
            <a:r>
              <a:rPr kumimoji="1" lang="en-US" altLang="ja-JP" dirty="0" smtClean="0"/>
              <a:t> VMM</a:t>
            </a:r>
            <a:endParaRPr kumimoji="1" lang="ja-JP" altLang="en-US" dirty="0"/>
          </a:p>
        </p:txBody>
      </p:sp>
      <p:sp>
        <p:nvSpPr>
          <p:cNvPr id="10" name="角丸四角形 9"/>
          <p:cNvSpPr/>
          <p:nvPr/>
        </p:nvSpPr>
        <p:spPr>
          <a:xfrm>
            <a:off x="4484764" y="4823708"/>
            <a:ext cx="1267875" cy="1070828"/>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pPr algn="ctr"/>
            <a:r>
              <a:rPr kumimoji="1" lang="en-US" altLang="ja-JP" sz="1400" dirty="0" smtClean="0"/>
              <a:t>Balloon</a:t>
            </a:r>
            <a:r>
              <a:rPr kumimoji="1" lang="ja-JP" altLang="en-US" sz="1400" dirty="0" smtClean="0"/>
              <a:t>　</a:t>
            </a:r>
            <a:r>
              <a:rPr kumimoji="1" lang="en-US" altLang="ja-JP" sz="1400" dirty="0" smtClean="0"/>
              <a:t>Performer</a:t>
            </a:r>
            <a:endParaRPr kumimoji="1" lang="ja-JP" altLang="en-US" sz="1400" dirty="0"/>
          </a:p>
        </p:txBody>
      </p:sp>
      <p:sp>
        <p:nvSpPr>
          <p:cNvPr id="11" name="円/楕円 10"/>
          <p:cNvSpPr/>
          <p:nvPr/>
        </p:nvSpPr>
        <p:spPr>
          <a:xfrm>
            <a:off x="4679191" y="5386490"/>
            <a:ext cx="954443" cy="3429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200" dirty="0" err="1" smtClean="0"/>
              <a:t>XenAPI</a:t>
            </a:r>
            <a:endParaRPr kumimoji="1" lang="ja-JP" altLang="en-US" sz="1200" dirty="0"/>
          </a:p>
        </p:txBody>
      </p:sp>
      <p:sp>
        <p:nvSpPr>
          <p:cNvPr id="12" name="下矢印 11"/>
          <p:cNvSpPr/>
          <p:nvPr/>
        </p:nvSpPr>
        <p:spPr>
          <a:xfrm>
            <a:off x="5118702" y="6150933"/>
            <a:ext cx="216024" cy="165106"/>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下矢印 13"/>
          <p:cNvSpPr/>
          <p:nvPr/>
        </p:nvSpPr>
        <p:spPr>
          <a:xfrm flipV="1">
            <a:off x="6824021" y="5930540"/>
            <a:ext cx="413906" cy="38549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円/楕円 14"/>
          <p:cNvSpPr/>
          <p:nvPr/>
        </p:nvSpPr>
        <p:spPr>
          <a:xfrm>
            <a:off x="6414846" y="5307927"/>
            <a:ext cx="1200990" cy="622613"/>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t>Balloon driver</a:t>
            </a:r>
            <a:endParaRPr kumimoji="1" lang="ja-JP" altLang="en-US" sz="1200" dirty="0"/>
          </a:p>
        </p:txBody>
      </p:sp>
      <p:sp>
        <p:nvSpPr>
          <p:cNvPr id="17" name="角丸四角形 16"/>
          <p:cNvSpPr/>
          <p:nvPr/>
        </p:nvSpPr>
        <p:spPr>
          <a:xfrm>
            <a:off x="4743842" y="5955999"/>
            <a:ext cx="775708" cy="19493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err="1" smtClean="0"/>
              <a:t>xend</a:t>
            </a:r>
            <a:endParaRPr kumimoji="1" lang="ja-JP" altLang="en-US" dirty="0"/>
          </a:p>
        </p:txBody>
      </p:sp>
      <p:sp>
        <p:nvSpPr>
          <p:cNvPr id="18" name="下矢印 17"/>
          <p:cNvSpPr/>
          <p:nvPr/>
        </p:nvSpPr>
        <p:spPr>
          <a:xfrm>
            <a:off x="5118702" y="5729430"/>
            <a:ext cx="216024" cy="165106"/>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992629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IDS</a:t>
            </a:r>
            <a:r>
              <a:rPr kumimoji="1" lang="ja-JP" altLang="en-US" dirty="0" smtClean="0"/>
              <a:t>のメモリ使用</a:t>
            </a:r>
            <a:r>
              <a:rPr lang="ja-JP" altLang="en-US" dirty="0"/>
              <a:t>量</a:t>
            </a:r>
            <a:r>
              <a:rPr kumimoji="1" lang="ja-JP" altLang="en-US" dirty="0" smtClean="0"/>
              <a:t>の制限</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smtClean="0"/>
              <a:t>C</a:t>
            </a:r>
            <a:r>
              <a:rPr kumimoji="1" lang="en-US" altLang="ja-JP" dirty="0" err="1" smtClean="0"/>
              <a:t>group</a:t>
            </a:r>
            <a:r>
              <a:rPr kumimoji="1" lang="ja-JP" altLang="en-US" dirty="0" smtClean="0"/>
              <a:t>の機能</a:t>
            </a:r>
            <a:r>
              <a:rPr lang="ja-JP" altLang="en-US" dirty="0" smtClean="0"/>
              <a:t>を用いて</a:t>
            </a:r>
            <a:r>
              <a:rPr lang="en-US" altLang="ja-JP" dirty="0" smtClean="0"/>
              <a:t>IDS</a:t>
            </a:r>
            <a:r>
              <a:rPr lang="ja-JP" altLang="en-US" dirty="0" smtClean="0"/>
              <a:t>の</a:t>
            </a:r>
            <a:r>
              <a:rPr kumimoji="1" lang="ja-JP" altLang="en-US" dirty="0" smtClean="0"/>
              <a:t>グループが使えるメモリの最大量を</a:t>
            </a:r>
            <a:r>
              <a:rPr lang="ja-JP" altLang="en-US" dirty="0" smtClean="0"/>
              <a:t>制限</a:t>
            </a:r>
            <a:endParaRPr lang="en-US" altLang="ja-JP" dirty="0" smtClean="0"/>
          </a:p>
          <a:p>
            <a:pPr lvl="1"/>
            <a:r>
              <a:rPr kumimoji="1" lang="en-US" altLang="ja-JP" dirty="0" smtClean="0"/>
              <a:t>IDS</a:t>
            </a:r>
            <a:r>
              <a:rPr kumimoji="1" lang="ja-JP" altLang="en-US" dirty="0" smtClean="0"/>
              <a:t>が過度にメモリを使用することを抑制する</a:t>
            </a:r>
            <a:endParaRPr kumimoji="1" lang="en-US" altLang="ja-JP" dirty="0" smtClean="0"/>
          </a:p>
          <a:p>
            <a:pPr lvl="2"/>
            <a:r>
              <a:rPr lang="ja-JP" altLang="en-US" dirty="0"/>
              <a:t>メモリ不足による</a:t>
            </a:r>
            <a:r>
              <a:rPr lang="ja-JP" altLang="en-US" dirty="0" smtClean="0"/>
              <a:t>ドメイン</a:t>
            </a:r>
            <a:r>
              <a:rPr lang="en-US" altLang="ja-JP" dirty="0" smtClean="0"/>
              <a:t>U</a:t>
            </a:r>
            <a:r>
              <a:rPr lang="ja-JP" altLang="en-US" dirty="0"/>
              <a:t>の</a:t>
            </a:r>
            <a:r>
              <a:rPr lang="ja-JP" altLang="en-US" dirty="0" smtClean="0"/>
              <a:t>性能低下を防ぐ</a:t>
            </a:r>
            <a:endParaRPr lang="en-US" altLang="ja-JP" dirty="0" smtClean="0"/>
          </a:p>
          <a:p>
            <a:pPr lvl="1"/>
            <a:r>
              <a:rPr lang="en-US" altLang="ja-JP" dirty="0" smtClean="0"/>
              <a:t>IDS</a:t>
            </a:r>
            <a:r>
              <a:rPr lang="ja-JP" altLang="en-US" dirty="0" err="1" smtClean="0"/>
              <a:t>のメ</a:t>
            </a:r>
            <a:r>
              <a:rPr lang="ja-JP" altLang="en-US" dirty="0" smtClean="0"/>
              <a:t>モリが足りなくなったらグループ内のファイルキャッシュを自動</a:t>
            </a:r>
            <a:r>
              <a:rPr lang="ja-JP" altLang="en-US" dirty="0"/>
              <a:t>で</a:t>
            </a:r>
            <a:r>
              <a:rPr lang="ja-JP" altLang="en-US" dirty="0" smtClean="0"/>
              <a:t>解放</a:t>
            </a:r>
          </a:p>
          <a:p>
            <a:pPr lvl="1"/>
            <a:r>
              <a:rPr lang="en-US" altLang="ja-JP" dirty="0" err="1" smtClean="0"/>
              <a:t>Xen</a:t>
            </a:r>
            <a:r>
              <a:rPr lang="en-US" altLang="ja-JP" dirty="0" smtClean="0"/>
              <a:t> 4</a:t>
            </a:r>
            <a:r>
              <a:rPr lang="ja-JP" altLang="en-US" dirty="0" smtClean="0"/>
              <a:t>用の</a:t>
            </a:r>
            <a:r>
              <a:rPr lang="en-US" altLang="ja-JP" dirty="0" smtClean="0"/>
              <a:t>Balloon Performer</a:t>
            </a:r>
            <a:r>
              <a:rPr lang="ja-JP" altLang="en-US" dirty="0" smtClean="0"/>
              <a:t>でのみ対応</a:t>
            </a:r>
            <a:endParaRPr kumimoji="1" lang="en-US" altLang="ja-JP" dirty="0" smtClean="0"/>
          </a:p>
        </p:txBody>
      </p:sp>
    </p:spTree>
    <p:extLst>
      <p:ext uri="{BB962C8B-B14F-4D97-AF65-F5344CB8AC3E}">
        <p14:creationId xmlns:p14="http://schemas.microsoft.com/office/powerpoint/2010/main" val="92941785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Balloon Performer</a:t>
            </a:r>
            <a:r>
              <a:rPr kumimoji="1" lang="ja-JP" altLang="en-US" dirty="0" smtClean="0"/>
              <a:t>が</a:t>
            </a:r>
            <a:r>
              <a:rPr kumimoji="1" lang="en-US" altLang="ja-JP" dirty="0" smtClean="0"/>
              <a:t>VM</a:t>
            </a:r>
            <a:r>
              <a:rPr kumimoji="1" lang="ja-JP" altLang="en-US" dirty="0" smtClean="0"/>
              <a:t>のメモリ割り当てをうまく調整できているかどうか調べた</a:t>
            </a:r>
            <a:endParaRPr kumimoji="1" lang="en-US" altLang="ja-JP" dirty="0" smtClean="0"/>
          </a:p>
          <a:p>
            <a:pPr lvl="1"/>
            <a:r>
              <a:rPr lang="en-US" altLang="ja-JP" dirty="0" smtClean="0"/>
              <a:t>IDS</a:t>
            </a:r>
            <a:r>
              <a:rPr lang="ja-JP" altLang="en-US" dirty="0" err="1" smtClean="0"/>
              <a:t>が</a:t>
            </a:r>
            <a:r>
              <a:rPr kumimoji="1" lang="ja-JP" altLang="en-US" dirty="0" err="1" smtClean="0"/>
              <a:t>メ</a:t>
            </a:r>
            <a:r>
              <a:rPr kumimoji="1" lang="ja-JP" altLang="en-US" dirty="0" smtClean="0"/>
              <a:t>モリの確保・解放を繰り返した場合</a:t>
            </a:r>
            <a:endParaRPr lang="en-US" altLang="ja-JP" dirty="0" smtClean="0"/>
          </a:p>
          <a:p>
            <a:pPr lvl="1"/>
            <a:r>
              <a:rPr lang="en-US" altLang="ja-JP" dirty="0" smtClean="0"/>
              <a:t>Tripwire</a:t>
            </a:r>
            <a:r>
              <a:rPr lang="ja-JP" altLang="en-US" dirty="0" smtClean="0"/>
              <a:t>を動かした場合</a:t>
            </a:r>
            <a:endParaRPr lang="en-US" altLang="ja-JP" dirty="0" smtClean="0"/>
          </a:p>
          <a:p>
            <a:pPr lvl="2"/>
            <a:endParaRPr kumimoji="1" lang="en-US" altLang="ja-JP" dirty="0"/>
          </a:p>
          <a:p>
            <a:pPr lvl="1"/>
            <a:r>
              <a:rPr lang="ja-JP" altLang="en-US" dirty="0" smtClean="0"/>
              <a:t>実験環境</a:t>
            </a:r>
            <a:endParaRPr lang="en-US" altLang="ja-JP" dirty="0" smtClean="0"/>
          </a:p>
          <a:p>
            <a:pPr lvl="2"/>
            <a:r>
              <a:rPr lang="en-US" altLang="ja-JP" dirty="0" err="1" smtClean="0"/>
              <a:t>Xen</a:t>
            </a:r>
            <a:r>
              <a:rPr lang="ja-JP" altLang="en-US" dirty="0"/>
              <a:t> </a:t>
            </a:r>
            <a:r>
              <a:rPr lang="en-US" altLang="ja-JP" dirty="0" smtClean="0"/>
              <a:t>3 (3.4.0)</a:t>
            </a:r>
          </a:p>
          <a:p>
            <a:pPr lvl="3"/>
            <a:r>
              <a:rPr lang="en-US" altLang="ja-JP" dirty="0" smtClean="0"/>
              <a:t>Intel Core 2 Quad 2.83GHz, 6GB</a:t>
            </a:r>
            <a:r>
              <a:rPr lang="ja-JP" altLang="en-US" dirty="0" smtClean="0"/>
              <a:t>メモリ</a:t>
            </a:r>
            <a:endParaRPr lang="en-US" altLang="ja-JP" dirty="0" smtClean="0"/>
          </a:p>
          <a:p>
            <a:pPr lvl="3"/>
            <a:r>
              <a:rPr lang="ja-JP" altLang="en-US" dirty="0" smtClean="0"/>
              <a:t>ドメイン</a:t>
            </a:r>
            <a:r>
              <a:rPr lang="en-US" altLang="ja-JP" dirty="0" smtClean="0"/>
              <a:t>U</a:t>
            </a:r>
            <a:r>
              <a:rPr lang="ja-JP" altLang="en-US" dirty="0" smtClean="0"/>
              <a:t>に</a:t>
            </a:r>
            <a:r>
              <a:rPr lang="en-US" altLang="ja-JP" dirty="0" smtClean="0"/>
              <a:t>1.5GB</a:t>
            </a:r>
            <a:r>
              <a:rPr lang="ja-JP" altLang="en-US" dirty="0" smtClean="0"/>
              <a:t>を割り当て</a:t>
            </a:r>
            <a:endParaRPr lang="en-US" altLang="ja-JP" dirty="0" smtClean="0"/>
          </a:p>
          <a:p>
            <a:pPr lvl="2"/>
            <a:r>
              <a:rPr lang="en-US" altLang="ja-JP" dirty="0" err="1" smtClean="0"/>
              <a:t>Xen</a:t>
            </a:r>
            <a:r>
              <a:rPr lang="en-US" altLang="ja-JP" dirty="0" smtClean="0"/>
              <a:t> 4 (4.1.3)</a:t>
            </a:r>
          </a:p>
          <a:p>
            <a:pPr lvl="3"/>
            <a:r>
              <a:rPr kumimoji="1" lang="en-US" altLang="ja-JP" dirty="0" smtClean="0"/>
              <a:t>Intel Xeon X5675 2</a:t>
            </a:r>
            <a:r>
              <a:rPr kumimoji="1" lang="ja-JP" altLang="en-US" dirty="0" smtClean="0"/>
              <a:t>基</a:t>
            </a:r>
            <a:r>
              <a:rPr kumimoji="1" lang="en-US" altLang="ja-JP" dirty="0" smtClean="0"/>
              <a:t>, 16GB</a:t>
            </a:r>
            <a:r>
              <a:rPr kumimoji="1" lang="ja-JP" altLang="en-US" dirty="0" smtClean="0"/>
              <a:t>メモリ</a:t>
            </a:r>
            <a:endParaRPr kumimoji="1" lang="en-US" altLang="ja-JP" dirty="0" smtClean="0"/>
          </a:p>
          <a:p>
            <a:pPr lvl="3"/>
            <a:r>
              <a:rPr lang="ja-JP" altLang="en-US" dirty="0" smtClean="0"/>
              <a:t>ドメイン</a:t>
            </a:r>
            <a:r>
              <a:rPr lang="en-US" altLang="ja-JP" dirty="0" smtClean="0"/>
              <a:t>U</a:t>
            </a:r>
            <a:r>
              <a:rPr lang="ja-JP" altLang="en-US" dirty="0" smtClean="0"/>
              <a:t>に</a:t>
            </a:r>
            <a:r>
              <a:rPr lang="en-US" altLang="ja-JP" dirty="0" smtClean="0"/>
              <a:t>512MB</a:t>
            </a:r>
            <a:r>
              <a:rPr lang="ja-JP" altLang="en-US" dirty="0" smtClean="0"/>
              <a:t>を割り当て</a:t>
            </a:r>
            <a:endParaRPr kumimoji="1" lang="en-US" altLang="ja-JP" dirty="0" smtClean="0"/>
          </a:p>
          <a:p>
            <a:pPr lvl="2"/>
            <a:endParaRPr kumimoji="1" lang="en-US" altLang="ja-JP" dirty="0" smtClean="0"/>
          </a:p>
        </p:txBody>
      </p:sp>
    </p:spTree>
    <p:extLst>
      <p:ext uri="{BB962C8B-B14F-4D97-AF65-F5344CB8AC3E}">
        <p14:creationId xmlns:p14="http://schemas.microsoft.com/office/powerpoint/2010/main" val="366120434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Xen</a:t>
            </a:r>
            <a:r>
              <a:rPr lang="en-US" altLang="ja-JP" dirty="0" smtClean="0"/>
              <a:t> 3</a:t>
            </a:r>
            <a:r>
              <a:rPr lang="ja-JP" altLang="en-US" dirty="0" smtClean="0"/>
              <a:t>における実験結果</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考察</a:t>
            </a:r>
            <a:endParaRPr lang="en-US" altLang="ja-JP" dirty="0" smtClean="0"/>
          </a:p>
          <a:p>
            <a:pPr lvl="1"/>
            <a:r>
              <a:rPr lang="en-US" altLang="ja-JP" dirty="0" smtClean="0"/>
              <a:t>VM</a:t>
            </a:r>
            <a:r>
              <a:rPr lang="ja-JP" altLang="en-US" dirty="0" smtClean="0"/>
              <a:t>と</a:t>
            </a:r>
            <a:r>
              <a:rPr lang="en-US" altLang="ja-JP" dirty="0" smtClean="0"/>
              <a:t>IDS</a:t>
            </a:r>
            <a:r>
              <a:rPr lang="ja-JP" altLang="en-US" dirty="0" smtClean="0"/>
              <a:t>のメモリ使用量の合計を</a:t>
            </a:r>
            <a:r>
              <a:rPr lang="en-US" altLang="ja-JP" dirty="0" smtClean="0"/>
              <a:t>1.5GB</a:t>
            </a:r>
            <a:r>
              <a:rPr lang="ja-JP" altLang="en-US" dirty="0" smtClean="0"/>
              <a:t>に保てた</a:t>
            </a:r>
            <a:endParaRPr lang="en-US" altLang="ja-JP" dirty="0" smtClean="0"/>
          </a:p>
          <a:p>
            <a:pPr lvl="1"/>
            <a:r>
              <a:rPr lang="en-US" altLang="ja-JP" dirty="0" smtClean="0"/>
              <a:t>Tripwire</a:t>
            </a:r>
            <a:r>
              <a:rPr lang="ja-JP" altLang="en-US" dirty="0" err="1" smtClean="0"/>
              <a:t>がメ</a:t>
            </a:r>
            <a:r>
              <a:rPr lang="ja-JP" altLang="en-US" dirty="0" smtClean="0"/>
              <a:t>モリを使いすぎると</a:t>
            </a:r>
            <a:r>
              <a:rPr lang="en-US" altLang="ja-JP" dirty="0" smtClean="0"/>
              <a:t>VM</a:t>
            </a:r>
            <a:r>
              <a:rPr lang="ja-JP" altLang="en-US" dirty="0" err="1" smtClean="0"/>
              <a:t>のメ</a:t>
            </a:r>
            <a:r>
              <a:rPr lang="ja-JP" altLang="en-US" dirty="0" smtClean="0"/>
              <a:t>モリが足りなくなった</a:t>
            </a:r>
            <a:endParaRPr lang="en-US" altLang="ja-JP" dirty="0"/>
          </a:p>
        </p:txBody>
      </p:sp>
      <p:graphicFrame>
        <p:nvGraphicFramePr>
          <p:cNvPr id="5" name="グラフ 4"/>
          <p:cNvGraphicFramePr/>
          <p:nvPr>
            <p:extLst>
              <p:ext uri="{D42A27DB-BD31-4B8C-83A1-F6EECF244321}">
                <p14:modId xmlns:p14="http://schemas.microsoft.com/office/powerpoint/2010/main" val="8970535"/>
              </p:ext>
            </p:extLst>
          </p:nvPr>
        </p:nvGraphicFramePr>
        <p:xfrm>
          <a:off x="4475285" y="3341077"/>
          <a:ext cx="4668715" cy="3516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グラフ 6"/>
          <p:cNvGraphicFramePr/>
          <p:nvPr>
            <p:extLst>
              <p:ext uri="{D42A27DB-BD31-4B8C-83A1-F6EECF244321}">
                <p14:modId xmlns:p14="http://schemas.microsoft.com/office/powerpoint/2010/main" val="2286056109"/>
              </p:ext>
            </p:extLst>
          </p:nvPr>
        </p:nvGraphicFramePr>
        <p:xfrm>
          <a:off x="1" y="3341077"/>
          <a:ext cx="4475284" cy="3516922"/>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40364618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Xen</a:t>
            </a:r>
            <a:r>
              <a:rPr lang="en-US" altLang="ja-JP" dirty="0" smtClean="0"/>
              <a:t> 4</a:t>
            </a:r>
            <a:r>
              <a:rPr lang="ja-JP" altLang="en-US" dirty="0" smtClean="0"/>
              <a:t>における実験結果</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考察</a:t>
            </a:r>
            <a:endParaRPr kumimoji="1" lang="en-US" altLang="ja-JP" dirty="0" smtClean="0"/>
          </a:p>
          <a:p>
            <a:pPr lvl="1"/>
            <a:r>
              <a:rPr lang="en-US" altLang="ja-JP" dirty="0" smtClean="0"/>
              <a:t>VM</a:t>
            </a:r>
            <a:r>
              <a:rPr lang="ja-JP" altLang="en-US" dirty="0" smtClean="0"/>
              <a:t>と</a:t>
            </a:r>
            <a:r>
              <a:rPr lang="en-US" altLang="ja-JP" dirty="0" smtClean="0"/>
              <a:t>IDS</a:t>
            </a:r>
            <a:r>
              <a:rPr lang="ja-JP" altLang="en-US" dirty="0" smtClean="0"/>
              <a:t>のメモリ使用量の</a:t>
            </a:r>
            <a:r>
              <a:rPr kumimoji="1" lang="ja-JP" altLang="en-US" dirty="0" smtClean="0"/>
              <a:t>合計を</a:t>
            </a:r>
            <a:r>
              <a:rPr kumimoji="1" lang="en-US" altLang="ja-JP" dirty="0" smtClean="0"/>
              <a:t>512MB</a:t>
            </a:r>
            <a:r>
              <a:rPr lang="ja-JP" altLang="en-US" dirty="0" smtClean="0"/>
              <a:t>に保てた</a:t>
            </a:r>
            <a:endParaRPr lang="en-US" altLang="ja-JP" dirty="0" smtClean="0"/>
          </a:p>
          <a:p>
            <a:pPr lvl="1"/>
            <a:r>
              <a:rPr kumimoji="1" lang="en-US" altLang="ja-JP" dirty="0" smtClean="0"/>
              <a:t>Tripwire</a:t>
            </a:r>
            <a:r>
              <a:rPr kumimoji="1" lang="ja-JP" altLang="en-US" dirty="0" smtClean="0"/>
              <a:t>が</a:t>
            </a:r>
            <a:r>
              <a:rPr kumimoji="1" lang="en-US" altLang="ja-JP" dirty="0" smtClean="0"/>
              <a:t>128MB</a:t>
            </a:r>
            <a:r>
              <a:rPr kumimoji="1" lang="ja-JP" altLang="en-US" dirty="0" smtClean="0"/>
              <a:t>しか使わないように制限できた</a:t>
            </a:r>
            <a:endParaRPr kumimoji="1" lang="ja-JP" altLang="en-US" dirty="0"/>
          </a:p>
        </p:txBody>
      </p:sp>
      <p:graphicFrame>
        <p:nvGraphicFramePr>
          <p:cNvPr id="7" name="グラフ 6"/>
          <p:cNvGraphicFramePr/>
          <p:nvPr>
            <p:extLst>
              <p:ext uri="{D42A27DB-BD31-4B8C-83A1-F6EECF244321}">
                <p14:modId xmlns:p14="http://schemas.microsoft.com/office/powerpoint/2010/main" val="1634366032"/>
              </p:ext>
            </p:extLst>
          </p:nvPr>
        </p:nvGraphicFramePr>
        <p:xfrm>
          <a:off x="4510454" y="3083995"/>
          <a:ext cx="4633546" cy="37740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p:nvPr>
            <p:extLst>
              <p:ext uri="{D42A27DB-BD31-4B8C-83A1-F6EECF244321}">
                <p14:modId xmlns:p14="http://schemas.microsoft.com/office/powerpoint/2010/main" val="1491389079"/>
              </p:ext>
            </p:extLst>
          </p:nvPr>
        </p:nvGraphicFramePr>
        <p:xfrm>
          <a:off x="0" y="3083995"/>
          <a:ext cx="4510454" cy="37740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281109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KVMonitor</a:t>
            </a:r>
            <a:r>
              <a:rPr kumimoji="1" lang="en-US" altLang="ja-JP" dirty="0" smtClean="0"/>
              <a:t> [</a:t>
            </a:r>
            <a:r>
              <a:rPr kumimoji="1" lang="ja-JP" altLang="en-US" dirty="0" smtClean="0"/>
              <a:t>中村ら</a:t>
            </a:r>
            <a:r>
              <a:rPr kumimoji="1" lang="en-US" altLang="ja-JP" dirty="0" smtClean="0"/>
              <a:t>'10]</a:t>
            </a:r>
          </a:p>
          <a:p>
            <a:pPr lvl="1"/>
            <a:r>
              <a:rPr lang="en-US" altLang="ja-JP" dirty="0" smtClean="0"/>
              <a:t>KVM</a:t>
            </a:r>
            <a:r>
              <a:rPr lang="ja-JP" altLang="en-US" dirty="0" smtClean="0"/>
              <a:t>における</a:t>
            </a:r>
            <a:r>
              <a:rPr lang="en-US" altLang="ja-JP" dirty="0" smtClean="0"/>
              <a:t>IDS</a:t>
            </a:r>
            <a:r>
              <a:rPr lang="ja-JP" altLang="en-US" dirty="0" smtClean="0"/>
              <a:t>オフロードを考慮したメモリ割り当て</a:t>
            </a:r>
            <a:endParaRPr lang="en-US" altLang="ja-JP" dirty="0" smtClean="0"/>
          </a:p>
          <a:p>
            <a:pPr lvl="2"/>
            <a:r>
              <a:rPr kumimoji="1" lang="en-US" altLang="ja-JP" dirty="0" smtClean="0"/>
              <a:t>KVM</a:t>
            </a:r>
            <a:r>
              <a:rPr kumimoji="1" lang="ja-JP" altLang="en-US" dirty="0" smtClean="0"/>
              <a:t>では</a:t>
            </a:r>
            <a:r>
              <a:rPr kumimoji="1" lang="en-US" altLang="ja-JP" dirty="0" smtClean="0"/>
              <a:t>VM</a:t>
            </a:r>
            <a:r>
              <a:rPr kumimoji="1" lang="ja-JP" altLang="en-US" dirty="0" smtClean="0"/>
              <a:t>と</a:t>
            </a:r>
            <a:r>
              <a:rPr kumimoji="1" lang="en-US" altLang="ja-JP" dirty="0" smtClean="0"/>
              <a:t>IDS</a:t>
            </a:r>
            <a:r>
              <a:rPr kumimoji="1" lang="ja-JP" altLang="en-US" dirty="0" smtClean="0"/>
              <a:t>を</a:t>
            </a:r>
            <a:r>
              <a:rPr kumimoji="1" lang="en-US" altLang="ja-JP" dirty="0" err="1" smtClean="0"/>
              <a:t>cgroup</a:t>
            </a:r>
            <a:r>
              <a:rPr kumimoji="1" lang="ja-JP" altLang="en-US" dirty="0" smtClean="0"/>
              <a:t>でグループ化できる</a:t>
            </a:r>
            <a:endParaRPr kumimoji="1" lang="en-US" altLang="ja-JP" dirty="0" smtClean="0"/>
          </a:p>
          <a:p>
            <a:r>
              <a:rPr kumimoji="1" lang="en-US" altLang="ja-JP" dirty="0" err="1" smtClean="0"/>
              <a:t>OffloadCage</a:t>
            </a:r>
            <a:r>
              <a:rPr kumimoji="1" lang="en-US" altLang="ja-JP" dirty="0" smtClean="0"/>
              <a:t> [</a:t>
            </a:r>
            <a:r>
              <a:rPr kumimoji="1" lang="ja-JP" altLang="en-US" dirty="0" smtClean="0"/>
              <a:t>新井ら</a:t>
            </a:r>
            <a:r>
              <a:rPr kumimoji="1" lang="en-US" altLang="ja-JP" dirty="0" smtClean="0"/>
              <a:t>’10]</a:t>
            </a:r>
          </a:p>
          <a:p>
            <a:pPr lvl="1"/>
            <a:r>
              <a:rPr kumimoji="1" lang="en-US" altLang="ja-JP" dirty="0" smtClean="0"/>
              <a:t>IDS</a:t>
            </a:r>
            <a:r>
              <a:rPr kumimoji="1" lang="ja-JP" altLang="en-US" dirty="0" smtClean="0"/>
              <a:t>オフロードを考慮した</a:t>
            </a:r>
            <a:r>
              <a:rPr lang="en-US" altLang="ja-JP" dirty="0" smtClean="0"/>
              <a:t>CPU</a:t>
            </a:r>
            <a:r>
              <a:rPr kumimoji="1" lang="ja-JP" altLang="en-US" dirty="0" smtClean="0"/>
              <a:t>スケジューリング</a:t>
            </a:r>
            <a:endParaRPr kumimoji="1" lang="en-US" altLang="ja-JP" dirty="0" smtClean="0"/>
          </a:p>
          <a:p>
            <a:pPr lvl="2"/>
            <a:r>
              <a:rPr lang="en-US" altLang="ja-JP" dirty="0" smtClean="0"/>
              <a:t>IDS</a:t>
            </a:r>
            <a:r>
              <a:rPr lang="ja-JP" altLang="en-US" dirty="0" smtClean="0"/>
              <a:t>の</a:t>
            </a:r>
            <a:r>
              <a:rPr lang="en-US" altLang="ja-JP" dirty="0" smtClean="0"/>
              <a:t>CPU</a:t>
            </a:r>
            <a:r>
              <a:rPr lang="ja-JP" altLang="en-US" dirty="0" smtClean="0"/>
              <a:t>使用分を</a:t>
            </a:r>
            <a:r>
              <a:rPr lang="en-US" altLang="ja-JP" dirty="0" smtClean="0"/>
              <a:t>VM</a:t>
            </a:r>
            <a:r>
              <a:rPr lang="ja-JP" altLang="en-US" dirty="0" smtClean="0"/>
              <a:t>の</a:t>
            </a:r>
            <a:r>
              <a:rPr lang="en-US" altLang="ja-JP" dirty="0" smtClean="0"/>
              <a:t>CPU</a:t>
            </a:r>
            <a:r>
              <a:rPr lang="ja-JP" altLang="en-US" dirty="0" smtClean="0"/>
              <a:t>割り当てから減らす</a:t>
            </a:r>
            <a:endParaRPr lang="en-US" altLang="ja-JP" dirty="0" smtClean="0"/>
          </a:p>
          <a:p>
            <a:r>
              <a:rPr kumimoji="1" lang="en-US" altLang="ja-JP" dirty="0" smtClean="0"/>
              <a:t>SEDF-DC [Gupta et al.’06]</a:t>
            </a:r>
          </a:p>
          <a:p>
            <a:pPr lvl="1"/>
            <a:r>
              <a:rPr lang="en-US" altLang="ja-JP" dirty="0" err="1" smtClean="0"/>
              <a:t>Xen</a:t>
            </a:r>
            <a:r>
              <a:rPr lang="ja-JP" altLang="en-US" dirty="0" smtClean="0"/>
              <a:t>のドライバがドメイン</a:t>
            </a:r>
            <a:r>
              <a:rPr lang="ja-JP" altLang="en-US" dirty="0"/>
              <a:t>間</a:t>
            </a:r>
            <a:r>
              <a:rPr lang="ja-JP" altLang="en-US" dirty="0" smtClean="0"/>
              <a:t>で協調して動作することを考慮した</a:t>
            </a:r>
            <a:r>
              <a:rPr lang="en-US" altLang="ja-JP" dirty="0" smtClean="0"/>
              <a:t>CPU</a:t>
            </a:r>
            <a:r>
              <a:rPr lang="ja-JP" altLang="en-US" dirty="0" smtClean="0"/>
              <a:t>スケジューリング</a:t>
            </a:r>
            <a:endParaRPr lang="en-US" altLang="ja-JP" dirty="0" smtClean="0"/>
          </a:p>
          <a:p>
            <a:pPr lvl="2"/>
            <a:r>
              <a:rPr lang="en-US" altLang="ja-JP" dirty="0" smtClean="0"/>
              <a:t>CPU</a:t>
            </a:r>
            <a:r>
              <a:rPr lang="ja-JP" altLang="en-US" dirty="0" smtClean="0"/>
              <a:t>使用量をパケット数から推定</a:t>
            </a:r>
            <a:endParaRPr lang="en-US" altLang="ja-JP" dirty="0" smtClean="0"/>
          </a:p>
        </p:txBody>
      </p:sp>
    </p:spTree>
    <p:extLst>
      <p:ext uri="{BB962C8B-B14F-4D97-AF65-F5344CB8AC3E}">
        <p14:creationId xmlns:p14="http://schemas.microsoft.com/office/powerpoint/2010/main" val="219251924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Balloon Performer</a:t>
            </a:r>
            <a:r>
              <a:rPr kumimoji="1" lang="ja-JP" altLang="en-US" dirty="0" smtClean="0"/>
              <a:t>を提案</a:t>
            </a:r>
            <a:endParaRPr kumimoji="1" lang="en-US" altLang="ja-JP" dirty="0" smtClean="0"/>
          </a:p>
          <a:p>
            <a:pPr lvl="1"/>
            <a:r>
              <a:rPr lang="en-US" altLang="ja-JP" dirty="0" smtClean="0"/>
              <a:t>IDS</a:t>
            </a:r>
            <a:r>
              <a:rPr lang="ja-JP" altLang="en-US" dirty="0" smtClean="0"/>
              <a:t>オフロードを考慮して</a:t>
            </a:r>
            <a:r>
              <a:rPr lang="en-US" altLang="ja-JP" dirty="0" smtClean="0"/>
              <a:t>VM</a:t>
            </a:r>
            <a:r>
              <a:rPr lang="ja-JP" altLang="en-US" dirty="0" smtClean="0"/>
              <a:t>への動的なメモリ割り当てを実現</a:t>
            </a:r>
            <a:endParaRPr lang="en-US" altLang="ja-JP" dirty="0" smtClean="0"/>
          </a:p>
          <a:p>
            <a:pPr lvl="2"/>
            <a:r>
              <a:rPr kumimoji="1" lang="ja-JP" altLang="en-US" dirty="0" smtClean="0"/>
              <a:t>プロセスのメモリ消費量とファイルキャッシュ使用量を測定</a:t>
            </a:r>
            <a:endParaRPr kumimoji="1" lang="en-US" altLang="ja-JP" dirty="0" smtClean="0"/>
          </a:p>
          <a:p>
            <a:pPr lvl="2"/>
            <a:r>
              <a:rPr lang="ja-JP" altLang="en-US" dirty="0" smtClean="0"/>
              <a:t>メモリ使用量に応じて</a:t>
            </a:r>
            <a:r>
              <a:rPr lang="en-US" altLang="ja-JP" dirty="0" smtClean="0"/>
              <a:t>VM</a:t>
            </a:r>
            <a:r>
              <a:rPr lang="ja-JP" altLang="en-US" dirty="0" smtClean="0"/>
              <a:t>のメモリ割り当てを増減</a:t>
            </a:r>
            <a:endParaRPr lang="en-US" altLang="ja-JP" dirty="0" smtClean="0"/>
          </a:p>
          <a:p>
            <a:pPr lvl="1"/>
            <a:r>
              <a:rPr kumimoji="1" lang="ja-JP" altLang="en-US" dirty="0" smtClean="0"/>
              <a:t>実験により</a:t>
            </a:r>
            <a:r>
              <a:rPr kumimoji="1" lang="en-US" altLang="ja-JP" dirty="0" smtClean="0"/>
              <a:t>VM</a:t>
            </a:r>
            <a:r>
              <a:rPr kumimoji="1" lang="ja-JP" altLang="en-US" dirty="0" smtClean="0"/>
              <a:t>と</a:t>
            </a:r>
            <a:r>
              <a:rPr kumimoji="1" lang="en-US" altLang="ja-JP" dirty="0" smtClean="0"/>
              <a:t>IDS</a:t>
            </a:r>
            <a:r>
              <a:rPr kumimoji="1" lang="ja-JP" altLang="en-US" dirty="0" smtClean="0"/>
              <a:t>のメモリ使用量の合計を一定に保てることを確認</a:t>
            </a:r>
            <a:endParaRPr kumimoji="1" lang="en-US" altLang="ja-JP" dirty="0" smtClean="0"/>
          </a:p>
          <a:p>
            <a:r>
              <a:rPr lang="ja-JP" altLang="en-US" dirty="0" smtClean="0"/>
              <a:t>今後の課題</a:t>
            </a:r>
            <a:endParaRPr lang="en-US" altLang="ja-JP" dirty="0" smtClean="0"/>
          </a:p>
          <a:p>
            <a:pPr lvl="1"/>
            <a:r>
              <a:rPr lang="en-US" altLang="ja-JP" dirty="0" smtClean="0"/>
              <a:t>VM</a:t>
            </a:r>
            <a:r>
              <a:rPr lang="ja-JP" altLang="en-US" dirty="0" smtClean="0"/>
              <a:t>と</a:t>
            </a:r>
            <a:r>
              <a:rPr lang="en-US" altLang="ja-JP" dirty="0" smtClean="0"/>
              <a:t>IDS</a:t>
            </a:r>
            <a:r>
              <a:rPr lang="ja-JP" altLang="en-US" dirty="0" smtClean="0"/>
              <a:t>の間で自動的に最適なメモリ配分を行えるようにする</a:t>
            </a:r>
            <a:endParaRPr lang="en-US" altLang="ja-JP" dirty="0" smtClean="0"/>
          </a:p>
          <a:p>
            <a:pPr lvl="2"/>
            <a:r>
              <a:rPr lang="ja-JP" altLang="en-US" dirty="0" smtClean="0"/>
              <a:t>全体の性能が最もよくなるようにする</a:t>
            </a:r>
            <a:endParaRPr lang="en-US" altLang="ja-JP" dirty="0"/>
          </a:p>
        </p:txBody>
      </p:sp>
    </p:spTree>
    <p:extLst>
      <p:ext uri="{BB962C8B-B14F-4D97-AF65-F5344CB8AC3E}">
        <p14:creationId xmlns:p14="http://schemas.microsoft.com/office/powerpoint/2010/main" val="2058898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j-ea"/>
                <a:ea typeface="+mj-ea"/>
              </a:rPr>
              <a:t>侵入検知システム（</a:t>
            </a:r>
            <a:r>
              <a:rPr kumimoji="1" lang="en-US" altLang="ja-JP" dirty="0" smtClean="0">
                <a:latin typeface="+mj-ea"/>
                <a:ea typeface="+mj-ea"/>
              </a:rPr>
              <a:t>IDS</a:t>
            </a:r>
            <a:r>
              <a:rPr kumimoji="1" lang="ja-JP" altLang="en-US" dirty="0" smtClean="0">
                <a:latin typeface="+mj-ea"/>
                <a:ea typeface="+mj-ea"/>
              </a:rPr>
              <a:t>）</a:t>
            </a:r>
            <a:endParaRPr kumimoji="1" lang="ja-JP" altLang="en-US" dirty="0">
              <a:latin typeface="+mj-ea"/>
              <a:ea typeface="+mj-ea"/>
            </a:endParaRPr>
          </a:p>
        </p:txBody>
      </p:sp>
      <p:sp>
        <p:nvSpPr>
          <p:cNvPr id="3" name="コンテンツ プレースホルダ 2"/>
          <p:cNvSpPr>
            <a:spLocks noGrp="1"/>
          </p:cNvSpPr>
          <p:nvPr>
            <p:ph idx="1"/>
          </p:nvPr>
        </p:nvSpPr>
        <p:spPr/>
        <p:txBody>
          <a:bodyPr>
            <a:normAutofit/>
          </a:bodyPr>
          <a:lstStyle/>
          <a:p>
            <a:pPr lvl="0"/>
            <a:r>
              <a:rPr kumimoji="1" lang="ja-JP" altLang="en-US" dirty="0" smtClean="0">
                <a:latin typeface="+mj-ea"/>
                <a:ea typeface="+mj-ea"/>
              </a:rPr>
              <a:t>攻撃者の侵入を検知するために用いられる</a:t>
            </a:r>
            <a:endParaRPr kumimoji="1" lang="en-US" altLang="ja-JP" dirty="0" smtClean="0">
              <a:latin typeface="+mj-ea"/>
              <a:ea typeface="+mj-ea"/>
            </a:endParaRPr>
          </a:p>
          <a:p>
            <a:pPr lvl="1"/>
            <a:r>
              <a:rPr kumimoji="1" lang="ja-JP" altLang="en-US" dirty="0" smtClean="0">
                <a:latin typeface="+mj-ea"/>
                <a:ea typeface="+mj-ea"/>
              </a:rPr>
              <a:t>ファイルの監視</a:t>
            </a:r>
            <a:endParaRPr kumimoji="1" lang="en-US" altLang="ja-JP" dirty="0" smtClean="0">
              <a:latin typeface="+mj-ea"/>
              <a:ea typeface="+mj-ea"/>
            </a:endParaRPr>
          </a:p>
          <a:p>
            <a:pPr lvl="2"/>
            <a:r>
              <a:rPr kumimoji="1" lang="ja-JP" altLang="en-US" dirty="0" smtClean="0">
                <a:latin typeface="+mj-ea"/>
                <a:ea typeface="+mj-ea"/>
              </a:rPr>
              <a:t>例：</a:t>
            </a:r>
            <a:r>
              <a:rPr kumimoji="1" lang="en-US" altLang="ja-JP" dirty="0" smtClean="0">
                <a:latin typeface="+mj-ea"/>
                <a:ea typeface="+mj-ea"/>
              </a:rPr>
              <a:t>Tripwire</a:t>
            </a:r>
          </a:p>
          <a:p>
            <a:pPr lvl="3"/>
            <a:r>
              <a:rPr kumimoji="1" lang="ja-JP" altLang="en-US" dirty="0" smtClean="0">
                <a:latin typeface="+mj-ea"/>
                <a:ea typeface="+mj-ea"/>
              </a:rPr>
              <a:t>定期的にディスクをチェック</a:t>
            </a:r>
            <a:endParaRPr kumimoji="1" lang="en-US" altLang="ja-JP" dirty="0" smtClean="0">
              <a:latin typeface="+mj-ea"/>
              <a:ea typeface="+mj-ea"/>
            </a:endParaRPr>
          </a:p>
          <a:p>
            <a:pPr lvl="3"/>
            <a:r>
              <a:rPr kumimoji="1" lang="ja-JP" altLang="en-US" dirty="0" smtClean="0">
                <a:latin typeface="+mj-ea"/>
                <a:ea typeface="+mj-ea"/>
              </a:rPr>
              <a:t>許可無く変更・追加された</a:t>
            </a:r>
            <a:r>
              <a:rPr kumimoji="1" lang="en-US" altLang="ja-JP" dirty="0" smtClean="0">
                <a:latin typeface="+mj-ea"/>
                <a:ea typeface="+mj-ea"/>
              </a:rPr>
              <a:t/>
            </a:r>
            <a:br>
              <a:rPr kumimoji="1" lang="en-US" altLang="ja-JP" dirty="0" smtClean="0">
                <a:latin typeface="+mj-ea"/>
                <a:ea typeface="+mj-ea"/>
              </a:rPr>
            </a:br>
            <a:r>
              <a:rPr kumimoji="1" lang="ja-JP" altLang="en-US" dirty="0" smtClean="0">
                <a:latin typeface="+mj-ea"/>
                <a:ea typeface="+mj-ea"/>
              </a:rPr>
              <a:t>ファイルを検出する</a:t>
            </a:r>
          </a:p>
          <a:p>
            <a:pPr lvl="1"/>
            <a:r>
              <a:rPr kumimoji="1" lang="ja-JP" altLang="en-US" dirty="0" smtClean="0">
                <a:latin typeface="+mj-ea"/>
                <a:ea typeface="+mj-ea"/>
              </a:rPr>
              <a:t>ネットワークの解析</a:t>
            </a:r>
            <a:endParaRPr kumimoji="1" lang="en-US" altLang="ja-JP" dirty="0" smtClean="0">
              <a:latin typeface="+mj-ea"/>
              <a:ea typeface="+mj-ea"/>
            </a:endParaRPr>
          </a:p>
          <a:p>
            <a:pPr lvl="2"/>
            <a:r>
              <a:rPr kumimoji="1" lang="ja-JP" altLang="en-US" dirty="0" smtClean="0">
                <a:latin typeface="+mj-ea"/>
                <a:ea typeface="+mj-ea"/>
              </a:rPr>
              <a:t>例：</a:t>
            </a:r>
            <a:r>
              <a:rPr lang="en-US" altLang="ja-JP" dirty="0">
                <a:latin typeface="+mj-ea"/>
                <a:ea typeface="+mj-ea"/>
              </a:rPr>
              <a:t>S</a:t>
            </a:r>
            <a:r>
              <a:rPr kumimoji="1" lang="en-US" altLang="ja-JP" dirty="0" smtClean="0">
                <a:latin typeface="+mj-ea"/>
                <a:ea typeface="+mj-ea"/>
              </a:rPr>
              <a:t>nort</a:t>
            </a:r>
          </a:p>
          <a:p>
            <a:pPr lvl="3"/>
            <a:r>
              <a:rPr lang="ja-JP" altLang="en-US" dirty="0" smtClean="0">
                <a:latin typeface="+mj-ea"/>
                <a:ea typeface="+mj-ea"/>
              </a:rPr>
              <a:t>ネットワークに入ってくる</a:t>
            </a:r>
            <a:r>
              <a:rPr lang="en-US" altLang="ja-JP" dirty="0" smtClean="0">
                <a:latin typeface="+mj-ea"/>
                <a:ea typeface="+mj-ea"/>
              </a:rPr>
              <a:t/>
            </a:r>
            <a:br>
              <a:rPr lang="en-US" altLang="ja-JP" dirty="0" smtClean="0">
                <a:latin typeface="+mj-ea"/>
                <a:ea typeface="+mj-ea"/>
              </a:rPr>
            </a:br>
            <a:r>
              <a:rPr lang="ja-JP" altLang="en-US" dirty="0" smtClean="0">
                <a:latin typeface="+mj-ea"/>
                <a:ea typeface="+mj-ea"/>
              </a:rPr>
              <a:t>データを監視</a:t>
            </a:r>
            <a:endParaRPr kumimoji="1" lang="en-US" altLang="ja-JP" dirty="0" smtClean="0">
              <a:latin typeface="+mj-ea"/>
              <a:ea typeface="+mj-ea"/>
            </a:endParaRPr>
          </a:p>
          <a:p>
            <a:pPr lvl="3"/>
            <a:r>
              <a:rPr lang="ja-JP" altLang="en-US" dirty="0" smtClean="0">
                <a:latin typeface="+mj-ea"/>
                <a:ea typeface="+mj-ea"/>
              </a:rPr>
              <a:t>シグネチャに合致するもの</a:t>
            </a:r>
            <a:r>
              <a:rPr lang="en-US" altLang="ja-JP" dirty="0" smtClean="0">
                <a:latin typeface="+mj-ea"/>
                <a:ea typeface="+mj-ea"/>
              </a:rPr>
              <a:t/>
            </a:r>
            <a:br>
              <a:rPr lang="en-US" altLang="ja-JP" dirty="0" smtClean="0">
                <a:latin typeface="+mj-ea"/>
                <a:ea typeface="+mj-ea"/>
              </a:rPr>
            </a:br>
            <a:r>
              <a:rPr lang="ja-JP" altLang="en-US" dirty="0" err="1" smtClean="0">
                <a:latin typeface="+mj-ea"/>
                <a:ea typeface="+mj-ea"/>
              </a:rPr>
              <a:t>を検</a:t>
            </a:r>
            <a:r>
              <a:rPr lang="ja-JP" altLang="en-US" dirty="0" smtClean="0">
                <a:latin typeface="+mj-ea"/>
                <a:ea typeface="+mj-ea"/>
              </a:rPr>
              <a:t>出</a:t>
            </a:r>
            <a:endParaRPr kumimoji="1" lang="en-US" altLang="ja-JP" dirty="0" smtClean="0">
              <a:latin typeface="+mj-ea"/>
              <a:ea typeface="+mj-ea"/>
            </a:endParaRPr>
          </a:p>
        </p:txBody>
      </p:sp>
      <p:sp>
        <p:nvSpPr>
          <p:cNvPr id="12" name="角丸四角形 11"/>
          <p:cNvSpPr/>
          <p:nvPr/>
        </p:nvSpPr>
        <p:spPr>
          <a:xfrm>
            <a:off x="4958292" y="4054480"/>
            <a:ext cx="2428892" cy="249859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円/楕円 12"/>
          <p:cNvSpPr/>
          <p:nvPr/>
        </p:nvSpPr>
        <p:spPr>
          <a:xfrm>
            <a:off x="5029730" y="4197356"/>
            <a:ext cx="1512168" cy="72008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Tripwire</a:t>
            </a:r>
            <a:endParaRPr kumimoji="1" lang="ja-JP" altLang="en-US" dirty="0"/>
          </a:p>
        </p:txBody>
      </p:sp>
      <p:sp>
        <p:nvSpPr>
          <p:cNvPr id="14" name="フローチャート : 磁気ディスク 13"/>
          <p:cNvSpPr/>
          <p:nvPr/>
        </p:nvSpPr>
        <p:spPr>
          <a:xfrm>
            <a:off x="5886986" y="5554678"/>
            <a:ext cx="864096" cy="720080"/>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Disk</a:t>
            </a:r>
            <a:endParaRPr kumimoji="1" lang="ja-JP" altLang="en-US" dirty="0"/>
          </a:p>
        </p:txBody>
      </p:sp>
      <p:sp>
        <p:nvSpPr>
          <p:cNvPr id="15" name="曲折矢印 14"/>
          <p:cNvSpPr/>
          <p:nvPr/>
        </p:nvSpPr>
        <p:spPr>
          <a:xfrm rot="10800000" flipH="1">
            <a:off x="5244044" y="4917436"/>
            <a:ext cx="571504" cy="1094464"/>
          </a:xfrm>
          <a:prstGeom prst="ben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solidFill>
                <a:schemeClr val="tx1"/>
              </a:solidFill>
            </a:endParaRPr>
          </a:p>
        </p:txBody>
      </p:sp>
      <p:sp>
        <p:nvSpPr>
          <p:cNvPr id="17" name="星 12 16"/>
          <p:cNvSpPr/>
          <p:nvPr/>
        </p:nvSpPr>
        <p:spPr>
          <a:xfrm>
            <a:off x="7101432" y="3500670"/>
            <a:ext cx="899592" cy="864096"/>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テキスト ボックス 19"/>
          <p:cNvSpPr txBox="1"/>
          <p:nvPr/>
        </p:nvSpPr>
        <p:spPr>
          <a:xfrm>
            <a:off x="6147580" y="3131338"/>
            <a:ext cx="1907704" cy="369332"/>
          </a:xfrm>
          <a:prstGeom prst="rect">
            <a:avLst/>
          </a:prstGeom>
          <a:noFill/>
        </p:spPr>
        <p:txBody>
          <a:bodyPr wrap="square" rtlCol="0">
            <a:spAutoFit/>
          </a:bodyPr>
          <a:lstStyle/>
          <a:p>
            <a:r>
              <a:rPr lang="ja-JP" altLang="en-US" dirty="0" smtClean="0">
                <a:latin typeface="+mj-ea"/>
                <a:ea typeface="+mj-ea"/>
              </a:rPr>
              <a:t>外部からの攻撃</a:t>
            </a:r>
            <a:endParaRPr kumimoji="1" lang="ja-JP" altLang="en-US" dirty="0">
              <a:latin typeface="+mj-ea"/>
              <a:ea typeface="+mj-ea"/>
            </a:endParaRPr>
          </a:p>
        </p:txBody>
      </p:sp>
      <p:sp>
        <p:nvSpPr>
          <p:cNvPr id="21" name="テキスト ボックス 20"/>
          <p:cNvSpPr txBox="1"/>
          <p:nvPr/>
        </p:nvSpPr>
        <p:spPr>
          <a:xfrm>
            <a:off x="5172606" y="6054744"/>
            <a:ext cx="6429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latin typeface="+mj-ea"/>
                <a:ea typeface="+mj-ea"/>
              </a:rPr>
              <a:t>監視</a:t>
            </a:r>
            <a:endParaRPr kumimoji="1" lang="ja-JP" altLang="en-US" dirty="0">
              <a:latin typeface="+mj-ea"/>
              <a:ea typeface="+mj-ea"/>
            </a:endParaRPr>
          </a:p>
        </p:txBody>
      </p:sp>
      <p:cxnSp>
        <p:nvCxnSpPr>
          <p:cNvPr id="25" name="カギ線コネクタ 24"/>
          <p:cNvCxnSpPr>
            <a:endCxn id="14" idx="4"/>
          </p:cNvCxnSpPr>
          <p:nvPr/>
        </p:nvCxnSpPr>
        <p:spPr>
          <a:xfrm rot="5400000">
            <a:off x="6427616" y="5240902"/>
            <a:ext cx="997282" cy="350350"/>
          </a:xfrm>
          <a:prstGeom prst="bentConnector2">
            <a:avLst/>
          </a:prstGeom>
          <a:ln>
            <a:tailEnd type="arrow"/>
          </a:ln>
        </p:spPr>
        <p:style>
          <a:lnRef idx="2">
            <a:schemeClr val="dk1"/>
          </a:lnRef>
          <a:fillRef idx="1">
            <a:schemeClr val="lt1"/>
          </a:fillRef>
          <a:effectRef idx="0">
            <a:schemeClr val="dk1"/>
          </a:effectRef>
          <a:fontRef idx="minor">
            <a:schemeClr val="dk1"/>
          </a:fontRef>
        </p:style>
      </p:cxnSp>
      <p:cxnSp>
        <p:nvCxnSpPr>
          <p:cNvPr id="19" name="直線矢印コネクタ 18"/>
          <p:cNvCxnSpPr>
            <a:stCxn id="13" idx="5"/>
          </p:cNvCxnSpPr>
          <p:nvPr/>
        </p:nvCxnSpPr>
        <p:spPr>
          <a:xfrm rot="16200000" flipH="1">
            <a:off x="6235855" y="4896574"/>
            <a:ext cx="599821" cy="43063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24" name="テキスト ボックス 23"/>
          <p:cNvSpPr txBox="1"/>
          <p:nvPr/>
        </p:nvSpPr>
        <p:spPr>
          <a:xfrm>
            <a:off x="5886986" y="5140300"/>
            <a:ext cx="65491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smtClean="0"/>
              <a:t>検知</a:t>
            </a:r>
            <a:endParaRPr kumimoji="1" lang="ja-JP" altLang="en-US" dirty="0"/>
          </a:p>
        </p:txBody>
      </p:sp>
    </p:spTree>
    <p:custDataLst>
      <p:tags r:id="rId1"/>
    </p:custData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91 0.00047 L -0.08836 0.09514 " pathEditMode="relative" rAng="0" ptsTypes="AA">
                                      <p:cBhvr>
                                        <p:cTn id="6" dur="1000" fill="hold"/>
                                        <p:tgtEl>
                                          <p:spTgt spid="17"/>
                                        </p:tgtEl>
                                        <p:attrNameLst>
                                          <p:attrName>ppt_x</p:attrName>
                                          <p:attrName>ppt_y</p:attrName>
                                        </p:attrNameLst>
                                      </p:cBhvr>
                                      <p:rCtr x="-4300" y="4700"/>
                                    </p:animMotion>
                                  </p:childTnLst>
                                </p:cTn>
                              </p:par>
                            </p:childTnLst>
                          </p:cTn>
                        </p:par>
                        <p:par>
                          <p:cTn id="7" fill="hold">
                            <p:stCondLst>
                              <p:cond delay="1000"/>
                            </p:stCondLst>
                            <p:childTnLst>
                              <p:par>
                                <p:cTn id="8" presetID="3" presetClass="entr" presetSubtype="10" fill="hold"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linds(horizontal)">
                                      <p:cBhvr>
                                        <p:cTn id="15" dur="500"/>
                                        <p:tgtEl>
                                          <p:spTgt spid="1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IDS</a:t>
            </a:r>
            <a:r>
              <a:rPr kumimoji="1" lang="ja-JP" altLang="en-US" dirty="0" smtClean="0"/>
              <a:t>への攻撃</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侵入検知システム</a:t>
            </a:r>
            <a:r>
              <a:rPr lang="en-US" altLang="ja-JP" dirty="0"/>
              <a:t>(</a:t>
            </a:r>
            <a:r>
              <a:rPr lang="en-US" altLang="ja-JP" dirty="0" smtClean="0"/>
              <a:t>IDS)</a:t>
            </a:r>
            <a:r>
              <a:rPr lang="ja-JP" altLang="en-US" dirty="0" smtClean="0"/>
              <a:t>を攻撃してから本来の攻撃を行うことが増えてきた</a:t>
            </a:r>
            <a:endParaRPr lang="en-US" altLang="ja-JP" dirty="0" smtClean="0"/>
          </a:p>
          <a:p>
            <a:pPr lvl="1"/>
            <a:r>
              <a:rPr kumimoji="1" lang="ja-JP" altLang="en-US" dirty="0" smtClean="0"/>
              <a:t>例：</a:t>
            </a:r>
            <a:r>
              <a:rPr kumimoji="1" lang="en-US" altLang="ja-JP" dirty="0" smtClean="0"/>
              <a:t>Tripwire</a:t>
            </a:r>
            <a:r>
              <a:rPr kumimoji="1" lang="ja-JP" altLang="en-US" dirty="0" err="1" smtClean="0"/>
              <a:t>への</a:t>
            </a:r>
            <a:r>
              <a:rPr kumimoji="1" lang="ja-JP" altLang="en-US" dirty="0" smtClean="0"/>
              <a:t>攻撃</a:t>
            </a:r>
            <a:endParaRPr kumimoji="1" lang="en-US" altLang="ja-JP" dirty="0" smtClean="0"/>
          </a:p>
          <a:p>
            <a:pPr lvl="2"/>
            <a:r>
              <a:rPr lang="ja-JP" altLang="en-US" dirty="0" smtClean="0"/>
              <a:t>プロセスを停止</a:t>
            </a:r>
            <a:endParaRPr lang="en-US" altLang="ja-JP" dirty="0" smtClean="0"/>
          </a:p>
          <a:p>
            <a:pPr lvl="3"/>
            <a:r>
              <a:rPr lang="ja-JP" altLang="en-US" dirty="0" smtClean="0"/>
              <a:t>ファイルの整合性チェックが行われなくなる</a:t>
            </a:r>
            <a:endParaRPr lang="en-US" altLang="ja-JP" dirty="0" smtClean="0"/>
          </a:p>
          <a:p>
            <a:pPr lvl="2"/>
            <a:r>
              <a:rPr kumimoji="1" lang="ja-JP" altLang="en-US" dirty="0" smtClean="0"/>
              <a:t>ポリシーファイル</a:t>
            </a:r>
            <a:r>
              <a:rPr lang="ja-JP" altLang="en-US" dirty="0" smtClean="0"/>
              <a:t>の</a:t>
            </a:r>
            <a:r>
              <a:rPr kumimoji="1" lang="ja-JP" altLang="en-US" dirty="0" smtClean="0"/>
              <a:t>書き換え</a:t>
            </a:r>
            <a:endParaRPr kumimoji="1" lang="en-US" altLang="ja-JP" dirty="0" smtClean="0"/>
          </a:p>
          <a:p>
            <a:pPr lvl="3"/>
            <a:r>
              <a:rPr kumimoji="1" lang="ja-JP" altLang="en-US" dirty="0" smtClean="0"/>
              <a:t>改ざんしたファイル</a:t>
            </a:r>
            <a:r>
              <a:rPr lang="ja-JP" altLang="en-US" dirty="0" smtClean="0"/>
              <a:t>の</a:t>
            </a:r>
            <a:r>
              <a:rPr kumimoji="1" lang="ja-JP" altLang="en-US" dirty="0" smtClean="0"/>
              <a:t>チェックを回避できる</a:t>
            </a:r>
            <a:endParaRPr kumimoji="1" lang="en-US" altLang="ja-JP" dirty="0" smtClean="0"/>
          </a:p>
          <a:p>
            <a:pPr lvl="2"/>
            <a:r>
              <a:rPr kumimoji="1" lang="ja-JP" altLang="en-US" dirty="0" smtClean="0"/>
              <a:t>データベースへの再登録</a:t>
            </a:r>
            <a:endParaRPr kumimoji="1" lang="en-US" altLang="ja-JP" dirty="0" smtClean="0"/>
          </a:p>
          <a:p>
            <a:pPr lvl="3"/>
            <a:r>
              <a:rPr kumimoji="1" lang="ja-JP" altLang="en-US" dirty="0" smtClean="0"/>
              <a:t>改ざん後のファイルの内容が正しいと判定される</a:t>
            </a:r>
            <a:endParaRPr kumimoji="1" lang="en-US" altLang="ja-JP" dirty="0" smtClean="0"/>
          </a:p>
          <a:p>
            <a:pPr lvl="2"/>
            <a:r>
              <a:rPr lang="ja-JP" altLang="en-US" dirty="0" smtClean="0"/>
              <a:t>レポートの改ざん</a:t>
            </a:r>
            <a:endParaRPr lang="en-US" altLang="ja-JP" dirty="0" smtClean="0"/>
          </a:p>
          <a:p>
            <a:pPr lvl="3"/>
            <a:r>
              <a:rPr lang="ja-JP" altLang="en-US" dirty="0" smtClean="0"/>
              <a:t>検出結果が管理者に通知されないようにできる</a:t>
            </a:r>
            <a:endParaRPr kumimoji="1" lang="ja-JP" altLang="en-US" dirty="0"/>
          </a:p>
        </p:txBody>
      </p:sp>
    </p:spTree>
    <p:extLst>
      <p:ext uri="{BB962C8B-B14F-4D97-AF65-F5344CB8AC3E}">
        <p14:creationId xmlns:p14="http://schemas.microsoft.com/office/powerpoint/2010/main" val="28467665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IDS</a:t>
            </a:r>
            <a:r>
              <a:rPr kumimoji="1" lang="ja-JP" altLang="en-US" dirty="0" smtClean="0"/>
              <a:t>のオフロード</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仮想マシン</a:t>
            </a:r>
            <a:r>
              <a:rPr kumimoji="1" lang="en-US" altLang="ja-JP" dirty="0" smtClean="0"/>
              <a:t>(VM)</a:t>
            </a:r>
            <a:r>
              <a:rPr kumimoji="1" lang="ja-JP" altLang="en-US" dirty="0" smtClean="0"/>
              <a:t>を用いて</a:t>
            </a:r>
            <a:r>
              <a:rPr kumimoji="1" lang="en-US" altLang="ja-JP" dirty="0" smtClean="0"/>
              <a:t>IDS</a:t>
            </a:r>
            <a:r>
              <a:rPr kumimoji="1" lang="ja-JP" altLang="en-US" dirty="0" smtClean="0"/>
              <a:t>だけを別の</a:t>
            </a:r>
            <a:r>
              <a:rPr kumimoji="1" lang="en-US" altLang="ja-JP" dirty="0" smtClean="0"/>
              <a:t>VM</a:t>
            </a:r>
            <a:r>
              <a:rPr kumimoji="1" lang="ja-JP" altLang="en-US" dirty="0" smtClean="0"/>
              <a:t>で動かす手法が提案されている</a:t>
            </a:r>
            <a:endParaRPr kumimoji="1" lang="en-US" altLang="ja-JP" dirty="0" smtClean="0"/>
          </a:p>
          <a:p>
            <a:pPr lvl="1"/>
            <a:r>
              <a:rPr kumimoji="1" lang="en-US" altLang="ja-JP" dirty="0" smtClean="0"/>
              <a:t>IDS</a:t>
            </a:r>
            <a:r>
              <a:rPr lang="ja-JP" altLang="en-US" dirty="0" smtClean="0"/>
              <a:t>が</a:t>
            </a:r>
            <a:r>
              <a:rPr kumimoji="1" lang="ja-JP" altLang="en-US" dirty="0" smtClean="0"/>
              <a:t>攻撃</a:t>
            </a:r>
            <a:r>
              <a:rPr lang="ja-JP" altLang="en-US" dirty="0" smtClean="0"/>
              <a:t>を受ける可能性を減らす</a:t>
            </a:r>
            <a:endParaRPr kumimoji="1" lang="ja-JP" altLang="en-US" dirty="0" smtClean="0"/>
          </a:p>
          <a:p>
            <a:pPr lvl="1"/>
            <a:r>
              <a:rPr kumimoji="1" lang="en-US" altLang="ja-JP" dirty="0" err="1" smtClean="0"/>
              <a:t>Xen</a:t>
            </a:r>
            <a:r>
              <a:rPr kumimoji="1" lang="ja-JP" altLang="en-US" dirty="0" smtClean="0"/>
              <a:t>の場合、ドメイン</a:t>
            </a:r>
            <a:r>
              <a:rPr kumimoji="1" lang="en-US" altLang="ja-JP" dirty="0" smtClean="0"/>
              <a:t>0</a:t>
            </a:r>
            <a:r>
              <a:rPr kumimoji="1" lang="ja-JP" altLang="en-US" dirty="0" smtClean="0"/>
              <a:t>で</a:t>
            </a:r>
            <a:r>
              <a:rPr kumimoji="1" lang="en-US" altLang="ja-JP" dirty="0" smtClean="0"/>
              <a:t>IDS</a:t>
            </a:r>
            <a:r>
              <a:rPr kumimoji="1" lang="ja-JP" altLang="en-US" dirty="0" smtClean="0"/>
              <a:t>を動かす</a:t>
            </a:r>
            <a:endParaRPr kumimoji="1" lang="en-US" altLang="ja-JP" dirty="0" smtClean="0"/>
          </a:p>
          <a:p>
            <a:pPr lvl="2"/>
            <a:r>
              <a:rPr lang="en-US" altLang="ja-JP" dirty="0" smtClean="0"/>
              <a:t>Tripwire</a:t>
            </a:r>
            <a:r>
              <a:rPr lang="ja-JP" altLang="en-US" dirty="0" smtClean="0"/>
              <a:t>プロセス、ポリシーファイル、データベース、レポートをドメイン</a:t>
            </a:r>
            <a:r>
              <a:rPr lang="en-US" altLang="ja-JP" dirty="0" smtClean="0"/>
              <a:t>0</a:t>
            </a:r>
            <a:r>
              <a:rPr lang="ja-JP" altLang="en-US" dirty="0" smtClean="0"/>
              <a:t>に移動</a:t>
            </a:r>
            <a:endParaRPr lang="en-US" altLang="ja-JP" dirty="0" smtClean="0"/>
          </a:p>
          <a:p>
            <a:pPr lvl="2"/>
            <a:r>
              <a:rPr kumimoji="1" lang="ja-JP" altLang="en-US" dirty="0" smtClean="0"/>
              <a:t>ドメイン</a:t>
            </a:r>
            <a:r>
              <a:rPr kumimoji="1" lang="en-US" altLang="ja-JP" dirty="0" smtClean="0"/>
              <a:t>U</a:t>
            </a:r>
            <a:r>
              <a:rPr kumimoji="1" lang="ja-JP" altLang="en-US" dirty="0" smtClean="0"/>
              <a:t>のディスクイメージをマウントして監視</a:t>
            </a:r>
            <a:endParaRPr kumimoji="1" lang="en-US" altLang="ja-JP" dirty="0" smtClean="0"/>
          </a:p>
        </p:txBody>
      </p:sp>
      <p:sp>
        <p:nvSpPr>
          <p:cNvPr id="4" name="角丸四角形 3"/>
          <p:cNvSpPr/>
          <p:nvPr/>
        </p:nvSpPr>
        <p:spPr>
          <a:xfrm>
            <a:off x="4004906" y="4500864"/>
            <a:ext cx="1506208" cy="170080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フローチャート : 磁気ディスク 4"/>
          <p:cNvSpPr/>
          <p:nvPr/>
        </p:nvSpPr>
        <p:spPr>
          <a:xfrm>
            <a:off x="4546504" y="5493724"/>
            <a:ext cx="648072" cy="575788"/>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Disc</a:t>
            </a:r>
            <a:endParaRPr kumimoji="1" lang="ja-JP" altLang="en-US" dirty="0"/>
          </a:p>
        </p:txBody>
      </p:sp>
      <p:sp>
        <p:nvSpPr>
          <p:cNvPr id="6" name="星 12 5"/>
          <p:cNvSpPr/>
          <p:nvPr/>
        </p:nvSpPr>
        <p:spPr>
          <a:xfrm>
            <a:off x="6169026" y="4666510"/>
            <a:ext cx="599728" cy="604535"/>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7" name="直線矢印コネクタ 6"/>
          <p:cNvCxnSpPr>
            <a:stCxn id="6" idx="7"/>
            <a:endCxn id="10" idx="6"/>
          </p:cNvCxnSpPr>
          <p:nvPr/>
        </p:nvCxnSpPr>
        <p:spPr>
          <a:xfrm flipH="1">
            <a:off x="5194576" y="4968778"/>
            <a:ext cx="974450" cy="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8" name="角丸四角形 7"/>
          <p:cNvSpPr/>
          <p:nvPr/>
        </p:nvSpPr>
        <p:spPr>
          <a:xfrm>
            <a:off x="1804086" y="4500864"/>
            <a:ext cx="1590289" cy="170080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円/楕円 9"/>
          <p:cNvSpPr/>
          <p:nvPr/>
        </p:nvSpPr>
        <p:spPr>
          <a:xfrm>
            <a:off x="4186464" y="4716888"/>
            <a:ext cx="1008112" cy="50377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IDS</a:t>
            </a:r>
            <a:endParaRPr kumimoji="1" lang="ja-JP" altLang="en-US" dirty="0"/>
          </a:p>
        </p:txBody>
      </p:sp>
      <p:sp>
        <p:nvSpPr>
          <p:cNvPr id="11" name="テキスト ボックス 10"/>
          <p:cNvSpPr txBox="1"/>
          <p:nvPr/>
        </p:nvSpPr>
        <p:spPr>
          <a:xfrm>
            <a:off x="1945665" y="6271070"/>
            <a:ext cx="1448710" cy="369332"/>
          </a:xfrm>
          <a:prstGeom prst="rect">
            <a:avLst/>
          </a:prstGeom>
          <a:noFill/>
        </p:spPr>
        <p:txBody>
          <a:bodyPr wrap="square" rtlCol="0">
            <a:spAutoFit/>
          </a:bodyPr>
          <a:lstStyle/>
          <a:p>
            <a:r>
              <a:rPr kumimoji="1" lang="ja-JP" altLang="en-US" dirty="0" smtClean="0"/>
              <a:t>ドメイン</a:t>
            </a:r>
            <a:r>
              <a:rPr kumimoji="1" lang="en-US" altLang="ja-JP" dirty="0" smtClean="0"/>
              <a:t>0</a:t>
            </a:r>
            <a:endParaRPr kumimoji="1" lang="ja-JP" altLang="en-US" dirty="0"/>
          </a:p>
        </p:txBody>
      </p:sp>
      <p:sp>
        <p:nvSpPr>
          <p:cNvPr id="12" name="テキスト ボックス 11"/>
          <p:cNvSpPr txBox="1"/>
          <p:nvPr/>
        </p:nvSpPr>
        <p:spPr>
          <a:xfrm>
            <a:off x="4099946" y="6271070"/>
            <a:ext cx="1411168" cy="369332"/>
          </a:xfrm>
          <a:prstGeom prst="rect">
            <a:avLst/>
          </a:prstGeom>
          <a:noFill/>
        </p:spPr>
        <p:txBody>
          <a:bodyPr wrap="square" rtlCol="0">
            <a:spAutoFit/>
          </a:bodyPr>
          <a:lstStyle/>
          <a:p>
            <a:r>
              <a:rPr kumimoji="1" lang="ja-JP" altLang="en-US" dirty="0" smtClean="0"/>
              <a:t>ドメイン</a:t>
            </a:r>
            <a:r>
              <a:rPr kumimoji="1" lang="en-US" altLang="ja-JP" dirty="0" smtClean="0"/>
              <a:t>U</a:t>
            </a:r>
            <a:endParaRPr kumimoji="1" lang="ja-JP" altLang="en-US" dirty="0"/>
          </a:p>
        </p:txBody>
      </p:sp>
      <p:grpSp>
        <p:nvGrpSpPr>
          <p:cNvPr id="14" name="グループ化 13"/>
          <p:cNvGrpSpPr/>
          <p:nvPr/>
        </p:nvGrpSpPr>
        <p:grpSpPr>
          <a:xfrm>
            <a:off x="1840789" y="5436964"/>
            <a:ext cx="2545860" cy="666819"/>
            <a:chOff x="1840789" y="5436964"/>
            <a:chExt cx="2545860" cy="666819"/>
          </a:xfrm>
        </p:grpSpPr>
        <p:sp>
          <p:nvSpPr>
            <p:cNvPr id="9" name="曲折矢印 8"/>
            <p:cNvSpPr/>
            <p:nvPr/>
          </p:nvSpPr>
          <p:spPr>
            <a:xfrm rot="10800000" flipH="1">
              <a:off x="2446639" y="5436964"/>
              <a:ext cx="1940010" cy="482150"/>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1840789" y="5734451"/>
              <a:ext cx="785818" cy="369332"/>
            </a:xfrm>
            <a:prstGeom prst="rect">
              <a:avLst/>
            </a:prstGeom>
            <a:noFill/>
          </p:spPr>
          <p:txBody>
            <a:bodyPr wrap="square" rtlCol="0">
              <a:spAutoFit/>
            </a:bodyPr>
            <a:lstStyle/>
            <a:p>
              <a:r>
                <a:rPr lang="ja-JP" altLang="en-US" dirty="0" smtClean="0">
                  <a:latin typeface="+mj-ea"/>
                  <a:ea typeface="+mj-ea"/>
                </a:rPr>
                <a:t>監視</a:t>
              </a:r>
              <a:endParaRPr kumimoji="1" lang="ja-JP" altLang="en-US" dirty="0">
                <a:latin typeface="+mj-ea"/>
                <a:ea typeface="+mj-ea"/>
              </a:endParaRPr>
            </a:p>
          </p:txBody>
        </p:sp>
      </p:grpSp>
    </p:spTree>
    <p:custDataLst>
      <p:tags r:id="rId1"/>
    </p:custDataLst>
    <p:extLst>
      <p:ext uri="{BB962C8B-B14F-4D97-AF65-F5344CB8AC3E}">
        <p14:creationId xmlns:p14="http://schemas.microsoft.com/office/powerpoint/2010/main" val="3870827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2.77778E-6 2.96296E-6 L -0.22917 2.96296E-6 " pathEditMode="relative" rAng="0" ptsTypes="AA">
                                      <p:cBhvr>
                                        <p:cTn id="6" dur="1000" fill="hold"/>
                                        <p:tgtEl>
                                          <p:spTgt spid="10"/>
                                        </p:tgtEl>
                                        <p:attrNameLst>
                                          <p:attrName>ppt_x</p:attrName>
                                          <p:attrName>ppt_y</p:attrName>
                                        </p:attrNameLst>
                                      </p:cBhvr>
                                      <p:rCtr x="-11458" y="0"/>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メモリ使用量に関する問題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IDS</a:t>
            </a:r>
            <a:r>
              <a:rPr kumimoji="1" lang="ja-JP" altLang="en-US" dirty="0" smtClean="0"/>
              <a:t>がドメイン</a:t>
            </a:r>
            <a:r>
              <a:rPr kumimoji="1" lang="en-US" altLang="ja-JP" dirty="0" smtClean="0"/>
              <a:t>0</a:t>
            </a:r>
            <a:r>
              <a:rPr kumimoji="1" lang="ja-JP" altLang="en-US" dirty="0" smtClean="0"/>
              <a:t>のメモリを使うことになる</a:t>
            </a:r>
            <a:endParaRPr kumimoji="1" lang="en-US" altLang="ja-JP" dirty="0" smtClean="0"/>
          </a:p>
          <a:p>
            <a:pPr lvl="1"/>
            <a:r>
              <a:rPr lang="en-US" altLang="ja-JP" dirty="0" smtClean="0"/>
              <a:t>VM</a:t>
            </a:r>
            <a:r>
              <a:rPr lang="ja-JP" altLang="en-US" dirty="0" smtClean="0"/>
              <a:t>間の公平性が失われる</a:t>
            </a:r>
            <a:endParaRPr lang="en-US" altLang="ja-JP" dirty="0" smtClean="0"/>
          </a:p>
          <a:p>
            <a:pPr lvl="2"/>
            <a:r>
              <a:rPr lang="en-US" altLang="ja-JP" dirty="0" smtClean="0"/>
              <a:t>IDS</a:t>
            </a:r>
            <a:r>
              <a:rPr lang="ja-JP" altLang="en-US" dirty="0" smtClean="0"/>
              <a:t>をオフロードした</a:t>
            </a:r>
            <a:r>
              <a:rPr lang="en-US" altLang="ja-JP" dirty="0" smtClean="0"/>
              <a:t>VM</a:t>
            </a:r>
            <a:r>
              <a:rPr lang="ja-JP" altLang="en-US" dirty="0" smtClean="0"/>
              <a:t>は割り当てられたサイズ以上のメモリを使える</a:t>
            </a:r>
            <a:endParaRPr lang="en-US" altLang="ja-JP" dirty="0" smtClean="0"/>
          </a:p>
          <a:p>
            <a:pPr lvl="1"/>
            <a:r>
              <a:rPr kumimoji="1" lang="ja-JP" altLang="en-US" dirty="0" smtClean="0"/>
              <a:t>システム全体の性能が低下する恐れがある</a:t>
            </a:r>
            <a:endParaRPr kumimoji="1" lang="en-US" altLang="ja-JP" dirty="0" smtClean="0"/>
          </a:p>
          <a:p>
            <a:pPr lvl="2"/>
            <a:r>
              <a:rPr lang="en-US" altLang="ja-JP" dirty="0"/>
              <a:t>IDS</a:t>
            </a:r>
            <a:r>
              <a:rPr lang="ja-JP" altLang="en-US" dirty="0"/>
              <a:t>がドメイン</a:t>
            </a:r>
            <a:r>
              <a:rPr lang="en-US" altLang="ja-JP" dirty="0"/>
              <a:t>0</a:t>
            </a:r>
            <a:r>
              <a:rPr lang="ja-JP" altLang="en-US" dirty="0"/>
              <a:t>のメモリを</a:t>
            </a:r>
            <a:r>
              <a:rPr lang="ja-JP" altLang="en-US" dirty="0" smtClean="0"/>
              <a:t>使いすぎた場合</a:t>
            </a:r>
            <a:endParaRPr lang="en-US" altLang="ja-JP" dirty="0"/>
          </a:p>
        </p:txBody>
      </p:sp>
      <p:sp>
        <p:nvSpPr>
          <p:cNvPr id="4" name="角丸四角形 3"/>
          <p:cNvSpPr/>
          <p:nvPr/>
        </p:nvSpPr>
        <p:spPr>
          <a:xfrm>
            <a:off x="2417713" y="4390374"/>
            <a:ext cx="1787701" cy="171451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 name="角丸四角形 4"/>
          <p:cNvSpPr/>
          <p:nvPr/>
        </p:nvSpPr>
        <p:spPr>
          <a:xfrm>
            <a:off x="460179" y="4390374"/>
            <a:ext cx="1619430" cy="171451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 name="テキスト ボックス 48"/>
          <p:cNvSpPr txBox="1">
            <a:spLocks noChangeArrowheads="1"/>
          </p:cNvSpPr>
          <p:nvPr/>
        </p:nvSpPr>
        <p:spPr bwMode="auto">
          <a:xfrm>
            <a:off x="627944" y="4021042"/>
            <a:ext cx="1023037" cy="369332"/>
          </a:xfrm>
          <a:prstGeom prst="rect">
            <a:avLst/>
          </a:prstGeom>
          <a:noFill/>
          <a:ln w="9525">
            <a:noFill/>
            <a:miter lim="800000"/>
            <a:headEnd/>
            <a:tailEnd/>
          </a:ln>
        </p:spPr>
        <p:txBody>
          <a:bodyPr wrap="none">
            <a:spAutoFit/>
          </a:bodyPr>
          <a:lstStyle/>
          <a:p>
            <a:r>
              <a:rPr lang="ja-JP" altLang="en-US" b="1" dirty="0" smtClean="0">
                <a:latin typeface="Calibri" pitchFamily="34" charset="0"/>
              </a:rPr>
              <a:t>ドメイン</a:t>
            </a:r>
            <a:r>
              <a:rPr lang="en-US" altLang="ja-JP" b="1" dirty="0" smtClean="0">
                <a:latin typeface="Calibri" pitchFamily="34" charset="0"/>
              </a:rPr>
              <a:t>0</a:t>
            </a:r>
            <a:endParaRPr lang="ja-JP" altLang="en-US" b="1" dirty="0">
              <a:latin typeface="Calibri" pitchFamily="34" charset="0"/>
            </a:endParaRPr>
          </a:p>
        </p:txBody>
      </p:sp>
      <p:sp>
        <p:nvSpPr>
          <p:cNvPr id="7" name="テキスト ボックス 49"/>
          <p:cNvSpPr txBox="1">
            <a:spLocks noChangeArrowheads="1"/>
          </p:cNvSpPr>
          <p:nvPr/>
        </p:nvSpPr>
        <p:spPr bwMode="auto">
          <a:xfrm>
            <a:off x="2666750" y="4041734"/>
            <a:ext cx="1056700" cy="369332"/>
          </a:xfrm>
          <a:prstGeom prst="rect">
            <a:avLst/>
          </a:prstGeom>
          <a:noFill/>
          <a:ln w="9525">
            <a:noFill/>
            <a:miter lim="800000"/>
            <a:headEnd/>
            <a:tailEnd/>
          </a:ln>
        </p:spPr>
        <p:txBody>
          <a:bodyPr wrap="none">
            <a:spAutoFit/>
          </a:bodyPr>
          <a:lstStyle/>
          <a:p>
            <a:r>
              <a:rPr lang="ja-JP" altLang="en-US" b="1" dirty="0" smtClean="0">
                <a:latin typeface="Calibri" pitchFamily="34" charset="0"/>
              </a:rPr>
              <a:t>ドメイン</a:t>
            </a:r>
            <a:r>
              <a:rPr lang="en-US" altLang="ja-JP" b="1" dirty="0" smtClean="0">
                <a:latin typeface="Calibri" pitchFamily="34" charset="0"/>
              </a:rPr>
              <a:t>U</a:t>
            </a:r>
            <a:endParaRPr lang="ja-JP" altLang="en-US" b="1" dirty="0">
              <a:latin typeface="Calibri" pitchFamily="34" charset="0"/>
            </a:endParaRPr>
          </a:p>
        </p:txBody>
      </p:sp>
      <p:sp>
        <p:nvSpPr>
          <p:cNvPr id="10" name="円/楕円 9"/>
          <p:cNvSpPr/>
          <p:nvPr/>
        </p:nvSpPr>
        <p:spPr>
          <a:xfrm>
            <a:off x="909875" y="4819002"/>
            <a:ext cx="857256" cy="42862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IDS</a:t>
            </a:r>
            <a:endParaRPr kumimoji="1" lang="ja-JP" altLang="en-US" dirty="0"/>
          </a:p>
        </p:txBody>
      </p:sp>
      <p:sp>
        <p:nvSpPr>
          <p:cNvPr id="16" name="円/楕円 15"/>
          <p:cNvSpPr/>
          <p:nvPr/>
        </p:nvSpPr>
        <p:spPr>
          <a:xfrm flipH="1">
            <a:off x="2806803" y="4819002"/>
            <a:ext cx="1071570" cy="50006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j-ea"/>
                <a:ea typeface="+mj-ea"/>
              </a:rPr>
              <a:t>サーバ</a:t>
            </a:r>
            <a:endParaRPr kumimoji="1" lang="ja-JP" altLang="en-US" sz="1400" dirty="0">
              <a:latin typeface="+mj-ea"/>
              <a:ea typeface="+mj-ea"/>
            </a:endParaRPr>
          </a:p>
        </p:txBody>
      </p:sp>
      <p:sp>
        <p:nvSpPr>
          <p:cNvPr id="17" name="正方形/長方形 16"/>
          <p:cNvSpPr/>
          <p:nvPr/>
        </p:nvSpPr>
        <p:spPr>
          <a:xfrm>
            <a:off x="627944" y="5704653"/>
            <a:ext cx="1246695" cy="2857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smtClean="0"/>
              <a:t>ドメイン</a:t>
            </a:r>
            <a:r>
              <a:rPr kumimoji="1" lang="en-US" altLang="ja-JP" sz="1100" dirty="0" smtClean="0"/>
              <a:t>0</a:t>
            </a:r>
            <a:r>
              <a:rPr kumimoji="1" lang="ja-JP" altLang="en-US" sz="1100" dirty="0" smtClean="0"/>
              <a:t>メモリ</a:t>
            </a:r>
            <a:endParaRPr kumimoji="1" lang="ja-JP" altLang="en-US" sz="1100" dirty="0"/>
          </a:p>
        </p:txBody>
      </p:sp>
      <p:sp>
        <p:nvSpPr>
          <p:cNvPr id="18" name="正方形/長方形 17"/>
          <p:cNvSpPr/>
          <p:nvPr/>
        </p:nvSpPr>
        <p:spPr>
          <a:xfrm>
            <a:off x="2666750" y="5704653"/>
            <a:ext cx="1351676" cy="2857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smtClean="0">
                <a:latin typeface="+mj-ea"/>
                <a:ea typeface="+mj-ea"/>
              </a:rPr>
              <a:t>ドメイン</a:t>
            </a:r>
            <a:r>
              <a:rPr kumimoji="1" lang="en-US" altLang="ja-JP" sz="1100" dirty="0" smtClean="0">
                <a:latin typeface="+mj-ea"/>
                <a:ea typeface="+mj-ea"/>
              </a:rPr>
              <a:t>U</a:t>
            </a:r>
            <a:r>
              <a:rPr kumimoji="1" lang="ja-JP" altLang="en-US" sz="1100" dirty="0" smtClean="0">
                <a:latin typeface="+mj-ea"/>
                <a:ea typeface="+mj-ea"/>
              </a:rPr>
              <a:t>メモリ</a:t>
            </a:r>
            <a:endParaRPr kumimoji="1" lang="ja-JP" altLang="en-US" sz="1100" dirty="0">
              <a:latin typeface="+mj-ea"/>
              <a:ea typeface="+mj-ea"/>
            </a:endParaRPr>
          </a:p>
        </p:txBody>
      </p:sp>
      <p:graphicFrame>
        <p:nvGraphicFramePr>
          <p:cNvPr id="22" name="グラフ 21"/>
          <p:cNvGraphicFramePr/>
          <p:nvPr>
            <p:extLst>
              <p:ext uri="{D42A27DB-BD31-4B8C-83A1-F6EECF244321}">
                <p14:modId xmlns:p14="http://schemas.microsoft.com/office/powerpoint/2010/main" val="2760213401"/>
              </p:ext>
            </p:extLst>
          </p:nvPr>
        </p:nvGraphicFramePr>
        <p:xfrm>
          <a:off x="4607170" y="4064437"/>
          <a:ext cx="4242038" cy="2704419"/>
        </p:xfrm>
        <a:graphic>
          <a:graphicData uri="http://schemas.openxmlformats.org/drawingml/2006/chart">
            <c:chart xmlns:c="http://schemas.openxmlformats.org/drawingml/2006/chart" xmlns:r="http://schemas.openxmlformats.org/officeDocument/2006/relationships" r:id="rId3"/>
          </a:graphicData>
        </a:graphic>
      </p:graphicFrame>
      <p:grpSp>
        <p:nvGrpSpPr>
          <p:cNvPr id="32" name="グループ化 31"/>
          <p:cNvGrpSpPr/>
          <p:nvPr/>
        </p:nvGrpSpPr>
        <p:grpSpPr>
          <a:xfrm>
            <a:off x="379252" y="5704653"/>
            <a:ext cx="2556159" cy="988501"/>
            <a:chOff x="379252" y="5704653"/>
            <a:chExt cx="2556159" cy="988501"/>
          </a:xfrm>
        </p:grpSpPr>
        <p:sp>
          <p:nvSpPr>
            <p:cNvPr id="9" name="正方形/長方形 8"/>
            <p:cNvSpPr/>
            <p:nvPr/>
          </p:nvSpPr>
          <p:spPr bwMode="auto">
            <a:xfrm>
              <a:off x="1436667" y="5704653"/>
              <a:ext cx="428628" cy="312737"/>
            </a:xfrm>
            <a:prstGeom prst="rect">
              <a:avLst/>
            </a:prstGeom>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1400" dirty="0">
                <a:solidFill>
                  <a:schemeClr val="tx1"/>
                </a:solidFill>
                <a:latin typeface="+mj-ea"/>
                <a:ea typeface="+mj-ea"/>
              </a:endParaRPr>
            </a:p>
          </p:txBody>
        </p:sp>
        <p:sp>
          <p:nvSpPr>
            <p:cNvPr id="19" name="テキスト ボックス 18"/>
            <p:cNvSpPr txBox="1"/>
            <p:nvPr/>
          </p:nvSpPr>
          <p:spPr>
            <a:xfrm>
              <a:off x="379252" y="6323822"/>
              <a:ext cx="2556159" cy="369332"/>
            </a:xfrm>
            <a:prstGeom prst="rect">
              <a:avLst/>
            </a:prstGeom>
            <a:noFill/>
          </p:spPr>
          <p:txBody>
            <a:bodyPr wrap="square" rtlCol="0">
              <a:spAutoFit/>
            </a:bodyPr>
            <a:lstStyle/>
            <a:p>
              <a:r>
                <a:rPr kumimoji="1" lang="en-US" altLang="ja-JP" dirty="0" smtClean="0"/>
                <a:t>IDS</a:t>
              </a:r>
              <a:r>
                <a:rPr kumimoji="1" lang="ja-JP" altLang="en-US" dirty="0" smtClean="0"/>
                <a:t>の使用するメモリ</a:t>
              </a:r>
              <a:endParaRPr kumimoji="1" lang="ja-JP" altLang="en-US" dirty="0"/>
            </a:p>
          </p:txBody>
        </p:sp>
        <p:cxnSp>
          <p:nvCxnSpPr>
            <p:cNvPr id="25" name="直線矢印コネクタ 24"/>
            <p:cNvCxnSpPr>
              <a:stCxn id="19" idx="0"/>
              <a:endCxn id="9" idx="2"/>
            </p:cNvCxnSpPr>
            <p:nvPr/>
          </p:nvCxnSpPr>
          <p:spPr>
            <a:xfrm flipH="1" flipV="1">
              <a:off x="1650981" y="6017390"/>
              <a:ext cx="6351" cy="30643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
        <p:nvSpPr>
          <p:cNvPr id="27" name="テキスト ボックス 26"/>
          <p:cNvSpPr txBox="1"/>
          <p:nvPr/>
        </p:nvSpPr>
        <p:spPr>
          <a:xfrm>
            <a:off x="5882054" y="4172671"/>
            <a:ext cx="1683731" cy="646331"/>
          </a:xfrm>
          <a:prstGeom prst="rect">
            <a:avLst/>
          </a:prstGeom>
          <a:solidFill>
            <a:schemeClr val="bg1"/>
          </a:solidFill>
          <a:ln>
            <a:solidFill>
              <a:schemeClr val="tx1"/>
            </a:solidFill>
          </a:ln>
        </p:spPr>
        <p:txBody>
          <a:bodyPr wrap="none" rtlCol="0">
            <a:spAutoFit/>
          </a:bodyPr>
          <a:lstStyle/>
          <a:p>
            <a:r>
              <a:rPr lang="en-US" altLang="ja-JP" dirty="0" err="1" smtClean="0"/>
              <a:t>VM+Tripwire</a:t>
            </a:r>
            <a:r>
              <a:rPr lang="ja-JP" altLang="en-US" dirty="0" smtClean="0"/>
              <a:t>の</a:t>
            </a:r>
            <a:endParaRPr lang="en-US" altLang="ja-JP" dirty="0" smtClean="0"/>
          </a:p>
          <a:p>
            <a:r>
              <a:rPr lang="ja-JP" altLang="en-US" dirty="0" smtClean="0"/>
              <a:t>メモリサイズ</a:t>
            </a:r>
            <a:endParaRPr lang="en-US" altLang="ja-JP" dirty="0" smtClean="0"/>
          </a:p>
        </p:txBody>
      </p:sp>
      <p:sp>
        <p:nvSpPr>
          <p:cNvPr id="28" name="テキスト ボックス 27"/>
          <p:cNvSpPr txBox="1"/>
          <p:nvPr/>
        </p:nvSpPr>
        <p:spPr>
          <a:xfrm>
            <a:off x="6322106" y="5915874"/>
            <a:ext cx="1835759" cy="369332"/>
          </a:xfrm>
          <a:prstGeom prst="rect">
            <a:avLst/>
          </a:prstGeom>
          <a:noFill/>
        </p:spPr>
        <p:txBody>
          <a:bodyPr wrap="none" rtlCol="0">
            <a:spAutoFit/>
          </a:bodyPr>
          <a:lstStyle/>
          <a:p>
            <a:r>
              <a:rPr kumimoji="1" lang="en-US" altLang="ja-JP" dirty="0" smtClean="0">
                <a:solidFill>
                  <a:srgbClr val="0070C0"/>
                </a:solidFill>
              </a:rPr>
              <a:t>VM</a:t>
            </a:r>
            <a:r>
              <a:rPr kumimoji="1" lang="ja-JP" altLang="en-US" dirty="0" smtClean="0">
                <a:solidFill>
                  <a:srgbClr val="0070C0"/>
                </a:solidFill>
              </a:rPr>
              <a:t>は</a:t>
            </a:r>
            <a:r>
              <a:rPr kumimoji="1" lang="en-US" altLang="ja-JP" dirty="0" smtClean="0">
                <a:solidFill>
                  <a:srgbClr val="0070C0"/>
                </a:solidFill>
              </a:rPr>
              <a:t>512MB</a:t>
            </a:r>
            <a:r>
              <a:rPr kumimoji="1" lang="ja-JP" altLang="en-US" dirty="0" smtClean="0">
                <a:solidFill>
                  <a:srgbClr val="0070C0"/>
                </a:solidFill>
              </a:rPr>
              <a:t>固定</a:t>
            </a:r>
            <a:endParaRPr kumimoji="1" lang="ja-JP" altLang="en-US" dirty="0">
              <a:solidFill>
                <a:srgbClr val="0070C0"/>
              </a:solidFill>
            </a:endParaRPr>
          </a:p>
        </p:txBody>
      </p:sp>
      <p:cxnSp>
        <p:nvCxnSpPr>
          <p:cNvPr id="30" name="直線矢印コネクタ 29"/>
          <p:cNvCxnSpPr/>
          <p:nvPr/>
        </p:nvCxnSpPr>
        <p:spPr>
          <a:xfrm flipH="1">
            <a:off x="5882054" y="6111370"/>
            <a:ext cx="440052" cy="3286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5251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kumimoji="1" lang="en-US" altLang="ja-JP" dirty="0" smtClean="0"/>
              <a:t>Balloon Performer</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オフロードした</a:t>
            </a:r>
            <a:r>
              <a:rPr kumimoji="1" lang="en-US" altLang="ja-JP" dirty="0" smtClean="0"/>
              <a:t>IDS</a:t>
            </a:r>
            <a:r>
              <a:rPr kumimoji="1" lang="ja-JP" altLang="en-US" dirty="0" smtClean="0"/>
              <a:t>が使用するメモリを考慮して</a:t>
            </a:r>
            <a:r>
              <a:rPr kumimoji="1" lang="en-US" altLang="ja-JP" dirty="0" smtClean="0"/>
              <a:t>VM</a:t>
            </a:r>
            <a:r>
              <a:rPr kumimoji="1" lang="ja-JP" altLang="en-US" dirty="0" smtClean="0"/>
              <a:t>のメモリを動的に割り当て直す</a:t>
            </a:r>
            <a:endParaRPr kumimoji="1" lang="en-US" altLang="ja-JP" dirty="0" smtClean="0"/>
          </a:p>
          <a:p>
            <a:pPr lvl="1"/>
            <a:r>
              <a:rPr lang="en-US" altLang="ja-JP" dirty="0" smtClean="0"/>
              <a:t>IDS</a:t>
            </a:r>
            <a:r>
              <a:rPr lang="ja-JP" altLang="en-US" dirty="0" smtClean="0"/>
              <a:t>のメモリ使用量とドメイン</a:t>
            </a:r>
            <a:r>
              <a:rPr lang="en-US" altLang="ja-JP" dirty="0" smtClean="0"/>
              <a:t>U</a:t>
            </a:r>
            <a:r>
              <a:rPr lang="ja-JP" altLang="en-US" dirty="0" smtClean="0"/>
              <a:t>のメモリ割り当ての合計を一定に保つ</a:t>
            </a:r>
            <a:endParaRPr lang="en-US" altLang="ja-JP" dirty="0" smtClean="0"/>
          </a:p>
          <a:p>
            <a:pPr lvl="2"/>
            <a:r>
              <a:rPr lang="ja-JP" altLang="en-US" dirty="0" smtClean="0"/>
              <a:t>ドメイン</a:t>
            </a:r>
            <a:r>
              <a:rPr lang="en-US" altLang="ja-JP" dirty="0" smtClean="0"/>
              <a:t>0</a:t>
            </a:r>
            <a:r>
              <a:rPr lang="ja-JP" altLang="en-US" dirty="0" smtClean="0"/>
              <a:t>で動く</a:t>
            </a:r>
            <a:r>
              <a:rPr lang="en-US" altLang="ja-JP" dirty="0" smtClean="0"/>
              <a:t>IDS</a:t>
            </a:r>
            <a:r>
              <a:rPr lang="ja-JP" altLang="en-US" dirty="0" smtClean="0"/>
              <a:t>のメモリ使用量を測定</a:t>
            </a:r>
            <a:endParaRPr lang="en-US" altLang="ja-JP" dirty="0" smtClean="0"/>
          </a:p>
          <a:p>
            <a:pPr lvl="2"/>
            <a:r>
              <a:rPr lang="ja-JP" altLang="en-US" dirty="0" smtClean="0"/>
              <a:t>その分を</a:t>
            </a:r>
            <a:r>
              <a:rPr kumimoji="1" lang="ja-JP" altLang="en-US" dirty="0" smtClean="0"/>
              <a:t>ドメイン</a:t>
            </a:r>
            <a:r>
              <a:rPr kumimoji="1" lang="en-US" altLang="ja-JP" dirty="0" smtClean="0"/>
              <a:t>U</a:t>
            </a:r>
            <a:r>
              <a:rPr kumimoji="1" lang="ja-JP" altLang="en-US" dirty="0" smtClean="0"/>
              <a:t>のメモリ割り当てから減らす</a:t>
            </a:r>
            <a:endParaRPr kumimoji="1" lang="en-US" altLang="ja-JP" dirty="0" smtClean="0"/>
          </a:p>
          <a:p>
            <a:pPr lvl="2"/>
            <a:r>
              <a:rPr lang="ja-JP" altLang="en-US" dirty="0" smtClean="0"/>
              <a:t>減らした分をドメイン</a:t>
            </a:r>
            <a:r>
              <a:rPr lang="en-US" altLang="ja-JP" dirty="0" smtClean="0"/>
              <a:t>0</a:t>
            </a:r>
            <a:r>
              <a:rPr lang="ja-JP" altLang="en-US" dirty="0" smtClean="0"/>
              <a:t>のメモリ割り当てに加える</a:t>
            </a:r>
            <a:endParaRPr lang="en-US" altLang="ja-JP" dirty="0" smtClean="0"/>
          </a:p>
          <a:p>
            <a:pPr lvl="1"/>
            <a:endParaRPr kumimoji="1" lang="ja-JP" altLang="en-US" dirty="0"/>
          </a:p>
        </p:txBody>
      </p:sp>
      <p:sp>
        <p:nvSpPr>
          <p:cNvPr id="4" name="角丸四角形 3"/>
          <p:cNvSpPr/>
          <p:nvPr/>
        </p:nvSpPr>
        <p:spPr bwMode="auto">
          <a:xfrm>
            <a:off x="2387802" y="5410113"/>
            <a:ext cx="928694" cy="571504"/>
          </a:xfrm>
          <a:prstGeom prst="round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sz="1200" b="1" dirty="0">
                <a:solidFill>
                  <a:schemeClr val="tx1"/>
                </a:solidFill>
                <a:latin typeface="+mn-ea"/>
              </a:rPr>
              <a:t>Balloon Performer</a:t>
            </a:r>
            <a:endParaRPr lang="ja-JP" altLang="en-US" sz="1200" b="1" dirty="0">
              <a:solidFill>
                <a:schemeClr val="tx1"/>
              </a:solidFill>
              <a:latin typeface="+mn-ea"/>
            </a:endParaRPr>
          </a:p>
        </p:txBody>
      </p:sp>
      <p:sp>
        <p:nvSpPr>
          <p:cNvPr id="5" name="角丸四角形 4"/>
          <p:cNvSpPr/>
          <p:nvPr/>
        </p:nvSpPr>
        <p:spPr>
          <a:xfrm>
            <a:off x="3770773" y="4783873"/>
            <a:ext cx="1492657" cy="1840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 name="角丸四角形 5"/>
          <p:cNvSpPr/>
          <p:nvPr/>
        </p:nvSpPr>
        <p:spPr>
          <a:xfrm>
            <a:off x="1741755" y="4767170"/>
            <a:ext cx="1717617" cy="18567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 name="円柱 6"/>
          <p:cNvSpPr/>
          <p:nvPr/>
        </p:nvSpPr>
        <p:spPr bwMode="auto">
          <a:xfrm>
            <a:off x="4173753" y="5568874"/>
            <a:ext cx="822326" cy="501650"/>
          </a:xfrm>
          <a:prstGeom prst="can">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ltLang="ja-JP" sz="1400" b="1" dirty="0" smtClean="0">
              <a:solidFill>
                <a:schemeClr val="tx1"/>
              </a:solidFill>
            </a:endParaRPr>
          </a:p>
          <a:p>
            <a:pPr algn="ctr" fontAlgn="auto">
              <a:spcBef>
                <a:spcPts val="0"/>
              </a:spcBef>
              <a:spcAft>
                <a:spcPts val="0"/>
              </a:spcAft>
              <a:defRPr/>
            </a:pPr>
            <a:r>
              <a:rPr lang="en-US" altLang="ja-JP" sz="1400" b="1" dirty="0" smtClean="0">
                <a:solidFill>
                  <a:schemeClr val="tx1"/>
                </a:solidFill>
              </a:rPr>
              <a:t>Disc</a:t>
            </a:r>
            <a:endParaRPr lang="en-US" altLang="ja-JP" sz="1400" b="1" dirty="0">
              <a:solidFill>
                <a:schemeClr val="tx1"/>
              </a:solidFill>
            </a:endParaRPr>
          </a:p>
          <a:p>
            <a:pPr algn="ctr" fontAlgn="auto">
              <a:spcBef>
                <a:spcPts val="0"/>
              </a:spcBef>
              <a:spcAft>
                <a:spcPts val="0"/>
              </a:spcAft>
              <a:defRPr/>
            </a:pPr>
            <a:endParaRPr lang="ja-JP" altLang="en-US" sz="1400" b="1" dirty="0">
              <a:solidFill>
                <a:schemeClr val="tx1"/>
              </a:solidFill>
            </a:endParaRPr>
          </a:p>
        </p:txBody>
      </p:sp>
      <p:sp>
        <p:nvSpPr>
          <p:cNvPr id="8" name="テキスト ボックス 48"/>
          <p:cNvSpPr txBox="1">
            <a:spLocks noChangeArrowheads="1"/>
          </p:cNvSpPr>
          <p:nvPr/>
        </p:nvSpPr>
        <p:spPr bwMode="auto">
          <a:xfrm>
            <a:off x="2019159" y="4397839"/>
            <a:ext cx="1023037" cy="369332"/>
          </a:xfrm>
          <a:prstGeom prst="rect">
            <a:avLst/>
          </a:prstGeom>
          <a:noFill/>
          <a:ln w="9525">
            <a:noFill/>
            <a:miter lim="800000"/>
            <a:headEnd/>
            <a:tailEnd/>
          </a:ln>
        </p:spPr>
        <p:txBody>
          <a:bodyPr wrap="none">
            <a:spAutoFit/>
          </a:bodyPr>
          <a:lstStyle/>
          <a:p>
            <a:pPr algn="ctr"/>
            <a:r>
              <a:rPr lang="ja-JP" altLang="en-US" b="1" dirty="0" smtClean="0">
                <a:latin typeface="Calibri" pitchFamily="34" charset="0"/>
              </a:rPr>
              <a:t>ドメイン</a:t>
            </a:r>
            <a:r>
              <a:rPr lang="en-US" altLang="ja-JP" b="1" dirty="0" smtClean="0">
                <a:latin typeface="Calibri" pitchFamily="34" charset="0"/>
              </a:rPr>
              <a:t>0</a:t>
            </a:r>
            <a:endParaRPr lang="ja-JP" altLang="en-US" b="1" dirty="0">
              <a:latin typeface="Calibri" pitchFamily="34" charset="0"/>
            </a:endParaRPr>
          </a:p>
        </p:txBody>
      </p:sp>
      <p:sp>
        <p:nvSpPr>
          <p:cNvPr id="9" name="テキスト ボックス 49"/>
          <p:cNvSpPr txBox="1">
            <a:spLocks noChangeArrowheads="1"/>
          </p:cNvSpPr>
          <p:nvPr/>
        </p:nvSpPr>
        <p:spPr bwMode="auto">
          <a:xfrm>
            <a:off x="3988750" y="4414541"/>
            <a:ext cx="1056701" cy="369332"/>
          </a:xfrm>
          <a:prstGeom prst="rect">
            <a:avLst/>
          </a:prstGeom>
          <a:noFill/>
          <a:ln w="9525">
            <a:noFill/>
            <a:miter lim="800000"/>
            <a:headEnd/>
            <a:tailEnd/>
          </a:ln>
        </p:spPr>
        <p:txBody>
          <a:bodyPr wrap="none">
            <a:spAutoFit/>
          </a:bodyPr>
          <a:lstStyle/>
          <a:p>
            <a:pPr algn="ctr"/>
            <a:r>
              <a:rPr lang="ja-JP" altLang="en-US" b="1" dirty="0" smtClean="0">
                <a:latin typeface="Calibri" pitchFamily="34" charset="0"/>
              </a:rPr>
              <a:t>ドメイン</a:t>
            </a:r>
            <a:r>
              <a:rPr lang="en-US" altLang="ja-JP" b="1" dirty="0" smtClean="0">
                <a:latin typeface="Calibri" pitchFamily="34" charset="0"/>
              </a:rPr>
              <a:t>U</a:t>
            </a:r>
            <a:endParaRPr lang="ja-JP" altLang="en-US" b="1" dirty="0">
              <a:latin typeface="Calibri" pitchFamily="34" charset="0"/>
            </a:endParaRPr>
          </a:p>
        </p:txBody>
      </p:sp>
      <p:sp>
        <p:nvSpPr>
          <p:cNvPr id="10" name="正方形/長方形 5"/>
          <p:cNvSpPr/>
          <p:nvPr/>
        </p:nvSpPr>
        <p:spPr bwMode="auto">
          <a:xfrm>
            <a:off x="4107635" y="6155427"/>
            <a:ext cx="688419" cy="326256"/>
          </a:xfrm>
          <a:prstGeom prst="rect">
            <a:avLst/>
          </a:prstGeom>
          <a:ln/>
        </p:spPr>
        <p:style>
          <a:lnRef idx="2">
            <a:schemeClr val="dk1"/>
          </a:lnRef>
          <a:fillRef idx="1">
            <a:schemeClr val="lt1"/>
          </a:fillRef>
          <a:effectRef idx="0">
            <a:schemeClr val="dk1"/>
          </a:effectRef>
          <a:fontRef idx="minor">
            <a:schemeClr val="dk1"/>
          </a:fontRef>
        </p:style>
        <p:txBody>
          <a:bodyPr lIns="36000" anchor="ctr"/>
          <a:lstStyle/>
          <a:p>
            <a:pPr algn="ctr" fontAlgn="auto">
              <a:spcBef>
                <a:spcPts val="0"/>
              </a:spcBef>
              <a:spcAft>
                <a:spcPts val="0"/>
              </a:spcAft>
              <a:defRPr/>
            </a:pPr>
            <a:r>
              <a:rPr lang="ja-JP" altLang="en-US" sz="1400" dirty="0">
                <a:solidFill>
                  <a:schemeClr val="tx1"/>
                </a:solidFill>
                <a:latin typeface="+mj-ea"/>
                <a:ea typeface="+mj-ea"/>
              </a:rPr>
              <a:t>メモリ</a:t>
            </a:r>
          </a:p>
        </p:txBody>
      </p:sp>
      <p:sp>
        <p:nvSpPr>
          <p:cNvPr id="11" name="正方形/長方形 10"/>
          <p:cNvSpPr/>
          <p:nvPr/>
        </p:nvSpPr>
        <p:spPr bwMode="auto">
          <a:xfrm>
            <a:off x="2184940" y="6168946"/>
            <a:ext cx="785818" cy="312737"/>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dirty="0" smtClean="0">
                <a:solidFill>
                  <a:schemeClr val="tx1"/>
                </a:solidFill>
                <a:latin typeface="+mj-ea"/>
                <a:ea typeface="+mj-ea"/>
              </a:rPr>
              <a:t>メモリ</a:t>
            </a:r>
            <a:endParaRPr lang="ja-JP" altLang="en-US" sz="1400" dirty="0">
              <a:solidFill>
                <a:schemeClr val="tx1"/>
              </a:solidFill>
              <a:latin typeface="+mj-ea"/>
              <a:ea typeface="+mj-ea"/>
            </a:endParaRPr>
          </a:p>
        </p:txBody>
      </p:sp>
      <p:sp>
        <p:nvSpPr>
          <p:cNvPr id="12" name="円/楕円 11"/>
          <p:cNvSpPr/>
          <p:nvPr/>
        </p:nvSpPr>
        <p:spPr>
          <a:xfrm>
            <a:off x="2184940" y="4910047"/>
            <a:ext cx="857256" cy="42862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IDS</a:t>
            </a:r>
            <a:endParaRPr kumimoji="1" lang="ja-JP" altLang="en-US" dirty="0"/>
          </a:p>
        </p:txBody>
      </p:sp>
      <p:sp>
        <p:nvSpPr>
          <p:cNvPr id="13" name="テキスト ボックス 12"/>
          <p:cNvSpPr txBox="1"/>
          <p:nvPr/>
        </p:nvSpPr>
        <p:spPr>
          <a:xfrm>
            <a:off x="4618871" y="4910047"/>
            <a:ext cx="642942" cy="369332"/>
          </a:xfrm>
          <a:prstGeom prst="rect">
            <a:avLst/>
          </a:prstGeom>
          <a:noFill/>
        </p:spPr>
        <p:txBody>
          <a:bodyPr wrap="square" rtlCol="0">
            <a:spAutoFit/>
          </a:bodyPr>
          <a:lstStyle/>
          <a:p>
            <a:r>
              <a:rPr lang="ja-JP" altLang="en-US" dirty="0" smtClean="0">
                <a:latin typeface="+mj-ea"/>
                <a:ea typeface="+mj-ea"/>
              </a:rPr>
              <a:t>監視</a:t>
            </a:r>
            <a:endParaRPr kumimoji="1" lang="ja-JP" altLang="en-US" dirty="0">
              <a:latin typeface="+mj-ea"/>
              <a:ea typeface="+mj-ea"/>
            </a:endParaRPr>
          </a:p>
        </p:txBody>
      </p:sp>
      <p:sp>
        <p:nvSpPr>
          <p:cNvPr id="14" name="曲折矢印 13"/>
          <p:cNvSpPr/>
          <p:nvPr/>
        </p:nvSpPr>
        <p:spPr>
          <a:xfrm rot="5400000">
            <a:off x="3790534" y="4650322"/>
            <a:ext cx="500068" cy="1305269"/>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15" name="角丸四角形 14"/>
          <p:cNvSpPr/>
          <p:nvPr/>
        </p:nvSpPr>
        <p:spPr>
          <a:xfrm>
            <a:off x="1947720" y="5422653"/>
            <a:ext cx="1368775"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smtClean="0"/>
              <a:t>Balloon Performer</a:t>
            </a:r>
            <a:endParaRPr kumimoji="1" lang="ja-JP" altLang="en-US" sz="1400" dirty="0"/>
          </a:p>
        </p:txBody>
      </p:sp>
      <p:sp>
        <p:nvSpPr>
          <p:cNvPr id="16" name="正方形/長方形 7"/>
          <p:cNvSpPr/>
          <p:nvPr/>
        </p:nvSpPr>
        <p:spPr bwMode="auto">
          <a:xfrm>
            <a:off x="4796054" y="6168946"/>
            <a:ext cx="200025" cy="312737"/>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1600" dirty="0">
              <a:solidFill>
                <a:schemeClr val="tx1"/>
              </a:solidFill>
            </a:endParaRPr>
          </a:p>
        </p:txBody>
      </p:sp>
      <p:sp>
        <p:nvSpPr>
          <p:cNvPr id="18" name="テキスト ボックス 17"/>
          <p:cNvSpPr txBox="1"/>
          <p:nvPr/>
        </p:nvSpPr>
        <p:spPr>
          <a:xfrm>
            <a:off x="5862365" y="5170712"/>
            <a:ext cx="1833835" cy="646331"/>
          </a:xfrm>
          <a:prstGeom prst="rect">
            <a:avLst/>
          </a:prstGeom>
          <a:noFill/>
          <a:ln>
            <a:solidFill>
              <a:schemeClr val="tx1"/>
            </a:solidFill>
          </a:ln>
        </p:spPr>
        <p:txBody>
          <a:bodyPr wrap="none" rtlCol="0">
            <a:spAutoFit/>
          </a:bodyPr>
          <a:lstStyle/>
          <a:p>
            <a:r>
              <a:rPr kumimoji="1" lang="en-US" altLang="ja-JP" dirty="0" err="1" smtClean="0"/>
              <a:t>Xen</a:t>
            </a:r>
            <a:r>
              <a:rPr kumimoji="1" lang="en-US" altLang="ja-JP" dirty="0" smtClean="0"/>
              <a:t> ver.3</a:t>
            </a:r>
            <a:r>
              <a:rPr kumimoji="1" lang="ja-JP" altLang="en-US" dirty="0" smtClean="0"/>
              <a:t>と</a:t>
            </a:r>
            <a:endParaRPr kumimoji="1" lang="en-US" altLang="ja-JP" dirty="0" smtClean="0"/>
          </a:p>
          <a:p>
            <a:r>
              <a:rPr kumimoji="1" lang="en-US" altLang="ja-JP" dirty="0" err="1" smtClean="0"/>
              <a:t>Xen</a:t>
            </a:r>
            <a:r>
              <a:rPr kumimoji="1" lang="en-US" altLang="ja-JP" dirty="0" smtClean="0"/>
              <a:t> ver.4</a:t>
            </a:r>
            <a:r>
              <a:rPr lang="ja-JP" altLang="en-US" dirty="0" smtClean="0"/>
              <a:t>で実装</a:t>
            </a:r>
            <a:endParaRPr kumimoji="1" lang="ja-JP" altLang="en-US" dirty="0"/>
          </a:p>
        </p:txBody>
      </p:sp>
    </p:spTree>
    <p:custDataLst>
      <p:tags r:id="rId1"/>
    </p:custDataLst>
    <p:extLst>
      <p:ext uri="{BB962C8B-B14F-4D97-AF65-F5344CB8AC3E}">
        <p14:creationId xmlns:p14="http://schemas.microsoft.com/office/powerpoint/2010/main" val="28067849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0261 0.00393 C -2.5E-6 0.03565 0.00018 0.02338 0.00018 0.04259 L -0.19514 0.03935 L -0.19427 0.00046 " pathEditMode="relative" rAng="0" ptsTypes="fAAf">
                                      <p:cBhvr>
                                        <p:cTn id="14" dur="2000" fill="hold"/>
                                        <p:tgtEl>
                                          <p:spTgt spid="16"/>
                                        </p:tgtEl>
                                        <p:attrNameLst>
                                          <p:attrName>ppt_x</p:attrName>
                                          <p:attrName>ppt_y</p:attrName>
                                        </p:attrNameLst>
                                      </p:cBhvr>
                                      <p:rCtr x="-9896" y="1759"/>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0.19427 0.00047 L -0.19306 0.04977 L 0.00347 0.04977 L 0.00347 0.00787 " pathEditMode="relative" rAng="0" ptsTypes="AAAA">
                                      <p:cBhvr>
                                        <p:cTn id="18" dur="2000" fill="hold"/>
                                        <p:tgtEl>
                                          <p:spTgt spid="16"/>
                                        </p:tgtEl>
                                        <p:attrNameLst>
                                          <p:attrName>ppt_x</p:attrName>
                                          <p:attrName>ppt_y</p:attrName>
                                        </p:attrNameLst>
                                      </p:cBhvr>
                                      <p:rCtr x="9878" y="24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16" grpId="0" animBg="1"/>
      <p:bldP spid="1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IDS</a:t>
            </a:r>
            <a:r>
              <a:rPr kumimoji="1" lang="ja-JP" altLang="en-US" dirty="0" smtClean="0"/>
              <a:t>が使うメモリ</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大きく分けて</a:t>
            </a:r>
            <a:r>
              <a:rPr lang="en-US" altLang="ja-JP" dirty="0" smtClean="0"/>
              <a:t>2</a:t>
            </a:r>
            <a:r>
              <a:rPr lang="ja-JP" altLang="en-US" dirty="0" smtClean="0"/>
              <a:t>種類のメモリを使用</a:t>
            </a:r>
            <a:endParaRPr lang="en-US" altLang="ja-JP" dirty="0" smtClean="0"/>
          </a:p>
          <a:p>
            <a:pPr lvl="1"/>
            <a:r>
              <a:rPr kumimoji="1" lang="ja-JP" altLang="en-US" dirty="0" smtClean="0"/>
              <a:t>プロセス自身が使用するメモリ</a:t>
            </a:r>
            <a:endParaRPr kumimoji="1" lang="en-US" altLang="ja-JP" dirty="0" smtClean="0"/>
          </a:p>
          <a:p>
            <a:pPr lvl="2"/>
            <a:r>
              <a:rPr lang="en-US" altLang="ja-JP" dirty="0" err="1"/>
              <a:t>m</a:t>
            </a:r>
            <a:r>
              <a:rPr lang="en-US" altLang="ja-JP" dirty="0" err="1" smtClean="0"/>
              <a:t>alloc</a:t>
            </a:r>
            <a:r>
              <a:rPr lang="ja-JP" altLang="en-US" dirty="0" smtClean="0"/>
              <a:t>関数などで</a:t>
            </a:r>
            <a:r>
              <a:rPr lang="ja-JP" altLang="en-US" dirty="0"/>
              <a:t>プロセス内に</a:t>
            </a:r>
            <a:r>
              <a:rPr lang="ja-JP" altLang="en-US" dirty="0" smtClean="0"/>
              <a:t>確保されたメモリ</a:t>
            </a:r>
            <a:endParaRPr kumimoji="1" lang="en-US" altLang="ja-JP" dirty="0" smtClean="0"/>
          </a:p>
          <a:p>
            <a:pPr lvl="1"/>
            <a:r>
              <a:rPr lang="ja-JP" altLang="en-US" dirty="0" smtClean="0"/>
              <a:t>ファイルの読み書きによって</a:t>
            </a:r>
            <a:r>
              <a:rPr lang="en-US" altLang="ja-JP" dirty="0" smtClean="0"/>
              <a:t>OS</a:t>
            </a:r>
            <a:r>
              <a:rPr lang="ja-JP" altLang="en-US" dirty="0" smtClean="0"/>
              <a:t>内に確保されたファイルキャッシュ</a:t>
            </a:r>
            <a:endParaRPr lang="en-US" altLang="ja-JP" dirty="0" smtClean="0"/>
          </a:p>
          <a:p>
            <a:pPr lvl="2"/>
            <a:r>
              <a:rPr lang="ja-JP" altLang="en-US" dirty="0" smtClean="0"/>
              <a:t>次のアクセスを高速化するために保持され続ける</a:t>
            </a:r>
            <a:endParaRPr lang="en-US" altLang="ja-JP" dirty="0" smtClean="0"/>
          </a:p>
          <a:p>
            <a:pPr lvl="2"/>
            <a:r>
              <a:rPr lang="ja-JP" altLang="en-US" dirty="0" smtClean="0"/>
              <a:t>これも</a:t>
            </a:r>
            <a:r>
              <a:rPr lang="en-US" altLang="ja-JP" dirty="0" smtClean="0"/>
              <a:t>IDS</a:t>
            </a:r>
            <a:r>
              <a:rPr lang="ja-JP" altLang="en-US" dirty="0" smtClean="0"/>
              <a:t>が使っているメモリと考えるべき</a:t>
            </a:r>
            <a:endParaRPr lang="en-US" altLang="ja-JP" dirty="0" smtClean="0"/>
          </a:p>
          <a:p>
            <a:pPr lvl="2"/>
            <a:endParaRPr kumimoji="1" lang="en-US" altLang="ja-JP" dirty="0"/>
          </a:p>
        </p:txBody>
      </p:sp>
      <p:sp>
        <p:nvSpPr>
          <p:cNvPr id="6" name="正方形/長方形 5"/>
          <p:cNvSpPr/>
          <p:nvPr/>
        </p:nvSpPr>
        <p:spPr>
          <a:xfrm>
            <a:off x="2466260" y="5249859"/>
            <a:ext cx="3368918" cy="8732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smtClean="0"/>
              <a:t>OS</a:t>
            </a:r>
          </a:p>
        </p:txBody>
      </p:sp>
      <p:sp>
        <p:nvSpPr>
          <p:cNvPr id="7" name="正方形/長方形 6"/>
          <p:cNvSpPr/>
          <p:nvPr/>
        </p:nvSpPr>
        <p:spPr>
          <a:xfrm>
            <a:off x="2521912" y="4732955"/>
            <a:ext cx="1628807" cy="3571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IDS</a:t>
            </a:r>
            <a:r>
              <a:rPr lang="ja-JP" altLang="en-US" dirty="0" smtClean="0"/>
              <a:t>プロセス</a:t>
            </a:r>
            <a:endParaRPr kumimoji="1" lang="ja-JP" altLang="en-US" dirty="0"/>
          </a:p>
        </p:txBody>
      </p:sp>
      <p:sp>
        <p:nvSpPr>
          <p:cNvPr id="8" name="正方形/長方形 7"/>
          <p:cNvSpPr/>
          <p:nvPr/>
        </p:nvSpPr>
        <p:spPr>
          <a:xfrm>
            <a:off x="2755479" y="5508546"/>
            <a:ext cx="1710291" cy="3571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ファイルキャッシュ</a:t>
            </a:r>
            <a:endParaRPr kumimoji="1" lang="ja-JP" altLang="en-US" sz="1200" dirty="0"/>
          </a:p>
        </p:txBody>
      </p:sp>
    </p:spTree>
    <p:extLst>
      <p:ext uri="{BB962C8B-B14F-4D97-AF65-F5344CB8AC3E}">
        <p14:creationId xmlns:p14="http://schemas.microsoft.com/office/powerpoint/2010/main" val="30868933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320040"/>
            <a:ext cx="7587763" cy="1143000"/>
          </a:xfrm>
        </p:spPr>
        <p:txBody>
          <a:bodyPr>
            <a:noAutofit/>
          </a:bodyPr>
          <a:lstStyle/>
          <a:p>
            <a:r>
              <a:rPr lang="ja-JP" altLang="en-US" dirty="0" smtClean="0"/>
              <a:t>メモリ使</a:t>
            </a:r>
            <a:r>
              <a:rPr lang="ja-JP" altLang="en-US" dirty="0"/>
              <a:t>用量の</a:t>
            </a:r>
            <a:r>
              <a:rPr lang="ja-JP" altLang="en-US" dirty="0" smtClean="0"/>
              <a:t>測定（</a:t>
            </a:r>
            <a:r>
              <a:rPr lang="en-US" altLang="ja-JP" dirty="0" err="1" smtClean="0"/>
              <a:t>Xen</a:t>
            </a:r>
            <a:r>
              <a:rPr lang="en-US" altLang="ja-JP" dirty="0" smtClean="0"/>
              <a:t> 3</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プロセスのメモリ使用量</a:t>
            </a:r>
            <a:endParaRPr lang="en-US" altLang="ja-JP" dirty="0" smtClean="0"/>
          </a:p>
          <a:p>
            <a:pPr lvl="1"/>
            <a:r>
              <a:rPr lang="en-US" altLang="ja-JP" dirty="0" err="1" smtClean="0"/>
              <a:t>proc</a:t>
            </a:r>
            <a:r>
              <a:rPr lang="ja-JP" altLang="en-US" dirty="0" smtClean="0"/>
              <a:t>ファイルシステムから取得</a:t>
            </a:r>
            <a:endParaRPr lang="en-US" altLang="ja-JP" dirty="0" smtClean="0"/>
          </a:p>
          <a:p>
            <a:r>
              <a:rPr lang="ja-JP" altLang="en-US" dirty="0" smtClean="0"/>
              <a:t>ファイルキャッシュ使用量</a:t>
            </a:r>
            <a:endParaRPr lang="en-US" altLang="ja-JP" dirty="0" smtClean="0"/>
          </a:p>
          <a:p>
            <a:pPr lvl="1"/>
            <a:r>
              <a:rPr lang="en-US" altLang="ja-JP" dirty="0" smtClean="0"/>
              <a:t>OS</a:t>
            </a:r>
            <a:r>
              <a:rPr lang="ja-JP" altLang="en-US" dirty="0" smtClean="0"/>
              <a:t>内でキャッシュを確保する際にプロセス</a:t>
            </a:r>
            <a:r>
              <a:rPr lang="en-US" altLang="ja-JP" dirty="0" smtClean="0"/>
              <a:t>ID</a:t>
            </a:r>
            <a:r>
              <a:rPr lang="ja-JP" altLang="en-US" dirty="0" smtClean="0"/>
              <a:t>を記録するようにした</a:t>
            </a:r>
            <a:endParaRPr lang="en-US" altLang="ja-JP" dirty="0" smtClean="0"/>
          </a:p>
          <a:p>
            <a:pPr lvl="2"/>
            <a:r>
              <a:rPr kumimoji="1" lang="ja-JP" altLang="en-US" dirty="0" smtClean="0"/>
              <a:t>キャッシュを破棄したら初期化</a:t>
            </a:r>
            <a:endParaRPr kumimoji="1" lang="en-US" altLang="ja-JP" dirty="0" smtClean="0"/>
          </a:p>
          <a:p>
            <a:pPr lvl="1"/>
            <a:r>
              <a:rPr lang="ja-JP" altLang="en-US" dirty="0" smtClean="0"/>
              <a:t>使用量を調べるシステムコールを追加</a:t>
            </a:r>
            <a:endParaRPr kumimoji="1" lang="en-US" altLang="ja-JP" dirty="0" smtClean="0"/>
          </a:p>
        </p:txBody>
      </p:sp>
      <p:sp>
        <p:nvSpPr>
          <p:cNvPr id="4" name="正方形/長方形 3"/>
          <p:cNvSpPr/>
          <p:nvPr/>
        </p:nvSpPr>
        <p:spPr>
          <a:xfrm>
            <a:off x="1700792" y="5444233"/>
            <a:ext cx="3586138" cy="1023243"/>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solidFill>
                <a:schemeClr val="tx1"/>
              </a:solidFill>
            </a:endParaRPr>
          </a:p>
        </p:txBody>
      </p:sp>
      <p:sp>
        <p:nvSpPr>
          <p:cNvPr id="5" name="フローチャート : 磁気ディスク 4"/>
          <p:cNvSpPr/>
          <p:nvPr/>
        </p:nvSpPr>
        <p:spPr bwMode="auto">
          <a:xfrm>
            <a:off x="476655" y="5611143"/>
            <a:ext cx="714375" cy="714375"/>
          </a:xfrm>
          <a:prstGeom prst="flowChartMagneticDisk">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dirty="0" smtClean="0">
                <a:solidFill>
                  <a:schemeClr val="tx1"/>
                </a:solidFill>
              </a:rPr>
              <a:t>Disc</a:t>
            </a:r>
            <a:endParaRPr lang="ja-JP" altLang="en-US" dirty="0">
              <a:solidFill>
                <a:schemeClr val="tx1"/>
              </a:solidFill>
            </a:endParaRPr>
          </a:p>
        </p:txBody>
      </p:sp>
      <p:sp>
        <p:nvSpPr>
          <p:cNvPr id="6" name="角丸四角形 5"/>
          <p:cNvSpPr/>
          <p:nvPr/>
        </p:nvSpPr>
        <p:spPr bwMode="auto">
          <a:xfrm>
            <a:off x="1987682" y="4627400"/>
            <a:ext cx="1285875" cy="508589"/>
          </a:xfrm>
          <a:prstGeom prst="round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dirty="0" err="1" smtClean="0"/>
              <a:t>pid</a:t>
            </a:r>
            <a:r>
              <a:rPr lang="en-US" altLang="ja-JP" dirty="0" smtClean="0"/>
              <a:t> = 50</a:t>
            </a:r>
            <a:endParaRPr lang="ja-JP" altLang="en-US" dirty="0" smtClean="0"/>
          </a:p>
        </p:txBody>
      </p:sp>
      <p:sp>
        <p:nvSpPr>
          <p:cNvPr id="7" name="角丸四角形 6"/>
          <p:cNvSpPr/>
          <p:nvPr/>
        </p:nvSpPr>
        <p:spPr bwMode="auto">
          <a:xfrm>
            <a:off x="4346260" y="4627400"/>
            <a:ext cx="1444725" cy="508589"/>
          </a:xfrm>
          <a:prstGeom prst="round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dirty="0" err="1" smtClean="0"/>
              <a:t>pid</a:t>
            </a:r>
            <a:r>
              <a:rPr lang="en-US" altLang="ja-JP" dirty="0" smtClean="0"/>
              <a:t> =100</a:t>
            </a:r>
            <a:endParaRPr lang="ja-JP" altLang="en-US" dirty="0" smtClean="0"/>
          </a:p>
        </p:txBody>
      </p:sp>
      <p:sp>
        <p:nvSpPr>
          <p:cNvPr id="8" name="テキスト ボックス 65"/>
          <p:cNvSpPr txBox="1">
            <a:spLocks noChangeArrowheads="1"/>
          </p:cNvSpPr>
          <p:nvPr/>
        </p:nvSpPr>
        <p:spPr bwMode="auto">
          <a:xfrm>
            <a:off x="4869143" y="6181726"/>
            <a:ext cx="500062" cy="338137"/>
          </a:xfrm>
          <a:prstGeom prst="rect">
            <a:avLst/>
          </a:prstGeom>
          <a:noFill/>
          <a:ln w="9525">
            <a:noFill/>
            <a:miter lim="800000"/>
            <a:headEnd/>
            <a:tailEnd/>
          </a:ln>
        </p:spPr>
        <p:txBody>
          <a:bodyPr>
            <a:spAutoFit/>
          </a:bodyPr>
          <a:lstStyle/>
          <a:p>
            <a:pPr>
              <a:defRPr/>
            </a:pPr>
            <a:r>
              <a:rPr lang="en-US" altLang="ja-JP" sz="1600" dirty="0">
                <a:latin typeface="+mn-ea"/>
                <a:ea typeface="+mn-ea"/>
              </a:rPr>
              <a:t>OS</a:t>
            </a:r>
            <a:endParaRPr lang="ja-JP" altLang="en-US" sz="1600" dirty="0">
              <a:latin typeface="+mn-ea"/>
              <a:ea typeface="+mn-ea"/>
            </a:endParaRPr>
          </a:p>
        </p:txBody>
      </p:sp>
      <p:sp>
        <p:nvSpPr>
          <p:cNvPr id="9" name="Rectangle 4" descr="右上がり対角線 (太)"/>
          <p:cNvSpPr>
            <a:spLocks noChangeArrowheads="1"/>
          </p:cNvSpPr>
          <p:nvPr/>
        </p:nvSpPr>
        <p:spPr bwMode="auto">
          <a:xfrm>
            <a:off x="1844807" y="5505227"/>
            <a:ext cx="2857500" cy="642937"/>
          </a:xfrm>
          <a:prstGeom prst="rect">
            <a:avLst/>
          </a:prstGeom>
          <a:ln>
            <a:headEnd/>
            <a:tailEnd/>
          </a:ln>
        </p:spPr>
        <p:style>
          <a:lnRef idx="2">
            <a:schemeClr val="dk1"/>
          </a:lnRef>
          <a:fillRef idx="1">
            <a:schemeClr val="lt1"/>
          </a:fillRef>
          <a:effectRef idx="0">
            <a:schemeClr val="dk1"/>
          </a:effectRef>
          <a:fontRef idx="minor">
            <a:schemeClr val="dk1"/>
          </a:fontRef>
        </p:style>
        <p:txBody>
          <a:bodyPr lIns="74295" tIns="8890" rIns="74295" bIns="8890"/>
          <a:lstStyle/>
          <a:p>
            <a:endParaRPr lang="ja-JP" altLang="en-US"/>
          </a:p>
        </p:txBody>
      </p:sp>
      <p:cxnSp>
        <p:nvCxnSpPr>
          <p:cNvPr id="10" name="曲線コネクタ 9"/>
          <p:cNvCxnSpPr>
            <a:stCxn id="5" idx="4"/>
            <a:endCxn id="9" idx="1"/>
          </p:cNvCxnSpPr>
          <p:nvPr/>
        </p:nvCxnSpPr>
        <p:spPr>
          <a:xfrm flipV="1">
            <a:off x="1191030" y="5826696"/>
            <a:ext cx="653777" cy="141635"/>
          </a:xfrm>
          <a:prstGeom prst="curvedConnector3">
            <a:avLst>
              <a:gd name="adj1" fmla="val 50000"/>
            </a:avLst>
          </a:prstGeom>
          <a:ln>
            <a:tailEnd type="arrow"/>
          </a:ln>
        </p:spPr>
        <p:style>
          <a:lnRef idx="2">
            <a:schemeClr val="dk1"/>
          </a:lnRef>
          <a:fillRef idx="1">
            <a:schemeClr val="lt1"/>
          </a:fillRef>
          <a:effectRef idx="0">
            <a:schemeClr val="dk1"/>
          </a:effectRef>
          <a:fontRef idx="minor">
            <a:schemeClr val="dk1"/>
          </a:fontRef>
        </p:style>
      </p:cxnSp>
      <p:sp>
        <p:nvSpPr>
          <p:cNvPr id="11" name="フリーフォーム 10"/>
          <p:cNvSpPr/>
          <p:nvPr/>
        </p:nvSpPr>
        <p:spPr>
          <a:xfrm flipH="1">
            <a:off x="1561908" y="5024235"/>
            <a:ext cx="425774" cy="419998"/>
          </a:xfrm>
          <a:custGeom>
            <a:avLst/>
            <a:gdLst>
              <a:gd name="connsiteX0" fmla="*/ 22486 w 78699"/>
              <a:gd name="connsiteY0" fmla="*/ 404734 h 404734"/>
              <a:gd name="connsiteX1" fmla="*/ 74951 w 78699"/>
              <a:gd name="connsiteY1" fmla="*/ 164891 h 404734"/>
              <a:gd name="connsiteX2" fmla="*/ 0 w 78699"/>
              <a:gd name="connsiteY2" fmla="*/ 0 h 404734"/>
            </a:gdLst>
            <a:ahLst/>
            <a:cxnLst>
              <a:cxn ang="0">
                <a:pos x="connsiteX0" y="connsiteY0"/>
              </a:cxn>
              <a:cxn ang="0">
                <a:pos x="connsiteX1" y="connsiteY1"/>
              </a:cxn>
              <a:cxn ang="0">
                <a:pos x="connsiteX2" y="connsiteY2"/>
              </a:cxn>
            </a:cxnLst>
            <a:rect l="l" t="t" r="r" b="b"/>
            <a:pathLst>
              <a:path w="78699" h="404734">
                <a:moveTo>
                  <a:pt x="22486" y="404734"/>
                </a:moveTo>
                <a:cubicBezTo>
                  <a:pt x="50592" y="318540"/>
                  <a:pt x="78699" y="232347"/>
                  <a:pt x="74951" y="164891"/>
                </a:cubicBezTo>
                <a:cubicBezTo>
                  <a:pt x="71203" y="97435"/>
                  <a:pt x="35601" y="48717"/>
                  <a:pt x="0" y="0"/>
                </a:cubicBezTo>
              </a:path>
            </a:pathLst>
          </a:custGeom>
          <a:ln>
            <a:tailEnd type="triangle"/>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sp>
        <p:nvSpPr>
          <p:cNvPr id="12" name="テキスト ボックス 11"/>
          <p:cNvSpPr txBox="1"/>
          <p:nvPr/>
        </p:nvSpPr>
        <p:spPr>
          <a:xfrm>
            <a:off x="2040069" y="5790977"/>
            <a:ext cx="390525" cy="338137"/>
          </a:xfrm>
          <a:prstGeom prst="rect">
            <a:avLst/>
          </a:prstGeom>
          <a:noFill/>
        </p:spPr>
        <p:txBody>
          <a:bodyPr wrap="none">
            <a:spAutoFit/>
          </a:bodyPr>
          <a:lstStyle/>
          <a:p>
            <a:pPr>
              <a:defRPr/>
            </a:pPr>
            <a:r>
              <a:rPr lang="en-US" altLang="ja-JP" sz="1600" dirty="0">
                <a:latin typeface="+mn-ea"/>
                <a:ea typeface="+mn-ea"/>
              </a:rPr>
              <a:t>50</a:t>
            </a:r>
            <a:endParaRPr lang="ja-JP" altLang="en-US" sz="1600" dirty="0">
              <a:latin typeface="+mn-ea"/>
              <a:ea typeface="+mn-ea"/>
            </a:endParaRPr>
          </a:p>
        </p:txBody>
      </p:sp>
      <p:sp>
        <p:nvSpPr>
          <p:cNvPr id="13" name="テキスト ボックス 12"/>
          <p:cNvSpPr txBox="1"/>
          <p:nvPr/>
        </p:nvSpPr>
        <p:spPr>
          <a:xfrm>
            <a:off x="2544894" y="5790977"/>
            <a:ext cx="388938" cy="338137"/>
          </a:xfrm>
          <a:prstGeom prst="rect">
            <a:avLst/>
          </a:prstGeom>
          <a:noFill/>
        </p:spPr>
        <p:txBody>
          <a:bodyPr wrap="none">
            <a:spAutoFit/>
          </a:bodyPr>
          <a:lstStyle/>
          <a:p>
            <a:pPr>
              <a:defRPr/>
            </a:pPr>
            <a:r>
              <a:rPr lang="en-US" altLang="ja-JP" sz="1600" dirty="0">
                <a:latin typeface="+mn-ea"/>
                <a:ea typeface="+mn-ea"/>
              </a:rPr>
              <a:t>50</a:t>
            </a:r>
            <a:endParaRPr lang="ja-JP" altLang="en-US" sz="1600" dirty="0">
              <a:latin typeface="+mn-ea"/>
              <a:ea typeface="+mn-ea"/>
            </a:endParaRPr>
          </a:p>
        </p:txBody>
      </p:sp>
      <p:sp>
        <p:nvSpPr>
          <p:cNvPr id="14" name="テキスト ボックス 13"/>
          <p:cNvSpPr txBox="1"/>
          <p:nvPr/>
        </p:nvSpPr>
        <p:spPr>
          <a:xfrm>
            <a:off x="3030669" y="5790977"/>
            <a:ext cx="390525" cy="338137"/>
          </a:xfrm>
          <a:prstGeom prst="rect">
            <a:avLst/>
          </a:prstGeom>
          <a:noFill/>
        </p:spPr>
        <p:txBody>
          <a:bodyPr wrap="none">
            <a:spAutoFit/>
          </a:bodyPr>
          <a:lstStyle/>
          <a:p>
            <a:pPr>
              <a:defRPr/>
            </a:pPr>
            <a:r>
              <a:rPr lang="en-US" altLang="ja-JP" sz="1600" dirty="0">
                <a:latin typeface="+mn-ea"/>
                <a:ea typeface="+mn-ea"/>
              </a:rPr>
              <a:t>50</a:t>
            </a:r>
            <a:endParaRPr lang="ja-JP" altLang="en-US" sz="1600" dirty="0">
              <a:latin typeface="+mn-ea"/>
              <a:ea typeface="+mn-ea"/>
            </a:endParaRPr>
          </a:p>
        </p:txBody>
      </p:sp>
      <p:sp>
        <p:nvSpPr>
          <p:cNvPr id="15" name="テキスト ボックス 14"/>
          <p:cNvSpPr txBox="1"/>
          <p:nvPr/>
        </p:nvSpPr>
        <p:spPr>
          <a:xfrm>
            <a:off x="3987932" y="5799262"/>
            <a:ext cx="492125" cy="338137"/>
          </a:xfrm>
          <a:prstGeom prst="rect">
            <a:avLst/>
          </a:prstGeom>
          <a:noFill/>
        </p:spPr>
        <p:txBody>
          <a:bodyPr wrap="none">
            <a:spAutoFit/>
          </a:bodyPr>
          <a:lstStyle/>
          <a:p>
            <a:pPr>
              <a:defRPr/>
            </a:pPr>
            <a:r>
              <a:rPr lang="en-US" altLang="ja-JP" sz="1600" dirty="0">
                <a:latin typeface="+mn-ea"/>
                <a:ea typeface="+mn-ea"/>
              </a:rPr>
              <a:t>100</a:t>
            </a:r>
            <a:endParaRPr lang="ja-JP" altLang="en-US" sz="1600" dirty="0">
              <a:latin typeface="+mn-ea"/>
              <a:ea typeface="+mn-ea"/>
            </a:endParaRPr>
          </a:p>
        </p:txBody>
      </p:sp>
      <p:sp>
        <p:nvSpPr>
          <p:cNvPr id="16" name="テキスト ボックス 15"/>
          <p:cNvSpPr txBox="1"/>
          <p:nvPr/>
        </p:nvSpPr>
        <p:spPr>
          <a:xfrm>
            <a:off x="3421194" y="5799262"/>
            <a:ext cx="492125" cy="338137"/>
          </a:xfrm>
          <a:prstGeom prst="rect">
            <a:avLst/>
          </a:prstGeom>
          <a:noFill/>
        </p:spPr>
        <p:txBody>
          <a:bodyPr wrap="none">
            <a:spAutoFit/>
          </a:bodyPr>
          <a:lstStyle/>
          <a:p>
            <a:pPr>
              <a:defRPr/>
            </a:pPr>
            <a:r>
              <a:rPr lang="en-US" altLang="ja-JP" sz="1600" dirty="0">
                <a:latin typeface="+mn-ea"/>
                <a:ea typeface="+mn-ea"/>
              </a:rPr>
              <a:t>100</a:t>
            </a:r>
            <a:endParaRPr lang="ja-JP" altLang="en-US" sz="1600" dirty="0">
              <a:latin typeface="+mn-ea"/>
              <a:ea typeface="+mn-ea"/>
            </a:endParaRPr>
          </a:p>
        </p:txBody>
      </p:sp>
      <p:sp>
        <p:nvSpPr>
          <p:cNvPr id="21" name="正方形/長方形 20"/>
          <p:cNvSpPr/>
          <p:nvPr/>
        </p:nvSpPr>
        <p:spPr>
          <a:xfrm>
            <a:off x="2059119" y="5505227"/>
            <a:ext cx="357188" cy="642937"/>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solidFill>
                <a:schemeClr val="tx1"/>
              </a:solidFill>
            </a:endParaRPr>
          </a:p>
        </p:txBody>
      </p:sp>
      <p:sp>
        <p:nvSpPr>
          <p:cNvPr id="17" name="円/楕円 16"/>
          <p:cNvSpPr/>
          <p:nvPr/>
        </p:nvSpPr>
        <p:spPr>
          <a:xfrm>
            <a:off x="5373200" y="5754014"/>
            <a:ext cx="1785950" cy="571504"/>
          </a:xfrm>
          <a:prstGeom prst="ellipse">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200" dirty="0" smtClean="0">
                <a:solidFill>
                  <a:schemeClr val="tx1"/>
                </a:solidFill>
                <a:latin typeface="+mj-ea"/>
                <a:ea typeface="+mj-ea"/>
              </a:rPr>
              <a:t>システムコール</a:t>
            </a:r>
            <a:endParaRPr lang="ja-JP" altLang="en-US" sz="1200" dirty="0">
              <a:solidFill>
                <a:schemeClr val="tx1"/>
              </a:solidFill>
              <a:latin typeface="+mj-ea"/>
              <a:ea typeface="+mj-ea"/>
            </a:endParaRPr>
          </a:p>
        </p:txBody>
      </p:sp>
      <p:cxnSp>
        <p:nvCxnSpPr>
          <p:cNvPr id="18" name="直線矢印コネクタ 17"/>
          <p:cNvCxnSpPr>
            <a:stCxn id="19" idx="2"/>
            <a:endCxn id="17" idx="0"/>
          </p:cNvCxnSpPr>
          <p:nvPr/>
        </p:nvCxnSpPr>
        <p:spPr>
          <a:xfrm rot="5400000">
            <a:off x="5897468" y="5174973"/>
            <a:ext cx="947749" cy="210333"/>
          </a:xfrm>
          <a:prstGeom prst="straightConnector1">
            <a:avLst/>
          </a:prstGeom>
          <a:ln>
            <a:tailEnd type="stealth" w="lg" len="lg"/>
          </a:ln>
        </p:spPr>
        <p:style>
          <a:lnRef idx="2">
            <a:schemeClr val="dk1"/>
          </a:lnRef>
          <a:fillRef idx="1">
            <a:schemeClr val="lt1"/>
          </a:fillRef>
          <a:effectRef idx="0">
            <a:schemeClr val="dk1"/>
          </a:effectRef>
          <a:fontRef idx="minor">
            <a:schemeClr val="dk1"/>
          </a:fontRef>
        </p:style>
      </p:cxnSp>
      <p:sp>
        <p:nvSpPr>
          <p:cNvPr id="19" name="テキスト ボックス 18"/>
          <p:cNvSpPr txBox="1">
            <a:spLocks noChangeArrowheads="1"/>
          </p:cNvSpPr>
          <p:nvPr/>
        </p:nvSpPr>
        <p:spPr bwMode="auto">
          <a:xfrm>
            <a:off x="6016133" y="4468127"/>
            <a:ext cx="920750" cy="338138"/>
          </a:xfrm>
          <a:prstGeom prst="rect">
            <a:avLst/>
          </a:prstGeom>
          <a:noFill/>
          <a:ln w="9525">
            <a:noFill/>
            <a:miter lim="800000"/>
            <a:headEnd/>
            <a:tailEnd/>
          </a:ln>
        </p:spPr>
        <p:txBody>
          <a:bodyPr wrap="none">
            <a:spAutoFit/>
          </a:bodyPr>
          <a:lstStyle/>
          <a:p>
            <a:r>
              <a:rPr lang="en-US" altLang="ja-JP" sz="1600"/>
              <a:t>pid = 50</a:t>
            </a:r>
            <a:endParaRPr lang="ja-JP" altLang="en-US" sz="1600"/>
          </a:p>
        </p:txBody>
      </p:sp>
      <p:sp>
        <p:nvSpPr>
          <p:cNvPr id="20" name="テキスト ボックス 19"/>
          <p:cNvSpPr txBox="1">
            <a:spLocks noChangeArrowheads="1"/>
          </p:cNvSpPr>
          <p:nvPr/>
        </p:nvSpPr>
        <p:spPr bwMode="auto">
          <a:xfrm>
            <a:off x="6890498" y="4543558"/>
            <a:ext cx="650875" cy="338137"/>
          </a:xfrm>
          <a:prstGeom prst="rect">
            <a:avLst/>
          </a:prstGeom>
          <a:noFill/>
          <a:ln w="9525">
            <a:noFill/>
            <a:miter lim="800000"/>
            <a:headEnd/>
            <a:tailEnd/>
          </a:ln>
        </p:spPr>
        <p:txBody>
          <a:bodyPr wrap="none">
            <a:spAutoFit/>
          </a:bodyPr>
          <a:lstStyle/>
          <a:p>
            <a:r>
              <a:rPr lang="en-US" altLang="ja-JP" sz="1600"/>
              <a:t>12kB</a:t>
            </a:r>
            <a:endParaRPr lang="ja-JP" altLang="en-US" sz="1600"/>
          </a:p>
        </p:txBody>
      </p:sp>
      <p:sp>
        <p:nvSpPr>
          <p:cNvPr id="22" name="正方形/長方形 21"/>
          <p:cNvSpPr/>
          <p:nvPr/>
        </p:nvSpPr>
        <p:spPr>
          <a:xfrm>
            <a:off x="2559182" y="5505227"/>
            <a:ext cx="357187" cy="642937"/>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solidFill>
                <a:schemeClr val="tx1"/>
              </a:solidFill>
            </a:endParaRPr>
          </a:p>
        </p:txBody>
      </p:sp>
      <p:sp>
        <p:nvSpPr>
          <p:cNvPr id="23" name="正方形/長方形 22"/>
          <p:cNvSpPr/>
          <p:nvPr/>
        </p:nvSpPr>
        <p:spPr>
          <a:xfrm>
            <a:off x="3059244" y="5505227"/>
            <a:ext cx="357188" cy="642937"/>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solidFill>
                <a:schemeClr val="tx1"/>
              </a:solidFill>
            </a:endParaRPr>
          </a:p>
        </p:txBody>
      </p:sp>
      <p:sp>
        <p:nvSpPr>
          <p:cNvPr id="24" name="テキスト ボックス 23"/>
          <p:cNvSpPr txBox="1">
            <a:spLocks noChangeArrowheads="1"/>
          </p:cNvSpPr>
          <p:nvPr/>
        </p:nvSpPr>
        <p:spPr bwMode="auto">
          <a:xfrm>
            <a:off x="1987682" y="6076727"/>
            <a:ext cx="536575" cy="338137"/>
          </a:xfrm>
          <a:prstGeom prst="rect">
            <a:avLst/>
          </a:prstGeom>
          <a:noFill/>
          <a:ln w="9525">
            <a:noFill/>
            <a:miter lim="800000"/>
            <a:headEnd/>
            <a:tailEnd/>
          </a:ln>
        </p:spPr>
        <p:txBody>
          <a:bodyPr wrap="none">
            <a:spAutoFit/>
          </a:bodyPr>
          <a:lstStyle/>
          <a:p>
            <a:r>
              <a:rPr lang="en-US" altLang="ja-JP" sz="1600" dirty="0">
                <a:solidFill>
                  <a:srgbClr val="FF0000"/>
                </a:solidFill>
              </a:rPr>
              <a:t>4kB</a:t>
            </a:r>
            <a:endParaRPr lang="ja-JP" altLang="en-US" sz="1600" dirty="0">
              <a:solidFill>
                <a:srgbClr val="FF0000"/>
              </a:solidFill>
            </a:endParaRPr>
          </a:p>
        </p:txBody>
      </p:sp>
      <p:sp>
        <p:nvSpPr>
          <p:cNvPr id="26" name="正方形/長方形 25"/>
          <p:cNvSpPr/>
          <p:nvPr/>
        </p:nvSpPr>
        <p:spPr>
          <a:xfrm>
            <a:off x="2618068" y="5593779"/>
            <a:ext cx="216024" cy="2160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7" name="正方形/長方形 26"/>
          <p:cNvSpPr/>
          <p:nvPr/>
        </p:nvSpPr>
        <p:spPr>
          <a:xfrm>
            <a:off x="2114012" y="5593779"/>
            <a:ext cx="216024" cy="2160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正方形/長方形 27"/>
          <p:cNvSpPr/>
          <p:nvPr/>
        </p:nvSpPr>
        <p:spPr>
          <a:xfrm>
            <a:off x="3122124" y="5593779"/>
            <a:ext cx="216024" cy="2160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正方形/長方形 28"/>
          <p:cNvSpPr/>
          <p:nvPr/>
        </p:nvSpPr>
        <p:spPr>
          <a:xfrm>
            <a:off x="3626180" y="5593779"/>
            <a:ext cx="216024" cy="2160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正方形/長方形 29"/>
          <p:cNvSpPr/>
          <p:nvPr/>
        </p:nvSpPr>
        <p:spPr>
          <a:xfrm>
            <a:off x="4130236" y="5593779"/>
            <a:ext cx="216024" cy="2160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1" name="直線矢印コネクタ 30"/>
          <p:cNvCxnSpPr>
            <a:stCxn id="17" idx="7"/>
            <a:endCxn id="20" idx="2"/>
          </p:cNvCxnSpPr>
          <p:nvPr/>
        </p:nvCxnSpPr>
        <p:spPr>
          <a:xfrm rot="5400000" flipH="1" flipV="1">
            <a:off x="6578762" y="5200536"/>
            <a:ext cx="956014" cy="318333"/>
          </a:xfrm>
          <a:prstGeom prst="straightConnector1">
            <a:avLst/>
          </a:prstGeom>
          <a:ln>
            <a:tailEnd type="stealth" w="lg" len="lg"/>
          </a:ln>
        </p:spPr>
        <p:style>
          <a:lnRef idx="2">
            <a:schemeClr val="dk1"/>
          </a:lnRef>
          <a:fillRef idx="1">
            <a:schemeClr val="lt1"/>
          </a:fillRef>
          <a:effectRef idx="0">
            <a:schemeClr val="dk1"/>
          </a:effectRef>
          <a:fontRef idx="minor">
            <a:schemeClr val="dk1"/>
          </a:fontRef>
        </p:style>
      </p:cxnSp>
      <p:cxnSp>
        <p:nvCxnSpPr>
          <p:cNvPr id="33" name="カギ線コネクタ 32"/>
          <p:cNvCxnSpPr>
            <a:stCxn id="30" idx="0"/>
            <a:endCxn id="7" idx="2"/>
          </p:cNvCxnSpPr>
          <p:nvPr/>
        </p:nvCxnSpPr>
        <p:spPr>
          <a:xfrm rot="5400000" flipH="1" flipV="1">
            <a:off x="4424540" y="4949697"/>
            <a:ext cx="457790" cy="830375"/>
          </a:xfrm>
          <a:prstGeom prst="bentConnector3">
            <a:avLst>
              <a:gd name="adj1" fmla="val 50000"/>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987682" y="5837710"/>
            <a:ext cx="489236" cy="338554"/>
          </a:xfrm>
          <a:prstGeom prst="rect">
            <a:avLst/>
          </a:prstGeom>
          <a:noFill/>
        </p:spPr>
        <p:txBody>
          <a:bodyPr wrap="square">
            <a:spAutoFit/>
          </a:bodyPr>
          <a:lstStyle/>
          <a:p>
            <a:pPr>
              <a:defRPr/>
            </a:pPr>
            <a:r>
              <a:rPr lang="en-US" altLang="ja-JP" sz="1600" dirty="0" smtClean="0">
                <a:latin typeface="+mn-ea"/>
                <a:ea typeface="+mn-ea"/>
              </a:rPr>
              <a:t>50</a:t>
            </a:r>
            <a:endParaRPr lang="ja-JP" altLang="en-US" sz="1600" dirty="0">
              <a:latin typeface="+mn-ea"/>
              <a:ea typeface="+mn-ea"/>
            </a:endParaRPr>
          </a:p>
        </p:txBody>
      </p:sp>
      <p:sp>
        <p:nvSpPr>
          <p:cNvPr id="36" name="テキスト ボックス 35"/>
          <p:cNvSpPr txBox="1"/>
          <p:nvPr/>
        </p:nvSpPr>
        <p:spPr>
          <a:xfrm>
            <a:off x="2476918" y="5843172"/>
            <a:ext cx="489236" cy="338554"/>
          </a:xfrm>
          <a:prstGeom prst="rect">
            <a:avLst/>
          </a:prstGeom>
          <a:noFill/>
        </p:spPr>
        <p:txBody>
          <a:bodyPr wrap="square">
            <a:spAutoFit/>
          </a:bodyPr>
          <a:lstStyle/>
          <a:p>
            <a:pPr>
              <a:defRPr/>
            </a:pPr>
            <a:r>
              <a:rPr lang="en-US" altLang="ja-JP" sz="1600" dirty="0" smtClean="0">
                <a:latin typeface="+mn-ea"/>
                <a:ea typeface="+mn-ea"/>
              </a:rPr>
              <a:t>50</a:t>
            </a:r>
            <a:endParaRPr lang="ja-JP" altLang="en-US" sz="1600" dirty="0">
              <a:latin typeface="+mn-ea"/>
              <a:ea typeface="+mn-ea"/>
            </a:endParaRPr>
          </a:p>
        </p:txBody>
      </p:sp>
      <p:sp>
        <p:nvSpPr>
          <p:cNvPr id="37" name="テキスト ボックス 36"/>
          <p:cNvSpPr txBox="1"/>
          <p:nvPr/>
        </p:nvSpPr>
        <p:spPr>
          <a:xfrm>
            <a:off x="2998633" y="5820833"/>
            <a:ext cx="489236" cy="338554"/>
          </a:xfrm>
          <a:prstGeom prst="rect">
            <a:avLst/>
          </a:prstGeom>
          <a:noFill/>
        </p:spPr>
        <p:txBody>
          <a:bodyPr wrap="square">
            <a:spAutoFit/>
          </a:bodyPr>
          <a:lstStyle/>
          <a:p>
            <a:pPr>
              <a:defRPr/>
            </a:pPr>
            <a:r>
              <a:rPr lang="en-US" altLang="ja-JP" sz="1600" dirty="0" smtClean="0">
                <a:latin typeface="+mn-ea"/>
                <a:ea typeface="+mn-ea"/>
              </a:rPr>
              <a:t>50</a:t>
            </a:r>
            <a:endParaRPr lang="ja-JP" altLang="en-US" sz="1600" dirty="0">
              <a:latin typeface="+mn-ea"/>
              <a:ea typeface="+mn-ea"/>
            </a:endParaRPr>
          </a:p>
        </p:txBody>
      </p:sp>
    </p:spTree>
    <p:extLst>
      <p:ext uri="{BB962C8B-B14F-4D97-AF65-F5344CB8AC3E}">
        <p14:creationId xmlns:p14="http://schemas.microsoft.com/office/powerpoint/2010/main" val="274980387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par>
                                <p:cTn id="8" presetID="9"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dissolve">
                                      <p:cBhvr>
                                        <p:cTn id="10" dur="500"/>
                                        <p:tgtEl>
                                          <p:spTgt spid="13"/>
                                        </p:tgtEl>
                                      </p:cBhvr>
                                    </p:animEffect>
                                  </p:childTnLst>
                                </p:cTn>
                              </p:par>
                              <p:par>
                                <p:cTn id="11" presetID="9"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dissolve">
                                      <p:cBhvr>
                                        <p:cTn id="13" dur="500"/>
                                        <p:tgtEl>
                                          <p:spTgt spid="1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dissolve">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dissolve">
                                      <p:cBhvr>
                                        <p:cTn id="24" dur="500"/>
                                        <p:tgtEl>
                                          <p:spTgt spid="19"/>
                                        </p:tgtEl>
                                      </p:cBhvr>
                                    </p:animEffect>
                                  </p:childTnLst>
                                </p:cTn>
                              </p:par>
                              <p:par>
                                <p:cTn id="25" presetID="9"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dissolve">
                                      <p:cBhvr>
                                        <p:cTn id="32" dur="500"/>
                                        <p:tgtEl>
                                          <p:spTgt spid="21"/>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dissolve">
                                      <p:cBhvr>
                                        <p:cTn id="35" dur="500"/>
                                        <p:tgtEl>
                                          <p:spTgt spid="22"/>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dissolve">
                                      <p:cBhvr>
                                        <p:cTn id="38" dur="500"/>
                                        <p:tgtEl>
                                          <p:spTgt spid="23"/>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dissolve">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dissolve">
                                      <p:cBhvr>
                                        <p:cTn id="46" dur="500"/>
                                        <p:tgtEl>
                                          <p:spTgt spid="20"/>
                                        </p:tgtEl>
                                      </p:cBhvr>
                                    </p:animEffect>
                                  </p:childTnLst>
                                </p:cTn>
                              </p:par>
                              <p:par>
                                <p:cTn id="47" presetID="9" presetClass="entr" presetSubtype="0" fill="hold"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dissolve">
                                      <p:cBhvr>
                                        <p:cTn id="49" dur="500"/>
                                        <p:tgtEl>
                                          <p:spTgt spid="31"/>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dissolve">
                                      <p:cBhvr>
                                        <p:cTn id="52" dur="500"/>
                                        <p:tgtEl>
                                          <p:spTgt spid="35"/>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dissolve">
                                      <p:cBhvr>
                                        <p:cTn id="55" dur="500"/>
                                        <p:tgtEl>
                                          <p:spTgt spid="36"/>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dissolve">
                                      <p:cBhvr>
                                        <p:cTn id="5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6" grpId="0"/>
      <p:bldP spid="21" grpId="0" animBg="1"/>
      <p:bldP spid="19" grpId="0"/>
      <p:bldP spid="20" grpId="0"/>
      <p:bldP spid="22" grpId="0" animBg="1"/>
      <p:bldP spid="23" grpId="0" animBg="1"/>
      <p:bldP spid="24" grpId="0"/>
      <p:bldP spid="35" grpId="0"/>
      <p:bldP spid="36" grpId="0"/>
      <p:bldP spid="3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658100" cy="1143000"/>
          </a:xfrm>
        </p:spPr>
        <p:txBody>
          <a:bodyPr>
            <a:normAutofit/>
          </a:bodyPr>
          <a:lstStyle/>
          <a:p>
            <a:r>
              <a:rPr lang="ja-JP" altLang="en-US" dirty="0" smtClean="0"/>
              <a:t>メモリ使</a:t>
            </a:r>
            <a:r>
              <a:rPr lang="ja-JP" altLang="en-US" dirty="0"/>
              <a:t>用量の</a:t>
            </a:r>
            <a:r>
              <a:rPr lang="ja-JP" altLang="en-US" dirty="0" smtClean="0"/>
              <a:t>測定（</a:t>
            </a:r>
            <a:r>
              <a:rPr lang="en-US" altLang="ja-JP" dirty="0" err="1" smtClean="0"/>
              <a:t>Xen</a:t>
            </a:r>
            <a:r>
              <a:rPr lang="en-US" altLang="ja-JP" dirty="0" smtClean="0"/>
              <a:t> 4</a:t>
            </a:r>
            <a:r>
              <a:rPr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Linux</a:t>
            </a:r>
            <a:r>
              <a:rPr lang="ja-JP" altLang="en-US" dirty="0" smtClean="0"/>
              <a:t>の</a:t>
            </a:r>
            <a:r>
              <a:rPr lang="en-US" altLang="ja-JP" dirty="0" err="1" smtClean="0"/>
              <a:t>cgroup</a:t>
            </a:r>
            <a:r>
              <a:rPr lang="ja-JP" altLang="en-US" dirty="0" smtClean="0"/>
              <a:t>の機能を用いて測定</a:t>
            </a:r>
            <a:endParaRPr lang="en-US" altLang="ja-JP" dirty="0" smtClean="0"/>
          </a:p>
          <a:p>
            <a:pPr lvl="1"/>
            <a:r>
              <a:rPr lang="en-US" altLang="ja-JP" dirty="0" smtClean="0"/>
              <a:t>Linux 2.6.25</a:t>
            </a:r>
            <a:r>
              <a:rPr lang="ja-JP" altLang="en-US" dirty="0" smtClean="0"/>
              <a:t>以降で利用可能</a:t>
            </a:r>
            <a:endParaRPr lang="en-US" altLang="ja-JP" dirty="0" smtClean="0"/>
          </a:p>
          <a:p>
            <a:pPr lvl="2"/>
            <a:r>
              <a:rPr kumimoji="1" lang="en-US" altLang="ja-JP" dirty="0" err="1"/>
              <a:t>Xen</a:t>
            </a:r>
            <a:r>
              <a:rPr kumimoji="1" lang="en-US" altLang="ja-JP" dirty="0"/>
              <a:t> </a:t>
            </a:r>
            <a:r>
              <a:rPr kumimoji="1" lang="en-US" altLang="ja-JP" dirty="0" smtClean="0"/>
              <a:t>4</a:t>
            </a:r>
            <a:r>
              <a:rPr kumimoji="1" lang="ja-JP" altLang="en-US" dirty="0" smtClean="0"/>
              <a:t>でドメイン</a:t>
            </a:r>
            <a:r>
              <a:rPr kumimoji="1" lang="en-US" altLang="ja-JP" dirty="0" smtClean="0"/>
              <a:t>0</a:t>
            </a:r>
            <a:r>
              <a:rPr kumimoji="1" lang="ja-JP" altLang="en-US" dirty="0" smtClean="0"/>
              <a:t>の</a:t>
            </a:r>
            <a:r>
              <a:rPr kumimoji="1" lang="en-US" altLang="ja-JP" dirty="0" smtClean="0"/>
              <a:t>OS</a:t>
            </a:r>
            <a:r>
              <a:rPr kumimoji="1" lang="ja-JP" altLang="en-US" dirty="0" smtClean="0"/>
              <a:t>として使えるようになった</a:t>
            </a:r>
            <a:endParaRPr kumimoji="1" lang="en-US" altLang="ja-JP" dirty="0" smtClean="0"/>
          </a:p>
          <a:p>
            <a:pPr lvl="1"/>
            <a:r>
              <a:rPr kumimoji="1" lang="en-US" altLang="ja-JP" dirty="0" smtClean="0"/>
              <a:t>IDS</a:t>
            </a:r>
            <a:r>
              <a:rPr kumimoji="1" lang="ja-JP" altLang="en-US" dirty="0" smtClean="0"/>
              <a:t>の所属するグループを作成する</a:t>
            </a:r>
            <a:endParaRPr kumimoji="1" lang="en-US" altLang="ja-JP" dirty="0" smtClean="0"/>
          </a:p>
          <a:p>
            <a:pPr lvl="1"/>
            <a:r>
              <a:rPr kumimoji="1" lang="ja-JP" altLang="en-US" dirty="0" smtClean="0"/>
              <a:t>グループ内のプロセスの使用している</a:t>
            </a:r>
            <a:r>
              <a:rPr lang="en-US" altLang="ja-JP" dirty="0" smtClean="0"/>
              <a:t>               </a:t>
            </a:r>
            <a:r>
              <a:rPr kumimoji="1" lang="ja-JP" altLang="en-US" dirty="0" smtClean="0"/>
              <a:t>メモリ使用量、ファイルキャッシュ使用量を取得</a:t>
            </a:r>
          </a:p>
        </p:txBody>
      </p:sp>
      <p:sp>
        <p:nvSpPr>
          <p:cNvPr id="16" name="正方形/長方形 15"/>
          <p:cNvSpPr/>
          <p:nvPr/>
        </p:nvSpPr>
        <p:spPr>
          <a:xfrm>
            <a:off x="2260729" y="5538567"/>
            <a:ext cx="4236787" cy="8732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smtClean="0"/>
              <a:t>OS</a:t>
            </a:r>
          </a:p>
        </p:txBody>
      </p:sp>
      <p:sp>
        <p:nvSpPr>
          <p:cNvPr id="17" name="正方形/長方形 16"/>
          <p:cNvSpPr/>
          <p:nvPr/>
        </p:nvSpPr>
        <p:spPr>
          <a:xfrm>
            <a:off x="2597022" y="5008443"/>
            <a:ext cx="1628807" cy="3571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IDS</a:t>
            </a:r>
            <a:r>
              <a:rPr lang="ja-JP" altLang="en-US" dirty="0" smtClean="0"/>
              <a:t>プロセス</a:t>
            </a:r>
            <a:endParaRPr kumimoji="1" lang="ja-JP" altLang="en-US" dirty="0"/>
          </a:p>
        </p:txBody>
      </p:sp>
      <p:sp>
        <p:nvSpPr>
          <p:cNvPr id="18" name="正方形/長方形 17"/>
          <p:cNvSpPr/>
          <p:nvPr/>
        </p:nvSpPr>
        <p:spPr>
          <a:xfrm>
            <a:off x="3210911" y="5784034"/>
            <a:ext cx="2234995" cy="3571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ファイルキャッシュ</a:t>
            </a:r>
            <a:endParaRPr kumimoji="1" lang="ja-JP" altLang="en-US" sz="1200" dirty="0"/>
          </a:p>
        </p:txBody>
      </p:sp>
      <p:sp>
        <p:nvSpPr>
          <p:cNvPr id="19" name="正方形/長方形 18"/>
          <p:cNvSpPr/>
          <p:nvPr/>
        </p:nvSpPr>
        <p:spPr>
          <a:xfrm>
            <a:off x="4631507" y="5008443"/>
            <a:ext cx="1628800" cy="3763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他のプロセス</a:t>
            </a:r>
            <a:endParaRPr kumimoji="1" lang="ja-JP" altLang="en-US" dirty="0"/>
          </a:p>
        </p:txBody>
      </p:sp>
      <p:grpSp>
        <p:nvGrpSpPr>
          <p:cNvPr id="6" name="グループ化 5"/>
          <p:cNvGrpSpPr/>
          <p:nvPr/>
        </p:nvGrpSpPr>
        <p:grpSpPr>
          <a:xfrm>
            <a:off x="2426679" y="4299303"/>
            <a:ext cx="2022231" cy="2004784"/>
            <a:chOff x="2479431" y="4343263"/>
            <a:chExt cx="2022231" cy="2004784"/>
          </a:xfrm>
        </p:grpSpPr>
        <p:sp>
          <p:nvSpPr>
            <p:cNvPr id="64" name="テキスト ボックス 63"/>
            <p:cNvSpPr txBox="1"/>
            <p:nvPr/>
          </p:nvSpPr>
          <p:spPr>
            <a:xfrm>
              <a:off x="3081067" y="4343263"/>
              <a:ext cx="1420595" cy="369332"/>
            </a:xfrm>
            <a:prstGeom prst="rect">
              <a:avLst/>
            </a:prstGeom>
            <a:noFill/>
          </p:spPr>
          <p:txBody>
            <a:bodyPr wrap="square" rtlCol="0">
              <a:spAutoFit/>
            </a:bodyPr>
            <a:lstStyle/>
            <a:p>
              <a:r>
                <a:rPr kumimoji="1" lang="en-US" altLang="ja-JP" dirty="0" err="1" smtClean="0"/>
                <a:t>cgroup</a:t>
              </a:r>
              <a:endParaRPr kumimoji="1" lang="ja-JP" altLang="en-US" dirty="0"/>
            </a:p>
          </p:txBody>
        </p:sp>
        <p:sp>
          <p:nvSpPr>
            <p:cNvPr id="15" name="フローチャート: 処理 14"/>
            <p:cNvSpPr/>
            <p:nvPr/>
          </p:nvSpPr>
          <p:spPr>
            <a:xfrm>
              <a:off x="2479431" y="4783015"/>
              <a:ext cx="2022231" cy="1565032"/>
            </a:xfrm>
            <a:prstGeom prst="flowChartProcess">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正方形/長方形 3"/>
            <p:cNvSpPr/>
            <p:nvPr/>
          </p:nvSpPr>
          <p:spPr>
            <a:xfrm>
              <a:off x="3263663" y="5827994"/>
              <a:ext cx="1237999" cy="35718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grpSp>
    </p:spTree>
    <p:custDataLst>
      <p:tags r:id="rId1"/>
    </p:custData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63.1|9.4"/>
</p:tagLst>
</file>

<file path=ppt/tags/tag2.xml><?xml version="1.0" encoding="utf-8"?>
<p:tagLst xmlns:a="http://schemas.openxmlformats.org/drawingml/2006/main" xmlns:r="http://schemas.openxmlformats.org/officeDocument/2006/relationships" xmlns:p="http://schemas.openxmlformats.org/presentationml/2006/main">
  <p:tag name="TIMING" val="|17.4"/>
</p:tagLst>
</file>

<file path=ppt/tags/tag3.xml><?xml version="1.0" encoding="utf-8"?>
<p:tagLst xmlns:a="http://schemas.openxmlformats.org/drawingml/2006/main" xmlns:r="http://schemas.openxmlformats.org/officeDocument/2006/relationships" xmlns:p="http://schemas.openxmlformats.org/presentationml/2006/main">
  <p:tag name="TIMING" val="|21.2|1|21.9"/>
</p:tagLst>
</file>

<file path=ppt/tags/tag4.xml><?xml version="1.0" encoding="utf-8"?>
<p:tagLst xmlns:a="http://schemas.openxmlformats.org/drawingml/2006/main" xmlns:r="http://schemas.openxmlformats.org/officeDocument/2006/relationships" xmlns:p="http://schemas.openxmlformats.org/presentationml/2006/main">
  <p:tag name="TIMING" val="|26.3"/>
</p:tagLst>
</file>

<file path=ppt/tags/tag5.xml><?xml version="1.0" encoding="utf-8"?>
<p:tagLst xmlns:a="http://schemas.openxmlformats.org/drawingml/2006/main" xmlns:r="http://schemas.openxmlformats.org/officeDocument/2006/relationships" xmlns:p="http://schemas.openxmlformats.org/presentationml/2006/main">
  <p:tag name="TIMING" val="|16.7|0.7|17.9|4.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キュート">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キュート">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docProps/app.xml><?xml version="1.0" encoding="utf-8"?>
<Properties xmlns="http://schemas.openxmlformats.org/officeDocument/2006/extended-properties" xmlns:vt="http://schemas.openxmlformats.org/officeDocument/2006/docPropsVTypes">
  <Template>Opulent</Template>
  <TotalTime>10413</TotalTime>
  <Words>1681</Words>
  <Application>Microsoft Macintosh PowerPoint</Application>
  <PresentationFormat>画面に合わせる (4:3)</PresentationFormat>
  <Paragraphs>248</Paragraphs>
  <Slides>16</Slides>
  <Notes>16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キュート</vt:lpstr>
      <vt:lpstr>IDSオフロードを考慮した 仮想マシンへの動的メモリ割り当て </vt:lpstr>
      <vt:lpstr>侵入検知システム（IDS）</vt:lpstr>
      <vt:lpstr>IDSへの攻撃</vt:lpstr>
      <vt:lpstr>IDSのオフロード</vt:lpstr>
      <vt:lpstr>メモリ使用量に関する問題</vt:lpstr>
      <vt:lpstr>提案：Balloon Performer</vt:lpstr>
      <vt:lpstr>IDSが使うメモリ</vt:lpstr>
      <vt:lpstr>メモリ使用量の測定（Xen 3）</vt:lpstr>
      <vt:lpstr>メモリ使用量の測定（Xen 4）</vt:lpstr>
      <vt:lpstr>VMへの動的メモリ割り当て</vt:lpstr>
      <vt:lpstr>IDSのメモリ使用量の制限</vt:lpstr>
      <vt:lpstr>実験</vt:lpstr>
      <vt:lpstr>Xen 3における実験結果</vt:lpstr>
      <vt:lpstr>Xen 4における実験結果</vt:lpstr>
      <vt:lpstr>関連研究</vt:lpstr>
      <vt:lpstr>まとめ</vt:lpstr>
    </vt:vector>
  </TitlesOfParts>
  <Company>Kyushu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Kourai Kenichi</dc:creator>
  <cp:lastModifiedBy>Kourai Kenichi</cp:lastModifiedBy>
  <cp:revision>905</cp:revision>
  <dcterms:created xsi:type="dcterms:W3CDTF">2010-11-29T07:35:36Z</dcterms:created>
  <dcterms:modified xsi:type="dcterms:W3CDTF">2013-02-07T11:26:00Z</dcterms:modified>
</cp:coreProperties>
</file>