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0"/>
  </p:notesMasterIdLst>
  <p:handoutMasterIdLst>
    <p:handoutMasterId r:id="rId21"/>
  </p:handoutMasterIdLst>
  <p:sldIdLst>
    <p:sldId id="256" r:id="rId2"/>
    <p:sldId id="258" r:id="rId3"/>
    <p:sldId id="319" r:id="rId4"/>
    <p:sldId id="320" r:id="rId5"/>
    <p:sldId id="260" r:id="rId6"/>
    <p:sldId id="262" r:id="rId7"/>
    <p:sldId id="306" r:id="rId8"/>
    <p:sldId id="293" r:id="rId9"/>
    <p:sldId id="308" r:id="rId10"/>
    <p:sldId id="300" r:id="rId11"/>
    <p:sldId id="317" r:id="rId12"/>
    <p:sldId id="313" r:id="rId13"/>
    <p:sldId id="321" r:id="rId14"/>
    <p:sldId id="314" r:id="rId15"/>
    <p:sldId id="315" r:id="rId16"/>
    <p:sldId id="318" r:id="rId17"/>
    <p:sldId id="270" r:id="rId18"/>
    <p:sldId id="267" r:id="rId19"/>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00FFCC"/>
    <a:srgbClr val="CCFFCC"/>
    <a:srgbClr val="D6DCE0"/>
    <a:srgbClr val="C7EFD4"/>
    <a:srgbClr val="25D59F"/>
    <a:srgbClr val="A8E6BD"/>
    <a:srgbClr val="000000"/>
    <a:srgbClr val="A3FFD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0" autoAdjust="0"/>
    <p:restoredTop sz="80079" autoAdjust="0"/>
  </p:normalViewPr>
  <p:slideViewPr>
    <p:cSldViewPr>
      <p:cViewPr>
        <p:scale>
          <a:sx n="70" d="100"/>
          <a:sy n="70" d="100"/>
        </p:scale>
        <p:origin x="-1878" y="-2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56" d="100"/>
          <a:sy n="56" d="100"/>
        </p:scale>
        <p:origin x="-1524" y="-84"/>
      </p:cViewPr>
      <p:guideLst>
        <p:guide orient="horz" pos="3108"/>
        <p:guide pos="21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B039BBA6-153C-4918-B7C3-588749CE1734}" type="datetimeFigureOut">
              <a:rPr kumimoji="1" lang="ja-JP" altLang="en-US" smtClean="0"/>
              <a:pPr/>
              <a:t>2013/2/8</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1744718-CA6D-4AF3-A4B3-6AF50F42D1B4}" type="slidenum">
              <a:rPr kumimoji="1" lang="ja-JP" altLang="en-US" smtClean="0"/>
              <a:pPr/>
              <a:t>&lt;#&gt;</a:t>
            </a:fld>
            <a:endParaRPr kumimoji="1" lang="ja-JP" altLang="en-US"/>
          </a:p>
        </p:txBody>
      </p:sp>
    </p:spTree>
    <p:extLst>
      <p:ext uri="{BB962C8B-B14F-4D97-AF65-F5344CB8AC3E}">
        <p14:creationId xmlns:p14="http://schemas.microsoft.com/office/powerpoint/2010/main" xmlns="" val="448133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2A6F9587-39A3-4E53-9895-7BBAC162B848}" type="datetimeFigureOut">
              <a:rPr kumimoji="1" lang="ja-JP" altLang="en-US" smtClean="0"/>
              <a:pPr/>
              <a:t>2013/2/8</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E9E643ED-A540-4C22-9BD3-E57CA153E783}" type="slidenum">
              <a:rPr kumimoji="1" lang="ja-JP" altLang="en-US" smtClean="0"/>
              <a:pPr/>
              <a:t>&lt;#&gt;</a:t>
            </a:fld>
            <a:endParaRPr kumimoji="1" lang="ja-JP" altLang="en-US"/>
          </a:p>
        </p:txBody>
      </p:sp>
    </p:spTree>
    <p:extLst>
      <p:ext uri="{BB962C8B-B14F-4D97-AF65-F5344CB8AC3E}">
        <p14:creationId xmlns:p14="http://schemas.microsoft.com/office/powerpoint/2010/main" xmlns="" val="11086030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全体的に長いので</a:t>
            </a:r>
            <a:r>
              <a:rPr kumimoji="1" lang="en-US" altLang="ja-JP" dirty="0" smtClean="0"/>
              <a:t>1</a:t>
            </a:r>
            <a:r>
              <a:rPr kumimoji="1" lang="ja-JP" altLang="en-US" dirty="0" smtClean="0"/>
              <a:t>行で済むように</a:t>
            </a:r>
            <a:endParaRPr kumimoji="1" lang="en-US" altLang="ja-JP" dirty="0" smtClean="0"/>
          </a:p>
          <a:p>
            <a:r>
              <a:rPr kumimoji="1" lang="en-US" altLang="ja-JP" dirty="0" err="1" smtClean="0"/>
              <a:t>Xen</a:t>
            </a:r>
            <a:r>
              <a:rPr kumimoji="1" lang="ja-JP" altLang="en-US" dirty="0" err="1" smtClean="0"/>
              <a:t>、</a:t>
            </a:r>
            <a:r>
              <a:rPr kumimoji="1" lang="en-US" altLang="ja-JP" dirty="0" smtClean="0"/>
              <a:t>KVM</a:t>
            </a:r>
            <a:r>
              <a:rPr kumimoji="1" lang="ja-JP" altLang="en-US" dirty="0" smtClean="0"/>
              <a:t>のバージョンは図に書き込み</a:t>
            </a:r>
            <a:endParaRPr kumimoji="1" lang="en-US" altLang="ja-JP" dirty="0" smtClean="0"/>
          </a:p>
          <a:p>
            <a:r>
              <a:rPr kumimoji="1" lang="ja-JP" altLang="en-US" dirty="0" smtClean="0"/>
              <a:t>グラフの数値を小数点第</a:t>
            </a:r>
            <a:r>
              <a:rPr kumimoji="1" lang="en-US" altLang="ja-JP" dirty="0" smtClean="0"/>
              <a:t>1</a:t>
            </a:r>
            <a:r>
              <a:rPr kumimoji="1" lang="ja-JP" altLang="en-US" dirty="0" smtClean="0"/>
              <a:t>位に</a:t>
            </a:r>
            <a:endParaRPr kumimoji="1" lang="en-US" altLang="ja-JP" dirty="0" smtClean="0"/>
          </a:p>
          <a:p>
            <a:endParaRPr kumimoji="1" lang="en-US" altLang="ja-JP" dirty="0" smtClean="0"/>
          </a:p>
          <a:p>
            <a:r>
              <a:rPr kumimoji="1" lang="ja-JP" altLang="en-US" dirty="0" smtClean="0"/>
              <a:t>口頭：オフロードせずに</a:t>
            </a:r>
            <a:r>
              <a:rPr kumimoji="1" lang="en-US" altLang="ja-JP" dirty="0" smtClean="0"/>
              <a:t>VM</a:t>
            </a:r>
            <a:r>
              <a:rPr kumimoji="1" lang="ja-JP" altLang="en-US" dirty="0" smtClean="0"/>
              <a:t>で実行</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Guest</a:t>
            </a:r>
            <a:r>
              <a:rPr kumimoji="1" lang="ja-JP" altLang="en-US" dirty="0" smtClean="0"/>
              <a:t>→</a:t>
            </a:r>
            <a:r>
              <a:rPr kumimoji="1" lang="en-US" altLang="ja-JP" dirty="0" smtClean="0"/>
              <a:t>VM</a:t>
            </a:r>
          </a:p>
          <a:p>
            <a:r>
              <a:rPr kumimoji="1" lang="en-US" altLang="ja-JP" dirty="0" err="1" smtClean="0"/>
              <a:t>Xen_host</a:t>
            </a:r>
            <a:r>
              <a:rPr kumimoji="1" lang="ja-JP" altLang="en-US" dirty="0" smtClean="0"/>
              <a:t>→</a:t>
            </a:r>
            <a:r>
              <a:rPr kumimoji="1" lang="en-US" altLang="ja-JP" dirty="0" smtClean="0"/>
              <a:t>Xen_Dom0</a:t>
            </a:r>
          </a:p>
          <a:p>
            <a:r>
              <a:rPr kumimoji="1" lang="ja-JP" altLang="en-US" dirty="0" smtClean="0"/>
              <a:t>文章中は管理</a:t>
            </a:r>
            <a:r>
              <a:rPr kumimoji="1" lang="en-US" altLang="ja-JP" dirty="0" smtClean="0"/>
              <a:t>VM</a:t>
            </a:r>
            <a:r>
              <a:rPr kumimoji="1" lang="ja-JP" altLang="en-US" dirty="0" smtClean="0"/>
              <a:t>に</a:t>
            </a:r>
            <a:endParaRPr kumimoji="1" lang="en-US" altLang="ja-JP" dirty="0" smtClean="0"/>
          </a:p>
          <a:p>
            <a:r>
              <a:rPr kumimoji="1" lang="en-US" altLang="ja-JP" dirty="0" smtClean="0"/>
              <a:t>Animation</a:t>
            </a:r>
            <a:r>
              <a:rPr kumimoji="1" lang="ja-JP" altLang="en-US" dirty="0" smtClean="0"/>
              <a:t>で丸付けによる注目</a:t>
            </a:r>
            <a:endParaRPr kumimoji="1" lang="en-US" altLang="ja-JP" dirty="0" smtClean="0"/>
          </a:p>
          <a:p>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VM</a:t>
            </a:r>
            <a:r>
              <a:rPr kumimoji="1" lang="ja-JP" altLang="en-US" dirty="0" err="1" smtClean="0"/>
              <a:t>のメ</a:t>
            </a:r>
            <a:r>
              <a:rPr kumimoji="1" lang="ja-JP" altLang="en-US" dirty="0" smtClean="0"/>
              <a:t>モリをページ単位でアクセスし確保した領域にメモリコピーする</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グラフを入れ替え</a:t>
            </a:r>
            <a:r>
              <a:rPr kumimoji="1" lang="en-US" altLang="ja-JP" dirty="0" err="1" smtClean="0"/>
              <a:t>KVM_guest</a:t>
            </a:r>
            <a:r>
              <a:rPr kumimoji="1" lang="ja-JP" altLang="en-US" dirty="0" smtClean="0"/>
              <a:t>→</a:t>
            </a:r>
            <a:r>
              <a:rPr kumimoji="1" lang="en-US" altLang="ja-JP" dirty="0" err="1" smtClean="0"/>
              <a:t>Xen_host</a:t>
            </a:r>
            <a:endParaRPr kumimoji="1" lang="en-US" altLang="ja-JP" dirty="0" smtClean="0"/>
          </a:p>
          <a:p>
            <a:r>
              <a:rPr kumimoji="1" lang="en-US" altLang="ja-JP" dirty="0" smtClean="0"/>
              <a:t>KVM</a:t>
            </a:r>
            <a:r>
              <a:rPr kumimoji="1" lang="ja-JP" altLang="en-US" dirty="0" smtClean="0"/>
              <a:t>同士、</a:t>
            </a:r>
            <a:r>
              <a:rPr kumimoji="1" lang="en-US" altLang="ja-JP" dirty="0" err="1" smtClean="0"/>
              <a:t>Xen</a:t>
            </a:r>
            <a:r>
              <a:rPr kumimoji="1" lang="ja-JP" altLang="en-US" dirty="0" smtClean="0"/>
              <a:t>同士で丸付け</a:t>
            </a:r>
            <a:endParaRPr kumimoji="1" lang="en-US" altLang="ja-JP" dirty="0" smtClean="0"/>
          </a:p>
          <a:p>
            <a:r>
              <a:rPr kumimoji="1" lang="ja-JP" altLang="en-US" dirty="0" smtClean="0"/>
              <a:t>グラフを</a:t>
            </a:r>
            <a:r>
              <a:rPr kumimoji="1" lang="en-US" altLang="ja-JP" dirty="0" smtClean="0"/>
              <a:t>2</a:t>
            </a:r>
            <a:r>
              <a:rPr kumimoji="1" lang="ja-JP" altLang="en-US" dirty="0" smtClean="0"/>
              <a:t>枚：デフォルトのみ・全部</a:t>
            </a:r>
            <a:endParaRPr kumimoji="1" lang="en-US" altLang="ja-JP" dirty="0" smtClean="0"/>
          </a:p>
          <a:p>
            <a:r>
              <a:rPr kumimoji="1" lang="ja-JP" altLang="en-US" dirty="0" smtClean="0"/>
              <a:t>文章はそのまま</a:t>
            </a:r>
            <a:endParaRPr kumimoji="1" lang="en-US" altLang="ja-JP" dirty="0" smtClean="0"/>
          </a:p>
          <a:p>
            <a:endParaRPr kumimoji="1" lang="en-US" altLang="ja-JP" dirty="0" smtClean="0"/>
          </a:p>
          <a:p>
            <a:r>
              <a:rPr kumimoji="1" lang="ja-JP" altLang="en-US" dirty="0" smtClean="0"/>
              <a:t>グラフ</a:t>
            </a:r>
            <a:endParaRPr kumimoji="1" lang="en-US" altLang="ja-JP" dirty="0" smtClean="0"/>
          </a:p>
          <a:p>
            <a:r>
              <a:rPr kumimoji="1" lang="en-US" altLang="ja-JP" dirty="0" smtClean="0"/>
              <a:t>KVM</a:t>
            </a:r>
            <a:r>
              <a:rPr kumimoji="1" lang="ja-JP" altLang="en-US" dirty="0" smtClean="0"/>
              <a:t>　</a:t>
            </a:r>
            <a:r>
              <a:rPr kumimoji="1" lang="en-US" altLang="ja-JP" dirty="0" smtClean="0"/>
              <a:t>VM</a:t>
            </a:r>
            <a:r>
              <a:rPr kumimoji="1" lang="ja-JP" altLang="en-US" dirty="0" smtClean="0"/>
              <a:t>　</a:t>
            </a:r>
            <a:r>
              <a:rPr kumimoji="1" lang="en-US" altLang="ja-JP" dirty="0" smtClean="0"/>
              <a:t>Dom0</a:t>
            </a:r>
            <a:r>
              <a:rPr kumimoji="1" lang="ja-JP" altLang="en-US" dirty="0" smtClean="0"/>
              <a:t>　</a:t>
            </a:r>
            <a:r>
              <a:rPr kumimoji="1" lang="en-US" altLang="ja-JP" dirty="0" err="1" smtClean="0"/>
              <a:t>DomU</a:t>
            </a:r>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グラフを入れ替え</a:t>
            </a:r>
            <a:r>
              <a:rPr kumimoji="1" lang="en-US" altLang="ja-JP" dirty="0" err="1" smtClean="0"/>
              <a:t>KVM_guest</a:t>
            </a:r>
            <a:r>
              <a:rPr kumimoji="1" lang="ja-JP" altLang="en-US" dirty="0" smtClean="0"/>
              <a:t>→</a:t>
            </a:r>
            <a:r>
              <a:rPr kumimoji="1" lang="en-US" altLang="ja-JP" dirty="0" err="1" smtClean="0"/>
              <a:t>Xen_host</a:t>
            </a:r>
            <a:endParaRPr kumimoji="1" lang="en-US" altLang="ja-JP" dirty="0" smtClean="0"/>
          </a:p>
          <a:p>
            <a:r>
              <a:rPr kumimoji="1" lang="en-US" altLang="ja-JP" dirty="0" smtClean="0"/>
              <a:t>KVM</a:t>
            </a:r>
            <a:r>
              <a:rPr kumimoji="1" lang="ja-JP" altLang="en-US" dirty="0" smtClean="0"/>
              <a:t>同士、</a:t>
            </a:r>
            <a:r>
              <a:rPr kumimoji="1" lang="en-US" altLang="ja-JP" dirty="0" err="1" smtClean="0"/>
              <a:t>Xen</a:t>
            </a:r>
            <a:r>
              <a:rPr kumimoji="1" lang="ja-JP" altLang="en-US" dirty="0" smtClean="0"/>
              <a:t>同士で丸付け</a:t>
            </a:r>
            <a:endParaRPr kumimoji="1" lang="en-US" altLang="ja-JP" dirty="0" smtClean="0"/>
          </a:p>
          <a:p>
            <a:r>
              <a:rPr kumimoji="1" lang="ja-JP" altLang="en-US" dirty="0" smtClean="0"/>
              <a:t>グラフを</a:t>
            </a:r>
            <a:r>
              <a:rPr kumimoji="1" lang="en-US" altLang="ja-JP" dirty="0" smtClean="0"/>
              <a:t>2</a:t>
            </a:r>
            <a:r>
              <a:rPr kumimoji="1" lang="ja-JP" altLang="en-US" dirty="0" smtClean="0"/>
              <a:t>枚：デフォルトのみ・全部</a:t>
            </a:r>
            <a:endParaRPr kumimoji="1" lang="en-US" altLang="ja-JP" dirty="0" smtClean="0"/>
          </a:p>
          <a:p>
            <a:r>
              <a:rPr kumimoji="1" lang="ja-JP" altLang="en-US" dirty="0" smtClean="0"/>
              <a:t>文章はそのまま</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ホスト側と明記（グラフ）</a:t>
            </a:r>
            <a:endParaRPr kumimoji="1" lang="en-US" altLang="ja-JP" dirty="0" smtClean="0"/>
          </a:p>
          <a:p>
            <a:endParaRPr kumimoji="1" lang="en-US" altLang="ja-JP" dirty="0" smtClean="0"/>
          </a:p>
          <a:p>
            <a:r>
              <a:rPr kumimoji="1" lang="ja-JP" altLang="en-US" dirty="0" smtClean="0"/>
              <a:t>ライン：アニメーション</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グラフ修正</a:t>
            </a:r>
            <a:endParaRPr kumimoji="1" lang="en-US" altLang="ja-JP" dirty="0" smtClean="0"/>
          </a:p>
          <a:p>
            <a:r>
              <a:rPr kumimoji="1" lang="en-US" altLang="ja-JP" dirty="0" smtClean="0"/>
              <a:t>KVM</a:t>
            </a:r>
            <a:r>
              <a:rPr kumimoji="1" lang="ja-JP" altLang="en-US" dirty="0" smtClean="0"/>
              <a:t>　</a:t>
            </a:r>
            <a:r>
              <a:rPr kumimoji="1" lang="en-US" altLang="ja-JP" dirty="0" err="1" smtClean="0"/>
              <a:t>Xen</a:t>
            </a:r>
            <a:endParaRPr kumimoji="1" lang="en-US" altLang="ja-JP" dirty="0" smtClean="0"/>
          </a:p>
          <a:p>
            <a:r>
              <a:rPr kumimoji="1" lang="ja-JP" altLang="en-US" dirty="0" smtClean="0"/>
              <a:t>凡例：ホスト側、ゲスト側</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16</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libVMI</a:t>
            </a:r>
            <a:r>
              <a:rPr kumimoji="1" lang="ja-JP" altLang="en-US" dirty="0" smtClean="0"/>
              <a:t>：</a:t>
            </a:r>
            <a:endParaRPr kumimoji="1" lang="en-US" altLang="ja-JP" dirty="0" smtClean="0"/>
          </a:p>
          <a:p>
            <a:r>
              <a:rPr kumimoji="1" lang="en-US" altLang="ja-JP" dirty="0" smtClean="0"/>
              <a:t>VM</a:t>
            </a:r>
            <a:r>
              <a:rPr kumimoji="1" lang="ja-JP" altLang="en-US" dirty="0" smtClean="0"/>
              <a:t>の物理メモリにアクセスする際にネットワーク経由でメモリ内容を送る必要があるため遅く、メモリ監視性能が低い</a:t>
            </a:r>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17</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近年、攻撃者の検知に</a:t>
            </a:r>
            <a:r>
              <a:rPr kumimoji="1" lang="en-US" altLang="ja-JP" dirty="0" smtClean="0"/>
              <a:t>IDS</a:t>
            </a:r>
            <a:r>
              <a:rPr kumimoji="1" lang="ja-JP" altLang="en-US" dirty="0" smtClean="0"/>
              <a:t>が用いられるようになったが、</a:t>
            </a:r>
            <a:r>
              <a:rPr kumimoji="1" lang="en-US" altLang="ja-JP" dirty="0" smtClean="0"/>
              <a:t>IDS</a:t>
            </a:r>
            <a:r>
              <a:rPr kumimoji="1" lang="ja-JP" altLang="en-US" dirty="0" smtClean="0"/>
              <a:t>は侵入した攻撃者によって改ざん・停止させられる可能性がある。</a:t>
            </a:r>
            <a:endParaRPr kumimoji="1" lang="en-US" altLang="ja-JP" dirty="0" smtClean="0"/>
          </a:p>
          <a:p>
            <a:r>
              <a:rPr kumimoji="1" lang="ja-JP" altLang="en-US" dirty="0" smtClean="0"/>
              <a:t>このような</a:t>
            </a:r>
            <a:r>
              <a:rPr kumimoji="1" lang="en-US" altLang="ja-JP" dirty="0" smtClean="0"/>
              <a:t>IDS</a:t>
            </a:r>
            <a:r>
              <a:rPr kumimoji="1" lang="ja-JP" altLang="en-US" dirty="0" smtClean="0"/>
              <a:t>自身への攻撃に対処するために、仮想マシンを用いて</a:t>
            </a:r>
            <a:r>
              <a:rPr kumimoji="1" lang="en-US" altLang="ja-JP" dirty="0" smtClean="0"/>
              <a:t>IDS</a:t>
            </a:r>
            <a:r>
              <a:rPr kumimoji="1" lang="ja-JP" altLang="en-US" dirty="0" smtClean="0"/>
              <a:t>をオフロードするという手法が提案されている。</a:t>
            </a:r>
            <a:endParaRPr kumimoji="1" lang="en-US" altLang="ja-JP" dirty="0" smtClean="0"/>
          </a:p>
          <a:p>
            <a:r>
              <a:rPr kumimoji="1" lang="en-US" altLang="ja-JP" dirty="0" smtClean="0"/>
              <a:t>IDS</a:t>
            </a:r>
            <a:r>
              <a:rPr kumimoji="1" lang="ja-JP" altLang="en-US" dirty="0" smtClean="0"/>
              <a:t>オフロードは監視対象システムと</a:t>
            </a:r>
            <a:r>
              <a:rPr kumimoji="1" lang="en-US" altLang="ja-JP" dirty="0" smtClean="0"/>
              <a:t>IDS</a:t>
            </a:r>
            <a:r>
              <a:rPr kumimoji="1" lang="ja-JP" altLang="en-US" dirty="0" smtClean="0"/>
              <a:t>を別々の</a:t>
            </a:r>
            <a:r>
              <a:rPr kumimoji="1" lang="en-US" altLang="ja-JP" dirty="0" smtClean="0"/>
              <a:t>VM</a:t>
            </a:r>
            <a:r>
              <a:rPr kumimoji="1" lang="ja-JP" altLang="en-US" dirty="0" smtClean="0"/>
              <a:t>で動作させ、</a:t>
            </a:r>
            <a:endParaRPr kumimoji="1" lang="en-US" altLang="ja-JP" dirty="0" smtClean="0"/>
          </a:p>
          <a:p>
            <a:r>
              <a:rPr kumimoji="1" lang="en-US" altLang="ja-JP" dirty="0" smtClean="0"/>
              <a:t>IDS</a:t>
            </a:r>
            <a:r>
              <a:rPr kumimoji="1" lang="ja-JP" altLang="en-US" dirty="0" err="1" smtClean="0"/>
              <a:t>を監</a:t>
            </a:r>
            <a:r>
              <a:rPr kumimoji="1" lang="ja-JP" altLang="en-US" dirty="0" smtClean="0"/>
              <a:t>視対象</a:t>
            </a:r>
            <a:r>
              <a:rPr kumimoji="1" lang="en-US" altLang="ja-JP" dirty="0" smtClean="0"/>
              <a:t>VM</a:t>
            </a:r>
            <a:r>
              <a:rPr kumimoji="1" lang="ja-JP" altLang="en-US" dirty="0" smtClean="0"/>
              <a:t>の外側で実行して監視を行う手法である。</a:t>
            </a:r>
            <a:endParaRPr kumimoji="1" lang="en-US" altLang="ja-JP" dirty="0" smtClean="0"/>
          </a:p>
          <a:p>
            <a:r>
              <a:rPr kumimoji="1" lang="en-US" altLang="ja-JP" dirty="0" smtClean="0"/>
              <a:t>IDS</a:t>
            </a:r>
            <a:r>
              <a:rPr kumimoji="1" lang="ja-JP" altLang="en-US" dirty="0" smtClean="0"/>
              <a:t>オフロードを行うことにより、監視対象</a:t>
            </a:r>
            <a:r>
              <a:rPr kumimoji="1" lang="en-US" altLang="ja-JP" dirty="0" smtClean="0"/>
              <a:t>VM</a:t>
            </a:r>
            <a:r>
              <a:rPr kumimoji="1" lang="ja-JP" altLang="en-US" dirty="0" smtClean="0"/>
              <a:t>に侵入されたとしても、</a:t>
            </a:r>
            <a:r>
              <a:rPr kumimoji="1" lang="en-US" altLang="ja-JP" dirty="0" smtClean="0"/>
              <a:t>IDS</a:t>
            </a:r>
            <a:r>
              <a:rPr kumimoji="1" lang="ja-JP" altLang="en-US" dirty="0" smtClean="0"/>
              <a:t>を攻撃することはできず、</a:t>
            </a:r>
            <a:r>
              <a:rPr kumimoji="1" lang="en-US" altLang="ja-JP" dirty="0" smtClean="0"/>
              <a:t>IDS</a:t>
            </a:r>
            <a:r>
              <a:rPr kumimoji="1" lang="ja-JP" altLang="en-US" dirty="0" smtClean="0"/>
              <a:t>のセキュリティを向上させることができる。</a:t>
            </a:r>
            <a:endParaRPr kumimoji="1" lang="en-US" altLang="ja-JP" dirty="0" smtClean="0"/>
          </a:p>
          <a:p>
            <a:endParaRPr kumimoji="1" lang="en-US" altLang="ja-JP" dirty="0" smtClean="0"/>
          </a:p>
          <a:p>
            <a:r>
              <a:rPr kumimoji="1" lang="ja-JP" altLang="en-US" dirty="0" smtClean="0"/>
              <a:t>もっと短く</a:t>
            </a:r>
            <a:endParaRPr kumimoji="1" lang="en-US" altLang="ja-JP" dirty="0" smtClean="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KVMonitor</a:t>
            </a:r>
            <a:r>
              <a:rPr kumimoji="1" lang="ja-JP" altLang="en-US" baseline="0" dirty="0" smtClean="0"/>
              <a:t>の価値・・・</a:t>
            </a:r>
            <a:endParaRPr kumimoji="1" lang="en-US" altLang="ja-JP" baseline="0" dirty="0" smtClean="0"/>
          </a:p>
          <a:p>
            <a:endParaRPr kumimoji="1" lang="en-US" altLang="ja-JP" baseline="0" dirty="0" smtClean="0"/>
          </a:p>
          <a:p>
            <a:r>
              <a:rPr kumimoji="1" lang="en-US" altLang="ja-JP" baseline="0" dirty="0" smtClean="0"/>
              <a:t>Linux</a:t>
            </a:r>
            <a:r>
              <a:rPr kumimoji="1" lang="ja-JP" altLang="en-US" baseline="0" dirty="0" smtClean="0"/>
              <a:t>の標準になっている</a:t>
            </a:r>
            <a:r>
              <a:rPr kumimoji="1" lang="en-US" altLang="ja-JP" baseline="0" dirty="0" smtClean="0"/>
              <a:t>KVM</a:t>
            </a:r>
            <a:r>
              <a:rPr kumimoji="1" lang="ja-JP" altLang="en-US" baseline="0" dirty="0" smtClean="0"/>
              <a:t>では・・・・</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できるだけ効率良く</a:t>
            </a:r>
            <a:r>
              <a:rPr kumimoji="1" lang="en-US" altLang="ja-JP" dirty="0" smtClean="0"/>
              <a:t>IDS</a:t>
            </a:r>
            <a:r>
              <a:rPr kumimoji="1" lang="ja-JP" altLang="en-US" dirty="0" smtClean="0"/>
              <a:t>オフロードを行う</a:t>
            </a:r>
            <a:endParaRPr kumimoji="1" lang="en-US" altLang="ja-JP" dirty="0" smtClean="0"/>
          </a:p>
          <a:p>
            <a:r>
              <a:rPr kumimoji="1" lang="en-US" altLang="ja-JP" dirty="0" err="1" smtClean="0"/>
              <a:t>LibVMI</a:t>
            </a:r>
            <a:r>
              <a:rPr kumimoji="1" lang="ja-JP" altLang="en-US" dirty="0" smtClean="0"/>
              <a:t>を引き合いに</a:t>
            </a:r>
            <a:endParaRPr kumimoji="1" lang="en-US" altLang="ja-JP" dirty="0" smtClean="0"/>
          </a:p>
          <a:p>
            <a:r>
              <a:rPr kumimoji="1" lang="ja-JP" altLang="en-US" dirty="0" smtClean="0"/>
              <a:t>比較をメインに</a:t>
            </a:r>
            <a:r>
              <a:rPr kumimoji="1" lang="en-US" altLang="ja-JP" dirty="0" smtClean="0"/>
              <a:t>?</a:t>
            </a:r>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Linux</a:t>
            </a:r>
            <a:r>
              <a:rPr kumimoji="1" lang="ja-JP" altLang="en-US" dirty="0" smtClean="0"/>
              <a:t>カーネル内で仮想マシンモニタを動作</a:t>
            </a:r>
            <a:endParaRPr kumimoji="1" lang="en-US" altLang="ja-JP" dirty="0" smtClean="0"/>
          </a:p>
          <a:p>
            <a:r>
              <a:rPr kumimoji="1" lang="en-US" altLang="ja-JP" dirty="0" smtClean="0"/>
              <a:t>QEMU</a:t>
            </a:r>
            <a:r>
              <a:rPr kumimoji="1" lang="ja-JP" altLang="en-US" dirty="0" smtClean="0"/>
              <a:t>によるディスク、メモリのエミュレーション</a:t>
            </a:r>
            <a:endParaRPr kumimoji="1" lang="en-US" altLang="ja-JP" dirty="0" smtClean="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・従来、</a:t>
            </a:r>
            <a:r>
              <a:rPr kumimoji="1" lang="en-US" altLang="ja-JP" dirty="0" smtClean="0"/>
              <a:t>VM</a:t>
            </a:r>
            <a:r>
              <a:rPr kumimoji="1" lang="ja-JP" altLang="en-US" dirty="0" smtClean="0"/>
              <a:t>の物理メモリは</a:t>
            </a:r>
            <a:r>
              <a:rPr kumimoji="1" lang="en-US" altLang="ja-JP" dirty="0" smtClean="0"/>
              <a:t>QEMU</a:t>
            </a:r>
            <a:r>
              <a:rPr kumimoji="1" lang="ja-JP" altLang="en-US" dirty="0" smtClean="0"/>
              <a:t>内で</a:t>
            </a:r>
            <a:r>
              <a:rPr kumimoji="1" lang="en-US" altLang="ja-JP" dirty="0" err="1" smtClean="0"/>
              <a:t>malloc</a:t>
            </a:r>
            <a:r>
              <a:rPr kumimoji="1" lang="ja-JP" altLang="en-US" dirty="0" smtClean="0"/>
              <a:t>していて外から見ることができなかった</a:t>
            </a:r>
            <a:endParaRPr kumimoji="1" lang="en-US" altLang="ja-JP" dirty="0" smtClean="0"/>
          </a:p>
          <a:p>
            <a:r>
              <a:rPr kumimoji="1" lang="ja-JP" altLang="en-US" dirty="0" smtClean="0"/>
              <a:t>・</a:t>
            </a:r>
            <a:r>
              <a:rPr kumimoji="1" lang="en-US" altLang="ja-JP" dirty="0" err="1" smtClean="0"/>
              <a:t>libVMI</a:t>
            </a:r>
            <a:r>
              <a:rPr kumimoji="1" lang="ja-JP" altLang="en-US" dirty="0" smtClean="0"/>
              <a:t>は効率が悪い（ネットワーク経由でメモリダンプ）</a:t>
            </a: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IDS</a:t>
            </a:r>
            <a:r>
              <a:rPr kumimoji="1" lang="ja-JP" altLang="en-US" dirty="0" smtClean="0"/>
              <a:t>は</a:t>
            </a:r>
            <a:r>
              <a:rPr kumimoji="1" lang="en-US" altLang="ja-JP" dirty="0" smtClean="0"/>
              <a:t>VM</a:t>
            </a:r>
            <a:r>
              <a:rPr kumimoji="1" lang="ja-JP" altLang="en-US" dirty="0" smtClean="0"/>
              <a:t>内のカーネルデータの仮想アドレスだけがわかっているが、</a:t>
            </a:r>
            <a:r>
              <a:rPr kumimoji="1" lang="en-US" altLang="ja-JP" dirty="0" err="1" smtClean="0"/>
              <a:t>KVMonitor</a:t>
            </a:r>
            <a:r>
              <a:rPr kumimoji="1" lang="ja-JP" altLang="en-US" dirty="0" smtClean="0"/>
              <a:t>にマップされたメモリは物理メモリであるため、</a:t>
            </a:r>
            <a:endParaRPr kumimoji="1" lang="en-US" altLang="ja-JP" dirty="0" smtClean="0"/>
          </a:p>
          <a:p>
            <a:r>
              <a:rPr kumimoji="1" lang="ja-JP" altLang="en-US" dirty="0" smtClean="0"/>
              <a:t>データを取得することができない。</a:t>
            </a:r>
            <a:endParaRPr kumimoji="1" lang="en-US" altLang="ja-JP" dirty="0" smtClean="0"/>
          </a:p>
          <a:p>
            <a:r>
              <a:rPr kumimoji="1" lang="en-US" altLang="ja-JP" dirty="0" smtClean="0"/>
              <a:t>IDS</a:t>
            </a:r>
            <a:r>
              <a:rPr kumimoji="1" lang="ja-JP" altLang="en-US" dirty="0" smtClean="0"/>
              <a:t>がマップされた</a:t>
            </a:r>
            <a:r>
              <a:rPr kumimoji="1" lang="en-US" altLang="ja-JP" dirty="0" smtClean="0"/>
              <a:t>VM</a:t>
            </a:r>
            <a:r>
              <a:rPr kumimoji="1" lang="ja-JP" altLang="en-US" dirty="0" smtClean="0"/>
              <a:t>の物理メモリから情報を取得できるようにするために、</a:t>
            </a:r>
            <a:r>
              <a:rPr kumimoji="1" lang="en-US" altLang="ja-JP" dirty="0" err="1" smtClean="0"/>
              <a:t>KVMonitor</a:t>
            </a:r>
            <a:r>
              <a:rPr kumimoji="1" lang="ja-JP" altLang="en-US" dirty="0" smtClean="0"/>
              <a:t>が仮想アドレスを物理アドレスに変換します。</a:t>
            </a:r>
            <a:endParaRPr kumimoji="1" lang="en-US" altLang="ja-JP" dirty="0" smtClean="0"/>
          </a:p>
          <a:p>
            <a:r>
              <a:rPr kumimoji="1" lang="en-US" altLang="ja-JP" dirty="0" err="1" smtClean="0"/>
              <a:t>KVMonitor</a:t>
            </a:r>
            <a:r>
              <a:rPr kumimoji="1" lang="ja-JP" altLang="en-US" dirty="0" smtClean="0"/>
              <a:t>は</a:t>
            </a:r>
            <a:r>
              <a:rPr kumimoji="1" lang="en-US" altLang="ja-JP" dirty="0" smtClean="0"/>
              <a:t>VM</a:t>
            </a:r>
            <a:r>
              <a:rPr kumimoji="1" lang="ja-JP" altLang="en-US" dirty="0" smtClean="0"/>
              <a:t>の</a:t>
            </a:r>
            <a:r>
              <a:rPr kumimoji="1" lang="en-US" altLang="ja-JP" dirty="0" smtClean="0"/>
              <a:t>CPU</a:t>
            </a:r>
            <a:r>
              <a:rPr kumimoji="1" lang="ja-JP" altLang="en-US" dirty="0" smtClean="0"/>
              <a:t>の</a:t>
            </a:r>
            <a:r>
              <a:rPr kumimoji="1" lang="en-US" altLang="ja-JP" dirty="0" smtClean="0"/>
              <a:t>CR3</a:t>
            </a:r>
            <a:r>
              <a:rPr kumimoji="1" lang="ja-JP" altLang="en-US" dirty="0" smtClean="0"/>
              <a:t>レジスタの値を</a:t>
            </a:r>
            <a:r>
              <a:rPr kumimoji="1" lang="en-US" altLang="ja-JP" dirty="0" smtClean="0"/>
              <a:t>QEMU</a:t>
            </a:r>
            <a:r>
              <a:rPr kumimoji="1" lang="ja-JP" altLang="en-US" dirty="0" smtClean="0"/>
              <a:t>と通信することで取得する。</a:t>
            </a:r>
            <a:endParaRPr kumimoji="1" lang="en-US" altLang="ja-JP" dirty="0" smtClean="0"/>
          </a:p>
          <a:p>
            <a:r>
              <a:rPr kumimoji="1" lang="ja-JP" altLang="en-US" dirty="0" smtClean="0"/>
              <a:t>通信には</a:t>
            </a:r>
            <a:r>
              <a:rPr kumimoji="1" lang="en-US" altLang="ja-JP" dirty="0" smtClean="0"/>
              <a:t>QMP</a:t>
            </a:r>
            <a:r>
              <a:rPr kumimoji="1" lang="ja-JP" altLang="en-US" dirty="0" smtClean="0"/>
              <a:t>を使用し、</a:t>
            </a:r>
            <a:r>
              <a:rPr kumimoji="1" lang="en-US" altLang="ja-JP" dirty="0" smtClean="0"/>
              <a:t>CR3</a:t>
            </a:r>
            <a:r>
              <a:rPr kumimoji="1" lang="ja-JP" altLang="en-US" dirty="0" smtClean="0"/>
              <a:t>レジスタの値を取得するためにコマンドを</a:t>
            </a:r>
            <a:r>
              <a:rPr kumimoji="1" lang="en-US" altLang="ja-JP" dirty="0" smtClean="0"/>
              <a:t>QMEU</a:t>
            </a:r>
            <a:r>
              <a:rPr kumimoji="1" lang="ja-JP" altLang="en-US" dirty="0" smtClean="0"/>
              <a:t>に追加した。</a:t>
            </a:r>
            <a:endParaRPr kumimoji="1" lang="en-US" altLang="ja-JP" dirty="0" smtClean="0"/>
          </a:p>
          <a:p>
            <a:r>
              <a:rPr kumimoji="1" lang="en-US" altLang="ja-JP" dirty="0" err="1" smtClean="0"/>
              <a:t>KVMonitor</a:t>
            </a:r>
            <a:r>
              <a:rPr kumimoji="1" lang="ja-JP" altLang="en-US" dirty="0" smtClean="0"/>
              <a:t>は得られた</a:t>
            </a:r>
            <a:r>
              <a:rPr kumimoji="1" lang="en-US" altLang="ja-JP" dirty="0" smtClean="0"/>
              <a:t>CR3</a:t>
            </a:r>
            <a:r>
              <a:rPr kumimoji="1" lang="ja-JP" altLang="en-US" dirty="0" smtClean="0"/>
              <a:t>レジスタの値と仮想アドレスから物理メモリ上のページテーブルを探索して、仮想アドレスを物理アドレスに変換する</a:t>
            </a:r>
            <a:endParaRPr kumimoji="1" lang="en-US" altLang="ja-JP" dirty="0" smtClean="0"/>
          </a:p>
          <a:p>
            <a:r>
              <a:rPr kumimoji="1" lang="en-US" altLang="ja-JP" dirty="0" smtClean="0"/>
              <a:t>IDS</a:t>
            </a:r>
            <a:r>
              <a:rPr kumimoji="1" lang="ja-JP" altLang="en-US" dirty="0" smtClean="0"/>
              <a:t>は得られた仮想アドレスと物理アドレスの対応をもとにメモリから情報を取得できるようになる。</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ディスクを監視することによってファイルの改竄を検知することができる</a:t>
            </a:r>
            <a:endParaRPr kumimoji="1" lang="en-US" altLang="ja-JP" dirty="0" smtClean="0"/>
          </a:p>
          <a:p>
            <a:r>
              <a:rPr kumimoji="1" lang="en-US" altLang="ja-JP" dirty="0" smtClean="0"/>
              <a:t>VM</a:t>
            </a:r>
            <a:r>
              <a:rPr kumimoji="1" lang="ja-JP" altLang="en-US" dirty="0" smtClean="0"/>
              <a:t>の仮想ディスクはホスト</a:t>
            </a:r>
            <a:r>
              <a:rPr kumimoji="1" lang="en-US" altLang="ja-JP" dirty="0" smtClean="0"/>
              <a:t>OS</a:t>
            </a:r>
            <a:r>
              <a:rPr kumimoji="1" lang="ja-JP" altLang="en-US" dirty="0" smtClean="0"/>
              <a:t>上のディスクイメージ</a:t>
            </a:r>
            <a:endParaRPr kumimoji="1" lang="en-US" altLang="ja-JP" dirty="0" smtClean="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システムコールエミュレータ：</a:t>
            </a:r>
            <a:endParaRPr kumimoji="1" lang="en-US" altLang="ja-JP" dirty="0" smtClean="0"/>
          </a:p>
          <a:p>
            <a:r>
              <a:rPr kumimoji="1" lang="en-US" altLang="ja-JP" dirty="0" smtClean="0"/>
              <a:t>IDS</a:t>
            </a:r>
            <a:r>
              <a:rPr kumimoji="1" lang="ja-JP" altLang="en-US" dirty="0" smtClean="0"/>
              <a:t>が発行するシステムコールに</a:t>
            </a:r>
            <a:r>
              <a:rPr kumimoji="1" lang="en-US" altLang="ja-JP" dirty="0" smtClean="0"/>
              <a:t>VM</a:t>
            </a:r>
            <a:r>
              <a:rPr kumimoji="1" lang="ja-JP" altLang="en-US" dirty="0" smtClean="0"/>
              <a:t>内の情報を返させるために、</a:t>
            </a:r>
            <a:r>
              <a:rPr kumimoji="1" lang="en-US" altLang="ja-JP" dirty="0" smtClean="0"/>
              <a:t>VM</a:t>
            </a:r>
            <a:r>
              <a:rPr kumimoji="1" lang="ja-JP" altLang="en-US" dirty="0" smtClean="0"/>
              <a:t>内のカーネルデータから必要な情報を取得する</a:t>
            </a:r>
            <a:endParaRPr kumimoji="1" lang="en-US" altLang="ja-JP" dirty="0" smtClean="0"/>
          </a:p>
          <a:p>
            <a:r>
              <a:rPr kumimoji="1" lang="en-US" altLang="ja-JP" dirty="0" smtClean="0"/>
              <a:t>Shadow </a:t>
            </a:r>
            <a:r>
              <a:rPr kumimoji="1" lang="en-US" altLang="ja-JP" dirty="0" err="1" smtClean="0"/>
              <a:t>fs</a:t>
            </a:r>
            <a:r>
              <a:rPr kumimoji="1" lang="ja-JP" altLang="en-US" dirty="0" smtClean="0"/>
              <a:t>：</a:t>
            </a:r>
            <a:endParaRPr kumimoji="1" lang="en-US" altLang="ja-JP" dirty="0" smtClean="0"/>
          </a:p>
          <a:p>
            <a:r>
              <a:rPr kumimoji="1" lang="en-US" altLang="ja-JP" dirty="0" smtClean="0"/>
              <a:t>VM</a:t>
            </a:r>
            <a:r>
              <a:rPr kumimoji="1" lang="ja-JP" altLang="en-US" dirty="0" smtClean="0"/>
              <a:t>内と同一のファイルシステムを提供しつつ、安全のために</a:t>
            </a:r>
            <a:r>
              <a:rPr kumimoji="1" lang="en-US" altLang="ja-JP" dirty="0" smtClean="0"/>
              <a:t>IDS</a:t>
            </a:r>
            <a:r>
              <a:rPr kumimoji="1" lang="ja-JP" altLang="en-US" dirty="0" smtClean="0"/>
              <a:t>の実行に必要なファイルだけホスト</a:t>
            </a:r>
            <a:r>
              <a:rPr kumimoji="1" lang="en-US" altLang="ja-JP" dirty="0" smtClean="0"/>
              <a:t>OS</a:t>
            </a:r>
            <a:r>
              <a:rPr kumimoji="1" lang="ja-JP" altLang="en-US" dirty="0" smtClean="0"/>
              <a:t>上のファイルを使わせる</a:t>
            </a:r>
            <a:endParaRPr kumimoji="1" lang="en-US" altLang="ja-JP" dirty="0" smtClean="0"/>
          </a:p>
          <a:p>
            <a:r>
              <a:rPr kumimoji="1" lang="en-US" altLang="ja-JP" dirty="0" smtClean="0"/>
              <a:t>Shadow</a:t>
            </a:r>
            <a:r>
              <a:rPr kumimoji="1" lang="ja-JP" altLang="en-US" dirty="0" smtClean="0"/>
              <a:t>　</a:t>
            </a:r>
            <a:r>
              <a:rPr kumimoji="1" lang="en-US" altLang="ja-JP" dirty="0" smtClean="0"/>
              <a:t>proc</a:t>
            </a:r>
            <a:r>
              <a:rPr kumimoji="1" lang="ja-JP" altLang="en-US" dirty="0" smtClean="0"/>
              <a:t>：</a:t>
            </a:r>
            <a:endParaRPr kumimoji="1" lang="en-US" altLang="ja-JP" dirty="0" smtClean="0"/>
          </a:p>
          <a:p>
            <a:r>
              <a:rPr kumimoji="1" lang="en-US" altLang="ja-JP" dirty="0" smtClean="0"/>
              <a:t>VM</a:t>
            </a:r>
            <a:r>
              <a:rPr kumimoji="1" lang="ja-JP" altLang="en-US" dirty="0" smtClean="0"/>
              <a:t>内のメモリを解析して、プロセスやネットワークに関する情報を提供する。</a:t>
            </a:r>
            <a:endParaRPr kumimoji="1" lang="en-US" altLang="ja-JP" dirty="0" smtClean="0"/>
          </a:p>
          <a:p>
            <a:endParaRPr kumimoji="1" lang="en-US" altLang="ja-JP" dirty="0" smtClean="0"/>
          </a:p>
          <a:p>
            <a:r>
              <a:rPr kumimoji="1" lang="ja-JP" altLang="en-US" dirty="0" smtClean="0"/>
              <a:t>簡略</a:t>
            </a:r>
            <a:endParaRPr kumimoji="1" lang="en-US" altLang="ja-JP" dirty="0" smtClean="0"/>
          </a:p>
        </p:txBody>
      </p:sp>
      <p:sp>
        <p:nvSpPr>
          <p:cNvPr id="4" name="スライド番号プレースホルダ 3"/>
          <p:cNvSpPr>
            <a:spLocks noGrp="1"/>
          </p:cNvSpPr>
          <p:nvPr>
            <p:ph type="sldNum" sz="quarter" idx="10"/>
          </p:nvPr>
        </p:nvSpPr>
        <p:spPr/>
        <p:txBody>
          <a:bodyPr/>
          <a:lstStyle/>
          <a:p>
            <a:fld id="{E9E643ED-A540-4C22-9BD3-E57CA153E783}"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A1A3DB27-2F12-41B1-AF89-0DF1B80F2C57}" type="datetime1">
              <a:rPr kumimoji="1" lang="ja-JP" altLang="en-US" smtClean="0"/>
              <a:pPr/>
              <a:t>2013/2/8</a:t>
            </a:fld>
            <a:endParaRPr kumimoji="1" lang="ja-JP" altLang="en-US"/>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A83548A4-D756-43A9-BCD4-9934A251FCF9}"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0D78CE36-EA05-4015-8A38-EDCC2F541730}" type="datetime1">
              <a:rPr kumimoji="1" lang="ja-JP" altLang="en-US" smtClean="0"/>
              <a:pPr/>
              <a:t>2013/2/8</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70912F0C-69ED-4CE5-9BD2-7E0CF4EB39CA}" type="datetime1">
              <a:rPr kumimoji="1" lang="ja-JP" altLang="en-US" smtClean="0"/>
              <a:pPr/>
              <a:t>2013/2/8</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CAA388FB-87DA-479B-9F20-FF87D631CFF2}" type="datetime1">
              <a:rPr kumimoji="1" lang="ja-JP" altLang="en-US" smtClean="0"/>
              <a:pPr/>
              <a:t>2013/2/8</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extLst/>
          </a:lstStyle>
          <a:p>
            <a:fld id="{36BF736B-2A18-40C7-8C51-6A70900FA6E9}" type="datetime1">
              <a:rPr kumimoji="1" lang="ja-JP" altLang="en-US" smtClean="0"/>
              <a:pPr/>
              <a:t>2013/2/8</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F364C964-9525-4521-9552-8068740641AD}" type="datetime1">
              <a:rPr kumimoji="1" lang="ja-JP" altLang="en-US" smtClean="0"/>
              <a:pPr/>
              <a:t>2013/2/8</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fld id="{96F55F7C-CEC9-4446-87C3-55E4E09F4DB4}" type="datetime1">
              <a:rPr kumimoji="1" lang="ja-JP" altLang="en-US" smtClean="0"/>
              <a:pPr/>
              <a:t>2013/2/8</a:t>
            </a:fld>
            <a:endParaRPr kumimoji="1" lang="ja-JP" altLang="en-US"/>
          </a:p>
        </p:txBody>
      </p:sp>
      <p:sp>
        <p:nvSpPr>
          <p:cNvPr id="8" name="フッター プレースホルダ 7"/>
          <p:cNvSpPr>
            <a:spLocks noGrp="1"/>
          </p:cNvSpPr>
          <p:nvPr>
            <p:ph type="ftr" sz="quarter" idx="11"/>
          </p:nvPr>
        </p:nvSpPr>
        <p:spPr/>
        <p:txBody>
          <a:bodyPr/>
          <a:lstStyle>
            <a:extLst/>
          </a:lstStyle>
          <a:p>
            <a:endParaRPr kumimoji="1" lang="ja-JP" altLang="en-US"/>
          </a:p>
        </p:txBody>
      </p:sp>
      <p:sp>
        <p:nvSpPr>
          <p:cNvPr id="9" name="スライド番号プレースホルダ 8"/>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extLst/>
          </a:lstStyle>
          <a:p>
            <a:fld id="{8C90E8A3-8B47-4169-B1FA-66E836F4D531}" type="datetime1">
              <a:rPr kumimoji="1" lang="ja-JP" altLang="en-US" smtClean="0"/>
              <a:pPr/>
              <a:t>2013/2/8</a:t>
            </a:fld>
            <a:endParaRPr kumimoji="1" lang="ja-JP" altLang="en-US"/>
          </a:p>
        </p:txBody>
      </p:sp>
      <p:sp>
        <p:nvSpPr>
          <p:cNvPr id="4" name="フッター プレースホルダ 3"/>
          <p:cNvSpPr>
            <a:spLocks noGrp="1"/>
          </p:cNvSpPr>
          <p:nvPr>
            <p:ph type="ftr" sz="quarter" idx="11"/>
          </p:nvPr>
        </p:nvSpPr>
        <p:spPr/>
        <p:txBody>
          <a:bodyPr/>
          <a:lstStyle>
            <a:extLst/>
          </a:lstStyle>
          <a:p>
            <a:endParaRPr kumimoji="1" lang="ja-JP" altLang="en-US"/>
          </a:p>
        </p:txBody>
      </p:sp>
      <p:sp>
        <p:nvSpPr>
          <p:cNvPr id="5" name="スライド番号プレースホルダ 4"/>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extLst/>
          </a:lstStyle>
          <a:p>
            <a:fld id="{B35E0180-8535-4CA3-90CD-1B5C4B475CC1}" type="datetime1">
              <a:rPr kumimoji="1" lang="ja-JP" altLang="en-US" smtClean="0"/>
              <a:pPr/>
              <a:t>2013/2/8</a:t>
            </a:fld>
            <a:endParaRPr kumimoji="1" lang="ja-JP" altLang="en-US"/>
          </a:p>
        </p:txBody>
      </p:sp>
      <p:sp>
        <p:nvSpPr>
          <p:cNvPr id="3" name="フッター プレースホルダ 2"/>
          <p:cNvSpPr>
            <a:spLocks noGrp="1"/>
          </p:cNvSpPr>
          <p:nvPr>
            <p:ph type="ftr" sz="quarter" idx="11"/>
          </p:nvPr>
        </p:nvSpPr>
        <p:spPr/>
        <p:txBody>
          <a:bodyPr/>
          <a:lstStyle>
            <a:extLst/>
          </a:lstStyle>
          <a:p>
            <a:endParaRPr kumimoji="1" lang="ja-JP" altLang="en-US"/>
          </a:p>
        </p:txBody>
      </p:sp>
      <p:sp>
        <p:nvSpPr>
          <p:cNvPr id="4" name="スライド番号プレースホルダ 3"/>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extLst/>
          </a:lstStyle>
          <a:p>
            <a:fld id="{C3F0C4C8-A3E8-465D-85DE-7D874241A9EC}" type="datetime1">
              <a:rPr kumimoji="1" lang="ja-JP" altLang="en-US" smtClean="0"/>
              <a:pPr/>
              <a:t>2013/2/8</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A83548A4-D756-43A9-BCD4-9934A251FCF9}"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54C87553-063F-4863-B4AE-E2D0E243845B}" type="datetime1">
              <a:rPr kumimoji="1" lang="ja-JP" altLang="en-US" smtClean="0"/>
              <a:pPr/>
              <a:t>2013/2/8</a:t>
            </a:fld>
            <a:endParaRPr kumimoji="1" lang="ja-JP" altLang="en-US"/>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A83548A4-D756-43A9-BCD4-9934A251FCF9}" type="slidenum">
              <a:rPr kumimoji="1" lang="ja-JP" altLang="en-US" smtClean="0"/>
              <a:pPr/>
              <a:t>&lt;#&gt;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72D7FE2-DA7B-450D-AA0B-8A9C34ABED56}" type="datetime1">
              <a:rPr kumimoji="1" lang="ja-JP" altLang="en-US" smtClean="0"/>
              <a:pPr/>
              <a:t>2013/2/8</a:t>
            </a:fld>
            <a:endParaRPr kumimoji="1" lang="ja-JP" altLang="en-US"/>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83548A4-D756-43A9-BCD4-9934A251FCF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gi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en-US" altLang="ja-JP" sz="4000" dirty="0" smtClean="0"/>
              <a:t>KVM</a:t>
            </a:r>
            <a:r>
              <a:rPr lang="ja-JP" altLang="en-US" sz="4000" dirty="0" smtClean="0"/>
              <a:t>における</a:t>
            </a:r>
            <a:r>
              <a:rPr lang="en-US" altLang="ja-JP" sz="4000" dirty="0" smtClean="0"/>
              <a:t>IDS</a:t>
            </a:r>
            <a:r>
              <a:rPr lang="ja-JP" altLang="en-US" sz="4000" dirty="0" smtClean="0"/>
              <a:t>オフロードのための仮想マシン監視機構</a:t>
            </a:r>
            <a:endParaRPr lang="ja-JP" altLang="en-US" sz="4000" dirty="0"/>
          </a:p>
        </p:txBody>
      </p:sp>
      <p:sp>
        <p:nvSpPr>
          <p:cNvPr id="3" name="サブタイトル 2"/>
          <p:cNvSpPr>
            <a:spLocks noGrp="1"/>
          </p:cNvSpPr>
          <p:nvPr>
            <p:ph type="subTitle" idx="1"/>
          </p:nvPr>
        </p:nvSpPr>
        <p:spPr/>
        <p:txBody>
          <a:bodyPr>
            <a:normAutofit fontScale="92500" lnSpcReduction="20000"/>
          </a:bodyPr>
          <a:lstStyle/>
          <a:p>
            <a:r>
              <a:rPr lang="ja-JP" altLang="en-US" dirty="0" smtClean="0"/>
              <a:t>九州工業大学大学院</a:t>
            </a:r>
            <a:endParaRPr lang="en-US" altLang="ja-JP" dirty="0" smtClean="0"/>
          </a:p>
          <a:p>
            <a:r>
              <a:rPr lang="ja-JP" altLang="en-US" dirty="0" smtClean="0"/>
              <a:t>情報工学府　情報創成工学専攻</a:t>
            </a:r>
            <a:endParaRPr lang="en-US" altLang="ja-JP" dirty="0" smtClean="0"/>
          </a:p>
          <a:p>
            <a:r>
              <a:rPr lang="en-US" altLang="ja-JP" dirty="0" smtClean="0"/>
              <a:t>11675025</a:t>
            </a:r>
            <a:r>
              <a:rPr lang="ja-JP" altLang="en-US" dirty="0" smtClean="0"/>
              <a:t>　中村孝介</a:t>
            </a:r>
            <a:endParaRPr lang="en-US" altLang="ja-JP"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目的</a:t>
            </a:r>
            <a:endParaRPr lang="en-US" altLang="ja-JP" dirty="0" smtClean="0"/>
          </a:p>
          <a:p>
            <a:pPr lvl="1"/>
            <a:r>
              <a:rPr lang="en-US" altLang="ja-JP" dirty="0" smtClean="0"/>
              <a:t>KVM</a:t>
            </a:r>
            <a:r>
              <a:rPr lang="ja-JP" altLang="en-US" dirty="0" smtClean="0"/>
              <a:t>と</a:t>
            </a:r>
            <a:r>
              <a:rPr lang="en-US" altLang="ja-JP" dirty="0" err="1" smtClean="0"/>
              <a:t>Xen</a:t>
            </a:r>
            <a:r>
              <a:rPr lang="ja-JP" altLang="en-US" dirty="0" smtClean="0"/>
              <a:t>における</a:t>
            </a:r>
            <a:r>
              <a:rPr lang="en-US" altLang="ja-JP" dirty="0" smtClean="0"/>
              <a:t>IDS</a:t>
            </a:r>
            <a:r>
              <a:rPr lang="ja-JP" altLang="en-US" dirty="0" smtClean="0"/>
              <a:t>オフロードの性能比較</a:t>
            </a:r>
            <a:endParaRPr lang="en-US" altLang="ja-JP" dirty="0" smtClean="0"/>
          </a:p>
          <a:p>
            <a:r>
              <a:rPr lang="ja-JP" altLang="en-US" dirty="0" smtClean="0"/>
              <a:t>比較対象</a:t>
            </a:r>
            <a:endParaRPr lang="en-US" altLang="ja-JP" dirty="0" smtClean="0"/>
          </a:p>
          <a:p>
            <a:pPr lvl="1"/>
            <a:r>
              <a:rPr lang="en-US" altLang="ja-JP" dirty="0" err="1" smtClean="0">
                <a:solidFill>
                  <a:schemeClr val="accent2"/>
                </a:solidFill>
              </a:rPr>
              <a:t>KVM_host</a:t>
            </a:r>
            <a:r>
              <a:rPr lang="ja-JP" altLang="en-US" dirty="0" smtClean="0"/>
              <a:t>：ホスト</a:t>
            </a:r>
            <a:r>
              <a:rPr lang="en-US" altLang="ja-JP" dirty="0" smtClean="0"/>
              <a:t>OS</a:t>
            </a:r>
            <a:r>
              <a:rPr lang="ja-JP" altLang="en-US" dirty="0" smtClean="0"/>
              <a:t>にオフロード</a:t>
            </a:r>
            <a:endParaRPr lang="en-US" altLang="ja-JP" dirty="0" smtClean="0"/>
          </a:p>
          <a:p>
            <a:pPr lvl="1"/>
            <a:r>
              <a:rPr lang="en-US" altLang="ja-JP" dirty="0" smtClean="0">
                <a:solidFill>
                  <a:schemeClr val="accent2"/>
                </a:solidFill>
              </a:rPr>
              <a:t>Xen_Dom0</a:t>
            </a:r>
            <a:r>
              <a:rPr lang="ja-JP" altLang="en-US" dirty="0" smtClean="0"/>
              <a:t>：管理</a:t>
            </a:r>
            <a:r>
              <a:rPr lang="en-US" altLang="ja-JP" dirty="0" smtClean="0"/>
              <a:t>VM</a:t>
            </a:r>
            <a:r>
              <a:rPr lang="ja-JP" altLang="en-US" dirty="0" smtClean="0"/>
              <a:t>にオフロード</a:t>
            </a:r>
            <a:endParaRPr lang="en-US" altLang="ja-JP" dirty="0" smtClean="0"/>
          </a:p>
          <a:p>
            <a:pPr lvl="1"/>
            <a:r>
              <a:rPr lang="en-US" altLang="ja-JP" dirty="0" smtClean="0">
                <a:solidFill>
                  <a:schemeClr val="accent2"/>
                </a:solidFill>
              </a:rPr>
              <a:t>KVM_VM</a:t>
            </a:r>
            <a:r>
              <a:rPr lang="ja-JP" altLang="en-US" dirty="0" smtClean="0"/>
              <a:t>：</a:t>
            </a:r>
            <a:r>
              <a:rPr lang="en-US" altLang="ja-JP" dirty="0" smtClean="0"/>
              <a:t>KVM</a:t>
            </a:r>
            <a:r>
              <a:rPr lang="ja-JP" altLang="en-US" dirty="0" smtClean="0"/>
              <a:t>の</a:t>
            </a:r>
            <a:r>
              <a:rPr lang="en-US" altLang="ja-JP" dirty="0" smtClean="0"/>
              <a:t>VM</a:t>
            </a:r>
            <a:r>
              <a:rPr lang="ja-JP" altLang="en-US" dirty="0" smtClean="0"/>
              <a:t>で実行</a:t>
            </a:r>
            <a:endParaRPr lang="en-US" altLang="ja-JP" dirty="0" smtClean="0"/>
          </a:p>
          <a:p>
            <a:pPr lvl="1"/>
            <a:r>
              <a:rPr lang="en-US" altLang="ja-JP" dirty="0" err="1" smtClean="0">
                <a:solidFill>
                  <a:schemeClr val="accent2"/>
                </a:solidFill>
              </a:rPr>
              <a:t>Xen_VM</a:t>
            </a:r>
            <a:r>
              <a:rPr lang="ja-JP" altLang="en-US" dirty="0" smtClean="0"/>
              <a:t>：</a:t>
            </a:r>
            <a:r>
              <a:rPr lang="en-US" altLang="ja-JP" dirty="0" err="1" smtClean="0"/>
              <a:t>Xen</a:t>
            </a:r>
            <a:r>
              <a:rPr lang="ja-JP" altLang="en-US" dirty="0" smtClean="0"/>
              <a:t>の</a:t>
            </a:r>
            <a:r>
              <a:rPr lang="en-US" altLang="ja-JP" dirty="0" smtClean="0"/>
              <a:t>VM</a:t>
            </a:r>
            <a:r>
              <a:rPr lang="ja-JP" altLang="en-US" dirty="0" smtClean="0"/>
              <a:t>で実行</a:t>
            </a:r>
            <a:endParaRPr lang="en-US" altLang="ja-JP" dirty="0" smtClean="0"/>
          </a:p>
          <a:p>
            <a:pPr lvl="1"/>
            <a:endParaRPr lang="en-US" altLang="ja-JP" dirty="0" smtClean="0"/>
          </a:p>
        </p:txBody>
      </p:sp>
      <p:sp>
        <p:nvSpPr>
          <p:cNvPr id="3" name="スライド番号プレースホルダー 2"/>
          <p:cNvSpPr>
            <a:spLocks noGrp="1"/>
          </p:cNvSpPr>
          <p:nvPr>
            <p:ph type="sldNum" sz="quarter" idx="12"/>
          </p:nvPr>
        </p:nvSpPr>
        <p:spPr/>
        <p:txBody>
          <a:bodyPr/>
          <a:lstStyle/>
          <a:p>
            <a:fld id="{A83548A4-D756-43A9-BCD4-9934A251FCF9}" type="slidenum">
              <a:rPr kumimoji="1" lang="ja-JP" altLang="en-US" smtClean="0"/>
              <a:pPr/>
              <a:t>10</a:t>
            </a:fld>
            <a:endParaRPr kumimoji="1" lang="ja-JP" altLang="en-US"/>
          </a:p>
        </p:txBody>
      </p:sp>
      <p:sp>
        <p:nvSpPr>
          <p:cNvPr id="4" name="タイトル 3"/>
          <p:cNvSpPr>
            <a:spLocks noGrp="1"/>
          </p:cNvSpPr>
          <p:nvPr>
            <p:ph type="title"/>
          </p:nvPr>
        </p:nvSpPr>
        <p:spPr/>
        <p:txBody>
          <a:bodyPr/>
          <a:lstStyle/>
          <a:p>
            <a:r>
              <a:rPr kumimoji="1" lang="ja-JP" altLang="en-US" dirty="0" smtClean="0">
                <a:solidFill>
                  <a:schemeClr val="tx1"/>
                </a:solidFill>
              </a:rPr>
              <a:t>実験</a:t>
            </a:r>
            <a:endParaRPr kumimoji="1" lang="ja-JP" altLang="en-US" dirty="0">
              <a:solidFill>
                <a:schemeClr val="tx1"/>
              </a:solidFill>
            </a:endParaRPr>
          </a:p>
        </p:txBody>
      </p:sp>
      <p:grpSp>
        <p:nvGrpSpPr>
          <p:cNvPr id="37" name="グループ化 36"/>
          <p:cNvGrpSpPr/>
          <p:nvPr/>
        </p:nvGrpSpPr>
        <p:grpSpPr>
          <a:xfrm>
            <a:off x="5004048" y="4653136"/>
            <a:ext cx="2808312" cy="2016224"/>
            <a:chOff x="1547664" y="4581128"/>
            <a:chExt cx="2808312" cy="2016224"/>
          </a:xfrm>
        </p:grpSpPr>
        <p:sp>
          <p:nvSpPr>
            <p:cNvPr id="9" name="正方形/長方形 8"/>
            <p:cNvSpPr/>
            <p:nvPr/>
          </p:nvSpPr>
          <p:spPr>
            <a:xfrm>
              <a:off x="1763688" y="6237312"/>
              <a:ext cx="2520280" cy="36004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err="1" smtClean="0"/>
                <a:t>Xen</a:t>
              </a:r>
              <a:r>
                <a:rPr kumimoji="1" lang="en-US" altLang="ja-JP" sz="1400" dirty="0" smtClean="0"/>
                <a:t> 4.1.3</a:t>
              </a:r>
              <a:r>
                <a:rPr kumimoji="1" lang="ja-JP" altLang="en-US" sz="1400" dirty="0" smtClean="0"/>
                <a:t>（</a:t>
              </a:r>
              <a:r>
                <a:rPr kumimoji="1" lang="en-US" altLang="ja-JP" sz="1400" dirty="0" smtClean="0"/>
                <a:t>VMM</a:t>
              </a:r>
              <a:r>
                <a:rPr kumimoji="1" lang="ja-JP" altLang="en-US" sz="1400" dirty="0" smtClean="0"/>
                <a:t>）</a:t>
              </a:r>
              <a:endParaRPr kumimoji="1" lang="ja-JP" altLang="en-US" sz="1400" dirty="0"/>
            </a:p>
          </p:txBody>
        </p:sp>
        <p:sp>
          <p:nvSpPr>
            <p:cNvPr id="10" name="正方形/長方形 9"/>
            <p:cNvSpPr/>
            <p:nvPr/>
          </p:nvSpPr>
          <p:spPr>
            <a:xfrm>
              <a:off x="1763688" y="4869160"/>
              <a:ext cx="1074786" cy="129614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dirty="0"/>
            </a:p>
          </p:txBody>
        </p:sp>
        <p:sp>
          <p:nvSpPr>
            <p:cNvPr id="11" name="正方形/長方形 10"/>
            <p:cNvSpPr/>
            <p:nvPr/>
          </p:nvSpPr>
          <p:spPr>
            <a:xfrm>
              <a:off x="3209182" y="4869160"/>
              <a:ext cx="1074786" cy="129614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400" dirty="0"/>
            </a:p>
          </p:txBody>
        </p:sp>
        <p:sp>
          <p:nvSpPr>
            <p:cNvPr id="15" name="テキスト ボックス 14"/>
            <p:cNvSpPr txBox="1"/>
            <p:nvPr/>
          </p:nvSpPr>
          <p:spPr>
            <a:xfrm>
              <a:off x="1547664" y="4581128"/>
              <a:ext cx="1584176" cy="307777"/>
            </a:xfrm>
            <a:prstGeom prst="rect">
              <a:avLst/>
            </a:prstGeom>
            <a:noFill/>
          </p:spPr>
          <p:txBody>
            <a:bodyPr wrap="square" rtlCol="0">
              <a:spAutoFit/>
            </a:bodyPr>
            <a:lstStyle/>
            <a:p>
              <a:pPr algn="ctr"/>
              <a:r>
                <a:rPr lang="ja-JP" altLang="en-US" sz="1400" dirty="0" smtClean="0"/>
                <a:t>管理</a:t>
              </a:r>
              <a:r>
                <a:rPr lang="en-US" altLang="ja-JP" sz="1400" dirty="0" smtClean="0"/>
                <a:t>VM</a:t>
              </a:r>
              <a:r>
                <a:rPr lang="ja-JP" altLang="en-US" sz="1400" dirty="0" smtClean="0"/>
                <a:t>（</a:t>
              </a:r>
              <a:r>
                <a:rPr lang="en-US" altLang="ja-JP" sz="1400" dirty="0" smtClean="0"/>
                <a:t>Dom0</a:t>
              </a:r>
              <a:r>
                <a:rPr lang="ja-JP" altLang="en-US" sz="1400" dirty="0" smtClean="0"/>
                <a:t>）</a:t>
              </a:r>
              <a:endParaRPr kumimoji="1" lang="ja-JP" altLang="en-US" sz="1400" dirty="0"/>
            </a:p>
          </p:txBody>
        </p:sp>
        <p:sp>
          <p:nvSpPr>
            <p:cNvPr id="16" name="テキスト ボックス 15"/>
            <p:cNvSpPr txBox="1"/>
            <p:nvPr/>
          </p:nvSpPr>
          <p:spPr>
            <a:xfrm>
              <a:off x="3203848" y="4581128"/>
              <a:ext cx="1152128" cy="307777"/>
            </a:xfrm>
            <a:prstGeom prst="rect">
              <a:avLst/>
            </a:prstGeom>
            <a:noFill/>
          </p:spPr>
          <p:txBody>
            <a:bodyPr wrap="square" rtlCol="0">
              <a:spAutoFit/>
            </a:bodyPr>
            <a:lstStyle/>
            <a:p>
              <a:pPr algn="ctr"/>
              <a:r>
                <a:rPr lang="en-US" altLang="ja-JP" sz="1400" dirty="0" smtClean="0"/>
                <a:t>VM</a:t>
              </a:r>
              <a:endParaRPr kumimoji="1" lang="ja-JP" altLang="en-US" sz="1400" dirty="0"/>
            </a:p>
          </p:txBody>
        </p:sp>
        <p:sp>
          <p:nvSpPr>
            <p:cNvPr id="17" name="円/楕円 16"/>
            <p:cNvSpPr/>
            <p:nvPr/>
          </p:nvSpPr>
          <p:spPr>
            <a:xfrm>
              <a:off x="1835696" y="5229200"/>
              <a:ext cx="936104" cy="50405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400" dirty="0" smtClean="0"/>
                <a:t>IDS</a:t>
              </a:r>
              <a:endParaRPr kumimoji="1" lang="ja-JP" altLang="en-US" sz="1400" dirty="0"/>
            </a:p>
          </p:txBody>
        </p:sp>
        <p:sp>
          <p:nvSpPr>
            <p:cNvPr id="39" name="円/楕円 38"/>
            <p:cNvSpPr/>
            <p:nvPr/>
          </p:nvSpPr>
          <p:spPr>
            <a:xfrm>
              <a:off x="3275856" y="5229200"/>
              <a:ext cx="936104" cy="50405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400" dirty="0" smtClean="0"/>
                <a:t>IDS</a:t>
              </a:r>
              <a:endParaRPr kumimoji="1" lang="ja-JP" altLang="en-US" sz="1400" dirty="0"/>
            </a:p>
          </p:txBody>
        </p:sp>
      </p:grpSp>
      <p:cxnSp>
        <p:nvCxnSpPr>
          <p:cNvPr id="29" name="直線コネクタ 28"/>
          <p:cNvCxnSpPr/>
          <p:nvPr/>
        </p:nvCxnSpPr>
        <p:spPr>
          <a:xfrm>
            <a:off x="4499992" y="4581128"/>
            <a:ext cx="0" cy="2232248"/>
          </a:xfrm>
          <a:prstGeom prst="line">
            <a:avLst/>
          </a:prstGeom>
          <a:ln w="19050">
            <a:prstDash val="dash"/>
          </a:ln>
        </p:spPr>
        <p:style>
          <a:lnRef idx="1">
            <a:schemeClr val="accent2"/>
          </a:lnRef>
          <a:fillRef idx="0">
            <a:schemeClr val="accent2"/>
          </a:fillRef>
          <a:effectRef idx="0">
            <a:schemeClr val="accent2"/>
          </a:effectRef>
          <a:fontRef idx="minor">
            <a:schemeClr val="tx1"/>
          </a:fontRef>
        </p:style>
      </p:cxnSp>
      <p:grpSp>
        <p:nvGrpSpPr>
          <p:cNvPr id="36" name="グループ化 35"/>
          <p:cNvGrpSpPr/>
          <p:nvPr/>
        </p:nvGrpSpPr>
        <p:grpSpPr>
          <a:xfrm>
            <a:off x="1115616" y="4509120"/>
            <a:ext cx="2736304" cy="2179985"/>
            <a:chOff x="4644008" y="4417367"/>
            <a:chExt cx="2736304" cy="2179985"/>
          </a:xfrm>
        </p:grpSpPr>
        <p:sp>
          <p:nvSpPr>
            <p:cNvPr id="26" name="テキスト ボックス 25"/>
            <p:cNvSpPr txBox="1"/>
            <p:nvPr/>
          </p:nvSpPr>
          <p:spPr>
            <a:xfrm>
              <a:off x="5868144" y="5445224"/>
              <a:ext cx="184731" cy="307777"/>
            </a:xfrm>
            <a:prstGeom prst="rect">
              <a:avLst/>
            </a:prstGeom>
            <a:noFill/>
          </p:spPr>
          <p:txBody>
            <a:bodyPr wrap="none" rtlCol="0">
              <a:spAutoFit/>
            </a:bodyPr>
            <a:lstStyle/>
            <a:p>
              <a:endParaRPr kumimoji="1" lang="ja-JP" altLang="en-US" sz="1400" dirty="0"/>
            </a:p>
          </p:txBody>
        </p:sp>
        <p:sp>
          <p:nvSpPr>
            <p:cNvPr id="27" name="正方形/長方形 26"/>
            <p:cNvSpPr/>
            <p:nvPr/>
          </p:nvSpPr>
          <p:spPr>
            <a:xfrm>
              <a:off x="4644008" y="6237312"/>
              <a:ext cx="2736304" cy="3600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400" dirty="0" smtClean="0"/>
                <a:t>Linux 3.2.0</a:t>
              </a:r>
              <a:r>
                <a:rPr kumimoji="1" lang="ja-JP" altLang="en-US" sz="1400" dirty="0" smtClean="0"/>
                <a:t>（ホスト</a:t>
              </a:r>
              <a:r>
                <a:rPr kumimoji="1" lang="en-US" altLang="ja-JP" sz="1400" dirty="0" smtClean="0"/>
                <a:t>OS</a:t>
              </a:r>
              <a:r>
                <a:rPr kumimoji="1" lang="ja-JP" altLang="en-US" sz="1400" dirty="0" smtClean="0"/>
                <a:t>）</a:t>
              </a:r>
              <a:endParaRPr kumimoji="1" lang="ja-JP" altLang="en-US" sz="1400" dirty="0"/>
            </a:p>
          </p:txBody>
        </p:sp>
        <p:sp>
          <p:nvSpPr>
            <p:cNvPr id="28" name="正方形/長方形 27"/>
            <p:cNvSpPr/>
            <p:nvPr/>
          </p:nvSpPr>
          <p:spPr>
            <a:xfrm>
              <a:off x="6300192" y="4653136"/>
              <a:ext cx="1080120" cy="6480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sz="1400" dirty="0" smtClean="0"/>
            </a:p>
          </p:txBody>
        </p:sp>
        <p:sp>
          <p:nvSpPr>
            <p:cNvPr id="30" name="正方形/長方形 29"/>
            <p:cNvSpPr/>
            <p:nvPr/>
          </p:nvSpPr>
          <p:spPr>
            <a:xfrm>
              <a:off x="4644008" y="5805264"/>
              <a:ext cx="1440160" cy="3600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400" dirty="0" err="1" smtClean="0"/>
                <a:t>KVMonitor</a:t>
              </a:r>
              <a:endParaRPr kumimoji="1" lang="ja-JP" altLang="en-US" sz="1400" dirty="0"/>
            </a:p>
          </p:txBody>
        </p:sp>
        <p:sp>
          <p:nvSpPr>
            <p:cNvPr id="31" name="正方形/長方形 30"/>
            <p:cNvSpPr/>
            <p:nvPr/>
          </p:nvSpPr>
          <p:spPr>
            <a:xfrm>
              <a:off x="6300192" y="5445224"/>
              <a:ext cx="1080120" cy="72008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QEMU-</a:t>
              </a:r>
            </a:p>
            <a:p>
              <a:pPr algn="ctr"/>
              <a:r>
                <a:rPr lang="en-US" altLang="ja-JP" sz="1400" dirty="0" smtClean="0"/>
                <a:t>KVM 1.1.2</a:t>
              </a:r>
              <a:endParaRPr kumimoji="1" lang="en-US" altLang="ja-JP" sz="1400" dirty="0" smtClean="0"/>
            </a:p>
          </p:txBody>
        </p:sp>
        <p:sp>
          <p:nvSpPr>
            <p:cNvPr id="33" name="円/楕円 32"/>
            <p:cNvSpPr/>
            <p:nvPr/>
          </p:nvSpPr>
          <p:spPr>
            <a:xfrm>
              <a:off x="4860032" y="5157192"/>
              <a:ext cx="936104" cy="50405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400" dirty="0" smtClean="0"/>
                <a:t>IDS</a:t>
              </a:r>
              <a:endParaRPr kumimoji="1" lang="ja-JP" altLang="en-US" sz="1400" dirty="0"/>
            </a:p>
          </p:txBody>
        </p:sp>
        <p:sp>
          <p:nvSpPr>
            <p:cNvPr id="34" name="テキスト ボックス 33"/>
            <p:cNvSpPr txBox="1"/>
            <p:nvPr/>
          </p:nvSpPr>
          <p:spPr>
            <a:xfrm>
              <a:off x="6228184" y="4417367"/>
              <a:ext cx="1152128" cy="307777"/>
            </a:xfrm>
            <a:prstGeom prst="rect">
              <a:avLst/>
            </a:prstGeom>
            <a:noFill/>
          </p:spPr>
          <p:txBody>
            <a:bodyPr wrap="square" rtlCol="0">
              <a:spAutoFit/>
            </a:bodyPr>
            <a:lstStyle/>
            <a:p>
              <a:pPr algn="ctr"/>
              <a:r>
                <a:rPr lang="en-US" altLang="ja-JP" sz="1400" dirty="0" smtClean="0"/>
                <a:t>VM</a:t>
              </a:r>
            </a:p>
          </p:txBody>
        </p:sp>
        <p:sp>
          <p:nvSpPr>
            <p:cNvPr id="38" name="円/楕円 37"/>
            <p:cNvSpPr/>
            <p:nvPr/>
          </p:nvSpPr>
          <p:spPr>
            <a:xfrm>
              <a:off x="6372200" y="4705399"/>
              <a:ext cx="936104" cy="50405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400" dirty="0" smtClean="0"/>
                <a:t>IDS</a:t>
              </a:r>
              <a:endParaRPr kumimoji="1" lang="ja-JP" altLang="en-US" sz="1400" dirty="0"/>
            </a:p>
          </p:txBody>
        </p:sp>
      </p:grpSp>
      <p:sp>
        <p:nvSpPr>
          <p:cNvPr id="40" name="正方形/長方形 39"/>
          <p:cNvSpPr/>
          <p:nvPr/>
        </p:nvSpPr>
        <p:spPr>
          <a:xfrm>
            <a:off x="6156176" y="188640"/>
            <a:ext cx="2592288" cy="1728192"/>
          </a:xfrm>
          <a:prstGeom prst="rect">
            <a:avLst/>
          </a:prstGeom>
          <a:noFill/>
          <a:effectLst/>
        </p:spPr>
        <p:style>
          <a:lnRef idx="1">
            <a:schemeClr val="dk1"/>
          </a:lnRef>
          <a:fillRef idx="2">
            <a:schemeClr val="dk1"/>
          </a:fillRef>
          <a:effectRef idx="1">
            <a:schemeClr val="dk1"/>
          </a:effectRef>
          <a:fontRef idx="minor">
            <a:schemeClr val="dk1"/>
          </a:fontRef>
        </p:style>
        <p:txBody>
          <a:bodyPr rtlCol="0" anchor="ctr"/>
          <a:lstStyle/>
          <a:p>
            <a:r>
              <a:rPr lang="ja-JP" altLang="en-US" sz="1400" dirty="0" smtClean="0"/>
              <a:t>実験環境</a:t>
            </a:r>
            <a:endParaRPr lang="en-US" altLang="ja-JP" sz="1400" dirty="0" smtClean="0"/>
          </a:p>
          <a:p>
            <a:r>
              <a:rPr lang="en-US" altLang="ja-JP" sz="1400" dirty="0" smtClean="0"/>
              <a:t>Inter Xeon E5630(2.53GHz)</a:t>
            </a:r>
          </a:p>
          <a:p>
            <a:r>
              <a:rPr kumimoji="1" lang="ja-JP" altLang="en-US" sz="1400" dirty="0" smtClean="0"/>
              <a:t>メモリ　</a:t>
            </a:r>
            <a:r>
              <a:rPr kumimoji="1" lang="en-US" altLang="ja-JP" sz="1400" dirty="0" smtClean="0"/>
              <a:t>6GB</a:t>
            </a:r>
          </a:p>
          <a:p>
            <a:r>
              <a:rPr lang="en-US" altLang="ja-JP" sz="1400" dirty="0" smtClean="0"/>
              <a:t>HDD</a:t>
            </a:r>
            <a:r>
              <a:rPr lang="ja-JP" altLang="en-US" sz="1400" dirty="0" smtClean="0"/>
              <a:t>　</a:t>
            </a:r>
            <a:r>
              <a:rPr lang="en-US" altLang="ja-JP" sz="1400" dirty="0" smtClean="0"/>
              <a:t>250GB</a:t>
            </a:r>
          </a:p>
          <a:p>
            <a:endParaRPr kumimoji="1" lang="en-US" altLang="ja-JP" sz="1400" dirty="0" smtClean="0"/>
          </a:p>
          <a:p>
            <a:r>
              <a:rPr lang="en-US" altLang="ja-JP" sz="1400" dirty="0" smtClean="0"/>
              <a:t>Dom0:Linux 3.2.0</a:t>
            </a:r>
          </a:p>
          <a:p>
            <a:r>
              <a:rPr kumimoji="1" lang="en-US" altLang="ja-JP" sz="1400" dirty="0" err="1" smtClean="0"/>
              <a:t>VM:Linux</a:t>
            </a:r>
            <a:r>
              <a:rPr kumimoji="1" lang="en-US" altLang="ja-JP" sz="1400" dirty="0" smtClean="0"/>
              <a:t> 2.6.27</a:t>
            </a:r>
          </a:p>
        </p:txBody>
      </p:sp>
      <p:sp>
        <p:nvSpPr>
          <p:cNvPr id="24" name="左中かっこ 23"/>
          <p:cNvSpPr/>
          <p:nvPr/>
        </p:nvSpPr>
        <p:spPr>
          <a:xfrm flipH="1">
            <a:off x="5436096" y="2780928"/>
            <a:ext cx="576064" cy="79208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左中かっこ 24"/>
          <p:cNvSpPr/>
          <p:nvPr/>
        </p:nvSpPr>
        <p:spPr>
          <a:xfrm flipH="1">
            <a:off x="4860032" y="3573016"/>
            <a:ext cx="576064" cy="79208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テキスト ボックス 31"/>
          <p:cNvSpPr txBox="1"/>
          <p:nvPr/>
        </p:nvSpPr>
        <p:spPr>
          <a:xfrm>
            <a:off x="5940152" y="2996952"/>
            <a:ext cx="1152128" cy="369332"/>
          </a:xfrm>
          <a:prstGeom prst="rect">
            <a:avLst/>
          </a:prstGeom>
          <a:noFill/>
        </p:spPr>
        <p:txBody>
          <a:bodyPr wrap="square" rtlCol="0">
            <a:spAutoFit/>
          </a:bodyPr>
          <a:lstStyle/>
          <a:p>
            <a:pPr algn="ctr"/>
            <a:r>
              <a:rPr kumimoji="1" lang="ja-JP" altLang="en-US" dirty="0" smtClean="0"/>
              <a:t>ホスト側</a:t>
            </a:r>
            <a:endParaRPr kumimoji="1" lang="ja-JP" altLang="en-US" dirty="0"/>
          </a:p>
        </p:txBody>
      </p:sp>
      <p:sp>
        <p:nvSpPr>
          <p:cNvPr id="35" name="テキスト ボックス 34"/>
          <p:cNvSpPr txBox="1"/>
          <p:nvPr/>
        </p:nvSpPr>
        <p:spPr>
          <a:xfrm>
            <a:off x="5364088" y="3789040"/>
            <a:ext cx="1152128" cy="369332"/>
          </a:xfrm>
          <a:prstGeom prst="rect">
            <a:avLst/>
          </a:prstGeom>
          <a:noFill/>
        </p:spPr>
        <p:txBody>
          <a:bodyPr wrap="square" rtlCol="0">
            <a:spAutoFit/>
          </a:bodyPr>
          <a:lstStyle/>
          <a:p>
            <a:pPr algn="ctr"/>
            <a:r>
              <a:rPr lang="ja-JP" altLang="en-US" dirty="0" smtClean="0"/>
              <a:t>ゲスト</a:t>
            </a:r>
            <a:r>
              <a:rPr kumimoji="1" lang="ja-JP" altLang="en-US" dirty="0" smtClean="0"/>
              <a:t>側</a:t>
            </a:r>
            <a:endParaRPr kumimoji="1" lang="ja-JP" altLang="en-US" dirty="0"/>
          </a:p>
        </p:txBody>
      </p:sp>
    </p:spTree>
    <p:extLst>
      <p:ext uri="{BB962C8B-B14F-4D97-AF65-F5344CB8AC3E}">
        <p14:creationId xmlns:p14="http://schemas.microsoft.com/office/powerpoint/2010/main" xmlns="" val="28011831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691680" y="3861048"/>
            <a:ext cx="5184576" cy="2492896"/>
          </a:xfrm>
          <a:prstGeom prst="rect">
            <a:avLst/>
          </a:prstGeom>
          <a:solidFill>
            <a:schemeClr val="bg1"/>
          </a:solidFill>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2" name="コンテンツ プレースホルダ 1"/>
          <p:cNvSpPr>
            <a:spLocks noGrp="1"/>
          </p:cNvSpPr>
          <p:nvPr>
            <p:ph idx="1"/>
          </p:nvPr>
        </p:nvSpPr>
        <p:spPr/>
        <p:txBody>
          <a:bodyPr/>
          <a:lstStyle/>
          <a:p>
            <a:r>
              <a:rPr lang="en-US" altLang="ja-JP" dirty="0" smtClean="0"/>
              <a:t>VM</a:t>
            </a:r>
            <a:r>
              <a:rPr lang="ja-JP" altLang="en-US" dirty="0" err="1" smtClean="0"/>
              <a:t>のメ</a:t>
            </a:r>
            <a:r>
              <a:rPr lang="ja-JP" altLang="en-US" dirty="0" smtClean="0"/>
              <a:t>モリの読み込み性能を測定</a:t>
            </a:r>
            <a:endParaRPr lang="en-US" altLang="ja-JP" dirty="0" smtClean="0"/>
          </a:p>
          <a:p>
            <a:pPr lvl="1"/>
            <a:r>
              <a:rPr lang="en-US" altLang="ja-JP" dirty="0" smtClean="0"/>
              <a:t>KVM</a:t>
            </a:r>
            <a:r>
              <a:rPr lang="ja-JP" altLang="en-US" dirty="0" smtClean="0"/>
              <a:t>のホスト</a:t>
            </a:r>
            <a:r>
              <a:rPr lang="en-US" altLang="ja-JP" dirty="0" smtClean="0"/>
              <a:t>OS</a:t>
            </a:r>
            <a:r>
              <a:rPr lang="ja-JP" altLang="en-US" dirty="0" smtClean="0"/>
              <a:t>からの読み込み性能が最も高い</a:t>
            </a:r>
            <a:endParaRPr lang="en-US" altLang="ja-JP" dirty="0" smtClean="0"/>
          </a:p>
          <a:p>
            <a:pPr lvl="2"/>
            <a:r>
              <a:rPr lang="ja-JP" altLang="en-US" dirty="0" smtClean="0"/>
              <a:t>仮想化によるオーバーヘッドがない</a:t>
            </a:r>
            <a:endParaRPr lang="en-US" altLang="ja-JP" dirty="0" smtClean="0"/>
          </a:p>
          <a:p>
            <a:pPr lvl="1"/>
            <a:r>
              <a:rPr lang="en-US" altLang="ja-JP" dirty="0" err="1" smtClean="0"/>
              <a:t>Xen</a:t>
            </a:r>
            <a:r>
              <a:rPr lang="ja-JP" altLang="en-US" dirty="0" smtClean="0"/>
              <a:t>の管理</a:t>
            </a:r>
            <a:r>
              <a:rPr lang="en-US" altLang="ja-JP" dirty="0" smtClean="0"/>
              <a:t>VM</a:t>
            </a:r>
            <a:r>
              <a:rPr lang="ja-JP" altLang="en-US" dirty="0" smtClean="0"/>
              <a:t>からの読み込み性能が極端に低い</a:t>
            </a:r>
            <a:endParaRPr lang="en-US" altLang="ja-JP" dirty="0" smtClean="0"/>
          </a:p>
          <a:p>
            <a:pPr lvl="2"/>
            <a:r>
              <a:rPr lang="en-US" altLang="ja-JP" dirty="0" smtClean="0"/>
              <a:t>VM</a:t>
            </a:r>
            <a:r>
              <a:rPr lang="ja-JP" altLang="en-US" dirty="0" err="1" smtClean="0"/>
              <a:t>のメ</a:t>
            </a:r>
            <a:r>
              <a:rPr lang="ja-JP" altLang="en-US" dirty="0" smtClean="0"/>
              <a:t>モリをページ単位でマップするため</a:t>
            </a:r>
            <a:endParaRPr lang="en-US" altLang="ja-JP" dirty="0" smtClean="0"/>
          </a:p>
        </p:txBody>
      </p:sp>
      <p:sp>
        <p:nvSpPr>
          <p:cNvPr id="3" name="スライド番号プレースホルダ 2"/>
          <p:cNvSpPr>
            <a:spLocks noGrp="1"/>
          </p:cNvSpPr>
          <p:nvPr>
            <p:ph type="sldNum" sz="quarter" idx="12"/>
          </p:nvPr>
        </p:nvSpPr>
        <p:spPr/>
        <p:txBody>
          <a:bodyPr/>
          <a:lstStyle/>
          <a:p>
            <a:fld id="{A83548A4-D756-43A9-BCD4-9934A251FCF9}" type="slidenum">
              <a:rPr lang="ja-JP" altLang="en-US" smtClean="0"/>
              <a:pPr/>
              <a:t>11</a:t>
            </a:fld>
            <a:endParaRPr lang="ja-JP" altLang="en-US"/>
          </a:p>
        </p:txBody>
      </p:sp>
      <p:sp>
        <p:nvSpPr>
          <p:cNvPr id="4" name="タイトル 3"/>
          <p:cNvSpPr>
            <a:spLocks noGrp="1"/>
          </p:cNvSpPr>
          <p:nvPr>
            <p:ph type="title"/>
          </p:nvPr>
        </p:nvSpPr>
        <p:spPr/>
        <p:txBody>
          <a:bodyPr/>
          <a:lstStyle/>
          <a:p>
            <a:r>
              <a:rPr lang="ja-JP" altLang="en-US" smtClean="0"/>
              <a:t>実験：メモリ監視性能の比較</a:t>
            </a:r>
            <a:endParaRPr lang="ja-JP" altLang="en-US" dirty="0"/>
          </a:p>
        </p:txBody>
      </p:sp>
      <p:sp>
        <p:nvSpPr>
          <p:cNvPr id="8" name="正方形/長方形 7"/>
          <p:cNvSpPr/>
          <p:nvPr/>
        </p:nvSpPr>
        <p:spPr>
          <a:xfrm>
            <a:off x="2843808" y="4077072"/>
            <a:ext cx="504056" cy="288032"/>
          </a:xfrm>
          <a:prstGeom prst="rect">
            <a:avLst/>
          </a:prstGeom>
          <a:noFill/>
          <a:ln w="28575"/>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9" name="正方形/長方形 8"/>
          <p:cNvSpPr/>
          <p:nvPr/>
        </p:nvSpPr>
        <p:spPr>
          <a:xfrm>
            <a:off x="3923928" y="5517232"/>
            <a:ext cx="432048" cy="216024"/>
          </a:xfrm>
          <a:prstGeom prst="rect">
            <a:avLst/>
          </a:prstGeom>
          <a:noFill/>
          <a:ln w="28575"/>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7308304" y="4077072"/>
            <a:ext cx="1296144" cy="369332"/>
          </a:xfrm>
          <a:prstGeom prst="rect">
            <a:avLst/>
          </a:prstGeom>
          <a:noFill/>
        </p:spPr>
        <p:txBody>
          <a:bodyPr wrap="square" rtlCol="0">
            <a:spAutoFit/>
          </a:bodyPr>
          <a:lstStyle/>
          <a:p>
            <a:endParaRPr kumimoji="1" lang="ja-JP" altLang="en-US" dirty="0"/>
          </a:p>
        </p:txBody>
      </p:sp>
      <p:pic>
        <p:nvPicPr>
          <p:cNvPr id="1026" name="Picture 2" descr="C:\Users\workO2\Desktop\図1.png"/>
          <p:cNvPicPr>
            <a:picLocks noChangeAspect="1" noChangeArrowheads="1"/>
          </p:cNvPicPr>
          <p:nvPr/>
        </p:nvPicPr>
        <p:blipFill>
          <a:blip r:embed="rId3" cstate="print"/>
          <a:srcRect/>
          <a:stretch>
            <a:fillRect/>
          </a:stretch>
        </p:blipFill>
        <p:spPr bwMode="auto">
          <a:xfrm>
            <a:off x="1691680" y="3861048"/>
            <a:ext cx="5192713" cy="25050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835696" y="3789040"/>
            <a:ext cx="5184576" cy="2736304"/>
          </a:xfrm>
          <a:prstGeom prst="rect">
            <a:avLst/>
          </a:prstGeom>
          <a:solidFill>
            <a:schemeClr val="bg1"/>
          </a:solidFill>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2" name="コンテンツ プレースホルダ 1"/>
          <p:cNvSpPr>
            <a:spLocks noGrp="1"/>
          </p:cNvSpPr>
          <p:nvPr>
            <p:ph idx="1"/>
          </p:nvPr>
        </p:nvSpPr>
        <p:spPr/>
        <p:txBody>
          <a:bodyPr/>
          <a:lstStyle/>
          <a:p>
            <a:pPr marL="273050" indent="-177800"/>
            <a:r>
              <a:rPr lang="en-US" altLang="ja-JP" dirty="0" smtClean="0"/>
              <a:t>VM</a:t>
            </a:r>
            <a:r>
              <a:rPr lang="ja-JP" altLang="en-US" dirty="0" smtClean="0"/>
              <a:t>内のファイルの読み込み性能を測定</a:t>
            </a:r>
            <a:endParaRPr lang="en-US" altLang="ja-JP" dirty="0" smtClean="0"/>
          </a:p>
          <a:p>
            <a:pPr marL="529082" lvl="1" indent="-177800"/>
            <a:r>
              <a:rPr lang="ja-JP" altLang="en-US" dirty="0" smtClean="0"/>
              <a:t>ホスト側で読み込む方が高速</a:t>
            </a:r>
            <a:endParaRPr lang="en-US" altLang="ja-JP" dirty="0" smtClean="0"/>
          </a:p>
          <a:p>
            <a:pPr marL="766826" lvl="2" indent="-177800"/>
            <a:r>
              <a:rPr lang="en-US" altLang="ja-JP" dirty="0" smtClean="0"/>
              <a:t>VM</a:t>
            </a:r>
            <a:r>
              <a:rPr lang="ja-JP" altLang="en-US" dirty="0" smtClean="0"/>
              <a:t>のディスクイメージがホスト側に置かれているため</a:t>
            </a:r>
            <a:endParaRPr lang="en-US" altLang="ja-JP" dirty="0" smtClean="0"/>
          </a:p>
          <a:p>
            <a:pPr marL="529082" lvl="1" indent="-177800"/>
            <a:r>
              <a:rPr lang="ja-JP" altLang="en-US" dirty="0" smtClean="0"/>
              <a:t>ディスクイメージ形式の違いによる性能差は小さい</a:t>
            </a:r>
            <a:endParaRPr lang="en-US" altLang="ja-JP" dirty="0" smtClean="0"/>
          </a:p>
          <a:p>
            <a:pPr marL="766826" lvl="2" indent="-177800"/>
            <a:r>
              <a:rPr lang="en-US" altLang="ja-JP" dirty="0" smtClean="0"/>
              <a:t>KVM</a:t>
            </a:r>
            <a:r>
              <a:rPr lang="ja-JP" altLang="en-US" dirty="0" smtClean="0"/>
              <a:t>の標準は</a:t>
            </a:r>
            <a:r>
              <a:rPr lang="en-US" altLang="ja-JP" dirty="0" smtClean="0"/>
              <a:t>qcow2</a:t>
            </a:r>
            <a:r>
              <a:rPr lang="ja-JP" altLang="en-US" dirty="0" smtClean="0"/>
              <a:t>形式、</a:t>
            </a:r>
            <a:r>
              <a:rPr lang="en-US" altLang="ja-JP" dirty="0" err="1" smtClean="0"/>
              <a:t>Xen</a:t>
            </a:r>
            <a:r>
              <a:rPr lang="ja-JP" altLang="en-US" dirty="0" smtClean="0"/>
              <a:t>の標準は</a:t>
            </a:r>
            <a:r>
              <a:rPr lang="en-US" altLang="ja-JP" dirty="0" smtClean="0"/>
              <a:t>raw</a:t>
            </a:r>
            <a:r>
              <a:rPr lang="ja-JP" altLang="en-US" dirty="0" smtClean="0"/>
              <a:t>形式</a:t>
            </a:r>
            <a:endParaRPr lang="ja-JP" altLang="en-US" dirty="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12</a:t>
            </a:fld>
            <a:endParaRPr kumimoji="1" lang="ja-JP" altLang="en-US"/>
          </a:p>
        </p:txBody>
      </p:sp>
      <p:sp>
        <p:nvSpPr>
          <p:cNvPr id="4" name="タイトル 3"/>
          <p:cNvSpPr>
            <a:spLocks noGrp="1"/>
          </p:cNvSpPr>
          <p:nvPr>
            <p:ph type="title"/>
          </p:nvPr>
        </p:nvSpPr>
        <p:spPr/>
        <p:txBody>
          <a:bodyPr/>
          <a:lstStyle/>
          <a:p>
            <a:r>
              <a:rPr lang="ja-JP" altLang="en-US" dirty="0" smtClean="0"/>
              <a:t>実験：ディスク監視性能の比較</a:t>
            </a:r>
            <a:endParaRPr kumimoji="1" lang="ja-JP" altLang="en-US" dirty="0"/>
          </a:p>
        </p:txBody>
      </p:sp>
      <p:pic>
        <p:nvPicPr>
          <p:cNvPr id="2050" name="Picture 2" descr="C:\Users\workO2\Desktop\図2.png"/>
          <p:cNvPicPr>
            <a:picLocks noChangeAspect="1" noChangeArrowheads="1"/>
          </p:cNvPicPr>
          <p:nvPr/>
        </p:nvPicPr>
        <p:blipFill>
          <a:blip r:embed="rId3" cstate="print"/>
          <a:srcRect/>
          <a:stretch>
            <a:fillRect/>
          </a:stretch>
        </p:blipFill>
        <p:spPr bwMode="auto">
          <a:xfrm>
            <a:off x="1907704" y="3861048"/>
            <a:ext cx="5053013" cy="2605534"/>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87624" y="3789040"/>
            <a:ext cx="6984776" cy="2780928"/>
          </a:xfrm>
          <a:prstGeom prst="rect">
            <a:avLst/>
          </a:prstGeom>
          <a:solidFill>
            <a:schemeClr val="bg1"/>
          </a:solidFill>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2" name="コンテンツ プレースホルダ 1"/>
          <p:cNvSpPr>
            <a:spLocks noGrp="1"/>
          </p:cNvSpPr>
          <p:nvPr>
            <p:ph idx="1"/>
          </p:nvPr>
        </p:nvSpPr>
        <p:spPr/>
        <p:txBody>
          <a:bodyPr/>
          <a:lstStyle/>
          <a:p>
            <a:pPr marL="273050" indent="-177800"/>
            <a:r>
              <a:rPr lang="en-US" altLang="ja-JP" dirty="0" smtClean="0"/>
              <a:t>VM</a:t>
            </a:r>
            <a:r>
              <a:rPr lang="ja-JP" altLang="en-US" dirty="0" smtClean="0"/>
              <a:t>内のファイルの読み込み性能を測定</a:t>
            </a:r>
            <a:endParaRPr lang="en-US" altLang="ja-JP" dirty="0" smtClean="0"/>
          </a:p>
          <a:p>
            <a:pPr marL="529082" lvl="1" indent="-177800"/>
            <a:r>
              <a:rPr lang="ja-JP" altLang="en-US" dirty="0" smtClean="0"/>
              <a:t>ホスト側で読み込む方が高速</a:t>
            </a:r>
            <a:endParaRPr lang="en-US" altLang="ja-JP" dirty="0" smtClean="0"/>
          </a:p>
          <a:p>
            <a:pPr marL="766826" lvl="2" indent="-177800"/>
            <a:r>
              <a:rPr lang="en-US" altLang="ja-JP" dirty="0" smtClean="0"/>
              <a:t>VM</a:t>
            </a:r>
            <a:r>
              <a:rPr lang="ja-JP" altLang="en-US" dirty="0" smtClean="0"/>
              <a:t>のディスクイメージがホスト側に置かれているため</a:t>
            </a:r>
            <a:endParaRPr lang="en-US" altLang="ja-JP" dirty="0" smtClean="0"/>
          </a:p>
          <a:p>
            <a:pPr marL="529082" lvl="1" indent="-177800"/>
            <a:r>
              <a:rPr lang="ja-JP" altLang="en-US" dirty="0" smtClean="0"/>
              <a:t>ディスクイメージ形式の違いによる性能差は小さい</a:t>
            </a:r>
            <a:endParaRPr lang="en-US" altLang="ja-JP" dirty="0" smtClean="0"/>
          </a:p>
          <a:p>
            <a:pPr marL="766826" lvl="2" indent="-177800"/>
            <a:r>
              <a:rPr lang="en-US" altLang="ja-JP" dirty="0" smtClean="0"/>
              <a:t>KVM</a:t>
            </a:r>
            <a:r>
              <a:rPr lang="ja-JP" altLang="en-US" dirty="0" smtClean="0"/>
              <a:t>の標準は</a:t>
            </a:r>
            <a:r>
              <a:rPr lang="en-US" altLang="ja-JP" dirty="0" smtClean="0"/>
              <a:t>qcow2</a:t>
            </a:r>
            <a:r>
              <a:rPr lang="ja-JP" altLang="en-US" dirty="0" smtClean="0"/>
              <a:t>形式、</a:t>
            </a:r>
            <a:r>
              <a:rPr lang="en-US" altLang="ja-JP" dirty="0" err="1" smtClean="0"/>
              <a:t>Xen</a:t>
            </a:r>
            <a:r>
              <a:rPr lang="ja-JP" altLang="en-US" dirty="0" smtClean="0"/>
              <a:t>の標準は</a:t>
            </a:r>
            <a:r>
              <a:rPr lang="en-US" altLang="ja-JP" dirty="0" smtClean="0"/>
              <a:t>raw</a:t>
            </a:r>
            <a:r>
              <a:rPr lang="ja-JP" altLang="en-US" dirty="0" smtClean="0"/>
              <a:t>形式</a:t>
            </a:r>
            <a:endParaRPr lang="ja-JP" altLang="en-US" dirty="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13</a:t>
            </a:fld>
            <a:endParaRPr kumimoji="1" lang="ja-JP" altLang="en-US"/>
          </a:p>
        </p:txBody>
      </p:sp>
      <p:sp>
        <p:nvSpPr>
          <p:cNvPr id="4" name="タイトル 3"/>
          <p:cNvSpPr>
            <a:spLocks noGrp="1"/>
          </p:cNvSpPr>
          <p:nvPr>
            <p:ph type="title"/>
          </p:nvPr>
        </p:nvSpPr>
        <p:spPr/>
        <p:txBody>
          <a:bodyPr/>
          <a:lstStyle/>
          <a:p>
            <a:r>
              <a:rPr lang="ja-JP" altLang="en-US" dirty="0" smtClean="0"/>
              <a:t>実験：ディスク監視性能の比較</a:t>
            </a:r>
            <a:endParaRPr kumimoji="1" lang="ja-JP" altLang="en-US" dirty="0"/>
          </a:p>
        </p:txBody>
      </p:sp>
      <p:pic>
        <p:nvPicPr>
          <p:cNvPr id="3074" name="Picture 2" descr="C:\Users\workO2\Desktop\図3.png"/>
          <p:cNvPicPr>
            <a:picLocks noChangeAspect="1" noChangeArrowheads="1"/>
          </p:cNvPicPr>
          <p:nvPr/>
        </p:nvPicPr>
        <p:blipFill>
          <a:blip r:embed="rId3" cstate="print"/>
          <a:srcRect/>
          <a:stretch>
            <a:fillRect/>
          </a:stretch>
        </p:blipFill>
        <p:spPr bwMode="auto">
          <a:xfrm>
            <a:off x="1187624" y="3645024"/>
            <a:ext cx="6852668" cy="2938462"/>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403648" y="3789040"/>
            <a:ext cx="4824536" cy="2592288"/>
          </a:xfrm>
          <a:prstGeom prst="rect">
            <a:avLst/>
          </a:prstGeom>
          <a:solidFill>
            <a:schemeClr val="bg1"/>
          </a:solidFill>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pic>
        <p:nvPicPr>
          <p:cNvPr id="4098" name="Picture 2" descr="C:\Users\workO2\Desktop\図4.png"/>
          <p:cNvPicPr>
            <a:picLocks noChangeAspect="1" noChangeArrowheads="1"/>
          </p:cNvPicPr>
          <p:nvPr/>
        </p:nvPicPr>
        <p:blipFill>
          <a:blip r:embed="rId3" cstate="print"/>
          <a:srcRect/>
          <a:stretch>
            <a:fillRect/>
          </a:stretch>
        </p:blipFill>
        <p:spPr bwMode="auto">
          <a:xfrm>
            <a:off x="1331640" y="3789040"/>
            <a:ext cx="4803776" cy="2536254"/>
          </a:xfrm>
          <a:prstGeom prst="rect">
            <a:avLst/>
          </a:prstGeom>
          <a:noFill/>
        </p:spPr>
      </p:pic>
      <p:sp>
        <p:nvSpPr>
          <p:cNvPr id="2" name="コンテンツ プレースホルダ 1"/>
          <p:cNvSpPr>
            <a:spLocks noGrp="1"/>
          </p:cNvSpPr>
          <p:nvPr>
            <p:ph idx="1"/>
          </p:nvPr>
        </p:nvSpPr>
        <p:spPr>
          <a:xfrm>
            <a:off x="323528" y="1481328"/>
            <a:ext cx="8496944" cy="4525963"/>
          </a:xfrm>
        </p:spPr>
        <p:txBody>
          <a:bodyPr/>
          <a:lstStyle/>
          <a:p>
            <a:pPr marL="273050" indent="-163513"/>
            <a:r>
              <a:rPr lang="en-US" altLang="ja-JP" dirty="0" smtClean="0"/>
              <a:t>Tripwire</a:t>
            </a:r>
            <a:r>
              <a:rPr lang="ja-JP" altLang="en-US" dirty="0" smtClean="0"/>
              <a:t>によるディスクの検査にかかる時間を測定</a:t>
            </a:r>
            <a:endParaRPr lang="en-US" altLang="ja-JP" dirty="0" smtClean="0"/>
          </a:p>
          <a:p>
            <a:pPr marL="529082" lvl="1" indent="-163513"/>
            <a:r>
              <a:rPr lang="en-US" altLang="ja-JP" dirty="0" err="1" smtClean="0"/>
              <a:t>Xen</a:t>
            </a:r>
            <a:r>
              <a:rPr lang="ja-JP" altLang="en-US" dirty="0" smtClean="0"/>
              <a:t>における実行時間の方が</a:t>
            </a:r>
            <a:r>
              <a:rPr lang="en-US" altLang="ja-JP" dirty="0" smtClean="0"/>
              <a:t>KVM</a:t>
            </a:r>
            <a:r>
              <a:rPr lang="ja-JP" altLang="en-US" dirty="0" smtClean="0"/>
              <a:t>より短い</a:t>
            </a:r>
            <a:endParaRPr lang="en-US" altLang="ja-JP" dirty="0" smtClean="0"/>
          </a:p>
          <a:p>
            <a:pPr marL="529082" lvl="1" indent="-163513"/>
            <a:r>
              <a:rPr lang="en-US" altLang="ja-JP" dirty="0" smtClean="0"/>
              <a:t>raw</a:t>
            </a:r>
            <a:r>
              <a:rPr lang="ja-JP" altLang="en-US" dirty="0" smtClean="0"/>
              <a:t>形式のほうが</a:t>
            </a:r>
            <a:r>
              <a:rPr lang="en-US" altLang="ja-JP" dirty="0" smtClean="0"/>
              <a:t>qcow2</a:t>
            </a:r>
            <a:r>
              <a:rPr lang="ja-JP" altLang="en-US" dirty="0" smtClean="0"/>
              <a:t>形式より高速</a:t>
            </a:r>
            <a:endParaRPr lang="en-US" altLang="ja-JP" dirty="0" smtClean="0"/>
          </a:p>
          <a:p>
            <a:pPr marL="766826" lvl="2" indent="-163513"/>
            <a:r>
              <a:rPr lang="ja-JP" altLang="en-US" dirty="0" smtClean="0"/>
              <a:t>アクセス時に</a:t>
            </a:r>
            <a:r>
              <a:rPr lang="en-US" altLang="ja-JP" dirty="0" smtClean="0"/>
              <a:t>NBD</a:t>
            </a:r>
            <a:r>
              <a:rPr lang="ja-JP" altLang="en-US" dirty="0" smtClean="0"/>
              <a:t>で変換することによるオーバーヘッドのため</a:t>
            </a:r>
            <a:endParaRPr lang="en-US" altLang="ja-JP" dirty="0" smtClean="0"/>
          </a:p>
          <a:p>
            <a:endParaRPr kumimoji="1" lang="ja-JP" altLang="en-US" dirty="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14</a:t>
            </a:fld>
            <a:endParaRPr kumimoji="1" lang="ja-JP" altLang="en-US"/>
          </a:p>
        </p:txBody>
      </p:sp>
      <p:sp>
        <p:nvSpPr>
          <p:cNvPr id="4" name="タイトル 3"/>
          <p:cNvSpPr>
            <a:spLocks noGrp="1"/>
          </p:cNvSpPr>
          <p:nvPr>
            <p:ph type="title"/>
          </p:nvPr>
        </p:nvSpPr>
        <p:spPr/>
        <p:txBody>
          <a:bodyPr/>
          <a:lstStyle/>
          <a:p>
            <a:r>
              <a:rPr lang="ja-JP" altLang="en-US" dirty="0" smtClean="0"/>
              <a:t>実験：</a:t>
            </a:r>
            <a:r>
              <a:rPr lang="en-US" altLang="ja-JP" dirty="0" smtClean="0"/>
              <a:t>Tripwire</a:t>
            </a:r>
            <a:r>
              <a:rPr lang="ja-JP" altLang="en-US" dirty="0" smtClean="0"/>
              <a:t>の性能比較</a:t>
            </a:r>
            <a:endParaRPr kumimoji="1" lang="ja-JP" altLang="en-US" dirty="0"/>
          </a:p>
        </p:txBody>
      </p:sp>
      <p:sp>
        <p:nvSpPr>
          <p:cNvPr id="8" name="正方形/長方形 7"/>
          <p:cNvSpPr/>
          <p:nvPr/>
        </p:nvSpPr>
        <p:spPr>
          <a:xfrm>
            <a:off x="6444208" y="4365104"/>
            <a:ext cx="2304256" cy="1080120"/>
          </a:xfrm>
          <a:prstGeom prst="rect">
            <a:avLst/>
          </a:prstGeom>
          <a:solidFill>
            <a:schemeClr val="bg1"/>
          </a:solidFill>
          <a:effectLst/>
        </p:spPr>
        <p:style>
          <a:lnRef idx="1">
            <a:schemeClr val="dk1"/>
          </a:lnRef>
          <a:fillRef idx="2">
            <a:schemeClr val="dk1"/>
          </a:fillRef>
          <a:effectRef idx="1">
            <a:schemeClr val="dk1"/>
          </a:effectRef>
          <a:fontRef idx="minor">
            <a:schemeClr val="dk1"/>
          </a:fontRef>
        </p:style>
        <p:txBody>
          <a:bodyPr rtlCol="0" anchor="ctr"/>
          <a:lstStyle/>
          <a:p>
            <a:r>
              <a:rPr kumimoji="1" lang="en-US" altLang="ja-JP" sz="1600" dirty="0" smtClean="0">
                <a:solidFill>
                  <a:schemeClr val="tx1"/>
                </a:solidFill>
              </a:rPr>
              <a:t>Tripwire</a:t>
            </a:r>
            <a:r>
              <a:rPr kumimoji="1" lang="ja-JP" altLang="en-US" sz="1600" dirty="0" smtClean="0">
                <a:solidFill>
                  <a:schemeClr val="tx1"/>
                </a:solidFill>
              </a:rPr>
              <a:t>：</a:t>
            </a:r>
            <a:endParaRPr kumimoji="1" lang="en-US" altLang="ja-JP" sz="1600" dirty="0" smtClean="0">
              <a:solidFill>
                <a:schemeClr val="tx1"/>
              </a:solidFill>
            </a:endParaRPr>
          </a:p>
          <a:p>
            <a:r>
              <a:rPr kumimoji="1" lang="ja-JP" altLang="en-US" sz="1600" dirty="0" smtClean="0">
                <a:solidFill>
                  <a:schemeClr val="tx1"/>
                </a:solidFill>
              </a:rPr>
              <a:t>ファイルの整合性を確認する</a:t>
            </a:r>
            <a:r>
              <a:rPr kumimoji="1" lang="en-US" altLang="ja-JP" sz="1600" dirty="0" smtClean="0">
                <a:solidFill>
                  <a:schemeClr val="tx1"/>
                </a:solidFill>
              </a:rPr>
              <a:t>IDS</a:t>
            </a:r>
          </a:p>
        </p:txBody>
      </p:sp>
      <p:cxnSp>
        <p:nvCxnSpPr>
          <p:cNvPr id="10" name="直線コネクタ 9"/>
          <p:cNvCxnSpPr/>
          <p:nvPr/>
        </p:nvCxnSpPr>
        <p:spPr>
          <a:xfrm flipH="1">
            <a:off x="2195736" y="4581128"/>
            <a:ext cx="2808312" cy="0"/>
          </a:xfrm>
          <a:prstGeom prst="line">
            <a:avLst/>
          </a:prstGeom>
          <a:ln w="28575">
            <a:solidFill>
              <a:srgbClr val="66FF33"/>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547664" y="3861048"/>
            <a:ext cx="4032448" cy="2592288"/>
          </a:xfrm>
          <a:prstGeom prst="rect">
            <a:avLst/>
          </a:prstGeom>
          <a:solidFill>
            <a:schemeClr val="bg1"/>
          </a:solidFill>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sp>
        <p:nvSpPr>
          <p:cNvPr id="2" name="コンテンツ プレースホルダ 1"/>
          <p:cNvSpPr>
            <a:spLocks noGrp="1"/>
          </p:cNvSpPr>
          <p:nvPr>
            <p:ph idx="1"/>
          </p:nvPr>
        </p:nvSpPr>
        <p:spPr/>
        <p:txBody>
          <a:bodyPr/>
          <a:lstStyle/>
          <a:p>
            <a:r>
              <a:rPr lang="ja-JP" altLang="en-US" dirty="0" smtClean="0"/>
              <a:t>高負荷時の</a:t>
            </a:r>
            <a:r>
              <a:rPr lang="en-US" altLang="ja-JP" dirty="0" smtClean="0"/>
              <a:t>Snort</a:t>
            </a:r>
            <a:r>
              <a:rPr lang="ja-JP" altLang="en-US" dirty="0" smtClean="0"/>
              <a:t>のパケットロス率を測定</a:t>
            </a:r>
            <a:endParaRPr lang="en-US" altLang="ja-JP" dirty="0" smtClean="0"/>
          </a:p>
          <a:p>
            <a:pPr lvl="1"/>
            <a:r>
              <a:rPr lang="en-US" altLang="ja-JP" dirty="0" smtClean="0"/>
              <a:t>VM</a:t>
            </a:r>
            <a:r>
              <a:rPr lang="ja-JP" altLang="en-US" dirty="0" smtClean="0"/>
              <a:t>に大量のパケットを送信</a:t>
            </a:r>
            <a:endParaRPr lang="en-US" altLang="ja-JP" dirty="0" smtClean="0"/>
          </a:p>
          <a:p>
            <a:pPr lvl="1"/>
            <a:r>
              <a:rPr lang="en-US" altLang="ja-JP" dirty="0" smtClean="0"/>
              <a:t>KVM</a:t>
            </a:r>
            <a:r>
              <a:rPr lang="ja-JP" altLang="en-US" dirty="0" smtClean="0"/>
              <a:t>のホスト</a:t>
            </a:r>
            <a:r>
              <a:rPr lang="en-US" altLang="ja-JP" dirty="0" smtClean="0"/>
              <a:t>OS</a:t>
            </a:r>
            <a:r>
              <a:rPr lang="ja-JP" altLang="en-US" dirty="0" smtClean="0"/>
              <a:t>で</a:t>
            </a:r>
            <a:r>
              <a:rPr lang="en-US" altLang="ja-JP" dirty="0" smtClean="0"/>
              <a:t>Snort</a:t>
            </a:r>
            <a:r>
              <a:rPr lang="ja-JP" altLang="en-US" dirty="0" smtClean="0"/>
              <a:t>を実行して監視したほうがパケットロス率が低い</a:t>
            </a:r>
            <a:endParaRPr lang="en-US" altLang="ja-JP" dirty="0" smtClean="0"/>
          </a:p>
          <a:p>
            <a:pPr lvl="2"/>
            <a:r>
              <a:rPr lang="en-US" altLang="ja-JP" dirty="0" err="1" smtClean="0"/>
              <a:t>Xen</a:t>
            </a:r>
            <a:r>
              <a:rPr lang="ja-JP" altLang="en-US" dirty="0" smtClean="0"/>
              <a:t>の管理</a:t>
            </a:r>
            <a:r>
              <a:rPr lang="en-US" altLang="ja-JP" dirty="0" smtClean="0"/>
              <a:t>VM</a:t>
            </a:r>
            <a:r>
              <a:rPr lang="ja-JP" altLang="en-US" dirty="0" err="1" smtClean="0"/>
              <a:t>には</a:t>
            </a:r>
            <a:r>
              <a:rPr lang="ja-JP" altLang="en-US" dirty="0" smtClean="0"/>
              <a:t>仮想化のオーバーヘッドがある</a:t>
            </a:r>
            <a:endParaRPr lang="en-US" altLang="ja-JP" dirty="0" smtClean="0"/>
          </a:p>
          <a:p>
            <a:endParaRPr kumimoji="1" lang="ja-JP" altLang="en-US" dirty="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15</a:t>
            </a:fld>
            <a:endParaRPr kumimoji="1" lang="ja-JP" altLang="en-US"/>
          </a:p>
        </p:txBody>
      </p:sp>
      <p:sp>
        <p:nvSpPr>
          <p:cNvPr id="4" name="タイトル 3"/>
          <p:cNvSpPr>
            <a:spLocks noGrp="1"/>
          </p:cNvSpPr>
          <p:nvPr>
            <p:ph type="title"/>
          </p:nvPr>
        </p:nvSpPr>
        <p:spPr/>
        <p:txBody>
          <a:bodyPr>
            <a:normAutofit/>
          </a:bodyPr>
          <a:lstStyle/>
          <a:p>
            <a:r>
              <a:rPr kumimoji="1" lang="ja-JP" altLang="en-US" dirty="0" smtClean="0"/>
              <a:t>実験：</a:t>
            </a:r>
            <a:r>
              <a:rPr lang="ja-JP" altLang="en-US" dirty="0" smtClean="0"/>
              <a:t>パケットキャプチャ性能の比較</a:t>
            </a:r>
            <a:endParaRPr kumimoji="1" lang="ja-JP" altLang="en-US" dirty="0"/>
          </a:p>
        </p:txBody>
      </p:sp>
      <p:sp>
        <p:nvSpPr>
          <p:cNvPr id="7" name="正方形/長方形 6"/>
          <p:cNvSpPr/>
          <p:nvPr/>
        </p:nvSpPr>
        <p:spPr>
          <a:xfrm>
            <a:off x="6372200" y="4365104"/>
            <a:ext cx="2304256" cy="1296144"/>
          </a:xfrm>
          <a:prstGeom prst="rect">
            <a:avLst/>
          </a:prstGeom>
          <a:solidFill>
            <a:schemeClr val="bg1"/>
          </a:solidFill>
          <a:effectLst/>
        </p:spPr>
        <p:style>
          <a:lnRef idx="1">
            <a:schemeClr val="dk1"/>
          </a:lnRef>
          <a:fillRef idx="2">
            <a:schemeClr val="dk1"/>
          </a:fillRef>
          <a:effectRef idx="1">
            <a:schemeClr val="dk1"/>
          </a:effectRef>
          <a:fontRef idx="minor">
            <a:schemeClr val="dk1"/>
          </a:fontRef>
        </p:style>
        <p:txBody>
          <a:bodyPr rtlCol="0" anchor="ctr"/>
          <a:lstStyle/>
          <a:p>
            <a:r>
              <a:rPr lang="en-US" altLang="ja-JP" sz="1600" dirty="0" smtClean="0"/>
              <a:t>S</a:t>
            </a:r>
            <a:r>
              <a:rPr kumimoji="1" lang="en-US" altLang="ja-JP" sz="1600" dirty="0" smtClean="0"/>
              <a:t>nort</a:t>
            </a:r>
            <a:r>
              <a:rPr kumimoji="1" lang="ja-JP" altLang="en-US" sz="1600" dirty="0" smtClean="0"/>
              <a:t>：</a:t>
            </a:r>
            <a:endParaRPr lang="en-US" altLang="ja-JP" sz="1600" dirty="0" smtClean="0"/>
          </a:p>
          <a:p>
            <a:r>
              <a:rPr kumimoji="1" lang="ja-JP" altLang="en-US" sz="1600" dirty="0" smtClean="0"/>
              <a:t>パケットをキャプチャして</a:t>
            </a:r>
            <a:endParaRPr kumimoji="1" lang="en-US" altLang="ja-JP" sz="1600" dirty="0" smtClean="0"/>
          </a:p>
          <a:p>
            <a:r>
              <a:rPr lang="ja-JP" altLang="en-US" sz="1600" dirty="0" smtClean="0"/>
              <a:t>攻撃の検出を行う</a:t>
            </a:r>
            <a:r>
              <a:rPr lang="en-US" altLang="ja-JP" sz="1600" dirty="0" smtClean="0"/>
              <a:t>IDS</a:t>
            </a:r>
            <a:endParaRPr kumimoji="1" lang="ja-JP" altLang="en-US" sz="1600" dirty="0"/>
          </a:p>
        </p:txBody>
      </p:sp>
      <p:pic>
        <p:nvPicPr>
          <p:cNvPr id="5122" name="Picture 2" descr="C:\Users\workO2\Desktop\図5.png"/>
          <p:cNvPicPr>
            <a:picLocks noChangeAspect="1" noChangeArrowheads="1"/>
          </p:cNvPicPr>
          <p:nvPr/>
        </p:nvPicPr>
        <p:blipFill>
          <a:blip r:embed="rId2" cstate="print"/>
          <a:srcRect/>
          <a:stretch>
            <a:fillRect/>
          </a:stretch>
        </p:blipFill>
        <p:spPr bwMode="auto">
          <a:xfrm>
            <a:off x="1499096" y="3861048"/>
            <a:ext cx="3937000" cy="2614612"/>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43608" y="3861048"/>
            <a:ext cx="5112568" cy="2808312"/>
          </a:xfrm>
          <a:prstGeom prst="rect">
            <a:avLst/>
          </a:prstGeom>
          <a:solidFill>
            <a:schemeClr val="bg1"/>
          </a:solidFill>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pic>
        <p:nvPicPr>
          <p:cNvPr id="6146" name="Picture 2" descr="C:\Users\workO2\Desktop\図6.png"/>
          <p:cNvPicPr>
            <a:picLocks noChangeAspect="1" noChangeArrowheads="1"/>
          </p:cNvPicPr>
          <p:nvPr/>
        </p:nvPicPr>
        <p:blipFill>
          <a:blip r:embed="rId3" cstate="print"/>
          <a:srcRect/>
          <a:stretch>
            <a:fillRect/>
          </a:stretch>
        </p:blipFill>
        <p:spPr bwMode="auto">
          <a:xfrm>
            <a:off x="1115616" y="3933056"/>
            <a:ext cx="5053013" cy="2755900"/>
          </a:xfrm>
          <a:prstGeom prst="rect">
            <a:avLst/>
          </a:prstGeom>
          <a:noFill/>
        </p:spPr>
      </p:pic>
      <p:sp>
        <p:nvSpPr>
          <p:cNvPr id="2" name="コンテンツ プレースホルダ 1"/>
          <p:cNvSpPr>
            <a:spLocks noGrp="1"/>
          </p:cNvSpPr>
          <p:nvPr>
            <p:ph idx="1"/>
          </p:nvPr>
        </p:nvSpPr>
        <p:spPr/>
        <p:txBody>
          <a:bodyPr/>
          <a:lstStyle/>
          <a:p>
            <a:r>
              <a:rPr kumimoji="1" lang="en-US" altLang="ja-JP" dirty="0" err="1" smtClean="0"/>
              <a:t>chkrootkit</a:t>
            </a:r>
            <a:r>
              <a:rPr kumimoji="1" lang="ja-JP" altLang="en-US" dirty="0" smtClean="0"/>
              <a:t>の</a:t>
            </a:r>
            <a:r>
              <a:rPr lang="ja-JP" altLang="en-US" dirty="0" smtClean="0"/>
              <a:t>実行時間を測定</a:t>
            </a:r>
            <a:endParaRPr kumimoji="1" lang="en-US" altLang="ja-JP" dirty="0" smtClean="0"/>
          </a:p>
          <a:p>
            <a:pPr lvl="1"/>
            <a:r>
              <a:rPr lang="ja-JP" altLang="en-US" dirty="0" smtClean="0"/>
              <a:t>ホスト側では</a:t>
            </a:r>
            <a:r>
              <a:rPr lang="en-US" altLang="ja-JP" dirty="0" err="1" smtClean="0"/>
              <a:t>Transcall</a:t>
            </a:r>
            <a:r>
              <a:rPr lang="ja-JP" altLang="en-US" dirty="0" smtClean="0"/>
              <a:t>を用いて実行</a:t>
            </a:r>
            <a:endParaRPr lang="en-US" altLang="ja-JP" dirty="0" smtClean="0"/>
          </a:p>
          <a:p>
            <a:pPr lvl="1"/>
            <a:r>
              <a:rPr lang="en-US" altLang="ja-JP" dirty="0" smtClean="0"/>
              <a:t>KVM</a:t>
            </a:r>
            <a:r>
              <a:rPr lang="ja-JP" altLang="en-US" dirty="0" smtClean="0"/>
              <a:t>の方が高速</a:t>
            </a:r>
            <a:endParaRPr lang="en-US" altLang="ja-JP" dirty="0" smtClean="0"/>
          </a:p>
          <a:p>
            <a:pPr lvl="1"/>
            <a:r>
              <a:rPr lang="en-US" altLang="ja-JP" dirty="0" smtClean="0"/>
              <a:t>KVM</a:t>
            </a:r>
            <a:r>
              <a:rPr lang="ja-JP" altLang="en-US" dirty="0" smtClean="0"/>
              <a:t>の方がオフロードによる性能低下も小さい</a:t>
            </a:r>
            <a:endParaRPr lang="en-US" altLang="ja-JP" dirty="0" smtClean="0"/>
          </a:p>
          <a:p>
            <a:pPr lvl="2"/>
            <a:r>
              <a:rPr lang="en-US" altLang="ja-JP" dirty="0" smtClean="0"/>
              <a:t>KVM</a:t>
            </a:r>
            <a:r>
              <a:rPr lang="ja-JP" altLang="en-US" dirty="0" smtClean="0"/>
              <a:t>でオフロードすると実行時間が</a:t>
            </a:r>
            <a:r>
              <a:rPr lang="en-US" altLang="ja-JP" dirty="0" smtClean="0"/>
              <a:t>2</a:t>
            </a:r>
            <a:r>
              <a:rPr lang="ja-JP" altLang="en-US" dirty="0" smtClean="0"/>
              <a:t>倍</a:t>
            </a:r>
            <a:endParaRPr lang="en-US" altLang="ja-JP" dirty="0" smtClean="0"/>
          </a:p>
          <a:p>
            <a:pPr lvl="2"/>
            <a:r>
              <a:rPr lang="en-US" altLang="ja-JP" dirty="0" err="1" smtClean="0"/>
              <a:t>Xen</a:t>
            </a:r>
            <a:r>
              <a:rPr lang="ja-JP" altLang="en-US" dirty="0" smtClean="0"/>
              <a:t>では</a:t>
            </a:r>
            <a:r>
              <a:rPr lang="en-US" altLang="ja-JP" dirty="0" smtClean="0"/>
              <a:t>2.7</a:t>
            </a:r>
            <a:r>
              <a:rPr lang="ja-JP" altLang="en-US" dirty="0" smtClean="0"/>
              <a:t>倍</a:t>
            </a:r>
            <a:endParaRPr lang="en-US" altLang="ja-JP" dirty="0" smtClean="0"/>
          </a:p>
          <a:p>
            <a:pPr lvl="1"/>
            <a:endParaRPr lang="en-US" altLang="ja-JP" dirty="0" smtClean="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16</a:t>
            </a:fld>
            <a:endParaRPr kumimoji="1" lang="ja-JP" altLang="en-US"/>
          </a:p>
        </p:txBody>
      </p:sp>
      <p:sp>
        <p:nvSpPr>
          <p:cNvPr id="4" name="タイトル 3"/>
          <p:cNvSpPr>
            <a:spLocks noGrp="1"/>
          </p:cNvSpPr>
          <p:nvPr>
            <p:ph type="title"/>
          </p:nvPr>
        </p:nvSpPr>
        <p:spPr/>
        <p:txBody>
          <a:bodyPr>
            <a:normAutofit/>
          </a:bodyPr>
          <a:lstStyle/>
          <a:p>
            <a:r>
              <a:rPr kumimoji="1" lang="ja-JP" altLang="en-US" dirty="0" smtClean="0"/>
              <a:t>実験：</a:t>
            </a:r>
            <a:r>
              <a:rPr kumimoji="1" lang="en-US" altLang="ja-JP" dirty="0" err="1" smtClean="0"/>
              <a:t>chkrootkit</a:t>
            </a:r>
            <a:r>
              <a:rPr lang="ja-JP" altLang="en-US" dirty="0" smtClean="0"/>
              <a:t>の性能比較</a:t>
            </a:r>
            <a:endParaRPr kumimoji="1" lang="ja-JP" altLang="en-US" dirty="0"/>
          </a:p>
        </p:txBody>
      </p:sp>
      <p:sp>
        <p:nvSpPr>
          <p:cNvPr id="8" name="正方形/長方形 7"/>
          <p:cNvSpPr/>
          <p:nvPr/>
        </p:nvSpPr>
        <p:spPr>
          <a:xfrm>
            <a:off x="2771800" y="5229200"/>
            <a:ext cx="504056" cy="288032"/>
          </a:xfrm>
          <a:prstGeom prst="rect">
            <a:avLst/>
          </a:prstGeom>
          <a:noFill/>
          <a:ln w="28575"/>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9" name="正方形/長方形 8"/>
          <p:cNvSpPr/>
          <p:nvPr/>
        </p:nvSpPr>
        <p:spPr>
          <a:xfrm>
            <a:off x="2339752" y="4653136"/>
            <a:ext cx="504056" cy="288032"/>
          </a:xfrm>
          <a:prstGeom prst="rect">
            <a:avLst/>
          </a:prstGeom>
          <a:noFill/>
          <a:ln w="28575"/>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0" name="正方形/長方形 9"/>
          <p:cNvSpPr/>
          <p:nvPr/>
        </p:nvSpPr>
        <p:spPr>
          <a:xfrm>
            <a:off x="3851920" y="3933056"/>
            <a:ext cx="432048" cy="288032"/>
          </a:xfrm>
          <a:prstGeom prst="rect">
            <a:avLst/>
          </a:prstGeom>
          <a:noFill/>
          <a:ln w="28575">
            <a:solidFill>
              <a:schemeClr val="accent4"/>
            </a:solid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1" name="正方形/長方形 10"/>
          <p:cNvSpPr/>
          <p:nvPr/>
        </p:nvSpPr>
        <p:spPr>
          <a:xfrm>
            <a:off x="4283968" y="5085184"/>
            <a:ext cx="432048" cy="288032"/>
          </a:xfrm>
          <a:prstGeom prst="rect">
            <a:avLst/>
          </a:prstGeom>
          <a:noFill/>
          <a:ln w="28575">
            <a:solidFill>
              <a:schemeClr val="accent4"/>
            </a:solid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7" name="テキスト ボックス 16"/>
          <p:cNvSpPr txBox="1"/>
          <p:nvPr/>
        </p:nvSpPr>
        <p:spPr>
          <a:xfrm>
            <a:off x="2987824" y="4509120"/>
            <a:ext cx="576064" cy="369332"/>
          </a:xfrm>
          <a:prstGeom prst="rect">
            <a:avLst/>
          </a:prstGeom>
          <a:noFill/>
        </p:spPr>
        <p:txBody>
          <a:bodyPr wrap="square" rtlCol="0">
            <a:spAutoFit/>
          </a:bodyPr>
          <a:lstStyle/>
          <a:p>
            <a:r>
              <a:rPr kumimoji="1" lang="en-US" altLang="ja-JP" dirty="0" smtClean="0">
                <a:solidFill>
                  <a:srgbClr val="FF0000"/>
                </a:solidFill>
              </a:rPr>
              <a:t>2</a:t>
            </a:r>
            <a:r>
              <a:rPr kumimoji="1" lang="ja-JP" altLang="en-US" dirty="0" smtClean="0">
                <a:solidFill>
                  <a:srgbClr val="FF0000"/>
                </a:solidFill>
              </a:rPr>
              <a:t>倍</a:t>
            </a:r>
            <a:endParaRPr kumimoji="1" lang="ja-JP" altLang="en-US" dirty="0">
              <a:solidFill>
                <a:srgbClr val="FF0000"/>
              </a:solidFill>
            </a:endParaRPr>
          </a:p>
        </p:txBody>
      </p:sp>
      <p:sp>
        <p:nvSpPr>
          <p:cNvPr id="18" name="テキスト ボックス 17"/>
          <p:cNvSpPr txBox="1"/>
          <p:nvPr/>
        </p:nvSpPr>
        <p:spPr>
          <a:xfrm>
            <a:off x="4499992" y="4437112"/>
            <a:ext cx="864096" cy="369332"/>
          </a:xfrm>
          <a:prstGeom prst="rect">
            <a:avLst/>
          </a:prstGeom>
          <a:noFill/>
        </p:spPr>
        <p:txBody>
          <a:bodyPr wrap="square" rtlCol="0">
            <a:spAutoFit/>
          </a:bodyPr>
          <a:lstStyle/>
          <a:p>
            <a:pPr algn="ctr"/>
            <a:r>
              <a:rPr kumimoji="1" lang="en-US" altLang="ja-JP" dirty="0" smtClean="0">
                <a:solidFill>
                  <a:schemeClr val="accent4">
                    <a:lumMod val="75000"/>
                  </a:schemeClr>
                </a:solidFill>
              </a:rPr>
              <a:t>2.7</a:t>
            </a:r>
            <a:r>
              <a:rPr kumimoji="1" lang="ja-JP" altLang="en-US" dirty="0" smtClean="0">
                <a:solidFill>
                  <a:schemeClr val="accent4">
                    <a:lumMod val="75000"/>
                  </a:schemeClr>
                </a:solidFill>
              </a:rPr>
              <a:t>倍</a:t>
            </a:r>
            <a:endParaRPr kumimoji="1" lang="ja-JP" altLang="en-US" dirty="0">
              <a:solidFill>
                <a:schemeClr val="accent4">
                  <a:lumMod val="75000"/>
                </a:schemeClr>
              </a:solidFill>
            </a:endParaRPr>
          </a:p>
        </p:txBody>
      </p:sp>
      <p:sp>
        <p:nvSpPr>
          <p:cNvPr id="15" name="正方形/長方形 14"/>
          <p:cNvSpPr/>
          <p:nvPr/>
        </p:nvSpPr>
        <p:spPr>
          <a:xfrm>
            <a:off x="6444208" y="4509120"/>
            <a:ext cx="2304256" cy="1080120"/>
          </a:xfrm>
          <a:prstGeom prst="rect">
            <a:avLst/>
          </a:prstGeom>
          <a:solidFill>
            <a:schemeClr val="bg1"/>
          </a:solidFill>
          <a:effectLst/>
        </p:spPr>
        <p:style>
          <a:lnRef idx="1">
            <a:schemeClr val="dk1"/>
          </a:lnRef>
          <a:fillRef idx="2">
            <a:schemeClr val="dk1"/>
          </a:fillRef>
          <a:effectRef idx="1">
            <a:schemeClr val="dk1"/>
          </a:effectRef>
          <a:fontRef idx="minor">
            <a:schemeClr val="dk1"/>
          </a:fontRef>
        </p:style>
        <p:txBody>
          <a:bodyPr rtlCol="0" anchor="ctr"/>
          <a:lstStyle/>
          <a:p>
            <a:r>
              <a:rPr kumimoji="1" lang="en-US" altLang="ja-JP" sz="1600" dirty="0" err="1" smtClean="0">
                <a:solidFill>
                  <a:schemeClr val="tx1"/>
                </a:solidFill>
              </a:rPr>
              <a:t>chkrootkit</a:t>
            </a:r>
            <a:r>
              <a:rPr kumimoji="1" lang="ja-JP" altLang="en-US" sz="1600" dirty="0" smtClean="0">
                <a:solidFill>
                  <a:schemeClr val="tx1"/>
                </a:solidFill>
              </a:rPr>
              <a:t>：</a:t>
            </a:r>
            <a:endParaRPr kumimoji="1" lang="en-US" altLang="ja-JP" sz="1600" dirty="0" smtClean="0">
              <a:solidFill>
                <a:schemeClr val="tx1"/>
              </a:solidFill>
            </a:endParaRPr>
          </a:p>
          <a:p>
            <a:r>
              <a:rPr lang="ja-JP" altLang="en-US" sz="1600" dirty="0" smtClean="0">
                <a:solidFill>
                  <a:schemeClr val="tx1"/>
                </a:solidFill>
              </a:rPr>
              <a:t>システム内に仕掛けられた</a:t>
            </a:r>
            <a:r>
              <a:rPr lang="en-US" altLang="ja-JP" sz="1600" dirty="0" err="1" smtClean="0">
                <a:solidFill>
                  <a:schemeClr val="tx1"/>
                </a:solidFill>
              </a:rPr>
              <a:t>rootkit</a:t>
            </a:r>
            <a:r>
              <a:rPr lang="ja-JP" altLang="en-US" sz="1600" dirty="0" smtClean="0">
                <a:solidFill>
                  <a:schemeClr val="tx1"/>
                </a:solidFill>
              </a:rPr>
              <a:t>の検知を行う</a:t>
            </a:r>
            <a:r>
              <a:rPr lang="en-US" altLang="ja-JP" sz="1600" dirty="0" smtClean="0">
                <a:solidFill>
                  <a:schemeClr val="tx1"/>
                </a:solidFill>
              </a:rPr>
              <a:t>IDS</a:t>
            </a:r>
            <a:endParaRPr kumimoji="1" lang="ja-JP" altLang="en-US" sz="1600" dirty="0">
              <a:solidFill>
                <a:schemeClr val="tx1"/>
              </a:solidFill>
            </a:endParaRPr>
          </a:p>
        </p:txBody>
      </p:sp>
      <p:cxnSp>
        <p:nvCxnSpPr>
          <p:cNvPr id="23" name="図形 22"/>
          <p:cNvCxnSpPr>
            <a:stCxn id="9" idx="3"/>
            <a:endCxn id="8" idx="0"/>
          </p:cNvCxnSpPr>
          <p:nvPr/>
        </p:nvCxnSpPr>
        <p:spPr>
          <a:xfrm>
            <a:off x="2843808" y="4797152"/>
            <a:ext cx="180020" cy="432048"/>
          </a:xfrm>
          <a:prstGeom prst="bentConnector2">
            <a:avLst/>
          </a:prstGeom>
          <a:ln w="19050">
            <a:solidFill>
              <a:schemeClr val="accent2"/>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図形 23"/>
          <p:cNvCxnSpPr>
            <a:stCxn id="10" idx="3"/>
            <a:endCxn id="11" idx="0"/>
          </p:cNvCxnSpPr>
          <p:nvPr/>
        </p:nvCxnSpPr>
        <p:spPr>
          <a:xfrm>
            <a:off x="4283968" y="4077072"/>
            <a:ext cx="216024" cy="1008112"/>
          </a:xfrm>
          <a:prstGeom prst="bentConnector2">
            <a:avLst/>
          </a:prstGeom>
          <a:ln w="19050">
            <a:solidFill>
              <a:schemeClr val="accent4">
                <a:lumMod val="75000"/>
              </a:schemeClr>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7" grpId="0"/>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lang="en-US" altLang="ja-JP" dirty="0" err="1" smtClean="0"/>
              <a:t>libVMI</a:t>
            </a:r>
            <a:endParaRPr lang="en-US" altLang="ja-JP" dirty="0" smtClean="0"/>
          </a:p>
          <a:p>
            <a:pPr lvl="1"/>
            <a:r>
              <a:rPr lang="en-US" altLang="ja-JP" dirty="0" err="1" smtClean="0"/>
              <a:t>Xen</a:t>
            </a:r>
            <a:r>
              <a:rPr lang="ja-JP" altLang="en-US" dirty="0" err="1" smtClean="0"/>
              <a:t>、</a:t>
            </a:r>
            <a:r>
              <a:rPr lang="en-US" altLang="ja-JP" dirty="0" smtClean="0"/>
              <a:t>KVM</a:t>
            </a:r>
            <a:r>
              <a:rPr lang="ja-JP" altLang="en-US" dirty="0" smtClean="0"/>
              <a:t>に対応した</a:t>
            </a:r>
            <a:r>
              <a:rPr lang="en-US" altLang="ja-JP" dirty="0" smtClean="0"/>
              <a:t>VM</a:t>
            </a:r>
            <a:r>
              <a:rPr lang="ja-JP" altLang="en-US" dirty="0" smtClean="0"/>
              <a:t>監視ライブラリ</a:t>
            </a:r>
            <a:endParaRPr lang="en-US" altLang="ja-JP" dirty="0" smtClean="0"/>
          </a:p>
          <a:p>
            <a:pPr lvl="1"/>
            <a:r>
              <a:rPr lang="en-US" altLang="ja-JP" dirty="0" err="1" smtClean="0"/>
              <a:t>KVMonitor</a:t>
            </a:r>
            <a:r>
              <a:rPr lang="ja-JP" altLang="en-US" dirty="0" smtClean="0"/>
              <a:t>では</a:t>
            </a:r>
            <a:r>
              <a:rPr lang="en-US" altLang="ja-JP" dirty="0" smtClean="0"/>
              <a:t>QEMU</a:t>
            </a:r>
            <a:r>
              <a:rPr lang="ja-JP" altLang="en-US" dirty="0" smtClean="0"/>
              <a:t>と通信してメモリ内容を取得</a:t>
            </a:r>
            <a:endParaRPr lang="en-US" altLang="ja-JP" dirty="0" smtClean="0"/>
          </a:p>
          <a:p>
            <a:r>
              <a:rPr lang="en-US" altLang="ja-JP" dirty="0" smtClean="0"/>
              <a:t>Livewire [</a:t>
            </a:r>
            <a:r>
              <a:rPr lang="en-US" altLang="ja-JP" dirty="0" err="1" smtClean="0"/>
              <a:t>Garfinkel</a:t>
            </a:r>
            <a:r>
              <a:rPr lang="en-US" altLang="ja-JP" dirty="0" smtClean="0"/>
              <a:t> et al.’03]</a:t>
            </a:r>
          </a:p>
          <a:p>
            <a:pPr lvl="1"/>
            <a:r>
              <a:rPr lang="en-US" altLang="ja-JP" dirty="0" smtClean="0"/>
              <a:t>IDS</a:t>
            </a:r>
            <a:r>
              <a:rPr lang="ja-JP" altLang="en-US" dirty="0" smtClean="0"/>
              <a:t>オフロードの最初の研究</a:t>
            </a:r>
            <a:endParaRPr lang="en-US" altLang="ja-JP" dirty="0" smtClean="0"/>
          </a:p>
          <a:p>
            <a:pPr lvl="1"/>
            <a:r>
              <a:rPr lang="en-US" altLang="ja-JP" dirty="0" smtClean="0"/>
              <a:t>VMware Workstation</a:t>
            </a:r>
            <a:r>
              <a:rPr lang="ja-JP" altLang="en-US" dirty="0" smtClean="0"/>
              <a:t>で実装 </a:t>
            </a:r>
            <a:endParaRPr lang="en-US" altLang="ja-JP" dirty="0" smtClean="0"/>
          </a:p>
          <a:p>
            <a:r>
              <a:rPr lang="en-US" altLang="ja-JP" dirty="0" err="1" smtClean="0"/>
              <a:t>VMwatcher</a:t>
            </a:r>
            <a:r>
              <a:rPr lang="en-US" altLang="ja-JP" dirty="0" smtClean="0"/>
              <a:t> [ Jiang et al.’07]</a:t>
            </a:r>
          </a:p>
          <a:p>
            <a:pPr lvl="1"/>
            <a:r>
              <a:rPr lang="en-US" altLang="ja-JP" dirty="0" smtClean="0"/>
              <a:t>VMware</a:t>
            </a:r>
            <a:r>
              <a:rPr lang="ja-JP" altLang="en-US" dirty="0" err="1" smtClean="0"/>
              <a:t>、</a:t>
            </a:r>
            <a:r>
              <a:rPr lang="en-US" altLang="ja-JP" dirty="0" err="1" smtClean="0"/>
              <a:t>Xen</a:t>
            </a:r>
            <a:r>
              <a:rPr lang="ja-JP" altLang="en-US" dirty="0" err="1" smtClean="0"/>
              <a:t>、</a:t>
            </a:r>
            <a:r>
              <a:rPr lang="en-US" altLang="ja-JP" dirty="0" smtClean="0"/>
              <a:t>QEMU</a:t>
            </a:r>
            <a:r>
              <a:rPr lang="ja-JP" altLang="en-US" dirty="0" err="1" smtClean="0"/>
              <a:t>、</a:t>
            </a:r>
            <a:r>
              <a:rPr lang="en-US" altLang="ja-JP" dirty="0" smtClean="0"/>
              <a:t>User-Mode Linux</a:t>
            </a:r>
            <a:r>
              <a:rPr lang="ja-JP" altLang="en-US" dirty="0" smtClean="0"/>
              <a:t>で実装</a:t>
            </a:r>
            <a:endParaRPr lang="en-US" altLang="ja-JP" dirty="0" smtClean="0"/>
          </a:p>
          <a:p>
            <a:pPr lvl="1"/>
            <a:r>
              <a:rPr lang="ja-JP" altLang="en-US" dirty="0" smtClean="0"/>
              <a:t>性能評価は</a:t>
            </a:r>
            <a:r>
              <a:rPr lang="en-US" altLang="ja-JP" dirty="0" smtClean="0"/>
              <a:t>User-Mode Linux</a:t>
            </a:r>
            <a:r>
              <a:rPr lang="ja-JP" altLang="en-US" dirty="0" smtClean="0"/>
              <a:t>のみ</a:t>
            </a:r>
            <a:endParaRPr lang="en-US" altLang="ja-JP" dirty="0" smtClean="0"/>
          </a:p>
        </p:txBody>
      </p:sp>
      <p:sp>
        <p:nvSpPr>
          <p:cNvPr id="3" name="タイトル 2"/>
          <p:cNvSpPr>
            <a:spLocks noGrp="1"/>
          </p:cNvSpPr>
          <p:nvPr>
            <p:ph type="title"/>
          </p:nvPr>
        </p:nvSpPr>
        <p:spPr/>
        <p:txBody>
          <a:bodyPr/>
          <a:lstStyle/>
          <a:p>
            <a:r>
              <a:rPr lang="ja-JP" altLang="en-US" dirty="0" smtClean="0"/>
              <a:t>関連研究</a:t>
            </a:r>
            <a:endParaRPr lang="ja-JP" altLang="en-US" dirty="0"/>
          </a:p>
        </p:txBody>
      </p:sp>
      <p:sp>
        <p:nvSpPr>
          <p:cNvPr id="4" name="スライド番号プレースホルダ 3"/>
          <p:cNvSpPr>
            <a:spLocks noGrp="1"/>
          </p:cNvSpPr>
          <p:nvPr>
            <p:ph type="sldNum" sz="quarter" idx="12"/>
          </p:nvPr>
        </p:nvSpPr>
        <p:spPr/>
        <p:txBody>
          <a:bodyPr/>
          <a:lstStyle/>
          <a:p>
            <a:fld id="{A83548A4-D756-43A9-BCD4-9934A251FCF9}" type="slidenum">
              <a:rPr kumimoji="1" lang="ja-JP" altLang="en-US" smtClean="0"/>
              <a:pPr/>
              <a:t>17</a:t>
            </a:fld>
            <a:endParaRPr kumimoji="1"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KVM</a:t>
            </a:r>
            <a:r>
              <a:rPr lang="ja-JP" altLang="en-US" dirty="0" smtClean="0"/>
              <a:t>における高性能な</a:t>
            </a:r>
            <a:r>
              <a:rPr lang="en-US" altLang="ja-JP" dirty="0" smtClean="0"/>
              <a:t>IDS</a:t>
            </a:r>
            <a:r>
              <a:rPr lang="ja-JP" altLang="en-US" dirty="0" smtClean="0"/>
              <a:t>オフロード・システムの</a:t>
            </a:r>
            <a:r>
              <a:rPr lang="en-US" altLang="ja-JP" dirty="0" err="1" smtClean="0"/>
              <a:t>KVMonitor</a:t>
            </a:r>
            <a:r>
              <a:rPr lang="ja-JP" altLang="en-US" dirty="0" smtClean="0"/>
              <a:t>を開発した</a:t>
            </a:r>
            <a:endParaRPr lang="en-US" altLang="ja-JP" dirty="0" smtClean="0"/>
          </a:p>
          <a:p>
            <a:pPr lvl="1"/>
            <a:r>
              <a:rPr lang="ja-JP" altLang="en-US" dirty="0" smtClean="0"/>
              <a:t>高いメモリ監視性能を実現</a:t>
            </a:r>
            <a:endParaRPr lang="en-US" altLang="ja-JP" dirty="0" smtClean="0"/>
          </a:p>
          <a:p>
            <a:r>
              <a:rPr lang="en-US" altLang="ja-JP" dirty="0" smtClean="0"/>
              <a:t>KVM</a:t>
            </a:r>
            <a:r>
              <a:rPr lang="ja-JP" altLang="en-US" dirty="0" smtClean="0"/>
              <a:t>と</a:t>
            </a:r>
            <a:r>
              <a:rPr lang="en-US" altLang="ja-JP" dirty="0" err="1" smtClean="0"/>
              <a:t>Xen</a:t>
            </a:r>
            <a:r>
              <a:rPr lang="ja-JP" altLang="en-US" dirty="0" smtClean="0"/>
              <a:t>における</a:t>
            </a:r>
            <a:r>
              <a:rPr lang="en-US" altLang="ja-JP" dirty="0" smtClean="0"/>
              <a:t>IDS</a:t>
            </a:r>
            <a:r>
              <a:rPr lang="ja-JP" altLang="en-US" dirty="0" smtClean="0"/>
              <a:t>オフロードの性能比較を行った</a:t>
            </a:r>
            <a:endParaRPr lang="en-US" altLang="ja-JP" dirty="0" smtClean="0"/>
          </a:p>
          <a:p>
            <a:pPr lvl="1"/>
            <a:r>
              <a:rPr lang="en-US" altLang="ja-JP" dirty="0" smtClean="0">
                <a:solidFill>
                  <a:srgbClr val="FF0000"/>
                </a:solidFill>
              </a:rPr>
              <a:t>Tripwire</a:t>
            </a:r>
            <a:r>
              <a:rPr lang="ja-JP" altLang="en-US" dirty="0" smtClean="0">
                <a:solidFill>
                  <a:srgbClr val="FF0000"/>
                </a:solidFill>
              </a:rPr>
              <a:t>以外では</a:t>
            </a:r>
            <a:r>
              <a:rPr lang="en-US" altLang="ja-JP" dirty="0" smtClean="0">
                <a:solidFill>
                  <a:srgbClr val="FF0000"/>
                </a:solidFill>
              </a:rPr>
              <a:t>KVM</a:t>
            </a:r>
            <a:r>
              <a:rPr lang="ja-JP" altLang="en-US" dirty="0" smtClean="0">
                <a:solidFill>
                  <a:srgbClr val="FF0000"/>
                </a:solidFill>
              </a:rPr>
              <a:t>の方が性能がよい</a:t>
            </a:r>
            <a:endParaRPr lang="en-US" altLang="ja-JP" dirty="0" smtClean="0">
              <a:solidFill>
                <a:srgbClr val="FF0000"/>
              </a:solidFill>
            </a:endParaRPr>
          </a:p>
          <a:p>
            <a:pPr lvl="1">
              <a:buNone/>
            </a:pPr>
            <a:endParaRPr lang="en-US" altLang="ja-JP" dirty="0" smtClean="0"/>
          </a:p>
          <a:p>
            <a:r>
              <a:rPr lang="ja-JP" altLang="en-US" dirty="0" smtClean="0"/>
              <a:t>今後の課題</a:t>
            </a:r>
            <a:endParaRPr lang="en-US" altLang="ja-JP" dirty="0" smtClean="0"/>
          </a:p>
          <a:p>
            <a:pPr lvl="1"/>
            <a:r>
              <a:rPr lang="ja-JP" altLang="en-US" dirty="0" smtClean="0"/>
              <a:t>多くの</a:t>
            </a:r>
            <a:r>
              <a:rPr lang="en-US" altLang="ja-JP" dirty="0" smtClean="0"/>
              <a:t>IDS</a:t>
            </a:r>
            <a:r>
              <a:rPr lang="ja-JP" altLang="en-US" dirty="0" smtClean="0"/>
              <a:t>を用いてより網羅的に評価を行う</a:t>
            </a:r>
            <a:endParaRPr lang="en-US" altLang="ja-JP" dirty="0" smtClean="0"/>
          </a:p>
        </p:txBody>
      </p:sp>
      <p:sp>
        <p:nvSpPr>
          <p:cNvPr id="3" name="タイトル 2"/>
          <p:cNvSpPr>
            <a:spLocks noGrp="1"/>
          </p:cNvSpPr>
          <p:nvPr>
            <p:ph type="title"/>
          </p:nvPr>
        </p:nvSpPr>
        <p:spPr/>
        <p:txBody>
          <a:bodyPr/>
          <a:lstStyle/>
          <a:p>
            <a:r>
              <a:rPr lang="ja-JP" altLang="en-US" smtClean="0"/>
              <a:t>まとめ</a:t>
            </a:r>
            <a:endParaRPr lang="ja-JP" altLang="en-US" dirty="0"/>
          </a:p>
        </p:txBody>
      </p:sp>
      <p:sp>
        <p:nvSpPr>
          <p:cNvPr id="4" name="スライド番号プレースホルダ 3"/>
          <p:cNvSpPr>
            <a:spLocks noGrp="1"/>
          </p:cNvSpPr>
          <p:nvPr>
            <p:ph type="sldNum" sz="quarter" idx="12"/>
          </p:nvPr>
        </p:nvSpPr>
        <p:spPr/>
        <p:txBody>
          <a:bodyPr/>
          <a:lstStyle/>
          <a:p>
            <a:fld id="{A83548A4-D756-43A9-BCD4-9934A251FCF9}" type="slidenum">
              <a:rPr kumimoji="1" lang="ja-JP" altLang="en-US" smtClean="0"/>
              <a:pPr/>
              <a:t>18</a:t>
            </a:fld>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ja-JP" altLang="en-US" dirty="0" smtClean="0"/>
              <a:t>侵入検知システム（</a:t>
            </a:r>
            <a:r>
              <a:rPr lang="en-US" altLang="ja-JP" dirty="0" smtClean="0"/>
              <a:t>IDS</a:t>
            </a:r>
            <a:r>
              <a:rPr lang="ja-JP" altLang="en-US" dirty="0" smtClean="0"/>
              <a:t>）への攻撃</a:t>
            </a:r>
            <a:endParaRPr lang="en-US" altLang="ja-JP" dirty="0" smtClean="0"/>
          </a:p>
          <a:p>
            <a:pPr lvl="1"/>
            <a:r>
              <a:rPr lang="ja-JP" altLang="en-US" dirty="0" smtClean="0"/>
              <a:t>攻撃者によって改ざん・停止させられる可能性がある</a:t>
            </a:r>
            <a:endParaRPr lang="en-US" altLang="ja-JP" dirty="0" smtClean="0"/>
          </a:p>
          <a:p>
            <a:r>
              <a:rPr lang="en-US" altLang="ja-JP" dirty="0" smtClean="0"/>
              <a:t>IDS</a:t>
            </a:r>
            <a:r>
              <a:rPr lang="ja-JP" altLang="en-US" dirty="0" err="1" smtClean="0"/>
              <a:t>と監</a:t>
            </a:r>
            <a:r>
              <a:rPr lang="ja-JP" altLang="en-US" dirty="0" smtClean="0"/>
              <a:t>視対象システムを別々の仮想マシン（</a:t>
            </a:r>
            <a:r>
              <a:rPr lang="en-US" altLang="ja-JP" dirty="0" smtClean="0"/>
              <a:t>VM</a:t>
            </a:r>
            <a:r>
              <a:rPr lang="ja-JP" altLang="en-US" dirty="0" smtClean="0"/>
              <a:t>）上で動作させる</a:t>
            </a:r>
            <a:endParaRPr lang="en-US" altLang="ja-JP" dirty="0" smtClean="0"/>
          </a:p>
          <a:p>
            <a:pPr lvl="1"/>
            <a:r>
              <a:rPr lang="en-US" altLang="ja-JP" dirty="0" smtClean="0"/>
              <a:t>IDS</a:t>
            </a:r>
            <a:r>
              <a:rPr lang="ja-JP" altLang="en-US" dirty="0" smtClean="0"/>
              <a:t>自身が攻撃を受けにくくすることができる</a:t>
            </a:r>
          </a:p>
        </p:txBody>
      </p:sp>
      <p:sp>
        <p:nvSpPr>
          <p:cNvPr id="3" name="タイトル 2"/>
          <p:cNvSpPr>
            <a:spLocks noGrp="1"/>
          </p:cNvSpPr>
          <p:nvPr>
            <p:ph type="title"/>
          </p:nvPr>
        </p:nvSpPr>
        <p:spPr/>
        <p:txBody>
          <a:bodyPr/>
          <a:lstStyle/>
          <a:p>
            <a:r>
              <a:rPr lang="ja-JP" altLang="en-US" smtClean="0"/>
              <a:t>仮想マシンによる</a:t>
            </a:r>
            <a:r>
              <a:rPr lang="en-US" altLang="ja-JP" smtClean="0"/>
              <a:t>IDS</a:t>
            </a:r>
            <a:r>
              <a:rPr lang="ja-JP" altLang="en-US" smtClean="0"/>
              <a:t>オフロード</a:t>
            </a:r>
            <a:endParaRPr lang="ja-JP" altLang="en-US" dirty="0"/>
          </a:p>
        </p:txBody>
      </p:sp>
      <p:sp>
        <p:nvSpPr>
          <p:cNvPr id="18" name="スライド番号プレースホルダ 17"/>
          <p:cNvSpPr>
            <a:spLocks noGrp="1"/>
          </p:cNvSpPr>
          <p:nvPr>
            <p:ph type="sldNum" sz="quarter" idx="12"/>
          </p:nvPr>
        </p:nvSpPr>
        <p:spPr/>
        <p:txBody>
          <a:bodyPr/>
          <a:lstStyle/>
          <a:p>
            <a:fld id="{A83548A4-D756-43A9-BCD4-9934A251FCF9}" type="slidenum">
              <a:rPr kumimoji="1" lang="ja-JP" altLang="en-US" smtClean="0"/>
              <a:pPr/>
              <a:t>2</a:t>
            </a:fld>
            <a:endParaRPr kumimoji="1" lang="ja-JP" altLang="en-US"/>
          </a:p>
        </p:txBody>
      </p:sp>
      <p:sp>
        <p:nvSpPr>
          <p:cNvPr id="22" name="正方形/長方形 21"/>
          <p:cNvSpPr/>
          <p:nvPr/>
        </p:nvSpPr>
        <p:spPr>
          <a:xfrm>
            <a:off x="2267744" y="3717032"/>
            <a:ext cx="3816424" cy="2808312"/>
          </a:xfrm>
          <a:prstGeom prst="rect">
            <a:avLst/>
          </a:prstGeom>
          <a:ln w="635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400"/>
          </a:p>
        </p:txBody>
      </p:sp>
      <p:sp>
        <p:nvSpPr>
          <p:cNvPr id="23" name="正方形/長方形 22"/>
          <p:cNvSpPr/>
          <p:nvPr/>
        </p:nvSpPr>
        <p:spPr>
          <a:xfrm>
            <a:off x="2555776" y="4293096"/>
            <a:ext cx="1440160" cy="201622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400"/>
          </a:p>
        </p:txBody>
      </p:sp>
      <p:sp>
        <p:nvSpPr>
          <p:cNvPr id="24" name="正方形/長方形 23"/>
          <p:cNvSpPr/>
          <p:nvPr/>
        </p:nvSpPr>
        <p:spPr>
          <a:xfrm>
            <a:off x="4355976" y="4293096"/>
            <a:ext cx="1440160" cy="201622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400"/>
          </a:p>
        </p:txBody>
      </p:sp>
      <p:sp>
        <p:nvSpPr>
          <p:cNvPr id="25" name="テキスト ボックス 24"/>
          <p:cNvSpPr txBox="1"/>
          <p:nvPr/>
        </p:nvSpPr>
        <p:spPr>
          <a:xfrm>
            <a:off x="2987824" y="3861048"/>
            <a:ext cx="648072" cy="307777"/>
          </a:xfrm>
          <a:prstGeom prst="rect">
            <a:avLst/>
          </a:prstGeom>
          <a:noFill/>
        </p:spPr>
        <p:txBody>
          <a:bodyPr wrap="square" rtlCol="0">
            <a:spAutoFit/>
          </a:bodyPr>
          <a:lstStyle/>
          <a:p>
            <a:pPr algn="ctr"/>
            <a:r>
              <a:rPr kumimoji="1" lang="en-US" altLang="ja-JP" sz="1400" dirty="0" smtClean="0"/>
              <a:t>VM</a:t>
            </a:r>
            <a:endParaRPr kumimoji="1" lang="ja-JP" altLang="en-US" sz="1400" dirty="0"/>
          </a:p>
        </p:txBody>
      </p:sp>
      <p:sp>
        <p:nvSpPr>
          <p:cNvPr id="26" name="テキスト ボックス 25"/>
          <p:cNvSpPr txBox="1"/>
          <p:nvPr/>
        </p:nvSpPr>
        <p:spPr>
          <a:xfrm>
            <a:off x="4716016" y="3861048"/>
            <a:ext cx="648072" cy="307777"/>
          </a:xfrm>
          <a:prstGeom prst="rect">
            <a:avLst/>
          </a:prstGeom>
          <a:noFill/>
        </p:spPr>
        <p:txBody>
          <a:bodyPr wrap="square" rtlCol="0">
            <a:spAutoFit/>
          </a:bodyPr>
          <a:lstStyle/>
          <a:p>
            <a:pPr algn="ctr"/>
            <a:r>
              <a:rPr kumimoji="1" lang="en-US" altLang="ja-JP" sz="1400" dirty="0" smtClean="0"/>
              <a:t>VM</a:t>
            </a:r>
            <a:endParaRPr kumimoji="1" lang="ja-JP" altLang="en-US" sz="1400" dirty="0"/>
          </a:p>
        </p:txBody>
      </p:sp>
      <p:sp>
        <p:nvSpPr>
          <p:cNvPr id="29" name="円/楕円 28"/>
          <p:cNvSpPr/>
          <p:nvPr/>
        </p:nvSpPr>
        <p:spPr>
          <a:xfrm>
            <a:off x="4499992" y="4365104"/>
            <a:ext cx="1152128" cy="648072"/>
          </a:xfrm>
          <a:prstGeom prst="ellipse">
            <a:avLst/>
          </a:prstGeom>
          <a:noFill/>
          <a:ln>
            <a:prstDash val="dash"/>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400" dirty="0"/>
          </a:p>
        </p:txBody>
      </p:sp>
      <p:sp>
        <p:nvSpPr>
          <p:cNvPr id="28" name="円/楕円 27"/>
          <p:cNvSpPr/>
          <p:nvPr/>
        </p:nvSpPr>
        <p:spPr>
          <a:xfrm>
            <a:off x="4499992" y="4365104"/>
            <a:ext cx="1152128" cy="64807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400" dirty="0" smtClean="0"/>
              <a:t>IDS</a:t>
            </a:r>
            <a:endParaRPr kumimoji="1" lang="ja-JP" altLang="en-US" sz="1400" dirty="0"/>
          </a:p>
        </p:txBody>
      </p:sp>
      <p:sp>
        <p:nvSpPr>
          <p:cNvPr id="30" name="フローチャート : 磁気ディスク 29"/>
          <p:cNvSpPr/>
          <p:nvPr/>
        </p:nvSpPr>
        <p:spPr>
          <a:xfrm>
            <a:off x="4427984" y="5229200"/>
            <a:ext cx="1368152" cy="1080120"/>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dirty="0" smtClean="0"/>
              <a:t>メモリ</a:t>
            </a:r>
            <a:endParaRPr kumimoji="1" lang="en-US" altLang="ja-JP" sz="1400" dirty="0" smtClean="0"/>
          </a:p>
          <a:p>
            <a:pPr algn="ctr"/>
            <a:r>
              <a:rPr lang="ja-JP" altLang="en-US" sz="1400" dirty="0" smtClean="0"/>
              <a:t>ディスク</a:t>
            </a:r>
            <a:endParaRPr lang="en-US" altLang="ja-JP" sz="1400" dirty="0" smtClean="0"/>
          </a:p>
          <a:p>
            <a:pPr algn="ctr"/>
            <a:r>
              <a:rPr kumimoji="1" lang="ja-JP" altLang="en-US" sz="1400" dirty="0" smtClean="0"/>
              <a:t>ネットワーク</a:t>
            </a:r>
            <a:endParaRPr kumimoji="1" lang="ja-JP" altLang="en-US" sz="1400" dirty="0"/>
          </a:p>
        </p:txBody>
      </p:sp>
      <p:sp>
        <p:nvSpPr>
          <p:cNvPr id="27" name="円/楕円 26"/>
          <p:cNvSpPr/>
          <p:nvPr/>
        </p:nvSpPr>
        <p:spPr>
          <a:xfrm>
            <a:off x="6228184" y="5517232"/>
            <a:ext cx="1296144" cy="576064"/>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400" dirty="0" smtClean="0"/>
              <a:t>攻撃者</a:t>
            </a:r>
            <a:endParaRPr kumimoji="1" lang="ja-JP" altLang="en-US" sz="1400" dirty="0"/>
          </a:p>
        </p:txBody>
      </p:sp>
      <p:sp>
        <p:nvSpPr>
          <p:cNvPr id="31" name="下矢印 30"/>
          <p:cNvSpPr/>
          <p:nvPr/>
        </p:nvSpPr>
        <p:spPr>
          <a:xfrm rot="18631405">
            <a:off x="3898564" y="4808503"/>
            <a:ext cx="360040" cy="1116764"/>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400"/>
          </a:p>
        </p:txBody>
      </p:sp>
      <p:sp>
        <p:nvSpPr>
          <p:cNvPr id="32" name="テキスト ボックス 31"/>
          <p:cNvSpPr txBox="1"/>
          <p:nvPr/>
        </p:nvSpPr>
        <p:spPr>
          <a:xfrm>
            <a:off x="3923928" y="4941168"/>
            <a:ext cx="864096" cy="307777"/>
          </a:xfrm>
          <a:prstGeom prst="rect">
            <a:avLst/>
          </a:prstGeom>
          <a:noFill/>
        </p:spPr>
        <p:txBody>
          <a:bodyPr wrap="square" rtlCol="0">
            <a:spAutoFit/>
          </a:bodyPr>
          <a:lstStyle/>
          <a:p>
            <a:pPr algn="ctr"/>
            <a:r>
              <a:rPr lang="ja-JP" altLang="en-US" sz="1400" dirty="0" smtClean="0"/>
              <a:t>監視</a:t>
            </a:r>
            <a:endParaRPr kumimoji="1" lang="ja-JP" altLang="en-US" sz="1400" dirty="0"/>
          </a:p>
        </p:txBody>
      </p:sp>
      <p:sp>
        <p:nvSpPr>
          <p:cNvPr id="34" name="下矢印 33"/>
          <p:cNvSpPr/>
          <p:nvPr/>
        </p:nvSpPr>
        <p:spPr>
          <a:xfrm rot="18631405">
            <a:off x="3925287" y="4810432"/>
            <a:ext cx="360040" cy="1116764"/>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400"/>
          </a:p>
        </p:txBody>
      </p:sp>
      <p:sp>
        <p:nvSpPr>
          <p:cNvPr id="35" name="テキスト ボックス 34"/>
          <p:cNvSpPr txBox="1"/>
          <p:nvPr/>
        </p:nvSpPr>
        <p:spPr>
          <a:xfrm>
            <a:off x="3923928" y="4941168"/>
            <a:ext cx="864096" cy="307777"/>
          </a:xfrm>
          <a:prstGeom prst="rect">
            <a:avLst/>
          </a:prstGeom>
          <a:noFill/>
        </p:spPr>
        <p:txBody>
          <a:bodyPr wrap="square" rtlCol="0">
            <a:spAutoFit/>
          </a:bodyPr>
          <a:lstStyle/>
          <a:p>
            <a:pPr algn="ctr"/>
            <a:r>
              <a:rPr kumimoji="1" lang="ja-JP" altLang="en-US" sz="1400" dirty="0" smtClean="0"/>
              <a:t>検知</a:t>
            </a:r>
            <a:endParaRPr kumimoji="1" lang="ja-JP" altLang="en-US" sz="1400" dirty="0"/>
          </a:p>
        </p:txBody>
      </p:sp>
      <p:sp>
        <p:nvSpPr>
          <p:cNvPr id="36" name="下矢印 35"/>
          <p:cNvSpPr/>
          <p:nvPr/>
        </p:nvSpPr>
        <p:spPr>
          <a:xfrm rot="10800000">
            <a:off x="4860032" y="4869160"/>
            <a:ext cx="360040" cy="562783"/>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400"/>
          </a:p>
        </p:txBody>
      </p:sp>
      <p:sp>
        <p:nvSpPr>
          <p:cNvPr id="37" name="テキスト ボックス 36"/>
          <p:cNvSpPr txBox="1"/>
          <p:nvPr/>
        </p:nvSpPr>
        <p:spPr>
          <a:xfrm>
            <a:off x="5004048" y="4941168"/>
            <a:ext cx="864096" cy="307777"/>
          </a:xfrm>
          <a:prstGeom prst="rect">
            <a:avLst/>
          </a:prstGeom>
          <a:noFill/>
        </p:spPr>
        <p:txBody>
          <a:bodyPr wrap="square" rtlCol="0">
            <a:spAutoFit/>
          </a:bodyPr>
          <a:lstStyle/>
          <a:p>
            <a:pPr algn="ctr"/>
            <a:r>
              <a:rPr lang="ja-JP" altLang="en-US" sz="1400" dirty="0" smtClean="0"/>
              <a:t>攻撃</a:t>
            </a:r>
            <a:endParaRPr kumimoji="1" lang="ja-JP" altLang="en-US" sz="1400" dirty="0"/>
          </a:p>
        </p:txBody>
      </p:sp>
      <p:sp>
        <p:nvSpPr>
          <p:cNvPr id="39" name="下矢印 38"/>
          <p:cNvSpPr/>
          <p:nvPr/>
        </p:nvSpPr>
        <p:spPr>
          <a:xfrm>
            <a:off x="4860032" y="4941168"/>
            <a:ext cx="360040" cy="553981"/>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400"/>
          </a:p>
        </p:txBody>
      </p:sp>
      <p:sp>
        <p:nvSpPr>
          <p:cNvPr id="40" name="テキスト ボックス 39"/>
          <p:cNvSpPr txBox="1"/>
          <p:nvPr/>
        </p:nvSpPr>
        <p:spPr>
          <a:xfrm>
            <a:off x="5004048" y="4941168"/>
            <a:ext cx="864096" cy="307777"/>
          </a:xfrm>
          <a:prstGeom prst="rect">
            <a:avLst/>
          </a:prstGeom>
          <a:noFill/>
        </p:spPr>
        <p:txBody>
          <a:bodyPr wrap="square" rtlCol="0">
            <a:spAutoFit/>
          </a:bodyPr>
          <a:lstStyle/>
          <a:p>
            <a:pPr algn="ctr"/>
            <a:r>
              <a:rPr lang="ja-JP" altLang="en-US" sz="1400" dirty="0" smtClean="0"/>
              <a:t>監視</a:t>
            </a:r>
            <a:endParaRPr kumimoji="1" lang="ja-JP" alt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40"/>
                                        </p:tgtEl>
                                        <p:attrNameLst>
                                          <p:attrName>style.visibility</p:attrName>
                                        </p:attrNameLst>
                                      </p:cBhvr>
                                      <p:to>
                                        <p:strVal val="hidden"/>
                                      </p:to>
                                    </p:set>
                                  </p:childTnLst>
                                </p:cTn>
                              </p:par>
                            </p:childTnLst>
                          </p:cTn>
                        </p:par>
                        <p:par>
                          <p:cTn id="9" fill="hold">
                            <p:stCondLst>
                              <p:cond delay="0"/>
                            </p:stCondLst>
                            <p:childTnLst>
                              <p:par>
                                <p:cTn id="10" presetID="35" presetClass="path" presetSubtype="0" accel="50000" decel="50000" fill="hold" grpId="0" nodeType="afterEffect">
                                  <p:stCondLst>
                                    <p:cond delay="0"/>
                                  </p:stCondLst>
                                  <p:childTnLst>
                                    <p:animMotion origin="layout" path="M -4.72222E-6 -3.7037E-7 L -0.19687 -3.7037E-7 " pathEditMode="relative" rAng="0" ptsTypes="AA">
                                      <p:cBhvr>
                                        <p:cTn id="11" dur="1000" fill="hold"/>
                                        <p:tgtEl>
                                          <p:spTgt spid="28"/>
                                        </p:tgtEl>
                                        <p:attrNameLst>
                                          <p:attrName>ppt_x</p:attrName>
                                          <p:attrName>ppt_y</p:attrName>
                                        </p:attrNameLst>
                                      </p:cBhvr>
                                      <p:rCtr x="-98" y="0"/>
                                    </p:animMotion>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wipe(up)">
                                      <p:cBhvr>
                                        <p:cTn id="15" dur="500"/>
                                        <p:tgtEl>
                                          <p:spTgt spid="31"/>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wipe(up)">
                                      <p:cBhvr>
                                        <p:cTn id="18" dur="500"/>
                                        <p:tgtEl>
                                          <p:spTgt spid="32"/>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31"/>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32"/>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hidden"/>
                                      </p:to>
                                    </p:set>
                                  </p:childTnLst>
                                </p:cTn>
                              </p:par>
                            </p:childTnLst>
                          </p:cTn>
                        </p:par>
                        <p:par>
                          <p:cTn id="27" fill="hold">
                            <p:stCondLst>
                              <p:cond delay="0"/>
                            </p:stCondLst>
                            <p:childTnLst>
                              <p:par>
                                <p:cTn id="28" presetID="22" presetClass="entr" presetSubtype="1" fill="hold" grpId="1" nodeType="after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wipe(up)">
                                      <p:cBhvr>
                                        <p:cTn id="30" dur="500"/>
                                        <p:tgtEl>
                                          <p:spTgt spid="27"/>
                                        </p:tgtEl>
                                      </p:cBhvr>
                                    </p:animEffect>
                                  </p:childTnLst>
                                </p:cTn>
                              </p:par>
                            </p:childTnLst>
                          </p:cTn>
                        </p:par>
                        <p:par>
                          <p:cTn id="31" fill="hold">
                            <p:stCondLst>
                              <p:cond delay="500"/>
                            </p:stCondLst>
                            <p:childTnLst>
                              <p:par>
                                <p:cTn id="32" presetID="35" presetClass="path" presetSubtype="0" accel="50000" decel="50000" fill="hold" grpId="0" nodeType="afterEffect">
                                  <p:stCondLst>
                                    <p:cond delay="0"/>
                                  </p:stCondLst>
                                  <p:childTnLst>
                                    <p:animMotion origin="layout" path="M 0.00017 -0.00509 L -0.18889 -0.00509 " pathEditMode="relative" rAng="0" ptsTypes="AA">
                                      <p:cBhvr>
                                        <p:cTn id="33" dur="1000" fill="hold"/>
                                        <p:tgtEl>
                                          <p:spTgt spid="27"/>
                                        </p:tgtEl>
                                        <p:attrNameLst>
                                          <p:attrName>ppt_x</p:attrName>
                                          <p:attrName>ppt_y</p:attrName>
                                        </p:attrNameLst>
                                      </p:cBhvr>
                                      <p:rCtr x="-95" y="0"/>
                                    </p:animMotion>
                                  </p:childTnLst>
                                </p:cTn>
                              </p:par>
                            </p:childTnLst>
                          </p:cTn>
                        </p:par>
                        <p:par>
                          <p:cTn id="34" fill="hold">
                            <p:stCondLst>
                              <p:cond delay="1500"/>
                            </p:stCondLst>
                            <p:childTnLst>
                              <p:par>
                                <p:cTn id="35" presetID="22" presetClass="entr" presetSubtype="1" fill="hold" grpId="0" nodeType="after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up)">
                                      <p:cBhvr>
                                        <p:cTn id="37" dur="500"/>
                                        <p:tgtEl>
                                          <p:spTgt spid="36"/>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wipe(up)">
                                      <p:cBhvr>
                                        <p:cTn id="40" dur="500"/>
                                        <p:tgtEl>
                                          <p:spTgt spid="37"/>
                                        </p:tgtEl>
                                      </p:cBhvr>
                                    </p:animEffect>
                                  </p:childTnLst>
                                </p:cTn>
                              </p:par>
                            </p:childTnLst>
                          </p:cTn>
                        </p:par>
                        <p:par>
                          <p:cTn id="41" fill="hold">
                            <p:stCondLst>
                              <p:cond delay="2000"/>
                            </p:stCondLst>
                            <p:childTnLst>
                              <p:par>
                                <p:cTn id="42" presetID="22" presetClass="entr" presetSubtype="1" fill="hold" grpId="1" nodeType="afterEffect">
                                  <p:stCondLst>
                                    <p:cond delay="0"/>
                                  </p:stCondLst>
                                  <p:childTnLst>
                                    <p:set>
                                      <p:cBhvr>
                                        <p:cTn id="43" dur="1" fill="hold">
                                          <p:stCondLst>
                                            <p:cond delay="0"/>
                                          </p:stCondLst>
                                        </p:cTn>
                                        <p:tgtEl>
                                          <p:spTgt spid="34"/>
                                        </p:tgtEl>
                                        <p:attrNameLst>
                                          <p:attrName>style.visibility</p:attrName>
                                        </p:attrNameLst>
                                      </p:cBhvr>
                                      <p:to>
                                        <p:strVal val="visible"/>
                                      </p:to>
                                    </p:set>
                                    <p:animEffect transition="in" filter="wipe(up)">
                                      <p:cBhvr>
                                        <p:cTn id="44" dur="500"/>
                                        <p:tgtEl>
                                          <p:spTgt spid="34"/>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wipe(up)">
                                      <p:cBhvr>
                                        <p:cTn id="4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0" grpId="0" animBg="1"/>
      <p:bldP spid="27" grpId="0" animBg="1"/>
      <p:bldP spid="27" grpId="1" animBg="1"/>
      <p:bldP spid="31" grpId="0" animBg="1"/>
      <p:bldP spid="31" grpId="1" animBg="1"/>
      <p:bldP spid="32" grpId="0"/>
      <p:bldP spid="32" grpId="1"/>
      <p:bldP spid="34" grpId="1" animBg="1"/>
      <p:bldP spid="35" grpId="0"/>
      <p:bldP spid="36" grpId="0" animBg="1"/>
      <p:bldP spid="37" grpId="0"/>
      <p:bldP spid="39" grpId="0" animBg="1"/>
      <p:bldP spid="4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VMware</a:t>
            </a:r>
            <a:r>
              <a:rPr lang="ja-JP" altLang="en-US" dirty="0" err="1" smtClean="0"/>
              <a:t>、</a:t>
            </a:r>
            <a:r>
              <a:rPr lang="en-US" altLang="ja-JP" dirty="0" err="1" smtClean="0"/>
              <a:t>Xen</a:t>
            </a:r>
            <a:r>
              <a:rPr lang="ja-JP" altLang="en-US" dirty="0" err="1" smtClean="0"/>
              <a:t>、</a:t>
            </a:r>
            <a:r>
              <a:rPr lang="en-US" altLang="ja-JP" dirty="0" smtClean="0"/>
              <a:t>QEMU</a:t>
            </a:r>
            <a:r>
              <a:rPr lang="ja-JP" altLang="en-US" dirty="0" smtClean="0"/>
              <a:t>等で行われてきた</a:t>
            </a:r>
            <a:endParaRPr lang="en-US" altLang="ja-JP" dirty="0" smtClean="0"/>
          </a:p>
          <a:p>
            <a:pPr lvl="1"/>
            <a:r>
              <a:rPr lang="en-US" altLang="ja-JP" sz="2000" dirty="0" smtClean="0"/>
              <a:t>Livewire [</a:t>
            </a:r>
            <a:r>
              <a:rPr lang="en-US" altLang="ja-JP" sz="2000" dirty="0" err="1" smtClean="0"/>
              <a:t>Garfinkel</a:t>
            </a:r>
            <a:r>
              <a:rPr lang="en-US" altLang="ja-JP" sz="2000" dirty="0" smtClean="0"/>
              <a:t> et al.'03], </a:t>
            </a:r>
            <a:r>
              <a:rPr lang="en-US" altLang="ja-JP" sz="2000" dirty="0" err="1" smtClean="0"/>
              <a:t>VMwatcher</a:t>
            </a:r>
            <a:r>
              <a:rPr lang="en-US" altLang="ja-JP" sz="2000" dirty="0" smtClean="0"/>
              <a:t> [Jiang et al.'07], ...</a:t>
            </a:r>
          </a:p>
          <a:p>
            <a:pPr lvl="1"/>
            <a:r>
              <a:rPr lang="ja-JP" altLang="en-US" dirty="0" smtClean="0"/>
              <a:t>異なる仮想化ソフトウェア間で性能比較した研究はない</a:t>
            </a:r>
            <a:endParaRPr lang="en-US" altLang="ja-JP" dirty="0" smtClean="0"/>
          </a:p>
          <a:p>
            <a:pPr lvl="1">
              <a:buNone/>
            </a:pPr>
            <a:endParaRPr lang="en-US" altLang="ja-JP" dirty="0" smtClean="0"/>
          </a:p>
          <a:p>
            <a:r>
              <a:rPr lang="en-US" altLang="ja-JP" dirty="0" smtClean="0"/>
              <a:t>Linux</a:t>
            </a:r>
            <a:r>
              <a:rPr lang="ja-JP" altLang="en-US" dirty="0" smtClean="0"/>
              <a:t>の標準になっている</a:t>
            </a:r>
            <a:r>
              <a:rPr lang="en-US" altLang="ja-JP" dirty="0" smtClean="0"/>
              <a:t>KVM</a:t>
            </a:r>
            <a:r>
              <a:rPr lang="ja-JP" altLang="en-US" dirty="0" err="1" smtClean="0"/>
              <a:t>での</a:t>
            </a:r>
            <a:r>
              <a:rPr lang="ja-JP" altLang="en-US" dirty="0" smtClean="0"/>
              <a:t>研究は少ない</a:t>
            </a:r>
            <a:endParaRPr kumimoji="1" lang="en-US" altLang="ja-JP" dirty="0" smtClean="0"/>
          </a:p>
          <a:p>
            <a:pPr lvl="1"/>
            <a:r>
              <a:rPr lang="ja-JP" altLang="en-US" dirty="0" smtClean="0"/>
              <a:t>オープンソースの</a:t>
            </a:r>
            <a:r>
              <a:rPr lang="en-US" altLang="ja-JP" dirty="0" err="1" smtClean="0"/>
              <a:t>LibVMI</a:t>
            </a:r>
            <a:r>
              <a:rPr lang="ja-JP" altLang="en-US" dirty="0" smtClean="0"/>
              <a:t>が対応</a:t>
            </a:r>
            <a:endParaRPr lang="en-US" altLang="ja-JP" dirty="0" smtClean="0"/>
          </a:p>
          <a:p>
            <a:pPr lvl="1"/>
            <a:r>
              <a:rPr kumimoji="1" lang="ja-JP" altLang="en-US" dirty="0" smtClean="0"/>
              <a:t>実装の問題でメモリ監視性能が低いため、</a:t>
            </a:r>
            <a:r>
              <a:rPr lang="ja-JP" altLang="en-US" dirty="0" smtClean="0"/>
              <a:t>公平な性能比較ができない</a:t>
            </a:r>
            <a:endParaRPr lang="en-US" altLang="ja-JP" dirty="0" smtClean="0"/>
          </a:p>
          <a:p>
            <a:pPr lvl="1"/>
            <a:endParaRPr kumimoji="1" lang="ja-JP" altLang="en-US" dirty="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3</a:t>
            </a:fld>
            <a:endParaRPr kumimoji="1" lang="ja-JP" altLang="en-US" dirty="0"/>
          </a:p>
        </p:txBody>
      </p:sp>
      <p:sp>
        <p:nvSpPr>
          <p:cNvPr id="4" name="タイトル 3"/>
          <p:cNvSpPr>
            <a:spLocks noGrp="1"/>
          </p:cNvSpPr>
          <p:nvPr>
            <p:ph type="title"/>
          </p:nvPr>
        </p:nvSpPr>
        <p:spPr/>
        <p:txBody>
          <a:bodyPr/>
          <a:lstStyle/>
          <a:p>
            <a:r>
              <a:rPr kumimoji="1" lang="ja-JP" altLang="en-US" dirty="0" smtClean="0"/>
              <a:t>従来の</a:t>
            </a:r>
            <a:r>
              <a:rPr kumimoji="1" lang="en-US" altLang="ja-JP" dirty="0" smtClean="0"/>
              <a:t>IDS</a:t>
            </a:r>
            <a:r>
              <a:rPr kumimoji="1" lang="ja-JP" altLang="en-US" dirty="0" smtClean="0"/>
              <a:t>オフロードの研究</a:t>
            </a:r>
            <a:endParaRPr kumimoji="1" lang="ja-JP" altLang="en-US" dirty="0"/>
          </a:p>
        </p:txBody>
      </p:sp>
      <p:pic>
        <p:nvPicPr>
          <p:cNvPr id="1026" name="Picture 2" descr="C:\Users\workO2\Desktop\VMware_logo_gry_RGB_300dpi.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139952" y="4437112"/>
            <a:ext cx="2263534" cy="793303"/>
          </a:xfrm>
          <a:prstGeom prst="rect">
            <a:avLst/>
          </a:prstGeom>
          <a:noFill/>
        </p:spPr>
      </p:pic>
      <p:pic>
        <p:nvPicPr>
          <p:cNvPr id="1027" name="Picture 3" descr="C:\Users\workO2\Desktop\20050103-xen.pn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427984" y="5157192"/>
            <a:ext cx="1420212" cy="672484"/>
          </a:xfrm>
          <a:prstGeom prst="rect">
            <a:avLst/>
          </a:prstGeom>
          <a:noFill/>
        </p:spPr>
      </p:pic>
      <p:pic>
        <p:nvPicPr>
          <p:cNvPr id="1028" name="Picture 4" descr="C:\Users\workO2\Desktop\qemu-logo.16.png"/>
          <p:cNvPicPr>
            <a:picLocks noChangeAspect="1" noChangeArrowheads="1"/>
          </p:cNvPicPr>
          <p:nvPr/>
        </p:nvPicPr>
        <p:blipFill>
          <a:blip r:embed="rId5" cstate="print">
            <a:clrChange>
              <a:clrFrom>
                <a:srgbClr val="FDFFFC"/>
              </a:clrFrom>
              <a:clrTo>
                <a:srgbClr val="FDFFFC">
                  <a:alpha val="0"/>
                </a:srgbClr>
              </a:clrTo>
            </a:clrChange>
          </a:blip>
          <a:srcRect/>
          <a:stretch>
            <a:fillRect/>
          </a:stretch>
        </p:blipFill>
        <p:spPr bwMode="auto">
          <a:xfrm>
            <a:off x="4427984" y="5965444"/>
            <a:ext cx="2027749" cy="559900"/>
          </a:xfrm>
          <a:prstGeom prst="rect">
            <a:avLst/>
          </a:prstGeom>
          <a:noFill/>
        </p:spPr>
      </p:pic>
      <p:pic>
        <p:nvPicPr>
          <p:cNvPr id="1029" name="Picture 5" descr="C:\Users\workO2\Desktop\kvmbanner-logo2.png"/>
          <p:cNvPicPr>
            <a:picLocks noChangeAspect="1" noChangeArrowheads="1"/>
          </p:cNvPicPr>
          <p:nvPr/>
        </p:nvPicPr>
        <p:blipFill>
          <a:blip r:embed="rId6" cstate="print"/>
          <a:srcRect/>
          <a:stretch>
            <a:fillRect/>
          </a:stretch>
        </p:blipFill>
        <p:spPr bwMode="auto">
          <a:xfrm>
            <a:off x="6588224" y="5301208"/>
            <a:ext cx="1835696" cy="56906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KVM</a:t>
            </a:r>
            <a:r>
              <a:rPr lang="ja-JP" altLang="en-US" dirty="0" smtClean="0"/>
              <a:t>において高性能な</a:t>
            </a:r>
            <a:r>
              <a:rPr lang="en-US" altLang="ja-JP" dirty="0" smtClean="0"/>
              <a:t>IDS</a:t>
            </a:r>
            <a:r>
              <a:rPr lang="ja-JP" altLang="en-US" dirty="0" smtClean="0"/>
              <a:t>オフロードを実現するシステムを開発</a:t>
            </a:r>
            <a:endParaRPr lang="en-US" altLang="ja-JP" dirty="0" smtClean="0"/>
          </a:p>
          <a:p>
            <a:pPr lvl="1"/>
            <a:r>
              <a:rPr lang="en-US" altLang="ja-JP" dirty="0" smtClean="0"/>
              <a:t>IDS</a:t>
            </a:r>
            <a:r>
              <a:rPr lang="ja-JP" altLang="en-US" dirty="0" smtClean="0"/>
              <a:t>オフロードを考慮したリソース管理も実現</a:t>
            </a:r>
            <a:endParaRPr lang="en-US" altLang="ja-JP" dirty="0" smtClean="0"/>
          </a:p>
          <a:p>
            <a:pPr lvl="2"/>
            <a:r>
              <a:rPr lang="ja-JP" altLang="en-US" dirty="0" smtClean="0"/>
              <a:t>本発表では省略</a:t>
            </a:r>
            <a:endParaRPr lang="en-US" altLang="ja-JP" dirty="0" smtClean="0"/>
          </a:p>
          <a:p>
            <a:pPr lvl="2"/>
            <a:endParaRPr lang="en-US" altLang="ja-JP" dirty="0" smtClean="0"/>
          </a:p>
          <a:p>
            <a:r>
              <a:rPr lang="en-US" altLang="ja-JP" dirty="0" smtClean="0"/>
              <a:t>KVM</a:t>
            </a:r>
            <a:r>
              <a:rPr lang="ja-JP" altLang="en-US" dirty="0" smtClean="0"/>
              <a:t>と</a:t>
            </a:r>
            <a:r>
              <a:rPr lang="en-US" altLang="ja-JP" dirty="0" err="1" smtClean="0"/>
              <a:t>Xen</a:t>
            </a:r>
            <a:r>
              <a:rPr lang="ja-JP" altLang="en-US" dirty="0" smtClean="0"/>
              <a:t>における</a:t>
            </a:r>
            <a:r>
              <a:rPr lang="en-US" altLang="ja-JP" dirty="0" smtClean="0"/>
              <a:t>IDS</a:t>
            </a:r>
            <a:r>
              <a:rPr lang="ja-JP" altLang="en-US" dirty="0" smtClean="0"/>
              <a:t>オフロードの性能を比較</a:t>
            </a:r>
            <a:endParaRPr kumimoji="1" lang="en-US" altLang="ja-JP" dirty="0" smtClean="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4</a:t>
            </a:fld>
            <a:endParaRPr kumimoji="1" lang="ja-JP" altLang="en-US"/>
          </a:p>
        </p:txBody>
      </p:sp>
      <p:sp>
        <p:nvSpPr>
          <p:cNvPr id="4" name="タイトル 3"/>
          <p:cNvSpPr>
            <a:spLocks noGrp="1"/>
          </p:cNvSpPr>
          <p:nvPr>
            <p:ph type="title"/>
          </p:nvPr>
        </p:nvSpPr>
        <p:spPr/>
        <p:txBody>
          <a:bodyPr/>
          <a:lstStyle/>
          <a:p>
            <a:r>
              <a:rPr kumimoji="1" lang="ja-JP" altLang="en-US" dirty="0" smtClean="0"/>
              <a:t>本研究の目的</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KVM</a:t>
            </a:r>
            <a:r>
              <a:rPr lang="ja-JP" altLang="en-US" dirty="0" smtClean="0"/>
              <a:t>のための高性能な</a:t>
            </a:r>
            <a:r>
              <a:rPr lang="en-US" altLang="ja-JP" dirty="0" smtClean="0"/>
              <a:t>IDS</a:t>
            </a:r>
            <a:r>
              <a:rPr lang="ja-JP" altLang="en-US" dirty="0" smtClean="0"/>
              <a:t>オフロード・システム</a:t>
            </a:r>
            <a:endParaRPr lang="en-US" altLang="ja-JP" dirty="0" smtClean="0"/>
          </a:p>
          <a:p>
            <a:pPr lvl="1"/>
            <a:r>
              <a:rPr lang="en-US" altLang="ja-JP" dirty="0" smtClean="0"/>
              <a:t>KVM</a:t>
            </a:r>
            <a:r>
              <a:rPr lang="ja-JP" altLang="en-US" dirty="0" smtClean="0"/>
              <a:t>では</a:t>
            </a:r>
            <a:r>
              <a:rPr lang="en-US" altLang="ja-JP" dirty="0" smtClean="0"/>
              <a:t>VM</a:t>
            </a:r>
            <a:r>
              <a:rPr lang="ja-JP" altLang="en-US" dirty="0" smtClean="0"/>
              <a:t>をホスト</a:t>
            </a:r>
            <a:r>
              <a:rPr lang="en-US" altLang="ja-JP" dirty="0" smtClean="0"/>
              <a:t>OS</a:t>
            </a:r>
            <a:r>
              <a:rPr lang="ja-JP" altLang="en-US" dirty="0" smtClean="0"/>
              <a:t>の一つのプロセスとして実行</a:t>
            </a:r>
            <a:endParaRPr lang="en-US" altLang="ja-JP" dirty="0" smtClean="0"/>
          </a:p>
          <a:p>
            <a:pPr lvl="2"/>
            <a:r>
              <a:rPr lang="en-US" altLang="ja-JP" dirty="0" smtClean="0"/>
              <a:t>QEMU</a:t>
            </a:r>
            <a:r>
              <a:rPr lang="ja-JP" altLang="en-US" dirty="0" smtClean="0"/>
              <a:t>がハードウェアをエミュレーション</a:t>
            </a:r>
            <a:endParaRPr lang="en-US" altLang="ja-JP" dirty="0" smtClean="0"/>
          </a:p>
          <a:p>
            <a:pPr lvl="1"/>
            <a:r>
              <a:rPr lang="en-US" altLang="ja-JP" dirty="0" smtClean="0"/>
              <a:t>IDS</a:t>
            </a:r>
            <a:r>
              <a:rPr lang="ja-JP" altLang="en-US" dirty="0" smtClean="0"/>
              <a:t>もホスト</a:t>
            </a:r>
            <a:r>
              <a:rPr lang="en-US" altLang="ja-JP" dirty="0" smtClean="0"/>
              <a:t>OS</a:t>
            </a:r>
            <a:r>
              <a:rPr lang="ja-JP" altLang="en-US" dirty="0" smtClean="0"/>
              <a:t>のプロセスとして実行</a:t>
            </a:r>
            <a:endParaRPr lang="en-US" altLang="ja-JP" dirty="0" smtClean="0"/>
          </a:p>
          <a:p>
            <a:pPr lvl="1"/>
            <a:r>
              <a:rPr lang="en-US" altLang="ja-JP" dirty="0" smtClean="0"/>
              <a:t>VM</a:t>
            </a:r>
            <a:r>
              <a:rPr lang="ja-JP" altLang="en-US" dirty="0" err="1" smtClean="0"/>
              <a:t>のメ</a:t>
            </a:r>
            <a:r>
              <a:rPr lang="ja-JP" altLang="en-US" dirty="0" smtClean="0"/>
              <a:t>モリとディスク、ネットワークの監視に対応</a:t>
            </a:r>
            <a:endParaRPr lang="en-US" altLang="ja-JP" dirty="0" smtClean="0"/>
          </a:p>
        </p:txBody>
      </p:sp>
      <p:sp>
        <p:nvSpPr>
          <p:cNvPr id="3" name="タイトル 2"/>
          <p:cNvSpPr>
            <a:spLocks noGrp="1"/>
          </p:cNvSpPr>
          <p:nvPr>
            <p:ph type="title"/>
          </p:nvPr>
        </p:nvSpPr>
        <p:spPr/>
        <p:txBody>
          <a:bodyPr/>
          <a:lstStyle/>
          <a:p>
            <a:r>
              <a:rPr lang="en-US" altLang="ja-JP" dirty="0" err="1" smtClean="0"/>
              <a:t>KVMonitor</a:t>
            </a:r>
            <a:endParaRPr lang="ja-JP" altLang="en-US" dirty="0"/>
          </a:p>
        </p:txBody>
      </p:sp>
      <p:sp>
        <p:nvSpPr>
          <p:cNvPr id="22" name="スライド番号プレースホルダ 21"/>
          <p:cNvSpPr>
            <a:spLocks noGrp="1"/>
          </p:cNvSpPr>
          <p:nvPr>
            <p:ph type="sldNum" sz="quarter" idx="12"/>
          </p:nvPr>
        </p:nvSpPr>
        <p:spPr/>
        <p:txBody>
          <a:bodyPr/>
          <a:lstStyle/>
          <a:p>
            <a:fld id="{A83548A4-D756-43A9-BCD4-9934A251FCF9}" type="slidenum">
              <a:rPr kumimoji="1" lang="ja-JP" altLang="en-US" smtClean="0"/>
              <a:pPr/>
              <a:t>5</a:t>
            </a:fld>
            <a:endParaRPr kumimoji="1" lang="ja-JP" altLang="en-US"/>
          </a:p>
        </p:txBody>
      </p:sp>
      <p:sp>
        <p:nvSpPr>
          <p:cNvPr id="8" name="正方形/長方形 7"/>
          <p:cNvSpPr/>
          <p:nvPr/>
        </p:nvSpPr>
        <p:spPr>
          <a:xfrm>
            <a:off x="5580112" y="5013176"/>
            <a:ext cx="2232248" cy="106248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dirty="0"/>
          </a:p>
        </p:txBody>
      </p:sp>
      <p:sp>
        <p:nvSpPr>
          <p:cNvPr id="9" name="正方形/長方形 8"/>
          <p:cNvSpPr/>
          <p:nvPr/>
        </p:nvSpPr>
        <p:spPr>
          <a:xfrm>
            <a:off x="5580112" y="4293096"/>
            <a:ext cx="1434322" cy="64660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dirty="0"/>
          </a:p>
        </p:txBody>
      </p:sp>
      <p:grpSp>
        <p:nvGrpSpPr>
          <p:cNvPr id="24" name="グループ化 23"/>
          <p:cNvGrpSpPr/>
          <p:nvPr/>
        </p:nvGrpSpPr>
        <p:grpSpPr>
          <a:xfrm>
            <a:off x="2189898" y="4976438"/>
            <a:ext cx="1238732" cy="1099224"/>
            <a:chOff x="539552" y="3861048"/>
            <a:chExt cx="1440160" cy="1224136"/>
          </a:xfrm>
        </p:grpSpPr>
        <p:sp>
          <p:nvSpPr>
            <p:cNvPr id="4" name="正方形/長方形 3"/>
            <p:cNvSpPr/>
            <p:nvPr/>
          </p:nvSpPr>
          <p:spPr>
            <a:xfrm>
              <a:off x="899592" y="4149080"/>
              <a:ext cx="1080120" cy="9361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600" dirty="0"/>
            </a:p>
          </p:txBody>
        </p:sp>
        <p:sp>
          <p:nvSpPr>
            <p:cNvPr id="5" name="正方形/長方形 4"/>
            <p:cNvSpPr/>
            <p:nvPr/>
          </p:nvSpPr>
          <p:spPr>
            <a:xfrm>
              <a:off x="755576" y="4005064"/>
              <a:ext cx="1080120" cy="9361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600" dirty="0"/>
            </a:p>
          </p:txBody>
        </p:sp>
        <p:sp>
          <p:nvSpPr>
            <p:cNvPr id="11" name="正方形/長方形 10"/>
            <p:cNvSpPr/>
            <p:nvPr/>
          </p:nvSpPr>
          <p:spPr>
            <a:xfrm>
              <a:off x="539552" y="3861048"/>
              <a:ext cx="1080120" cy="9361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600" dirty="0" smtClean="0"/>
                <a:t>通常の</a:t>
              </a:r>
              <a:endParaRPr kumimoji="1" lang="en-US" altLang="ja-JP" sz="1600" dirty="0" smtClean="0"/>
            </a:p>
            <a:p>
              <a:pPr algn="ctr"/>
              <a:r>
                <a:rPr lang="ja-JP" altLang="en-US" sz="1600" dirty="0" smtClean="0"/>
                <a:t>プロセス</a:t>
              </a:r>
              <a:endParaRPr kumimoji="1" lang="ja-JP" altLang="en-US" sz="1600" dirty="0"/>
            </a:p>
          </p:txBody>
        </p:sp>
      </p:grpSp>
      <p:grpSp>
        <p:nvGrpSpPr>
          <p:cNvPr id="25" name="グループ化 24"/>
          <p:cNvGrpSpPr/>
          <p:nvPr/>
        </p:nvGrpSpPr>
        <p:grpSpPr>
          <a:xfrm>
            <a:off x="2189898" y="6204982"/>
            <a:ext cx="5622462" cy="452622"/>
            <a:chOff x="4211960" y="5949280"/>
            <a:chExt cx="4392488" cy="504056"/>
          </a:xfrm>
        </p:grpSpPr>
        <p:sp>
          <p:nvSpPr>
            <p:cNvPr id="6" name="正方形/長方形 5"/>
            <p:cNvSpPr/>
            <p:nvPr/>
          </p:nvSpPr>
          <p:spPr>
            <a:xfrm>
              <a:off x="4211960" y="5949280"/>
              <a:ext cx="4392488"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600"/>
            </a:p>
          </p:txBody>
        </p:sp>
        <p:sp>
          <p:nvSpPr>
            <p:cNvPr id="10" name="正方形/長方形 9"/>
            <p:cNvSpPr/>
            <p:nvPr/>
          </p:nvSpPr>
          <p:spPr>
            <a:xfrm>
              <a:off x="7452320" y="6021288"/>
              <a:ext cx="936104"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600" dirty="0" smtClean="0"/>
                <a:t>VMM</a:t>
              </a:r>
              <a:endParaRPr kumimoji="1" lang="ja-JP" altLang="en-US" sz="1600" dirty="0"/>
            </a:p>
          </p:txBody>
        </p:sp>
        <p:sp>
          <p:nvSpPr>
            <p:cNvPr id="12" name="テキスト ボックス 11"/>
            <p:cNvSpPr txBox="1"/>
            <p:nvPr/>
          </p:nvSpPr>
          <p:spPr>
            <a:xfrm>
              <a:off x="4427984" y="6021288"/>
              <a:ext cx="3096344" cy="377026"/>
            </a:xfrm>
            <a:prstGeom prst="rect">
              <a:avLst/>
            </a:prstGeom>
            <a:noFill/>
          </p:spPr>
          <p:txBody>
            <a:bodyPr wrap="square" rtlCol="0">
              <a:spAutoFit/>
            </a:bodyPr>
            <a:lstStyle/>
            <a:p>
              <a:pPr algn="ctr"/>
              <a:r>
                <a:rPr kumimoji="1" lang="en-US" altLang="ja-JP" sz="1600" dirty="0" smtClean="0"/>
                <a:t>Linux</a:t>
              </a:r>
              <a:r>
                <a:rPr lang="ja-JP" altLang="en-US" sz="1600" dirty="0" smtClean="0"/>
                <a:t>カーネル</a:t>
              </a:r>
              <a:r>
                <a:rPr lang="en-US" altLang="ja-JP" sz="1600" dirty="0" smtClean="0"/>
                <a:t>(</a:t>
              </a:r>
              <a:r>
                <a:rPr lang="ja-JP" altLang="en-US" sz="1600" dirty="0" smtClean="0"/>
                <a:t>ホスト</a:t>
              </a:r>
              <a:r>
                <a:rPr lang="en-US" altLang="ja-JP" sz="1600" dirty="0" smtClean="0"/>
                <a:t>OS)</a:t>
              </a:r>
              <a:endParaRPr kumimoji="1" lang="ja-JP" altLang="en-US" sz="1600" dirty="0"/>
            </a:p>
          </p:txBody>
        </p:sp>
      </p:grpSp>
      <p:sp>
        <p:nvSpPr>
          <p:cNvPr id="16" name="テキスト ボックス 15"/>
          <p:cNvSpPr txBox="1"/>
          <p:nvPr/>
        </p:nvSpPr>
        <p:spPr>
          <a:xfrm>
            <a:off x="4732559" y="4976438"/>
            <a:ext cx="977946" cy="338554"/>
          </a:xfrm>
          <a:prstGeom prst="rect">
            <a:avLst/>
          </a:prstGeom>
          <a:noFill/>
        </p:spPr>
        <p:txBody>
          <a:bodyPr wrap="square" rtlCol="0">
            <a:spAutoFit/>
          </a:bodyPr>
          <a:lstStyle/>
          <a:p>
            <a:pPr algn="ctr"/>
            <a:r>
              <a:rPr kumimoji="1" lang="ja-JP" altLang="en-US" sz="1600" dirty="0" smtClean="0"/>
              <a:t>監視</a:t>
            </a:r>
            <a:endParaRPr kumimoji="1" lang="ja-JP" altLang="en-US" sz="1600" dirty="0"/>
          </a:p>
        </p:txBody>
      </p:sp>
      <p:sp>
        <p:nvSpPr>
          <p:cNvPr id="17" name="テキスト ボックス 16"/>
          <p:cNvSpPr txBox="1"/>
          <p:nvPr/>
        </p:nvSpPr>
        <p:spPr>
          <a:xfrm>
            <a:off x="5868144" y="4005064"/>
            <a:ext cx="847554" cy="338554"/>
          </a:xfrm>
          <a:prstGeom prst="rect">
            <a:avLst/>
          </a:prstGeom>
          <a:noFill/>
        </p:spPr>
        <p:txBody>
          <a:bodyPr wrap="square" rtlCol="0">
            <a:spAutoFit/>
          </a:bodyPr>
          <a:lstStyle/>
          <a:p>
            <a:pPr algn="ctr"/>
            <a:r>
              <a:rPr lang="en-US" altLang="ja-JP" sz="1600" dirty="0" smtClean="0"/>
              <a:t>VM</a:t>
            </a:r>
            <a:endParaRPr kumimoji="1" lang="ja-JP" altLang="en-US" sz="1600" dirty="0"/>
          </a:p>
        </p:txBody>
      </p:sp>
      <p:sp>
        <p:nvSpPr>
          <p:cNvPr id="18" name="円/楕円 17"/>
          <p:cNvSpPr/>
          <p:nvPr/>
        </p:nvSpPr>
        <p:spPr>
          <a:xfrm>
            <a:off x="5840898" y="4357756"/>
            <a:ext cx="912750" cy="517282"/>
          </a:xfrm>
          <a:prstGeom prst="ellipse">
            <a:avLst/>
          </a:prstGeom>
          <a:noFill/>
          <a:ln w="19050">
            <a:solidFill>
              <a:schemeClr val="tx1"/>
            </a:solidFill>
            <a:prstDash val="sysDash"/>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dirty="0"/>
          </a:p>
        </p:txBody>
      </p:sp>
      <p:sp>
        <p:nvSpPr>
          <p:cNvPr id="13" name="円/楕円 12"/>
          <p:cNvSpPr/>
          <p:nvPr/>
        </p:nvSpPr>
        <p:spPr>
          <a:xfrm>
            <a:off x="3819809" y="5041098"/>
            <a:ext cx="912750" cy="51728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t>IDS</a:t>
            </a:r>
            <a:endParaRPr kumimoji="1" lang="ja-JP" altLang="en-US" sz="1600" dirty="0"/>
          </a:p>
        </p:txBody>
      </p:sp>
      <p:sp>
        <p:nvSpPr>
          <p:cNvPr id="19" name="フローチャート : 磁気ディスク 18"/>
          <p:cNvSpPr/>
          <p:nvPr/>
        </p:nvSpPr>
        <p:spPr>
          <a:xfrm>
            <a:off x="6876256" y="5085184"/>
            <a:ext cx="912750" cy="452622"/>
          </a:xfrm>
          <a:prstGeom prst="flowChartMagneticDisk">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dirty="0" smtClean="0"/>
              <a:t>ディスク</a:t>
            </a:r>
            <a:endParaRPr kumimoji="1" lang="en-US" altLang="ja-JP" sz="1600" dirty="0" smtClean="0"/>
          </a:p>
        </p:txBody>
      </p:sp>
      <p:sp>
        <p:nvSpPr>
          <p:cNvPr id="20" name="正方形/長方形 19"/>
          <p:cNvSpPr/>
          <p:nvPr/>
        </p:nvSpPr>
        <p:spPr>
          <a:xfrm>
            <a:off x="5724128" y="5157192"/>
            <a:ext cx="1043143" cy="32330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t>メモリ</a:t>
            </a:r>
            <a:endParaRPr kumimoji="1" lang="ja-JP" altLang="en-US" sz="1600" dirty="0"/>
          </a:p>
        </p:txBody>
      </p:sp>
      <p:sp>
        <p:nvSpPr>
          <p:cNvPr id="23" name="正方形/長方形 22"/>
          <p:cNvSpPr/>
          <p:nvPr/>
        </p:nvSpPr>
        <p:spPr>
          <a:xfrm>
            <a:off x="6084168" y="5661248"/>
            <a:ext cx="1303929" cy="32330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600" dirty="0" smtClean="0"/>
              <a:t>ネットワーク</a:t>
            </a:r>
            <a:endParaRPr kumimoji="1" lang="ja-JP" altLang="en-US" sz="1600" dirty="0"/>
          </a:p>
        </p:txBody>
      </p:sp>
      <p:sp>
        <p:nvSpPr>
          <p:cNvPr id="15" name="右矢印 14"/>
          <p:cNvSpPr/>
          <p:nvPr/>
        </p:nvSpPr>
        <p:spPr>
          <a:xfrm>
            <a:off x="4797755" y="5246835"/>
            <a:ext cx="1043143" cy="342405"/>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26" name="正方形/長方形 25"/>
          <p:cNvSpPr/>
          <p:nvPr/>
        </p:nvSpPr>
        <p:spPr>
          <a:xfrm>
            <a:off x="3559023" y="5687700"/>
            <a:ext cx="1890697" cy="38796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err="1" smtClean="0"/>
              <a:t>KVMonitor</a:t>
            </a:r>
            <a:endParaRPr kumimoji="1" lang="ja-JP" altLang="en-US" sz="1600" dirty="0"/>
          </a:p>
        </p:txBody>
      </p:sp>
      <p:sp>
        <p:nvSpPr>
          <p:cNvPr id="21" name="テキスト ボックス 20"/>
          <p:cNvSpPr txBox="1"/>
          <p:nvPr/>
        </p:nvSpPr>
        <p:spPr>
          <a:xfrm>
            <a:off x="7092280" y="4725144"/>
            <a:ext cx="977946" cy="338554"/>
          </a:xfrm>
          <a:prstGeom prst="rect">
            <a:avLst/>
          </a:prstGeom>
          <a:noFill/>
        </p:spPr>
        <p:txBody>
          <a:bodyPr wrap="square" rtlCol="0">
            <a:spAutoFit/>
          </a:bodyPr>
          <a:lstStyle/>
          <a:p>
            <a:pPr algn="ctr"/>
            <a:r>
              <a:rPr lang="en-US" altLang="ja-JP" sz="1600" dirty="0" smtClean="0"/>
              <a:t>QEMU</a:t>
            </a:r>
            <a:endParaRPr kumimoji="1" lang="ja-JP" altLang="en-US" sz="1600" dirty="0"/>
          </a:p>
        </p:txBody>
      </p:sp>
      <p:sp>
        <p:nvSpPr>
          <p:cNvPr id="27" name="右矢印 26"/>
          <p:cNvSpPr/>
          <p:nvPr/>
        </p:nvSpPr>
        <p:spPr>
          <a:xfrm rot="9703228">
            <a:off x="4595753" y="4618651"/>
            <a:ext cx="1216180" cy="364217"/>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a:p>
        </p:txBody>
      </p:sp>
      <p:sp>
        <p:nvSpPr>
          <p:cNvPr id="28" name="テキスト ボックス 27"/>
          <p:cNvSpPr txBox="1"/>
          <p:nvPr/>
        </p:nvSpPr>
        <p:spPr>
          <a:xfrm>
            <a:off x="4134114" y="4329835"/>
            <a:ext cx="1173536" cy="338554"/>
          </a:xfrm>
          <a:prstGeom prst="rect">
            <a:avLst/>
          </a:prstGeom>
          <a:noFill/>
        </p:spPr>
        <p:txBody>
          <a:bodyPr wrap="square" rtlCol="0">
            <a:spAutoFit/>
          </a:bodyPr>
          <a:lstStyle/>
          <a:p>
            <a:pPr algn="ctr"/>
            <a:r>
              <a:rPr lang="ja-JP" altLang="en-US" sz="1600" dirty="0" smtClean="0"/>
              <a:t>オフロード</a:t>
            </a:r>
            <a:endParaRPr kumimoji="1" lang="ja-JP" alt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VM</a:t>
            </a:r>
            <a:r>
              <a:rPr lang="ja-JP" altLang="en-US" dirty="0" smtClean="0"/>
              <a:t>の物理メモリをホスト</a:t>
            </a:r>
            <a:r>
              <a:rPr lang="en-US" altLang="ja-JP" dirty="0" smtClean="0"/>
              <a:t>OS</a:t>
            </a:r>
            <a:r>
              <a:rPr lang="ja-JP" altLang="en-US" dirty="0" smtClean="0"/>
              <a:t>上のファイルとして作成</a:t>
            </a:r>
            <a:endParaRPr lang="en-US" altLang="ja-JP" dirty="0" smtClean="0"/>
          </a:p>
          <a:p>
            <a:pPr lvl="1"/>
            <a:r>
              <a:rPr lang="ja-JP" altLang="en-US" dirty="0" smtClean="0"/>
              <a:t>このファイルを</a:t>
            </a:r>
            <a:r>
              <a:rPr lang="en-US" altLang="ja-JP" dirty="0" smtClean="0"/>
              <a:t>QEMU</a:t>
            </a:r>
            <a:r>
              <a:rPr lang="ja-JP" altLang="en-US" dirty="0" smtClean="0"/>
              <a:t>と</a:t>
            </a:r>
            <a:r>
              <a:rPr lang="en-US" altLang="ja-JP" dirty="0" err="1" smtClean="0"/>
              <a:t>KVMonitor</a:t>
            </a:r>
            <a:r>
              <a:rPr lang="ja-JP" altLang="en-US" dirty="0" smtClean="0"/>
              <a:t>の両方のメモリにマップ</a:t>
            </a:r>
            <a:endParaRPr lang="en-US" altLang="ja-JP" dirty="0" smtClean="0"/>
          </a:p>
          <a:p>
            <a:pPr lvl="1"/>
            <a:r>
              <a:rPr lang="ja-JP" altLang="en-US" dirty="0" smtClean="0"/>
              <a:t>ファイルキャッシュに載るのでメモリと同等の速度でアクセスできる</a:t>
            </a:r>
            <a:endParaRPr lang="en-US" altLang="ja-JP" dirty="0" smtClean="0"/>
          </a:p>
          <a:p>
            <a:pPr lvl="1"/>
            <a:r>
              <a:rPr lang="en-US" altLang="ja-JP" dirty="0" smtClean="0"/>
              <a:t>VM</a:t>
            </a:r>
            <a:r>
              <a:rPr lang="ja-JP" altLang="en-US" dirty="0" smtClean="0"/>
              <a:t>の</a:t>
            </a:r>
            <a:r>
              <a:rPr lang="en-US" altLang="ja-JP" dirty="0" smtClean="0"/>
              <a:t>OS</a:t>
            </a:r>
            <a:r>
              <a:rPr lang="ja-JP" altLang="en-US" dirty="0" smtClean="0"/>
              <a:t>カーネル内の情報を取得できる</a:t>
            </a:r>
            <a:endParaRPr lang="en-US" altLang="ja-JP" dirty="0" smtClean="0"/>
          </a:p>
          <a:p>
            <a:pPr lvl="2"/>
            <a:r>
              <a:rPr lang="ja-JP" altLang="en-US" dirty="0" smtClean="0"/>
              <a:t>例：プロセス情報</a:t>
            </a:r>
            <a:endParaRPr lang="en-US" altLang="ja-JP" dirty="0" smtClean="0"/>
          </a:p>
        </p:txBody>
      </p:sp>
      <p:sp>
        <p:nvSpPr>
          <p:cNvPr id="3" name="タイトル 2"/>
          <p:cNvSpPr>
            <a:spLocks noGrp="1"/>
          </p:cNvSpPr>
          <p:nvPr>
            <p:ph type="title"/>
          </p:nvPr>
        </p:nvSpPr>
        <p:spPr/>
        <p:txBody>
          <a:bodyPr/>
          <a:lstStyle/>
          <a:p>
            <a:r>
              <a:rPr lang="ja-JP" altLang="en-US" smtClean="0"/>
              <a:t>メモリの監視</a:t>
            </a:r>
            <a:endParaRPr lang="ja-JP" altLang="en-US" dirty="0"/>
          </a:p>
        </p:txBody>
      </p:sp>
      <p:sp>
        <p:nvSpPr>
          <p:cNvPr id="16" name="スライド番号プレースホルダ 15"/>
          <p:cNvSpPr>
            <a:spLocks noGrp="1"/>
          </p:cNvSpPr>
          <p:nvPr>
            <p:ph type="sldNum" sz="quarter" idx="12"/>
          </p:nvPr>
        </p:nvSpPr>
        <p:spPr/>
        <p:txBody>
          <a:bodyPr/>
          <a:lstStyle/>
          <a:p>
            <a:fld id="{A83548A4-D756-43A9-BCD4-9934A251FCF9}" type="slidenum">
              <a:rPr kumimoji="1" lang="ja-JP" altLang="en-US" smtClean="0"/>
              <a:pPr/>
              <a:t>6</a:t>
            </a:fld>
            <a:endParaRPr kumimoji="1" lang="ja-JP" altLang="en-US"/>
          </a:p>
        </p:txBody>
      </p:sp>
      <p:grpSp>
        <p:nvGrpSpPr>
          <p:cNvPr id="45" name="グループ化 44"/>
          <p:cNvGrpSpPr/>
          <p:nvPr/>
        </p:nvGrpSpPr>
        <p:grpSpPr>
          <a:xfrm>
            <a:off x="2123728" y="3861048"/>
            <a:ext cx="4608513" cy="2808312"/>
            <a:chOff x="1280680" y="3556073"/>
            <a:chExt cx="5955617" cy="3469091"/>
          </a:xfrm>
        </p:grpSpPr>
        <p:sp>
          <p:nvSpPr>
            <p:cNvPr id="28" name="正方形/長方形 27"/>
            <p:cNvSpPr/>
            <p:nvPr/>
          </p:nvSpPr>
          <p:spPr>
            <a:xfrm>
              <a:off x="2490416" y="4623487"/>
              <a:ext cx="1302790" cy="195692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dirty="0"/>
            </a:p>
          </p:txBody>
        </p:sp>
        <p:sp>
          <p:nvSpPr>
            <p:cNvPr id="25" name="正方形/長方形 24"/>
            <p:cNvSpPr/>
            <p:nvPr/>
          </p:nvSpPr>
          <p:spPr>
            <a:xfrm>
              <a:off x="5796135" y="4581127"/>
              <a:ext cx="1440161" cy="199928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400" dirty="0"/>
            </a:p>
          </p:txBody>
        </p:sp>
        <p:cxnSp>
          <p:nvCxnSpPr>
            <p:cNvPr id="29" name="直線コネクタ 28"/>
            <p:cNvCxnSpPr>
              <a:stCxn id="40" idx="0"/>
              <a:endCxn id="26" idx="2"/>
            </p:cNvCxnSpPr>
            <p:nvPr/>
          </p:nvCxnSpPr>
          <p:spPr>
            <a:xfrm flipH="1">
              <a:off x="4716016" y="5013176"/>
              <a:ext cx="1800200" cy="0"/>
            </a:xfrm>
            <a:prstGeom prst="line">
              <a:avLst/>
            </a:prstGeom>
            <a:ln w="19050">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a:stCxn id="40" idx="2"/>
              <a:endCxn id="26" idx="0"/>
            </p:cNvCxnSpPr>
            <p:nvPr/>
          </p:nvCxnSpPr>
          <p:spPr>
            <a:xfrm flipH="1">
              <a:off x="4716016" y="5949280"/>
              <a:ext cx="1800200" cy="0"/>
            </a:xfrm>
            <a:prstGeom prst="line">
              <a:avLst/>
            </a:prstGeom>
            <a:ln w="19050">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2490416" y="6665124"/>
              <a:ext cx="4745881" cy="3600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ホスト</a:t>
              </a:r>
              <a:r>
                <a:rPr kumimoji="1" lang="en-US" altLang="ja-JP" sz="1400" dirty="0" smtClean="0"/>
                <a:t>OS</a:t>
              </a:r>
              <a:endParaRPr kumimoji="1" lang="ja-JP" altLang="en-US" sz="1400" dirty="0"/>
            </a:p>
          </p:txBody>
        </p:sp>
        <p:sp>
          <p:nvSpPr>
            <p:cNvPr id="46" name="テキスト ボックス 45"/>
            <p:cNvSpPr txBox="1"/>
            <p:nvPr/>
          </p:nvSpPr>
          <p:spPr>
            <a:xfrm>
              <a:off x="6012160" y="4653136"/>
              <a:ext cx="936104" cy="307777"/>
            </a:xfrm>
            <a:prstGeom prst="rect">
              <a:avLst/>
            </a:prstGeom>
            <a:noFill/>
          </p:spPr>
          <p:txBody>
            <a:bodyPr wrap="square" rtlCol="0">
              <a:spAutoFit/>
            </a:bodyPr>
            <a:lstStyle/>
            <a:p>
              <a:pPr algn="ctr"/>
              <a:r>
                <a:rPr lang="en-US" altLang="ja-JP" sz="1400" dirty="0" smtClean="0"/>
                <a:t>QEMU</a:t>
              </a:r>
              <a:endParaRPr kumimoji="1" lang="ja-JP" altLang="en-US" sz="1400" dirty="0"/>
            </a:p>
          </p:txBody>
        </p:sp>
        <p:sp>
          <p:nvSpPr>
            <p:cNvPr id="24" name="正方形/長方形 23"/>
            <p:cNvSpPr/>
            <p:nvPr/>
          </p:nvSpPr>
          <p:spPr>
            <a:xfrm>
              <a:off x="5796136" y="4077072"/>
              <a:ext cx="1440160" cy="43204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VM</a:t>
              </a:r>
              <a:endParaRPr kumimoji="1" lang="ja-JP" altLang="en-US" sz="1400" dirty="0"/>
            </a:p>
          </p:txBody>
        </p:sp>
        <p:sp>
          <p:nvSpPr>
            <p:cNvPr id="21" name="下矢印 20"/>
            <p:cNvSpPr/>
            <p:nvPr/>
          </p:nvSpPr>
          <p:spPr>
            <a:xfrm>
              <a:off x="2955697" y="4221089"/>
              <a:ext cx="372225" cy="580299"/>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400"/>
            </a:p>
          </p:txBody>
        </p:sp>
        <p:sp>
          <p:nvSpPr>
            <p:cNvPr id="22" name="テキスト ボックス 21"/>
            <p:cNvSpPr txBox="1"/>
            <p:nvPr/>
          </p:nvSpPr>
          <p:spPr>
            <a:xfrm>
              <a:off x="3229328" y="4178730"/>
              <a:ext cx="936104" cy="380195"/>
            </a:xfrm>
            <a:prstGeom prst="rect">
              <a:avLst/>
            </a:prstGeom>
            <a:noFill/>
          </p:spPr>
          <p:txBody>
            <a:bodyPr wrap="square" rtlCol="0">
              <a:spAutoFit/>
            </a:bodyPr>
            <a:lstStyle/>
            <a:p>
              <a:pPr algn="ctr"/>
              <a:r>
                <a:rPr kumimoji="1" lang="ja-JP" altLang="en-US" sz="1400" dirty="0" smtClean="0"/>
                <a:t>監視</a:t>
              </a:r>
              <a:endParaRPr kumimoji="1" lang="ja-JP" altLang="en-US" sz="1400" dirty="0"/>
            </a:p>
          </p:txBody>
        </p:sp>
        <p:sp>
          <p:nvSpPr>
            <p:cNvPr id="17" name="円/楕円 16"/>
            <p:cNvSpPr/>
            <p:nvPr/>
          </p:nvSpPr>
          <p:spPr>
            <a:xfrm>
              <a:off x="2692037" y="3556073"/>
              <a:ext cx="1008112" cy="57606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400" dirty="0" smtClean="0"/>
                <a:t>IDS</a:t>
              </a:r>
              <a:endParaRPr kumimoji="1" lang="ja-JP" altLang="en-US" sz="1400" dirty="0"/>
            </a:p>
          </p:txBody>
        </p:sp>
        <p:cxnSp>
          <p:nvCxnSpPr>
            <p:cNvPr id="30" name="直線コネクタ 29"/>
            <p:cNvCxnSpPr>
              <a:stCxn id="26" idx="2"/>
              <a:endCxn id="39" idx="0"/>
            </p:cNvCxnSpPr>
            <p:nvPr/>
          </p:nvCxnSpPr>
          <p:spPr>
            <a:xfrm flipH="1">
              <a:off x="3159536" y="5013176"/>
              <a:ext cx="1556481" cy="8470"/>
            </a:xfrm>
            <a:prstGeom prst="line">
              <a:avLst/>
            </a:prstGeom>
            <a:ln w="19050">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a:stCxn id="39" idx="2"/>
              <a:endCxn id="26" idx="0"/>
            </p:cNvCxnSpPr>
            <p:nvPr/>
          </p:nvCxnSpPr>
          <p:spPr>
            <a:xfrm flipV="1">
              <a:off x="3159536" y="5949281"/>
              <a:ext cx="1556481" cy="8470"/>
            </a:xfrm>
            <a:prstGeom prst="line">
              <a:avLst/>
            </a:prstGeom>
            <a:ln w="19050">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26" name="メモ 25"/>
            <p:cNvSpPr/>
            <p:nvPr/>
          </p:nvSpPr>
          <p:spPr>
            <a:xfrm flipV="1">
              <a:off x="4139952" y="5013176"/>
              <a:ext cx="1152128" cy="936104"/>
            </a:xfrm>
            <a:prstGeom prst="foldedCorner">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400"/>
            </a:p>
          </p:txBody>
        </p:sp>
        <p:sp>
          <p:nvSpPr>
            <p:cNvPr id="27" name="テキスト ボックス 26"/>
            <p:cNvSpPr txBox="1"/>
            <p:nvPr/>
          </p:nvSpPr>
          <p:spPr>
            <a:xfrm>
              <a:off x="4165431" y="5222470"/>
              <a:ext cx="1116678" cy="646331"/>
            </a:xfrm>
            <a:prstGeom prst="rect">
              <a:avLst/>
            </a:prstGeom>
            <a:noFill/>
          </p:spPr>
          <p:txBody>
            <a:bodyPr wrap="square" rtlCol="0">
              <a:spAutoFit/>
            </a:bodyPr>
            <a:lstStyle/>
            <a:p>
              <a:pPr algn="ctr"/>
              <a:r>
                <a:rPr lang="ja-JP" altLang="en-US" sz="1400" dirty="0" smtClean="0"/>
                <a:t>メモリ</a:t>
              </a:r>
              <a:endParaRPr lang="en-US" altLang="ja-JP" sz="1400" dirty="0" smtClean="0"/>
            </a:p>
            <a:p>
              <a:pPr algn="ctr"/>
              <a:r>
                <a:rPr lang="ja-JP" altLang="en-US" sz="1400" dirty="0" smtClean="0"/>
                <a:t>ファイル</a:t>
              </a:r>
              <a:endParaRPr kumimoji="1" lang="ja-JP" altLang="en-US" sz="1400" dirty="0"/>
            </a:p>
          </p:txBody>
        </p:sp>
        <p:sp>
          <p:nvSpPr>
            <p:cNvPr id="40" name="正方形/長方形 39"/>
            <p:cNvSpPr/>
            <p:nvPr/>
          </p:nvSpPr>
          <p:spPr>
            <a:xfrm>
              <a:off x="5940152" y="5013176"/>
              <a:ext cx="1152128" cy="93610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400" dirty="0" smtClean="0"/>
                <a:t>VM</a:t>
              </a:r>
              <a:r>
                <a:rPr kumimoji="1" lang="ja-JP" altLang="en-US" sz="1400" dirty="0" smtClean="0"/>
                <a:t>物理</a:t>
              </a:r>
              <a:endParaRPr kumimoji="1" lang="en-US" altLang="ja-JP" sz="1400" dirty="0" smtClean="0"/>
            </a:p>
            <a:p>
              <a:pPr algn="ctr"/>
              <a:r>
                <a:rPr lang="ja-JP" altLang="en-US" sz="1400" dirty="0" smtClean="0"/>
                <a:t>メモリ</a:t>
              </a:r>
              <a:endParaRPr kumimoji="1" lang="ja-JP" altLang="en-US" sz="1400" dirty="0"/>
            </a:p>
          </p:txBody>
        </p:sp>
        <p:sp>
          <p:nvSpPr>
            <p:cNvPr id="31" name="テキスト ボックス 30"/>
            <p:cNvSpPr txBox="1"/>
            <p:nvPr/>
          </p:nvSpPr>
          <p:spPr>
            <a:xfrm>
              <a:off x="1280680" y="4356632"/>
              <a:ext cx="1866669" cy="380195"/>
            </a:xfrm>
            <a:prstGeom prst="rect">
              <a:avLst/>
            </a:prstGeom>
            <a:noFill/>
          </p:spPr>
          <p:txBody>
            <a:bodyPr wrap="square" rtlCol="0">
              <a:spAutoFit/>
            </a:bodyPr>
            <a:lstStyle/>
            <a:p>
              <a:pPr algn="ctr"/>
              <a:r>
                <a:rPr lang="en-US" altLang="ja-JP" sz="1400" dirty="0" err="1" smtClean="0"/>
                <a:t>KVMonitor</a:t>
              </a:r>
              <a:endParaRPr kumimoji="1" lang="ja-JP" altLang="en-US" sz="1400" dirty="0"/>
            </a:p>
          </p:txBody>
        </p:sp>
        <p:sp>
          <p:nvSpPr>
            <p:cNvPr id="39" name="正方形/長方形 38"/>
            <p:cNvSpPr/>
            <p:nvPr/>
          </p:nvSpPr>
          <p:spPr>
            <a:xfrm>
              <a:off x="2583471" y="5021647"/>
              <a:ext cx="1152128" cy="93610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400" dirty="0" smtClean="0"/>
                <a:t>VM</a:t>
              </a:r>
              <a:r>
                <a:rPr kumimoji="1" lang="ja-JP" altLang="en-US" sz="1400" dirty="0" smtClean="0"/>
                <a:t>物理</a:t>
              </a:r>
              <a:endParaRPr kumimoji="1" lang="en-US" altLang="ja-JP" sz="1400" dirty="0" smtClean="0"/>
            </a:p>
            <a:p>
              <a:pPr algn="ctr"/>
              <a:r>
                <a:rPr lang="ja-JP" altLang="en-US" sz="1400" dirty="0" smtClean="0"/>
                <a:t>メモリ</a:t>
              </a:r>
              <a:endParaRPr kumimoji="1" lang="ja-JP" altLang="en-US" sz="1400" dirty="0"/>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正方形/長方形 97"/>
          <p:cNvSpPr/>
          <p:nvPr/>
        </p:nvSpPr>
        <p:spPr>
          <a:xfrm>
            <a:off x="2123728" y="4293096"/>
            <a:ext cx="2304256" cy="187220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dirty="0"/>
          </a:p>
        </p:txBody>
      </p:sp>
      <p:sp>
        <p:nvSpPr>
          <p:cNvPr id="2" name="コンテンツ プレースホルダ 1"/>
          <p:cNvSpPr>
            <a:spLocks noGrp="1"/>
          </p:cNvSpPr>
          <p:nvPr>
            <p:ph idx="1"/>
          </p:nvPr>
        </p:nvSpPr>
        <p:spPr/>
        <p:txBody>
          <a:bodyPr/>
          <a:lstStyle/>
          <a:p>
            <a:r>
              <a:rPr lang="en-US" altLang="ja-JP" dirty="0" err="1" smtClean="0"/>
              <a:t>KVMonitor</a:t>
            </a:r>
            <a:r>
              <a:rPr lang="ja-JP" altLang="en-US" dirty="0" smtClean="0"/>
              <a:t>が仮想アドレスを物理アドレスに変換</a:t>
            </a:r>
            <a:endParaRPr lang="en-US" altLang="ja-JP" dirty="0" smtClean="0"/>
          </a:p>
          <a:p>
            <a:pPr lvl="1"/>
            <a:r>
              <a:rPr lang="en-US" altLang="ja-JP" dirty="0" err="1" smtClean="0"/>
              <a:t>KVMonitor</a:t>
            </a:r>
            <a:r>
              <a:rPr lang="ja-JP" altLang="en-US" dirty="0" smtClean="0"/>
              <a:t>がマップしたメモリファイルは物理メモリ</a:t>
            </a:r>
            <a:endParaRPr lang="en-US" altLang="ja-JP" dirty="0" smtClean="0"/>
          </a:p>
          <a:p>
            <a:pPr lvl="1"/>
            <a:r>
              <a:rPr lang="en-US" altLang="ja-JP" dirty="0" smtClean="0"/>
              <a:t>QEMU</a:t>
            </a:r>
            <a:r>
              <a:rPr lang="ja-JP" altLang="en-US" dirty="0" smtClean="0"/>
              <a:t>と通信して</a:t>
            </a:r>
            <a:r>
              <a:rPr lang="en-US" altLang="ja-JP" dirty="0" smtClean="0"/>
              <a:t>CR3</a:t>
            </a:r>
            <a:r>
              <a:rPr lang="ja-JP" altLang="en-US" dirty="0" smtClean="0"/>
              <a:t>レジスタの値を取得</a:t>
            </a:r>
            <a:endParaRPr lang="en-US" altLang="ja-JP" dirty="0" smtClean="0"/>
          </a:p>
          <a:p>
            <a:pPr lvl="1"/>
            <a:r>
              <a:rPr lang="ja-JP" altLang="en-US" dirty="0" smtClean="0"/>
              <a:t>物理メモリ上のページテーブルを探索してアドレス変換</a:t>
            </a:r>
            <a:endParaRPr lang="en-US" altLang="ja-JP" dirty="0" smtClean="0"/>
          </a:p>
          <a:p>
            <a:pPr lvl="2"/>
            <a:endParaRPr lang="en-US" altLang="ja-JP" dirty="0" smtClean="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7</a:t>
            </a:fld>
            <a:endParaRPr kumimoji="1" lang="ja-JP" altLang="en-US"/>
          </a:p>
        </p:txBody>
      </p:sp>
      <p:sp>
        <p:nvSpPr>
          <p:cNvPr id="4" name="タイトル 3"/>
          <p:cNvSpPr>
            <a:spLocks noGrp="1"/>
          </p:cNvSpPr>
          <p:nvPr>
            <p:ph type="title"/>
          </p:nvPr>
        </p:nvSpPr>
        <p:spPr/>
        <p:txBody>
          <a:bodyPr/>
          <a:lstStyle/>
          <a:p>
            <a:r>
              <a:rPr kumimoji="1" lang="ja-JP" altLang="en-US" dirty="0" smtClean="0"/>
              <a:t>メモリアドレスの変換</a:t>
            </a:r>
            <a:endParaRPr kumimoji="1" lang="ja-JP" altLang="en-US" dirty="0"/>
          </a:p>
        </p:txBody>
      </p:sp>
      <p:sp>
        <p:nvSpPr>
          <p:cNvPr id="25" name="スライド番号プレースホルダ 63"/>
          <p:cNvSpPr txBox="1">
            <a:spLocks/>
          </p:cNvSpPr>
          <p:nvPr/>
        </p:nvSpPr>
        <p:spPr>
          <a:xfrm>
            <a:off x="8647272" y="6407944"/>
            <a:ext cx="365760" cy="365125"/>
          </a:xfrm>
          <a:prstGeom prst="rect">
            <a:avLst/>
          </a:prstGeom>
        </p:spPr>
        <p:txBody>
          <a:bodyPr vert="horz" anchor="b"/>
          <a:lstStyle/>
          <a:p>
            <a:pPr marL="0" marR="0" lvl="0" indent="0" algn="r" defTabSz="914400" rtl="0" eaLnBrk="1" fontAlgn="auto" latinLnBrk="0" hangingPunct="1">
              <a:lnSpc>
                <a:spcPct val="100000"/>
              </a:lnSpc>
              <a:spcBef>
                <a:spcPts val="0"/>
              </a:spcBef>
              <a:spcAft>
                <a:spcPts val="0"/>
              </a:spcAft>
              <a:buClrTx/>
              <a:buSzTx/>
              <a:buFontTx/>
              <a:buNone/>
              <a:tabLst/>
              <a:defRPr/>
            </a:pPr>
            <a:fld id="{A83548A4-D756-43A9-BCD4-9934A251FCF9}" type="slidenum">
              <a:rPr kumimoji="1" lang="ja-JP" altLang="en-US" sz="10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45" name="正方形/長方形 44"/>
          <p:cNvSpPr/>
          <p:nvPr/>
        </p:nvSpPr>
        <p:spPr>
          <a:xfrm>
            <a:off x="2123728" y="6237312"/>
            <a:ext cx="5616624" cy="3326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dirty="0" smtClean="0"/>
              <a:t>ホスト</a:t>
            </a:r>
            <a:r>
              <a:rPr lang="en-US" altLang="ja-JP" sz="1400" dirty="0" smtClean="0"/>
              <a:t>OS</a:t>
            </a:r>
            <a:endParaRPr kumimoji="1" lang="ja-JP" altLang="en-US" sz="1400" dirty="0"/>
          </a:p>
        </p:txBody>
      </p:sp>
      <p:sp>
        <p:nvSpPr>
          <p:cNvPr id="54" name="テキスト ボックス 53"/>
          <p:cNvSpPr txBox="1"/>
          <p:nvPr/>
        </p:nvSpPr>
        <p:spPr>
          <a:xfrm>
            <a:off x="971600" y="5661248"/>
            <a:ext cx="1368152" cy="307777"/>
          </a:xfrm>
          <a:prstGeom prst="rect">
            <a:avLst/>
          </a:prstGeom>
          <a:noFill/>
        </p:spPr>
        <p:txBody>
          <a:bodyPr wrap="square" rtlCol="0">
            <a:spAutoFit/>
          </a:bodyPr>
          <a:lstStyle/>
          <a:p>
            <a:pPr algn="ctr"/>
            <a:r>
              <a:rPr lang="en-US" altLang="ja-JP" sz="1400" dirty="0" err="1" smtClean="0"/>
              <a:t>KVMonitor</a:t>
            </a:r>
            <a:endParaRPr kumimoji="1" lang="ja-JP" altLang="en-US" sz="1400" dirty="0"/>
          </a:p>
        </p:txBody>
      </p:sp>
      <p:sp>
        <p:nvSpPr>
          <p:cNvPr id="56" name="正方形/長方形 55"/>
          <p:cNvSpPr/>
          <p:nvPr/>
        </p:nvSpPr>
        <p:spPr>
          <a:xfrm>
            <a:off x="3491880" y="4725144"/>
            <a:ext cx="864096" cy="360040"/>
          </a:xfrm>
          <a:prstGeom prst="rect">
            <a:avLst/>
          </a:prstGeom>
          <a:solidFill>
            <a:schemeClr val="bg1"/>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400" dirty="0" smtClean="0"/>
              <a:t>CR3</a:t>
            </a:r>
            <a:endParaRPr kumimoji="1" lang="en-US" altLang="ja-JP" sz="1400" dirty="0" smtClean="0"/>
          </a:p>
        </p:txBody>
      </p:sp>
      <p:cxnSp>
        <p:nvCxnSpPr>
          <p:cNvPr id="58" name="直線矢印コネクタ 57"/>
          <p:cNvCxnSpPr>
            <a:stCxn id="35" idx="5"/>
          </p:cNvCxnSpPr>
          <p:nvPr/>
        </p:nvCxnSpPr>
        <p:spPr>
          <a:xfrm>
            <a:off x="3272237" y="3931247"/>
            <a:ext cx="147635" cy="361849"/>
          </a:xfrm>
          <a:prstGeom prst="straightConnector1">
            <a:avLst/>
          </a:prstGeom>
          <a:ln w="28575">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6660232" y="4077072"/>
            <a:ext cx="1008112" cy="48498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VM</a:t>
            </a:r>
            <a:endParaRPr kumimoji="1" lang="ja-JP" altLang="en-US" sz="1400" dirty="0"/>
          </a:p>
        </p:txBody>
      </p:sp>
      <p:sp>
        <p:nvSpPr>
          <p:cNvPr id="60" name="正方形/長方形 59"/>
          <p:cNvSpPr/>
          <p:nvPr/>
        </p:nvSpPr>
        <p:spPr>
          <a:xfrm>
            <a:off x="6660232" y="4725144"/>
            <a:ext cx="1008112" cy="14401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400" dirty="0"/>
          </a:p>
        </p:txBody>
      </p:sp>
      <p:sp>
        <p:nvSpPr>
          <p:cNvPr id="66" name="正方形/長方形 65"/>
          <p:cNvSpPr/>
          <p:nvPr/>
        </p:nvSpPr>
        <p:spPr>
          <a:xfrm>
            <a:off x="6732240" y="5157192"/>
            <a:ext cx="864096" cy="404155"/>
          </a:xfrm>
          <a:prstGeom prst="rect">
            <a:avLst/>
          </a:prstGeom>
          <a:solidFill>
            <a:schemeClr val="bg1"/>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400" dirty="0" smtClean="0"/>
              <a:t>CR3</a:t>
            </a:r>
            <a:endParaRPr kumimoji="1" lang="en-US" altLang="ja-JP" sz="1400" dirty="0" smtClean="0"/>
          </a:p>
        </p:txBody>
      </p:sp>
      <p:sp>
        <p:nvSpPr>
          <p:cNvPr id="67" name="テキスト ボックス 66"/>
          <p:cNvSpPr txBox="1"/>
          <p:nvPr/>
        </p:nvSpPr>
        <p:spPr>
          <a:xfrm>
            <a:off x="6588224" y="4797152"/>
            <a:ext cx="1152128" cy="345489"/>
          </a:xfrm>
          <a:prstGeom prst="rect">
            <a:avLst/>
          </a:prstGeom>
          <a:noFill/>
        </p:spPr>
        <p:txBody>
          <a:bodyPr wrap="square" rtlCol="0">
            <a:spAutoFit/>
          </a:bodyPr>
          <a:lstStyle/>
          <a:p>
            <a:pPr algn="ctr"/>
            <a:r>
              <a:rPr kumimoji="1" lang="en-US" altLang="ja-JP" sz="1400" dirty="0" smtClean="0"/>
              <a:t>QEMU</a:t>
            </a:r>
            <a:endParaRPr kumimoji="1" lang="ja-JP" altLang="en-US" sz="1400" dirty="0"/>
          </a:p>
        </p:txBody>
      </p:sp>
      <p:grpSp>
        <p:nvGrpSpPr>
          <p:cNvPr id="38" name="グループ化 37"/>
          <p:cNvGrpSpPr/>
          <p:nvPr/>
        </p:nvGrpSpPr>
        <p:grpSpPr>
          <a:xfrm>
            <a:off x="4283968" y="4653136"/>
            <a:ext cx="2592288" cy="1099284"/>
            <a:chOff x="4726017" y="4372743"/>
            <a:chExt cx="2952328" cy="1099284"/>
          </a:xfrm>
        </p:grpSpPr>
        <p:cxnSp>
          <p:nvCxnSpPr>
            <p:cNvPr id="71" name="直線矢印コネクタ 70"/>
            <p:cNvCxnSpPr/>
            <p:nvPr/>
          </p:nvCxnSpPr>
          <p:spPr>
            <a:xfrm flipH="1">
              <a:off x="4932040" y="4948807"/>
              <a:ext cx="244827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5" name="テキスト ボックス 74"/>
            <p:cNvSpPr txBox="1"/>
            <p:nvPr/>
          </p:nvSpPr>
          <p:spPr>
            <a:xfrm>
              <a:off x="5696125" y="4660775"/>
              <a:ext cx="1080120" cy="307777"/>
            </a:xfrm>
            <a:prstGeom prst="rect">
              <a:avLst/>
            </a:prstGeom>
            <a:noFill/>
          </p:spPr>
          <p:txBody>
            <a:bodyPr wrap="square" rtlCol="0">
              <a:spAutoFit/>
            </a:bodyPr>
            <a:lstStyle/>
            <a:p>
              <a:pPr algn="ctr"/>
              <a:r>
                <a:rPr kumimoji="1" lang="en-US" altLang="ja-JP" sz="1400" dirty="0" smtClean="0"/>
                <a:t>QMP</a:t>
              </a:r>
              <a:endParaRPr kumimoji="1" lang="ja-JP" altLang="en-US" sz="1400" dirty="0"/>
            </a:p>
          </p:txBody>
        </p:sp>
        <p:sp>
          <p:nvSpPr>
            <p:cNvPr id="40" name="テキスト ボックス 39"/>
            <p:cNvSpPr txBox="1"/>
            <p:nvPr/>
          </p:nvSpPr>
          <p:spPr>
            <a:xfrm>
              <a:off x="4726017" y="4372743"/>
              <a:ext cx="2952328" cy="307777"/>
            </a:xfrm>
            <a:prstGeom prst="rect">
              <a:avLst/>
            </a:prstGeom>
            <a:noFill/>
          </p:spPr>
          <p:txBody>
            <a:bodyPr wrap="square" rtlCol="0">
              <a:spAutoFit/>
            </a:bodyPr>
            <a:lstStyle/>
            <a:p>
              <a:pPr algn="ctr"/>
              <a:r>
                <a:rPr kumimoji="1" lang="en-US" altLang="ja-JP" sz="1400" dirty="0" smtClean="0"/>
                <a:t>{“execute”:”cr3”}</a:t>
              </a:r>
              <a:endParaRPr kumimoji="1" lang="ja-JP" altLang="en-US" sz="1400" dirty="0"/>
            </a:p>
          </p:txBody>
        </p:sp>
        <p:sp>
          <p:nvSpPr>
            <p:cNvPr id="42" name="テキスト ボックス 41"/>
            <p:cNvSpPr txBox="1"/>
            <p:nvPr/>
          </p:nvSpPr>
          <p:spPr>
            <a:xfrm>
              <a:off x="4984046" y="4948807"/>
              <a:ext cx="2448272" cy="523220"/>
            </a:xfrm>
            <a:prstGeom prst="rect">
              <a:avLst/>
            </a:prstGeom>
            <a:noFill/>
          </p:spPr>
          <p:txBody>
            <a:bodyPr wrap="square" rtlCol="0">
              <a:spAutoFit/>
            </a:bodyPr>
            <a:lstStyle/>
            <a:p>
              <a:pPr algn="ctr"/>
              <a:r>
                <a:rPr kumimoji="1" lang="en-US" altLang="ja-JP" sz="1400" dirty="0" smtClean="0"/>
                <a:t>{“return”: </a:t>
              </a:r>
            </a:p>
            <a:p>
              <a:pPr algn="ctr"/>
              <a:r>
                <a:rPr kumimoji="1" lang="en-US" altLang="ja-JP" sz="1400" dirty="0" smtClean="0"/>
                <a:t>{“CR3”:”0x000....”}}</a:t>
              </a:r>
              <a:endParaRPr kumimoji="1" lang="ja-JP" altLang="en-US" sz="1400" dirty="0"/>
            </a:p>
          </p:txBody>
        </p:sp>
        <p:cxnSp>
          <p:nvCxnSpPr>
            <p:cNvPr id="31" name="直線矢印コネクタ 30"/>
            <p:cNvCxnSpPr/>
            <p:nvPr/>
          </p:nvCxnSpPr>
          <p:spPr>
            <a:xfrm>
              <a:off x="5004049" y="4653136"/>
              <a:ext cx="244827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5" name="円/楕円 34"/>
          <p:cNvSpPr/>
          <p:nvPr/>
        </p:nvSpPr>
        <p:spPr>
          <a:xfrm>
            <a:off x="2411760" y="3501008"/>
            <a:ext cx="1008112" cy="50405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400" dirty="0" smtClean="0"/>
              <a:t>IDS</a:t>
            </a:r>
            <a:endParaRPr kumimoji="1" lang="ja-JP" altLang="en-US" sz="1400" dirty="0"/>
          </a:p>
        </p:txBody>
      </p:sp>
      <p:cxnSp>
        <p:nvCxnSpPr>
          <p:cNvPr id="83" name="直線矢印コネクタ 82"/>
          <p:cNvCxnSpPr>
            <a:endCxn id="35" idx="4"/>
          </p:cNvCxnSpPr>
          <p:nvPr/>
        </p:nvCxnSpPr>
        <p:spPr>
          <a:xfrm flipH="1" flipV="1">
            <a:off x="2915816" y="4005064"/>
            <a:ext cx="144016" cy="360040"/>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2339752" y="4509120"/>
            <a:ext cx="1008112" cy="151216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400" dirty="0"/>
          </a:p>
        </p:txBody>
      </p:sp>
      <p:sp>
        <p:nvSpPr>
          <p:cNvPr id="36" name="正方形/長方形 35"/>
          <p:cNvSpPr/>
          <p:nvPr/>
        </p:nvSpPr>
        <p:spPr>
          <a:xfrm>
            <a:off x="2339752" y="5229200"/>
            <a:ext cx="1008112" cy="504056"/>
          </a:xfrm>
          <a:prstGeom prst="rect">
            <a:avLst/>
          </a:prstGeom>
          <a:solidFill>
            <a:schemeClr val="bg1"/>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smtClean="0"/>
              <a:t>ページ</a:t>
            </a:r>
            <a:endParaRPr lang="en-US" altLang="ja-JP" sz="1400" dirty="0" smtClean="0"/>
          </a:p>
          <a:p>
            <a:pPr algn="ctr"/>
            <a:r>
              <a:rPr lang="ja-JP" altLang="en-US" sz="1400" dirty="0" smtClean="0"/>
              <a:t>テーブル</a:t>
            </a:r>
            <a:endParaRPr kumimoji="1" lang="en-US" altLang="ja-JP" sz="1400" dirty="0" smtClean="0"/>
          </a:p>
        </p:txBody>
      </p:sp>
      <p:cxnSp>
        <p:nvCxnSpPr>
          <p:cNvPr id="69" name="直線矢印コネクタ 68"/>
          <p:cNvCxnSpPr>
            <a:stCxn id="56" idx="2"/>
            <a:endCxn id="36" idx="3"/>
          </p:cNvCxnSpPr>
          <p:nvPr/>
        </p:nvCxnSpPr>
        <p:spPr>
          <a:xfrm flipH="1">
            <a:off x="3347864" y="5085184"/>
            <a:ext cx="576064" cy="39604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2411760" y="4509120"/>
            <a:ext cx="864096" cy="523220"/>
          </a:xfrm>
          <a:prstGeom prst="rect">
            <a:avLst/>
          </a:prstGeom>
          <a:noFill/>
        </p:spPr>
        <p:txBody>
          <a:bodyPr wrap="square" rtlCol="0">
            <a:spAutoFit/>
          </a:bodyPr>
          <a:lstStyle/>
          <a:p>
            <a:pPr algn="ctr"/>
            <a:r>
              <a:rPr lang="en-US" altLang="ja-JP" sz="1400" dirty="0" smtClean="0"/>
              <a:t>VM</a:t>
            </a:r>
            <a:r>
              <a:rPr lang="ja-JP" altLang="en-US" sz="1400" dirty="0" smtClean="0"/>
              <a:t>物理</a:t>
            </a:r>
            <a:endParaRPr lang="en-US" altLang="ja-JP" sz="1400" dirty="0" smtClean="0"/>
          </a:p>
          <a:p>
            <a:pPr algn="ctr"/>
            <a:r>
              <a:rPr kumimoji="1" lang="ja-JP" altLang="en-US" sz="1400" dirty="0" smtClean="0"/>
              <a:t>メモリ</a:t>
            </a:r>
            <a:endParaRPr kumimoji="1" lang="ja-JP" altLang="en-US" sz="1400" dirty="0"/>
          </a:p>
        </p:txBody>
      </p:sp>
      <p:sp>
        <p:nvSpPr>
          <p:cNvPr id="43" name="テキスト ボックス 42"/>
          <p:cNvSpPr txBox="1"/>
          <p:nvPr/>
        </p:nvSpPr>
        <p:spPr>
          <a:xfrm>
            <a:off x="3419872" y="3933056"/>
            <a:ext cx="1152128" cy="307777"/>
          </a:xfrm>
          <a:prstGeom prst="rect">
            <a:avLst/>
          </a:prstGeom>
          <a:noFill/>
        </p:spPr>
        <p:txBody>
          <a:bodyPr wrap="square" rtlCol="0">
            <a:spAutoFit/>
          </a:bodyPr>
          <a:lstStyle/>
          <a:p>
            <a:pPr algn="ctr"/>
            <a:r>
              <a:rPr kumimoji="1" lang="ja-JP" altLang="en-US" sz="1400" dirty="0" smtClean="0"/>
              <a:t>仮想アドレス</a:t>
            </a:r>
            <a:endParaRPr kumimoji="1" lang="ja-JP" altLang="en-US" sz="1400" dirty="0"/>
          </a:p>
        </p:txBody>
      </p:sp>
      <p:sp>
        <p:nvSpPr>
          <p:cNvPr id="48" name="テキスト ボックス 47"/>
          <p:cNvSpPr txBox="1"/>
          <p:nvPr/>
        </p:nvSpPr>
        <p:spPr>
          <a:xfrm>
            <a:off x="1835696" y="4005064"/>
            <a:ext cx="1152128" cy="307777"/>
          </a:xfrm>
          <a:prstGeom prst="rect">
            <a:avLst/>
          </a:prstGeom>
          <a:noFill/>
        </p:spPr>
        <p:txBody>
          <a:bodyPr wrap="square" rtlCol="0">
            <a:spAutoFit/>
          </a:bodyPr>
          <a:lstStyle/>
          <a:p>
            <a:pPr algn="ctr"/>
            <a:r>
              <a:rPr lang="ja-JP" altLang="en-US" sz="1400" dirty="0" smtClean="0"/>
              <a:t>物理</a:t>
            </a:r>
            <a:r>
              <a:rPr kumimoji="1" lang="ja-JP" altLang="en-US" sz="1400" dirty="0" smtClean="0"/>
              <a:t>アドレス</a:t>
            </a:r>
            <a:endParaRPr kumimoji="1" lang="ja-JP" altLang="en-US"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323528" y="1481328"/>
            <a:ext cx="8496944" cy="4525963"/>
          </a:xfrm>
        </p:spPr>
        <p:txBody>
          <a:bodyPr/>
          <a:lstStyle/>
          <a:p>
            <a:r>
              <a:rPr lang="en-US" altLang="ja-JP" dirty="0" smtClean="0"/>
              <a:t>VM</a:t>
            </a:r>
            <a:r>
              <a:rPr lang="ja-JP" altLang="en-US" dirty="0" smtClean="0"/>
              <a:t>のディスクを仮想的なブロックデバイスとして提供</a:t>
            </a:r>
            <a:endParaRPr lang="en-US" altLang="ja-JP" dirty="0" smtClean="0"/>
          </a:p>
          <a:p>
            <a:pPr lvl="1"/>
            <a:r>
              <a:rPr lang="en-US" altLang="ja-JP" dirty="0" smtClean="0"/>
              <a:t>NBD</a:t>
            </a:r>
            <a:r>
              <a:rPr lang="ja-JP" altLang="en-US" dirty="0" smtClean="0"/>
              <a:t>を用いてアクセス時に</a:t>
            </a:r>
            <a:r>
              <a:rPr lang="en-US" altLang="ja-JP" dirty="0" smtClean="0"/>
              <a:t>qcow2</a:t>
            </a:r>
            <a:r>
              <a:rPr lang="ja-JP" altLang="en-US" dirty="0" smtClean="0"/>
              <a:t>形式を</a:t>
            </a:r>
            <a:r>
              <a:rPr lang="en-US" altLang="ja-JP" dirty="0" smtClean="0"/>
              <a:t>raw</a:t>
            </a:r>
            <a:r>
              <a:rPr lang="ja-JP" altLang="en-US" dirty="0" smtClean="0"/>
              <a:t>形式に変換</a:t>
            </a:r>
            <a:endParaRPr lang="en-US" altLang="ja-JP" dirty="0" smtClean="0"/>
          </a:p>
          <a:p>
            <a:pPr lvl="1"/>
            <a:r>
              <a:rPr lang="en-US" altLang="ja-JP" dirty="0" smtClean="0"/>
              <a:t>VM</a:t>
            </a:r>
            <a:r>
              <a:rPr lang="ja-JP" altLang="en-US" dirty="0" smtClean="0"/>
              <a:t>内のファイル情報を取得できる</a:t>
            </a:r>
            <a:endParaRPr lang="en-US" altLang="ja-JP" dirty="0" smtClean="0"/>
          </a:p>
          <a:p>
            <a:r>
              <a:rPr lang="ja-JP" altLang="en-US" dirty="0" smtClean="0"/>
              <a:t>パケットキャプチャが可能な</a:t>
            </a:r>
            <a:r>
              <a:rPr lang="en-US" altLang="ja-JP" dirty="0" smtClean="0"/>
              <a:t>tap</a:t>
            </a:r>
            <a:r>
              <a:rPr lang="ja-JP" altLang="en-US" dirty="0" smtClean="0"/>
              <a:t>デバイスを作成</a:t>
            </a:r>
            <a:endParaRPr lang="en-US" altLang="ja-JP" dirty="0" smtClean="0"/>
          </a:p>
          <a:p>
            <a:pPr lvl="1"/>
            <a:r>
              <a:rPr lang="ja-JP" altLang="en-US" dirty="0" smtClean="0"/>
              <a:t>ホスト</a:t>
            </a:r>
            <a:r>
              <a:rPr lang="en-US" altLang="ja-JP" dirty="0" smtClean="0"/>
              <a:t>OS</a:t>
            </a:r>
            <a:r>
              <a:rPr lang="ja-JP" altLang="en-US" dirty="0" smtClean="0"/>
              <a:t>と</a:t>
            </a:r>
            <a:r>
              <a:rPr lang="en-US" altLang="ja-JP" dirty="0" smtClean="0"/>
              <a:t>VM</a:t>
            </a:r>
            <a:r>
              <a:rPr lang="ja-JP" altLang="en-US" dirty="0" smtClean="0"/>
              <a:t>をブリッジ接続</a:t>
            </a:r>
            <a:endParaRPr lang="en-US" altLang="ja-JP" dirty="0" smtClean="0"/>
          </a:p>
          <a:p>
            <a:pPr lvl="1"/>
            <a:r>
              <a:rPr lang="en-US" altLang="ja-JP" dirty="0" smtClean="0"/>
              <a:t>VM</a:t>
            </a:r>
            <a:r>
              <a:rPr lang="ja-JP" altLang="en-US" dirty="0" smtClean="0"/>
              <a:t>が送受信するパケットを取得できる</a:t>
            </a:r>
            <a:endParaRPr lang="en-US" altLang="ja-JP" dirty="0" smtClean="0"/>
          </a:p>
          <a:p>
            <a:pPr lvl="1"/>
            <a:endParaRPr lang="en-US" altLang="ja-JP" dirty="0" smtClean="0"/>
          </a:p>
        </p:txBody>
      </p:sp>
      <p:sp>
        <p:nvSpPr>
          <p:cNvPr id="3" name="タイトル 2"/>
          <p:cNvSpPr>
            <a:spLocks noGrp="1"/>
          </p:cNvSpPr>
          <p:nvPr>
            <p:ph type="title"/>
          </p:nvPr>
        </p:nvSpPr>
        <p:spPr/>
        <p:txBody>
          <a:bodyPr>
            <a:normAutofit/>
          </a:bodyPr>
          <a:lstStyle/>
          <a:p>
            <a:r>
              <a:rPr lang="ja-JP" altLang="en-US" dirty="0" smtClean="0"/>
              <a:t>ディスクとネットワークの監視</a:t>
            </a:r>
            <a:endParaRPr lang="ja-JP" altLang="en-US" dirty="0"/>
          </a:p>
        </p:txBody>
      </p:sp>
      <p:sp>
        <p:nvSpPr>
          <p:cNvPr id="26" name="スライド番号プレースホルダ 25"/>
          <p:cNvSpPr>
            <a:spLocks noGrp="1"/>
          </p:cNvSpPr>
          <p:nvPr>
            <p:ph type="sldNum" sz="quarter" idx="12"/>
          </p:nvPr>
        </p:nvSpPr>
        <p:spPr/>
        <p:txBody>
          <a:bodyPr/>
          <a:lstStyle/>
          <a:p>
            <a:fld id="{A83548A4-D756-43A9-BCD4-9934A251FCF9}" type="slidenum">
              <a:rPr kumimoji="1" lang="ja-JP" altLang="en-US" smtClean="0"/>
              <a:pPr/>
              <a:t>8</a:t>
            </a:fld>
            <a:endParaRPr kumimoji="1" lang="ja-JP" altLang="en-US"/>
          </a:p>
        </p:txBody>
      </p:sp>
      <p:sp>
        <p:nvSpPr>
          <p:cNvPr id="45" name="正方形/長方形 44"/>
          <p:cNvSpPr/>
          <p:nvPr/>
        </p:nvSpPr>
        <p:spPr>
          <a:xfrm>
            <a:off x="1763688" y="4797152"/>
            <a:ext cx="1944216" cy="11521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dirty="0"/>
          </a:p>
        </p:txBody>
      </p:sp>
      <p:sp>
        <p:nvSpPr>
          <p:cNvPr id="7" name="正方形/長方形 6"/>
          <p:cNvSpPr/>
          <p:nvPr/>
        </p:nvSpPr>
        <p:spPr>
          <a:xfrm>
            <a:off x="5724129" y="4149080"/>
            <a:ext cx="819091" cy="44475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VM</a:t>
            </a:r>
            <a:endParaRPr kumimoji="1" lang="ja-JP" altLang="en-US" sz="1400" dirty="0"/>
          </a:p>
        </p:txBody>
      </p:sp>
      <p:sp>
        <p:nvSpPr>
          <p:cNvPr id="18" name="円/楕円 17"/>
          <p:cNvSpPr/>
          <p:nvPr/>
        </p:nvSpPr>
        <p:spPr>
          <a:xfrm>
            <a:off x="1925706" y="4149080"/>
            <a:ext cx="756084" cy="38121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400" dirty="0" smtClean="0"/>
              <a:t>IDS</a:t>
            </a:r>
            <a:endParaRPr kumimoji="1" lang="ja-JP" altLang="en-US" sz="1400" dirty="0"/>
          </a:p>
        </p:txBody>
      </p:sp>
      <p:sp>
        <p:nvSpPr>
          <p:cNvPr id="20" name="正方形/長方形 19"/>
          <p:cNvSpPr/>
          <p:nvPr/>
        </p:nvSpPr>
        <p:spPr>
          <a:xfrm>
            <a:off x="1763688" y="5991638"/>
            <a:ext cx="5688632" cy="60571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ホスト</a:t>
            </a:r>
            <a:r>
              <a:rPr kumimoji="1" lang="en-US" altLang="ja-JP" sz="1400" dirty="0" smtClean="0"/>
              <a:t>OS</a:t>
            </a:r>
            <a:endParaRPr kumimoji="1" lang="ja-JP" altLang="en-US" sz="1400" dirty="0"/>
          </a:p>
        </p:txBody>
      </p:sp>
      <p:cxnSp>
        <p:nvCxnSpPr>
          <p:cNvPr id="17" name="直線コネクタ 16"/>
          <p:cNvCxnSpPr>
            <a:stCxn id="10" idx="1"/>
            <a:endCxn id="39" idx="4"/>
          </p:cNvCxnSpPr>
          <p:nvPr/>
        </p:nvCxnSpPr>
        <p:spPr>
          <a:xfrm flipH="1">
            <a:off x="2744797" y="5419810"/>
            <a:ext cx="126014" cy="0"/>
          </a:xfrm>
          <a:prstGeom prst="line">
            <a:avLst/>
          </a:prstGeom>
          <a:ln w="38100"/>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sp>
        <p:nvSpPr>
          <p:cNvPr id="21" name="テキスト ボックス 20"/>
          <p:cNvSpPr txBox="1"/>
          <p:nvPr/>
        </p:nvSpPr>
        <p:spPr>
          <a:xfrm>
            <a:off x="2267744" y="4653136"/>
            <a:ext cx="756084" cy="298724"/>
          </a:xfrm>
          <a:prstGeom prst="rect">
            <a:avLst/>
          </a:prstGeom>
          <a:noFill/>
        </p:spPr>
        <p:txBody>
          <a:bodyPr wrap="square" rtlCol="0">
            <a:spAutoFit/>
          </a:bodyPr>
          <a:lstStyle/>
          <a:p>
            <a:pPr algn="ctr"/>
            <a:r>
              <a:rPr kumimoji="1" lang="ja-JP" altLang="en-US" sz="1600" dirty="0" smtClean="0"/>
              <a:t>監視</a:t>
            </a:r>
            <a:endParaRPr kumimoji="1" lang="ja-JP" altLang="en-US" sz="1600" dirty="0"/>
          </a:p>
        </p:txBody>
      </p:sp>
      <p:sp>
        <p:nvSpPr>
          <p:cNvPr id="39" name="フローチャート : 磁気ディスク 38"/>
          <p:cNvSpPr/>
          <p:nvPr/>
        </p:nvSpPr>
        <p:spPr>
          <a:xfrm>
            <a:off x="1835696" y="4911518"/>
            <a:ext cx="909101" cy="1016585"/>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dirty="0" smtClean="0"/>
              <a:t>ブロック</a:t>
            </a:r>
            <a:endParaRPr kumimoji="1" lang="en-US" altLang="ja-JP" sz="1400" dirty="0" smtClean="0"/>
          </a:p>
          <a:p>
            <a:pPr algn="ctr"/>
            <a:r>
              <a:rPr lang="ja-JP" altLang="en-US" sz="1400" dirty="0" smtClean="0"/>
              <a:t>デバイス</a:t>
            </a:r>
            <a:endParaRPr kumimoji="1" lang="ja-JP" altLang="en-US" sz="1400" dirty="0"/>
          </a:p>
        </p:txBody>
      </p:sp>
      <p:cxnSp>
        <p:nvCxnSpPr>
          <p:cNvPr id="27" name="直線コネクタ 26"/>
          <p:cNvCxnSpPr>
            <a:endCxn id="10" idx="3"/>
          </p:cNvCxnSpPr>
          <p:nvPr/>
        </p:nvCxnSpPr>
        <p:spPr>
          <a:xfrm flipH="1">
            <a:off x="3626895" y="5419810"/>
            <a:ext cx="441049" cy="0"/>
          </a:xfrm>
          <a:prstGeom prst="line">
            <a:avLst/>
          </a:prstGeom>
          <a:ln w="38100"/>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sp>
        <p:nvSpPr>
          <p:cNvPr id="35" name="メモ 34"/>
          <p:cNvSpPr/>
          <p:nvPr/>
        </p:nvSpPr>
        <p:spPr>
          <a:xfrm flipV="1">
            <a:off x="3752909" y="4847981"/>
            <a:ext cx="882098" cy="1016584"/>
          </a:xfrm>
          <a:prstGeom prst="foldedCorner">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400" dirty="0"/>
          </a:p>
        </p:txBody>
      </p:sp>
      <p:sp>
        <p:nvSpPr>
          <p:cNvPr id="36" name="テキスト ボックス 35"/>
          <p:cNvSpPr txBox="1"/>
          <p:nvPr/>
        </p:nvSpPr>
        <p:spPr>
          <a:xfrm>
            <a:off x="3671900" y="5038591"/>
            <a:ext cx="1044116" cy="738664"/>
          </a:xfrm>
          <a:prstGeom prst="rect">
            <a:avLst/>
          </a:prstGeom>
          <a:noFill/>
        </p:spPr>
        <p:txBody>
          <a:bodyPr wrap="square" rtlCol="0">
            <a:spAutoFit/>
          </a:bodyPr>
          <a:lstStyle/>
          <a:p>
            <a:pPr algn="ctr"/>
            <a:r>
              <a:rPr kumimoji="1" lang="ja-JP" altLang="en-US" sz="1400" dirty="0" smtClean="0"/>
              <a:t>ディスク</a:t>
            </a:r>
            <a:endParaRPr kumimoji="1" lang="en-US" altLang="ja-JP" sz="1400" dirty="0" smtClean="0"/>
          </a:p>
          <a:p>
            <a:pPr algn="ctr"/>
            <a:r>
              <a:rPr lang="ja-JP" altLang="en-US" sz="1400" dirty="0" smtClean="0"/>
              <a:t>イメージ</a:t>
            </a:r>
            <a:endParaRPr lang="en-US" altLang="ja-JP" sz="1400" dirty="0" smtClean="0"/>
          </a:p>
          <a:p>
            <a:pPr algn="ctr"/>
            <a:r>
              <a:rPr lang="ja-JP" altLang="en-US" sz="1400" dirty="0" smtClean="0"/>
              <a:t>（</a:t>
            </a:r>
            <a:r>
              <a:rPr lang="en-US" altLang="ja-JP" sz="1400" dirty="0" smtClean="0"/>
              <a:t>qcow2</a:t>
            </a:r>
            <a:r>
              <a:rPr lang="ja-JP" altLang="en-US" sz="1400" dirty="0" smtClean="0"/>
              <a:t>）</a:t>
            </a:r>
            <a:endParaRPr kumimoji="1" lang="ja-JP" altLang="en-US" sz="1400" dirty="0"/>
          </a:p>
        </p:txBody>
      </p:sp>
      <p:sp>
        <p:nvSpPr>
          <p:cNvPr id="10" name="角丸四角形 9"/>
          <p:cNvSpPr/>
          <p:nvPr/>
        </p:nvSpPr>
        <p:spPr>
          <a:xfrm>
            <a:off x="2870811" y="5229200"/>
            <a:ext cx="756084" cy="38121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400" dirty="0" smtClean="0">
                <a:solidFill>
                  <a:schemeClr val="tx1"/>
                </a:solidFill>
              </a:rPr>
              <a:t>NBD</a:t>
            </a:r>
            <a:endParaRPr kumimoji="1" lang="ja-JP" altLang="en-US" sz="1400" dirty="0">
              <a:solidFill>
                <a:schemeClr val="tx1"/>
              </a:solidFill>
            </a:endParaRPr>
          </a:p>
        </p:txBody>
      </p:sp>
      <p:sp>
        <p:nvSpPr>
          <p:cNvPr id="24" name="正方形/長方形 23"/>
          <p:cNvSpPr/>
          <p:nvPr/>
        </p:nvSpPr>
        <p:spPr>
          <a:xfrm>
            <a:off x="5724129" y="4653136"/>
            <a:ext cx="819091" cy="50829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QEMU</a:t>
            </a:r>
            <a:endParaRPr kumimoji="1" lang="ja-JP" altLang="en-US" sz="1400" dirty="0"/>
          </a:p>
        </p:txBody>
      </p:sp>
      <p:sp>
        <p:nvSpPr>
          <p:cNvPr id="14" name="下矢印 13"/>
          <p:cNvSpPr/>
          <p:nvPr/>
        </p:nvSpPr>
        <p:spPr>
          <a:xfrm>
            <a:off x="2177734" y="4581128"/>
            <a:ext cx="252028" cy="444755"/>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400"/>
          </a:p>
        </p:txBody>
      </p:sp>
      <p:sp>
        <p:nvSpPr>
          <p:cNvPr id="41" name="円/楕円 40"/>
          <p:cNvSpPr/>
          <p:nvPr/>
        </p:nvSpPr>
        <p:spPr>
          <a:xfrm>
            <a:off x="6732240" y="5085184"/>
            <a:ext cx="756084" cy="38121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400" dirty="0" smtClean="0"/>
              <a:t>IDS</a:t>
            </a:r>
            <a:endParaRPr kumimoji="1" lang="ja-JP" altLang="en-US" sz="1400" dirty="0"/>
          </a:p>
        </p:txBody>
      </p:sp>
      <p:sp>
        <p:nvSpPr>
          <p:cNvPr id="42" name="下矢印 41"/>
          <p:cNvSpPr/>
          <p:nvPr/>
        </p:nvSpPr>
        <p:spPr>
          <a:xfrm rot="2773864">
            <a:off x="6565952" y="5467674"/>
            <a:ext cx="252028" cy="444755"/>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400"/>
          </a:p>
        </p:txBody>
      </p:sp>
      <p:sp>
        <p:nvSpPr>
          <p:cNvPr id="43" name="テキスト ボックス 42"/>
          <p:cNvSpPr txBox="1"/>
          <p:nvPr/>
        </p:nvSpPr>
        <p:spPr>
          <a:xfrm>
            <a:off x="6660232" y="5589240"/>
            <a:ext cx="756084" cy="298724"/>
          </a:xfrm>
          <a:prstGeom prst="rect">
            <a:avLst/>
          </a:prstGeom>
          <a:noFill/>
        </p:spPr>
        <p:txBody>
          <a:bodyPr wrap="square" rtlCol="0">
            <a:spAutoFit/>
          </a:bodyPr>
          <a:lstStyle/>
          <a:p>
            <a:pPr algn="ctr"/>
            <a:r>
              <a:rPr kumimoji="1" lang="ja-JP" altLang="en-US" sz="1600" dirty="0" smtClean="0"/>
              <a:t>監視</a:t>
            </a:r>
            <a:endParaRPr kumimoji="1" lang="ja-JP" altLang="en-US" sz="1600" dirty="0"/>
          </a:p>
        </p:txBody>
      </p:sp>
      <p:sp>
        <p:nvSpPr>
          <p:cNvPr id="44" name="テキスト ボックス 43"/>
          <p:cNvSpPr txBox="1"/>
          <p:nvPr/>
        </p:nvSpPr>
        <p:spPr>
          <a:xfrm>
            <a:off x="539552" y="4797152"/>
            <a:ext cx="1332148" cy="338554"/>
          </a:xfrm>
          <a:prstGeom prst="rect">
            <a:avLst/>
          </a:prstGeom>
          <a:noFill/>
        </p:spPr>
        <p:txBody>
          <a:bodyPr wrap="square" rtlCol="0">
            <a:spAutoFit/>
          </a:bodyPr>
          <a:lstStyle/>
          <a:p>
            <a:pPr algn="ctr"/>
            <a:r>
              <a:rPr lang="en-US" altLang="ja-JP" sz="1600" dirty="0" err="1" smtClean="0"/>
              <a:t>KVMonitor</a:t>
            </a:r>
            <a:endParaRPr kumimoji="1" lang="ja-JP" altLang="en-US" sz="1600" dirty="0"/>
          </a:p>
        </p:txBody>
      </p:sp>
      <p:sp>
        <p:nvSpPr>
          <p:cNvPr id="49" name="正方形/長方形 48"/>
          <p:cNvSpPr/>
          <p:nvPr/>
        </p:nvSpPr>
        <p:spPr>
          <a:xfrm>
            <a:off x="5796137" y="5085184"/>
            <a:ext cx="657464" cy="32519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400" dirty="0" smtClean="0"/>
              <a:t>eth0</a:t>
            </a:r>
            <a:endParaRPr kumimoji="1" lang="ja-JP" altLang="en-US" sz="1400" dirty="0"/>
          </a:p>
        </p:txBody>
      </p:sp>
      <p:sp>
        <p:nvSpPr>
          <p:cNvPr id="53" name="正方形/長方形 52"/>
          <p:cNvSpPr/>
          <p:nvPr/>
        </p:nvSpPr>
        <p:spPr>
          <a:xfrm>
            <a:off x="5796136" y="5805264"/>
            <a:ext cx="657464" cy="32519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smtClean="0"/>
              <a:t>tap0</a:t>
            </a:r>
            <a:endParaRPr kumimoji="1" lang="ja-JP" altLang="en-US" sz="1400" dirty="0"/>
          </a:p>
        </p:txBody>
      </p:sp>
      <p:sp>
        <p:nvSpPr>
          <p:cNvPr id="58" name="正方形/長方形 57"/>
          <p:cNvSpPr/>
          <p:nvPr/>
        </p:nvSpPr>
        <p:spPr>
          <a:xfrm>
            <a:off x="6297061" y="6165304"/>
            <a:ext cx="723211" cy="32519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400" dirty="0" smtClean="0"/>
              <a:t>br0</a:t>
            </a:r>
            <a:endParaRPr kumimoji="1" lang="ja-JP" altLang="en-US" sz="1400" dirty="0"/>
          </a:p>
        </p:txBody>
      </p:sp>
      <p:sp>
        <p:nvSpPr>
          <p:cNvPr id="60" name="正方形/長方形 59"/>
          <p:cNvSpPr/>
          <p:nvPr/>
        </p:nvSpPr>
        <p:spPr>
          <a:xfrm>
            <a:off x="7164288" y="6165304"/>
            <a:ext cx="723211" cy="32519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400" dirty="0" smtClean="0"/>
              <a:t>eth0</a:t>
            </a:r>
            <a:endParaRPr kumimoji="1" lang="ja-JP" altLang="en-US" sz="1400" dirty="0"/>
          </a:p>
        </p:txBody>
      </p:sp>
      <p:cxnSp>
        <p:nvCxnSpPr>
          <p:cNvPr id="29" name="直線コネクタ 28"/>
          <p:cNvCxnSpPr>
            <a:stCxn id="49" idx="2"/>
            <a:endCxn id="53" idx="0"/>
          </p:cNvCxnSpPr>
          <p:nvPr/>
        </p:nvCxnSpPr>
        <p:spPr>
          <a:xfrm flipH="1">
            <a:off x="6124868" y="5410381"/>
            <a:ext cx="1" cy="39488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60" idx="1"/>
            <a:endCxn id="58" idx="3"/>
          </p:cNvCxnSpPr>
          <p:nvPr/>
        </p:nvCxnSpPr>
        <p:spPr>
          <a:xfrm flipH="1">
            <a:off x="7020272" y="6327903"/>
            <a:ext cx="14401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0" name="図形 39"/>
          <p:cNvCxnSpPr>
            <a:stCxn id="53" idx="2"/>
            <a:endCxn id="58" idx="1"/>
          </p:cNvCxnSpPr>
          <p:nvPr/>
        </p:nvCxnSpPr>
        <p:spPr>
          <a:xfrm rot="16200000" flipH="1">
            <a:off x="6112243" y="6143085"/>
            <a:ext cx="197442" cy="172193"/>
          </a:xfrm>
          <a:prstGeom prst="bentConnector2">
            <a:avLst/>
          </a:prstGeom>
          <a:ln w="28575"/>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a:stCxn id="24" idx="1"/>
            <a:endCxn id="35" idx="3"/>
          </p:cNvCxnSpPr>
          <p:nvPr/>
        </p:nvCxnSpPr>
        <p:spPr>
          <a:xfrm flipH="1">
            <a:off x="4635007" y="4907282"/>
            <a:ext cx="1089122" cy="448991"/>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339752" y="4365104"/>
            <a:ext cx="3888432" cy="8640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sz="1400" dirty="0" smtClean="0"/>
          </a:p>
        </p:txBody>
      </p:sp>
      <p:sp>
        <p:nvSpPr>
          <p:cNvPr id="2" name="コンテンツ プレースホルダ 1"/>
          <p:cNvSpPr>
            <a:spLocks noGrp="1"/>
          </p:cNvSpPr>
          <p:nvPr>
            <p:ph idx="1"/>
          </p:nvPr>
        </p:nvSpPr>
        <p:spPr/>
        <p:txBody>
          <a:bodyPr/>
          <a:lstStyle/>
          <a:p>
            <a:r>
              <a:rPr lang="en-US" altLang="ja-JP" dirty="0" err="1" smtClean="0"/>
              <a:t>Xen</a:t>
            </a:r>
            <a:r>
              <a:rPr lang="ja-JP" altLang="en-US" dirty="0" smtClean="0"/>
              <a:t>用に開発された</a:t>
            </a:r>
            <a:r>
              <a:rPr lang="en-US" altLang="ja-JP" dirty="0" err="1" smtClean="0"/>
              <a:t>Transcall</a:t>
            </a:r>
            <a:r>
              <a:rPr lang="en-US" altLang="ja-JP" dirty="0" smtClean="0"/>
              <a:t>[</a:t>
            </a:r>
            <a:r>
              <a:rPr lang="ja-JP" altLang="en-US" dirty="0" smtClean="0"/>
              <a:t>飯田ら</a:t>
            </a:r>
            <a:r>
              <a:rPr lang="en-US" altLang="ja-JP" dirty="0" smtClean="0"/>
              <a:t>’</a:t>
            </a:r>
            <a:r>
              <a:rPr lang="ja-JP" altLang="en-US" dirty="0" smtClean="0"/>
              <a:t>１０</a:t>
            </a:r>
            <a:r>
              <a:rPr lang="en-US" altLang="ja-JP" dirty="0" smtClean="0"/>
              <a:t>]</a:t>
            </a:r>
            <a:r>
              <a:rPr lang="ja-JP" altLang="en-US" dirty="0" smtClean="0"/>
              <a:t>を</a:t>
            </a:r>
            <a:r>
              <a:rPr lang="en-US" altLang="ja-JP" dirty="0" smtClean="0"/>
              <a:t>KVM</a:t>
            </a:r>
            <a:r>
              <a:rPr lang="ja-JP" altLang="en-US" dirty="0" smtClean="0"/>
              <a:t>用に移植</a:t>
            </a:r>
            <a:endParaRPr lang="en-US" altLang="ja-JP" dirty="0" smtClean="0"/>
          </a:p>
          <a:p>
            <a:pPr lvl="1"/>
            <a:r>
              <a:rPr lang="en-US" altLang="ja-JP" dirty="0" err="1" smtClean="0"/>
              <a:t>Transcall</a:t>
            </a:r>
            <a:r>
              <a:rPr lang="ja-JP" altLang="en-US" dirty="0" smtClean="0"/>
              <a:t>は既存の</a:t>
            </a:r>
            <a:r>
              <a:rPr lang="en-US" altLang="ja-JP" dirty="0" smtClean="0"/>
              <a:t>IDS</a:t>
            </a:r>
            <a:r>
              <a:rPr lang="ja-JP" altLang="en-US" dirty="0" smtClean="0"/>
              <a:t>をオフロードするための実行環境を提供</a:t>
            </a:r>
            <a:endParaRPr lang="en-US" altLang="ja-JP" dirty="0" smtClean="0"/>
          </a:p>
          <a:p>
            <a:pPr lvl="1"/>
            <a:r>
              <a:rPr lang="en-US" altLang="ja-JP" dirty="0" err="1" smtClean="0"/>
              <a:t>KVMonitor</a:t>
            </a:r>
            <a:r>
              <a:rPr lang="ja-JP" altLang="en-US" dirty="0" smtClean="0"/>
              <a:t>経由でメモリ監視を行うように修正</a:t>
            </a:r>
            <a:endParaRPr lang="en-US" altLang="ja-JP" dirty="0" smtClean="0"/>
          </a:p>
        </p:txBody>
      </p:sp>
      <p:sp>
        <p:nvSpPr>
          <p:cNvPr id="3" name="スライド番号プレースホルダ 2"/>
          <p:cNvSpPr>
            <a:spLocks noGrp="1"/>
          </p:cNvSpPr>
          <p:nvPr>
            <p:ph type="sldNum" sz="quarter" idx="12"/>
          </p:nvPr>
        </p:nvSpPr>
        <p:spPr/>
        <p:txBody>
          <a:bodyPr/>
          <a:lstStyle/>
          <a:p>
            <a:fld id="{A83548A4-D756-43A9-BCD4-9934A251FCF9}" type="slidenum">
              <a:rPr kumimoji="1" lang="ja-JP" altLang="en-US" smtClean="0"/>
              <a:pPr/>
              <a:t>9</a:t>
            </a:fld>
            <a:endParaRPr kumimoji="1" lang="ja-JP" altLang="en-US"/>
          </a:p>
        </p:txBody>
      </p:sp>
      <p:sp>
        <p:nvSpPr>
          <p:cNvPr id="4" name="タイトル 3"/>
          <p:cNvSpPr>
            <a:spLocks noGrp="1"/>
          </p:cNvSpPr>
          <p:nvPr>
            <p:ph type="title"/>
          </p:nvPr>
        </p:nvSpPr>
        <p:spPr/>
        <p:txBody>
          <a:bodyPr>
            <a:normAutofit/>
          </a:bodyPr>
          <a:lstStyle/>
          <a:p>
            <a:r>
              <a:rPr lang="en-US" altLang="ja-JP" dirty="0" err="1" smtClean="0"/>
              <a:t>Transcall</a:t>
            </a:r>
            <a:r>
              <a:rPr lang="ja-JP" altLang="en-US" dirty="0" smtClean="0"/>
              <a:t>の移植</a:t>
            </a:r>
            <a:endParaRPr kumimoji="1" lang="ja-JP" altLang="en-US" dirty="0"/>
          </a:p>
        </p:txBody>
      </p:sp>
      <p:sp>
        <p:nvSpPr>
          <p:cNvPr id="5" name="正方形/長方形 4"/>
          <p:cNvSpPr/>
          <p:nvPr/>
        </p:nvSpPr>
        <p:spPr>
          <a:xfrm>
            <a:off x="2339752" y="5373216"/>
            <a:ext cx="3888432" cy="10801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dirty="0"/>
          </a:p>
        </p:txBody>
      </p:sp>
      <p:sp>
        <p:nvSpPr>
          <p:cNvPr id="6" name="正方形/長方形 5"/>
          <p:cNvSpPr/>
          <p:nvPr/>
        </p:nvSpPr>
        <p:spPr>
          <a:xfrm>
            <a:off x="2411760" y="4509120"/>
            <a:ext cx="1800200" cy="504056"/>
          </a:xfrm>
          <a:prstGeom prst="rect">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400" dirty="0" smtClean="0"/>
              <a:t>システムコール</a:t>
            </a:r>
            <a:endParaRPr kumimoji="1" lang="en-US" altLang="ja-JP" sz="1400" dirty="0" smtClean="0"/>
          </a:p>
          <a:p>
            <a:pPr algn="ctr"/>
            <a:r>
              <a:rPr lang="ja-JP" altLang="en-US" sz="1400" dirty="0" smtClean="0"/>
              <a:t>エミュレータ</a:t>
            </a:r>
            <a:endParaRPr kumimoji="1" lang="ja-JP" altLang="en-US" sz="1400" dirty="0"/>
          </a:p>
        </p:txBody>
      </p:sp>
      <p:sp>
        <p:nvSpPr>
          <p:cNvPr id="7" name="正方形/長方形 6"/>
          <p:cNvSpPr/>
          <p:nvPr/>
        </p:nvSpPr>
        <p:spPr>
          <a:xfrm>
            <a:off x="4355976" y="4509120"/>
            <a:ext cx="1800200" cy="504056"/>
          </a:xfrm>
          <a:prstGeom prst="rect">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lang="en-US" altLang="ja-JP" sz="1400" dirty="0" smtClean="0"/>
              <a:t>Shadow proc</a:t>
            </a:r>
          </a:p>
          <a:p>
            <a:pPr algn="ctr"/>
            <a:r>
              <a:rPr kumimoji="1" lang="ja-JP" altLang="en-US" sz="1400" dirty="0" smtClean="0"/>
              <a:t>ファイルシステム</a:t>
            </a:r>
            <a:endParaRPr kumimoji="1" lang="en-US" altLang="ja-JP" sz="1400" dirty="0" smtClean="0"/>
          </a:p>
        </p:txBody>
      </p:sp>
      <p:sp>
        <p:nvSpPr>
          <p:cNvPr id="9" name="テキスト ボックス 8"/>
          <p:cNvSpPr txBox="1"/>
          <p:nvPr/>
        </p:nvSpPr>
        <p:spPr>
          <a:xfrm>
            <a:off x="2267744" y="4005064"/>
            <a:ext cx="1224136" cy="307777"/>
          </a:xfrm>
          <a:prstGeom prst="rect">
            <a:avLst/>
          </a:prstGeom>
          <a:noFill/>
        </p:spPr>
        <p:txBody>
          <a:bodyPr wrap="square" rtlCol="0">
            <a:spAutoFit/>
          </a:bodyPr>
          <a:lstStyle/>
          <a:p>
            <a:pPr algn="ctr"/>
            <a:r>
              <a:rPr kumimoji="1" lang="en-US" altLang="ja-JP" sz="1400" dirty="0" err="1" smtClean="0"/>
              <a:t>Transcall</a:t>
            </a:r>
            <a:endParaRPr kumimoji="1" lang="ja-JP" altLang="en-US" sz="1400" dirty="0"/>
          </a:p>
        </p:txBody>
      </p:sp>
      <p:sp>
        <p:nvSpPr>
          <p:cNvPr id="10" name="テキスト ボックス 9"/>
          <p:cNvSpPr txBox="1"/>
          <p:nvPr/>
        </p:nvSpPr>
        <p:spPr>
          <a:xfrm>
            <a:off x="2339752" y="5517232"/>
            <a:ext cx="1224136" cy="307777"/>
          </a:xfrm>
          <a:prstGeom prst="rect">
            <a:avLst/>
          </a:prstGeom>
          <a:noFill/>
        </p:spPr>
        <p:txBody>
          <a:bodyPr wrap="square" rtlCol="0">
            <a:spAutoFit/>
          </a:bodyPr>
          <a:lstStyle/>
          <a:p>
            <a:pPr algn="ctr"/>
            <a:r>
              <a:rPr lang="en-US" altLang="ja-JP" sz="1400" dirty="0" err="1" smtClean="0"/>
              <a:t>KVMonitor</a:t>
            </a:r>
            <a:endParaRPr lang="en-US" altLang="ja-JP" sz="1400" dirty="0" smtClean="0"/>
          </a:p>
        </p:txBody>
      </p:sp>
      <p:sp>
        <p:nvSpPr>
          <p:cNvPr id="20" name="円/楕円 19"/>
          <p:cNvSpPr/>
          <p:nvPr/>
        </p:nvSpPr>
        <p:spPr>
          <a:xfrm>
            <a:off x="3779912" y="3429000"/>
            <a:ext cx="1008112" cy="52523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400" dirty="0" smtClean="0"/>
              <a:t>IDS</a:t>
            </a:r>
            <a:endParaRPr kumimoji="1" lang="ja-JP" altLang="en-US" sz="1400" dirty="0"/>
          </a:p>
        </p:txBody>
      </p:sp>
      <p:cxnSp>
        <p:nvCxnSpPr>
          <p:cNvPr id="30" name="直線矢印コネクタ 29"/>
          <p:cNvCxnSpPr>
            <a:stCxn id="20" idx="4"/>
            <a:endCxn id="8" idx="0"/>
          </p:cNvCxnSpPr>
          <p:nvPr/>
        </p:nvCxnSpPr>
        <p:spPr>
          <a:xfrm>
            <a:off x="4283968" y="3954235"/>
            <a:ext cx="0" cy="410869"/>
          </a:xfrm>
          <a:prstGeom prst="straightConnector1">
            <a:avLst/>
          </a:prstGeom>
          <a:ln w="28575">
            <a:headEnd type="arrow"/>
            <a:tailEnd type="arrow"/>
          </a:ln>
        </p:spPr>
        <p:style>
          <a:lnRef idx="1">
            <a:schemeClr val="accent2"/>
          </a:lnRef>
          <a:fillRef idx="0">
            <a:schemeClr val="accent2"/>
          </a:fillRef>
          <a:effectRef idx="0">
            <a:schemeClr val="accent2"/>
          </a:effectRef>
          <a:fontRef idx="minor">
            <a:schemeClr val="tx1"/>
          </a:fontRef>
        </p:style>
      </p:cxnSp>
      <p:cxnSp>
        <p:nvCxnSpPr>
          <p:cNvPr id="34" name="図形 33"/>
          <p:cNvCxnSpPr>
            <a:stCxn id="8" idx="2"/>
            <a:endCxn id="18" idx="1"/>
          </p:cNvCxnSpPr>
          <p:nvPr/>
        </p:nvCxnSpPr>
        <p:spPr>
          <a:xfrm rot="16200000" flipH="1">
            <a:off x="4238534" y="5274634"/>
            <a:ext cx="666932" cy="576064"/>
          </a:xfrm>
          <a:prstGeom prst="bentConnector2">
            <a:avLst/>
          </a:prstGeom>
          <a:ln w="28575">
            <a:headEnd type="arrow"/>
            <a:tailEnd type="arrow"/>
          </a:ln>
        </p:spPr>
        <p:style>
          <a:lnRef idx="1">
            <a:schemeClr val="accent2"/>
          </a:lnRef>
          <a:fillRef idx="0">
            <a:schemeClr val="accent2"/>
          </a:fillRef>
          <a:effectRef idx="0">
            <a:schemeClr val="accent2"/>
          </a:effectRef>
          <a:fontRef idx="minor">
            <a:schemeClr val="tx1"/>
          </a:fontRef>
        </p:style>
      </p:cxnSp>
      <p:sp>
        <p:nvSpPr>
          <p:cNvPr id="22" name="正方形/長方形 21"/>
          <p:cNvSpPr/>
          <p:nvPr/>
        </p:nvSpPr>
        <p:spPr>
          <a:xfrm>
            <a:off x="6444208" y="5229200"/>
            <a:ext cx="1008112" cy="36004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VM</a:t>
            </a:r>
          </a:p>
        </p:txBody>
      </p:sp>
      <p:sp>
        <p:nvSpPr>
          <p:cNvPr id="23" name="正方形/長方形 22"/>
          <p:cNvSpPr/>
          <p:nvPr/>
        </p:nvSpPr>
        <p:spPr>
          <a:xfrm>
            <a:off x="6444208" y="5733256"/>
            <a:ext cx="1008112" cy="72008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QEMU</a:t>
            </a:r>
          </a:p>
        </p:txBody>
      </p:sp>
      <p:sp>
        <p:nvSpPr>
          <p:cNvPr id="18" name="正方形/長方形 17"/>
          <p:cNvSpPr/>
          <p:nvPr/>
        </p:nvSpPr>
        <p:spPr>
          <a:xfrm>
            <a:off x="4860032" y="5517232"/>
            <a:ext cx="891528" cy="75779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400" dirty="0" smtClean="0"/>
              <a:t>VM</a:t>
            </a:r>
            <a:r>
              <a:rPr kumimoji="1" lang="ja-JP" altLang="en-US" sz="1400" dirty="0" smtClean="0"/>
              <a:t>物理</a:t>
            </a:r>
            <a:endParaRPr kumimoji="1" lang="en-US" altLang="ja-JP" sz="1400" dirty="0" smtClean="0"/>
          </a:p>
          <a:p>
            <a:pPr algn="ctr"/>
            <a:r>
              <a:rPr lang="ja-JP" altLang="en-US" sz="1400" dirty="0" smtClean="0"/>
              <a:t>メモリ</a:t>
            </a:r>
            <a:endParaRPr kumimoji="1" lang="ja-JP" altLang="en-US" sz="1400"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13968</TotalTime>
  <Words>1734</Words>
  <Application>Microsoft Office PowerPoint</Application>
  <PresentationFormat>画面に合わせる (4:3)</PresentationFormat>
  <Paragraphs>323</Paragraphs>
  <Slides>18</Slides>
  <Notes>16</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ビジネス</vt:lpstr>
      <vt:lpstr>KVMにおけるIDSオフロードのための仮想マシン監視機構</vt:lpstr>
      <vt:lpstr>仮想マシンによるIDSオフロード</vt:lpstr>
      <vt:lpstr>従来のIDSオフロードの研究</vt:lpstr>
      <vt:lpstr>本研究の目的</vt:lpstr>
      <vt:lpstr>KVMonitor</vt:lpstr>
      <vt:lpstr>メモリの監視</vt:lpstr>
      <vt:lpstr>メモリアドレスの変換</vt:lpstr>
      <vt:lpstr>ディスクとネットワークの監視</vt:lpstr>
      <vt:lpstr>Transcallの移植</vt:lpstr>
      <vt:lpstr>実験</vt:lpstr>
      <vt:lpstr>実験：メモリ監視性能の比較</vt:lpstr>
      <vt:lpstr>実験：ディスク監視性能の比較</vt:lpstr>
      <vt:lpstr>実験：ディスク監視性能の比較</vt:lpstr>
      <vt:lpstr>実験：Tripwireの性能比較</vt:lpstr>
      <vt:lpstr>実験：パケットキャプチャ性能の比較</vt:lpstr>
      <vt:lpstr>実験：chkrootkitの性能比較</vt:lpstr>
      <vt:lpstr>関連研究</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KVMにおける IDSオフロードの実現</dc:title>
  <dc:creator>workO2</dc:creator>
  <cp:lastModifiedBy>k</cp:lastModifiedBy>
  <cp:revision>1059</cp:revision>
  <dcterms:created xsi:type="dcterms:W3CDTF">2011-02-16T00:10:07Z</dcterms:created>
  <dcterms:modified xsi:type="dcterms:W3CDTF">2013-02-08T04:44:05Z</dcterms:modified>
</cp:coreProperties>
</file>