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8"/>
  </p:notesMasterIdLst>
  <p:handoutMasterIdLst>
    <p:handoutMasterId r:id="rId29"/>
  </p:handoutMasterIdLst>
  <p:sldIdLst>
    <p:sldId id="256" r:id="rId2"/>
    <p:sldId id="258" r:id="rId3"/>
    <p:sldId id="319" r:id="rId4"/>
    <p:sldId id="326" r:id="rId5"/>
    <p:sldId id="320" r:id="rId6"/>
    <p:sldId id="260" r:id="rId7"/>
    <p:sldId id="262" r:id="rId8"/>
    <p:sldId id="306" r:id="rId9"/>
    <p:sldId id="293" r:id="rId10"/>
    <p:sldId id="327" r:id="rId11"/>
    <p:sldId id="308" r:id="rId12"/>
    <p:sldId id="322" r:id="rId13"/>
    <p:sldId id="328" r:id="rId14"/>
    <p:sldId id="300" r:id="rId15"/>
    <p:sldId id="325" r:id="rId16"/>
    <p:sldId id="329" r:id="rId17"/>
    <p:sldId id="317" r:id="rId18"/>
    <p:sldId id="313" r:id="rId19"/>
    <p:sldId id="321" r:id="rId20"/>
    <p:sldId id="314" r:id="rId21"/>
    <p:sldId id="315" r:id="rId22"/>
    <p:sldId id="318" r:id="rId23"/>
    <p:sldId id="323" r:id="rId24"/>
    <p:sldId id="324" r:id="rId25"/>
    <p:sldId id="270" r:id="rId26"/>
    <p:sldId id="267" r:id="rId2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EBFF"/>
    <a:srgbClr val="BEEAFE"/>
    <a:srgbClr val="E6ECFE"/>
    <a:srgbClr val="FFE1FF"/>
    <a:srgbClr val="6DF12B"/>
    <a:srgbClr val="D6FEC2"/>
    <a:srgbClr val="FFF7B9"/>
    <a:srgbClr val="1DFF1D"/>
    <a:srgbClr val="33CC33"/>
    <a:srgbClr val="008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0" autoAdjust="0"/>
    <p:restoredTop sz="80079" autoAdjust="0"/>
  </p:normalViewPr>
  <p:slideViewPr>
    <p:cSldViewPr>
      <p:cViewPr>
        <p:scale>
          <a:sx n="70" d="100"/>
          <a:sy n="70" d="100"/>
        </p:scale>
        <p:origin x="-1878" y="-2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6726"/>
    </p:cViewPr>
  </p:sorterViewPr>
  <p:notesViewPr>
    <p:cSldViewPr>
      <p:cViewPr varScale="1">
        <p:scale>
          <a:sx n="56" d="100"/>
          <a:sy n="56" d="100"/>
        </p:scale>
        <p:origin x="-1524" y="-84"/>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orkO2\Dropbox\kit\Windows\nakamura_master\exprimen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workO2\Dropbox\kit\Windows\nakamura_master\exprimen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workO2\Dropbox\kit\Windows\nakamura_master\exprimen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workO2\Dropbox\kit\Windows\nakamura_master\exprimen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18698935853974202"/>
          <c:y val="8.2147156054722142E-2"/>
          <c:w val="0.76625190998809711"/>
          <c:h val="0.71462059658102706"/>
        </c:manualLayout>
      </c:layout>
      <c:barChart>
        <c:barDir val="col"/>
        <c:grouping val="clustered"/>
        <c:ser>
          <c:idx val="0"/>
          <c:order val="0"/>
          <c:dLbls>
            <c:numFmt formatCode="#,##0.0_);\(#,##0.0\)" sourceLinked="0"/>
            <c:showVal val="1"/>
          </c:dLbls>
          <c:cat>
            <c:strRef>
              <c:f>(Sheet5!$M$28,Sheet5!$O$28)</c:f>
              <c:strCache>
                <c:ptCount val="2"/>
                <c:pt idx="0">
                  <c:v>メモリファイル使用</c:v>
                </c:pt>
                <c:pt idx="1">
                  <c:v>メモリファイル不使用</c:v>
                </c:pt>
              </c:strCache>
            </c:strRef>
          </c:cat>
          <c:val>
            <c:numRef>
              <c:f>(Sheet5!$E$17,Sheet5!$R$50)</c:f>
              <c:numCache>
                <c:formatCode>General</c:formatCode>
                <c:ptCount val="2"/>
                <c:pt idx="0">
                  <c:v>8.6231000000000009</c:v>
                </c:pt>
                <c:pt idx="1">
                  <c:v>8.5150000000000006</c:v>
                </c:pt>
              </c:numCache>
            </c:numRef>
          </c:val>
        </c:ser>
        <c:axId val="62087552"/>
        <c:axId val="62089088"/>
      </c:barChart>
      <c:catAx>
        <c:axId val="62087552"/>
        <c:scaling>
          <c:orientation val="minMax"/>
        </c:scaling>
        <c:axPos val="b"/>
        <c:tickLblPos val="nextTo"/>
        <c:crossAx val="62089088"/>
        <c:crosses val="autoZero"/>
        <c:auto val="1"/>
        <c:lblAlgn val="ctr"/>
        <c:lblOffset val="100"/>
      </c:catAx>
      <c:valAx>
        <c:axId val="62089088"/>
        <c:scaling>
          <c:orientation val="minMax"/>
          <c:min val="0"/>
        </c:scaling>
        <c:axPos val="l"/>
        <c:majorGridlines/>
        <c:title>
          <c:tx>
            <c:rich>
              <a:bodyPr rot="-5400000" vert="horz"/>
              <a:lstStyle/>
              <a:p>
                <a:pPr>
                  <a:defRPr/>
                </a:pPr>
                <a:r>
                  <a:rPr lang="ja-JP"/>
                  <a:t>読み込み性能（</a:t>
                </a:r>
                <a:r>
                  <a:rPr lang="en-US"/>
                  <a:t>GB/s</a:t>
                </a:r>
                <a:r>
                  <a:rPr lang="ja-JP"/>
                  <a:t>）</a:t>
                </a:r>
              </a:p>
            </c:rich>
          </c:tx>
          <c:layout/>
        </c:title>
        <c:numFmt formatCode="General" sourceLinked="1"/>
        <c:tickLblPos val="nextTo"/>
        <c:crossAx val="62087552"/>
        <c:crosses val="autoZero"/>
        <c:crossBetween val="between"/>
        <c:majorUnit val="2"/>
      </c:valAx>
    </c:plotArea>
    <c:plotVisOnly val="1"/>
  </c:chart>
  <c:txPr>
    <a:bodyPr/>
    <a:lstStyle/>
    <a:p>
      <a:pPr>
        <a:defRPr sz="1400"/>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18097758073058948"/>
          <c:y val="0.10484472446246312"/>
          <c:w val="0.75133249123229129"/>
          <c:h val="0.7051067093078256"/>
        </c:manualLayout>
      </c:layout>
      <c:barChart>
        <c:barDir val="col"/>
        <c:grouping val="clustered"/>
        <c:ser>
          <c:idx val="0"/>
          <c:order val="0"/>
          <c:dLbls>
            <c:numFmt formatCode="#,##0.0_);\(#,##0.0\)" sourceLinked="0"/>
            <c:showVal val="1"/>
          </c:dLbls>
          <c:cat>
            <c:strRef>
              <c:f>(Sheet5!$M$28,Sheet5!$O$28)</c:f>
              <c:strCache>
                <c:ptCount val="2"/>
                <c:pt idx="0">
                  <c:v>メモリファイル使用</c:v>
                </c:pt>
                <c:pt idx="1">
                  <c:v>メモリファイル不使用</c:v>
                </c:pt>
              </c:strCache>
            </c:strRef>
          </c:cat>
          <c:val>
            <c:numRef>
              <c:f>(Sheet5!$P$45,Sheet5!$N$45)</c:f>
              <c:numCache>
                <c:formatCode>General</c:formatCode>
                <c:ptCount val="2"/>
                <c:pt idx="0">
                  <c:v>6.5798000000000014</c:v>
                </c:pt>
                <c:pt idx="1">
                  <c:v>6.2730000000000024</c:v>
                </c:pt>
              </c:numCache>
            </c:numRef>
          </c:val>
        </c:ser>
        <c:axId val="62117376"/>
        <c:axId val="62118912"/>
      </c:barChart>
      <c:catAx>
        <c:axId val="62117376"/>
        <c:scaling>
          <c:orientation val="minMax"/>
        </c:scaling>
        <c:axPos val="b"/>
        <c:tickLblPos val="nextTo"/>
        <c:crossAx val="62118912"/>
        <c:crosses val="autoZero"/>
        <c:auto val="1"/>
        <c:lblAlgn val="ctr"/>
        <c:lblOffset val="100"/>
      </c:catAx>
      <c:valAx>
        <c:axId val="62118912"/>
        <c:scaling>
          <c:orientation val="minMax"/>
          <c:min val="0"/>
        </c:scaling>
        <c:axPos val="l"/>
        <c:majorGridlines/>
        <c:title>
          <c:tx>
            <c:rich>
              <a:bodyPr rot="-5400000" vert="horz"/>
              <a:lstStyle/>
              <a:p>
                <a:pPr>
                  <a:defRPr/>
                </a:pPr>
                <a:r>
                  <a:rPr lang="ja-JP"/>
                  <a:t>書き込み性能（</a:t>
                </a:r>
                <a:r>
                  <a:rPr lang="en-US"/>
                  <a:t>GB/s</a:t>
                </a:r>
                <a:r>
                  <a:rPr lang="ja-JP"/>
                  <a:t>）</a:t>
                </a:r>
              </a:p>
            </c:rich>
          </c:tx>
          <c:layout/>
        </c:title>
        <c:numFmt formatCode="General" sourceLinked="1"/>
        <c:tickLblPos val="nextTo"/>
        <c:crossAx val="62117376"/>
        <c:crosses val="autoZero"/>
        <c:crossBetween val="between"/>
        <c:majorUnit val="1"/>
      </c:valAx>
    </c:plotArea>
    <c:plotVisOnly val="1"/>
  </c:chart>
  <c:txPr>
    <a:bodyPr/>
    <a:lstStyle/>
    <a:p>
      <a:pPr>
        <a:defRPr sz="1400"/>
      </a:pPr>
      <a:endParaRPr lang="ja-JP"/>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5988429991580971"/>
          <c:y val="0.20118222483937528"/>
          <c:w val="0.80220547256092423"/>
          <c:h val="0.60450610912461555"/>
        </c:manualLayout>
      </c:layout>
      <c:scatterChart>
        <c:scatterStyle val="lineMarker"/>
        <c:ser>
          <c:idx val="0"/>
          <c:order val="0"/>
          <c:tx>
            <c:v>loop(VM)</c:v>
          </c:tx>
          <c:marker>
            <c:symbol val="none"/>
          </c:marker>
          <c:yVal>
            <c:numRef>
              <c:f>Sheet3!$C$65:$C$124</c:f>
              <c:numCache>
                <c:formatCode>General</c:formatCode>
                <c:ptCount val="60"/>
                <c:pt idx="0">
                  <c:v>5</c:v>
                </c:pt>
                <c:pt idx="1">
                  <c:v>58</c:v>
                </c:pt>
                <c:pt idx="2">
                  <c:v>99</c:v>
                </c:pt>
                <c:pt idx="3">
                  <c:v>99</c:v>
                </c:pt>
                <c:pt idx="4">
                  <c:v>100</c:v>
                </c:pt>
                <c:pt idx="5">
                  <c:v>52</c:v>
                </c:pt>
                <c:pt idx="6">
                  <c:v>50</c:v>
                </c:pt>
                <c:pt idx="7">
                  <c:v>51</c:v>
                </c:pt>
                <c:pt idx="8">
                  <c:v>52</c:v>
                </c:pt>
                <c:pt idx="9">
                  <c:v>51</c:v>
                </c:pt>
                <c:pt idx="10">
                  <c:v>51</c:v>
                </c:pt>
                <c:pt idx="11">
                  <c:v>51</c:v>
                </c:pt>
                <c:pt idx="12">
                  <c:v>51</c:v>
                </c:pt>
                <c:pt idx="13">
                  <c:v>52</c:v>
                </c:pt>
                <c:pt idx="14">
                  <c:v>51</c:v>
                </c:pt>
                <c:pt idx="15">
                  <c:v>51</c:v>
                </c:pt>
                <c:pt idx="16">
                  <c:v>52</c:v>
                </c:pt>
                <c:pt idx="17">
                  <c:v>51</c:v>
                </c:pt>
                <c:pt idx="18">
                  <c:v>50</c:v>
                </c:pt>
                <c:pt idx="19">
                  <c:v>52</c:v>
                </c:pt>
                <c:pt idx="20">
                  <c:v>51</c:v>
                </c:pt>
                <c:pt idx="21">
                  <c:v>52</c:v>
                </c:pt>
                <c:pt idx="22">
                  <c:v>51</c:v>
                </c:pt>
                <c:pt idx="23">
                  <c:v>51</c:v>
                </c:pt>
                <c:pt idx="24">
                  <c:v>51</c:v>
                </c:pt>
                <c:pt idx="25">
                  <c:v>51</c:v>
                </c:pt>
                <c:pt idx="26">
                  <c:v>52</c:v>
                </c:pt>
                <c:pt idx="27">
                  <c:v>51</c:v>
                </c:pt>
                <c:pt idx="28">
                  <c:v>70</c:v>
                </c:pt>
                <c:pt idx="29">
                  <c:v>99</c:v>
                </c:pt>
                <c:pt idx="30">
                  <c:v>71</c:v>
                </c:pt>
                <c:pt idx="31">
                  <c:v>60</c:v>
                </c:pt>
                <c:pt idx="32">
                  <c:v>61</c:v>
                </c:pt>
                <c:pt idx="33">
                  <c:v>60</c:v>
                </c:pt>
                <c:pt idx="34">
                  <c:v>60</c:v>
                </c:pt>
                <c:pt idx="35">
                  <c:v>61</c:v>
                </c:pt>
                <c:pt idx="36">
                  <c:v>60</c:v>
                </c:pt>
                <c:pt idx="37">
                  <c:v>60</c:v>
                </c:pt>
                <c:pt idx="38">
                  <c:v>60</c:v>
                </c:pt>
                <c:pt idx="39">
                  <c:v>83</c:v>
                </c:pt>
                <c:pt idx="40">
                  <c:v>51</c:v>
                </c:pt>
                <c:pt idx="41">
                  <c:v>37</c:v>
                </c:pt>
                <c:pt idx="42">
                  <c:v>31</c:v>
                </c:pt>
                <c:pt idx="43">
                  <c:v>30</c:v>
                </c:pt>
                <c:pt idx="44">
                  <c:v>32</c:v>
                </c:pt>
                <c:pt idx="45">
                  <c:v>31</c:v>
                </c:pt>
                <c:pt idx="46">
                  <c:v>30</c:v>
                </c:pt>
                <c:pt idx="47">
                  <c:v>31</c:v>
                </c:pt>
                <c:pt idx="48">
                  <c:v>31</c:v>
                </c:pt>
                <c:pt idx="49">
                  <c:v>31</c:v>
                </c:pt>
                <c:pt idx="50">
                  <c:v>30</c:v>
                </c:pt>
                <c:pt idx="51">
                  <c:v>45</c:v>
                </c:pt>
                <c:pt idx="52">
                  <c:v>51</c:v>
                </c:pt>
                <c:pt idx="53">
                  <c:v>51</c:v>
                </c:pt>
                <c:pt idx="54">
                  <c:v>51</c:v>
                </c:pt>
                <c:pt idx="55">
                  <c:v>51</c:v>
                </c:pt>
                <c:pt idx="56">
                  <c:v>52</c:v>
                </c:pt>
                <c:pt idx="57">
                  <c:v>51</c:v>
                </c:pt>
                <c:pt idx="58">
                  <c:v>51</c:v>
                </c:pt>
                <c:pt idx="59">
                  <c:v>52</c:v>
                </c:pt>
              </c:numCache>
            </c:numRef>
          </c:yVal>
        </c:ser>
        <c:ser>
          <c:idx val="1"/>
          <c:order val="1"/>
          <c:tx>
            <c:v>Tripwire</c:v>
          </c:tx>
          <c:spPr>
            <a:ln>
              <a:solidFill>
                <a:schemeClr val="accent4"/>
              </a:solidFill>
            </a:ln>
          </c:spPr>
          <c:marker>
            <c:symbol val="none"/>
          </c:marker>
          <c:yVal>
            <c:numRef>
              <c:f>Sheet3!$D$65:$D$124</c:f>
              <c:numCache>
                <c:formatCode>General</c:formatCode>
                <c:ptCount val="60"/>
                <c:pt idx="0">
                  <c:v>0</c:v>
                </c:pt>
                <c:pt idx="1">
                  <c:v>0</c:v>
                </c:pt>
                <c:pt idx="2">
                  <c:v>0</c:v>
                </c:pt>
                <c:pt idx="3">
                  <c:v>0</c:v>
                </c:pt>
                <c:pt idx="4">
                  <c:v>0</c:v>
                </c:pt>
                <c:pt idx="5">
                  <c:v>8</c:v>
                </c:pt>
                <c:pt idx="6">
                  <c:v>50</c:v>
                </c:pt>
                <c:pt idx="7">
                  <c:v>49</c:v>
                </c:pt>
                <c:pt idx="8">
                  <c:v>50</c:v>
                </c:pt>
                <c:pt idx="9">
                  <c:v>49</c:v>
                </c:pt>
                <c:pt idx="10">
                  <c:v>49</c:v>
                </c:pt>
                <c:pt idx="11">
                  <c:v>49</c:v>
                </c:pt>
                <c:pt idx="12">
                  <c:v>49</c:v>
                </c:pt>
                <c:pt idx="13">
                  <c:v>49</c:v>
                </c:pt>
                <c:pt idx="14">
                  <c:v>50</c:v>
                </c:pt>
                <c:pt idx="15">
                  <c:v>49</c:v>
                </c:pt>
                <c:pt idx="16">
                  <c:v>50</c:v>
                </c:pt>
                <c:pt idx="17">
                  <c:v>49</c:v>
                </c:pt>
                <c:pt idx="18">
                  <c:v>49</c:v>
                </c:pt>
                <c:pt idx="19">
                  <c:v>49</c:v>
                </c:pt>
                <c:pt idx="20">
                  <c:v>50</c:v>
                </c:pt>
                <c:pt idx="21">
                  <c:v>49</c:v>
                </c:pt>
                <c:pt idx="22">
                  <c:v>50</c:v>
                </c:pt>
                <c:pt idx="23">
                  <c:v>49</c:v>
                </c:pt>
                <c:pt idx="24">
                  <c:v>49</c:v>
                </c:pt>
                <c:pt idx="25">
                  <c:v>49</c:v>
                </c:pt>
                <c:pt idx="26">
                  <c:v>49</c:v>
                </c:pt>
                <c:pt idx="27">
                  <c:v>49</c:v>
                </c:pt>
                <c:pt idx="28">
                  <c:v>0</c:v>
                </c:pt>
                <c:pt idx="29">
                  <c:v>0</c:v>
                </c:pt>
                <c:pt idx="30">
                  <c:v>0</c:v>
                </c:pt>
                <c:pt idx="31">
                  <c:v>0</c:v>
                </c:pt>
                <c:pt idx="32">
                  <c:v>0</c:v>
                </c:pt>
                <c:pt idx="33">
                  <c:v>0</c:v>
                </c:pt>
                <c:pt idx="34">
                  <c:v>0</c:v>
                </c:pt>
                <c:pt idx="35">
                  <c:v>0</c:v>
                </c:pt>
                <c:pt idx="36">
                  <c:v>0</c:v>
                </c:pt>
                <c:pt idx="37">
                  <c:v>0</c:v>
                </c:pt>
                <c:pt idx="38">
                  <c:v>0</c:v>
                </c:pt>
                <c:pt idx="39">
                  <c:v>18</c:v>
                </c:pt>
                <c:pt idx="40">
                  <c:v>49</c:v>
                </c:pt>
                <c:pt idx="41">
                  <c:v>36</c:v>
                </c:pt>
                <c:pt idx="42">
                  <c:v>29</c:v>
                </c:pt>
                <c:pt idx="43">
                  <c:v>31</c:v>
                </c:pt>
                <c:pt idx="44">
                  <c:v>29</c:v>
                </c:pt>
                <c:pt idx="45">
                  <c:v>29</c:v>
                </c:pt>
                <c:pt idx="46">
                  <c:v>30</c:v>
                </c:pt>
                <c:pt idx="47">
                  <c:v>29</c:v>
                </c:pt>
                <c:pt idx="48">
                  <c:v>29</c:v>
                </c:pt>
                <c:pt idx="49">
                  <c:v>29</c:v>
                </c:pt>
                <c:pt idx="50">
                  <c:v>30</c:v>
                </c:pt>
                <c:pt idx="51">
                  <c:v>43</c:v>
                </c:pt>
                <c:pt idx="52">
                  <c:v>49</c:v>
                </c:pt>
                <c:pt idx="53">
                  <c:v>49</c:v>
                </c:pt>
                <c:pt idx="54">
                  <c:v>49</c:v>
                </c:pt>
                <c:pt idx="55">
                  <c:v>49</c:v>
                </c:pt>
                <c:pt idx="56">
                  <c:v>50</c:v>
                </c:pt>
                <c:pt idx="57">
                  <c:v>49</c:v>
                </c:pt>
                <c:pt idx="58">
                  <c:v>49</c:v>
                </c:pt>
                <c:pt idx="59">
                  <c:v>0</c:v>
                </c:pt>
              </c:numCache>
            </c:numRef>
          </c:yVal>
        </c:ser>
        <c:ser>
          <c:idx val="2"/>
          <c:order val="2"/>
          <c:tx>
            <c:v>loop(Host)</c:v>
          </c:tx>
          <c:marker>
            <c:symbol val="none"/>
          </c:marker>
          <c:yVal>
            <c:numRef>
              <c:f>Sheet3!$E$65:$E$124</c:f>
              <c:numCache>
                <c:formatCode>General</c:formatCode>
                <c:ptCount val="6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29</c:v>
                </c:pt>
                <c:pt idx="31">
                  <c:v>40</c:v>
                </c:pt>
                <c:pt idx="32">
                  <c:v>41</c:v>
                </c:pt>
                <c:pt idx="33">
                  <c:v>40</c:v>
                </c:pt>
                <c:pt idx="34">
                  <c:v>40</c:v>
                </c:pt>
                <c:pt idx="35">
                  <c:v>40</c:v>
                </c:pt>
                <c:pt idx="36">
                  <c:v>40</c:v>
                </c:pt>
                <c:pt idx="37">
                  <c:v>40</c:v>
                </c:pt>
                <c:pt idx="38">
                  <c:v>40</c:v>
                </c:pt>
                <c:pt idx="39">
                  <c:v>40</c:v>
                </c:pt>
                <c:pt idx="40">
                  <c:v>0</c:v>
                </c:pt>
                <c:pt idx="41">
                  <c:v>26</c:v>
                </c:pt>
                <c:pt idx="42">
                  <c:v>40</c:v>
                </c:pt>
                <c:pt idx="43">
                  <c:v>40</c:v>
                </c:pt>
                <c:pt idx="44">
                  <c:v>40</c:v>
                </c:pt>
                <c:pt idx="45">
                  <c:v>40</c:v>
                </c:pt>
                <c:pt idx="46">
                  <c:v>40</c:v>
                </c:pt>
                <c:pt idx="47">
                  <c:v>41</c:v>
                </c:pt>
                <c:pt idx="48">
                  <c:v>40</c:v>
                </c:pt>
                <c:pt idx="49">
                  <c:v>40</c:v>
                </c:pt>
                <c:pt idx="50">
                  <c:v>40</c:v>
                </c:pt>
                <c:pt idx="51">
                  <c:v>0</c:v>
                </c:pt>
                <c:pt idx="52">
                  <c:v>0</c:v>
                </c:pt>
                <c:pt idx="53">
                  <c:v>0</c:v>
                </c:pt>
                <c:pt idx="54">
                  <c:v>0</c:v>
                </c:pt>
                <c:pt idx="55">
                  <c:v>0</c:v>
                </c:pt>
                <c:pt idx="56">
                  <c:v>0</c:v>
                </c:pt>
                <c:pt idx="57">
                  <c:v>0</c:v>
                </c:pt>
                <c:pt idx="58">
                  <c:v>0</c:v>
                </c:pt>
                <c:pt idx="59">
                  <c:v>0</c:v>
                </c:pt>
              </c:numCache>
            </c:numRef>
          </c:yVal>
        </c:ser>
        <c:ser>
          <c:idx val="3"/>
          <c:order val="3"/>
          <c:tx>
            <c:v>Group1</c:v>
          </c:tx>
          <c:spPr>
            <a:ln>
              <a:solidFill>
                <a:schemeClr val="accent2"/>
              </a:solidFill>
            </a:ln>
          </c:spPr>
          <c:marker>
            <c:symbol val="none"/>
          </c:marker>
          <c:yVal>
            <c:numRef>
              <c:f>Sheet3!$G$65:$G$124</c:f>
              <c:numCache>
                <c:formatCode>General</c:formatCode>
                <c:ptCount val="60"/>
                <c:pt idx="0">
                  <c:v>5</c:v>
                </c:pt>
                <c:pt idx="1">
                  <c:v>58</c:v>
                </c:pt>
                <c:pt idx="2">
                  <c:v>99</c:v>
                </c:pt>
                <c:pt idx="3">
                  <c:v>99</c:v>
                </c:pt>
                <c:pt idx="4">
                  <c:v>100</c:v>
                </c:pt>
                <c:pt idx="5">
                  <c:v>60</c:v>
                </c:pt>
                <c:pt idx="6">
                  <c:v>100</c:v>
                </c:pt>
                <c:pt idx="7">
                  <c:v>100</c:v>
                </c:pt>
                <c:pt idx="8">
                  <c:v>102</c:v>
                </c:pt>
                <c:pt idx="9">
                  <c:v>100</c:v>
                </c:pt>
                <c:pt idx="10">
                  <c:v>100</c:v>
                </c:pt>
                <c:pt idx="11">
                  <c:v>100</c:v>
                </c:pt>
                <c:pt idx="12">
                  <c:v>100</c:v>
                </c:pt>
                <c:pt idx="13">
                  <c:v>101</c:v>
                </c:pt>
                <c:pt idx="14">
                  <c:v>101</c:v>
                </c:pt>
                <c:pt idx="15">
                  <c:v>100</c:v>
                </c:pt>
                <c:pt idx="16">
                  <c:v>102</c:v>
                </c:pt>
                <c:pt idx="17">
                  <c:v>100</c:v>
                </c:pt>
                <c:pt idx="18">
                  <c:v>99</c:v>
                </c:pt>
                <c:pt idx="19">
                  <c:v>101</c:v>
                </c:pt>
                <c:pt idx="20">
                  <c:v>101</c:v>
                </c:pt>
                <c:pt idx="21">
                  <c:v>101</c:v>
                </c:pt>
                <c:pt idx="22">
                  <c:v>101</c:v>
                </c:pt>
                <c:pt idx="23">
                  <c:v>100</c:v>
                </c:pt>
                <c:pt idx="24">
                  <c:v>100</c:v>
                </c:pt>
                <c:pt idx="25">
                  <c:v>100</c:v>
                </c:pt>
                <c:pt idx="26">
                  <c:v>101</c:v>
                </c:pt>
                <c:pt idx="27">
                  <c:v>100</c:v>
                </c:pt>
                <c:pt idx="28">
                  <c:v>70</c:v>
                </c:pt>
                <c:pt idx="29">
                  <c:v>99</c:v>
                </c:pt>
                <c:pt idx="30">
                  <c:v>71</c:v>
                </c:pt>
                <c:pt idx="31">
                  <c:v>60</c:v>
                </c:pt>
                <c:pt idx="32">
                  <c:v>61</c:v>
                </c:pt>
                <c:pt idx="33">
                  <c:v>60</c:v>
                </c:pt>
                <c:pt idx="34">
                  <c:v>60</c:v>
                </c:pt>
                <c:pt idx="35">
                  <c:v>61</c:v>
                </c:pt>
                <c:pt idx="36">
                  <c:v>60</c:v>
                </c:pt>
                <c:pt idx="37">
                  <c:v>60</c:v>
                </c:pt>
                <c:pt idx="38">
                  <c:v>60</c:v>
                </c:pt>
                <c:pt idx="39">
                  <c:v>101</c:v>
                </c:pt>
                <c:pt idx="40">
                  <c:v>100</c:v>
                </c:pt>
                <c:pt idx="41">
                  <c:v>73</c:v>
                </c:pt>
                <c:pt idx="42">
                  <c:v>60</c:v>
                </c:pt>
                <c:pt idx="43">
                  <c:v>61</c:v>
                </c:pt>
                <c:pt idx="44">
                  <c:v>61</c:v>
                </c:pt>
                <c:pt idx="45">
                  <c:v>60</c:v>
                </c:pt>
                <c:pt idx="46">
                  <c:v>60</c:v>
                </c:pt>
                <c:pt idx="47">
                  <c:v>60</c:v>
                </c:pt>
                <c:pt idx="48">
                  <c:v>60</c:v>
                </c:pt>
                <c:pt idx="49">
                  <c:v>60</c:v>
                </c:pt>
                <c:pt idx="50">
                  <c:v>60</c:v>
                </c:pt>
                <c:pt idx="51">
                  <c:v>88</c:v>
                </c:pt>
                <c:pt idx="52">
                  <c:v>100</c:v>
                </c:pt>
                <c:pt idx="53">
                  <c:v>100</c:v>
                </c:pt>
                <c:pt idx="54">
                  <c:v>100</c:v>
                </c:pt>
                <c:pt idx="55">
                  <c:v>100</c:v>
                </c:pt>
                <c:pt idx="56">
                  <c:v>102</c:v>
                </c:pt>
                <c:pt idx="57">
                  <c:v>100</c:v>
                </c:pt>
                <c:pt idx="58">
                  <c:v>100</c:v>
                </c:pt>
                <c:pt idx="59">
                  <c:v>52</c:v>
                </c:pt>
              </c:numCache>
            </c:numRef>
          </c:yVal>
        </c:ser>
        <c:axId val="63370368"/>
        <c:axId val="63372288"/>
      </c:scatterChart>
      <c:valAx>
        <c:axId val="63370368"/>
        <c:scaling>
          <c:orientation val="minMax"/>
          <c:max val="60"/>
        </c:scaling>
        <c:axPos val="b"/>
        <c:title>
          <c:tx>
            <c:rich>
              <a:bodyPr/>
              <a:lstStyle/>
              <a:p>
                <a:pPr>
                  <a:defRPr/>
                </a:pPr>
                <a:r>
                  <a:rPr lang="ja-JP" altLang="en-US" dirty="0" smtClean="0"/>
                  <a:t>経過時間（</a:t>
                </a:r>
                <a:r>
                  <a:rPr lang="en-US" altLang="ja-JP" dirty="0" smtClean="0"/>
                  <a:t>s</a:t>
                </a:r>
                <a:r>
                  <a:rPr lang="ja-JP" altLang="en-US" dirty="0" smtClean="0"/>
                  <a:t>）</a:t>
                </a:r>
                <a:endParaRPr lang="ja-JP" altLang="en-US" dirty="0"/>
              </a:p>
            </c:rich>
          </c:tx>
          <c:layout>
            <c:manualLayout>
              <c:xMode val="edge"/>
              <c:yMode val="edge"/>
              <c:x val="0.4493493578593073"/>
              <c:y val="0.89509114988569849"/>
            </c:manualLayout>
          </c:layout>
        </c:title>
        <c:tickLblPos val="nextTo"/>
        <c:crossAx val="63372288"/>
        <c:crosses val="autoZero"/>
        <c:crossBetween val="midCat"/>
      </c:valAx>
      <c:valAx>
        <c:axId val="63372288"/>
        <c:scaling>
          <c:orientation val="minMax"/>
        </c:scaling>
        <c:axPos val="l"/>
        <c:majorGridlines/>
        <c:title>
          <c:tx>
            <c:rich>
              <a:bodyPr rot="-5400000" vert="horz"/>
              <a:lstStyle/>
              <a:p>
                <a:pPr>
                  <a:defRPr/>
                </a:pPr>
                <a:r>
                  <a:rPr lang="en-US" altLang="ja-JP" dirty="0" smtClean="0"/>
                  <a:t>CPU</a:t>
                </a:r>
                <a:r>
                  <a:rPr lang="ja-JP" altLang="en-US" dirty="0" smtClean="0"/>
                  <a:t>使用率</a:t>
                </a:r>
                <a:r>
                  <a:rPr lang="en-US" altLang="ja-JP" dirty="0" smtClean="0"/>
                  <a:t>(%)</a:t>
                </a:r>
                <a:endParaRPr lang="ja-JP" altLang="en-US" dirty="0"/>
              </a:p>
            </c:rich>
          </c:tx>
          <c:layout/>
        </c:title>
        <c:numFmt formatCode="General" sourceLinked="1"/>
        <c:tickLblPos val="nextTo"/>
        <c:crossAx val="63370368"/>
        <c:crosses val="autoZero"/>
        <c:crossBetween val="midCat"/>
      </c:valAx>
    </c:plotArea>
    <c:legend>
      <c:legendPos val="r"/>
      <c:layout>
        <c:manualLayout>
          <c:xMode val="edge"/>
          <c:yMode val="edge"/>
          <c:x val="0.10088384911798989"/>
          <c:y val="6.3078083053644332E-2"/>
          <c:w val="0.88890637413646456"/>
          <c:h val="0.12511223011595821"/>
        </c:manualLayout>
      </c:layout>
    </c:legend>
    <c:plotVisOnly val="1"/>
  </c:chart>
  <c:txPr>
    <a:bodyPr/>
    <a:lstStyle/>
    <a:p>
      <a:pPr>
        <a:defRPr sz="1400"/>
      </a:pPr>
      <a:endParaRPr lang="ja-JP"/>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8450518506230065"/>
          <c:y val="0.14991848014924988"/>
          <c:w val="0.77516980683537284"/>
          <c:h val="0.64223107544276581"/>
        </c:manualLayout>
      </c:layout>
      <c:scatterChart>
        <c:scatterStyle val="lineMarker"/>
        <c:ser>
          <c:idx val="0"/>
          <c:order val="0"/>
          <c:tx>
            <c:strRef>
              <c:f>Sheet5!$H$53</c:f>
              <c:strCache>
                <c:ptCount val="1"/>
                <c:pt idx="0">
                  <c:v>VM</c:v>
                </c:pt>
              </c:strCache>
            </c:strRef>
          </c:tx>
          <c:marker>
            <c:symbol val="none"/>
          </c:marker>
          <c:yVal>
            <c:numRef>
              <c:f>Sheet5!$H$55:$H$114</c:f>
              <c:numCache>
                <c:formatCode>General</c:formatCode>
                <c:ptCount val="60"/>
                <c:pt idx="0">
                  <c:v>5.578125</c:v>
                </c:pt>
                <c:pt idx="1">
                  <c:v>5.578125</c:v>
                </c:pt>
                <c:pt idx="2">
                  <c:v>5.5859374999999956</c:v>
                </c:pt>
                <c:pt idx="3">
                  <c:v>5.5859374999999956</c:v>
                </c:pt>
                <c:pt idx="4">
                  <c:v>5.5859374999999956</c:v>
                </c:pt>
                <c:pt idx="5">
                  <c:v>5.5859374999999956</c:v>
                </c:pt>
                <c:pt idx="6">
                  <c:v>5.613281249999992</c:v>
                </c:pt>
                <c:pt idx="7">
                  <c:v>5.640625</c:v>
                </c:pt>
                <c:pt idx="8">
                  <c:v>5.640625</c:v>
                </c:pt>
                <c:pt idx="9">
                  <c:v>5.753906249999992</c:v>
                </c:pt>
                <c:pt idx="10">
                  <c:v>5.7578124999999956</c:v>
                </c:pt>
                <c:pt idx="11">
                  <c:v>8.6210937499999982</c:v>
                </c:pt>
                <c:pt idx="12">
                  <c:v>14.785156250000011</c:v>
                </c:pt>
                <c:pt idx="13">
                  <c:v>24.14453125</c:v>
                </c:pt>
                <c:pt idx="14">
                  <c:v>36.078125000000043</c:v>
                </c:pt>
                <c:pt idx="15">
                  <c:v>49.078125000000043</c:v>
                </c:pt>
                <c:pt idx="16">
                  <c:v>60.64453125</c:v>
                </c:pt>
                <c:pt idx="17">
                  <c:v>68.64453125</c:v>
                </c:pt>
                <c:pt idx="18">
                  <c:v>83.14453125</c:v>
                </c:pt>
                <c:pt idx="19">
                  <c:v>97.648437499999915</c:v>
                </c:pt>
                <c:pt idx="20">
                  <c:v>96.496093750000085</c:v>
                </c:pt>
                <c:pt idx="21">
                  <c:v>79.773437499999915</c:v>
                </c:pt>
                <c:pt idx="22">
                  <c:v>47.359375</c:v>
                </c:pt>
                <c:pt idx="23">
                  <c:v>20.5</c:v>
                </c:pt>
                <c:pt idx="24">
                  <c:v>0.51953125</c:v>
                </c:pt>
                <c:pt idx="25">
                  <c:v>4.550781249999992</c:v>
                </c:pt>
                <c:pt idx="26">
                  <c:v>0.50390625</c:v>
                </c:pt>
                <c:pt idx="27">
                  <c:v>0.50390625</c:v>
                </c:pt>
                <c:pt idx="28">
                  <c:v>0.50390625</c:v>
                </c:pt>
                <c:pt idx="29">
                  <c:v>0.50390625</c:v>
                </c:pt>
                <c:pt idx="30">
                  <c:v>3.03515625</c:v>
                </c:pt>
                <c:pt idx="31">
                  <c:v>4.9765625000000053</c:v>
                </c:pt>
                <c:pt idx="32">
                  <c:v>9.99609375</c:v>
                </c:pt>
                <c:pt idx="33">
                  <c:v>17.87890625</c:v>
                </c:pt>
                <c:pt idx="34">
                  <c:v>24.871093750000021</c:v>
                </c:pt>
                <c:pt idx="35">
                  <c:v>30.50390625</c:v>
                </c:pt>
                <c:pt idx="36">
                  <c:v>36.0078125</c:v>
                </c:pt>
                <c:pt idx="37">
                  <c:v>37.160156250000043</c:v>
                </c:pt>
                <c:pt idx="38">
                  <c:v>41.7578125</c:v>
                </c:pt>
                <c:pt idx="39">
                  <c:v>46.359375</c:v>
                </c:pt>
                <c:pt idx="40">
                  <c:v>50.93359375</c:v>
                </c:pt>
                <c:pt idx="41">
                  <c:v>46.30859375</c:v>
                </c:pt>
                <c:pt idx="42">
                  <c:v>42.453125</c:v>
                </c:pt>
                <c:pt idx="43">
                  <c:v>37.09765625</c:v>
                </c:pt>
                <c:pt idx="44">
                  <c:v>27.75390625</c:v>
                </c:pt>
                <c:pt idx="45">
                  <c:v>20.476562499999989</c:v>
                </c:pt>
                <c:pt idx="46">
                  <c:v>4</c:v>
                </c:pt>
                <c:pt idx="47">
                  <c:v>0</c:v>
                </c:pt>
                <c:pt idx="48">
                  <c:v>7.8125E-3</c:v>
                </c:pt>
                <c:pt idx="49">
                  <c:v>0</c:v>
                </c:pt>
                <c:pt idx="50">
                  <c:v>0</c:v>
                </c:pt>
                <c:pt idx="51">
                  <c:v>0</c:v>
                </c:pt>
                <c:pt idx="52">
                  <c:v>0</c:v>
                </c:pt>
                <c:pt idx="53">
                  <c:v>0</c:v>
                </c:pt>
                <c:pt idx="54">
                  <c:v>0</c:v>
                </c:pt>
                <c:pt idx="55">
                  <c:v>0</c:v>
                </c:pt>
                <c:pt idx="56">
                  <c:v>0</c:v>
                </c:pt>
                <c:pt idx="57">
                  <c:v>0</c:v>
                </c:pt>
                <c:pt idx="58">
                  <c:v>0</c:v>
                </c:pt>
                <c:pt idx="59">
                  <c:v>0</c:v>
                </c:pt>
              </c:numCache>
            </c:numRef>
          </c:yVal>
        </c:ser>
        <c:ser>
          <c:idx val="1"/>
          <c:order val="1"/>
          <c:tx>
            <c:strRef>
              <c:f>Sheet5!$J$53</c:f>
              <c:strCache>
                <c:ptCount val="1"/>
                <c:pt idx="0">
                  <c:v>Tripwire</c:v>
                </c:pt>
              </c:strCache>
            </c:strRef>
          </c:tx>
          <c:marker>
            <c:symbol val="none"/>
          </c:marker>
          <c:yVal>
            <c:numRef>
              <c:f>Sheet5!$L$55:$L$114</c:f>
              <c:numCache>
                <c:formatCode>General</c:formatCode>
                <c:ptCount val="60"/>
                <c:pt idx="0">
                  <c:v>0</c:v>
                </c:pt>
                <c:pt idx="1">
                  <c:v>0</c:v>
                </c:pt>
                <c:pt idx="2">
                  <c:v>0</c:v>
                </c:pt>
                <c:pt idx="3">
                  <c:v>1.1328125000000013</c:v>
                </c:pt>
                <c:pt idx="4">
                  <c:v>11.98046875</c:v>
                </c:pt>
                <c:pt idx="5">
                  <c:v>23.44921875</c:v>
                </c:pt>
                <c:pt idx="6">
                  <c:v>36.136718750000043</c:v>
                </c:pt>
                <c:pt idx="7">
                  <c:v>52.769531250000043</c:v>
                </c:pt>
                <c:pt idx="8">
                  <c:v>62.51171875</c:v>
                </c:pt>
                <c:pt idx="9">
                  <c:v>81.632812499999915</c:v>
                </c:pt>
                <c:pt idx="10">
                  <c:v>116.34765625000009</c:v>
                </c:pt>
                <c:pt idx="11">
                  <c:v>121.93359375000009</c:v>
                </c:pt>
                <c:pt idx="12">
                  <c:v>123.40234375</c:v>
                </c:pt>
                <c:pt idx="13">
                  <c:v>128.60937499999983</c:v>
                </c:pt>
                <c:pt idx="14">
                  <c:v>129.66796875</c:v>
                </c:pt>
                <c:pt idx="15">
                  <c:v>130.36328125</c:v>
                </c:pt>
                <c:pt idx="16">
                  <c:v>131.3046875</c:v>
                </c:pt>
                <c:pt idx="17">
                  <c:v>132.32031250000017</c:v>
                </c:pt>
                <c:pt idx="18">
                  <c:v>137.56640625000017</c:v>
                </c:pt>
                <c:pt idx="19">
                  <c:v>150.3125</c:v>
                </c:pt>
                <c:pt idx="20">
                  <c:v>159.61328124999983</c:v>
                </c:pt>
                <c:pt idx="21">
                  <c:v>176.2109375</c:v>
                </c:pt>
                <c:pt idx="22">
                  <c:v>208.60546875</c:v>
                </c:pt>
                <c:pt idx="23">
                  <c:v>240.58984375</c:v>
                </c:pt>
                <c:pt idx="24">
                  <c:v>255.39453125</c:v>
                </c:pt>
                <c:pt idx="25">
                  <c:v>251.23046875</c:v>
                </c:pt>
                <c:pt idx="26">
                  <c:v>255.48046875000017</c:v>
                </c:pt>
                <c:pt idx="27">
                  <c:v>255.44921875</c:v>
                </c:pt>
                <c:pt idx="28">
                  <c:v>255.46484375</c:v>
                </c:pt>
                <c:pt idx="29">
                  <c:v>255.421875</c:v>
                </c:pt>
                <c:pt idx="30">
                  <c:v>252.72656249999983</c:v>
                </c:pt>
                <c:pt idx="31">
                  <c:v>250.87109375</c:v>
                </c:pt>
                <c:pt idx="32">
                  <c:v>245.69921875</c:v>
                </c:pt>
                <c:pt idx="33">
                  <c:v>238.02734375000017</c:v>
                </c:pt>
                <c:pt idx="34">
                  <c:v>231.11328124999983</c:v>
                </c:pt>
                <c:pt idx="35">
                  <c:v>225.47656249999983</c:v>
                </c:pt>
                <c:pt idx="36">
                  <c:v>219.9453125</c:v>
                </c:pt>
                <c:pt idx="37">
                  <c:v>218.60546875</c:v>
                </c:pt>
                <c:pt idx="38">
                  <c:v>214.10156249999983</c:v>
                </c:pt>
                <c:pt idx="39">
                  <c:v>209.578125</c:v>
                </c:pt>
                <c:pt idx="40">
                  <c:v>204.9453125</c:v>
                </c:pt>
                <c:pt idx="41">
                  <c:v>209.59374999999997</c:v>
                </c:pt>
                <c:pt idx="42">
                  <c:v>213.42578125</c:v>
                </c:pt>
                <c:pt idx="43">
                  <c:v>218.89453125</c:v>
                </c:pt>
                <c:pt idx="44">
                  <c:v>228.15234375000017</c:v>
                </c:pt>
                <c:pt idx="45">
                  <c:v>235.5703125</c:v>
                </c:pt>
                <c:pt idx="46">
                  <c:v>251.83984375</c:v>
                </c:pt>
                <c:pt idx="47">
                  <c:v>255.890625</c:v>
                </c:pt>
                <c:pt idx="48">
                  <c:v>255.98046875000017</c:v>
                </c:pt>
                <c:pt idx="49">
                  <c:v>255.87109375</c:v>
                </c:pt>
                <c:pt idx="50">
                  <c:v>255.89453125</c:v>
                </c:pt>
                <c:pt idx="51">
                  <c:v>255.84765625</c:v>
                </c:pt>
                <c:pt idx="52">
                  <c:v>255.91015625</c:v>
                </c:pt>
                <c:pt idx="53">
                  <c:v>255.91015625</c:v>
                </c:pt>
                <c:pt idx="54">
                  <c:v>255.88671875000017</c:v>
                </c:pt>
                <c:pt idx="55">
                  <c:v>255.98046875000017</c:v>
                </c:pt>
                <c:pt idx="56">
                  <c:v>255.95703125000017</c:v>
                </c:pt>
                <c:pt idx="57">
                  <c:v>255.96875</c:v>
                </c:pt>
                <c:pt idx="58">
                  <c:v>255.984375</c:v>
                </c:pt>
                <c:pt idx="59">
                  <c:v>255.96093750000017</c:v>
                </c:pt>
              </c:numCache>
            </c:numRef>
          </c:yVal>
        </c:ser>
        <c:ser>
          <c:idx val="2"/>
          <c:order val="2"/>
          <c:tx>
            <c:strRef>
              <c:f>Sheet5!$N$54</c:f>
              <c:strCache>
                <c:ptCount val="1"/>
                <c:pt idx="0">
                  <c:v>Group1</c:v>
                </c:pt>
              </c:strCache>
            </c:strRef>
          </c:tx>
          <c:marker>
            <c:symbol val="none"/>
          </c:marker>
          <c:yVal>
            <c:numRef>
              <c:f>Sheet5!$N$55:$N$114</c:f>
              <c:numCache>
                <c:formatCode>General</c:formatCode>
                <c:ptCount val="60"/>
                <c:pt idx="0">
                  <c:v>5.578125</c:v>
                </c:pt>
                <c:pt idx="1">
                  <c:v>5.578125</c:v>
                </c:pt>
                <c:pt idx="2">
                  <c:v>5.5859374999999956</c:v>
                </c:pt>
                <c:pt idx="3">
                  <c:v>6.71875</c:v>
                </c:pt>
                <c:pt idx="4">
                  <c:v>17.566406249999975</c:v>
                </c:pt>
                <c:pt idx="5">
                  <c:v>29.03515625</c:v>
                </c:pt>
                <c:pt idx="6">
                  <c:v>41.75</c:v>
                </c:pt>
                <c:pt idx="7">
                  <c:v>58.41015625</c:v>
                </c:pt>
                <c:pt idx="8">
                  <c:v>68.152343749999915</c:v>
                </c:pt>
                <c:pt idx="9">
                  <c:v>87.386718749999915</c:v>
                </c:pt>
                <c:pt idx="10">
                  <c:v>122.10546874999991</c:v>
                </c:pt>
                <c:pt idx="11">
                  <c:v>130.5546875</c:v>
                </c:pt>
                <c:pt idx="12">
                  <c:v>138.1875</c:v>
                </c:pt>
                <c:pt idx="13">
                  <c:v>152.75390625</c:v>
                </c:pt>
                <c:pt idx="14">
                  <c:v>165.74609374999983</c:v>
                </c:pt>
                <c:pt idx="15">
                  <c:v>179.44140625000017</c:v>
                </c:pt>
                <c:pt idx="16">
                  <c:v>191.94921875</c:v>
                </c:pt>
                <c:pt idx="17">
                  <c:v>200.96484375</c:v>
                </c:pt>
                <c:pt idx="18">
                  <c:v>220.7109375</c:v>
                </c:pt>
                <c:pt idx="19">
                  <c:v>247.96093750000017</c:v>
                </c:pt>
                <c:pt idx="20">
                  <c:v>256.109375</c:v>
                </c:pt>
                <c:pt idx="21">
                  <c:v>255.984375</c:v>
                </c:pt>
                <c:pt idx="22">
                  <c:v>255.96484375</c:v>
                </c:pt>
                <c:pt idx="23">
                  <c:v>261.08984375</c:v>
                </c:pt>
                <c:pt idx="24">
                  <c:v>255.91406249999983</c:v>
                </c:pt>
                <c:pt idx="25">
                  <c:v>255.78125</c:v>
                </c:pt>
                <c:pt idx="26">
                  <c:v>255.984375</c:v>
                </c:pt>
                <c:pt idx="27">
                  <c:v>255.953125</c:v>
                </c:pt>
                <c:pt idx="28">
                  <c:v>255.96875</c:v>
                </c:pt>
                <c:pt idx="29">
                  <c:v>255.92578125</c:v>
                </c:pt>
                <c:pt idx="30">
                  <c:v>255.76171875</c:v>
                </c:pt>
                <c:pt idx="31">
                  <c:v>255.84765625</c:v>
                </c:pt>
                <c:pt idx="32">
                  <c:v>255.6953125</c:v>
                </c:pt>
                <c:pt idx="33">
                  <c:v>255.90625</c:v>
                </c:pt>
                <c:pt idx="34">
                  <c:v>255.984375</c:v>
                </c:pt>
                <c:pt idx="35">
                  <c:v>255.98046875000017</c:v>
                </c:pt>
                <c:pt idx="36">
                  <c:v>255.953125</c:v>
                </c:pt>
                <c:pt idx="37">
                  <c:v>255.76562499999983</c:v>
                </c:pt>
                <c:pt idx="38">
                  <c:v>255.859375</c:v>
                </c:pt>
                <c:pt idx="39">
                  <c:v>255.9375</c:v>
                </c:pt>
                <c:pt idx="40">
                  <c:v>255.87890625000017</c:v>
                </c:pt>
                <c:pt idx="41">
                  <c:v>255.90234375000017</c:v>
                </c:pt>
                <c:pt idx="42">
                  <c:v>255.87890625000017</c:v>
                </c:pt>
                <c:pt idx="43">
                  <c:v>255.99218750000017</c:v>
                </c:pt>
                <c:pt idx="44">
                  <c:v>255.90625</c:v>
                </c:pt>
                <c:pt idx="45">
                  <c:v>256.046875</c:v>
                </c:pt>
                <c:pt idx="46">
                  <c:v>255.83984375</c:v>
                </c:pt>
                <c:pt idx="47">
                  <c:v>255.890625</c:v>
                </c:pt>
                <c:pt idx="48">
                  <c:v>255.98828125000017</c:v>
                </c:pt>
                <c:pt idx="49">
                  <c:v>255.87109375</c:v>
                </c:pt>
                <c:pt idx="50">
                  <c:v>255.89453125</c:v>
                </c:pt>
                <c:pt idx="51">
                  <c:v>255.84765625</c:v>
                </c:pt>
                <c:pt idx="52">
                  <c:v>255.91015625</c:v>
                </c:pt>
                <c:pt idx="53">
                  <c:v>255.91015625</c:v>
                </c:pt>
                <c:pt idx="54">
                  <c:v>255.88671875000017</c:v>
                </c:pt>
                <c:pt idx="55">
                  <c:v>255.98046875000017</c:v>
                </c:pt>
                <c:pt idx="56">
                  <c:v>255.95703125000017</c:v>
                </c:pt>
                <c:pt idx="57">
                  <c:v>255.96875</c:v>
                </c:pt>
                <c:pt idx="58">
                  <c:v>255.984375</c:v>
                </c:pt>
                <c:pt idx="59">
                  <c:v>255.96093750000017</c:v>
                </c:pt>
              </c:numCache>
            </c:numRef>
          </c:yVal>
        </c:ser>
        <c:axId val="61772544"/>
        <c:axId val="61774464"/>
      </c:scatterChart>
      <c:valAx>
        <c:axId val="61772544"/>
        <c:scaling>
          <c:orientation val="minMax"/>
          <c:max val="60"/>
        </c:scaling>
        <c:axPos val="b"/>
        <c:title>
          <c:tx>
            <c:rich>
              <a:bodyPr/>
              <a:lstStyle/>
              <a:p>
                <a:pPr>
                  <a:defRPr/>
                </a:pPr>
                <a:r>
                  <a:rPr lang="ja-JP" altLang="en-US" dirty="0" smtClean="0"/>
                  <a:t>経過時間（</a:t>
                </a:r>
                <a:r>
                  <a:rPr lang="en-US" altLang="ja-JP" dirty="0" smtClean="0"/>
                  <a:t>s</a:t>
                </a:r>
                <a:r>
                  <a:rPr lang="ja-JP" altLang="en-US" dirty="0" smtClean="0"/>
                  <a:t>）</a:t>
                </a:r>
                <a:endParaRPr lang="ja-JP" altLang="en-US" dirty="0"/>
              </a:p>
            </c:rich>
          </c:tx>
          <c:layout/>
        </c:title>
        <c:tickLblPos val="nextTo"/>
        <c:crossAx val="61774464"/>
        <c:crosses val="autoZero"/>
        <c:crossBetween val="midCat"/>
        <c:majorUnit val="20"/>
      </c:valAx>
      <c:valAx>
        <c:axId val="61774464"/>
        <c:scaling>
          <c:orientation val="minMax"/>
        </c:scaling>
        <c:axPos val="l"/>
        <c:majorGridlines/>
        <c:title>
          <c:tx>
            <c:rich>
              <a:bodyPr rot="-5400000" vert="horz"/>
              <a:lstStyle/>
              <a:p>
                <a:pPr>
                  <a:defRPr/>
                </a:pPr>
                <a:r>
                  <a:rPr lang="ja-JP"/>
                  <a:t>メモリ使用量（</a:t>
                </a:r>
                <a:r>
                  <a:rPr lang="en-US"/>
                  <a:t>MB</a:t>
                </a:r>
                <a:r>
                  <a:rPr lang="ja-JP"/>
                  <a:t>）</a:t>
                </a:r>
              </a:p>
            </c:rich>
          </c:tx>
          <c:layout/>
        </c:title>
        <c:numFmt formatCode="General" sourceLinked="1"/>
        <c:tickLblPos val="nextTo"/>
        <c:crossAx val="61772544"/>
        <c:crosses val="autoZero"/>
        <c:crossBetween val="midCat"/>
      </c:valAx>
    </c:plotArea>
    <c:legend>
      <c:legendPos val="r"/>
      <c:layout>
        <c:manualLayout>
          <c:xMode val="edge"/>
          <c:yMode val="edge"/>
          <c:x val="0.16778317742943721"/>
          <c:y val="2.9225160912607542E-2"/>
          <c:w val="0.8023515136174697"/>
          <c:h val="0.13065832521179382"/>
        </c:manualLayout>
      </c:layout>
    </c:legend>
    <c:plotVisOnly val="1"/>
  </c:chart>
  <c:txPr>
    <a:bodyPr/>
    <a:lstStyle/>
    <a:p>
      <a:pPr>
        <a:defRPr sz="1400"/>
      </a:pPr>
      <a:endParaRPr lang="ja-JP"/>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B039BBA6-153C-4918-B7C3-588749CE1734}" type="datetimeFigureOut">
              <a:rPr kumimoji="1" lang="ja-JP" altLang="en-US" smtClean="0"/>
              <a:pPr/>
              <a:t>2013/3/1</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1744718-CA6D-4AF3-A4B3-6AF50F42D1B4}" type="slidenum">
              <a:rPr kumimoji="1" lang="ja-JP" altLang="en-US" smtClean="0"/>
              <a:pPr/>
              <a:t>&lt;#&gt;</a:t>
            </a:fld>
            <a:endParaRPr kumimoji="1" lang="ja-JP" altLang="en-US"/>
          </a:p>
        </p:txBody>
      </p:sp>
    </p:spTree>
    <p:extLst>
      <p:ext uri="{BB962C8B-B14F-4D97-AF65-F5344CB8AC3E}">
        <p14:creationId xmlns="" xmlns:p14="http://schemas.microsoft.com/office/powerpoint/2010/main" val="448133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2A6F9587-39A3-4E53-9895-7BBAC162B848}" type="datetimeFigureOut">
              <a:rPr kumimoji="1" lang="ja-JP" altLang="en-US" smtClean="0"/>
              <a:pPr/>
              <a:t>2013/3/1</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E9E643ED-A540-4C22-9BD3-E57CA153E783}" type="slidenum">
              <a:rPr kumimoji="1" lang="ja-JP" altLang="en-US" smtClean="0"/>
              <a:pPr/>
              <a:t>&lt;#&gt;</a:t>
            </a:fld>
            <a:endParaRPr kumimoji="1" lang="ja-JP" altLang="en-US"/>
          </a:p>
        </p:txBody>
      </p:sp>
    </p:spTree>
    <p:extLst>
      <p:ext uri="{BB962C8B-B14F-4D97-AF65-F5344CB8AC3E}">
        <p14:creationId xmlns="" xmlns:p14="http://schemas.microsoft.com/office/powerpoint/2010/main" val="1108603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システムコールエミュレータ：</a:t>
            </a:r>
            <a:endParaRPr kumimoji="1" lang="en-US" altLang="ja-JP" dirty="0" smtClean="0"/>
          </a:p>
          <a:p>
            <a:r>
              <a:rPr kumimoji="1" lang="en-US" altLang="ja-JP" dirty="0" smtClean="0"/>
              <a:t>IDS</a:t>
            </a:r>
            <a:r>
              <a:rPr kumimoji="1" lang="ja-JP" altLang="en-US" dirty="0" smtClean="0"/>
              <a:t>が発行するシステムコールに</a:t>
            </a:r>
            <a:r>
              <a:rPr kumimoji="1" lang="en-US" altLang="ja-JP" dirty="0" smtClean="0"/>
              <a:t>VM</a:t>
            </a:r>
            <a:r>
              <a:rPr kumimoji="1" lang="ja-JP" altLang="en-US" dirty="0" smtClean="0"/>
              <a:t>内の情報を返させるために、</a:t>
            </a:r>
            <a:r>
              <a:rPr kumimoji="1" lang="en-US" altLang="ja-JP" dirty="0" smtClean="0"/>
              <a:t>VM</a:t>
            </a:r>
            <a:r>
              <a:rPr kumimoji="1" lang="ja-JP" altLang="en-US" dirty="0" smtClean="0"/>
              <a:t>内のカーネルデータから必要な情報を取得する</a:t>
            </a:r>
            <a:endParaRPr kumimoji="1" lang="en-US" altLang="ja-JP" dirty="0" smtClean="0"/>
          </a:p>
          <a:p>
            <a:r>
              <a:rPr kumimoji="1" lang="en-US" altLang="ja-JP" dirty="0" smtClean="0"/>
              <a:t>Shadow </a:t>
            </a:r>
            <a:r>
              <a:rPr kumimoji="1" lang="en-US" altLang="ja-JP" dirty="0" err="1" smtClean="0"/>
              <a:t>fs</a:t>
            </a:r>
            <a:r>
              <a:rPr kumimoji="1" lang="ja-JP" altLang="en-US" dirty="0" smtClean="0"/>
              <a:t>：</a:t>
            </a:r>
            <a:endParaRPr kumimoji="1" lang="en-US" altLang="ja-JP" dirty="0" smtClean="0"/>
          </a:p>
          <a:p>
            <a:r>
              <a:rPr kumimoji="1" lang="en-US" altLang="ja-JP" dirty="0" smtClean="0"/>
              <a:t>VM</a:t>
            </a:r>
            <a:r>
              <a:rPr kumimoji="1" lang="ja-JP" altLang="en-US" dirty="0" smtClean="0"/>
              <a:t>内と同一のファイルシステムを提供しつつ、安全のために</a:t>
            </a:r>
            <a:r>
              <a:rPr kumimoji="1" lang="en-US" altLang="ja-JP" dirty="0" smtClean="0"/>
              <a:t>IDS</a:t>
            </a:r>
            <a:r>
              <a:rPr kumimoji="1" lang="ja-JP" altLang="en-US" dirty="0" smtClean="0"/>
              <a:t>の実行に必要なファイルだけホスト</a:t>
            </a:r>
            <a:r>
              <a:rPr kumimoji="1" lang="en-US" altLang="ja-JP" dirty="0" smtClean="0"/>
              <a:t>OS</a:t>
            </a:r>
            <a:r>
              <a:rPr kumimoji="1" lang="ja-JP" altLang="en-US" dirty="0" smtClean="0"/>
              <a:t>上のファイルを使わせる</a:t>
            </a:r>
            <a:endParaRPr kumimoji="1" lang="en-US" altLang="ja-JP" dirty="0" smtClean="0"/>
          </a:p>
          <a:p>
            <a:r>
              <a:rPr kumimoji="1" lang="en-US" altLang="ja-JP" dirty="0" smtClean="0"/>
              <a:t>Shadow</a:t>
            </a:r>
            <a:r>
              <a:rPr kumimoji="1" lang="ja-JP" altLang="en-US" dirty="0" smtClean="0"/>
              <a:t>　</a:t>
            </a:r>
            <a:r>
              <a:rPr kumimoji="1" lang="en-US" altLang="ja-JP" dirty="0" smtClean="0"/>
              <a:t>proc</a:t>
            </a:r>
            <a:r>
              <a:rPr kumimoji="1" lang="ja-JP" altLang="en-US" dirty="0" smtClean="0"/>
              <a:t>：</a:t>
            </a:r>
            <a:endParaRPr kumimoji="1" lang="en-US" altLang="ja-JP" dirty="0" smtClean="0"/>
          </a:p>
          <a:p>
            <a:r>
              <a:rPr kumimoji="1" lang="en-US" altLang="ja-JP" dirty="0" smtClean="0"/>
              <a:t>VM</a:t>
            </a:r>
            <a:r>
              <a:rPr kumimoji="1" lang="ja-JP" altLang="en-US" dirty="0" smtClean="0"/>
              <a:t>内のメモリを解析して、プロセスやネットワークに関する情報を提供する。</a:t>
            </a:r>
            <a:endParaRPr kumimoji="1" lang="en-US" altLang="ja-JP" dirty="0" smtClean="0"/>
          </a:p>
          <a:p>
            <a:endParaRPr kumimoji="1" lang="en-US" altLang="ja-JP" dirty="0" smtClean="0"/>
          </a:p>
          <a:p>
            <a:r>
              <a:rPr kumimoji="1" lang="ja-JP" altLang="en-US" dirty="0" smtClean="0"/>
              <a:t>簡略</a:t>
            </a:r>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IDS</a:t>
            </a:r>
            <a:r>
              <a:rPr kumimoji="1" lang="ja-JP" altLang="en-US" dirty="0" smtClean="0"/>
              <a:t>をオフロードすると</a:t>
            </a:r>
            <a:r>
              <a:rPr kumimoji="1" lang="en-US" altLang="ja-JP" dirty="0" smtClean="0"/>
              <a:t>VM</a:t>
            </a:r>
            <a:r>
              <a:rPr kumimoji="1" lang="ja-JP" altLang="en-US" dirty="0" smtClean="0"/>
              <a:t>に割り当てたリソース以上にリソースを消費してしまうので</a:t>
            </a:r>
            <a:r>
              <a:rPr kumimoji="1" lang="en-US" altLang="ja-JP" dirty="0" smtClean="0"/>
              <a:t>VM</a:t>
            </a:r>
            <a:r>
              <a:rPr kumimoji="1" lang="ja-JP" altLang="en-US" dirty="0" smtClean="0"/>
              <a:t>間公平性が保てない</a:t>
            </a:r>
            <a:endParaRPr kumimoji="1" lang="en-US" altLang="ja-JP" dirty="0" smtClean="0"/>
          </a:p>
          <a:p>
            <a:r>
              <a:rPr kumimoji="1" lang="ja-JP" altLang="en-US" dirty="0" smtClean="0"/>
              <a:t>そこで</a:t>
            </a:r>
            <a:r>
              <a:rPr kumimoji="1" lang="en-US" altLang="ja-JP" dirty="0" err="1" smtClean="0"/>
              <a:t>KVMonitor</a:t>
            </a:r>
            <a:r>
              <a:rPr kumimoji="1" lang="ja-JP" altLang="en-US" dirty="0" smtClean="0"/>
              <a:t>では</a:t>
            </a:r>
            <a:r>
              <a:rPr kumimoji="1" lang="en-US" altLang="ja-JP" dirty="0" smtClean="0"/>
              <a:t>IDS</a:t>
            </a:r>
            <a:r>
              <a:rPr kumimoji="1" lang="ja-JP" altLang="en-US" dirty="0" smtClean="0"/>
              <a:t>オフロードを考慮したリソース管理を行う。</a:t>
            </a:r>
            <a:endParaRPr kumimoji="1" lang="en-US" altLang="ja-JP" dirty="0" smtClean="0"/>
          </a:p>
          <a:p>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全体的に長いので</a:t>
            </a:r>
            <a:r>
              <a:rPr kumimoji="1" lang="en-US" altLang="ja-JP" dirty="0" smtClean="0"/>
              <a:t>1</a:t>
            </a:r>
            <a:r>
              <a:rPr kumimoji="1" lang="ja-JP" altLang="en-US" dirty="0" smtClean="0"/>
              <a:t>行で済むように</a:t>
            </a:r>
            <a:endParaRPr kumimoji="1" lang="en-US" altLang="ja-JP" dirty="0" smtClean="0"/>
          </a:p>
          <a:p>
            <a:r>
              <a:rPr kumimoji="1" lang="en-US" altLang="ja-JP" dirty="0" err="1" smtClean="0"/>
              <a:t>Xen</a:t>
            </a:r>
            <a:r>
              <a:rPr kumimoji="1" lang="ja-JP" altLang="en-US" dirty="0" err="1" smtClean="0"/>
              <a:t>、</a:t>
            </a:r>
            <a:r>
              <a:rPr kumimoji="1" lang="en-US" altLang="ja-JP" dirty="0" smtClean="0"/>
              <a:t>KVM</a:t>
            </a:r>
            <a:r>
              <a:rPr kumimoji="1" lang="ja-JP" altLang="en-US" dirty="0" smtClean="0"/>
              <a:t>のバージョンは図に書き込み</a:t>
            </a:r>
            <a:endParaRPr kumimoji="1" lang="en-US" altLang="ja-JP" dirty="0" smtClean="0"/>
          </a:p>
          <a:p>
            <a:r>
              <a:rPr kumimoji="1" lang="ja-JP" altLang="en-US" dirty="0" smtClean="0"/>
              <a:t>グラフの数値を小数点第</a:t>
            </a:r>
            <a:r>
              <a:rPr kumimoji="1" lang="en-US" altLang="ja-JP" dirty="0" smtClean="0"/>
              <a:t>1</a:t>
            </a:r>
            <a:r>
              <a:rPr kumimoji="1" lang="ja-JP" altLang="en-US" dirty="0" smtClean="0"/>
              <a:t>位に</a:t>
            </a:r>
            <a:endParaRPr kumimoji="1" lang="en-US" altLang="ja-JP" dirty="0" smtClean="0"/>
          </a:p>
          <a:p>
            <a:endParaRPr kumimoji="1" lang="en-US" altLang="ja-JP" dirty="0" smtClean="0"/>
          </a:p>
          <a:p>
            <a:r>
              <a:rPr kumimoji="1" lang="ja-JP" altLang="en-US" dirty="0" smtClean="0"/>
              <a:t>口頭：オフロードせずに</a:t>
            </a:r>
            <a:r>
              <a:rPr kumimoji="1" lang="en-US" altLang="ja-JP" dirty="0" smtClean="0"/>
              <a:t>VM</a:t>
            </a:r>
            <a:r>
              <a:rPr kumimoji="1" lang="ja-JP" altLang="en-US" dirty="0" smtClean="0"/>
              <a:t>で実行</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14</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Guest</a:t>
            </a:r>
            <a:r>
              <a:rPr kumimoji="1" lang="ja-JP" altLang="en-US" dirty="0" smtClean="0"/>
              <a:t>→</a:t>
            </a:r>
            <a:r>
              <a:rPr kumimoji="1" lang="en-US" altLang="ja-JP" dirty="0" smtClean="0"/>
              <a:t>VM</a:t>
            </a:r>
          </a:p>
          <a:p>
            <a:r>
              <a:rPr kumimoji="1" lang="en-US" altLang="ja-JP" dirty="0" err="1" smtClean="0"/>
              <a:t>Xen_host</a:t>
            </a:r>
            <a:r>
              <a:rPr kumimoji="1" lang="ja-JP" altLang="en-US" dirty="0" smtClean="0"/>
              <a:t>→</a:t>
            </a:r>
            <a:r>
              <a:rPr kumimoji="1" lang="en-US" altLang="ja-JP" dirty="0" smtClean="0"/>
              <a:t>Xen_Dom0</a:t>
            </a:r>
          </a:p>
          <a:p>
            <a:r>
              <a:rPr kumimoji="1" lang="ja-JP" altLang="en-US" dirty="0" smtClean="0"/>
              <a:t>文章中は管理</a:t>
            </a:r>
            <a:r>
              <a:rPr kumimoji="1" lang="en-US" altLang="ja-JP" dirty="0" smtClean="0"/>
              <a:t>VM</a:t>
            </a:r>
            <a:r>
              <a:rPr kumimoji="1" lang="ja-JP" altLang="en-US" dirty="0" smtClean="0"/>
              <a:t>に</a:t>
            </a:r>
            <a:endParaRPr kumimoji="1" lang="en-US" altLang="ja-JP" dirty="0" smtClean="0"/>
          </a:p>
          <a:p>
            <a:r>
              <a:rPr kumimoji="1" lang="en-US" altLang="ja-JP" dirty="0" smtClean="0"/>
              <a:t>Animation</a:t>
            </a:r>
            <a:r>
              <a:rPr kumimoji="1" lang="ja-JP" altLang="en-US" dirty="0" smtClean="0"/>
              <a:t>で丸付けによる注目</a:t>
            </a:r>
            <a:endParaRPr kumimoji="1" lang="en-US" altLang="ja-JP" dirty="0" smtClean="0"/>
          </a:p>
          <a:p>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VM</a:t>
            </a:r>
            <a:r>
              <a:rPr kumimoji="1" lang="ja-JP" altLang="en-US" dirty="0" err="1" smtClean="0"/>
              <a:t>のメ</a:t>
            </a:r>
            <a:r>
              <a:rPr kumimoji="1" lang="ja-JP" altLang="en-US" dirty="0" smtClean="0"/>
              <a:t>モリをページ単位でアクセスし確保した領域にメモリコピーする</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17</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グラフを入れ替え</a:t>
            </a:r>
            <a:r>
              <a:rPr kumimoji="1" lang="en-US" altLang="ja-JP" dirty="0" err="1" smtClean="0"/>
              <a:t>KVM_guest</a:t>
            </a:r>
            <a:r>
              <a:rPr kumimoji="1" lang="ja-JP" altLang="en-US" dirty="0" smtClean="0"/>
              <a:t>→</a:t>
            </a:r>
            <a:r>
              <a:rPr kumimoji="1" lang="en-US" altLang="ja-JP" dirty="0" err="1" smtClean="0"/>
              <a:t>Xen_host</a:t>
            </a:r>
            <a:endParaRPr kumimoji="1" lang="en-US" altLang="ja-JP" dirty="0" smtClean="0"/>
          </a:p>
          <a:p>
            <a:r>
              <a:rPr kumimoji="1" lang="en-US" altLang="ja-JP" dirty="0" smtClean="0"/>
              <a:t>KVM</a:t>
            </a:r>
            <a:r>
              <a:rPr kumimoji="1" lang="ja-JP" altLang="en-US" dirty="0" smtClean="0"/>
              <a:t>同士、</a:t>
            </a:r>
            <a:r>
              <a:rPr kumimoji="1" lang="en-US" altLang="ja-JP" dirty="0" err="1" smtClean="0"/>
              <a:t>Xen</a:t>
            </a:r>
            <a:r>
              <a:rPr kumimoji="1" lang="ja-JP" altLang="en-US" dirty="0" smtClean="0"/>
              <a:t>同士で丸付け</a:t>
            </a:r>
            <a:endParaRPr kumimoji="1" lang="en-US" altLang="ja-JP" dirty="0" smtClean="0"/>
          </a:p>
          <a:p>
            <a:r>
              <a:rPr kumimoji="1" lang="ja-JP" altLang="en-US" dirty="0" smtClean="0"/>
              <a:t>グラフを</a:t>
            </a:r>
            <a:r>
              <a:rPr kumimoji="1" lang="en-US" altLang="ja-JP" dirty="0" smtClean="0"/>
              <a:t>2</a:t>
            </a:r>
            <a:r>
              <a:rPr kumimoji="1" lang="ja-JP" altLang="en-US" dirty="0" smtClean="0"/>
              <a:t>枚：デフォルトのみ・全部</a:t>
            </a:r>
            <a:endParaRPr kumimoji="1" lang="en-US" altLang="ja-JP" dirty="0" smtClean="0"/>
          </a:p>
          <a:p>
            <a:r>
              <a:rPr kumimoji="1" lang="ja-JP" altLang="en-US" dirty="0" smtClean="0"/>
              <a:t>文章はそのまま</a:t>
            </a:r>
            <a:endParaRPr kumimoji="1" lang="en-US" altLang="ja-JP" dirty="0" smtClean="0"/>
          </a:p>
          <a:p>
            <a:endParaRPr kumimoji="1" lang="en-US" altLang="ja-JP" dirty="0" smtClean="0"/>
          </a:p>
          <a:p>
            <a:r>
              <a:rPr kumimoji="1" lang="ja-JP" altLang="en-US" dirty="0" smtClean="0"/>
              <a:t>グラフ</a:t>
            </a:r>
            <a:endParaRPr kumimoji="1" lang="en-US" altLang="ja-JP" dirty="0" smtClean="0"/>
          </a:p>
          <a:p>
            <a:r>
              <a:rPr kumimoji="1" lang="en-US" altLang="ja-JP" dirty="0" smtClean="0"/>
              <a:t>KVM</a:t>
            </a:r>
            <a:r>
              <a:rPr kumimoji="1" lang="ja-JP" altLang="en-US" dirty="0" smtClean="0"/>
              <a:t>　</a:t>
            </a:r>
            <a:r>
              <a:rPr kumimoji="1" lang="en-US" altLang="ja-JP" dirty="0" smtClean="0"/>
              <a:t>VM</a:t>
            </a:r>
            <a:r>
              <a:rPr kumimoji="1" lang="ja-JP" altLang="en-US" dirty="0" smtClean="0"/>
              <a:t>　</a:t>
            </a:r>
            <a:r>
              <a:rPr kumimoji="1" lang="en-US" altLang="ja-JP" dirty="0" smtClean="0"/>
              <a:t>Dom0</a:t>
            </a:r>
            <a:r>
              <a:rPr kumimoji="1" lang="ja-JP" altLang="en-US" dirty="0" smtClean="0"/>
              <a:t>　</a:t>
            </a:r>
            <a:r>
              <a:rPr kumimoji="1" lang="en-US" altLang="ja-JP" dirty="0" err="1" smtClean="0"/>
              <a:t>DomU</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18</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グラフを入れ替え</a:t>
            </a:r>
            <a:r>
              <a:rPr kumimoji="1" lang="en-US" altLang="ja-JP" dirty="0" err="1" smtClean="0"/>
              <a:t>KVM_guest</a:t>
            </a:r>
            <a:r>
              <a:rPr kumimoji="1" lang="ja-JP" altLang="en-US" dirty="0" smtClean="0"/>
              <a:t>→</a:t>
            </a:r>
            <a:r>
              <a:rPr kumimoji="1" lang="en-US" altLang="ja-JP" dirty="0" err="1" smtClean="0"/>
              <a:t>Xen_host</a:t>
            </a:r>
            <a:endParaRPr kumimoji="1" lang="en-US" altLang="ja-JP" dirty="0" smtClean="0"/>
          </a:p>
          <a:p>
            <a:r>
              <a:rPr kumimoji="1" lang="en-US" altLang="ja-JP" dirty="0" smtClean="0"/>
              <a:t>KVM</a:t>
            </a:r>
            <a:r>
              <a:rPr kumimoji="1" lang="ja-JP" altLang="en-US" dirty="0" smtClean="0"/>
              <a:t>同士、</a:t>
            </a:r>
            <a:r>
              <a:rPr kumimoji="1" lang="en-US" altLang="ja-JP" dirty="0" err="1" smtClean="0"/>
              <a:t>Xen</a:t>
            </a:r>
            <a:r>
              <a:rPr kumimoji="1" lang="ja-JP" altLang="en-US" dirty="0" smtClean="0"/>
              <a:t>同士で丸付け</a:t>
            </a:r>
            <a:endParaRPr kumimoji="1" lang="en-US" altLang="ja-JP" dirty="0" smtClean="0"/>
          </a:p>
          <a:p>
            <a:r>
              <a:rPr kumimoji="1" lang="ja-JP" altLang="en-US" dirty="0" smtClean="0"/>
              <a:t>グラフを</a:t>
            </a:r>
            <a:r>
              <a:rPr kumimoji="1" lang="en-US" altLang="ja-JP" dirty="0" smtClean="0"/>
              <a:t>2</a:t>
            </a:r>
            <a:r>
              <a:rPr kumimoji="1" lang="ja-JP" altLang="en-US" dirty="0" smtClean="0"/>
              <a:t>枚：デフォルトのみ・全部</a:t>
            </a:r>
            <a:endParaRPr kumimoji="1" lang="en-US" altLang="ja-JP" dirty="0" smtClean="0"/>
          </a:p>
          <a:p>
            <a:r>
              <a:rPr kumimoji="1" lang="ja-JP" altLang="en-US" dirty="0" smtClean="0"/>
              <a:t>文章はそのまま</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19</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ホスト側と明記（グラフ）</a:t>
            </a:r>
            <a:endParaRPr kumimoji="1" lang="en-US" altLang="ja-JP" dirty="0" smtClean="0"/>
          </a:p>
          <a:p>
            <a:endParaRPr kumimoji="1" lang="en-US" altLang="ja-JP" dirty="0" smtClean="0"/>
          </a:p>
          <a:p>
            <a:r>
              <a:rPr kumimoji="1" lang="ja-JP" altLang="en-US" dirty="0" smtClean="0"/>
              <a:t>ライン：アニメーション</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20</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グラフ修正</a:t>
            </a:r>
            <a:endParaRPr kumimoji="1" lang="en-US" altLang="ja-JP" dirty="0" smtClean="0"/>
          </a:p>
          <a:p>
            <a:r>
              <a:rPr kumimoji="1" lang="en-US" altLang="ja-JP" dirty="0" smtClean="0"/>
              <a:t>KVM</a:t>
            </a:r>
            <a:r>
              <a:rPr kumimoji="1" lang="ja-JP" altLang="en-US" dirty="0" smtClean="0"/>
              <a:t>　</a:t>
            </a:r>
            <a:r>
              <a:rPr kumimoji="1" lang="en-US" altLang="ja-JP" dirty="0" err="1" smtClean="0"/>
              <a:t>Xen</a:t>
            </a:r>
            <a:endParaRPr kumimoji="1" lang="en-US" altLang="ja-JP" dirty="0" smtClean="0"/>
          </a:p>
          <a:p>
            <a:r>
              <a:rPr kumimoji="1" lang="ja-JP" altLang="en-US" dirty="0" smtClean="0"/>
              <a:t>凡例：ホスト側、ゲスト側</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22</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１．</a:t>
            </a:r>
            <a:r>
              <a:rPr kumimoji="1" lang="en-US" altLang="ja-JP" dirty="0" smtClean="0"/>
              <a:t>Tripwire</a:t>
            </a:r>
            <a:r>
              <a:rPr kumimoji="1" lang="ja-JP" altLang="en-US" dirty="0" smtClean="0"/>
              <a:t>と</a:t>
            </a:r>
            <a:r>
              <a:rPr kumimoji="1" lang="en-US" altLang="ja-JP" dirty="0" smtClean="0"/>
              <a:t>VM</a:t>
            </a:r>
            <a:r>
              <a:rPr kumimoji="1" lang="ja-JP" altLang="en-US" dirty="0" smtClean="0"/>
              <a:t>上の</a:t>
            </a:r>
            <a:r>
              <a:rPr kumimoji="1" lang="en-US" altLang="ja-JP" dirty="0" smtClean="0"/>
              <a:t>loop</a:t>
            </a:r>
          </a:p>
          <a:p>
            <a:r>
              <a:rPr kumimoji="1" lang="ja-JP" altLang="en-US" dirty="0" smtClean="0"/>
              <a:t>２．ホスト</a:t>
            </a:r>
            <a:r>
              <a:rPr kumimoji="1" lang="en-US" altLang="ja-JP" dirty="0" smtClean="0"/>
              <a:t>OS</a:t>
            </a:r>
            <a:r>
              <a:rPr kumimoji="1" lang="ja-JP" altLang="en-US" dirty="0" smtClean="0"/>
              <a:t>と</a:t>
            </a:r>
            <a:r>
              <a:rPr kumimoji="1" lang="en-US" altLang="ja-JP" dirty="0" smtClean="0"/>
              <a:t>VM</a:t>
            </a:r>
            <a:r>
              <a:rPr kumimoji="1" lang="ja-JP" altLang="en-US" dirty="0" smtClean="0"/>
              <a:t>で</a:t>
            </a:r>
            <a:r>
              <a:rPr kumimoji="1" lang="en-US" altLang="ja-JP" dirty="0" smtClean="0"/>
              <a:t>loop</a:t>
            </a:r>
          </a:p>
          <a:p>
            <a:r>
              <a:rPr kumimoji="1" lang="ja-JP" altLang="en-US" dirty="0" smtClean="0"/>
              <a:t>３．全て実行</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23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近年、攻撃者の検知に</a:t>
            </a:r>
            <a:r>
              <a:rPr kumimoji="1" lang="en-US" altLang="ja-JP" dirty="0" smtClean="0"/>
              <a:t>IDS</a:t>
            </a:r>
            <a:r>
              <a:rPr kumimoji="1" lang="ja-JP" altLang="en-US" dirty="0" smtClean="0"/>
              <a:t>が用いられるようになってきた。</a:t>
            </a:r>
            <a:endParaRPr kumimoji="1" lang="en-US" altLang="ja-JP" dirty="0" smtClean="0"/>
          </a:p>
          <a:p>
            <a:r>
              <a:rPr kumimoji="1" lang="en-US" altLang="ja-JP" dirty="0" smtClean="0"/>
              <a:t>IDS</a:t>
            </a:r>
            <a:r>
              <a:rPr kumimoji="1" lang="ja-JP" altLang="en-US" dirty="0" smtClean="0"/>
              <a:t>はメモリ、ディスク、ネットワークを監視することで攻撃者の侵入を検知する。</a:t>
            </a:r>
            <a:endParaRPr kumimoji="1" lang="en-US" altLang="ja-JP" dirty="0" smtClean="0"/>
          </a:p>
          <a:p>
            <a:r>
              <a:rPr kumimoji="1" lang="ja-JP" altLang="en-US" dirty="0" smtClean="0"/>
              <a:t>しかし、</a:t>
            </a:r>
            <a:r>
              <a:rPr kumimoji="1" lang="en-US" altLang="ja-JP" dirty="0" smtClean="0"/>
              <a:t>IDS</a:t>
            </a:r>
            <a:r>
              <a:rPr kumimoji="1" lang="ja-JP" altLang="en-US" dirty="0" smtClean="0"/>
              <a:t>は侵入した攻撃者によって改ざん・停止させられる可能性がある。</a:t>
            </a:r>
            <a:endParaRPr kumimoji="1" lang="en-US" altLang="ja-JP" dirty="0" smtClean="0"/>
          </a:p>
          <a:p>
            <a:endParaRPr kumimoji="1" lang="en-US" altLang="ja-JP" dirty="0" smtClean="0"/>
          </a:p>
          <a:p>
            <a:r>
              <a:rPr kumimoji="1" lang="ja-JP" altLang="en-US" dirty="0" smtClean="0"/>
              <a:t>このような</a:t>
            </a:r>
            <a:r>
              <a:rPr kumimoji="1" lang="en-US" altLang="ja-JP" dirty="0" smtClean="0"/>
              <a:t>IDS</a:t>
            </a:r>
            <a:r>
              <a:rPr kumimoji="1" lang="ja-JP" altLang="en-US" dirty="0" smtClean="0"/>
              <a:t>自身への攻撃に対処するために、仮想マシンを用いて</a:t>
            </a:r>
            <a:r>
              <a:rPr kumimoji="1" lang="en-US" altLang="ja-JP" dirty="0" smtClean="0"/>
              <a:t>IDS</a:t>
            </a:r>
            <a:r>
              <a:rPr kumimoji="1" lang="ja-JP" altLang="en-US" dirty="0" smtClean="0"/>
              <a:t>をオフロードするという手法が提案されている。</a:t>
            </a:r>
            <a:endParaRPr kumimoji="1" lang="en-US" altLang="ja-JP" dirty="0" smtClean="0"/>
          </a:p>
          <a:p>
            <a:r>
              <a:rPr kumimoji="1" lang="en-US" altLang="ja-JP" dirty="0" smtClean="0"/>
              <a:t>IDS</a:t>
            </a:r>
            <a:r>
              <a:rPr kumimoji="1" lang="ja-JP" altLang="en-US" dirty="0" smtClean="0"/>
              <a:t>オフロードは監視対象システムと</a:t>
            </a:r>
            <a:r>
              <a:rPr kumimoji="1" lang="en-US" altLang="ja-JP" dirty="0" smtClean="0"/>
              <a:t>IDS</a:t>
            </a:r>
            <a:r>
              <a:rPr kumimoji="1" lang="ja-JP" altLang="en-US" dirty="0" smtClean="0"/>
              <a:t>を別々の</a:t>
            </a:r>
            <a:r>
              <a:rPr kumimoji="1" lang="en-US" altLang="ja-JP" dirty="0" smtClean="0"/>
              <a:t>VM</a:t>
            </a:r>
            <a:r>
              <a:rPr kumimoji="1" lang="ja-JP" altLang="en-US" dirty="0" smtClean="0"/>
              <a:t>で動作させ、</a:t>
            </a:r>
            <a:endParaRPr kumimoji="1" lang="en-US" altLang="ja-JP" dirty="0" smtClean="0"/>
          </a:p>
          <a:p>
            <a:r>
              <a:rPr kumimoji="1" lang="en-US" altLang="ja-JP" dirty="0" smtClean="0"/>
              <a:t>IDS</a:t>
            </a:r>
            <a:r>
              <a:rPr kumimoji="1" lang="ja-JP" altLang="en-US" dirty="0" err="1" smtClean="0"/>
              <a:t>を監</a:t>
            </a:r>
            <a:r>
              <a:rPr kumimoji="1" lang="ja-JP" altLang="en-US" dirty="0" smtClean="0"/>
              <a:t>視対象</a:t>
            </a:r>
            <a:r>
              <a:rPr kumimoji="1" lang="en-US" altLang="ja-JP" dirty="0" smtClean="0"/>
              <a:t>VM</a:t>
            </a:r>
            <a:r>
              <a:rPr kumimoji="1" lang="ja-JP" altLang="en-US" dirty="0" smtClean="0"/>
              <a:t>の外側で実行して監視を行う手法である。</a:t>
            </a:r>
            <a:endParaRPr kumimoji="1" lang="en-US" altLang="ja-JP" dirty="0" smtClean="0"/>
          </a:p>
          <a:p>
            <a:r>
              <a:rPr kumimoji="1" lang="en-US" altLang="ja-JP" dirty="0" smtClean="0"/>
              <a:t>IDS</a:t>
            </a:r>
            <a:r>
              <a:rPr kumimoji="1" lang="ja-JP" altLang="en-US" dirty="0" smtClean="0"/>
              <a:t>オフロードを行うことにより、監視対象</a:t>
            </a:r>
            <a:r>
              <a:rPr kumimoji="1" lang="en-US" altLang="ja-JP" dirty="0" smtClean="0"/>
              <a:t>VM</a:t>
            </a:r>
            <a:r>
              <a:rPr kumimoji="1" lang="ja-JP" altLang="en-US" dirty="0" smtClean="0"/>
              <a:t>に侵入されたとしても、</a:t>
            </a:r>
            <a:r>
              <a:rPr kumimoji="1" lang="en-US" altLang="ja-JP" dirty="0" smtClean="0"/>
              <a:t>IDS</a:t>
            </a:r>
            <a:r>
              <a:rPr kumimoji="1" lang="ja-JP" altLang="en-US" dirty="0" smtClean="0"/>
              <a:t>を攻撃することはできず、</a:t>
            </a:r>
            <a:r>
              <a:rPr kumimoji="1" lang="en-US" altLang="ja-JP" dirty="0" smtClean="0"/>
              <a:t>IDS</a:t>
            </a:r>
            <a:r>
              <a:rPr kumimoji="1" lang="ja-JP" altLang="en-US" dirty="0" smtClean="0"/>
              <a:t>のセキュリティを向上させることができる。</a:t>
            </a:r>
            <a:endParaRPr kumimoji="1" lang="en-US" altLang="ja-JP" dirty="0" smtClean="0"/>
          </a:p>
          <a:p>
            <a:endParaRPr kumimoji="1" lang="en-US" altLang="ja-JP" dirty="0" smtClean="0"/>
          </a:p>
          <a:p>
            <a:r>
              <a:rPr kumimoji="1" lang="ja-JP" altLang="en-US" dirty="0" smtClean="0"/>
              <a:t>もっと短く</a:t>
            </a:r>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VM</a:t>
            </a:r>
            <a:r>
              <a:rPr kumimoji="1" lang="ja-JP" altLang="en-US" dirty="0" smtClean="0"/>
              <a:t>と</a:t>
            </a:r>
            <a:r>
              <a:rPr kumimoji="1" lang="en-US" altLang="ja-JP" dirty="0" smtClean="0"/>
              <a:t>Tripwire</a:t>
            </a:r>
            <a:r>
              <a:rPr kumimoji="1" lang="ja-JP" altLang="en-US" dirty="0" smtClean="0"/>
              <a:t>のメモリ使用量を個別に把握するために、</a:t>
            </a:r>
            <a:r>
              <a:rPr kumimoji="1" lang="en-US" altLang="ja-JP" dirty="0" smtClean="0"/>
              <a:t>VM</a:t>
            </a:r>
            <a:r>
              <a:rPr kumimoji="1" lang="ja-JP" altLang="en-US" dirty="0" smtClean="0"/>
              <a:t>と</a:t>
            </a:r>
            <a:r>
              <a:rPr kumimoji="1" lang="en-US" altLang="ja-JP" dirty="0" smtClean="0"/>
              <a:t>Tripwire</a:t>
            </a:r>
            <a:r>
              <a:rPr kumimoji="1" lang="ja-JP" altLang="en-US" dirty="0" smtClean="0"/>
              <a:t>それぞれをグループ化</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24</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25</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baseline="0" dirty="0" err="1" smtClean="0"/>
              <a:t>LibVMI</a:t>
            </a:r>
            <a:r>
              <a:rPr kumimoji="1" lang="ja-JP" altLang="en-US" baseline="0" dirty="0" smtClean="0"/>
              <a:t>はネットワーク経由でメモリダンプを行うことで</a:t>
            </a:r>
            <a:r>
              <a:rPr kumimoji="1" lang="en-US" altLang="ja-JP" baseline="0" dirty="0" smtClean="0"/>
              <a:t>VM</a:t>
            </a:r>
            <a:r>
              <a:rPr kumimoji="1" lang="ja-JP" altLang="en-US" baseline="0" dirty="0" smtClean="0"/>
              <a:t>のメモリ情報を取得するため、メモリ監視性能が低い</a:t>
            </a:r>
            <a:endParaRPr kumimoji="1" lang="en-US" altLang="ja-JP" baseline="0" dirty="0" smtClean="0"/>
          </a:p>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libVMI</a:t>
            </a:r>
            <a:r>
              <a:rPr kumimoji="1" lang="ja-JP" altLang="en-US" dirty="0" smtClean="0"/>
              <a:t>：</a:t>
            </a:r>
            <a:endParaRPr kumimoji="1" lang="en-US" altLang="ja-JP" dirty="0" smtClean="0"/>
          </a:p>
          <a:p>
            <a:r>
              <a:rPr kumimoji="1" lang="en-US" altLang="ja-JP" dirty="0" smtClean="0"/>
              <a:t>VM</a:t>
            </a:r>
            <a:r>
              <a:rPr kumimoji="1" lang="ja-JP" altLang="en-US" dirty="0" smtClean="0"/>
              <a:t>の物理メモリにアクセスする際にネットワーク経由でメモリ内容を送る必要があるため遅く、メモリ監視性能が低い</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できるだけ効率良く</a:t>
            </a:r>
            <a:r>
              <a:rPr kumimoji="1" lang="en-US" altLang="ja-JP" dirty="0" smtClean="0"/>
              <a:t>IDS</a:t>
            </a:r>
            <a:r>
              <a:rPr kumimoji="1" lang="ja-JP" altLang="en-US" dirty="0" smtClean="0"/>
              <a:t>オフロードを行う</a:t>
            </a:r>
            <a:endParaRPr kumimoji="1" lang="en-US" altLang="ja-JP" dirty="0" smtClean="0"/>
          </a:p>
          <a:p>
            <a:r>
              <a:rPr kumimoji="1" lang="en-US" altLang="ja-JP" dirty="0" err="1" smtClean="0"/>
              <a:t>LibVMI</a:t>
            </a:r>
            <a:r>
              <a:rPr kumimoji="1" lang="ja-JP" altLang="en-US" dirty="0" smtClean="0"/>
              <a:t>を引き合いに</a:t>
            </a:r>
            <a:endParaRPr kumimoji="1" lang="en-US" altLang="ja-JP" dirty="0" smtClean="0"/>
          </a:p>
          <a:p>
            <a:r>
              <a:rPr kumimoji="1" lang="ja-JP" altLang="en-US" dirty="0" smtClean="0"/>
              <a:t>比較をメインに</a:t>
            </a:r>
            <a:r>
              <a:rPr kumimoji="1" lang="en-US" altLang="ja-JP" dirty="0"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Linux</a:t>
            </a:r>
            <a:r>
              <a:rPr kumimoji="1" lang="ja-JP" altLang="en-US" dirty="0" smtClean="0"/>
              <a:t>カーネル内で仮想マシンモニタを動作</a:t>
            </a:r>
            <a:endParaRPr kumimoji="1" lang="en-US" altLang="ja-JP" dirty="0" smtClean="0"/>
          </a:p>
          <a:p>
            <a:r>
              <a:rPr kumimoji="1" lang="en-US" altLang="ja-JP" dirty="0" smtClean="0"/>
              <a:t>QEMU</a:t>
            </a:r>
            <a:r>
              <a:rPr kumimoji="1" lang="ja-JP" altLang="en-US" dirty="0" smtClean="0"/>
              <a:t>によるディスク、メモリのエミュレーション</a:t>
            </a:r>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・従来、</a:t>
            </a:r>
            <a:r>
              <a:rPr kumimoji="1" lang="en-US" altLang="ja-JP" dirty="0" smtClean="0"/>
              <a:t>VM</a:t>
            </a:r>
            <a:r>
              <a:rPr kumimoji="1" lang="ja-JP" altLang="en-US" dirty="0" smtClean="0"/>
              <a:t>の物理メモリは</a:t>
            </a:r>
            <a:r>
              <a:rPr kumimoji="1" lang="en-US" altLang="ja-JP" dirty="0" smtClean="0"/>
              <a:t>QEMU</a:t>
            </a:r>
            <a:r>
              <a:rPr kumimoji="1" lang="ja-JP" altLang="en-US" dirty="0" smtClean="0"/>
              <a:t>内で</a:t>
            </a:r>
            <a:r>
              <a:rPr kumimoji="1" lang="en-US" altLang="ja-JP" dirty="0" err="1" smtClean="0"/>
              <a:t>malloc</a:t>
            </a:r>
            <a:r>
              <a:rPr kumimoji="1" lang="ja-JP" altLang="en-US" dirty="0" smtClean="0"/>
              <a:t>していて外から見ることができなかった</a:t>
            </a:r>
            <a:endParaRPr kumimoji="1" lang="en-US" altLang="ja-JP" dirty="0" smtClean="0"/>
          </a:p>
          <a:p>
            <a:r>
              <a:rPr kumimoji="1" lang="ja-JP" altLang="en-US" dirty="0" smtClean="0"/>
              <a:t>・</a:t>
            </a:r>
            <a:r>
              <a:rPr kumimoji="1" lang="en-US" altLang="ja-JP" dirty="0" err="1" smtClean="0"/>
              <a:t>libVMI</a:t>
            </a:r>
            <a:r>
              <a:rPr kumimoji="1" lang="ja-JP" altLang="en-US" dirty="0" smtClean="0"/>
              <a:t>は効率が悪い（ネットワーク経由でメモリダンプ）</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IDS</a:t>
            </a:r>
            <a:r>
              <a:rPr kumimoji="1" lang="ja-JP" altLang="en-US" dirty="0" smtClean="0"/>
              <a:t>は</a:t>
            </a:r>
            <a:r>
              <a:rPr kumimoji="1" lang="en-US" altLang="ja-JP" dirty="0" smtClean="0"/>
              <a:t>VM</a:t>
            </a:r>
            <a:r>
              <a:rPr kumimoji="1" lang="ja-JP" altLang="en-US" dirty="0" smtClean="0"/>
              <a:t>内のカーネルデータの仮想アドレスだけがわかっているが、</a:t>
            </a:r>
            <a:r>
              <a:rPr kumimoji="1" lang="en-US" altLang="ja-JP" dirty="0" err="1" smtClean="0"/>
              <a:t>KVMonitor</a:t>
            </a:r>
            <a:r>
              <a:rPr kumimoji="1" lang="ja-JP" altLang="en-US" dirty="0" smtClean="0"/>
              <a:t>にマップされたメモリは物理メモリであるため、</a:t>
            </a:r>
            <a:endParaRPr kumimoji="1" lang="en-US" altLang="ja-JP" dirty="0" smtClean="0"/>
          </a:p>
          <a:p>
            <a:r>
              <a:rPr kumimoji="1" lang="ja-JP" altLang="en-US" dirty="0" smtClean="0"/>
              <a:t>データを取得することができない。</a:t>
            </a:r>
            <a:endParaRPr kumimoji="1" lang="en-US" altLang="ja-JP" dirty="0" smtClean="0"/>
          </a:p>
          <a:p>
            <a:r>
              <a:rPr kumimoji="1" lang="en-US" altLang="ja-JP" dirty="0" smtClean="0"/>
              <a:t>IDS</a:t>
            </a:r>
            <a:r>
              <a:rPr kumimoji="1" lang="ja-JP" altLang="en-US" dirty="0" smtClean="0"/>
              <a:t>がマップされた</a:t>
            </a:r>
            <a:r>
              <a:rPr kumimoji="1" lang="en-US" altLang="ja-JP" dirty="0" smtClean="0"/>
              <a:t>VM</a:t>
            </a:r>
            <a:r>
              <a:rPr kumimoji="1" lang="ja-JP" altLang="en-US" dirty="0" smtClean="0"/>
              <a:t>の物理メモリから情報を取得できるようにするために、</a:t>
            </a:r>
            <a:r>
              <a:rPr kumimoji="1" lang="en-US" altLang="ja-JP" dirty="0" err="1" smtClean="0"/>
              <a:t>KVMonitor</a:t>
            </a:r>
            <a:r>
              <a:rPr kumimoji="1" lang="ja-JP" altLang="en-US" dirty="0" smtClean="0"/>
              <a:t>が仮想アドレスを物理アドレスに変換します。</a:t>
            </a:r>
            <a:endParaRPr kumimoji="1" lang="en-US" altLang="ja-JP" dirty="0" smtClean="0"/>
          </a:p>
          <a:p>
            <a:r>
              <a:rPr kumimoji="1" lang="en-US" altLang="ja-JP" dirty="0" err="1" smtClean="0"/>
              <a:t>KVMonitor</a:t>
            </a:r>
            <a:r>
              <a:rPr kumimoji="1" lang="ja-JP" altLang="en-US" dirty="0" smtClean="0"/>
              <a:t>は</a:t>
            </a:r>
            <a:r>
              <a:rPr kumimoji="1" lang="en-US" altLang="ja-JP" dirty="0" smtClean="0"/>
              <a:t>VM</a:t>
            </a:r>
            <a:r>
              <a:rPr kumimoji="1" lang="ja-JP" altLang="en-US" dirty="0" smtClean="0"/>
              <a:t>の</a:t>
            </a:r>
            <a:r>
              <a:rPr kumimoji="1" lang="en-US" altLang="ja-JP" dirty="0" smtClean="0"/>
              <a:t>CPU</a:t>
            </a:r>
            <a:r>
              <a:rPr kumimoji="1" lang="ja-JP" altLang="en-US" dirty="0" smtClean="0"/>
              <a:t>の</a:t>
            </a:r>
            <a:r>
              <a:rPr kumimoji="1" lang="en-US" altLang="ja-JP" dirty="0" smtClean="0"/>
              <a:t>CR3</a:t>
            </a:r>
            <a:r>
              <a:rPr kumimoji="1" lang="ja-JP" altLang="en-US" dirty="0" smtClean="0"/>
              <a:t>レジスタの値を</a:t>
            </a:r>
            <a:r>
              <a:rPr kumimoji="1" lang="en-US" altLang="ja-JP" dirty="0" smtClean="0"/>
              <a:t>QEMU</a:t>
            </a:r>
            <a:r>
              <a:rPr kumimoji="1" lang="ja-JP" altLang="en-US" dirty="0" smtClean="0"/>
              <a:t>と通信することで取得する。</a:t>
            </a:r>
            <a:endParaRPr kumimoji="1" lang="en-US" altLang="ja-JP" dirty="0" smtClean="0"/>
          </a:p>
          <a:p>
            <a:r>
              <a:rPr kumimoji="1" lang="ja-JP" altLang="en-US" dirty="0" smtClean="0"/>
              <a:t>通信には</a:t>
            </a:r>
            <a:r>
              <a:rPr kumimoji="1" lang="en-US" altLang="ja-JP" dirty="0" smtClean="0"/>
              <a:t>QMP</a:t>
            </a:r>
            <a:r>
              <a:rPr kumimoji="1" lang="ja-JP" altLang="en-US" dirty="0" smtClean="0"/>
              <a:t>を使用し、</a:t>
            </a:r>
            <a:r>
              <a:rPr kumimoji="1" lang="en-US" altLang="ja-JP" dirty="0" smtClean="0"/>
              <a:t>CR3</a:t>
            </a:r>
            <a:r>
              <a:rPr kumimoji="1" lang="ja-JP" altLang="en-US" dirty="0" smtClean="0"/>
              <a:t>レジスタの値を取得するためにコマンドを</a:t>
            </a:r>
            <a:r>
              <a:rPr kumimoji="1" lang="en-US" altLang="ja-JP" dirty="0" smtClean="0"/>
              <a:t>QMEU</a:t>
            </a:r>
            <a:r>
              <a:rPr kumimoji="1" lang="ja-JP" altLang="en-US" dirty="0" smtClean="0"/>
              <a:t>に追加した。</a:t>
            </a:r>
            <a:endParaRPr kumimoji="1" lang="en-US" altLang="ja-JP" dirty="0" smtClean="0"/>
          </a:p>
          <a:p>
            <a:r>
              <a:rPr kumimoji="1" lang="en-US" altLang="ja-JP" dirty="0" err="1" smtClean="0"/>
              <a:t>KVMonitor</a:t>
            </a:r>
            <a:r>
              <a:rPr kumimoji="1" lang="ja-JP" altLang="en-US" dirty="0" smtClean="0"/>
              <a:t>は得られた</a:t>
            </a:r>
            <a:r>
              <a:rPr kumimoji="1" lang="en-US" altLang="ja-JP" dirty="0" smtClean="0"/>
              <a:t>CR3</a:t>
            </a:r>
            <a:r>
              <a:rPr kumimoji="1" lang="ja-JP" altLang="en-US" dirty="0" smtClean="0"/>
              <a:t>レジスタの値と仮想アドレスから物理メモリ上のページテーブルを探索して、仮想アドレスを物理アドレスに変換する</a:t>
            </a:r>
            <a:endParaRPr kumimoji="1" lang="en-US" altLang="ja-JP" dirty="0" smtClean="0"/>
          </a:p>
          <a:p>
            <a:r>
              <a:rPr kumimoji="1" lang="en-US" altLang="ja-JP" dirty="0" smtClean="0"/>
              <a:t>IDS</a:t>
            </a:r>
            <a:r>
              <a:rPr kumimoji="1" lang="ja-JP" altLang="en-US" dirty="0" smtClean="0"/>
              <a:t>は得られた仮想アドレスと物理アドレスの対応をもとにメモリから情報を取得できるようになる。</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ディスクを監視することによってファイルの改竄を検知することができる</a:t>
            </a:r>
            <a:endParaRPr kumimoji="1" lang="en-US" altLang="ja-JP" dirty="0" smtClean="0"/>
          </a:p>
          <a:p>
            <a:r>
              <a:rPr kumimoji="1" lang="en-US" altLang="ja-JP" dirty="0" smtClean="0"/>
              <a:t>VM</a:t>
            </a:r>
            <a:r>
              <a:rPr kumimoji="1" lang="ja-JP" altLang="en-US" dirty="0" smtClean="0"/>
              <a:t>の仮想ディスクはホスト</a:t>
            </a:r>
            <a:r>
              <a:rPr kumimoji="1" lang="en-US" altLang="ja-JP" dirty="0" smtClean="0"/>
              <a:t>OS</a:t>
            </a:r>
            <a:r>
              <a:rPr kumimoji="1" lang="ja-JP" altLang="en-US" dirty="0" smtClean="0"/>
              <a:t>上のディスクイメージ</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A1A3DB27-2F12-41B1-AF89-0DF1B80F2C57}" type="datetime1">
              <a:rPr kumimoji="1" lang="ja-JP" altLang="en-US" smtClean="0"/>
              <a:pPr/>
              <a:t>2013/3/1</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0D78CE36-EA05-4015-8A38-EDCC2F541730}" type="datetime1">
              <a:rPr kumimoji="1" lang="ja-JP" altLang="en-US" smtClean="0"/>
              <a:pPr/>
              <a:t>2013/3/1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70912F0C-69ED-4CE5-9BD2-7E0CF4EB39CA}" type="datetime1">
              <a:rPr kumimoji="1" lang="ja-JP" altLang="en-US" smtClean="0"/>
              <a:pPr/>
              <a:t>2013/3/1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CAA388FB-87DA-479B-9F20-FF87D631CFF2}" type="datetime1">
              <a:rPr kumimoji="1" lang="ja-JP" altLang="en-US" smtClean="0"/>
              <a:pPr/>
              <a:t>2013/3/1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36BF736B-2A18-40C7-8C51-6A70900FA6E9}" type="datetime1">
              <a:rPr kumimoji="1" lang="ja-JP" altLang="en-US" smtClean="0"/>
              <a:pPr/>
              <a:t>2013/3/1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F364C964-9525-4521-9552-8068740641AD}" type="datetime1">
              <a:rPr kumimoji="1" lang="ja-JP" altLang="en-US" smtClean="0"/>
              <a:pPr/>
              <a:t>2013/3/1</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96F55F7C-CEC9-4446-87C3-55E4E09F4DB4}" type="datetime1">
              <a:rPr kumimoji="1" lang="ja-JP" altLang="en-US" smtClean="0"/>
              <a:pPr/>
              <a:t>2013/3/1</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8C90E8A3-8B47-4169-B1FA-66E836F4D531}" type="datetime1">
              <a:rPr kumimoji="1" lang="ja-JP" altLang="en-US" smtClean="0"/>
              <a:pPr/>
              <a:t>2013/3/1</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B35E0180-8535-4CA3-90CD-1B5C4B475CC1}" type="datetime1">
              <a:rPr kumimoji="1" lang="ja-JP" altLang="en-US" smtClean="0"/>
              <a:pPr/>
              <a:t>2013/3/1</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C3F0C4C8-A3E8-465D-85DE-7D874241A9EC}" type="datetime1">
              <a:rPr kumimoji="1" lang="ja-JP" altLang="en-US" smtClean="0"/>
              <a:pPr/>
              <a:t>2013/3/1</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54C87553-063F-4863-B4AE-E2D0E243845B}" type="datetime1">
              <a:rPr kumimoji="1" lang="ja-JP" altLang="en-US" smtClean="0"/>
              <a:pPr/>
              <a:t>2013/3/1</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A83548A4-D756-43A9-BCD4-9934A251FCF9}" type="slidenum">
              <a:rPr kumimoji="1" lang="ja-JP" altLang="en-US" smtClean="0"/>
              <a:pPr/>
              <a:t>&lt;#&gt;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72D7FE2-DA7B-450D-AA0B-8A9C34ABED56}" type="datetime1">
              <a:rPr kumimoji="1" lang="ja-JP" altLang="en-US" smtClean="0"/>
              <a:pPr/>
              <a:t>2013/3/1</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83548A4-D756-43A9-BCD4-9934A251FCF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en-US" altLang="ja-JP" sz="4000" dirty="0" smtClean="0"/>
              <a:t>KVM</a:t>
            </a:r>
            <a:r>
              <a:rPr lang="ja-JP" altLang="en-US" sz="4000" dirty="0" smtClean="0"/>
              <a:t>における仮想マシンの</a:t>
            </a:r>
            <a:r>
              <a:rPr lang="en-US" altLang="ja-JP" sz="4000" dirty="0" smtClean="0"/>
              <a:t/>
            </a:r>
            <a:br>
              <a:rPr lang="en-US" altLang="ja-JP" sz="4000" dirty="0" smtClean="0"/>
            </a:br>
            <a:r>
              <a:rPr lang="ja-JP" altLang="en-US" sz="4000" dirty="0" smtClean="0"/>
              <a:t>内部監視機構の実装と性能評価</a:t>
            </a:r>
            <a:endParaRPr lang="ja-JP" altLang="en-US" sz="4000" dirty="0"/>
          </a:p>
        </p:txBody>
      </p:sp>
      <p:sp>
        <p:nvSpPr>
          <p:cNvPr id="3" name="サブタイトル 2"/>
          <p:cNvSpPr>
            <a:spLocks noGrp="1"/>
          </p:cNvSpPr>
          <p:nvPr>
            <p:ph type="subTitle" idx="1"/>
          </p:nvPr>
        </p:nvSpPr>
        <p:spPr/>
        <p:txBody>
          <a:bodyPr>
            <a:normAutofit/>
          </a:bodyPr>
          <a:lstStyle/>
          <a:p>
            <a:r>
              <a:rPr lang="ja-JP" altLang="en-US" dirty="0" smtClean="0"/>
              <a:t>九州工業大学</a:t>
            </a:r>
            <a:endParaRPr lang="en-US" altLang="ja-JP" dirty="0" smtClean="0"/>
          </a:p>
          <a:p>
            <a:r>
              <a:rPr lang="ja-JP" altLang="en-US" dirty="0" smtClean="0"/>
              <a:t>　中村孝介　光来健一</a:t>
            </a:r>
            <a:endParaRPr lang="en-US" altLang="ja-JP"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2051720" y="5218113"/>
            <a:ext cx="4099731" cy="659159"/>
          </a:xfrm>
          <a:prstGeom prst="rect">
            <a:avLst/>
          </a:prstGeom>
          <a:solidFill>
            <a:srgbClr val="D6FEC2"/>
          </a:solidFill>
          <a:ln>
            <a:solidFill>
              <a:srgbClr val="6DF12B"/>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dirty="0"/>
          </a:p>
        </p:txBody>
      </p:sp>
      <p:sp>
        <p:nvSpPr>
          <p:cNvPr id="22" name="曲折矢印 21"/>
          <p:cNvSpPr/>
          <p:nvPr/>
        </p:nvSpPr>
        <p:spPr>
          <a:xfrm rot="10800000" flipH="1">
            <a:off x="2843809" y="4149080"/>
            <a:ext cx="1296144" cy="1296144"/>
          </a:xfrm>
          <a:prstGeom prst="bentArrow">
            <a:avLst>
              <a:gd name="adj1" fmla="val 16252"/>
              <a:gd name="adj2" fmla="val 17282"/>
              <a:gd name="adj3" fmla="val 17328"/>
              <a:gd name="adj4" fmla="val 4375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21" name="正方形/長方形 20"/>
          <p:cNvSpPr/>
          <p:nvPr/>
        </p:nvSpPr>
        <p:spPr>
          <a:xfrm>
            <a:off x="2339752" y="4437112"/>
            <a:ext cx="1224136" cy="43204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400" dirty="0" err="1" smtClean="0"/>
              <a:t>KVMonitor</a:t>
            </a:r>
            <a:endParaRPr kumimoji="1" lang="ja-JP" altLang="en-US" sz="1400" dirty="0"/>
          </a:p>
        </p:txBody>
      </p:sp>
      <p:sp>
        <p:nvSpPr>
          <p:cNvPr id="2" name="コンテンツ プレースホルダ 1"/>
          <p:cNvSpPr>
            <a:spLocks noGrp="1"/>
          </p:cNvSpPr>
          <p:nvPr>
            <p:ph idx="1"/>
          </p:nvPr>
        </p:nvSpPr>
        <p:spPr>
          <a:xfrm>
            <a:off x="323528" y="1481328"/>
            <a:ext cx="8496944" cy="4525963"/>
          </a:xfrm>
        </p:spPr>
        <p:txBody>
          <a:bodyPr/>
          <a:lstStyle/>
          <a:p>
            <a:r>
              <a:rPr lang="ja-JP" altLang="en-US" dirty="0" smtClean="0"/>
              <a:t>パケットキャプチャが可能な</a:t>
            </a:r>
            <a:r>
              <a:rPr lang="en-US" altLang="ja-JP" dirty="0" smtClean="0"/>
              <a:t>tap</a:t>
            </a:r>
            <a:r>
              <a:rPr lang="ja-JP" altLang="en-US" dirty="0" smtClean="0"/>
              <a:t>デバイスを作成</a:t>
            </a:r>
            <a:endParaRPr lang="en-US" altLang="ja-JP" dirty="0" smtClean="0"/>
          </a:p>
          <a:p>
            <a:pPr lvl="1"/>
            <a:r>
              <a:rPr lang="ja-JP" altLang="en-US" dirty="0" smtClean="0"/>
              <a:t>ホスト</a:t>
            </a:r>
            <a:r>
              <a:rPr lang="en-US" altLang="ja-JP" dirty="0" smtClean="0"/>
              <a:t>OS</a:t>
            </a:r>
            <a:r>
              <a:rPr lang="ja-JP" altLang="en-US" dirty="0" smtClean="0"/>
              <a:t>と</a:t>
            </a:r>
            <a:r>
              <a:rPr lang="en-US" altLang="ja-JP" dirty="0" smtClean="0"/>
              <a:t>VM</a:t>
            </a:r>
            <a:r>
              <a:rPr lang="ja-JP" altLang="en-US" dirty="0" smtClean="0"/>
              <a:t>をブリッジ接続</a:t>
            </a:r>
            <a:endParaRPr lang="en-US" altLang="ja-JP" dirty="0" smtClean="0"/>
          </a:p>
          <a:p>
            <a:pPr lvl="1"/>
            <a:r>
              <a:rPr lang="en-US" altLang="ja-JP" dirty="0" smtClean="0"/>
              <a:t>VM</a:t>
            </a:r>
            <a:r>
              <a:rPr lang="ja-JP" altLang="en-US" dirty="0" smtClean="0"/>
              <a:t>が送受信するパケットを取得できる</a:t>
            </a:r>
            <a:endParaRPr lang="en-US" altLang="ja-JP" dirty="0" smtClean="0"/>
          </a:p>
          <a:p>
            <a:pPr lvl="1"/>
            <a:endParaRPr lang="en-US" altLang="ja-JP" dirty="0" smtClean="0"/>
          </a:p>
        </p:txBody>
      </p:sp>
      <p:sp>
        <p:nvSpPr>
          <p:cNvPr id="3" name="タイトル 2"/>
          <p:cNvSpPr>
            <a:spLocks noGrp="1"/>
          </p:cNvSpPr>
          <p:nvPr>
            <p:ph type="title"/>
          </p:nvPr>
        </p:nvSpPr>
        <p:spPr/>
        <p:txBody>
          <a:bodyPr>
            <a:normAutofit/>
          </a:bodyPr>
          <a:lstStyle/>
          <a:p>
            <a:r>
              <a:rPr lang="ja-JP" altLang="en-US" dirty="0" smtClean="0"/>
              <a:t>ネットワークの監視</a:t>
            </a:r>
            <a:endParaRPr lang="ja-JP" altLang="en-US" dirty="0"/>
          </a:p>
        </p:txBody>
      </p:sp>
      <p:sp>
        <p:nvSpPr>
          <p:cNvPr id="26" name="スライド番号プレースホルダ 25"/>
          <p:cNvSpPr>
            <a:spLocks noGrp="1"/>
          </p:cNvSpPr>
          <p:nvPr>
            <p:ph type="sldNum" sz="quarter" idx="12"/>
          </p:nvPr>
        </p:nvSpPr>
        <p:spPr/>
        <p:txBody>
          <a:bodyPr/>
          <a:lstStyle/>
          <a:p>
            <a:fld id="{A83548A4-D756-43A9-BCD4-9934A251FCF9}" type="slidenum">
              <a:rPr kumimoji="1" lang="ja-JP" altLang="en-US" smtClean="0"/>
              <a:pPr/>
              <a:t>10</a:t>
            </a:fld>
            <a:endParaRPr kumimoji="1" lang="ja-JP" altLang="en-US"/>
          </a:p>
        </p:txBody>
      </p:sp>
      <p:sp>
        <p:nvSpPr>
          <p:cNvPr id="7" name="正方形/長方形 6"/>
          <p:cNvSpPr/>
          <p:nvPr/>
        </p:nvSpPr>
        <p:spPr>
          <a:xfrm>
            <a:off x="4130969" y="3212976"/>
            <a:ext cx="957625" cy="48399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VM</a:t>
            </a:r>
            <a:endParaRPr kumimoji="1" lang="ja-JP" altLang="en-US" sz="1400" dirty="0"/>
          </a:p>
        </p:txBody>
      </p:sp>
      <p:sp>
        <p:nvSpPr>
          <p:cNvPr id="24" name="正方形/長方形 23"/>
          <p:cNvSpPr/>
          <p:nvPr/>
        </p:nvSpPr>
        <p:spPr>
          <a:xfrm>
            <a:off x="4130969" y="3761508"/>
            <a:ext cx="957625" cy="553141"/>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QEMU</a:t>
            </a:r>
            <a:endParaRPr kumimoji="1" lang="ja-JP" altLang="en-US" sz="1400" dirty="0"/>
          </a:p>
        </p:txBody>
      </p:sp>
      <p:sp>
        <p:nvSpPr>
          <p:cNvPr id="41" name="円/楕円 40"/>
          <p:cNvSpPr/>
          <p:nvPr/>
        </p:nvSpPr>
        <p:spPr>
          <a:xfrm>
            <a:off x="2483768" y="3717032"/>
            <a:ext cx="883961" cy="4148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sp>
        <p:nvSpPr>
          <p:cNvPr id="43" name="テキスト ボックス 42"/>
          <p:cNvSpPr txBox="1"/>
          <p:nvPr/>
        </p:nvSpPr>
        <p:spPr>
          <a:xfrm>
            <a:off x="3275856" y="4869160"/>
            <a:ext cx="883961" cy="299677"/>
          </a:xfrm>
          <a:prstGeom prst="rect">
            <a:avLst/>
          </a:prstGeom>
          <a:noFill/>
        </p:spPr>
        <p:txBody>
          <a:bodyPr wrap="square" rtlCol="0">
            <a:spAutoFit/>
          </a:bodyPr>
          <a:lstStyle/>
          <a:p>
            <a:pPr algn="ctr"/>
            <a:r>
              <a:rPr kumimoji="1" lang="ja-JP" altLang="en-US" sz="1400" dirty="0" smtClean="0"/>
              <a:t>監視</a:t>
            </a:r>
            <a:endParaRPr kumimoji="1" lang="ja-JP" altLang="en-US" sz="1400" dirty="0"/>
          </a:p>
        </p:txBody>
      </p:sp>
      <p:sp>
        <p:nvSpPr>
          <p:cNvPr id="49" name="正方形/長方形 48"/>
          <p:cNvSpPr/>
          <p:nvPr/>
        </p:nvSpPr>
        <p:spPr>
          <a:xfrm>
            <a:off x="4215156" y="4231677"/>
            <a:ext cx="768662" cy="35389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400" dirty="0" smtClean="0"/>
              <a:t>eth0</a:t>
            </a:r>
            <a:endParaRPr kumimoji="1" lang="ja-JP" altLang="en-US" sz="1400" dirty="0"/>
          </a:p>
        </p:txBody>
      </p:sp>
      <p:sp>
        <p:nvSpPr>
          <p:cNvPr id="53" name="正方形/長方形 52"/>
          <p:cNvSpPr/>
          <p:nvPr/>
        </p:nvSpPr>
        <p:spPr>
          <a:xfrm>
            <a:off x="4215154" y="5015294"/>
            <a:ext cx="768662" cy="35389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t>tap0</a:t>
            </a:r>
            <a:endParaRPr kumimoji="1" lang="ja-JP" altLang="en-US" sz="1400" dirty="0"/>
          </a:p>
        </p:txBody>
      </p:sp>
      <p:sp>
        <p:nvSpPr>
          <p:cNvPr id="58" name="正方形/長方形 57"/>
          <p:cNvSpPr/>
          <p:nvPr/>
        </p:nvSpPr>
        <p:spPr>
          <a:xfrm>
            <a:off x="4800801" y="5407102"/>
            <a:ext cx="845529" cy="35389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br0</a:t>
            </a:r>
            <a:endParaRPr kumimoji="1" lang="ja-JP" altLang="en-US" sz="1400" dirty="0"/>
          </a:p>
        </p:txBody>
      </p:sp>
      <p:sp>
        <p:nvSpPr>
          <p:cNvPr id="60" name="正方形/長方形 59"/>
          <p:cNvSpPr/>
          <p:nvPr/>
        </p:nvSpPr>
        <p:spPr>
          <a:xfrm>
            <a:off x="5814703" y="5407102"/>
            <a:ext cx="845529" cy="35389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400" dirty="0" smtClean="0"/>
              <a:t>eth0</a:t>
            </a:r>
            <a:endParaRPr kumimoji="1" lang="ja-JP" altLang="en-US" sz="1400" dirty="0"/>
          </a:p>
        </p:txBody>
      </p:sp>
      <p:cxnSp>
        <p:nvCxnSpPr>
          <p:cNvPr id="29" name="直線コネクタ 28"/>
          <p:cNvCxnSpPr>
            <a:stCxn id="49" idx="2"/>
            <a:endCxn id="53" idx="0"/>
          </p:cNvCxnSpPr>
          <p:nvPr/>
        </p:nvCxnSpPr>
        <p:spPr>
          <a:xfrm flipH="1">
            <a:off x="4599485" y="4585568"/>
            <a:ext cx="1" cy="42972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60" idx="1"/>
            <a:endCxn id="58" idx="3"/>
          </p:cNvCxnSpPr>
          <p:nvPr/>
        </p:nvCxnSpPr>
        <p:spPr>
          <a:xfrm flipH="1">
            <a:off x="5646330" y="5584048"/>
            <a:ext cx="168374"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0" name="図形 39"/>
          <p:cNvCxnSpPr>
            <a:stCxn id="53" idx="2"/>
            <a:endCxn id="58" idx="1"/>
          </p:cNvCxnSpPr>
          <p:nvPr/>
        </p:nvCxnSpPr>
        <p:spPr>
          <a:xfrm rot="16200000" flipH="1">
            <a:off x="4592711" y="5375958"/>
            <a:ext cx="214863" cy="201316"/>
          </a:xfrm>
          <a:prstGeom prst="bentConnector2">
            <a:avLst/>
          </a:prstGeom>
          <a:ln w="28575"/>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2827459" y="5386481"/>
            <a:ext cx="1404332" cy="299677"/>
          </a:xfrm>
          <a:prstGeom prst="rect">
            <a:avLst/>
          </a:prstGeom>
          <a:noFill/>
        </p:spPr>
        <p:txBody>
          <a:bodyPr wrap="square" rtlCol="0">
            <a:spAutoFit/>
          </a:bodyPr>
          <a:lstStyle/>
          <a:p>
            <a:pPr algn="ctr"/>
            <a:r>
              <a:rPr lang="ja-JP" altLang="en-US" sz="1400" dirty="0" smtClean="0"/>
              <a:t>ホスト</a:t>
            </a:r>
            <a:r>
              <a:rPr lang="en-US" altLang="ja-JP" sz="1400" dirty="0" smtClean="0"/>
              <a:t>OS</a:t>
            </a:r>
            <a:endParaRPr kumimoji="1" lang="ja-JP" altLang="en-US"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339752" y="4581128"/>
            <a:ext cx="3888432" cy="864096"/>
          </a:xfrm>
          <a:prstGeom prst="rect">
            <a:avLst/>
          </a:prstGeom>
          <a:solidFill>
            <a:srgbClr val="E6ECFE"/>
          </a:solidFill>
          <a:ln>
            <a:solidFill>
              <a:schemeClr val="accent4">
                <a:lumMod val="60000"/>
                <a:lumOff val="4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400" dirty="0" smtClean="0"/>
          </a:p>
        </p:txBody>
      </p:sp>
      <p:sp>
        <p:nvSpPr>
          <p:cNvPr id="2" name="コンテンツ プレースホルダ 1"/>
          <p:cNvSpPr>
            <a:spLocks noGrp="1"/>
          </p:cNvSpPr>
          <p:nvPr>
            <p:ph idx="1"/>
          </p:nvPr>
        </p:nvSpPr>
        <p:spPr/>
        <p:txBody>
          <a:bodyPr/>
          <a:lstStyle/>
          <a:p>
            <a:r>
              <a:rPr lang="en-US" altLang="ja-JP" dirty="0" err="1" smtClean="0"/>
              <a:t>Xen</a:t>
            </a:r>
            <a:r>
              <a:rPr lang="ja-JP" altLang="en-US" dirty="0" smtClean="0"/>
              <a:t>用に開発された</a:t>
            </a:r>
            <a:r>
              <a:rPr lang="en-US" altLang="ja-JP" dirty="0" err="1" smtClean="0"/>
              <a:t>Transcall</a:t>
            </a:r>
            <a:r>
              <a:rPr lang="en-US" altLang="ja-JP" dirty="0" smtClean="0"/>
              <a:t> [</a:t>
            </a:r>
            <a:r>
              <a:rPr lang="ja-JP" altLang="en-US" dirty="0" smtClean="0"/>
              <a:t>飯田ら</a:t>
            </a:r>
            <a:r>
              <a:rPr lang="en-US" altLang="ja-JP" dirty="0" smtClean="0"/>
              <a:t>’</a:t>
            </a:r>
            <a:r>
              <a:rPr lang="ja-JP" altLang="en-US" dirty="0" smtClean="0"/>
              <a:t>１０</a:t>
            </a:r>
            <a:r>
              <a:rPr lang="en-US" altLang="ja-JP" dirty="0" smtClean="0"/>
              <a:t>] </a:t>
            </a:r>
            <a:r>
              <a:rPr lang="ja-JP" altLang="en-US" dirty="0" smtClean="0"/>
              <a:t>を</a:t>
            </a:r>
            <a:r>
              <a:rPr lang="en-US" altLang="ja-JP" dirty="0" smtClean="0"/>
              <a:t>KVM</a:t>
            </a:r>
            <a:r>
              <a:rPr lang="ja-JP" altLang="en-US" dirty="0" smtClean="0"/>
              <a:t>用に移植</a:t>
            </a:r>
            <a:endParaRPr lang="en-US" altLang="ja-JP" dirty="0" smtClean="0"/>
          </a:p>
          <a:p>
            <a:pPr lvl="1"/>
            <a:r>
              <a:rPr lang="en-US" altLang="ja-JP" dirty="0" err="1" smtClean="0"/>
              <a:t>Transcall</a:t>
            </a:r>
            <a:r>
              <a:rPr lang="ja-JP" altLang="en-US" dirty="0" smtClean="0"/>
              <a:t>は既存の</a:t>
            </a:r>
            <a:r>
              <a:rPr lang="en-US" altLang="ja-JP" dirty="0" smtClean="0"/>
              <a:t>IDS</a:t>
            </a:r>
            <a:r>
              <a:rPr lang="ja-JP" altLang="en-US" dirty="0" smtClean="0"/>
              <a:t>をオフロードするための実行環境を提供</a:t>
            </a:r>
            <a:endParaRPr lang="en-US" altLang="ja-JP" dirty="0" smtClean="0"/>
          </a:p>
          <a:p>
            <a:pPr lvl="1"/>
            <a:r>
              <a:rPr lang="en-US" altLang="ja-JP" dirty="0" err="1" smtClean="0"/>
              <a:t>KVMonitor</a:t>
            </a:r>
            <a:r>
              <a:rPr lang="ja-JP" altLang="en-US" dirty="0" smtClean="0"/>
              <a:t>経由でメモリ監視を行うように修正</a:t>
            </a:r>
            <a:endParaRPr lang="en-US" altLang="ja-JP" dirty="0" smtClean="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11</a:t>
            </a:fld>
            <a:endParaRPr kumimoji="1" lang="ja-JP" altLang="en-US"/>
          </a:p>
        </p:txBody>
      </p:sp>
      <p:sp>
        <p:nvSpPr>
          <p:cNvPr id="4" name="タイトル 3"/>
          <p:cNvSpPr>
            <a:spLocks noGrp="1"/>
          </p:cNvSpPr>
          <p:nvPr>
            <p:ph type="title"/>
          </p:nvPr>
        </p:nvSpPr>
        <p:spPr/>
        <p:txBody>
          <a:bodyPr>
            <a:normAutofit/>
          </a:bodyPr>
          <a:lstStyle/>
          <a:p>
            <a:r>
              <a:rPr lang="en-US" altLang="ja-JP" dirty="0" err="1" smtClean="0"/>
              <a:t>Transcall</a:t>
            </a:r>
            <a:r>
              <a:rPr lang="ja-JP" altLang="en-US" dirty="0" smtClean="0"/>
              <a:t>の移植</a:t>
            </a:r>
            <a:endParaRPr kumimoji="1" lang="ja-JP" altLang="en-US" dirty="0"/>
          </a:p>
        </p:txBody>
      </p:sp>
      <p:sp>
        <p:nvSpPr>
          <p:cNvPr id="5" name="正方形/長方形 4"/>
          <p:cNvSpPr/>
          <p:nvPr/>
        </p:nvSpPr>
        <p:spPr>
          <a:xfrm>
            <a:off x="2339752" y="5733256"/>
            <a:ext cx="3888432" cy="9361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dirty="0"/>
          </a:p>
        </p:txBody>
      </p:sp>
      <p:sp>
        <p:nvSpPr>
          <p:cNvPr id="6" name="正方形/長方形 5"/>
          <p:cNvSpPr/>
          <p:nvPr/>
        </p:nvSpPr>
        <p:spPr>
          <a:xfrm>
            <a:off x="2411760" y="4725144"/>
            <a:ext cx="1800200" cy="504056"/>
          </a:xfrm>
          <a:prstGeom prst="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400" dirty="0" smtClean="0"/>
              <a:t>システムコール</a:t>
            </a:r>
            <a:endParaRPr kumimoji="1" lang="en-US" altLang="ja-JP" sz="1400" dirty="0" smtClean="0"/>
          </a:p>
          <a:p>
            <a:pPr algn="ctr"/>
            <a:r>
              <a:rPr lang="ja-JP" altLang="en-US" sz="1400" dirty="0" smtClean="0"/>
              <a:t>エミュレータ</a:t>
            </a:r>
            <a:endParaRPr kumimoji="1" lang="ja-JP" altLang="en-US" sz="1400" dirty="0"/>
          </a:p>
        </p:txBody>
      </p:sp>
      <p:sp>
        <p:nvSpPr>
          <p:cNvPr id="7" name="正方形/長方形 6"/>
          <p:cNvSpPr/>
          <p:nvPr/>
        </p:nvSpPr>
        <p:spPr>
          <a:xfrm>
            <a:off x="4355976" y="4725144"/>
            <a:ext cx="1800200" cy="504056"/>
          </a:xfrm>
          <a:prstGeom prst="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lang="en-US" altLang="ja-JP" sz="1400" dirty="0" smtClean="0"/>
              <a:t>Shadow proc</a:t>
            </a:r>
          </a:p>
          <a:p>
            <a:pPr algn="ctr"/>
            <a:r>
              <a:rPr kumimoji="1" lang="ja-JP" altLang="en-US" sz="1400" dirty="0" smtClean="0"/>
              <a:t>ファイルシステム</a:t>
            </a:r>
            <a:endParaRPr kumimoji="1" lang="en-US" altLang="ja-JP" sz="1400" dirty="0" smtClean="0"/>
          </a:p>
        </p:txBody>
      </p:sp>
      <p:sp>
        <p:nvSpPr>
          <p:cNvPr id="9" name="テキスト ボックス 8"/>
          <p:cNvSpPr txBox="1"/>
          <p:nvPr/>
        </p:nvSpPr>
        <p:spPr>
          <a:xfrm>
            <a:off x="2267744" y="4221088"/>
            <a:ext cx="1224136" cy="307777"/>
          </a:xfrm>
          <a:prstGeom prst="rect">
            <a:avLst/>
          </a:prstGeom>
          <a:noFill/>
        </p:spPr>
        <p:txBody>
          <a:bodyPr wrap="square" rtlCol="0">
            <a:spAutoFit/>
          </a:bodyPr>
          <a:lstStyle/>
          <a:p>
            <a:pPr algn="ctr"/>
            <a:r>
              <a:rPr kumimoji="1" lang="en-US" altLang="ja-JP" sz="1400" dirty="0" err="1" smtClean="0"/>
              <a:t>Transcall</a:t>
            </a:r>
            <a:endParaRPr kumimoji="1" lang="ja-JP" altLang="en-US" sz="1400" dirty="0"/>
          </a:p>
        </p:txBody>
      </p:sp>
      <p:sp>
        <p:nvSpPr>
          <p:cNvPr id="10" name="テキスト ボックス 9"/>
          <p:cNvSpPr txBox="1"/>
          <p:nvPr/>
        </p:nvSpPr>
        <p:spPr>
          <a:xfrm>
            <a:off x="2339752" y="5733256"/>
            <a:ext cx="1224136" cy="307777"/>
          </a:xfrm>
          <a:prstGeom prst="rect">
            <a:avLst/>
          </a:prstGeom>
          <a:noFill/>
        </p:spPr>
        <p:txBody>
          <a:bodyPr wrap="square" rtlCol="0">
            <a:spAutoFit/>
          </a:bodyPr>
          <a:lstStyle/>
          <a:p>
            <a:pPr algn="ctr"/>
            <a:r>
              <a:rPr lang="en-US" altLang="ja-JP" sz="1400" dirty="0" err="1" smtClean="0"/>
              <a:t>KVMonitor</a:t>
            </a:r>
            <a:endParaRPr lang="en-US" altLang="ja-JP" sz="1400" dirty="0" smtClean="0"/>
          </a:p>
        </p:txBody>
      </p:sp>
      <p:sp>
        <p:nvSpPr>
          <p:cNvPr id="20" name="円/楕円 19"/>
          <p:cNvSpPr/>
          <p:nvPr/>
        </p:nvSpPr>
        <p:spPr>
          <a:xfrm>
            <a:off x="3779912" y="3645024"/>
            <a:ext cx="1008112" cy="52523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cxnSp>
        <p:nvCxnSpPr>
          <p:cNvPr id="30" name="直線矢印コネクタ 29"/>
          <p:cNvCxnSpPr>
            <a:stCxn id="20" idx="4"/>
            <a:endCxn id="8" idx="0"/>
          </p:cNvCxnSpPr>
          <p:nvPr/>
        </p:nvCxnSpPr>
        <p:spPr>
          <a:xfrm>
            <a:off x="4283968" y="4170259"/>
            <a:ext cx="0" cy="410869"/>
          </a:xfrm>
          <a:prstGeom prst="straightConnector1">
            <a:avLst/>
          </a:prstGeom>
          <a:ln w="28575">
            <a:headEnd type="arrow"/>
            <a:tailEnd type="arrow"/>
          </a:ln>
        </p:spPr>
        <p:style>
          <a:lnRef idx="1">
            <a:schemeClr val="accent2"/>
          </a:lnRef>
          <a:fillRef idx="0">
            <a:schemeClr val="accent2"/>
          </a:fillRef>
          <a:effectRef idx="0">
            <a:schemeClr val="accent2"/>
          </a:effectRef>
          <a:fontRef idx="minor">
            <a:schemeClr val="tx1"/>
          </a:fontRef>
        </p:style>
      </p:cxnSp>
      <p:cxnSp>
        <p:nvCxnSpPr>
          <p:cNvPr id="34" name="図形 33"/>
          <p:cNvCxnSpPr>
            <a:stCxn id="8" idx="2"/>
            <a:endCxn id="18" idx="1"/>
          </p:cNvCxnSpPr>
          <p:nvPr/>
        </p:nvCxnSpPr>
        <p:spPr>
          <a:xfrm rot="16200000" flipH="1">
            <a:off x="4185386" y="5543806"/>
            <a:ext cx="773229" cy="576064"/>
          </a:xfrm>
          <a:prstGeom prst="bentConnector2">
            <a:avLst/>
          </a:prstGeom>
          <a:ln w="28575">
            <a:headEnd type="arrow"/>
            <a:tailEnd type="arrow"/>
          </a:ln>
        </p:spPr>
        <p:style>
          <a:lnRef idx="1">
            <a:schemeClr val="accent2"/>
          </a:lnRef>
          <a:fillRef idx="0">
            <a:schemeClr val="accent2"/>
          </a:fillRef>
          <a:effectRef idx="0">
            <a:schemeClr val="accent2"/>
          </a:effectRef>
          <a:fontRef idx="minor">
            <a:schemeClr val="tx1"/>
          </a:fontRef>
        </p:style>
      </p:cxnSp>
      <p:sp>
        <p:nvSpPr>
          <p:cNvPr id="22" name="正方形/長方形 21"/>
          <p:cNvSpPr/>
          <p:nvPr/>
        </p:nvSpPr>
        <p:spPr>
          <a:xfrm>
            <a:off x="6444208" y="5445224"/>
            <a:ext cx="1008112" cy="3600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VM</a:t>
            </a:r>
          </a:p>
        </p:txBody>
      </p:sp>
      <p:sp>
        <p:nvSpPr>
          <p:cNvPr id="23" name="正方形/長方形 22"/>
          <p:cNvSpPr/>
          <p:nvPr/>
        </p:nvSpPr>
        <p:spPr>
          <a:xfrm>
            <a:off x="6444208" y="5949280"/>
            <a:ext cx="1008112" cy="720080"/>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QEMU</a:t>
            </a:r>
          </a:p>
        </p:txBody>
      </p:sp>
      <p:sp>
        <p:nvSpPr>
          <p:cNvPr id="18" name="正方形/長方形 17"/>
          <p:cNvSpPr/>
          <p:nvPr/>
        </p:nvSpPr>
        <p:spPr>
          <a:xfrm>
            <a:off x="4860032" y="5839553"/>
            <a:ext cx="891528" cy="75779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400" dirty="0" smtClean="0"/>
              <a:t>VM</a:t>
            </a:r>
            <a:r>
              <a:rPr kumimoji="1" lang="ja-JP" altLang="en-US" sz="1400" dirty="0" smtClean="0"/>
              <a:t>物理</a:t>
            </a:r>
            <a:endParaRPr kumimoji="1" lang="en-US" altLang="ja-JP" sz="1400" dirty="0" smtClean="0"/>
          </a:p>
          <a:p>
            <a:pPr algn="ctr"/>
            <a:r>
              <a:rPr lang="ja-JP" altLang="en-US" sz="1400" dirty="0" smtClean="0"/>
              <a:t>メモリ</a:t>
            </a:r>
            <a:endParaRPr kumimoji="1" lang="ja-JP" altLang="en-US" sz="14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IDS</a:t>
            </a:r>
            <a:r>
              <a:rPr kumimoji="1" lang="ja-JP" altLang="en-US" dirty="0" smtClean="0"/>
              <a:t>オフロードを考慮したリソース管理</a:t>
            </a:r>
            <a:endParaRPr kumimoji="1" lang="en-US" altLang="ja-JP" dirty="0" smtClean="0"/>
          </a:p>
          <a:p>
            <a:pPr lvl="1"/>
            <a:r>
              <a:rPr lang="en-US" altLang="ja-JP" dirty="0" smtClean="0"/>
              <a:t>IDS</a:t>
            </a:r>
            <a:r>
              <a:rPr lang="ja-JP" altLang="en-US" dirty="0" err="1" smtClean="0"/>
              <a:t>と監</a:t>
            </a:r>
            <a:r>
              <a:rPr lang="ja-JP" altLang="en-US" dirty="0" smtClean="0"/>
              <a:t>視対象</a:t>
            </a:r>
            <a:r>
              <a:rPr lang="en-US" altLang="ja-JP" dirty="0" smtClean="0"/>
              <a:t>VM</a:t>
            </a:r>
            <a:r>
              <a:rPr lang="ja-JP" altLang="en-US" dirty="0" smtClean="0"/>
              <a:t>の組に一定のリソースを割り当て可能</a:t>
            </a:r>
            <a:endParaRPr lang="en-US" altLang="ja-JP" dirty="0" smtClean="0"/>
          </a:p>
          <a:p>
            <a:pPr lvl="1"/>
            <a:r>
              <a:rPr kumimoji="1" lang="en-US" altLang="ja-JP" dirty="0" smtClean="0"/>
              <a:t>Linux</a:t>
            </a:r>
            <a:r>
              <a:rPr kumimoji="1" lang="ja-JP" altLang="en-US" dirty="0" smtClean="0"/>
              <a:t>の</a:t>
            </a:r>
            <a:r>
              <a:rPr kumimoji="1" lang="en-US" altLang="ja-JP" dirty="0" err="1" smtClean="0"/>
              <a:t>Cgroups</a:t>
            </a:r>
            <a:r>
              <a:rPr kumimoji="1" lang="ja-JP" altLang="en-US" dirty="0" smtClean="0"/>
              <a:t>機能でプロセスのグループ化</a:t>
            </a:r>
            <a:endParaRPr kumimoji="1" lang="en-US" altLang="ja-JP" dirty="0" smtClean="0"/>
          </a:p>
          <a:p>
            <a:pPr lvl="2"/>
            <a:r>
              <a:rPr lang="en-US" altLang="ja-JP" dirty="0" smtClean="0"/>
              <a:t>KVM</a:t>
            </a:r>
            <a:r>
              <a:rPr lang="ja-JP" altLang="en-US" dirty="0" smtClean="0"/>
              <a:t>では</a:t>
            </a:r>
            <a:r>
              <a:rPr lang="en-US" altLang="ja-JP" dirty="0" smtClean="0"/>
              <a:t>VM</a:t>
            </a:r>
            <a:r>
              <a:rPr lang="ja-JP" altLang="en-US" dirty="0" smtClean="0"/>
              <a:t>はホスト</a:t>
            </a:r>
            <a:r>
              <a:rPr lang="en-US" altLang="ja-JP" dirty="0" smtClean="0"/>
              <a:t>OS</a:t>
            </a:r>
            <a:r>
              <a:rPr lang="ja-JP" altLang="en-US" dirty="0" smtClean="0"/>
              <a:t>上のプロセス</a:t>
            </a:r>
            <a:endParaRPr lang="en-US" altLang="ja-JP" dirty="0" smtClean="0"/>
          </a:p>
          <a:p>
            <a:pPr lvl="2"/>
            <a:r>
              <a:rPr kumimoji="1" lang="en-US" altLang="ja-JP" dirty="0" err="1" smtClean="0"/>
              <a:t>Cgroups</a:t>
            </a:r>
            <a:r>
              <a:rPr kumimoji="1" lang="ja-JP" altLang="en-US" dirty="0" smtClean="0"/>
              <a:t>はグループ単位でリソースの割り当てを行う</a:t>
            </a:r>
            <a:endParaRPr kumimoji="1"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12</a:t>
            </a:fld>
            <a:endParaRPr kumimoji="1" lang="ja-JP" altLang="en-US"/>
          </a:p>
        </p:txBody>
      </p:sp>
      <p:sp>
        <p:nvSpPr>
          <p:cNvPr id="4" name="タイトル 3"/>
          <p:cNvSpPr>
            <a:spLocks noGrp="1"/>
          </p:cNvSpPr>
          <p:nvPr>
            <p:ph type="title"/>
          </p:nvPr>
        </p:nvSpPr>
        <p:spPr/>
        <p:txBody>
          <a:bodyPr>
            <a:normAutofit/>
          </a:bodyPr>
          <a:lstStyle/>
          <a:p>
            <a:r>
              <a:rPr lang="en-US" altLang="ja-JP" dirty="0" smtClean="0"/>
              <a:t>IDS</a:t>
            </a:r>
            <a:r>
              <a:rPr lang="ja-JP" altLang="en-US" dirty="0" smtClean="0"/>
              <a:t>と</a:t>
            </a:r>
            <a:r>
              <a:rPr lang="en-US" altLang="ja-JP" dirty="0" smtClean="0"/>
              <a:t>VM</a:t>
            </a:r>
            <a:r>
              <a:rPr lang="ja-JP" altLang="en-US" dirty="0" err="1" smtClean="0"/>
              <a:t>の統</a:t>
            </a:r>
            <a:r>
              <a:rPr lang="ja-JP" altLang="en-US" dirty="0" smtClean="0"/>
              <a:t>一的なリソース管理</a:t>
            </a:r>
            <a:endParaRPr kumimoji="1" lang="ja-JP" altLang="en-US" dirty="0"/>
          </a:p>
        </p:txBody>
      </p:sp>
      <p:sp>
        <p:nvSpPr>
          <p:cNvPr id="6" name="テキスト ボックス 5"/>
          <p:cNvSpPr txBox="1"/>
          <p:nvPr/>
        </p:nvSpPr>
        <p:spPr>
          <a:xfrm>
            <a:off x="3692744" y="4837432"/>
            <a:ext cx="184731" cy="338554"/>
          </a:xfrm>
          <a:prstGeom prst="rect">
            <a:avLst/>
          </a:prstGeom>
          <a:noFill/>
        </p:spPr>
        <p:txBody>
          <a:bodyPr wrap="none" rtlCol="0">
            <a:spAutoFit/>
          </a:bodyPr>
          <a:lstStyle/>
          <a:p>
            <a:endParaRPr kumimoji="1" lang="ja-JP" altLang="en-US" sz="1600" dirty="0"/>
          </a:p>
        </p:txBody>
      </p:sp>
      <p:sp>
        <p:nvSpPr>
          <p:cNvPr id="7" name="正方形/長方形 6"/>
          <p:cNvSpPr/>
          <p:nvPr/>
        </p:nvSpPr>
        <p:spPr>
          <a:xfrm>
            <a:off x="2411760" y="5772847"/>
            <a:ext cx="4248472" cy="392457"/>
          </a:xfrm>
          <a:prstGeom prst="rect">
            <a:avLst/>
          </a:prstGeom>
          <a:solidFill>
            <a:srgbClr val="D6FEC2"/>
          </a:solidFill>
          <a:ln>
            <a:solidFill>
              <a:srgbClr val="6DF12B"/>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ホスト</a:t>
            </a:r>
            <a:r>
              <a:rPr kumimoji="1" lang="en-US" altLang="ja-JP" sz="1600" dirty="0" smtClean="0"/>
              <a:t>OS</a:t>
            </a:r>
            <a:endParaRPr kumimoji="1" lang="ja-JP" altLang="en-US" sz="1600" dirty="0"/>
          </a:p>
        </p:txBody>
      </p:sp>
      <p:sp>
        <p:nvSpPr>
          <p:cNvPr id="10" name="正方形/長方形 9"/>
          <p:cNvSpPr/>
          <p:nvPr/>
        </p:nvSpPr>
        <p:spPr>
          <a:xfrm>
            <a:off x="3491880" y="4941168"/>
            <a:ext cx="792088" cy="648072"/>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t>QEMU</a:t>
            </a:r>
          </a:p>
        </p:txBody>
      </p:sp>
      <p:sp>
        <p:nvSpPr>
          <p:cNvPr id="11" name="円/楕円 10"/>
          <p:cNvSpPr/>
          <p:nvPr/>
        </p:nvSpPr>
        <p:spPr>
          <a:xfrm>
            <a:off x="2582305" y="4523467"/>
            <a:ext cx="837568" cy="54943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IDS</a:t>
            </a:r>
            <a:endParaRPr kumimoji="1" lang="ja-JP" altLang="en-US" sz="1600" dirty="0"/>
          </a:p>
        </p:txBody>
      </p:sp>
      <p:sp>
        <p:nvSpPr>
          <p:cNvPr id="15" name="正方形/長方形 14"/>
          <p:cNvSpPr/>
          <p:nvPr/>
        </p:nvSpPr>
        <p:spPr>
          <a:xfrm>
            <a:off x="3491880" y="4005064"/>
            <a:ext cx="792088" cy="7849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dirty="0" smtClean="0"/>
              <a:t>VM</a:t>
            </a:r>
            <a:endParaRPr kumimoji="1" lang="en-US" altLang="ja-JP" sz="1600" dirty="0" smtClean="0"/>
          </a:p>
        </p:txBody>
      </p:sp>
      <p:sp>
        <p:nvSpPr>
          <p:cNvPr id="16" name="正方形/長方形 15"/>
          <p:cNvSpPr/>
          <p:nvPr/>
        </p:nvSpPr>
        <p:spPr>
          <a:xfrm>
            <a:off x="2411760" y="3933056"/>
            <a:ext cx="2016224" cy="1728192"/>
          </a:xfrm>
          <a:prstGeom prst="rect">
            <a:avLst/>
          </a:prstGeom>
          <a:noFill/>
          <a:ln w="28575">
            <a:solidFill>
              <a:schemeClr val="accent2"/>
            </a:solidFill>
            <a:prstDash val="sysDash"/>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600" dirty="0" smtClean="0"/>
          </a:p>
        </p:txBody>
      </p:sp>
      <p:sp>
        <p:nvSpPr>
          <p:cNvPr id="22" name="テキスト ボックス 21"/>
          <p:cNvSpPr txBox="1"/>
          <p:nvPr/>
        </p:nvSpPr>
        <p:spPr>
          <a:xfrm>
            <a:off x="2843808" y="3573016"/>
            <a:ext cx="1296144" cy="369332"/>
          </a:xfrm>
          <a:prstGeom prst="rect">
            <a:avLst/>
          </a:prstGeom>
          <a:noFill/>
        </p:spPr>
        <p:txBody>
          <a:bodyPr wrap="square" rtlCol="0">
            <a:spAutoFit/>
          </a:bodyPr>
          <a:lstStyle/>
          <a:p>
            <a:pPr algn="ctr"/>
            <a:r>
              <a:rPr kumimoji="1" lang="en-US" altLang="ja-JP" dirty="0" smtClean="0"/>
              <a:t>Group1</a:t>
            </a:r>
            <a:endParaRPr kumimoji="1" lang="ja-JP" altLang="en-US" dirty="0"/>
          </a:p>
        </p:txBody>
      </p:sp>
      <p:sp>
        <p:nvSpPr>
          <p:cNvPr id="28" name="テキスト ボックス 27"/>
          <p:cNvSpPr txBox="1"/>
          <p:nvPr/>
        </p:nvSpPr>
        <p:spPr>
          <a:xfrm>
            <a:off x="5924992" y="4837432"/>
            <a:ext cx="184731" cy="338554"/>
          </a:xfrm>
          <a:prstGeom prst="rect">
            <a:avLst/>
          </a:prstGeom>
          <a:noFill/>
        </p:spPr>
        <p:txBody>
          <a:bodyPr wrap="none" rtlCol="0">
            <a:spAutoFit/>
          </a:bodyPr>
          <a:lstStyle/>
          <a:p>
            <a:endParaRPr kumimoji="1" lang="ja-JP" altLang="en-US" sz="1600" dirty="0"/>
          </a:p>
        </p:txBody>
      </p:sp>
      <p:sp>
        <p:nvSpPr>
          <p:cNvPr id="29" name="正方形/長方形 28"/>
          <p:cNvSpPr/>
          <p:nvPr/>
        </p:nvSpPr>
        <p:spPr>
          <a:xfrm>
            <a:off x="5724128" y="4941168"/>
            <a:ext cx="792088" cy="648072"/>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t>QEMU</a:t>
            </a:r>
          </a:p>
        </p:txBody>
      </p:sp>
      <p:sp>
        <p:nvSpPr>
          <p:cNvPr id="30" name="円/楕円 29"/>
          <p:cNvSpPr/>
          <p:nvPr/>
        </p:nvSpPr>
        <p:spPr>
          <a:xfrm>
            <a:off x="4814553" y="4523467"/>
            <a:ext cx="837568" cy="54943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IDS</a:t>
            </a:r>
            <a:endParaRPr kumimoji="1" lang="ja-JP" altLang="en-US" sz="1600" dirty="0"/>
          </a:p>
        </p:txBody>
      </p:sp>
      <p:sp>
        <p:nvSpPr>
          <p:cNvPr id="31" name="正方形/長方形 30"/>
          <p:cNvSpPr/>
          <p:nvPr/>
        </p:nvSpPr>
        <p:spPr>
          <a:xfrm>
            <a:off x="5724128" y="4005064"/>
            <a:ext cx="792088" cy="7849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dirty="0" smtClean="0"/>
              <a:t>VM</a:t>
            </a:r>
            <a:endParaRPr kumimoji="1" lang="en-US" altLang="ja-JP" sz="1600" dirty="0" smtClean="0"/>
          </a:p>
        </p:txBody>
      </p:sp>
      <p:sp>
        <p:nvSpPr>
          <p:cNvPr id="32" name="正方形/長方形 31"/>
          <p:cNvSpPr/>
          <p:nvPr/>
        </p:nvSpPr>
        <p:spPr>
          <a:xfrm>
            <a:off x="4644008" y="3933056"/>
            <a:ext cx="2016224" cy="1728192"/>
          </a:xfrm>
          <a:prstGeom prst="rect">
            <a:avLst/>
          </a:prstGeom>
          <a:noFill/>
          <a:ln w="28575">
            <a:solidFill>
              <a:schemeClr val="accent2"/>
            </a:solidFill>
            <a:prstDash val="sysDash"/>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600" dirty="0" smtClean="0"/>
          </a:p>
        </p:txBody>
      </p:sp>
      <p:sp>
        <p:nvSpPr>
          <p:cNvPr id="33" name="テキスト ボックス 32"/>
          <p:cNvSpPr txBox="1"/>
          <p:nvPr/>
        </p:nvSpPr>
        <p:spPr>
          <a:xfrm>
            <a:off x="5076056" y="3573016"/>
            <a:ext cx="1296144" cy="369332"/>
          </a:xfrm>
          <a:prstGeom prst="rect">
            <a:avLst/>
          </a:prstGeom>
          <a:noFill/>
        </p:spPr>
        <p:txBody>
          <a:bodyPr wrap="square" rtlCol="0">
            <a:spAutoFit/>
          </a:bodyPr>
          <a:lstStyle/>
          <a:p>
            <a:pPr algn="ctr"/>
            <a:r>
              <a:rPr kumimoji="1" lang="en-US" altLang="ja-JP" dirty="0" smtClean="0"/>
              <a:t>Group2</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CPU</a:t>
            </a:r>
            <a:r>
              <a:rPr lang="ja-JP" altLang="en-US" dirty="0" smtClean="0"/>
              <a:t>時間の相対的な割り当て</a:t>
            </a:r>
            <a:endParaRPr lang="en-US" altLang="ja-JP" dirty="0" smtClean="0"/>
          </a:p>
          <a:p>
            <a:pPr lvl="1"/>
            <a:r>
              <a:rPr lang="ja-JP" altLang="en-US" dirty="0" smtClean="0"/>
              <a:t>各</a:t>
            </a:r>
            <a:r>
              <a:rPr kumimoji="1" lang="ja-JP" altLang="en-US" dirty="0" smtClean="0"/>
              <a:t>グループに</a:t>
            </a:r>
            <a:r>
              <a:rPr kumimoji="1" lang="en-US" altLang="ja-JP" dirty="0" smtClean="0"/>
              <a:t>CPU</a:t>
            </a:r>
            <a:r>
              <a:rPr kumimoji="1" lang="ja-JP" altLang="en-US" dirty="0" smtClean="0"/>
              <a:t>シェアを設定し、グループ間で配分される</a:t>
            </a:r>
            <a:r>
              <a:rPr kumimoji="1" lang="en-US" altLang="ja-JP" dirty="0" smtClean="0"/>
              <a:t>CPU</a:t>
            </a:r>
            <a:r>
              <a:rPr kumimoji="1" lang="ja-JP" altLang="en-US" dirty="0" smtClean="0"/>
              <a:t>時間の割合を制御</a:t>
            </a:r>
            <a:endParaRPr kumimoji="1" lang="en-US" altLang="ja-JP" dirty="0" smtClean="0"/>
          </a:p>
          <a:p>
            <a:r>
              <a:rPr lang="ja-JP" altLang="en-US" dirty="0" smtClean="0"/>
              <a:t>メモリ使用量の制限</a:t>
            </a:r>
            <a:endParaRPr lang="en-US" altLang="ja-JP" dirty="0" smtClean="0"/>
          </a:p>
          <a:p>
            <a:pPr lvl="1"/>
            <a:r>
              <a:rPr kumimoji="1" lang="ja-JP" altLang="en-US" dirty="0" smtClean="0"/>
              <a:t>グループが使用するファイルキャッシュを含めたメモリの使用量を制限</a:t>
            </a:r>
            <a:endParaRPr kumimoji="1" lang="ja-JP" altLang="en-US" dirty="0"/>
          </a:p>
        </p:txBody>
      </p:sp>
      <p:grpSp>
        <p:nvGrpSpPr>
          <p:cNvPr id="37" name="グループ化 36"/>
          <p:cNvGrpSpPr/>
          <p:nvPr/>
        </p:nvGrpSpPr>
        <p:grpSpPr>
          <a:xfrm>
            <a:off x="3131840" y="3717032"/>
            <a:ext cx="4032448" cy="646331"/>
            <a:chOff x="4644008" y="404664"/>
            <a:chExt cx="4032448" cy="646331"/>
          </a:xfrm>
        </p:grpSpPr>
        <p:sp>
          <p:nvSpPr>
            <p:cNvPr id="34" name="テキスト ボックス 33"/>
            <p:cNvSpPr txBox="1"/>
            <p:nvPr/>
          </p:nvSpPr>
          <p:spPr>
            <a:xfrm>
              <a:off x="4644008" y="404664"/>
              <a:ext cx="1872208" cy="646331"/>
            </a:xfrm>
            <a:prstGeom prst="rect">
              <a:avLst/>
            </a:prstGeom>
            <a:noFill/>
          </p:spPr>
          <p:txBody>
            <a:bodyPr wrap="square" rtlCol="0">
              <a:spAutoFit/>
            </a:bodyPr>
            <a:lstStyle/>
            <a:p>
              <a:pPr algn="ctr"/>
              <a:r>
                <a:rPr lang="en-US" altLang="ja-JP" dirty="0" smtClean="0"/>
                <a:t>CPU</a:t>
              </a:r>
              <a:r>
                <a:rPr lang="ja-JP" altLang="en-US" dirty="0" smtClean="0"/>
                <a:t>時間</a:t>
              </a:r>
              <a:endParaRPr lang="en-US" altLang="ja-JP" dirty="0" smtClean="0"/>
            </a:p>
            <a:p>
              <a:pPr algn="ctr"/>
              <a:r>
                <a:rPr kumimoji="1" lang="en-US" altLang="ja-JP" dirty="0" smtClean="0"/>
                <a:t>60ms/100ms</a:t>
              </a:r>
              <a:endParaRPr kumimoji="1" lang="ja-JP" altLang="en-US" dirty="0"/>
            </a:p>
          </p:txBody>
        </p:sp>
        <p:sp>
          <p:nvSpPr>
            <p:cNvPr id="36" name="テキスト ボックス 35"/>
            <p:cNvSpPr txBox="1"/>
            <p:nvPr/>
          </p:nvSpPr>
          <p:spPr>
            <a:xfrm>
              <a:off x="6804248" y="404664"/>
              <a:ext cx="1872208" cy="646331"/>
            </a:xfrm>
            <a:prstGeom prst="rect">
              <a:avLst/>
            </a:prstGeom>
            <a:noFill/>
          </p:spPr>
          <p:txBody>
            <a:bodyPr wrap="square" rtlCol="0">
              <a:spAutoFit/>
            </a:bodyPr>
            <a:lstStyle/>
            <a:p>
              <a:pPr algn="ctr"/>
              <a:r>
                <a:rPr lang="en-US" altLang="ja-JP" dirty="0" smtClean="0"/>
                <a:t>CPU</a:t>
              </a:r>
              <a:r>
                <a:rPr lang="ja-JP" altLang="en-US" dirty="0" smtClean="0"/>
                <a:t>時間</a:t>
              </a:r>
              <a:endParaRPr lang="en-US" altLang="ja-JP" dirty="0" smtClean="0"/>
            </a:p>
            <a:p>
              <a:pPr algn="ctr"/>
              <a:r>
                <a:rPr lang="en-US" altLang="ja-JP" dirty="0" smtClean="0"/>
                <a:t>4</a:t>
              </a:r>
              <a:r>
                <a:rPr kumimoji="1" lang="en-US" altLang="ja-JP" dirty="0" smtClean="0"/>
                <a:t>0ms/100ms</a:t>
              </a:r>
              <a:endParaRPr kumimoji="1" lang="ja-JP" altLang="en-US" dirty="0"/>
            </a:p>
          </p:txBody>
        </p:sp>
      </p:gr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13</a:t>
            </a:fld>
            <a:endParaRPr kumimoji="1" lang="ja-JP" altLang="en-US"/>
          </a:p>
        </p:txBody>
      </p:sp>
      <p:sp>
        <p:nvSpPr>
          <p:cNvPr id="4" name="タイトル 3"/>
          <p:cNvSpPr>
            <a:spLocks noGrp="1"/>
          </p:cNvSpPr>
          <p:nvPr>
            <p:ph type="title"/>
          </p:nvPr>
        </p:nvSpPr>
        <p:spPr/>
        <p:txBody>
          <a:bodyPr/>
          <a:lstStyle/>
          <a:p>
            <a:r>
              <a:rPr lang="ja-JP" altLang="en-US" dirty="0" smtClean="0"/>
              <a:t>グループへのリソース割り当て</a:t>
            </a:r>
            <a:endParaRPr kumimoji="1" lang="ja-JP" altLang="en-US" dirty="0"/>
          </a:p>
        </p:txBody>
      </p:sp>
      <p:sp>
        <p:nvSpPr>
          <p:cNvPr id="16" name="テキスト ボックス 15"/>
          <p:cNvSpPr txBox="1"/>
          <p:nvPr/>
        </p:nvSpPr>
        <p:spPr>
          <a:xfrm>
            <a:off x="4268808" y="5301897"/>
            <a:ext cx="184731" cy="338554"/>
          </a:xfrm>
          <a:prstGeom prst="rect">
            <a:avLst/>
          </a:prstGeom>
          <a:noFill/>
        </p:spPr>
        <p:txBody>
          <a:bodyPr wrap="none" rtlCol="0">
            <a:spAutoFit/>
          </a:bodyPr>
          <a:lstStyle/>
          <a:p>
            <a:endParaRPr kumimoji="1" lang="ja-JP" altLang="en-US" sz="1600" dirty="0"/>
          </a:p>
        </p:txBody>
      </p:sp>
      <p:sp>
        <p:nvSpPr>
          <p:cNvPr id="17" name="正方形/長方形 16"/>
          <p:cNvSpPr/>
          <p:nvPr/>
        </p:nvSpPr>
        <p:spPr>
          <a:xfrm>
            <a:off x="3059832" y="6237312"/>
            <a:ext cx="4176464" cy="392457"/>
          </a:xfrm>
          <a:prstGeom prst="rect">
            <a:avLst/>
          </a:prstGeom>
          <a:solidFill>
            <a:srgbClr val="D6FEC2"/>
          </a:solidFill>
          <a:ln>
            <a:solidFill>
              <a:srgbClr val="6DF12B"/>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ホスト</a:t>
            </a:r>
            <a:r>
              <a:rPr kumimoji="1" lang="en-US" altLang="ja-JP" sz="1600" dirty="0" smtClean="0"/>
              <a:t>OS</a:t>
            </a:r>
            <a:endParaRPr kumimoji="1" lang="ja-JP" altLang="en-US" sz="1600" dirty="0"/>
          </a:p>
        </p:txBody>
      </p:sp>
      <p:sp>
        <p:nvSpPr>
          <p:cNvPr id="18" name="正方形/長方形 17"/>
          <p:cNvSpPr/>
          <p:nvPr/>
        </p:nvSpPr>
        <p:spPr>
          <a:xfrm>
            <a:off x="4067944" y="5405633"/>
            <a:ext cx="792088" cy="648072"/>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t>QEMU</a:t>
            </a:r>
          </a:p>
        </p:txBody>
      </p:sp>
      <p:sp>
        <p:nvSpPr>
          <p:cNvPr id="19" name="円/楕円 18"/>
          <p:cNvSpPr/>
          <p:nvPr/>
        </p:nvSpPr>
        <p:spPr>
          <a:xfrm>
            <a:off x="3158369" y="4987932"/>
            <a:ext cx="837568" cy="54943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IDS</a:t>
            </a:r>
            <a:endParaRPr kumimoji="1" lang="ja-JP" altLang="en-US" sz="1600" dirty="0"/>
          </a:p>
        </p:txBody>
      </p:sp>
      <p:sp>
        <p:nvSpPr>
          <p:cNvPr id="20" name="正方形/長方形 19"/>
          <p:cNvSpPr/>
          <p:nvPr/>
        </p:nvSpPr>
        <p:spPr>
          <a:xfrm>
            <a:off x="4067944" y="4469529"/>
            <a:ext cx="792088" cy="7849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dirty="0" smtClean="0"/>
              <a:t>VM</a:t>
            </a:r>
            <a:endParaRPr kumimoji="1" lang="en-US" altLang="ja-JP" sz="1600" dirty="0" smtClean="0"/>
          </a:p>
        </p:txBody>
      </p:sp>
      <p:sp>
        <p:nvSpPr>
          <p:cNvPr id="21" name="正方形/長方形 20"/>
          <p:cNvSpPr/>
          <p:nvPr/>
        </p:nvSpPr>
        <p:spPr>
          <a:xfrm>
            <a:off x="3059832" y="4397521"/>
            <a:ext cx="1944216" cy="1728192"/>
          </a:xfrm>
          <a:prstGeom prst="rect">
            <a:avLst/>
          </a:prstGeom>
          <a:noFill/>
          <a:ln w="28575">
            <a:solidFill>
              <a:schemeClr val="accent2"/>
            </a:solidFill>
            <a:prstDash val="sysDash"/>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600" dirty="0" smtClean="0"/>
          </a:p>
        </p:txBody>
      </p:sp>
      <p:sp>
        <p:nvSpPr>
          <p:cNvPr id="23" name="テキスト ボックス 22"/>
          <p:cNvSpPr txBox="1"/>
          <p:nvPr/>
        </p:nvSpPr>
        <p:spPr>
          <a:xfrm>
            <a:off x="6501056" y="5301897"/>
            <a:ext cx="184731" cy="338554"/>
          </a:xfrm>
          <a:prstGeom prst="rect">
            <a:avLst/>
          </a:prstGeom>
          <a:noFill/>
        </p:spPr>
        <p:txBody>
          <a:bodyPr wrap="none" rtlCol="0">
            <a:spAutoFit/>
          </a:bodyPr>
          <a:lstStyle/>
          <a:p>
            <a:endParaRPr kumimoji="1" lang="ja-JP" altLang="en-US" sz="1600" dirty="0"/>
          </a:p>
        </p:txBody>
      </p:sp>
      <p:sp>
        <p:nvSpPr>
          <p:cNvPr id="24" name="正方形/長方形 23"/>
          <p:cNvSpPr/>
          <p:nvPr/>
        </p:nvSpPr>
        <p:spPr>
          <a:xfrm>
            <a:off x="6300192" y="5405633"/>
            <a:ext cx="792088" cy="648072"/>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t>QEMU</a:t>
            </a:r>
          </a:p>
        </p:txBody>
      </p:sp>
      <p:sp>
        <p:nvSpPr>
          <p:cNvPr id="25" name="円/楕円 24"/>
          <p:cNvSpPr/>
          <p:nvPr/>
        </p:nvSpPr>
        <p:spPr>
          <a:xfrm>
            <a:off x="5390617" y="4987932"/>
            <a:ext cx="837568" cy="54943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IDS</a:t>
            </a:r>
            <a:endParaRPr kumimoji="1" lang="ja-JP" altLang="en-US" sz="1600" dirty="0"/>
          </a:p>
        </p:txBody>
      </p:sp>
      <p:sp>
        <p:nvSpPr>
          <p:cNvPr id="26" name="正方形/長方形 25"/>
          <p:cNvSpPr/>
          <p:nvPr/>
        </p:nvSpPr>
        <p:spPr>
          <a:xfrm>
            <a:off x="6300192" y="4469529"/>
            <a:ext cx="792088" cy="7849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dirty="0" smtClean="0"/>
              <a:t>VM</a:t>
            </a:r>
            <a:endParaRPr kumimoji="1" lang="en-US" altLang="ja-JP" sz="1600" dirty="0" smtClean="0"/>
          </a:p>
        </p:txBody>
      </p:sp>
      <p:sp>
        <p:nvSpPr>
          <p:cNvPr id="27" name="正方形/長方形 26"/>
          <p:cNvSpPr/>
          <p:nvPr/>
        </p:nvSpPr>
        <p:spPr>
          <a:xfrm>
            <a:off x="5220072" y="4397521"/>
            <a:ext cx="2016224" cy="1728192"/>
          </a:xfrm>
          <a:prstGeom prst="rect">
            <a:avLst/>
          </a:prstGeom>
          <a:noFill/>
          <a:ln w="28575">
            <a:solidFill>
              <a:schemeClr val="accent2"/>
            </a:solidFill>
            <a:prstDash val="sysDash"/>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600" dirty="0" smtClean="0"/>
          </a:p>
        </p:txBody>
      </p:sp>
      <p:grpSp>
        <p:nvGrpSpPr>
          <p:cNvPr id="32" name="グループ化 31"/>
          <p:cNvGrpSpPr/>
          <p:nvPr/>
        </p:nvGrpSpPr>
        <p:grpSpPr>
          <a:xfrm>
            <a:off x="3131840" y="4037481"/>
            <a:ext cx="4032448" cy="369332"/>
            <a:chOff x="3131840" y="4037481"/>
            <a:chExt cx="4032448" cy="369332"/>
          </a:xfrm>
        </p:grpSpPr>
        <p:sp>
          <p:nvSpPr>
            <p:cNvPr id="22" name="テキスト ボックス 21"/>
            <p:cNvSpPr txBox="1"/>
            <p:nvPr/>
          </p:nvSpPr>
          <p:spPr>
            <a:xfrm>
              <a:off x="3131840" y="4037481"/>
              <a:ext cx="1872208" cy="369332"/>
            </a:xfrm>
            <a:prstGeom prst="rect">
              <a:avLst/>
            </a:prstGeom>
            <a:noFill/>
          </p:spPr>
          <p:txBody>
            <a:bodyPr wrap="square" rtlCol="0">
              <a:spAutoFit/>
            </a:bodyPr>
            <a:lstStyle/>
            <a:p>
              <a:pPr algn="ctr"/>
              <a:r>
                <a:rPr lang="en-US" altLang="ja-JP" dirty="0" smtClean="0"/>
                <a:t>CPU</a:t>
              </a:r>
              <a:r>
                <a:rPr lang="ja-JP" altLang="en-US" dirty="0" smtClean="0"/>
                <a:t>シェア：</a:t>
              </a:r>
              <a:r>
                <a:rPr lang="en-US" altLang="ja-JP" dirty="0" smtClean="0"/>
                <a:t>60</a:t>
              </a:r>
              <a:endParaRPr kumimoji="1" lang="ja-JP" altLang="en-US" dirty="0"/>
            </a:p>
          </p:txBody>
        </p:sp>
        <p:sp>
          <p:nvSpPr>
            <p:cNvPr id="28" name="テキスト ボックス 27"/>
            <p:cNvSpPr txBox="1"/>
            <p:nvPr/>
          </p:nvSpPr>
          <p:spPr>
            <a:xfrm>
              <a:off x="5292080" y="4037481"/>
              <a:ext cx="1872208" cy="369332"/>
            </a:xfrm>
            <a:prstGeom prst="rect">
              <a:avLst/>
            </a:prstGeom>
            <a:noFill/>
          </p:spPr>
          <p:txBody>
            <a:bodyPr wrap="square" rtlCol="0">
              <a:spAutoFit/>
            </a:bodyPr>
            <a:lstStyle/>
            <a:p>
              <a:pPr algn="ctr"/>
              <a:r>
                <a:rPr lang="en-US" altLang="ja-JP" dirty="0" smtClean="0"/>
                <a:t>CPU</a:t>
              </a:r>
              <a:r>
                <a:rPr lang="ja-JP" altLang="en-US" dirty="0" smtClean="0"/>
                <a:t>シェア：</a:t>
              </a:r>
              <a:r>
                <a:rPr lang="en-US" altLang="ja-JP" dirty="0" smtClean="0"/>
                <a:t>40</a:t>
              </a:r>
              <a:endParaRPr kumimoji="1" lang="ja-JP" altLang="en-US" dirty="0"/>
            </a:p>
          </p:txBody>
        </p:sp>
      </p:grpSp>
      <p:grpSp>
        <p:nvGrpSpPr>
          <p:cNvPr id="38" name="グループ化 37"/>
          <p:cNvGrpSpPr/>
          <p:nvPr/>
        </p:nvGrpSpPr>
        <p:grpSpPr>
          <a:xfrm>
            <a:off x="2987824" y="4077072"/>
            <a:ext cx="4320480" cy="369332"/>
            <a:chOff x="4788024" y="404664"/>
            <a:chExt cx="3888432" cy="369332"/>
          </a:xfrm>
        </p:grpSpPr>
        <p:sp>
          <p:nvSpPr>
            <p:cNvPr id="39" name="テキスト ボックス 38"/>
            <p:cNvSpPr txBox="1"/>
            <p:nvPr/>
          </p:nvSpPr>
          <p:spPr>
            <a:xfrm>
              <a:off x="4788024" y="404664"/>
              <a:ext cx="1872208" cy="369332"/>
            </a:xfrm>
            <a:prstGeom prst="rect">
              <a:avLst/>
            </a:prstGeom>
            <a:noFill/>
          </p:spPr>
          <p:txBody>
            <a:bodyPr wrap="square" rtlCol="0">
              <a:spAutoFit/>
            </a:bodyPr>
            <a:lstStyle/>
            <a:p>
              <a:pPr algn="ctr"/>
              <a:r>
                <a:rPr lang="en-US" altLang="ja-JP" dirty="0" smtClean="0"/>
                <a:t>512MB</a:t>
              </a:r>
            </a:p>
          </p:txBody>
        </p:sp>
        <p:sp>
          <p:nvSpPr>
            <p:cNvPr id="40" name="テキスト ボックス 39"/>
            <p:cNvSpPr txBox="1"/>
            <p:nvPr/>
          </p:nvSpPr>
          <p:spPr>
            <a:xfrm>
              <a:off x="6804248" y="404664"/>
              <a:ext cx="1872208" cy="369332"/>
            </a:xfrm>
            <a:prstGeom prst="rect">
              <a:avLst/>
            </a:prstGeom>
            <a:noFill/>
          </p:spPr>
          <p:txBody>
            <a:bodyPr wrap="square" rtlCol="0">
              <a:spAutoFit/>
            </a:bodyPr>
            <a:lstStyle/>
            <a:p>
              <a:pPr algn="ctr"/>
              <a:r>
                <a:rPr lang="en-US" altLang="ja-JP" dirty="0" smtClean="0"/>
                <a:t>256MB</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2"/>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37"/>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目的</a:t>
            </a:r>
            <a:endParaRPr lang="en-US" altLang="ja-JP" dirty="0" smtClean="0"/>
          </a:p>
          <a:p>
            <a:pPr lvl="1"/>
            <a:r>
              <a:rPr lang="en-US" altLang="ja-JP" dirty="0" smtClean="0"/>
              <a:t>KVM</a:t>
            </a:r>
            <a:r>
              <a:rPr lang="ja-JP" altLang="en-US" dirty="0" smtClean="0"/>
              <a:t>と</a:t>
            </a:r>
            <a:r>
              <a:rPr lang="en-US" altLang="ja-JP" dirty="0" err="1" smtClean="0"/>
              <a:t>Xen</a:t>
            </a:r>
            <a:r>
              <a:rPr lang="ja-JP" altLang="en-US" dirty="0" smtClean="0"/>
              <a:t>における</a:t>
            </a:r>
            <a:r>
              <a:rPr lang="en-US" altLang="ja-JP" dirty="0" smtClean="0"/>
              <a:t>IDS</a:t>
            </a:r>
            <a:r>
              <a:rPr lang="ja-JP" altLang="en-US" dirty="0" smtClean="0"/>
              <a:t>オフロードの性能比較</a:t>
            </a:r>
            <a:endParaRPr lang="en-US" altLang="ja-JP" dirty="0" smtClean="0"/>
          </a:p>
          <a:p>
            <a:r>
              <a:rPr lang="ja-JP" altLang="en-US" dirty="0" smtClean="0"/>
              <a:t>比較対象</a:t>
            </a:r>
            <a:endParaRPr lang="en-US" altLang="ja-JP" dirty="0" smtClean="0"/>
          </a:p>
          <a:p>
            <a:pPr lvl="1"/>
            <a:r>
              <a:rPr lang="en-US" altLang="ja-JP" dirty="0" err="1" smtClean="0">
                <a:solidFill>
                  <a:schemeClr val="accent2"/>
                </a:solidFill>
              </a:rPr>
              <a:t>KVM_host</a:t>
            </a:r>
            <a:r>
              <a:rPr lang="ja-JP" altLang="en-US" dirty="0" smtClean="0"/>
              <a:t>：ホスト</a:t>
            </a:r>
            <a:r>
              <a:rPr lang="en-US" altLang="ja-JP" dirty="0" smtClean="0"/>
              <a:t>OS</a:t>
            </a:r>
            <a:r>
              <a:rPr lang="ja-JP" altLang="en-US" dirty="0" smtClean="0"/>
              <a:t>にオフロード</a:t>
            </a:r>
            <a:endParaRPr lang="en-US" altLang="ja-JP" dirty="0" smtClean="0"/>
          </a:p>
          <a:p>
            <a:pPr lvl="1"/>
            <a:r>
              <a:rPr lang="en-US" altLang="ja-JP" dirty="0" smtClean="0">
                <a:solidFill>
                  <a:schemeClr val="accent2"/>
                </a:solidFill>
              </a:rPr>
              <a:t>Xen_Dom0</a:t>
            </a:r>
            <a:r>
              <a:rPr lang="ja-JP" altLang="en-US" dirty="0" smtClean="0"/>
              <a:t>：管理</a:t>
            </a:r>
            <a:r>
              <a:rPr lang="en-US" altLang="ja-JP" dirty="0" smtClean="0"/>
              <a:t>VM</a:t>
            </a:r>
            <a:r>
              <a:rPr lang="ja-JP" altLang="en-US" dirty="0" smtClean="0"/>
              <a:t>にオフロード</a:t>
            </a:r>
            <a:endParaRPr lang="en-US" altLang="ja-JP" dirty="0" smtClean="0"/>
          </a:p>
          <a:p>
            <a:pPr lvl="1"/>
            <a:r>
              <a:rPr lang="en-US" altLang="ja-JP" dirty="0" smtClean="0">
                <a:solidFill>
                  <a:schemeClr val="accent2"/>
                </a:solidFill>
              </a:rPr>
              <a:t>KVM_VM</a:t>
            </a:r>
            <a:r>
              <a:rPr lang="ja-JP" altLang="en-US" dirty="0" smtClean="0"/>
              <a:t>：</a:t>
            </a:r>
            <a:r>
              <a:rPr lang="en-US" altLang="ja-JP" dirty="0" smtClean="0"/>
              <a:t>KVM</a:t>
            </a:r>
            <a:r>
              <a:rPr lang="ja-JP" altLang="en-US" dirty="0" smtClean="0"/>
              <a:t>の</a:t>
            </a:r>
            <a:r>
              <a:rPr lang="en-US" altLang="ja-JP" dirty="0" smtClean="0"/>
              <a:t>VM</a:t>
            </a:r>
            <a:r>
              <a:rPr lang="ja-JP" altLang="en-US" dirty="0" smtClean="0"/>
              <a:t>で実行</a:t>
            </a:r>
            <a:endParaRPr lang="en-US" altLang="ja-JP" dirty="0" smtClean="0"/>
          </a:p>
          <a:p>
            <a:pPr lvl="1"/>
            <a:r>
              <a:rPr lang="en-US" altLang="ja-JP" dirty="0" err="1" smtClean="0">
                <a:solidFill>
                  <a:schemeClr val="accent2"/>
                </a:solidFill>
              </a:rPr>
              <a:t>Xen_VM</a:t>
            </a:r>
            <a:r>
              <a:rPr lang="ja-JP" altLang="en-US" dirty="0" smtClean="0"/>
              <a:t>：</a:t>
            </a:r>
            <a:r>
              <a:rPr lang="en-US" altLang="ja-JP" dirty="0" err="1" smtClean="0"/>
              <a:t>Xen</a:t>
            </a:r>
            <a:r>
              <a:rPr lang="ja-JP" altLang="en-US" dirty="0" smtClean="0"/>
              <a:t>の</a:t>
            </a:r>
            <a:r>
              <a:rPr lang="en-US" altLang="ja-JP" dirty="0" smtClean="0"/>
              <a:t>VM</a:t>
            </a:r>
            <a:r>
              <a:rPr lang="ja-JP" altLang="en-US" dirty="0" smtClean="0"/>
              <a:t>で実行</a:t>
            </a:r>
            <a:endParaRPr lang="en-US" altLang="ja-JP" dirty="0" smtClean="0"/>
          </a:p>
          <a:p>
            <a:pPr lvl="1"/>
            <a:endParaRPr lang="en-US" altLang="ja-JP" dirty="0" smtClean="0"/>
          </a:p>
        </p:txBody>
      </p:sp>
      <p:sp>
        <p:nvSpPr>
          <p:cNvPr id="3" name="スライド番号プレースホルダー 2"/>
          <p:cNvSpPr>
            <a:spLocks noGrp="1"/>
          </p:cNvSpPr>
          <p:nvPr>
            <p:ph type="sldNum" sz="quarter" idx="12"/>
          </p:nvPr>
        </p:nvSpPr>
        <p:spPr/>
        <p:txBody>
          <a:bodyPr/>
          <a:lstStyle/>
          <a:p>
            <a:fld id="{A83548A4-D756-43A9-BCD4-9934A251FCF9}" type="slidenum">
              <a:rPr kumimoji="1" lang="ja-JP" altLang="en-US" smtClean="0"/>
              <a:pPr/>
              <a:t>14</a:t>
            </a:fld>
            <a:endParaRPr kumimoji="1" lang="ja-JP" altLang="en-US"/>
          </a:p>
        </p:txBody>
      </p:sp>
      <p:sp>
        <p:nvSpPr>
          <p:cNvPr id="4" name="タイトル 3"/>
          <p:cNvSpPr>
            <a:spLocks noGrp="1"/>
          </p:cNvSpPr>
          <p:nvPr>
            <p:ph type="title"/>
          </p:nvPr>
        </p:nvSpPr>
        <p:spPr/>
        <p:txBody>
          <a:bodyPr/>
          <a:lstStyle/>
          <a:p>
            <a:r>
              <a:rPr kumimoji="1" lang="ja-JP" altLang="en-US" dirty="0" smtClean="0">
                <a:solidFill>
                  <a:schemeClr val="tx1"/>
                </a:solidFill>
              </a:rPr>
              <a:t>実験</a:t>
            </a:r>
            <a:endParaRPr kumimoji="1" lang="ja-JP" altLang="en-US" dirty="0">
              <a:solidFill>
                <a:schemeClr val="tx1"/>
              </a:solidFill>
            </a:endParaRPr>
          </a:p>
        </p:txBody>
      </p:sp>
      <p:grpSp>
        <p:nvGrpSpPr>
          <p:cNvPr id="37" name="グループ化 36"/>
          <p:cNvGrpSpPr/>
          <p:nvPr/>
        </p:nvGrpSpPr>
        <p:grpSpPr>
          <a:xfrm>
            <a:off x="5004048" y="4653136"/>
            <a:ext cx="2808312" cy="2016224"/>
            <a:chOff x="1547664" y="4581128"/>
            <a:chExt cx="2808312" cy="2016224"/>
          </a:xfrm>
        </p:grpSpPr>
        <p:sp>
          <p:nvSpPr>
            <p:cNvPr id="9" name="正方形/長方形 8"/>
            <p:cNvSpPr/>
            <p:nvPr/>
          </p:nvSpPr>
          <p:spPr>
            <a:xfrm>
              <a:off x="1763688" y="6237312"/>
              <a:ext cx="2520280" cy="3600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err="1" smtClean="0"/>
                <a:t>Xen</a:t>
              </a:r>
              <a:r>
                <a:rPr kumimoji="1" lang="en-US" altLang="ja-JP" sz="1400" dirty="0" smtClean="0"/>
                <a:t> 4.1.3</a:t>
              </a:r>
              <a:r>
                <a:rPr kumimoji="1" lang="ja-JP" altLang="en-US" sz="1400" dirty="0" smtClean="0"/>
                <a:t>（</a:t>
              </a:r>
              <a:r>
                <a:rPr kumimoji="1" lang="en-US" altLang="ja-JP" sz="1400" dirty="0" smtClean="0"/>
                <a:t>VMM</a:t>
              </a:r>
              <a:r>
                <a:rPr kumimoji="1" lang="ja-JP" altLang="en-US" sz="1400" dirty="0" smtClean="0"/>
                <a:t>）</a:t>
              </a:r>
              <a:endParaRPr kumimoji="1" lang="ja-JP" altLang="en-US" sz="1400" dirty="0"/>
            </a:p>
          </p:txBody>
        </p:sp>
        <p:sp>
          <p:nvSpPr>
            <p:cNvPr id="10" name="正方形/長方形 9"/>
            <p:cNvSpPr/>
            <p:nvPr/>
          </p:nvSpPr>
          <p:spPr>
            <a:xfrm>
              <a:off x="1763688" y="4869160"/>
              <a:ext cx="1074786" cy="12961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dirty="0"/>
            </a:p>
          </p:txBody>
        </p:sp>
        <p:sp>
          <p:nvSpPr>
            <p:cNvPr id="11" name="正方形/長方形 10"/>
            <p:cNvSpPr/>
            <p:nvPr/>
          </p:nvSpPr>
          <p:spPr>
            <a:xfrm>
              <a:off x="3209182" y="4869160"/>
              <a:ext cx="1074786" cy="129614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dirty="0"/>
            </a:p>
          </p:txBody>
        </p:sp>
        <p:sp>
          <p:nvSpPr>
            <p:cNvPr id="15" name="テキスト ボックス 14"/>
            <p:cNvSpPr txBox="1"/>
            <p:nvPr/>
          </p:nvSpPr>
          <p:spPr>
            <a:xfrm>
              <a:off x="1547664" y="4581128"/>
              <a:ext cx="1584176" cy="307777"/>
            </a:xfrm>
            <a:prstGeom prst="rect">
              <a:avLst/>
            </a:prstGeom>
            <a:noFill/>
          </p:spPr>
          <p:txBody>
            <a:bodyPr wrap="square" rtlCol="0">
              <a:spAutoFit/>
            </a:bodyPr>
            <a:lstStyle/>
            <a:p>
              <a:pPr algn="ctr"/>
              <a:r>
                <a:rPr lang="ja-JP" altLang="en-US" sz="1400" dirty="0" smtClean="0"/>
                <a:t>管理</a:t>
              </a:r>
              <a:r>
                <a:rPr lang="en-US" altLang="ja-JP" sz="1400" dirty="0" smtClean="0"/>
                <a:t>VM</a:t>
              </a:r>
              <a:r>
                <a:rPr lang="ja-JP" altLang="en-US" sz="1400" dirty="0" smtClean="0"/>
                <a:t>（</a:t>
              </a:r>
              <a:r>
                <a:rPr lang="en-US" altLang="ja-JP" sz="1400" dirty="0" smtClean="0"/>
                <a:t>Dom0</a:t>
              </a:r>
              <a:r>
                <a:rPr lang="ja-JP" altLang="en-US" sz="1400" dirty="0" smtClean="0"/>
                <a:t>）</a:t>
              </a:r>
              <a:endParaRPr kumimoji="1" lang="ja-JP" altLang="en-US" sz="1400" dirty="0"/>
            </a:p>
          </p:txBody>
        </p:sp>
        <p:sp>
          <p:nvSpPr>
            <p:cNvPr id="16" name="テキスト ボックス 15"/>
            <p:cNvSpPr txBox="1"/>
            <p:nvPr/>
          </p:nvSpPr>
          <p:spPr>
            <a:xfrm>
              <a:off x="3203848" y="4581128"/>
              <a:ext cx="1152128" cy="307777"/>
            </a:xfrm>
            <a:prstGeom prst="rect">
              <a:avLst/>
            </a:prstGeom>
            <a:noFill/>
          </p:spPr>
          <p:txBody>
            <a:bodyPr wrap="square" rtlCol="0">
              <a:spAutoFit/>
            </a:bodyPr>
            <a:lstStyle/>
            <a:p>
              <a:pPr algn="ctr"/>
              <a:r>
                <a:rPr lang="en-US" altLang="ja-JP" sz="1400" dirty="0" smtClean="0"/>
                <a:t>VM</a:t>
              </a:r>
              <a:endParaRPr kumimoji="1" lang="ja-JP" altLang="en-US" sz="1400" dirty="0"/>
            </a:p>
          </p:txBody>
        </p:sp>
        <p:sp>
          <p:nvSpPr>
            <p:cNvPr id="17" name="円/楕円 16"/>
            <p:cNvSpPr/>
            <p:nvPr/>
          </p:nvSpPr>
          <p:spPr>
            <a:xfrm>
              <a:off x="1835696" y="5229200"/>
              <a:ext cx="936104"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IDS</a:t>
              </a:r>
              <a:endParaRPr kumimoji="1" lang="ja-JP" altLang="en-US" sz="1400" dirty="0"/>
            </a:p>
          </p:txBody>
        </p:sp>
        <p:sp>
          <p:nvSpPr>
            <p:cNvPr id="39" name="円/楕円 38"/>
            <p:cNvSpPr/>
            <p:nvPr/>
          </p:nvSpPr>
          <p:spPr>
            <a:xfrm>
              <a:off x="3275856" y="5229200"/>
              <a:ext cx="936104"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IDS</a:t>
              </a:r>
              <a:endParaRPr kumimoji="1" lang="ja-JP" altLang="en-US" sz="1400" dirty="0"/>
            </a:p>
          </p:txBody>
        </p:sp>
      </p:grpSp>
      <p:cxnSp>
        <p:nvCxnSpPr>
          <p:cNvPr id="29" name="直線コネクタ 28"/>
          <p:cNvCxnSpPr/>
          <p:nvPr/>
        </p:nvCxnSpPr>
        <p:spPr>
          <a:xfrm>
            <a:off x="4499992" y="4581128"/>
            <a:ext cx="0" cy="2232248"/>
          </a:xfrm>
          <a:prstGeom prst="line">
            <a:avLst/>
          </a:prstGeom>
          <a:ln w="19050">
            <a:prstDash val="dash"/>
          </a:ln>
        </p:spPr>
        <p:style>
          <a:lnRef idx="1">
            <a:schemeClr val="accent2"/>
          </a:lnRef>
          <a:fillRef idx="0">
            <a:schemeClr val="accent2"/>
          </a:fillRef>
          <a:effectRef idx="0">
            <a:schemeClr val="accent2"/>
          </a:effectRef>
          <a:fontRef idx="minor">
            <a:schemeClr val="tx1"/>
          </a:fontRef>
        </p:style>
      </p:cxnSp>
      <p:grpSp>
        <p:nvGrpSpPr>
          <p:cNvPr id="36" name="グループ化 35"/>
          <p:cNvGrpSpPr/>
          <p:nvPr/>
        </p:nvGrpSpPr>
        <p:grpSpPr>
          <a:xfrm>
            <a:off x="1115616" y="4509120"/>
            <a:ext cx="2736304" cy="2179985"/>
            <a:chOff x="4644008" y="4417367"/>
            <a:chExt cx="2736304" cy="2179985"/>
          </a:xfrm>
        </p:grpSpPr>
        <p:sp>
          <p:nvSpPr>
            <p:cNvPr id="26" name="テキスト ボックス 25"/>
            <p:cNvSpPr txBox="1"/>
            <p:nvPr/>
          </p:nvSpPr>
          <p:spPr>
            <a:xfrm>
              <a:off x="5868144" y="5445224"/>
              <a:ext cx="184731" cy="307777"/>
            </a:xfrm>
            <a:prstGeom prst="rect">
              <a:avLst/>
            </a:prstGeom>
            <a:noFill/>
          </p:spPr>
          <p:txBody>
            <a:bodyPr wrap="none" rtlCol="0">
              <a:spAutoFit/>
            </a:bodyPr>
            <a:lstStyle/>
            <a:p>
              <a:endParaRPr kumimoji="1" lang="ja-JP" altLang="en-US" sz="1400" dirty="0"/>
            </a:p>
          </p:txBody>
        </p:sp>
        <p:sp>
          <p:nvSpPr>
            <p:cNvPr id="27" name="正方形/長方形 26"/>
            <p:cNvSpPr/>
            <p:nvPr/>
          </p:nvSpPr>
          <p:spPr>
            <a:xfrm>
              <a:off x="4644008" y="6237312"/>
              <a:ext cx="2736304" cy="360040"/>
            </a:xfrm>
            <a:prstGeom prst="rect">
              <a:avLst/>
            </a:prstGeom>
            <a:solidFill>
              <a:srgbClr val="D6FEC2"/>
            </a:solidFill>
            <a:ln>
              <a:solidFill>
                <a:srgbClr val="6DF12B"/>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dirty="0" smtClean="0"/>
                <a:t>Linux 3.2.0</a:t>
              </a:r>
              <a:r>
                <a:rPr kumimoji="1" lang="ja-JP" altLang="en-US" sz="1400" dirty="0" smtClean="0"/>
                <a:t>（ホスト</a:t>
              </a:r>
              <a:r>
                <a:rPr kumimoji="1" lang="en-US" altLang="ja-JP" sz="1400" dirty="0" smtClean="0"/>
                <a:t>OS</a:t>
              </a:r>
              <a:r>
                <a:rPr kumimoji="1" lang="ja-JP" altLang="en-US" sz="1400" dirty="0" smtClean="0"/>
                <a:t>）</a:t>
              </a:r>
              <a:endParaRPr kumimoji="1" lang="ja-JP" altLang="en-US" sz="1400" dirty="0"/>
            </a:p>
          </p:txBody>
        </p:sp>
        <p:sp>
          <p:nvSpPr>
            <p:cNvPr id="28" name="正方形/長方形 27"/>
            <p:cNvSpPr/>
            <p:nvPr/>
          </p:nvSpPr>
          <p:spPr>
            <a:xfrm>
              <a:off x="6300192" y="4653136"/>
              <a:ext cx="1080120"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400" dirty="0" smtClean="0"/>
            </a:p>
          </p:txBody>
        </p:sp>
        <p:sp>
          <p:nvSpPr>
            <p:cNvPr id="30" name="正方形/長方形 29"/>
            <p:cNvSpPr/>
            <p:nvPr/>
          </p:nvSpPr>
          <p:spPr>
            <a:xfrm>
              <a:off x="4644008" y="5805264"/>
              <a:ext cx="1440160"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400" dirty="0" err="1" smtClean="0"/>
                <a:t>KVMonitor</a:t>
              </a:r>
              <a:endParaRPr kumimoji="1" lang="ja-JP" altLang="en-US" sz="1400" dirty="0"/>
            </a:p>
          </p:txBody>
        </p:sp>
        <p:sp>
          <p:nvSpPr>
            <p:cNvPr id="31" name="正方形/長方形 30"/>
            <p:cNvSpPr/>
            <p:nvPr/>
          </p:nvSpPr>
          <p:spPr>
            <a:xfrm>
              <a:off x="6300192" y="5445224"/>
              <a:ext cx="1080120" cy="720080"/>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QEMU-</a:t>
              </a:r>
            </a:p>
            <a:p>
              <a:pPr algn="ctr"/>
              <a:r>
                <a:rPr lang="en-US" altLang="ja-JP" sz="1400" dirty="0" smtClean="0"/>
                <a:t>KVM 1.1.2</a:t>
              </a:r>
              <a:endParaRPr kumimoji="1" lang="en-US" altLang="ja-JP" sz="1400" dirty="0" smtClean="0"/>
            </a:p>
          </p:txBody>
        </p:sp>
        <p:sp>
          <p:nvSpPr>
            <p:cNvPr id="33" name="円/楕円 32"/>
            <p:cNvSpPr/>
            <p:nvPr/>
          </p:nvSpPr>
          <p:spPr>
            <a:xfrm>
              <a:off x="4860032" y="5157192"/>
              <a:ext cx="936104"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IDS</a:t>
              </a:r>
              <a:endParaRPr kumimoji="1" lang="ja-JP" altLang="en-US" sz="1400" dirty="0"/>
            </a:p>
          </p:txBody>
        </p:sp>
        <p:sp>
          <p:nvSpPr>
            <p:cNvPr id="34" name="テキスト ボックス 33"/>
            <p:cNvSpPr txBox="1"/>
            <p:nvPr/>
          </p:nvSpPr>
          <p:spPr>
            <a:xfrm>
              <a:off x="6228184" y="4417367"/>
              <a:ext cx="1152128" cy="307777"/>
            </a:xfrm>
            <a:prstGeom prst="rect">
              <a:avLst/>
            </a:prstGeom>
            <a:noFill/>
          </p:spPr>
          <p:txBody>
            <a:bodyPr wrap="square" rtlCol="0">
              <a:spAutoFit/>
            </a:bodyPr>
            <a:lstStyle/>
            <a:p>
              <a:pPr algn="ctr"/>
              <a:r>
                <a:rPr lang="en-US" altLang="ja-JP" sz="1400" dirty="0" smtClean="0"/>
                <a:t>VM</a:t>
              </a:r>
            </a:p>
          </p:txBody>
        </p:sp>
        <p:sp>
          <p:nvSpPr>
            <p:cNvPr id="38" name="円/楕円 37"/>
            <p:cNvSpPr/>
            <p:nvPr/>
          </p:nvSpPr>
          <p:spPr>
            <a:xfrm>
              <a:off x="6372200" y="4705399"/>
              <a:ext cx="936104"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IDS</a:t>
              </a:r>
              <a:endParaRPr kumimoji="1" lang="ja-JP" altLang="en-US" sz="1400" dirty="0"/>
            </a:p>
          </p:txBody>
        </p:sp>
      </p:grpSp>
      <p:sp>
        <p:nvSpPr>
          <p:cNvPr id="40" name="正方形/長方形 39"/>
          <p:cNvSpPr/>
          <p:nvPr/>
        </p:nvSpPr>
        <p:spPr>
          <a:xfrm>
            <a:off x="6156176" y="188640"/>
            <a:ext cx="2592288" cy="1728192"/>
          </a:xfrm>
          <a:prstGeom prst="rect">
            <a:avLst/>
          </a:prstGeom>
          <a:noFill/>
          <a:effectLst/>
        </p:spPr>
        <p:style>
          <a:lnRef idx="1">
            <a:schemeClr val="dk1"/>
          </a:lnRef>
          <a:fillRef idx="2">
            <a:schemeClr val="dk1"/>
          </a:fillRef>
          <a:effectRef idx="1">
            <a:schemeClr val="dk1"/>
          </a:effectRef>
          <a:fontRef idx="minor">
            <a:schemeClr val="dk1"/>
          </a:fontRef>
        </p:style>
        <p:txBody>
          <a:bodyPr rtlCol="0" anchor="ctr"/>
          <a:lstStyle/>
          <a:p>
            <a:r>
              <a:rPr lang="ja-JP" altLang="en-US" sz="1400" dirty="0" smtClean="0"/>
              <a:t>実験環境</a:t>
            </a:r>
            <a:endParaRPr lang="en-US" altLang="ja-JP" sz="1400" dirty="0" smtClean="0"/>
          </a:p>
          <a:p>
            <a:r>
              <a:rPr lang="en-US" altLang="ja-JP" sz="1400" dirty="0" smtClean="0"/>
              <a:t>Inter Xeon E5630(2.53GHz)</a:t>
            </a:r>
          </a:p>
          <a:p>
            <a:r>
              <a:rPr kumimoji="1" lang="ja-JP" altLang="en-US" sz="1400" dirty="0" smtClean="0"/>
              <a:t>メモリ　</a:t>
            </a:r>
            <a:r>
              <a:rPr kumimoji="1" lang="en-US" altLang="ja-JP" sz="1400" dirty="0" smtClean="0"/>
              <a:t>6GB</a:t>
            </a:r>
          </a:p>
          <a:p>
            <a:r>
              <a:rPr lang="en-US" altLang="ja-JP" sz="1400" dirty="0" smtClean="0"/>
              <a:t>HDD</a:t>
            </a:r>
            <a:r>
              <a:rPr lang="ja-JP" altLang="en-US" sz="1400" dirty="0" smtClean="0"/>
              <a:t>　</a:t>
            </a:r>
            <a:r>
              <a:rPr lang="en-US" altLang="ja-JP" sz="1400" dirty="0" smtClean="0"/>
              <a:t>250GB</a:t>
            </a:r>
          </a:p>
          <a:p>
            <a:endParaRPr kumimoji="1" lang="en-US" altLang="ja-JP" sz="1400" dirty="0" smtClean="0"/>
          </a:p>
          <a:p>
            <a:r>
              <a:rPr lang="en-US" altLang="ja-JP" sz="1400" dirty="0" smtClean="0"/>
              <a:t>Dom0:Linux 3.2.0</a:t>
            </a:r>
          </a:p>
          <a:p>
            <a:r>
              <a:rPr kumimoji="1" lang="en-US" altLang="ja-JP" sz="1400" dirty="0" err="1" smtClean="0"/>
              <a:t>VM:Linux</a:t>
            </a:r>
            <a:r>
              <a:rPr kumimoji="1" lang="en-US" altLang="ja-JP" sz="1400" dirty="0" smtClean="0"/>
              <a:t> 2.6.27</a:t>
            </a:r>
          </a:p>
        </p:txBody>
      </p:sp>
      <p:sp>
        <p:nvSpPr>
          <p:cNvPr id="24" name="左中かっこ 23"/>
          <p:cNvSpPr/>
          <p:nvPr/>
        </p:nvSpPr>
        <p:spPr>
          <a:xfrm flipH="1">
            <a:off x="5436096" y="2780928"/>
            <a:ext cx="576064" cy="79208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左中かっこ 24"/>
          <p:cNvSpPr/>
          <p:nvPr/>
        </p:nvSpPr>
        <p:spPr>
          <a:xfrm flipH="1">
            <a:off x="4860032" y="3573016"/>
            <a:ext cx="576064" cy="79208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テキスト ボックス 31"/>
          <p:cNvSpPr txBox="1"/>
          <p:nvPr/>
        </p:nvSpPr>
        <p:spPr>
          <a:xfrm>
            <a:off x="5940152" y="2996952"/>
            <a:ext cx="1152128" cy="369332"/>
          </a:xfrm>
          <a:prstGeom prst="rect">
            <a:avLst/>
          </a:prstGeom>
          <a:noFill/>
        </p:spPr>
        <p:txBody>
          <a:bodyPr wrap="square" rtlCol="0">
            <a:spAutoFit/>
          </a:bodyPr>
          <a:lstStyle/>
          <a:p>
            <a:pPr algn="ctr"/>
            <a:r>
              <a:rPr kumimoji="1" lang="ja-JP" altLang="en-US" dirty="0" smtClean="0"/>
              <a:t>ホスト側</a:t>
            </a:r>
            <a:endParaRPr kumimoji="1" lang="ja-JP" altLang="en-US" dirty="0"/>
          </a:p>
        </p:txBody>
      </p:sp>
      <p:sp>
        <p:nvSpPr>
          <p:cNvPr id="35" name="テキスト ボックス 34"/>
          <p:cNvSpPr txBox="1"/>
          <p:nvPr/>
        </p:nvSpPr>
        <p:spPr>
          <a:xfrm>
            <a:off x="5364088" y="3789040"/>
            <a:ext cx="1152128" cy="369332"/>
          </a:xfrm>
          <a:prstGeom prst="rect">
            <a:avLst/>
          </a:prstGeom>
          <a:noFill/>
        </p:spPr>
        <p:txBody>
          <a:bodyPr wrap="square" rtlCol="0">
            <a:spAutoFit/>
          </a:bodyPr>
          <a:lstStyle/>
          <a:p>
            <a:pPr algn="ctr"/>
            <a:r>
              <a:rPr lang="ja-JP" altLang="en-US" dirty="0" smtClean="0"/>
              <a:t>ゲスト</a:t>
            </a:r>
            <a:r>
              <a:rPr kumimoji="1" lang="ja-JP" altLang="en-US" dirty="0" smtClean="0"/>
              <a:t>側</a:t>
            </a:r>
            <a:endParaRPr kumimoji="1" lang="ja-JP" altLang="en-US" dirty="0"/>
          </a:p>
        </p:txBody>
      </p:sp>
    </p:spTree>
    <p:extLst>
      <p:ext uri="{BB962C8B-B14F-4D97-AF65-F5344CB8AC3E}">
        <p14:creationId xmlns="" xmlns:p14="http://schemas.microsoft.com/office/powerpoint/2010/main" val="2801183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KVM</a:t>
            </a:r>
            <a:r>
              <a:rPr kumimoji="1" lang="ja-JP" altLang="en-US" dirty="0" smtClean="0"/>
              <a:t>において</a:t>
            </a:r>
            <a:r>
              <a:rPr kumimoji="1" lang="en-US" altLang="ja-JP" dirty="0" smtClean="0"/>
              <a:t>VM</a:t>
            </a:r>
            <a:r>
              <a:rPr kumimoji="1" lang="ja-JP" altLang="en-US" dirty="0" err="1" smtClean="0"/>
              <a:t>のメ</a:t>
            </a:r>
            <a:r>
              <a:rPr kumimoji="1" lang="ja-JP" altLang="en-US" dirty="0" smtClean="0"/>
              <a:t>モリをホスト</a:t>
            </a:r>
            <a:r>
              <a:rPr kumimoji="1" lang="en-US" altLang="ja-JP" dirty="0" smtClean="0"/>
              <a:t>OS</a:t>
            </a:r>
            <a:r>
              <a:rPr kumimoji="1" lang="ja-JP" altLang="en-US" dirty="0" smtClean="0"/>
              <a:t>から読み込む性能を測定</a:t>
            </a:r>
            <a:endParaRPr kumimoji="1" lang="en-US" altLang="ja-JP" dirty="0" smtClean="0"/>
          </a:p>
          <a:p>
            <a:pPr lvl="1"/>
            <a:r>
              <a:rPr lang="en-US" altLang="ja-JP" dirty="0" err="1" smtClean="0"/>
              <a:t>KVMonitor</a:t>
            </a:r>
            <a:r>
              <a:rPr lang="ja-JP" altLang="en-US" dirty="0" smtClean="0"/>
              <a:t>を用いた方が読み込み性能が高い</a:t>
            </a:r>
            <a:endParaRPr lang="en-US" altLang="ja-JP" dirty="0" smtClean="0"/>
          </a:p>
          <a:p>
            <a:pPr lvl="2"/>
            <a:r>
              <a:rPr lang="en-US" altLang="ja-JP" dirty="0" smtClean="0"/>
              <a:t>VM</a:t>
            </a:r>
            <a:r>
              <a:rPr lang="ja-JP" altLang="en-US" dirty="0" smtClean="0"/>
              <a:t>のメモリファイルをマップすることで高速化</a:t>
            </a:r>
            <a:endParaRPr lang="en-US" altLang="ja-JP" dirty="0" smtClean="0"/>
          </a:p>
          <a:p>
            <a:pPr lvl="2"/>
            <a:endParaRPr lang="en-US" altLang="ja-JP" dirty="0" smtClean="0"/>
          </a:p>
          <a:p>
            <a:pPr lvl="2"/>
            <a:endParaRPr kumimoji="1"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15</a:t>
            </a:fld>
            <a:endParaRPr kumimoji="1" lang="ja-JP" altLang="en-US"/>
          </a:p>
        </p:txBody>
      </p:sp>
      <p:sp>
        <p:nvSpPr>
          <p:cNvPr id="4" name="タイトル 3"/>
          <p:cNvSpPr>
            <a:spLocks noGrp="1"/>
          </p:cNvSpPr>
          <p:nvPr>
            <p:ph type="title"/>
          </p:nvPr>
        </p:nvSpPr>
        <p:spPr/>
        <p:txBody>
          <a:bodyPr>
            <a:normAutofit/>
          </a:bodyPr>
          <a:lstStyle/>
          <a:p>
            <a:r>
              <a:rPr kumimoji="1" lang="ja-JP" altLang="en-US" dirty="0" smtClean="0"/>
              <a:t>実験：</a:t>
            </a:r>
            <a:r>
              <a:rPr lang="en-US" altLang="ja-JP" dirty="0" err="1" smtClean="0"/>
              <a:t>KVMonitor</a:t>
            </a:r>
            <a:r>
              <a:rPr lang="ja-JP" altLang="en-US" dirty="0" smtClean="0"/>
              <a:t>と</a:t>
            </a:r>
            <a:r>
              <a:rPr lang="en-US" altLang="ja-JP" dirty="0" err="1" smtClean="0"/>
              <a:t>LibVMI</a:t>
            </a:r>
            <a:r>
              <a:rPr lang="ja-JP" altLang="en-US" dirty="0" smtClean="0"/>
              <a:t>の比較</a:t>
            </a:r>
            <a:endParaRPr kumimoji="1" lang="ja-JP" altLang="en-US" dirty="0"/>
          </a:p>
        </p:txBody>
      </p:sp>
      <p:pic>
        <p:nvPicPr>
          <p:cNvPr id="1027" name="Picture 3" descr="C:\Users\workO2\Dropbox\kit\Windows\nakamura_master\master\ppt_figure\図9.png"/>
          <p:cNvPicPr>
            <a:picLocks noChangeAspect="1" noChangeArrowheads="1"/>
          </p:cNvPicPr>
          <p:nvPr/>
        </p:nvPicPr>
        <p:blipFill>
          <a:blip r:embed="rId2" cstate="print"/>
          <a:srcRect/>
          <a:stretch>
            <a:fillRect/>
          </a:stretch>
        </p:blipFill>
        <p:spPr bwMode="auto">
          <a:xfrm>
            <a:off x="2195736" y="3789040"/>
            <a:ext cx="4032448" cy="260892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メモリファイルを使うことによる</a:t>
            </a:r>
            <a:r>
              <a:rPr lang="en-US" altLang="ja-JP" dirty="0" smtClean="0"/>
              <a:t>VM</a:t>
            </a:r>
            <a:r>
              <a:rPr lang="ja-JP" altLang="en-US" dirty="0" smtClean="0"/>
              <a:t>内でのメモリ性能への影響を調べた</a:t>
            </a:r>
            <a:endParaRPr lang="en-US" altLang="ja-JP" dirty="0" smtClean="0"/>
          </a:p>
          <a:p>
            <a:pPr lvl="1"/>
            <a:r>
              <a:rPr lang="ja-JP" altLang="en-US" dirty="0" smtClean="0"/>
              <a:t>メモリファイルを使っても性能は劣化しない</a:t>
            </a:r>
            <a:endParaRPr lang="en-US" altLang="ja-JP" dirty="0" smtClean="0"/>
          </a:p>
          <a:p>
            <a:pPr lvl="1"/>
            <a:r>
              <a:rPr lang="ja-JP" altLang="en-US" dirty="0" smtClean="0"/>
              <a:t>むしろ</a:t>
            </a:r>
            <a:r>
              <a:rPr lang="en-US" altLang="ja-JP" dirty="0" err="1" smtClean="0"/>
              <a:t>HugeTLBfs</a:t>
            </a:r>
            <a:r>
              <a:rPr lang="ja-JP" altLang="en-US" dirty="0" smtClean="0"/>
              <a:t>を使うことで</a:t>
            </a:r>
            <a:r>
              <a:rPr lang="en-US" altLang="ja-JP" dirty="0" smtClean="0"/>
              <a:t>TLB</a:t>
            </a:r>
            <a:r>
              <a:rPr lang="ja-JP" altLang="en-US" dirty="0" smtClean="0"/>
              <a:t>ミスが減少して性能向上</a:t>
            </a:r>
            <a:endParaRPr lang="en-US" altLang="ja-JP" dirty="0" smtClean="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16</a:t>
            </a:fld>
            <a:endParaRPr kumimoji="1" lang="ja-JP" altLang="en-US"/>
          </a:p>
        </p:txBody>
      </p:sp>
      <p:sp>
        <p:nvSpPr>
          <p:cNvPr id="4" name="タイトル 3"/>
          <p:cNvSpPr>
            <a:spLocks noGrp="1"/>
          </p:cNvSpPr>
          <p:nvPr>
            <p:ph type="title"/>
          </p:nvPr>
        </p:nvSpPr>
        <p:spPr/>
        <p:txBody>
          <a:bodyPr>
            <a:normAutofit/>
          </a:bodyPr>
          <a:lstStyle/>
          <a:p>
            <a:r>
              <a:rPr lang="ja-JP" altLang="en-US" dirty="0" smtClean="0"/>
              <a:t>実験：メモリファイルの性能への影響</a:t>
            </a:r>
            <a:endParaRPr kumimoji="1" lang="ja-JP" altLang="en-US" dirty="0"/>
          </a:p>
        </p:txBody>
      </p:sp>
      <p:graphicFrame>
        <p:nvGraphicFramePr>
          <p:cNvPr id="7" name="グラフ 6"/>
          <p:cNvGraphicFramePr/>
          <p:nvPr/>
        </p:nvGraphicFramePr>
        <p:xfrm>
          <a:off x="0" y="3573016"/>
          <a:ext cx="4644008" cy="26734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p:cNvGraphicFramePr/>
          <p:nvPr/>
        </p:nvGraphicFramePr>
        <p:xfrm>
          <a:off x="4355976" y="3501008"/>
          <a:ext cx="4788024" cy="27566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C:\Users\workO2\Desktop\図1.png"/>
          <p:cNvPicPr>
            <a:picLocks noChangeAspect="1" noChangeArrowheads="1"/>
          </p:cNvPicPr>
          <p:nvPr/>
        </p:nvPicPr>
        <p:blipFill>
          <a:blip r:embed="rId3" cstate="print"/>
          <a:srcRect/>
          <a:stretch>
            <a:fillRect/>
          </a:stretch>
        </p:blipFill>
        <p:spPr bwMode="auto">
          <a:xfrm>
            <a:off x="1691680" y="3717032"/>
            <a:ext cx="5491240" cy="2649091"/>
          </a:xfrm>
          <a:prstGeom prst="rect">
            <a:avLst/>
          </a:prstGeom>
          <a:noFill/>
        </p:spPr>
      </p:pic>
      <p:sp>
        <p:nvSpPr>
          <p:cNvPr id="2" name="コンテンツ プレースホルダ 1"/>
          <p:cNvSpPr>
            <a:spLocks noGrp="1"/>
          </p:cNvSpPr>
          <p:nvPr>
            <p:ph idx="1"/>
          </p:nvPr>
        </p:nvSpPr>
        <p:spPr/>
        <p:txBody>
          <a:bodyPr/>
          <a:lstStyle/>
          <a:p>
            <a:r>
              <a:rPr lang="en-US" altLang="ja-JP" dirty="0" smtClean="0"/>
              <a:t>VM</a:t>
            </a:r>
            <a:r>
              <a:rPr lang="ja-JP" altLang="en-US" dirty="0" err="1" smtClean="0"/>
              <a:t>のメ</a:t>
            </a:r>
            <a:r>
              <a:rPr lang="ja-JP" altLang="en-US" dirty="0" smtClean="0"/>
              <a:t>モリの読み込み性能を測定</a:t>
            </a:r>
            <a:endParaRPr lang="en-US" altLang="ja-JP" dirty="0" smtClean="0"/>
          </a:p>
          <a:p>
            <a:pPr lvl="1"/>
            <a:r>
              <a:rPr lang="en-US" altLang="ja-JP" dirty="0" smtClean="0"/>
              <a:t>KVM</a:t>
            </a:r>
            <a:r>
              <a:rPr lang="ja-JP" altLang="en-US" dirty="0" smtClean="0"/>
              <a:t>のホスト</a:t>
            </a:r>
            <a:r>
              <a:rPr lang="en-US" altLang="ja-JP" dirty="0" smtClean="0"/>
              <a:t>OS</a:t>
            </a:r>
            <a:r>
              <a:rPr lang="ja-JP" altLang="en-US" dirty="0" smtClean="0"/>
              <a:t>からの読み込み性能が最も高い</a:t>
            </a:r>
            <a:endParaRPr lang="en-US" altLang="ja-JP" dirty="0" smtClean="0"/>
          </a:p>
          <a:p>
            <a:pPr lvl="2"/>
            <a:r>
              <a:rPr lang="ja-JP" altLang="en-US" dirty="0" smtClean="0"/>
              <a:t>仮想化によるオーバーヘッドがない</a:t>
            </a:r>
            <a:endParaRPr lang="en-US" altLang="ja-JP" dirty="0" smtClean="0"/>
          </a:p>
          <a:p>
            <a:pPr lvl="1"/>
            <a:r>
              <a:rPr lang="en-US" altLang="ja-JP" dirty="0" err="1" smtClean="0"/>
              <a:t>Xen</a:t>
            </a:r>
            <a:r>
              <a:rPr lang="ja-JP" altLang="en-US" dirty="0" smtClean="0"/>
              <a:t>の管理</a:t>
            </a:r>
            <a:r>
              <a:rPr lang="en-US" altLang="ja-JP" dirty="0" smtClean="0"/>
              <a:t>VM</a:t>
            </a:r>
            <a:r>
              <a:rPr lang="ja-JP" altLang="en-US" dirty="0" smtClean="0"/>
              <a:t>からの読み込み性能が極端に低い</a:t>
            </a:r>
            <a:endParaRPr lang="en-US" altLang="ja-JP" dirty="0" smtClean="0"/>
          </a:p>
          <a:p>
            <a:pPr lvl="2"/>
            <a:r>
              <a:rPr lang="en-US" altLang="ja-JP" dirty="0" smtClean="0"/>
              <a:t>VM</a:t>
            </a:r>
            <a:r>
              <a:rPr lang="ja-JP" altLang="en-US" dirty="0" err="1" smtClean="0"/>
              <a:t>のメ</a:t>
            </a:r>
            <a:r>
              <a:rPr lang="ja-JP" altLang="en-US" dirty="0" smtClean="0"/>
              <a:t>モリをページ単位でマップするため</a:t>
            </a:r>
            <a:endParaRPr lang="en-US" altLang="ja-JP" dirty="0" smtClean="0"/>
          </a:p>
        </p:txBody>
      </p:sp>
      <p:sp>
        <p:nvSpPr>
          <p:cNvPr id="3" name="スライド番号プレースホルダ 2"/>
          <p:cNvSpPr>
            <a:spLocks noGrp="1"/>
          </p:cNvSpPr>
          <p:nvPr>
            <p:ph type="sldNum" sz="quarter" idx="12"/>
          </p:nvPr>
        </p:nvSpPr>
        <p:spPr/>
        <p:txBody>
          <a:bodyPr/>
          <a:lstStyle/>
          <a:p>
            <a:fld id="{A83548A4-D756-43A9-BCD4-9934A251FCF9}" type="slidenum">
              <a:rPr lang="ja-JP" altLang="en-US" smtClean="0"/>
              <a:pPr/>
              <a:t>17</a:t>
            </a:fld>
            <a:endParaRPr lang="ja-JP" altLang="en-US"/>
          </a:p>
        </p:txBody>
      </p:sp>
      <p:sp>
        <p:nvSpPr>
          <p:cNvPr id="4" name="タイトル 3"/>
          <p:cNvSpPr>
            <a:spLocks noGrp="1"/>
          </p:cNvSpPr>
          <p:nvPr>
            <p:ph type="title"/>
          </p:nvPr>
        </p:nvSpPr>
        <p:spPr/>
        <p:txBody>
          <a:bodyPr/>
          <a:lstStyle/>
          <a:p>
            <a:r>
              <a:rPr lang="ja-JP" altLang="en-US" dirty="0" smtClean="0"/>
              <a:t>実験：メモリ監視性能の比較</a:t>
            </a:r>
            <a:endParaRPr lang="ja-JP" altLang="en-US" dirty="0"/>
          </a:p>
        </p:txBody>
      </p:sp>
      <p:sp>
        <p:nvSpPr>
          <p:cNvPr id="8" name="正方形/長方形 7"/>
          <p:cNvSpPr/>
          <p:nvPr/>
        </p:nvSpPr>
        <p:spPr>
          <a:xfrm>
            <a:off x="2915816" y="3933056"/>
            <a:ext cx="576064" cy="360040"/>
          </a:xfrm>
          <a:prstGeom prst="rect">
            <a:avLst/>
          </a:prstGeom>
          <a:noFill/>
          <a:ln w="28575"/>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9" name="正方形/長方形 8"/>
          <p:cNvSpPr/>
          <p:nvPr/>
        </p:nvSpPr>
        <p:spPr>
          <a:xfrm>
            <a:off x="3995936" y="5445224"/>
            <a:ext cx="576064" cy="288032"/>
          </a:xfrm>
          <a:prstGeom prst="rect">
            <a:avLst/>
          </a:prstGeom>
          <a:noFill/>
          <a:ln w="28575"/>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7308304" y="4077072"/>
            <a:ext cx="1296144" cy="369332"/>
          </a:xfrm>
          <a:prstGeom prst="rect">
            <a:avLst/>
          </a:prstGeom>
          <a:noFill/>
        </p:spPr>
        <p:txBody>
          <a:bodyPr wrap="square" rtlCol="0">
            <a:spAutoFit/>
          </a:bodyPr>
          <a:lstStyle/>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273050" indent="-177800"/>
            <a:r>
              <a:rPr lang="en-US" altLang="ja-JP" dirty="0" smtClean="0"/>
              <a:t>VM</a:t>
            </a:r>
            <a:r>
              <a:rPr lang="ja-JP" altLang="en-US" dirty="0" smtClean="0"/>
              <a:t>内のファイルの読み込み性能を測定</a:t>
            </a:r>
            <a:endParaRPr lang="en-US" altLang="ja-JP" dirty="0" smtClean="0"/>
          </a:p>
          <a:p>
            <a:pPr marL="529082" lvl="1" indent="-177800"/>
            <a:r>
              <a:rPr lang="ja-JP" altLang="en-US" dirty="0" smtClean="0"/>
              <a:t>ホスト側で読み込む方が高速</a:t>
            </a:r>
            <a:endParaRPr lang="en-US" altLang="ja-JP" dirty="0" smtClean="0"/>
          </a:p>
          <a:p>
            <a:pPr marL="766826" lvl="2" indent="-177800"/>
            <a:r>
              <a:rPr lang="en-US" altLang="ja-JP" dirty="0" smtClean="0"/>
              <a:t>VM</a:t>
            </a:r>
            <a:r>
              <a:rPr lang="ja-JP" altLang="en-US" dirty="0" smtClean="0"/>
              <a:t>のディスクイメージがホスト側に置かれているため</a:t>
            </a:r>
            <a:endParaRPr lang="en-US" altLang="ja-JP" dirty="0" smtClean="0"/>
          </a:p>
          <a:p>
            <a:pPr marL="529082" lvl="1" indent="-177800"/>
            <a:r>
              <a:rPr lang="ja-JP" altLang="en-US" dirty="0" smtClean="0"/>
              <a:t>ディスクイメージ形式の違いによる性能差は小さい</a:t>
            </a:r>
            <a:endParaRPr lang="en-US" altLang="ja-JP" dirty="0" smtClean="0"/>
          </a:p>
          <a:p>
            <a:pPr marL="766826" lvl="2" indent="-177800"/>
            <a:r>
              <a:rPr lang="en-US" altLang="ja-JP" dirty="0" smtClean="0"/>
              <a:t>KVM</a:t>
            </a:r>
            <a:r>
              <a:rPr lang="ja-JP" altLang="en-US" dirty="0" smtClean="0"/>
              <a:t>の標準は</a:t>
            </a:r>
            <a:r>
              <a:rPr lang="en-US" altLang="ja-JP" dirty="0" smtClean="0"/>
              <a:t>qcow2</a:t>
            </a:r>
            <a:r>
              <a:rPr lang="ja-JP" altLang="en-US" dirty="0" smtClean="0"/>
              <a:t>形式、</a:t>
            </a:r>
            <a:r>
              <a:rPr lang="en-US" altLang="ja-JP" dirty="0" err="1" smtClean="0"/>
              <a:t>Xen</a:t>
            </a:r>
            <a:r>
              <a:rPr lang="ja-JP" altLang="en-US" dirty="0" smtClean="0"/>
              <a:t>の標準は</a:t>
            </a:r>
            <a:r>
              <a:rPr lang="en-US" altLang="ja-JP" dirty="0" smtClean="0"/>
              <a:t>raw</a:t>
            </a:r>
            <a:r>
              <a:rPr lang="ja-JP" altLang="en-US" dirty="0" smtClean="0"/>
              <a:t>形式</a:t>
            </a:r>
            <a:endParaRPr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18</a:t>
            </a:fld>
            <a:endParaRPr kumimoji="1" lang="ja-JP" altLang="en-US"/>
          </a:p>
        </p:txBody>
      </p:sp>
      <p:sp>
        <p:nvSpPr>
          <p:cNvPr id="4" name="タイトル 3"/>
          <p:cNvSpPr>
            <a:spLocks noGrp="1"/>
          </p:cNvSpPr>
          <p:nvPr>
            <p:ph type="title"/>
          </p:nvPr>
        </p:nvSpPr>
        <p:spPr/>
        <p:txBody>
          <a:bodyPr/>
          <a:lstStyle/>
          <a:p>
            <a:r>
              <a:rPr lang="ja-JP" altLang="en-US" dirty="0" smtClean="0"/>
              <a:t>実験：ディスク監視性能の比較</a:t>
            </a:r>
            <a:endParaRPr kumimoji="1" lang="ja-JP" altLang="en-US" dirty="0"/>
          </a:p>
        </p:txBody>
      </p:sp>
      <p:pic>
        <p:nvPicPr>
          <p:cNvPr id="8" name="Picture 2" descr="C:\Users\workO2\Desktop\図2.png"/>
          <p:cNvPicPr>
            <a:picLocks noChangeAspect="1" noChangeArrowheads="1"/>
          </p:cNvPicPr>
          <p:nvPr/>
        </p:nvPicPr>
        <p:blipFill>
          <a:blip r:embed="rId3" cstate="print"/>
          <a:srcRect/>
          <a:stretch>
            <a:fillRect/>
          </a:stretch>
        </p:blipFill>
        <p:spPr bwMode="auto">
          <a:xfrm>
            <a:off x="1907704" y="3861048"/>
            <a:ext cx="5184576" cy="2605534"/>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273050" indent="-177800"/>
            <a:r>
              <a:rPr lang="en-US" altLang="ja-JP" dirty="0" smtClean="0"/>
              <a:t>VM</a:t>
            </a:r>
            <a:r>
              <a:rPr lang="ja-JP" altLang="en-US" dirty="0" smtClean="0"/>
              <a:t>内のファイルの読み込み性能を測定</a:t>
            </a:r>
            <a:endParaRPr lang="en-US" altLang="ja-JP" dirty="0" smtClean="0"/>
          </a:p>
          <a:p>
            <a:pPr marL="529082" lvl="1" indent="-177800"/>
            <a:r>
              <a:rPr lang="ja-JP" altLang="en-US" dirty="0" smtClean="0"/>
              <a:t>ホスト側で読み込む方が高速</a:t>
            </a:r>
            <a:endParaRPr lang="en-US" altLang="ja-JP" dirty="0" smtClean="0"/>
          </a:p>
          <a:p>
            <a:pPr marL="766826" lvl="2" indent="-177800"/>
            <a:r>
              <a:rPr lang="en-US" altLang="ja-JP" dirty="0" smtClean="0"/>
              <a:t>VM</a:t>
            </a:r>
            <a:r>
              <a:rPr lang="ja-JP" altLang="en-US" dirty="0" smtClean="0"/>
              <a:t>のディスクイメージがホスト側に置かれているため</a:t>
            </a:r>
            <a:endParaRPr lang="en-US" altLang="ja-JP" dirty="0" smtClean="0"/>
          </a:p>
          <a:p>
            <a:pPr marL="529082" lvl="1" indent="-177800"/>
            <a:r>
              <a:rPr lang="ja-JP" altLang="en-US" dirty="0" smtClean="0"/>
              <a:t>ディスクイメージ形式の違いによる性能差は小さい</a:t>
            </a:r>
            <a:endParaRPr lang="en-US" altLang="ja-JP" dirty="0" smtClean="0"/>
          </a:p>
          <a:p>
            <a:pPr marL="766826" lvl="2" indent="-177800"/>
            <a:r>
              <a:rPr lang="en-US" altLang="ja-JP" dirty="0" smtClean="0"/>
              <a:t>KVM</a:t>
            </a:r>
            <a:r>
              <a:rPr lang="ja-JP" altLang="en-US" dirty="0" smtClean="0"/>
              <a:t>の標準は</a:t>
            </a:r>
            <a:r>
              <a:rPr lang="en-US" altLang="ja-JP" dirty="0" smtClean="0"/>
              <a:t>qcow2</a:t>
            </a:r>
            <a:r>
              <a:rPr lang="ja-JP" altLang="en-US" dirty="0" smtClean="0"/>
              <a:t>形式、</a:t>
            </a:r>
            <a:r>
              <a:rPr lang="en-US" altLang="ja-JP" dirty="0" err="1" smtClean="0"/>
              <a:t>Xen</a:t>
            </a:r>
            <a:r>
              <a:rPr lang="ja-JP" altLang="en-US" dirty="0" smtClean="0"/>
              <a:t>の標準は</a:t>
            </a:r>
            <a:r>
              <a:rPr lang="en-US" altLang="ja-JP" dirty="0" smtClean="0"/>
              <a:t>raw</a:t>
            </a:r>
            <a:r>
              <a:rPr lang="ja-JP" altLang="en-US" dirty="0" smtClean="0"/>
              <a:t>形式</a:t>
            </a:r>
            <a:endParaRPr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19</a:t>
            </a:fld>
            <a:endParaRPr kumimoji="1" lang="ja-JP" altLang="en-US"/>
          </a:p>
        </p:txBody>
      </p:sp>
      <p:sp>
        <p:nvSpPr>
          <p:cNvPr id="4" name="タイトル 3"/>
          <p:cNvSpPr>
            <a:spLocks noGrp="1"/>
          </p:cNvSpPr>
          <p:nvPr>
            <p:ph type="title"/>
          </p:nvPr>
        </p:nvSpPr>
        <p:spPr/>
        <p:txBody>
          <a:bodyPr/>
          <a:lstStyle/>
          <a:p>
            <a:r>
              <a:rPr lang="ja-JP" altLang="en-US" dirty="0" smtClean="0"/>
              <a:t>実験：ディスク監視性能の比較</a:t>
            </a:r>
            <a:endParaRPr kumimoji="1" lang="ja-JP" altLang="en-US" dirty="0"/>
          </a:p>
        </p:txBody>
      </p:sp>
      <p:pic>
        <p:nvPicPr>
          <p:cNvPr id="3074" name="Picture 2" descr="C:\Users\workO2\Desktop\図3.png"/>
          <p:cNvPicPr>
            <a:picLocks noChangeAspect="1" noChangeArrowheads="1"/>
          </p:cNvPicPr>
          <p:nvPr/>
        </p:nvPicPr>
        <p:blipFill>
          <a:blip r:embed="rId3" cstate="print"/>
          <a:srcRect/>
          <a:stretch>
            <a:fillRect/>
          </a:stretch>
        </p:blipFill>
        <p:spPr bwMode="auto">
          <a:xfrm>
            <a:off x="1547664" y="3501008"/>
            <a:ext cx="6852668" cy="293846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侵入検知システム（</a:t>
            </a:r>
            <a:r>
              <a:rPr lang="en-US" altLang="ja-JP" dirty="0" smtClean="0"/>
              <a:t>IDS</a:t>
            </a:r>
            <a:r>
              <a:rPr lang="ja-JP" altLang="en-US" dirty="0" smtClean="0"/>
              <a:t>）への攻撃</a:t>
            </a:r>
            <a:endParaRPr lang="en-US" altLang="ja-JP" dirty="0" smtClean="0"/>
          </a:p>
          <a:p>
            <a:pPr lvl="1"/>
            <a:r>
              <a:rPr lang="ja-JP" altLang="en-US" dirty="0" smtClean="0"/>
              <a:t>攻撃者によって改ざん・停止させられる可能性がある</a:t>
            </a:r>
            <a:endParaRPr lang="en-US" altLang="ja-JP" dirty="0" smtClean="0"/>
          </a:p>
          <a:p>
            <a:r>
              <a:rPr lang="en-US" altLang="ja-JP" dirty="0" smtClean="0"/>
              <a:t>IDS</a:t>
            </a:r>
            <a:r>
              <a:rPr lang="ja-JP" altLang="en-US" dirty="0" err="1" smtClean="0"/>
              <a:t>と監</a:t>
            </a:r>
            <a:r>
              <a:rPr lang="ja-JP" altLang="en-US" dirty="0" smtClean="0"/>
              <a:t>視対象システムを別々の仮想マシン（</a:t>
            </a:r>
            <a:r>
              <a:rPr lang="en-US" altLang="ja-JP" dirty="0" smtClean="0"/>
              <a:t>VM</a:t>
            </a:r>
            <a:r>
              <a:rPr lang="ja-JP" altLang="en-US" dirty="0" smtClean="0"/>
              <a:t>）上で動作させる</a:t>
            </a:r>
            <a:endParaRPr lang="en-US" altLang="ja-JP" dirty="0" smtClean="0"/>
          </a:p>
          <a:p>
            <a:pPr lvl="1"/>
            <a:r>
              <a:rPr lang="en-US" altLang="ja-JP" dirty="0" smtClean="0"/>
              <a:t>IDS</a:t>
            </a:r>
            <a:r>
              <a:rPr lang="ja-JP" altLang="en-US" dirty="0" smtClean="0"/>
              <a:t>自身が攻撃を受けにくくすることができる</a:t>
            </a:r>
          </a:p>
        </p:txBody>
      </p:sp>
      <p:sp>
        <p:nvSpPr>
          <p:cNvPr id="3" name="タイトル 2"/>
          <p:cNvSpPr>
            <a:spLocks noGrp="1"/>
          </p:cNvSpPr>
          <p:nvPr>
            <p:ph type="title"/>
          </p:nvPr>
        </p:nvSpPr>
        <p:spPr/>
        <p:txBody>
          <a:bodyPr/>
          <a:lstStyle/>
          <a:p>
            <a:r>
              <a:rPr lang="ja-JP" altLang="en-US" smtClean="0"/>
              <a:t>仮想マシンによる</a:t>
            </a:r>
            <a:r>
              <a:rPr lang="en-US" altLang="ja-JP" smtClean="0"/>
              <a:t>IDS</a:t>
            </a:r>
            <a:r>
              <a:rPr lang="ja-JP" altLang="en-US" smtClean="0"/>
              <a:t>オフロード</a:t>
            </a:r>
            <a:endParaRPr lang="ja-JP" altLang="en-US" dirty="0"/>
          </a:p>
        </p:txBody>
      </p:sp>
      <p:sp>
        <p:nvSpPr>
          <p:cNvPr id="18" name="スライド番号プレースホルダ 17"/>
          <p:cNvSpPr>
            <a:spLocks noGrp="1"/>
          </p:cNvSpPr>
          <p:nvPr>
            <p:ph type="sldNum" sz="quarter" idx="12"/>
          </p:nvPr>
        </p:nvSpPr>
        <p:spPr/>
        <p:txBody>
          <a:bodyPr/>
          <a:lstStyle/>
          <a:p>
            <a:fld id="{A83548A4-D756-43A9-BCD4-9934A251FCF9}" type="slidenum">
              <a:rPr kumimoji="1" lang="ja-JP" altLang="en-US" smtClean="0"/>
              <a:pPr/>
              <a:t>2</a:t>
            </a:fld>
            <a:endParaRPr kumimoji="1" lang="ja-JP" altLang="en-US"/>
          </a:p>
        </p:txBody>
      </p:sp>
      <p:sp>
        <p:nvSpPr>
          <p:cNvPr id="22" name="正方形/長方形 21"/>
          <p:cNvSpPr/>
          <p:nvPr/>
        </p:nvSpPr>
        <p:spPr>
          <a:xfrm>
            <a:off x="2267744" y="3717032"/>
            <a:ext cx="3816424" cy="2808312"/>
          </a:xfrm>
          <a:prstGeom prst="rect">
            <a:avLst/>
          </a:prstGeom>
          <a:ln w="635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400"/>
          </a:p>
        </p:txBody>
      </p:sp>
      <p:sp>
        <p:nvSpPr>
          <p:cNvPr id="23" name="正方形/長方形 22"/>
          <p:cNvSpPr/>
          <p:nvPr/>
        </p:nvSpPr>
        <p:spPr>
          <a:xfrm>
            <a:off x="2555776" y="4293096"/>
            <a:ext cx="1440160" cy="201622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a:p>
        </p:txBody>
      </p:sp>
      <p:sp>
        <p:nvSpPr>
          <p:cNvPr id="24" name="正方形/長方形 23"/>
          <p:cNvSpPr/>
          <p:nvPr/>
        </p:nvSpPr>
        <p:spPr>
          <a:xfrm>
            <a:off x="4355976" y="4293096"/>
            <a:ext cx="1440160" cy="201622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a:p>
        </p:txBody>
      </p:sp>
      <p:sp>
        <p:nvSpPr>
          <p:cNvPr id="25" name="テキスト ボックス 24"/>
          <p:cNvSpPr txBox="1"/>
          <p:nvPr/>
        </p:nvSpPr>
        <p:spPr>
          <a:xfrm>
            <a:off x="2987824" y="3861048"/>
            <a:ext cx="648072" cy="307777"/>
          </a:xfrm>
          <a:prstGeom prst="rect">
            <a:avLst/>
          </a:prstGeom>
          <a:noFill/>
        </p:spPr>
        <p:txBody>
          <a:bodyPr wrap="square" rtlCol="0">
            <a:spAutoFit/>
          </a:bodyPr>
          <a:lstStyle/>
          <a:p>
            <a:pPr algn="ctr"/>
            <a:r>
              <a:rPr kumimoji="1" lang="en-US" altLang="ja-JP" sz="1400" dirty="0" smtClean="0"/>
              <a:t>VM</a:t>
            </a:r>
            <a:endParaRPr kumimoji="1" lang="ja-JP" altLang="en-US" sz="1400" dirty="0"/>
          </a:p>
        </p:txBody>
      </p:sp>
      <p:sp>
        <p:nvSpPr>
          <p:cNvPr id="26" name="テキスト ボックス 25"/>
          <p:cNvSpPr txBox="1"/>
          <p:nvPr/>
        </p:nvSpPr>
        <p:spPr>
          <a:xfrm>
            <a:off x="4716016" y="3861048"/>
            <a:ext cx="648072" cy="307777"/>
          </a:xfrm>
          <a:prstGeom prst="rect">
            <a:avLst/>
          </a:prstGeom>
          <a:noFill/>
        </p:spPr>
        <p:txBody>
          <a:bodyPr wrap="square" rtlCol="0">
            <a:spAutoFit/>
          </a:bodyPr>
          <a:lstStyle/>
          <a:p>
            <a:pPr algn="ctr"/>
            <a:r>
              <a:rPr kumimoji="1" lang="en-US" altLang="ja-JP" sz="1400" dirty="0" smtClean="0"/>
              <a:t>VM</a:t>
            </a:r>
            <a:endParaRPr kumimoji="1" lang="ja-JP" altLang="en-US" sz="1400" dirty="0"/>
          </a:p>
        </p:txBody>
      </p:sp>
      <p:sp>
        <p:nvSpPr>
          <p:cNvPr id="29" name="円/楕円 28"/>
          <p:cNvSpPr/>
          <p:nvPr/>
        </p:nvSpPr>
        <p:spPr>
          <a:xfrm>
            <a:off x="4499992" y="4365104"/>
            <a:ext cx="1152128" cy="648072"/>
          </a:xfrm>
          <a:prstGeom prst="ellipse">
            <a:avLst/>
          </a:prstGeom>
          <a:noFill/>
          <a:ln>
            <a:prstDash val="dash"/>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400" dirty="0"/>
          </a:p>
        </p:txBody>
      </p:sp>
      <p:sp>
        <p:nvSpPr>
          <p:cNvPr id="28" name="円/楕円 27"/>
          <p:cNvSpPr/>
          <p:nvPr/>
        </p:nvSpPr>
        <p:spPr>
          <a:xfrm>
            <a:off x="4499992" y="4365104"/>
            <a:ext cx="1152128"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sp>
        <p:nvSpPr>
          <p:cNvPr id="30" name="フローチャート : 磁気ディスク 29"/>
          <p:cNvSpPr/>
          <p:nvPr/>
        </p:nvSpPr>
        <p:spPr>
          <a:xfrm>
            <a:off x="4427984" y="5229200"/>
            <a:ext cx="1368152" cy="1080120"/>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smtClean="0"/>
              <a:t>メモリ</a:t>
            </a:r>
            <a:endParaRPr kumimoji="1" lang="en-US" altLang="ja-JP" sz="1400" dirty="0" smtClean="0"/>
          </a:p>
          <a:p>
            <a:pPr algn="ctr"/>
            <a:r>
              <a:rPr lang="ja-JP" altLang="en-US" sz="1400" dirty="0" smtClean="0"/>
              <a:t>ディスク</a:t>
            </a:r>
            <a:endParaRPr lang="en-US" altLang="ja-JP" sz="1400" dirty="0" smtClean="0"/>
          </a:p>
          <a:p>
            <a:pPr algn="ctr"/>
            <a:r>
              <a:rPr kumimoji="1" lang="ja-JP" altLang="en-US" sz="1400" dirty="0" smtClean="0"/>
              <a:t>ネットワーク</a:t>
            </a:r>
            <a:endParaRPr kumimoji="1" lang="ja-JP" altLang="en-US" sz="1400" dirty="0"/>
          </a:p>
        </p:txBody>
      </p:sp>
      <p:sp>
        <p:nvSpPr>
          <p:cNvPr id="27" name="円/楕円 26"/>
          <p:cNvSpPr/>
          <p:nvPr/>
        </p:nvSpPr>
        <p:spPr>
          <a:xfrm>
            <a:off x="6228184" y="5517232"/>
            <a:ext cx="1296144" cy="57606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400" dirty="0" smtClean="0"/>
              <a:t>攻撃者</a:t>
            </a:r>
            <a:endParaRPr kumimoji="1" lang="ja-JP" altLang="en-US" sz="1400" dirty="0"/>
          </a:p>
        </p:txBody>
      </p:sp>
      <p:sp>
        <p:nvSpPr>
          <p:cNvPr id="31" name="下矢印 30"/>
          <p:cNvSpPr/>
          <p:nvPr/>
        </p:nvSpPr>
        <p:spPr>
          <a:xfrm rot="18631405">
            <a:off x="3898564" y="4808503"/>
            <a:ext cx="360040" cy="1116764"/>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a:p>
        </p:txBody>
      </p:sp>
      <p:sp>
        <p:nvSpPr>
          <p:cNvPr id="32" name="テキスト ボックス 31"/>
          <p:cNvSpPr txBox="1"/>
          <p:nvPr/>
        </p:nvSpPr>
        <p:spPr>
          <a:xfrm>
            <a:off x="3923928" y="4941168"/>
            <a:ext cx="864096" cy="307777"/>
          </a:xfrm>
          <a:prstGeom prst="rect">
            <a:avLst/>
          </a:prstGeom>
          <a:noFill/>
        </p:spPr>
        <p:txBody>
          <a:bodyPr wrap="square" rtlCol="0">
            <a:spAutoFit/>
          </a:bodyPr>
          <a:lstStyle/>
          <a:p>
            <a:pPr algn="ctr"/>
            <a:r>
              <a:rPr lang="ja-JP" altLang="en-US" sz="1400" dirty="0" smtClean="0"/>
              <a:t>監視</a:t>
            </a:r>
            <a:endParaRPr kumimoji="1" lang="ja-JP" altLang="en-US" sz="1400" dirty="0"/>
          </a:p>
        </p:txBody>
      </p:sp>
      <p:sp>
        <p:nvSpPr>
          <p:cNvPr id="34" name="下矢印 33"/>
          <p:cNvSpPr/>
          <p:nvPr/>
        </p:nvSpPr>
        <p:spPr>
          <a:xfrm rot="18631405">
            <a:off x="3925287" y="4810432"/>
            <a:ext cx="360040" cy="1116764"/>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a:p>
        </p:txBody>
      </p:sp>
      <p:sp>
        <p:nvSpPr>
          <p:cNvPr id="35" name="テキスト ボックス 34"/>
          <p:cNvSpPr txBox="1"/>
          <p:nvPr/>
        </p:nvSpPr>
        <p:spPr>
          <a:xfrm>
            <a:off x="3923928" y="4941168"/>
            <a:ext cx="864096" cy="307777"/>
          </a:xfrm>
          <a:prstGeom prst="rect">
            <a:avLst/>
          </a:prstGeom>
          <a:noFill/>
        </p:spPr>
        <p:txBody>
          <a:bodyPr wrap="square" rtlCol="0">
            <a:spAutoFit/>
          </a:bodyPr>
          <a:lstStyle/>
          <a:p>
            <a:pPr algn="ctr"/>
            <a:r>
              <a:rPr kumimoji="1" lang="ja-JP" altLang="en-US" sz="1400" dirty="0" smtClean="0"/>
              <a:t>検知</a:t>
            </a:r>
            <a:endParaRPr kumimoji="1" lang="ja-JP" altLang="en-US" sz="1400" dirty="0"/>
          </a:p>
        </p:txBody>
      </p:sp>
      <p:sp>
        <p:nvSpPr>
          <p:cNvPr id="36" name="下矢印 35"/>
          <p:cNvSpPr/>
          <p:nvPr/>
        </p:nvSpPr>
        <p:spPr>
          <a:xfrm rot="10800000">
            <a:off x="4860032" y="4869160"/>
            <a:ext cx="360040" cy="562783"/>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400"/>
          </a:p>
        </p:txBody>
      </p:sp>
      <p:sp>
        <p:nvSpPr>
          <p:cNvPr id="37" name="テキスト ボックス 36"/>
          <p:cNvSpPr txBox="1"/>
          <p:nvPr/>
        </p:nvSpPr>
        <p:spPr>
          <a:xfrm>
            <a:off x="5004048" y="4941168"/>
            <a:ext cx="864096" cy="307777"/>
          </a:xfrm>
          <a:prstGeom prst="rect">
            <a:avLst/>
          </a:prstGeom>
          <a:noFill/>
        </p:spPr>
        <p:txBody>
          <a:bodyPr wrap="square" rtlCol="0">
            <a:spAutoFit/>
          </a:bodyPr>
          <a:lstStyle/>
          <a:p>
            <a:pPr algn="ctr"/>
            <a:r>
              <a:rPr lang="ja-JP" altLang="en-US" sz="1400" dirty="0" smtClean="0"/>
              <a:t>攻撃</a:t>
            </a:r>
            <a:endParaRPr kumimoji="1" lang="ja-JP" altLang="en-US" sz="1400" dirty="0"/>
          </a:p>
        </p:txBody>
      </p:sp>
      <p:sp>
        <p:nvSpPr>
          <p:cNvPr id="39" name="下矢印 38"/>
          <p:cNvSpPr/>
          <p:nvPr/>
        </p:nvSpPr>
        <p:spPr>
          <a:xfrm>
            <a:off x="4860032" y="4941168"/>
            <a:ext cx="360040" cy="553981"/>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a:p>
        </p:txBody>
      </p:sp>
      <p:sp>
        <p:nvSpPr>
          <p:cNvPr id="40" name="テキスト ボックス 39"/>
          <p:cNvSpPr txBox="1"/>
          <p:nvPr/>
        </p:nvSpPr>
        <p:spPr>
          <a:xfrm>
            <a:off x="5004048" y="4941168"/>
            <a:ext cx="864096" cy="307777"/>
          </a:xfrm>
          <a:prstGeom prst="rect">
            <a:avLst/>
          </a:prstGeom>
          <a:noFill/>
        </p:spPr>
        <p:txBody>
          <a:bodyPr wrap="square" rtlCol="0">
            <a:spAutoFit/>
          </a:bodyPr>
          <a:lstStyle/>
          <a:p>
            <a:pPr algn="ctr"/>
            <a:r>
              <a:rPr lang="ja-JP" altLang="en-US" sz="1400" dirty="0" smtClean="0"/>
              <a:t>監視</a:t>
            </a:r>
            <a:endParaRPr kumimoji="1" lang="ja-JP" alt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hidden"/>
                                      </p:to>
                                    </p:set>
                                  </p:childTnLst>
                                </p:cTn>
                              </p:par>
                            </p:childTnLst>
                          </p:cTn>
                        </p:par>
                        <p:par>
                          <p:cTn id="9" fill="hold">
                            <p:stCondLst>
                              <p:cond delay="0"/>
                            </p:stCondLst>
                            <p:childTnLst>
                              <p:par>
                                <p:cTn id="10" presetID="35" presetClass="path" presetSubtype="0" accel="50000" decel="50000" fill="hold" grpId="0" nodeType="afterEffect">
                                  <p:stCondLst>
                                    <p:cond delay="0"/>
                                  </p:stCondLst>
                                  <p:childTnLst>
                                    <p:animMotion origin="layout" path="M -4.72222E-6 -3.7037E-7 L -0.19687 -3.7037E-7 " pathEditMode="relative" rAng="0" ptsTypes="AA">
                                      <p:cBhvr>
                                        <p:cTn id="11" dur="1000" fill="hold"/>
                                        <p:tgtEl>
                                          <p:spTgt spid="28"/>
                                        </p:tgtEl>
                                        <p:attrNameLst>
                                          <p:attrName>ppt_x</p:attrName>
                                          <p:attrName>ppt_y</p:attrName>
                                        </p:attrNameLst>
                                      </p:cBhvr>
                                      <p:rCtr x="-98" y="0"/>
                                    </p:animMotion>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up)">
                                      <p:cBhvr>
                                        <p:cTn id="15" dur="500"/>
                                        <p:tgtEl>
                                          <p:spTgt spid="31"/>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wipe(up)">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31"/>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32"/>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hidden"/>
                                      </p:to>
                                    </p:set>
                                  </p:childTnLst>
                                </p:cTn>
                              </p:par>
                            </p:childTnLst>
                          </p:cTn>
                        </p:par>
                        <p:par>
                          <p:cTn id="27" fill="hold">
                            <p:stCondLst>
                              <p:cond delay="0"/>
                            </p:stCondLst>
                            <p:childTnLst>
                              <p:par>
                                <p:cTn id="28" presetID="22" presetClass="entr" presetSubtype="1" fill="hold" grpId="1" nodeType="after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ipe(up)">
                                      <p:cBhvr>
                                        <p:cTn id="30" dur="500"/>
                                        <p:tgtEl>
                                          <p:spTgt spid="27"/>
                                        </p:tgtEl>
                                      </p:cBhvr>
                                    </p:animEffect>
                                  </p:childTnLst>
                                </p:cTn>
                              </p:par>
                            </p:childTnLst>
                          </p:cTn>
                        </p:par>
                        <p:par>
                          <p:cTn id="31" fill="hold">
                            <p:stCondLst>
                              <p:cond delay="500"/>
                            </p:stCondLst>
                            <p:childTnLst>
                              <p:par>
                                <p:cTn id="32" presetID="35" presetClass="path" presetSubtype="0" accel="50000" decel="50000" fill="hold" grpId="0" nodeType="afterEffect">
                                  <p:stCondLst>
                                    <p:cond delay="0"/>
                                  </p:stCondLst>
                                  <p:childTnLst>
                                    <p:animMotion origin="layout" path="M 0.00017 -0.00509 L -0.18889 -0.00509 " pathEditMode="relative" rAng="0" ptsTypes="AA">
                                      <p:cBhvr>
                                        <p:cTn id="33" dur="1000" fill="hold"/>
                                        <p:tgtEl>
                                          <p:spTgt spid="27"/>
                                        </p:tgtEl>
                                        <p:attrNameLst>
                                          <p:attrName>ppt_x</p:attrName>
                                          <p:attrName>ppt_y</p:attrName>
                                        </p:attrNameLst>
                                      </p:cBhvr>
                                      <p:rCtr x="-95" y="0"/>
                                    </p:animMotion>
                                  </p:childTnLst>
                                </p:cTn>
                              </p:par>
                            </p:childTnLst>
                          </p:cTn>
                        </p:par>
                        <p:par>
                          <p:cTn id="34" fill="hold">
                            <p:stCondLst>
                              <p:cond delay="1500"/>
                            </p:stCondLst>
                            <p:childTnLst>
                              <p:par>
                                <p:cTn id="35" presetID="22" presetClass="entr" presetSubtype="1" fill="hold" grpId="0" nodeType="after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up)">
                                      <p:cBhvr>
                                        <p:cTn id="37" dur="500"/>
                                        <p:tgtEl>
                                          <p:spTgt spid="36"/>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up)">
                                      <p:cBhvr>
                                        <p:cTn id="40" dur="500"/>
                                        <p:tgtEl>
                                          <p:spTgt spid="37"/>
                                        </p:tgtEl>
                                      </p:cBhvr>
                                    </p:animEffect>
                                  </p:childTnLst>
                                </p:cTn>
                              </p:par>
                            </p:childTnLst>
                          </p:cTn>
                        </p:par>
                        <p:par>
                          <p:cTn id="41" fill="hold">
                            <p:stCondLst>
                              <p:cond delay="2000"/>
                            </p:stCondLst>
                            <p:childTnLst>
                              <p:par>
                                <p:cTn id="42" presetID="22" presetClass="entr" presetSubtype="1" fill="hold" grpId="1" nodeType="afterEffect">
                                  <p:stCondLst>
                                    <p:cond delay="0"/>
                                  </p:stCondLst>
                                  <p:childTnLst>
                                    <p:set>
                                      <p:cBhvr>
                                        <p:cTn id="43" dur="1" fill="hold">
                                          <p:stCondLst>
                                            <p:cond delay="0"/>
                                          </p:stCondLst>
                                        </p:cTn>
                                        <p:tgtEl>
                                          <p:spTgt spid="34"/>
                                        </p:tgtEl>
                                        <p:attrNameLst>
                                          <p:attrName>style.visibility</p:attrName>
                                        </p:attrNameLst>
                                      </p:cBhvr>
                                      <p:to>
                                        <p:strVal val="visible"/>
                                      </p:to>
                                    </p:set>
                                    <p:animEffect transition="in" filter="wipe(up)">
                                      <p:cBhvr>
                                        <p:cTn id="44" dur="500"/>
                                        <p:tgtEl>
                                          <p:spTgt spid="34"/>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wipe(up)">
                                      <p:cBhvr>
                                        <p:cTn id="4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0" grpId="0" animBg="1"/>
      <p:bldP spid="27" grpId="0" animBg="1"/>
      <p:bldP spid="27" grpId="1" animBg="1"/>
      <p:bldP spid="31" grpId="0" animBg="1"/>
      <p:bldP spid="31" grpId="1" animBg="1"/>
      <p:bldP spid="32" grpId="0"/>
      <p:bldP spid="32" grpId="1"/>
      <p:bldP spid="34" grpId="1" animBg="1"/>
      <p:bldP spid="35" grpId="0"/>
      <p:bldP spid="36" grpId="0" animBg="1"/>
      <p:bldP spid="37" grpId="0"/>
      <p:bldP spid="39" grpId="0" animBg="1"/>
      <p:bldP spid="4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workO2\Desktop\図4.png"/>
          <p:cNvPicPr>
            <a:picLocks noChangeAspect="1" noChangeArrowheads="1"/>
          </p:cNvPicPr>
          <p:nvPr/>
        </p:nvPicPr>
        <p:blipFill>
          <a:blip r:embed="rId3" cstate="print"/>
          <a:srcRect/>
          <a:stretch>
            <a:fillRect/>
          </a:stretch>
        </p:blipFill>
        <p:spPr bwMode="auto">
          <a:xfrm>
            <a:off x="1331640" y="3789040"/>
            <a:ext cx="4803776" cy="2536254"/>
          </a:xfrm>
          <a:prstGeom prst="rect">
            <a:avLst/>
          </a:prstGeom>
          <a:noFill/>
        </p:spPr>
      </p:pic>
      <p:sp>
        <p:nvSpPr>
          <p:cNvPr id="2" name="コンテンツ プレースホルダ 1"/>
          <p:cNvSpPr>
            <a:spLocks noGrp="1"/>
          </p:cNvSpPr>
          <p:nvPr>
            <p:ph idx="1"/>
          </p:nvPr>
        </p:nvSpPr>
        <p:spPr>
          <a:xfrm>
            <a:off x="323528" y="1481328"/>
            <a:ext cx="8496944" cy="4525963"/>
          </a:xfrm>
        </p:spPr>
        <p:txBody>
          <a:bodyPr/>
          <a:lstStyle/>
          <a:p>
            <a:pPr marL="273050" indent="-163513"/>
            <a:r>
              <a:rPr lang="en-US" altLang="ja-JP" dirty="0" smtClean="0"/>
              <a:t>Tripwire</a:t>
            </a:r>
            <a:r>
              <a:rPr lang="ja-JP" altLang="en-US" dirty="0" smtClean="0"/>
              <a:t>によるディスクの検査にかかる時間を測定</a:t>
            </a:r>
            <a:endParaRPr lang="en-US" altLang="ja-JP" dirty="0" smtClean="0"/>
          </a:p>
          <a:p>
            <a:pPr marL="529082" lvl="1" indent="-163513"/>
            <a:r>
              <a:rPr lang="en-US" altLang="ja-JP" dirty="0" err="1" smtClean="0"/>
              <a:t>Xen</a:t>
            </a:r>
            <a:r>
              <a:rPr lang="ja-JP" altLang="en-US" dirty="0" smtClean="0"/>
              <a:t>における実行時間の方が</a:t>
            </a:r>
            <a:r>
              <a:rPr lang="en-US" altLang="ja-JP" dirty="0" smtClean="0"/>
              <a:t>KVM</a:t>
            </a:r>
            <a:r>
              <a:rPr lang="ja-JP" altLang="en-US" dirty="0" smtClean="0"/>
              <a:t>より短い</a:t>
            </a:r>
            <a:endParaRPr lang="en-US" altLang="ja-JP" dirty="0" smtClean="0"/>
          </a:p>
          <a:p>
            <a:pPr marL="529082" lvl="1" indent="-163513"/>
            <a:r>
              <a:rPr lang="en-US" altLang="ja-JP" dirty="0" smtClean="0"/>
              <a:t>raw</a:t>
            </a:r>
            <a:r>
              <a:rPr lang="ja-JP" altLang="en-US" dirty="0" smtClean="0"/>
              <a:t>形式のほうが</a:t>
            </a:r>
            <a:r>
              <a:rPr lang="en-US" altLang="ja-JP" dirty="0" smtClean="0"/>
              <a:t>qcow2</a:t>
            </a:r>
            <a:r>
              <a:rPr lang="ja-JP" altLang="en-US" dirty="0" smtClean="0"/>
              <a:t>形式より高速</a:t>
            </a:r>
            <a:endParaRPr lang="en-US" altLang="ja-JP" dirty="0" smtClean="0"/>
          </a:p>
          <a:p>
            <a:pPr marL="766826" lvl="2" indent="-163513"/>
            <a:r>
              <a:rPr lang="ja-JP" altLang="en-US" dirty="0" smtClean="0"/>
              <a:t>アクセス時に</a:t>
            </a:r>
            <a:r>
              <a:rPr lang="en-US" altLang="ja-JP" dirty="0" smtClean="0"/>
              <a:t>NBD</a:t>
            </a:r>
            <a:r>
              <a:rPr lang="ja-JP" altLang="en-US" dirty="0" smtClean="0"/>
              <a:t>で変換することによるオーバーヘッドのため</a:t>
            </a:r>
            <a:endParaRPr lang="en-US" altLang="ja-JP" dirty="0" smtClean="0"/>
          </a:p>
          <a:p>
            <a:endParaRPr kumimoji="1"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20</a:t>
            </a:fld>
            <a:endParaRPr kumimoji="1" lang="ja-JP" altLang="en-US"/>
          </a:p>
        </p:txBody>
      </p:sp>
      <p:sp>
        <p:nvSpPr>
          <p:cNvPr id="4" name="タイトル 3"/>
          <p:cNvSpPr>
            <a:spLocks noGrp="1"/>
          </p:cNvSpPr>
          <p:nvPr>
            <p:ph type="title"/>
          </p:nvPr>
        </p:nvSpPr>
        <p:spPr/>
        <p:txBody>
          <a:bodyPr/>
          <a:lstStyle/>
          <a:p>
            <a:r>
              <a:rPr lang="ja-JP" altLang="en-US" dirty="0" smtClean="0"/>
              <a:t>実験：</a:t>
            </a:r>
            <a:r>
              <a:rPr lang="en-US" altLang="ja-JP" dirty="0" smtClean="0"/>
              <a:t>Tripwire</a:t>
            </a:r>
            <a:r>
              <a:rPr lang="ja-JP" altLang="en-US" dirty="0" smtClean="0"/>
              <a:t>の性能比較</a:t>
            </a:r>
            <a:endParaRPr kumimoji="1" lang="ja-JP" altLang="en-US" dirty="0"/>
          </a:p>
        </p:txBody>
      </p:sp>
      <p:sp>
        <p:nvSpPr>
          <p:cNvPr id="8" name="正方形/長方形 7"/>
          <p:cNvSpPr/>
          <p:nvPr/>
        </p:nvSpPr>
        <p:spPr>
          <a:xfrm>
            <a:off x="6444208" y="4365104"/>
            <a:ext cx="2304256" cy="1080120"/>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r>
              <a:rPr kumimoji="1" lang="en-US" altLang="ja-JP" sz="1600" dirty="0" smtClean="0">
                <a:solidFill>
                  <a:schemeClr val="tx1"/>
                </a:solidFill>
              </a:rPr>
              <a:t>Tripwire</a:t>
            </a:r>
            <a:r>
              <a:rPr kumimoji="1" lang="ja-JP" altLang="en-US" sz="1600" dirty="0" smtClean="0">
                <a:solidFill>
                  <a:schemeClr val="tx1"/>
                </a:solidFill>
              </a:rPr>
              <a:t>：</a:t>
            </a:r>
            <a:endParaRPr kumimoji="1" lang="en-US" altLang="ja-JP" sz="1600" dirty="0" smtClean="0">
              <a:solidFill>
                <a:schemeClr val="tx1"/>
              </a:solidFill>
            </a:endParaRPr>
          </a:p>
          <a:p>
            <a:r>
              <a:rPr kumimoji="1" lang="ja-JP" altLang="en-US" sz="1600" dirty="0" smtClean="0">
                <a:solidFill>
                  <a:schemeClr val="tx1"/>
                </a:solidFill>
              </a:rPr>
              <a:t>ファイルの整合性を確認する</a:t>
            </a:r>
            <a:r>
              <a:rPr kumimoji="1" lang="en-US" altLang="ja-JP" sz="1600" dirty="0" smtClean="0">
                <a:solidFill>
                  <a:schemeClr val="tx1"/>
                </a:solidFill>
              </a:rPr>
              <a:t>IDS</a:t>
            </a:r>
          </a:p>
        </p:txBody>
      </p:sp>
      <p:cxnSp>
        <p:nvCxnSpPr>
          <p:cNvPr id="10" name="直線コネクタ 9"/>
          <p:cNvCxnSpPr/>
          <p:nvPr/>
        </p:nvCxnSpPr>
        <p:spPr>
          <a:xfrm flipH="1">
            <a:off x="2195736" y="4581128"/>
            <a:ext cx="2808312" cy="0"/>
          </a:xfrm>
          <a:prstGeom prst="line">
            <a:avLst/>
          </a:prstGeom>
          <a:ln w="28575">
            <a:solidFill>
              <a:srgbClr val="66FF33"/>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高負荷時の</a:t>
            </a:r>
            <a:r>
              <a:rPr lang="en-US" altLang="ja-JP" dirty="0" smtClean="0"/>
              <a:t>Snort</a:t>
            </a:r>
            <a:r>
              <a:rPr lang="ja-JP" altLang="en-US" dirty="0" smtClean="0"/>
              <a:t>のパケットロス率を測定</a:t>
            </a:r>
            <a:endParaRPr lang="en-US" altLang="ja-JP" dirty="0" smtClean="0"/>
          </a:p>
          <a:p>
            <a:pPr lvl="1"/>
            <a:r>
              <a:rPr lang="en-US" altLang="ja-JP" dirty="0" smtClean="0"/>
              <a:t>VM</a:t>
            </a:r>
            <a:r>
              <a:rPr lang="ja-JP" altLang="en-US" dirty="0" smtClean="0"/>
              <a:t>に大量のパケットを送信</a:t>
            </a:r>
            <a:endParaRPr lang="en-US" altLang="ja-JP" dirty="0" smtClean="0"/>
          </a:p>
          <a:p>
            <a:pPr lvl="1"/>
            <a:r>
              <a:rPr lang="en-US" altLang="ja-JP" dirty="0" smtClean="0"/>
              <a:t>KVM</a:t>
            </a:r>
            <a:r>
              <a:rPr lang="ja-JP" altLang="en-US" dirty="0" smtClean="0"/>
              <a:t>のホスト</a:t>
            </a:r>
            <a:r>
              <a:rPr lang="en-US" altLang="ja-JP" dirty="0" smtClean="0"/>
              <a:t>OS</a:t>
            </a:r>
            <a:r>
              <a:rPr lang="ja-JP" altLang="en-US" dirty="0" smtClean="0"/>
              <a:t>で</a:t>
            </a:r>
            <a:r>
              <a:rPr lang="en-US" altLang="ja-JP" dirty="0" smtClean="0"/>
              <a:t>Snort</a:t>
            </a:r>
            <a:r>
              <a:rPr lang="ja-JP" altLang="en-US" dirty="0" smtClean="0"/>
              <a:t>を実行して監視したほうがパケットロス率が低い</a:t>
            </a:r>
            <a:endParaRPr lang="en-US" altLang="ja-JP" dirty="0" smtClean="0"/>
          </a:p>
          <a:p>
            <a:pPr lvl="2"/>
            <a:r>
              <a:rPr lang="en-US" altLang="ja-JP" dirty="0" err="1" smtClean="0"/>
              <a:t>Xen</a:t>
            </a:r>
            <a:r>
              <a:rPr lang="ja-JP" altLang="en-US" dirty="0" smtClean="0"/>
              <a:t>の管理</a:t>
            </a:r>
            <a:r>
              <a:rPr lang="en-US" altLang="ja-JP" dirty="0" smtClean="0"/>
              <a:t>VM</a:t>
            </a:r>
            <a:r>
              <a:rPr lang="ja-JP" altLang="en-US" dirty="0" err="1" smtClean="0"/>
              <a:t>には</a:t>
            </a:r>
            <a:r>
              <a:rPr lang="ja-JP" altLang="en-US" dirty="0" smtClean="0"/>
              <a:t>仮想化のオーバーヘッドがある</a:t>
            </a:r>
            <a:endParaRPr lang="en-US" altLang="ja-JP" dirty="0" smtClean="0"/>
          </a:p>
          <a:p>
            <a:endParaRPr kumimoji="1"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21</a:t>
            </a:fld>
            <a:endParaRPr kumimoji="1" lang="ja-JP" altLang="en-US"/>
          </a:p>
        </p:txBody>
      </p:sp>
      <p:sp>
        <p:nvSpPr>
          <p:cNvPr id="4" name="タイトル 3"/>
          <p:cNvSpPr>
            <a:spLocks noGrp="1"/>
          </p:cNvSpPr>
          <p:nvPr>
            <p:ph type="title"/>
          </p:nvPr>
        </p:nvSpPr>
        <p:spPr/>
        <p:txBody>
          <a:bodyPr>
            <a:normAutofit/>
          </a:bodyPr>
          <a:lstStyle/>
          <a:p>
            <a:r>
              <a:rPr kumimoji="1" lang="ja-JP" altLang="en-US" dirty="0" smtClean="0"/>
              <a:t>実験：</a:t>
            </a:r>
            <a:r>
              <a:rPr lang="ja-JP" altLang="en-US" dirty="0" smtClean="0"/>
              <a:t>パケットキャプチャ性能の比較</a:t>
            </a:r>
            <a:endParaRPr kumimoji="1" lang="ja-JP" altLang="en-US" dirty="0"/>
          </a:p>
        </p:txBody>
      </p:sp>
      <p:sp>
        <p:nvSpPr>
          <p:cNvPr id="7" name="正方形/長方形 6"/>
          <p:cNvSpPr/>
          <p:nvPr/>
        </p:nvSpPr>
        <p:spPr>
          <a:xfrm>
            <a:off x="6372200" y="4365104"/>
            <a:ext cx="2304256" cy="1296144"/>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r>
              <a:rPr lang="en-US" altLang="ja-JP" sz="1600" dirty="0" smtClean="0"/>
              <a:t>S</a:t>
            </a:r>
            <a:r>
              <a:rPr kumimoji="1" lang="en-US" altLang="ja-JP" sz="1600" dirty="0" smtClean="0"/>
              <a:t>nort</a:t>
            </a:r>
            <a:r>
              <a:rPr kumimoji="1" lang="ja-JP" altLang="en-US" sz="1600" dirty="0" smtClean="0"/>
              <a:t>：</a:t>
            </a:r>
            <a:endParaRPr lang="en-US" altLang="ja-JP" sz="1600" dirty="0" smtClean="0"/>
          </a:p>
          <a:p>
            <a:r>
              <a:rPr kumimoji="1" lang="ja-JP" altLang="en-US" sz="1600" dirty="0" smtClean="0"/>
              <a:t>パケットをキャプチャして</a:t>
            </a:r>
            <a:endParaRPr kumimoji="1" lang="en-US" altLang="ja-JP" sz="1600" dirty="0" smtClean="0"/>
          </a:p>
          <a:p>
            <a:r>
              <a:rPr lang="ja-JP" altLang="en-US" sz="1600" dirty="0" smtClean="0"/>
              <a:t>攻撃の検出を行う</a:t>
            </a:r>
            <a:r>
              <a:rPr lang="en-US" altLang="ja-JP" sz="1600" dirty="0" smtClean="0"/>
              <a:t>IDS</a:t>
            </a:r>
            <a:endParaRPr kumimoji="1" lang="ja-JP" altLang="en-US" sz="1600" dirty="0"/>
          </a:p>
        </p:txBody>
      </p:sp>
      <p:pic>
        <p:nvPicPr>
          <p:cNvPr id="8" name="Picture 2" descr="C:\Users\workO2\Desktop\図5.png"/>
          <p:cNvPicPr>
            <a:picLocks noChangeAspect="1" noChangeArrowheads="1"/>
          </p:cNvPicPr>
          <p:nvPr/>
        </p:nvPicPr>
        <p:blipFill>
          <a:blip r:embed="rId2" cstate="print"/>
          <a:srcRect/>
          <a:stretch>
            <a:fillRect/>
          </a:stretch>
        </p:blipFill>
        <p:spPr bwMode="auto">
          <a:xfrm>
            <a:off x="1499096" y="3861048"/>
            <a:ext cx="3937000" cy="2614612"/>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workO2\Desktop\図6.png"/>
          <p:cNvPicPr>
            <a:picLocks noChangeAspect="1" noChangeArrowheads="1"/>
          </p:cNvPicPr>
          <p:nvPr/>
        </p:nvPicPr>
        <p:blipFill>
          <a:blip r:embed="rId3" cstate="print"/>
          <a:srcRect/>
          <a:stretch>
            <a:fillRect/>
          </a:stretch>
        </p:blipFill>
        <p:spPr bwMode="auto">
          <a:xfrm>
            <a:off x="1115616" y="3913460"/>
            <a:ext cx="5053013" cy="2611884"/>
          </a:xfrm>
          <a:prstGeom prst="rect">
            <a:avLst/>
          </a:prstGeom>
          <a:noFill/>
        </p:spPr>
      </p:pic>
      <p:sp>
        <p:nvSpPr>
          <p:cNvPr id="2" name="コンテンツ プレースホルダ 1"/>
          <p:cNvSpPr>
            <a:spLocks noGrp="1"/>
          </p:cNvSpPr>
          <p:nvPr>
            <p:ph idx="1"/>
          </p:nvPr>
        </p:nvSpPr>
        <p:spPr/>
        <p:txBody>
          <a:bodyPr/>
          <a:lstStyle/>
          <a:p>
            <a:r>
              <a:rPr kumimoji="1" lang="en-US" altLang="ja-JP" dirty="0" err="1" smtClean="0"/>
              <a:t>chkrootkit</a:t>
            </a:r>
            <a:r>
              <a:rPr kumimoji="1" lang="ja-JP" altLang="en-US" dirty="0" smtClean="0"/>
              <a:t>の</a:t>
            </a:r>
            <a:r>
              <a:rPr lang="ja-JP" altLang="en-US" dirty="0" smtClean="0"/>
              <a:t>実行時間を測定</a:t>
            </a:r>
            <a:endParaRPr kumimoji="1" lang="en-US" altLang="ja-JP" dirty="0" smtClean="0"/>
          </a:p>
          <a:p>
            <a:pPr lvl="1"/>
            <a:r>
              <a:rPr lang="ja-JP" altLang="en-US" dirty="0" smtClean="0"/>
              <a:t>ホスト側では</a:t>
            </a:r>
            <a:r>
              <a:rPr lang="en-US" altLang="ja-JP" dirty="0" err="1" smtClean="0"/>
              <a:t>Transcall</a:t>
            </a:r>
            <a:r>
              <a:rPr lang="ja-JP" altLang="en-US" dirty="0" smtClean="0"/>
              <a:t>を用いて実行</a:t>
            </a:r>
            <a:endParaRPr lang="en-US" altLang="ja-JP" dirty="0" smtClean="0"/>
          </a:p>
          <a:p>
            <a:pPr lvl="1"/>
            <a:r>
              <a:rPr lang="en-US" altLang="ja-JP" dirty="0" smtClean="0"/>
              <a:t>KVM</a:t>
            </a:r>
            <a:r>
              <a:rPr lang="ja-JP" altLang="en-US" dirty="0" smtClean="0"/>
              <a:t>の方が高速</a:t>
            </a:r>
            <a:endParaRPr lang="en-US" altLang="ja-JP" dirty="0" smtClean="0"/>
          </a:p>
          <a:p>
            <a:pPr lvl="1"/>
            <a:r>
              <a:rPr lang="en-US" altLang="ja-JP" dirty="0" smtClean="0"/>
              <a:t>KVM</a:t>
            </a:r>
            <a:r>
              <a:rPr lang="ja-JP" altLang="en-US" dirty="0" smtClean="0"/>
              <a:t>の方がオフロードによる性能低下も小さい</a:t>
            </a:r>
            <a:endParaRPr lang="en-US" altLang="ja-JP" dirty="0" smtClean="0"/>
          </a:p>
          <a:p>
            <a:pPr lvl="2"/>
            <a:r>
              <a:rPr lang="en-US" altLang="ja-JP" dirty="0" smtClean="0"/>
              <a:t>KVM</a:t>
            </a:r>
            <a:r>
              <a:rPr lang="ja-JP" altLang="en-US" dirty="0" smtClean="0"/>
              <a:t>でオフロードすると実行時間が</a:t>
            </a:r>
            <a:r>
              <a:rPr lang="en-US" altLang="ja-JP" dirty="0" smtClean="0"/>
              <a:t>2</a:t>
            </a:r>
            <a:r>
              <a:rPr lang="ja-JP" altLang="en-US" dirty="0" smtClean="0"/>
              <a:t>倍</a:t>
            </a:r>
            <a:endParaRPr lang="en-US" altLang="ja-JP" dirty="0" smtClean="0"/>
          </a:p>
          <a:p>
            <a:pPr lvl="2"/>
            <a:r>
              <a:rPr lang="en-US" altLang="ja-JP" dirty="0" err="1" smtClean="0"/>
              <a:t>Xen</a:t>
            </a:r>
            <a:r>
              <a:rPr lang="ja-JP" altLang="en-US" dirty="0" smtClean="0"/>
              <a:t>では</a:t>
            </a:r>
            <a:r>
              <a:rPr lang="en-US" altLang="ja-JP" dirty="0" smtClean="0"/>
              <a:t>2.7</a:t>
            </a:r>
            <a:r>
              <a:rPr lang="ja-JP" altLang="en-US" dirty="0" smtClean="0"/>
              <a:t>倍</a:t>
            </a:r>
            <a:endParaRPr lang="en-US" altLang="ja-JP" dirty="0" smtClean="0"/>
          </a:p>
          <a:p>
            <a:pPr lvl="1"/>
            <a:endParaRPr lang="en-US" altLang="ja-JP" dirty="0" smtClean="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22</a:t>
            </a:fld>
            <a:endParaRPr kumimoji="1" lang="ja-JP" altLang="en-US"/>
          </a:p>
        </p:txBody>
      </p:sp>
      <p:sp>
        <p:nvSpPr>
          <p:cNvPr id="4" name="タイトル 3"/>
          <p:cNvSpPr>
            <a:spLocks noGrp="1"/>
          </p:cNvSpPr>
          <p:nvPr>
            <p:ph type="title"/>
          </p:nvPr>
        </p:nvSpPr>
        <p:spPr/>
        <p:txBody>
          <a:bodyPr>
            <a:normAutofit/>
          </a:bodyPr>
          <a:lstStyle/>
          <a:p>
            <a:r>
              <a:rPr kumimoji="1" lang="ja-JP" altLang="en-US" dirty="0" smtClean="0"/>
              <a:t>実験：</a:t>
            </a:r>
            <a:r>
              <a:rPr kumimoji="1" lang="en-US" altLang="ja-JP" dirty="0" err="1" smtClean="0"/>
              <a:t>chkrootkit</a:t>
            </a:r>
            <a:r>
              <a:rPr lang="ja-JP" altLang="en-US" dirty="0" smtClean="0"/>
              <a:t>の性能比較</a:t>
            </a:r>
            <a:endParaRPr kumimoji="1" lang="ja-JP" altLang="en-US" dirty="0"/>
          </a:p>
        </p:txBody>
      </p:sp>
      <p:sp>
        <p:nvSpPr>
          <p:cNvPr id="8" name="正方形/長方形 7"/>
          <p:cNvSpPr/>
          <p:nvPr/>
        </p:nvSpPr>
        <p:spPr>
          <a:xfrm>
            <a:off x="2771800" y="5085184"/>
            <a:ext cx="504056" cy="360040"/>
          </a:xfrm>
          <a:prstGeom prst="rect">
            <a:avLst/>
          </a:prstGeom>
          <a:noFill/>
          <a:ln w="28575"/>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9" name="正方形/長方形 8"/>
          <p:cNvSpPr/>
          <p:nvPr/>
        </p:nvSpPr>
        <p:spPr>
          <a:xfrm>
            <a:off x="2339752" y="4581128"/>
            <a:ext cx="504056" cy="340444"/>
          </a:xfrm>
          <a:prstGeom prst="rect">
            <a:avLst/>
          </a:prstGeom>
          <a:noFill/>
          <a:ln w="28575"/>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0" name="正方形/長方形 9"/>
          <p:cNvSpPr/>
          <p:nvPr/>
        </p:nvSpPr>
        <p:spPr>
          <a:xfrm>
            <a:off x="3779912" y="3893864"/>
            <a:ext cx="576064" cy="327224"/>
          </a:xfrm>
          <a:prstGeom prst="rect">
            <a:avLst/>
          </a:prstGeom>
          <a:noFill/>
          <a:ln w="28575">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1" name="正方形/長方形 10"/>
          <p:cNvSpPr/>
          <p:nvPr/>
        </p:nvSpPr>
        <p:spPr>
          <a:xfrm>
            <a:off x="4211960" y="5013176"/>
            <a:ext cx="576064" cy="340444"/>
          </a:xfrm>
          <a:prstGeom prst="rect">
            <a:avLst/>
          </a:prstGeom>
          <a:noFill/>
          <a:ln w="28575">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2987824" y="4489524"/>
            <a:ext cx="576064" cy="369332"/>
          </a:xfrm>
          <a:prstGeom prst="rect">
            <a:avLst/>
          </a:prstGeom>
          <a:noFill/>
        </p:spPr>
        <p:txBody>
          <a:bodyPr wrap="square" rtlCol="0">
            <a:spAutoFit/>
          </a:bodyPr>
          <a:lstStyle/>
          <a:p>
            <a:r>
              <a:rPr kumimoji="1" lang="en-US" altLang="ja-JP" dirty="0" smtClean="0">
                <a:solidFill>
                  <a:srgbClr val="FF0000"/>
                </a:solidFill>
              </a:rPr>
              <a:t>2</a:t>
            </a:r>
            <a:r>
              <a:rPr kumimoji="1" lang="ja-JP" altLang="en-US" dirty="0" smtClean="0">
                <a:solidFill>
                  <a:srgbClr val="FF0000"/>
                </a:solidFill>
              </a:rPr>
              <a:t>倍</a:t>
            </a:r>
            <a:endParaRPr kumimoji="1" lang="ja-JP" altLang="en-US" dirty="0">
              <a:solidFill>
                <a:srgbClr val="FF0000"/>
              </a:solidFill>
            </a:endParaRPr>
          </a:p>
        </p:txBody>
      </p:sp>
      <p:sp>
        <p:nvSpPr>
          <p:cNvPr id="18" name="テキスト ボックス 17"/>
          <p:cNvSpPr txBox="1"/>
          <p:nvPr/>
        </p:nvSpPr>
        <p:spPr>
          <a:xfrm>
            <a:off x="4499992" y="4417516"/>
            <a:ext cx="864096" cy="369332"/>
          </a:xfrm>
          <a:prstGeom prst="rect">
            <a:avLst/>
          </a:prstGeom>
          <a:noFill/>
        </p:spPr>
        <p:txBody>
          <a:bodyPr wrap="square" rtlCol="0">
            <a:spAutoFit/>
          </a:bodyPr>
          <a:lstStyle/>
          <a:p>
            <a:pPr algn="ctr"/>
            <a:r>
              <a:rPr kumimoji="1" lang="en-US" altLang="ja-JP" dirty="0" smtClean="0">
                <a:solidFill>
                  <a:schemeClr val="accent4">
                    <a:lumMod val="75000"/>
                  </a:schemeClr>
                </a:solidFill>
              </a:rPr>
              <a:t>2.7</a:t>
            </a:r>
            <a:r>
              <a:rPr kumimoji="1" lang="ja-JP" altLang="en-US" dirty="0" smtClean="0">
                <a:solidFill>
                  <a:schemeClr val="accent4">
                    <a:lumMod val="75000"/>
                  </a:schemeClr>
                </a:solidFill>
              </a:rPr>
              <a:t>倍</a:t>
            </a:r>
            <a:endParaRPr kumimoji="1" lang="ja-JP" altLang="en-US" dirty="0">
              <a:solidFill>
                <a:schemeClr val="accent4">
                  <a:lumMod val="75000"/>
                </a:schemeClr>
              </a:solidFill>
            </a:endParaRPr>
          </a:p>
        </p:txBody>
      </p:sp>
      <p:sp>
        <p:nvSpPr>
          <p:cNvPr id="15" name="正方形/長方形 14"/>
          <p:cNvSpPr/>
          <p:nvPr/>
        </p:nvSpPr>
        <p:spPr>
          <a:xfrm>
            <a:off x="6444208" y="4509120"/>
            <a:ext cx="2304256" cy="1080120"/>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r>
              <a:rPr kumimoji="1" lang="en-US" altLang="ja-JP" sz="1600" dirty="0" err="1" smtClean="0">
                <a:solidFill>
                  <a:schemeClr val="tx1"/>
                </a:solidFill>
              </a:rPr>
              <a:t>chkrootkit</a:t>
            </a:r>
            <a:r>
              <a:rPr kumimoji="1" lang="ja-JP" altLang="en-US" sz="1600" dirty="0" smtClean="0">
                <a:solidFill>
                  <a:schemeClr val="tx1"/>
                </a:solidFill>
              </a:rPr>
              <a:t>：</a:t>
            </a:r>
            <a:endParaRPr kumimoji="1" lang="en-US" altLang="ja-JP" sz="1600" dirty="0" smtClean="0">
              <a:solidFill>
                <a:schemeClr val="tx1"/>
              </a:solidFill>
            </a:endParaRPr>
          </a:p>
          <a:p>
            <a:r>
              <a:rPr lang="ja-JP" altLang="en-US" sz="1600" dirty="0" smtClean="0">
                <a:solidFill>
                  <a:schemeClr val="tx1"/>
                </a:solidFill>
              </a:rPr>
              <a:t>システム内に仕掛けられた</a:t>
            </a:r>
            <a:r>
              <a:rPr lang="en-US" altLang="ja-JP" sz="1600" dirty="0" err="1" smtClean="0">
                <a:solidFill>
                  <a:schemeClr val="tx1"/>
                </a:solidFill>
              </a:rPr>
              <a:t>rootkit</a:t>
            </a:r>
            <a:r>
              <a:rPr lang="ja-JP" altLang="en-US" sz="1600" dirty="0" smtClean="0">
                <a:solidFill>
                  <a:schemeClr val="tx1"/>
                </a:solidFill>
              </a:rPr>
              <a:t>の検知を行う</a:t>
            </a:r>
            <a:r>
              <a:rPr lang="en-US" altLang="ja-JP" sz="1600" dirty="0" smtClean="0">
                <a:solidFill>
                  <a:schemeClr val="tx1"/>
                </a:solidFill>
              </a:rPr>
              <a:t>IDS</a:t>
            </a:r>
            <a:endParaRPr kumimoji="1" lang="ja-JP" altLang="en-US" sz="1600" dirty="0">
              <a:solidFill>
                <a:schemeClr val="tx1"/>
              </a:solidFill>
            </a:endParaRPr>
          </a:p>
        </p:txBody>
      </p:sp>
      <p:cxnSp>
        <p:nvCxnSpPr>
          <p:cNvPr id="23" name="図形 22"/>
          <p:cNvCxnSpPr>
            <a:stCxn id="9" idx="3"/>
            <a:endCxn id="8" idx="0"/>
          </p:cNvCxnSpPr>
          <p:nvPr/>
        </p:nvCxnSpPr>
        <p:spPr>
          <a:xfrm>
            <a:off x="2843808" y="4751350"/>
            <a:ext cx="180020" cy="333834"/>
          </a:xfrm>
          <a:prstGeom prst="bentConnector2">
            <a:avLst/>
          </a:prstGeom>
          <a:ln w="19050">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図形 23"/>
          <p:cNvCxnSpPr>
            <a:stCxn id="10" idx="3"/>
            <a:endCxn id="11" idx="0"/>
          </p:cNvCxnSpPr>
          <p:nvPr/>
        </p:nvCxnSpPr>
        <p:spPr>
          <a:xfrm>
            <a:off x="4355976" y="4057476"/>
            <a:ext cx="144016" cy="955700"/>
          </a:xfrm>
          <a:prstGeom prst="bentConnector2">
            <a:avLst/>
          </a:prstGeom>
          <a:ln w="19050">
            <a:solidFill>
              <a:schemeClr val="accent4">
                <a:lumMod val="75000"/>
              </a:schemeClr>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7" grpId="0"/>
      <p:bldP spid="1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グループに割り当てる</a:t>
            </a:r>
            <a:r>
              <a:rPr lang="en-US" altLang="ja-JP" dirty="0" smtClean="0"/>
              <a:t>CPU</a:t>
            </a:r>
            <a:r>
              <a:rPr lang="ja-JP" altLang="en-US" dirty="0" smtClean="0"/>
              <a:t>時間を</a:t>
            </a:r>
            <a:r>
              <a:rPr lang="en-US" altLang="ja-JP" dirty="0" smtClean="0"/>
              <a:t>60:40</a:t>
            </a:r>
            <a:r>
              <a:rPr lang="ja-JP" altLang="en-US" dirty="0" smtClean="0"/>
              <a:t>に設定</a:t>
            </a:r>
            <a:endParaRPr lang="en-US" altLang="ja-JP" dirty="0" smtClean="0"/>
          </a:p>
          <a:p>
            <a:pPr lvl="1"/>
            <a:r>
              <a:rPr kumimoji="1" lang="ja-JP" altLang="en-US" dirty="0" smtClean="0"/>
              <a:t>オフロードした</a:t>
            </a:r>
            <a:r>
              <a:rPr kumimoji="1" lang="en-US" altLang="ja-JP" dirty="0" smtClean="0"/>
              <a:t>Tripwire</a:t>
            </a:r>
            <a:r>
              <a:rPr kumimoji="1" lang="ja-JP" altLang="en-US" dirty="0" smtClean="0"/>
              <a:t>と</a:t>
            </a:r>
            <a:r>
              <a:rPr kumimoji="1" lang="en-US" altLang="ja-JP" dirty="0" smtClean="0"/>
              <a:t>VM</a:t>
            </a:r>
            <a:r>
              <a:rPr kumimoji="1" lang="ja-JP" altLang="en-US" dirty="0" smtClean="0"/>
              <a:t>をグループ化</a:t>
            </a:r>
            <a:endParaRPr kumimoji="1" lang="en-US" altLang="ja-JP" dirty="0" smtClean="0"/>
          </a:p>
          <a:p>
            <a:pPr lvl="2"/>
            <a:r>
              <a:rPr lang="en-US" altLang="ja-JP" dirty="0" smtClean="0"/>
              <a:t>VM</a:t>
            </a:r>
            <a:r>
              <a:rPr lang="ja-JP" altLang="en-US" dirty="0" smtClean="0"/>
              <a:t>上で</a:t>
            </a:r>
            <a:r>
              <a:rPr lang="en-US" altLang="ja-JP" dirty="0" smtClean="0"/>
              <a:t>CPU</a:t>
            </a:r>
            <a:r>
              <a:rPr lang="ja-JP" altLang="en-US" dirty="0" smtClean="0"/>
              <a:t>を使うプログラムを実行</a:t>
            </a:r>
            <a:endParaRPr kumimoji="1" lang="en-US" altLang="ja-JP" dirty="0" smtClean="0"/>
          </a:p>
          <a:p>
            <a:pPr lvl="1"/>
            <a:r>
              <a:rPr lang="ja-JP" altLang="en-US" dirty="0" smtClean="0"/>
              <a:t>もう一つのグループで</a:t>
            </a:r>
            <a:r>
              <a:rPr lang="en-US" altLang="ja-JP" dirty="0" smtClean="0"/>
              <a:t>CPU</a:t>
            </a:r>
            <a:r>
              <a:rPr lang="ja-JP" altLang="en-US" dirty="0" smtClean="0"/>
              <a:t>を使うプログラムを実行</a:t>
            </a:r>
            <a:endParaRPr lang="en-US" altLang="ja-JP" dirty="0" smtClean="0"/>
          </a:p>
          <a:p>
            <a:r>
              <a:rPr lang="ja-JP" altLang="en-US" dirty="0" smtClean="0"/>
              <a:t>設定通りの</a:t>
            </a:r>
            <a:r>
              <a:rPr lang="en-US" altLang="ja-JP" dirty="0" smtClean="0"/>
              <a:t>CPU</a:t>
            </a:r>
            <a:r>
              <a:rPr lang="ja-JP" altLang="en-US" dirty="0" smtClean="0"/>
              <a:t>使用率になった</a:t>
            </a:r>
            <a:endParaRPr kumimoji="1"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23</a:t>
            </a:fld>
            <a:endParaRPr kumimoji="1" lang="ja-JP" altLang="en-US"/>
          </a:p>
        </p:txBody>
      </p:sp>
      <p:sp>
        <p:nvSpPr>
          <p:cNvPr id="4" name="タイトル 3"/>
          <p:cNvSpPr>
            <a:spLocks noGrp="1"/>
          </p:cNvSpPr>
          <p:nvPr>
            <p:ph type="title"/>
          </p:nvPr>
        </p:nvSpPr>
        <p:spPr/>
        <p:txBody>
          <a:bodyPr/>
          <a:lstStyle/>
          <a:p>
            <a:r>
              <a:rPr lang="ja-JP" altLang="en-US" dirty="0" smtClean="0"/>
              <a:t>実験：</a:t>
            </a:r>
            <a:r>
              <a:rPr lang="en-US" altLang="ja-JP" dirty="0" smtClean="0"/>
              <a:t>CPU</a:t>
            </a:r>
            <a:r>
              <a:rPr lang="ja-JP" altLang="en-US" dirty="0" smtClean="0"/>
              <a:t>割り当ての制約</a:t>
            </a:r>
            <a:endParaRPr kumimoji="1" lang="ja-JP" altLang="en-US" dirty="0"/>
          </a:p>
        </p:txBody>
      </p:sp>
      <p:graphicFrame>
        <p:nvGraphicFramePr>
          <p:cNvPr id="5" name="グラフ 4"/>
          <p:cNvGraphicFramePr/>
          <p:nvPr/>
        </p:nvGraphicFramePr>
        <p:xfrm>
          <a:off x="3707904" y="3356992"/>
          <a:ext cx="4975623" cy="3573016"/>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p:nvPr/>
        </p:nvSpPr>
        <p:spPr>
          <a:xfrm>
            <a:off x="1835696" y="5155451"/>
            <a:ext cx="184731" cy="338554"/>
          </a:xfrm>
          <a:prstGeom prst="rect">
            <a:avLst/>
          </a:prstGeom>
          <a:noFill/>
        </p:spPr>
        <p:txBody>
          <a:bodyPr wrap="none" rtlCol="0">
            <a:spAutoFit/>
          </a:bodyPr>
          <a:lstStyle/>
          <a:p>
            <a:endParaRPr kumimoji="1" lang="ja-JP" altLang="en-US" sz="1600" dirty="0"/>
          </a:p>
        </p:txBody>
      </p:sp>
      <p:sp>
        <p:nvSpPr>
          <p:cNvPr id="8" name="正方形/長方形 7"/>
          <p:cNvSpPr/>
          <p:nvPr/>
        </p:nvSpPr>
        <p:spPr>
          <a:xfrm>
            <a:off x="251520" y="5947539"/>
            <a:ext cx="3312368" cy="360040"/>
          </a:xfrm>
          <a:prstGeom prst="rect">
            <a:avLst/>
          </a:prstGeom>
          <a:solidFill>
            <a:srgbClr val="D6FEC2"/>
          </a:solidFill>
          <a:ln>
            <a:solidFill>
              <a:srgbClr val="6DF12B"/>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ホスト</a:t>
            </a:r>
            <a:r>
              <a:rPr kumimoji="1" lang="en-US" altLang="ja-JP" sz="1600" dirty="0" smtClean="0"/>
              <a:t>OS</a:t>
            </a:r>
          </a:p>
        </p:txBody>
      </p:sp>
      <p:sp>
        <p:nvSpPr>
          <p:cNvPr id="9" name="正方形/長方形 8"/>
          <p:cNvSpPr/>
          <p:nvPr/>
        </p:nvSpPr>
        <p:spPr>
          <a:xfrm>
            <a:off x="467544" y="4436914"/>
            <a:ext cx="1152128" cy="93610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600" dirty="0" smtClean="0"/>
          </a:p>
        </p:txBody>
      </p:sp>
      <p:sp>
        <p:nvSpPr>
          <p:cNvPr id="11" name="正方形/長方形 10"/>
          <p:cNvSpPr/>
          <p:nvPr/>
        </p:nvSpPr>
        <p:spPr>
          <a:xfrm>
            <a:off x="467544" y="5445026"/>
            <a:ext cx="1152128" cy="379784"/>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t>QEMU</a:t>
            </a:r>
          </a:p>
        </p:txBody>
      </p:sp>
      <p:sp>
        <p:nvSpPr>
          <p:cNvPr id="12" name="円/楕円 11"/>
          <p:cNvSpPr/>
          <p:nvPr/>
        </p:nvSpPr>
        <p:spPr>
          <a:xfrm>
            <a:off x="1907704" y="5229002"/>
            <a:ext cx="1440160"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600" dirty="0" smtClean="0"/>
              <a:t>Tripwire</a:t>
            </a:r>
            <a:endParaRPr kumimoji="1" lang="ja-JP" altLang="en-US" sz="1600" dirty="0"/>
          </a:p>
        </p:txBody>
      </p:sp>
      <p:sp>
        <p:nvSpPr>
          <p:cNvPr id="13" name="テキスト ボックス 12"/>
          <p:cNvSpPr txBox="1"/>
          <p:nvPr/>
        </p:nvSpPr>
        <p:spPr>
          <a:xfrm>
            <a:off x="467544" y="4148882"/>
            <a:ext cx="1152128" cy="338554"/>
          </a:xfrm>
          <a:prstGeom prst="rect">
            <a:avLst/>
          </a:prstGeom>
          <a:noFill/>
        </p:spPr>
        <p:txBody>
          <a:bodyPr wrap="square" rtlCol="0">
            <a:spAutoFit/>
          </a:bodyPr>
          <a:lstStyle/>
          <a:p>
            <a:pPr algn="ctr"/>
            <a:r>
              <a:rPr lang="en-US" altLang="ja-JP" sz="1600" dirty="0" smtClean="0"/>
              <a:t>VM</a:t>
            </a:r>
          </a:p>
        </p:txBody>
      </p:sp>
      <p:sp>
        <p:nvSpPr>
          <p:cNvPr id="14" name="円/楕円 13"/>
          <p:cNvSpPr/>
          <p:nvPr/>
        </p:nvSpPr>
        <p:spPr>
          <a:xfrm>
            <a:off x="539552" y="4724946"/>
            <a:ext cx="1008112" cy="50405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dirty="0" smtClean="0"/>
              <a:t>loop</a:t>
            </a:r>
            <a:endParaRPr kumimoji="1" lang="ja-JP" altLang="en-US" sz="1600" dirty="0"/>
          </a:p>
        </p:txBody>
      </p:sp>
      <p:sp>
        <p:nvSpPr>
          <p:cNvPr id="15" name="円/楕円 14"/>
          <p:cNvSpPr/>
          <p:nvPr/>
        </p:nvSpPr>
        <p:spPr>
          <a:xfrm>
            <a:off x="2123728" y="4148882"/>
            <a:ext cx="1152128" cy="50405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dirty="0" smtClean="0"/>
              <a:t>loop</a:t>
            </a:r>
            <a:endParaRPr kumimoji="1" lang="ja-JP" altLang="en-US" sz="1600" dirty="0"/>
          </a:p>
        </p:txBody>
      </p:sp>
      <p:sp>
        <p:nvSpPr>
          <p:cNvPr id="17" name="テキスト ボックス 16"/>
          <p:cNvSpPr txBox="1"/>
          <p:nvPr/>
        </p:nvSpPr>
        <p:spPr>
          <a:xfrm>
            <a:off x="323528" y="3644826"/>
            <a:ext cx="1440160" cy="338554"/>
          </a:xfrm>
          <a:prstGeom prst="rect">
            <a:avLst/>
          </a:prstGeom>
          <a:noFill/>
        </p:spPr>
        <p:txBody>
          <a:bodyPr wrap="square" rtlCol="0">
            <a:spAutoFit/>
          </a:bodyPr>
          <a:lstStyle/>
          <a:p>
            <a:pPr algn="ctr"/>
            <a:r>
              <a:rPr lang="en-US" altLang="ja-JP" sz="1600" dirty="0" smtClean="0"/>
              <a:t>Group1</a:t>
            </a:r>
          </a:p>
        </p:txBody>
      </p:sp>
      <p:sp>
        <p:nvSpPr>
          <p:cNvPr id="18" name="正方形/長方形 17"/>
          <p:cNvSpPr/>
          <p:nvPr/>
        </p:nvSpPr>
        <p:spPr>
          <a:xfrm>
            <a:off x="4932040" y="4005064"/>
            <a:ext cx="1512168" cy="2304256"/>
          </a:xfrm>
          <a:prstGeom prst="rect">
            <a:avLst/>
          </a:prstGeom>
          <a:noFill/>
          <a:ln w="38100">
            <a:solidFill>
              <a:srgbClr val="66FF33"/>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9" name="正方形/長方形 18"/>
          <p:cNvSpPr/>
          <p:nvPr/>
        </p:nvSpPr>
        <p:spPr>
          <a:xfrm>
            <a:off x="6516216" y="4005064"/>
            <a:ext cx="648072" cy="2304256"/>
          </a:xfrm>
          <a:prstGeom prst="rect">
            <a:avLst/>
          </a:prstGeom>
          <a:noFill/>
          <a:ln w="38100">
            <a:solidFill>
              <a:srgbClr val="66FF33"/>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0" name="正方形/長方形 19"/>
          <p:cNvSpPr/>
          <p:nvPr/>
        </p:nvSpPr>
        <p:spPr>
          <a:xfrm>
            <a:off x="7308304" y="4005064"/>
            <a:ext cx="648072" cy="2304256"/>
          </a:xfrm>
          <a:prstGeom prst="rect">
            <a:avLst/>
          </a:prstGeom>
          <a:noFill/>
          <a:ln w="38100">
            <a:solidFill>
              <a:srgbClr val="66FF33"/>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4" name="フリーフォーム 23"/>
          <p:cNvSpPr/>
          <p:nvPr/>
        </p:nvSpPr>
        <p:spPr>
          <a:xfrm flipH="1">
            <a:off x="258792" y="4027974"/>
            <a:ext cx="3243533" cy="1854679"/>
          </a:xfrm>
          <a:custGeom>
            <a:avLst/>
            <a:gdLst>
              <a:gd name="connsiteX0" fmla="*/ 0 w 3243533"/>
              <a:gd name="connsiteY0" fmla="*/ 966159 h 1854679"/>
              <a:gd name="connsiteX1" fmla="*/ 1708031 w 3243533"/>
              <a:gd name="connsiteY1" fmla="*/ 966159 h 1854679"/>
              <a:gd name="connsiteX2" fmla="*/ 1708031 w 3243533"/>
              <a:gd name="connsiteY2" fmla="*/ 0 h 1854679"/>
              <a:gd name="connsiteX3" fmla="*/ 3243533 w 3243533"/>
              <a:gd name="connsiteY3" fmla="*/ 0 h 1854679"/>
              <a:gd name="connsiteX4" fmla="*/ 3243533 w 3243533"/>
              <a:gd name="connsiteY4" fmla="*/ 1854679 h 1854679"/>
              <a:gd name="connsiteX5" fmla="*/ 0 w 3243533"/>
              <a:gd name="connsiteY5" fmla="*/ 1846053 h 1854679"/>
              <a:gd name="connsiteX6" fmla="*/ 0 w 3243533"/>
              <a:gd name="connsiteY6" fmla="*/ 966159 h 1854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43533" h="1854679">
                <a:moveTo>
                  <a:pt x="0" y="966159"/>
                </a:moveTo>
                <a:lnTo>
                  <a:pt x="1708031" y="966159"/>
                </a:lnTo>
                <a:lnTo>
                  <a:pt x="1708031" y="0"/>
                </a:lnTo>
                <a:lnTo>
                  <a:pt x="3243533" y="0"/>
                </a:lnTo>
                <a:lnTo>
                  <a:pt x="3243533" y="1854679"/>
                </a:lnTo>
                <a:lnTo>
                  <a:pt x="0" y="1846053"/>
                </a:lnTo>
                <a:lnTo>
                  <a:pt x="0" y="966159"/>
                </a:lnTo>
                <a:close/>
              </a:path>
            </a:pathLst>
          </a:custGeom>
          <a:noFill/>
          <a:ln w="28575">
            <a:solidFill>
              <a:schemeClr val="accent2"/>
            </a:solidFill>
            <a:prstDash val="sysDash"/>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5" name="正方形/長方形 24"/>
          <p:cNvSpPr/>
          <p:nvPr/>
        </p:nvSpPr>
        <p:spPr>
          <a:xfrm>
            <a:off x="1979712" y="4004866"/>
            <a:ext cx="1440160" cy="864096"/>
          </a:xfrm>
          <a:prstGeom prst="rect">
            <a:avLst/>
          </a:prstGeom>
          <a:noFill/>
          <a:ln w="28575">
            <a:prstDash val="sysDash"/>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6" name="テキスト ボックス 25"/>
          <p:cNvSpPr txBox="1"/>
          <p:nvPr/>
        </p:nvSpPr>
        <p:spPr>
          <a:xfrm>
            <a:off x="1979712" y="3644826"/>
            <a:ext cx="1440160" cy="338554"/>
          </a:xfrm>
          <a:prstGeom prst="rect">
            <a:avLst/>
          </a:prstGeom>
          <a:noFill/>
        </p:spPr>
        <p:txBody>
          <a:bodyPr wrap="square" rtlCol="0">
            <a:spAutoFit/>
          </a:bodyPr>
          <a:lstStyle/>
          <a:p>
            <a:pPr algn="ctr"/>
            <a:r>
              <a:rPr lang="en-US" altLang="ja-JP" sz="1600" dirty="0" smtClean="0"/>
              <a:t>Group2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endCondLst>
                                    <p:cond evt="onNext" delay="0">
                                      <p:tgtEl>
                                        <p:sldTgt/>
                                      </p:tgtEl>
                                    </p:cond>
                                  </p:endCondLst>
                                  <p:childTnLst>
                                    <p:set>
                                      <p:cBhvr rctx="PPT">
                                        <p:cTn id="6" dur="indefinite"/>
                                        <p:tgtEl>
                                          <p:spTgt spid="15"/>
                                        </p:tgtEl>
                                        <p:attrNameLst>
                                          <p:attrName>style.opacity</p:attrName>
                                        </p:attrNameLst>
                                      </p:cBhvr>
                                      <p:to>
                                        <p:strVal val="0.25"/>
                                      </p:to>
                                    </p:set>
                                    <p:animEffect filter="image" prLst="opacity: 0.25">
                                      <p:cBhvr rctx="IE">
                                        <p:cTn id="7" dur="indefinite"/>
                                        <p:tgtEl>
                                          <p:spTgt spid="1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9" presetClass="emph" presetSubtype="0" grpId="0" nodeType="clickEffect">
                                  <p:stCondLst>
                                    <p:cond delay="0"/>
                                  </p:stCondLst>
                                  <p:endCondLst>
                                    <p:cond evt="onNext" delay="0">
                                      <p:tgtEl>
                                        <p:sldTgt/>
                                      </p:tgtEl>
                                    </p:cond>
                                  </p:endCondLst>
                                  <p:childTnLst>
                                    <p:set>
                                      <p:cBhvr rctx="PPT">
                                        <p:cTn id="13" dur="indefinite"/>
                                        <p:tgtEl>
                                          <p:spTgt spid="12"/>
                                        </p:tgtEl>
                                        <p:attrNameLst>
                                          <p:attrName>style.opacity</p:attrName>
                                        </p:attrNameLst>
                                      </p:cBhvr>
                                      <p:to>
                                        <p:strVal val="0.25"/>
                                      </p:to>
                                    </p:set>
                                    <p:animEffect filter="image" prLst="opacity: 0.25">
                                      <p:cBhvr rctx="IE">
                                        <p:cTn id="14" dur="indefinite"/>
                                        <p:tgtEl>
                                          <p:spTgt spid="12"/>
                                        </p:tgtEl>
                                      </p:cBhvr>
                                    </p:animEffec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1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5" grpId="0" animBg="1"/>
      <p:bldP spid="18" grpId="0" animBg="1"/>
      <p:bldP spid="18" grpId="1" animBg="1"/>
      <p:bldP spid="19" grpId="0" animBg="1"/>
      <p:bldP spid="19" grpId="1" animBg="1"/>
      <p:bldP spid="2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Tripwire</a:t>
            </a:r>
            <a:r>
              <a:rPr lang="ja-JP" altLang="en-US" dirty="0" smtClean="0"/>
              <a:t>と</a:t>
            </a:r>
            <a:r>
              <a:rPr lang="en-US" altLang="ja-JP" dirty="0" smtClean="0"/>
              <a:t>VM</a:t>
            </a:r>
            <a:r>
              <a:rPr lang="ja-JP" altLang="en-US" dirty="0" smtClean="0"/>
              <a:t>全体のメモリ上限を</a:t>
            </a:r>
            <a:r>
              <a:rPr lang="en-US" altLang="ja-JP" dirty="0" smtClean="0"/>
              <a:t>256MB</a:t>
            </a:r>
            <a:r>
              <a:rPr lang="ja-JP" altLang="en-US" dirty="0" smtClean="0"/>
              <a:t>に設定</a:t>
            </a:r>
            <a:endParaRPr lang="en-US" altLang="ja-JP" dirty="0" smtClean="0"/>
          </a:p>
          <a:p>
            <a:pPr lvl="1"/>
            <a:r>
              <a:rPr lang="en-US" altLang="ja-JP" dirty="0" smtClean="0"/>
              <a:t>Tripwire</a:t>
            </a:r>
            <a:r>
              <a:rPr lang="ja-JP" altLang="en-US" dirty="0" smtClean="0"/>
              <a:t>は大量のファイルキャッシュを使用</a:t>
            </a:r>
            <a:endParaRPr kumimoji="1" lang="en-US" altLang="ja-JP" dirty="0" smtClean="0"/>
          </a:p>
          <a:p>
            <a:pPr lvl="1"/>
            <a:r>
              <a:rPr lang="en-US" altLang="ja-JP" dirty="0" smtClean="0"/>
              <a:t>VM</a:t>
            </a:r>
            <a:r>
              <a:rPr lang="ja-JP" altLang="en-US" dirty="0" smtClean="0"/>
              <a:t>上でメモリを確保するプログラムを実行</a:t>
            </a:r>
            <a:endParaRPr lang="en-US" altLang="ja-JP" dirty="0" smtClean="0"/>
          </a:p>
          <a:p>
            <a:r>
              <a:rPr lang="ja-JP" altLang="en-US" dirty="0" smtClean="0"/>
              <a:t>ファイルキャッシュも考慮して制限することができた</a:t>
            </a:r>
            <a:endParaRPr lang="en-US" altLang="ja-JP" dirty="0" smtClean="0"/>
          </a:p>
          <a:p>
            <a:pPr lvl="2"/>
            <a:endParaRPr kumimoji="1"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24</a:t>
            </a:fld>
            <a:endParaRPr kumimoji="1" lang="ja-JP" altLang="en-US"/>
          </a:p>
        </p:txBody>
      </p:sp>
      <p:sp>
        <p:nvSpPr>
          <p:cNvPr id="4" name="タイトル 3"/>
          <p:cNvSpPr>
            <a:spLocks noGrp="1"/>
          </p:cNvSpPr>
          <p:nvPr>
            <p:ph type="title"/>
          </p:nvPr>
        </p:nvSpPr>
        <p:spPr/>
        <p:txBody>
          <a:bodyPr/>
          <a:lstStyle/>
          <a:p>
            <a:r>
              <a:rPr lang="ja-JP" altLang="en-US" dirty="0" smtClean="0"/>
              <a:t>実験：メモリ使用量の制限</a:t>
            </a:r>
            <a:endParaRPr kumimoji="1" lang="ja-JP" altLang="en-US" dirty="0"/>
          </a:p>
        </p:txBody>
      </p:sp>
      <p:graphicFrame>
        <p:nvGraphicFramePr>
          <p:cNvPr id="5" name="グラフ 4"/>
          <p:cNvGraphicFramePr/>
          <p:nvPr/>
        </p:nvGraphicFramePr>
        <p:xfrm>
          <a:off x="3995936" y="3465786"/>
          <a:ext cx="4677668" cy="3392214"/>
        </p:xfrm>
        <a:graphic>
          <a:graphicData uri="http://schemas.openxmlformats.org/drawingml/2006/chart">
            <c:chart xmlns:c="http://schemas.openxmlformats.org/drawingml/2006/chart" xmlns:r="http://schemas.openxmlformats.org/officeDocument/2006/relationships" r:id="rId3"/>
          </a:graphicData>
        </a:graphic>
      </p:graphicFrame>
      <p:grpSp>
        <p:nvGrpSpPr>
          <p:cNvPr id="20" name="グループ化 19"/>
          <p:cNvGrpSpPr/>
          <p:nvPr/>
        </p:nvGrpSpPr>
        <p:grpSpPr>
          <a:xfrm>
            <a:off x="251520" y="3537794"/>
            <a:ext cx="3384376" cy="2664296"/>
            <a:chOff x="179512" y="3645024"/>
            <a:chExt cx="3600400" cy="3024336"/>
          </a:xfrm>
        </p:grpSpPr>
        <p:sp>
          <p:nvSpPr>
            <p:cNvPr id="8" name="正方形/長方形 7"/>
            <p:cNvSpPr/>
            <p:nvPr/>
          </p:nvSpPr>
          <p:spPr>
            <a:xfrm>
              <a:off x="179512" y="6309320"/>
              <a:ext cx="3600400" cy="360040"/>
            </a:xfrm>
            <a:prstGeom prst="rect">
              <a:avLst/>
            </a:prstGeom>
            <a:solidFill>
              <a:srgbClr val="D6FEC2"/>
            </a:solidFill>
            <a:ln>
              <a:solidFill>
                <a:srgbClr val="6DF12B"/>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ホスト</a:t>
              </a:r>
              <a:r>
                <a:rPr kumimoji="1" lang="en-US" altLang="ja-JP" sz="1400" dirty="0" smtClean="0"/>
                <a:t>OS</a:t>
              </a:r>
            </a:p>
          </p:txBody>
        </p:sp>
        <p:sp>
          <p:nvSpPr>
            <p:cNvPr id="9" name="正方形/長方形 8"/>
            <p:cNvSpPr/>
            <p:nvPr/>
          </p:nvSpPr>
          <p:spPr>
            <a:xfrm>
              <a:off x="2195736" y="4581128"/>
              <a:ext cx="1296144" cy="93610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400" dirty="0" smtClean="0"/>
            </a:p>
          </p:txBody>
        </p:sp>
        <p:sp>
          <p:nvSpPr>
            <p:cNvPr id="10" name="正方形/長方形 9"/>
            <p:cNvSpPr/>
            <p:nvPr/>
          </p:nvSpPr>
          <p:spPr>
            <a:xfrm>
              <a:off x="2195736" y="5589240"/>
              <a:ext cx="1296144" cy="379784"/>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QEMU</a:t>
              </a:r>
            </a:p>
          </p:txBody>
        </p:sp>
        <p:sp>
          <p:nvSpPr>
            <p:cNvPr id="11" name="円/楕円 10"/>
            <p:cNvSpPr/>
            <p:nvPr/>
          </p:nvSpPr>
          <p:spPr>
            <a:xfrm>
              <a:off x="395536" y="5013176"/>
              <a:ext cx="1440160"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Tripwire</a:t>
              </a:r>
              <a:endParaRPr kumimoji="1" lang="ja-JP" altLang="en-US" sz="1400" dirty="0"/>
            </a:p>
          </p:txBody>
        </p:sp>
        <p:sp>
          <p:nvSpPr>
            <p:cNvPr id="12" name="テキスト ボックス 11"/>
            <p:cNvSpPr txBox="1"/>
            <p:nvPr/>
          </p:nvSpPr>
          <p:spPr>
            <a:xfrm>
              <a:off x="2267744" y="4293096"/>
              <a:ext cx="1152128" cy="307777"/>
            </a:xfrm>
            <a:prstGeom prst="rect">
              <a:avLst/>
            </a:prstGeom>
            <a:noFill/>
          </p:spPr>
          <p:txBody>
            <a:bodyPr wrap="square" rtlCol="0">
              <a:spAutoFit/>
            </a:bodyPr>
            <a:lstStyle/>
            <a:p>
              <a:pPr algn="ctr"/>
              <a:r>
                <a:rPr lang="en-US" altLang="ja-JP" sz="1400" dirty="0" smtClean="0"/>
                <a:t>VM</a:t>
              </a:r>
            </a:p>
          </p:txBody>
        </p:sp>
        <p:sp>
          <p:nvSpPr>
            <p:cNvPr id="13" name="円/楕円 12"/>
            <p:cNvSpPr/>
            <p:nvPr/>
          </p:nvSpPr>
          <p:spPr>
            <a:xfrm>
              <a:off x="2195736" y="4869160"/>
              <a:ext cx="1296144" cy="50405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400" dirty="0" err="1" smtClean="0"/>
                <a:t>malloc</a:t>
              </a:r>
              <a:endParaRPr kumimoji="1" lang="ja-JP" altLang="en-US" sz="1400" dirty="0"/>
            </a:p>
          </p:txBody>
        </p:sp>
        <p:sp>
          <p:nvSpPr>
            <p:cNvPr id="15" name="テキスト ボックス 14"/>
            <p:cNvSpPr txBox="1"/>
            <p:nvPr/>
          </p:nvSpPr>
          <p:spPr>
            <a:xfrm>
              <a:off x="1331640" y="3645024"/>
              <a:ext cx="1152128" cy="307777"/>
            </a:xfrm>
            <a:prstGeom prst="rect">
              <a:avLst/>
            </a:prstGeom>
            <a:noFill/>
          </p:spPr>
          <p:txBody>
            <a:bodyPr wrap="square" rtlCol="0">
              <a:spAutoFit/>
            </a:bodyPr>
            <a:lstStyle/>
            <a:p>
              <a:pPr algn="ctr"/>
              <a:r>
                <a:rPr lang="en-US" altLang="ja-JP" sz="1400" dirty="0" smtClean="0"/>
                <a:t>Group1</a:t>
              </a:r>
            </a:p>
          </p:txBody>
        </p:sp>
        <p:sp>
          <p:nvSpPr>
            <p:cNvPr id="16" name="正方形/長方形 15"/>
            <p:cNvSpPr/>
            <p:nvPr/>
          </p:nvSpPr>
          <p:spPr>
            <a:xfrm>
              <a:off x="179512" y="4005064"/>
              <a:ext cx="3600400" cy="2232248"/>
            </a:xfrm>
            <a:prstGeom prst="rect">
              <a:avLst/>
            </a:prstGeom>
            <a:noFill/>
            <a:ln w="28575">
              <a:solidFill>
                <a:schemeClr val="accent2"/>
              </a:solidFill>
              <a:prstDash val="sysDash"/>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400" dirty="0" smtClean="0"/>
            </a:p>
          </p:txBody>
        </p:sp>
        <p:sp>
          <p:nvSpPr>
            <p:cNvPr id="18" name="正方形/長方形 17"/>
            <p:cNvSpPr/>
            <p:nvPr/>
          </p:nvSpPr>
          <p:spPr>
            <a:xfrm>
              <a:off x="323528" y="4653136"/>
              <a:ext cx="1584176" cy="1224136"/>
            </a:xfrm>
            <a:prstGeom prst="rect">
              <a:avLst/>
            </a:prstGeom>
            <a:noFill/>
            <a:ln w="28575">
              <a:solidFill>
                <a:schemeClr val="bg2">
                  <a:lumMod val="50000"/>
                </a:schemeClr>
              </a:solidFill>
              <a:prstDash val="sysDash"/>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400" dirty="0" smtClean="0"/>
            </a:p>
          </p:txBody>
        </p:sp>
        <p:sp>
          <p:nvSpPr>
            <p:cNvPr id="19" name="正方形/長方形 18"/>
            <p:cNvSpPr/>
            <p:nvPr/>
          </p:nvSpPr>
          <p:spPr>
            <a:xfrm>
              <a:off x="2051720" y="4293096"/>
              <a:ext cx="1584176" cy="1800200"/>
            </a:xfrm>
            <a:prstGeom prst="rect">
              <a:avLst/>
            </a:prstGeom>
            <a:noFill/>
            <a:ln w="28575">
              <a:solidFill>
                <a:schemeClr val="bg2">
                  <a:lumMod val="50000"/>
                </a:schemeClr>
              </a:solidFill>
              <a:prstDash val="sysDash"/>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400" dirty="0" smtClean="0"/>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lang="en-US" altLang="ja-JP" dirty="0" smtClean="0"/>
              <a:t>Livewire [</a:t>
            </a:r>
            <a:r>
              <a:rPr lang="en-US" altLang="ja-JP" dirty="0" err="1" smtClean="0"/>
              <a:t>Garfinkel</a:t>
            </a:r>
            <a:r>
              <a:rPr lang="en-US" altLang="ja-JP" dirty="0" smtClean="0"/>
              <a:t> et al.’03]</a:t>
            </a:r>
          </a:p>
          <a:p>
            <a:pPr lvl="1"/>
            <a:r>
              <a:rPr lang="en-US" altLang="ja-JP" dirty="0" smtClean="0"/>
              <a:t>IDS</a:t>
            </a:r>
            <a:r>
              <a:rPr lang="ja-JP" altLang="en-US" dirty="0" smtClean="0"/>
              <a:t>オフロードの最初の研究</a:t>
            </a:r>
            <a:endParaRPr lang="en-US" altLang="ja-JP" dirty="0" smtClean="0"/>
          </a:p>
          <a:p>
            <a:pPr lvl="1"/>
            <a:r>
              <a:rPr lang="en-US" altLang="ja-JP" dirty="0" smtClean="0"/>
              <a:t>VMware Workstation</a:t>
            </a:r>
            <a:r>
              <a:rPr lang="ja-JP" altLang="en-US" dirty="0" smtClean="0"/>
              <a:t>で実装 </a:t>
            </a:r>
            <a:endParaRPr lang="en-US" altLang="ja-JP" dirty="0" smtClean="0"/>
          </a:p>
          <a:p>
            <a:r>
              <a:rPr lang="en-US" altLang="ja-JP" dirty="0" err="1" smtClean="0"/>
              <a:t>VMawatcher</a:t>
            </a:r>
            <a:r>
              <a:rPr lang="en-US" altLang="ja-JP" dirty="0" smtClean="0"/>
              <a:t>[Jiang et al.'07]</a:t>
            </a:r>
          </a:p>
          <a:p>
            <a:pPr lvl="1"/>
            <a:r>
              <a:rPr lang="en-US" altLang="ja-JP" dirty="0" smtClean="0"/>
              <a:t>QEMU</a:t>
            </a:r>
            <a:r>
              <a:rPr lang="ja-JP" altLang="en-US" dirty="0" err="1" smtClean="0"/>
              <a:t>での</a:t>
            </a:r>
            <a:r>
              <a:rPr lang="ja-JP" altLang="en-US" dirty="0" smtClean="0"/>
              <a:t>実装が</a:t>
            </a:r>
            <a:r>
              <a:rPr lang="en-US" altLang="ja-JP" dirty="0" smtClean="0"/>
              <a:t>KVM</a:t>
            </a:r>
            <a:r>
              <a:rPr lang="ja-JP" altLang="en-US" dirty="0" err="1" smtClean="0"/>
              <a:t>にも</a:t>
            </a:r>
            <a:r>
              <a:rPr lang="ja-JP" altLang="en-US" dirty="0" smtClean="0"/>
              <a:t>適用できる可能性あり</a:t>
            </a:r>
            <a:endParaRPr lang="en-US" altLang="ja-JP" dirty="0" smtClean="0"/>
          </a:p>
          <a:p>
            <a:pPr lvl="1"/>
            <a:r>
              <a:rPr lang="ja-JP" altLang="en-US" dirty="0" smtClean="0"/>
              <a:t>監視性能については不明</a:t>
            </a:r>
            <a:endParaRPr lang="en-US" altLang="ja-JP" dirty="0" smtClean="0"/>
          </a:p>
          <a:p>
            <a:r>
              <a:rPr lang="en-US" altLang="ja-JP" dirty="0" smtClean="0"/>
              <a:t>Resource Cage [</a:t>
            </a:r>
            <a:r>
              <a:rPr lang="ja-JP" altLang="en-US" dirty="0" smtClean="0"/>
              <a:t>新井ら</a:t>
            </a:r>
            <a:r>
              <a:rPr lang="en-US" altLang="ja-JP" dirty="0" smtClean="0"/>
              <a:t>’10]</a:t>
            </a:r>
            <a:r>
              <a:rPr lang="ja-JP" altLang="en-US" dirty="0" err="1" smtClean="0"/>
              <a:t>、</a:t>
            </a:r>
            <a:r>
              <a:rPr lang="en-US" altLang="ja-JP" dirty="0" smtClean="0"/>
              <a:t/>
            </a:r>
            <a:br>
              <a:rPr lang="en-US" altLang="ja-JP" dirty="0" smtClean="0"/>
            </a:br>
            <a:r>
              <a:rPr lang="en-US" altLang="ja-JP" dirty="0" smtClean="0"/>
              <a:t>Balloon Performer [</a:t>
            </a:r>
            <a:r>
              <a:rPr lang="ja-JP" altLang="en-US" dirty="0" smtClean="0"/>
              <a:t>内田ら</a:t>
            </a:r>
            <a:r>
              <a:rPr lang="en-US" altLang="ja-JP" dirty="0" smtClean="0"/>
              <a:t>’11]</a:t>
            </a:r>
          </a:p>
          <a:p>
            <a:pPr lvl="1"/>
            <a:r>
              <a:rPr lang="en-US" altLang="ja-JP" dirty="0" err="1" smtClean="0"/>
              <a:t>Xen</a:t>
            </a:r>
            <a:r>
              <a:rPr lang="ja-JP" altLang="en-US" dirty="0" smtClean="0"/>
              <a:t>においてオフロードした</a:t>
            </a:r>
            <a:r>
              <a:rPr lang="en-US" altLang="ja-JP" dirty="0" smtClean="0"/>
              <a:t>IDS</a:t>
            </a:r>
            <a:r>
              <a:rPr lang="ja-JP" altLang="en-US" dirty="0" smtClean="0"/>
              <a:t>と</a:t>
            </a:r>
            <a:r>
              <a:rPr lang="en-US" altLang="ja-JP" dirty="0" smtClean="0"/>
              <a:t>VM</a:t>
            </a:r>
            <a:r>
              <a:rPr lang="ja-JP" altLang="en-US" dirty="0" err="1" smtClean="0"/>
              <a:t>の統</a:t>
            </a:r>
            <a:r>
              <a:rPr lang="ja-JP" altLang="en-US" dirty="0" smtClean="0"/>
              <a:t>一的なリソース管理を実現</a:t>
            </a:r>
            <a:endParaRPr lang="en-US" altLang="ja-JP" dirty="0" smtClean="0"/>
          </a:p>
        </p:txBody>
      </p:sp>
      <p:sp>
        <p:nvSpPr>
          <p:cNvPr id="3" name="タイトル 2"/>
          <p:cNvSpPr>
            <a:spLocks noGrp="1"/>
          </p:cNvSpPr>
          <p:nvPr>
            <p:ph type="title"/>
          </p:nvPr>
        </p:nvSpPr>
        <p:spPr/>
        <p:txBody>
          <a:bodyPr/>
          <a:lstStyle/>
          <a:p>
            <a:r>
              <a:rPr lang="ja-JP" altLang="en-US" dirty="0" smtClean="0"/>
              <a:t>関連研究</a:t>
            </a:r>
            <a:endParaRPr lang="ja-JP" altLang="en-US" dirty="0"/>
          </a:p>
        </p:txBody>
      </p:sp>
      <p:sp>
        <p:nvSpPr>
          <p:cNvPr id="4" name="スライド番号プレースホルダ 3"/>
          <p:cNvSpPr>
            <a:spLocks noGrp="1"/>
          </p:cNvSpPr>
          <p:nvPr>
            <p:ph type="sldNum" sz="quarter" idx="12"/>
          </p:nvPr>
        </p:nvSpPr>
        <p:spPr/>
        <p:txBody>
          <a:bodyPr/>
          <a:lstStyle/>
          <a:p>
            <a:fld id="{A83548A4-D756-43A9-BCD4-9934A251FCF9}" type="slidenum">
              <a:rPr kumimoji="1" lang="ja-JP" altLang="en-US" smtClean="0"/>
              <a:pPr/>
              <a:t>25</a:t>
            </a:fld>
            <a:endParaRPr kumimoji="1"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KVM</a:t>
            </a:r>
            <a:r>
              <a:rPr lang="ja-JP" altLang="en-US" dirty="0" smtClean="0"/>
              <a:t>における高性能な</a:t>
            </a:r>
            <a:r>
              <a:rPr lang="en-US" altLang="ja-JP" dirty="0" smtClean="0"/>
              <a:t>IDS</a:t>
            </a:r>
            <a:r>
              <a:rPr lang="ja-JP" altLang="en-US" dirty="0" smtClean="0"/>
              <a:t>オフロード・システムの</a:t>
            </a:r>
            <a:r>
              <a:rPr lang="en-US" altLang="ja-JP" dirty="0" err="1" smtClean="0"/>
              <a:t>KVMonitor</a:t>
            </a:r>
            <a:r>
              <a:rPr lang="ja-JP" altLang="en-US" dirty="0" smtClean="0"/>
              <a:t>を開発した</a:t>
            </a:r>
            <a:endParaRPr lang="en-US" altLang="ja-JP" dirty="0" smtClean="0"/>
          </a:p>
          <a:p>
            <a:pPr lvl="1"/>
            <a:r>
              <a:rPr lang="ja-JP" altLang="en-US" dirty="0" smtClean="0"/>
              <a:t>高いメモリ監視性能を実現</a:t>
            </a:r>
            <a:endParaRPr lang="en-US" altLang="ja-JP" dirty="0" smtClean="0"/>
          </a:p>
          <a:p>
            <a:r>
              <a:rPr lang="en-US" altLang="ja-JP" dirty="0" smtClean="0"/>
              <a:t>KVM</a:t>
            </a:r>
            <a:r>
              <a:rPr lang="ja-JP" altLang="en-US" dirty="0" smtClean="0"/>
              <a:t>と</a:t>
            </a:r>
            <a:r>
              <a:rPr lang="en-US" altLang="ja-JP" dirty="0" err="1" smtClean="0"/>
              <a:t>Xen</a:t>
            </a:r>
            <a:r>
              <a:rPr lang="ja-JP" altLang="en-US" dirty="0" smtClean="0"/>
              <a:t>における</a:t>
            </a:r>
            <a:r>
              <a:rPr lang="en-US" altLang="ja-JP" dirty="0" smtClean="0"/>
              <a:t>IDS</a:t>
            </a:r>
            <a:r>
              <a:rPr lang="ja-JP" altLang="en-US" dirty="0" smtClean="0"/>
              <a:t>オフロードの性能比較を行った</a:t>
            </a:r>
            <a:endParaRPr lang="en-US" altLang="ja-JP" dirty="0" smtClean="0"/>
          </a:p>
          <a:p>
            <a:pPr lvl="1"/>
            <a:r>
              <a:rPr lang="en-US" altLang="ja-JP" dirty="0" smtClean="0">
                <a:solidFill>
                  <a:srgbClr val="FF0000"/>
                </a:solidFill>
              </a:rPr>
              <a:t>Tripwire</a:t>
            </a:r>
            <a:r>
              <a:rPr lang="ja-JP" altLang="en-US" dirty="0" smtClean="0">
                <a:solidFill>
                  <a:srgbClr val="FF0000"/>
                </a:solidFill>
              </a:rPr>
              <a:t>以外では</a:t>
            </a:r>
            <a:r>
              <a:rPr lang="en-US" altLang="ja-JP" dirty="0" smtClean="0">
                <a:solidFill>
                  <a:srgbClr val="FF0000"/>
                </a:solidFill>
              </a:rPr>
              <a:t>KVM</a:t>
            </a:r>
            <a:r>
              <a:rPr lang="ja-JP" altLang="en-US" dirty="0" smtClean="0">
                <a:solidFill>
                  <a:srgbClr val="FF0000"/>
                </a:solidFill>
              </a:rPr>
              <a:t>の方が性能がよい</a:t>
            </a:r>
            <a:endParaRPr lang="en-US" altLang="ja-JP" dirty="0" smtClean="0">
              <a:solidFill>
                <a:srgbClr val="FF0000"/>
              </a:solidFill>
            </a:endParaRPr>
          </a:p>
          <a:p>
            <a:pPr lvl="1">
              <a:buNone/>
            </a:pPr>
            <a:endParaRPr lang="en-US" altLang="ja-JP" dirty="0" smtClean="0"/>
          </a:p>
          <a:p>
            <a:r>
              <a:rPr lang="ja-JP" altLang="en-US" dirty="0" smtClean="0"/>
              <a:t>今後の課題</a:t>
            </a:r>
            <a:endParaRPr lang="en-US" altLang="ja-JP" dirty="0" smtClean="0"/>
          </a:p>
          <a:p>
            <a:pPr lvl="1"/>
            <a:r>
              <a:rPr lang="ja-JP" altLang="en-US" dirty="0" smtClean="0"/>
              <a:t>多くの</a:t>
            </a:r>
            <a:r>
              <a:rPr lang="en-US" altLang="ja-JP" dirty="0" smtClean="0"/>
              <a:t>IDS</a:t>
            </a:r>
            <a:r>
              <a:rPr lang="ja-JP" altLang="en-US" dirty="0" smtClean="0"/>
              <a:t>を用いてより網羅的に評価を行う</a:t>
            </a:r>
            <a:endParaRPr lang="en-US" altLang="ja-JP" dirty="0" smtClean="0"/>
          </a:p>
        </p:txBody>
      </p:sp>
      <p:sp>
        <p:nvSpPr>
          <p:cNvPr id="3" name="タイトル 2"/>
          <p:cNvSpPr>
            <a:spLocks noGrp="1"/>
          </p:cNvSpPr>
          <p:nvPr>
            <p:ph type="title"/>
          </p:nvPr>
        </p:nvSpPr>
        <p:spPr/>
        <p:txBody>
          <a:bodyPr/>
          <a:lstStyle/>
          <a:p>
            <a:r>
              <a:rPr lang="ja-JP" altLang="en-US" smtClean="0"/>
              <a:t>まとめ</a:t>
            </a:r>
            <a:endParaRPr lang="ja-JP" altLang="en-US" dirty="0"/>
          </a:p>
        </p:txBody>
      </p:sp>
      <p:sp>
        <p:nvSpPr>
          <p:cNvPr id="4" name="スライド番号プレースホルダ 3"/>
          <p:cNvSpPr>
            <a:spLocks noGrp="1"/>
          </p:cNvSpPr>
          <p:nvPr>
            <p:ph type="sldNum" sz="quarter" idx="12"/>
          </p:nvPr>
        </p:nvSpPr>
        <p:spPr/>
        <p:txBody>
          <a:bodyPr/>
          <a:lstStyle/>
          <a:p>
            <a:fld id="{A83548A4-D756-43A9-BCD4-9934A251FCF9}" type="slidenum">
              <a:rPr kumimoji="1" lang="ja-JP" altLang="en-US" smtClean="0"/>
              <a:pPr/>
              <a:t>26</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lang="en-US" altLang="ja-JP" dirty="0" smtClean="0"/>
              <a:t>VMware</a:t>
            </a:r>
            <a:r>
              <a:rPr lang="ja-JP" altLang="en-US" dirty="0" err="1" smtClean="0"/>
              <a:t>、</a:t>
            </a:r>
            <a:r>
              <a:rPr lang="en-US" altLang="ja-JP" dirty="0" err="1" smtClean="0"/>
              <a:t>Xen</a:t>
            </a:r>
            <a:r>
              <a:rPr lang="ja-JP" altLang="en-US" dirty="0" err="1" smtClean="0"/>
              <a:t>、</a:t>
            </a:r>
            <a:r>
              <a:rPr lang="en-US" altLang="ja-JP" dirty="0" smtClean="0"/>
              <a:t>QEMU</a:t>
            </a:r>
            <a:r>
              <a:rPr lang="ja-JP" altLang="en-US" dirty="0" smtClean="0"/>
              <a:t>等で行われてきた</a:t>
            </a:r>
            <a:endParaRPr lang="en-US" altLang="ja-JP" dirty="0" smtClean="0"/>
          </a:p>
          <a:p>
            <a:pPr lvl="1"/>
            <a:r>
              <a:rPr lang="en-US" altLang="ja-JP" dirty="0" smtClean="0"/>
              <a:t>Livewire [</a:t>
            </a:r>
            <a:r>
              <a:rPr lang="en-US" altLang="ja-JP" dirty="0" err="1" smtClean="0"/>
              <a:t>Garfinkel</a:t>
            </a:r>
            <a:r>
              <a:rPr lang="en-US" altLang="ja-JP" dirty="0" smtClean="0"/>
              <a:t> et al.'03] </a:t>
            </a:r>
          </a:p>
          <a:p>
            <a:pPr lvl="1"/>
            <a:r>
              <a:rPr lang="en-US" altLang="ja-JP" dirty="0" err="1" smtClean="0"/>
              <a:t>VMwatcher</a:t>
            </a:r>
            <a:r>
              <a:rPr lang="en-US" altLang="ja-JP" dirty="0" smtClean="0"/>
              <a:t> [Jiang et al.'07], ...</a:t>
            </a:r>
          </a:p>
          <a:p>
            <a:r>
              <a:rPr lang="ja-JP" altLang="en-US" dirty="0" smtClean="0"/>
              <a:t>異なる仮想化ソフトウェア間で性能比較した研究はない</a:t>
            </a:r>
            <a:endParaRPr lang="en-US" altLang="ja-JP" dirty="0" smtClean="0"/>
          </a:p>
          <a:p>
            <a:pPr lvl="1"/>
            <a:r>
              <a:rPr lang="en-US" altLang="ja-JP" dirty="0" err="1" smtClean="0"/>
              <a:t>VMwatcher</a:t>
            </a:r>
            <a:r>
              <a:rPr lang="ja-JP" altLang="en-US" dirty="0" smtClean="0"/>
              <a:t>は様々な仮想化ソフトウェアに対して実装</a:t>
            </a:r>
            <a:endParaRPr lang="en-US" altLang="ja-JP" dirty="0" smtClean="0"/>
          </a:p>
          <a:p>
            <a:pPr lvl="1"/>
            <a:r>
              <a:rPr lang="ja-JP" altLang="en-US" dirty="0" smtClean="0"/>
              <a:t>性能評価は</a:t>
            </a:r>
            <a:r>
              <a:rPr lang="en-US" altLang="ja-JP" dirty="0" smtClean="0"/>
              <a:t>User-Mode Linux</a:t>
            </a:r>
            <a:r>
              <a:rPr lang="ja-JP" altLang="en-US" dirty="0" smtClean="0"/>
              <a:t>でのみ</a:t>
            </a:r>
            <a:endParaRPr lang="en-US" altLang="ja-JP" dirty="0" smtClean="0"/>
          </a:p>
          <a:p>
            <a:pPr lvl="1"/>
            <a:endParaRPr kumimoji="1"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3</a:t>
            </a:fld>
            <a:endParaRPr kumimoji="1" lang="ja-JP" altLang="en-US" dirty="0"/>
          </a:p>
        </p:txBody>
      </p:sp>
      <p:sp>
        <p:nvSpPr>
          <p:cNvPr id="4" name="タイトル 3"/>
          <p:cNvSpPr>
            <a:spLocks noGrp="1"/>
          </p:cNvSpPr>
          <p:nvPr>
            <p:ph type="title"/>
          </p:nvPr>
        </p:nvSpPr>
        <p:spPr/>
        <p:txBody>
          <a:bodyPr/>
          <a:lstStyle/>
          <a:p>
            <a:r>
              <a:rPr kumimoji="1" lang="ja-JP" altLang="en-US" dirty="0" smtClean="0"/>
              <a:t>従来の</a:t>
            </a:r>
            <a:r>
              <a:rPr kumimoji="1" lang="en-US" altLang="ja-JP" dirty="0" smtClean="0"/>
              <a:t>IDS</a:t>
            </a:r>
            <a:r>
              <a:rPr kumimoji="1" lang="ja-JP" altLang="en-US" dirty="0" smtClean="0"/>
              <a:t>オフロードの研究</a:t>
            </a:r>
            <a:endParaRPr kumimoji="1" lang="ja-JP" altLang="en-US" dirty="0"/>
          </a:p>
        </p:txBody>
      </p:sp>
      <p:grpSp>
        <p:nvGrpSpPr>
          <p:cNvPr id="9" name="グループ化 8"/>
          <p:cNvGrpSpPr/>
          <p:nvPr/>
        </p:nvGrpSpPr>
        <p:grpSpPr>
          <a:xfrm>
            <a:off x="4067944" y="4581128"/>
            <a:ext cx="4283968" cy="2088232"/>
            <a:chOff x="4139952" y="4437112"/>
            <a:chExt cx="4283968" cy="2088232"/>
          </a:xfrm>
        </p:grpSpPr>
        <p:pic>
          <p:nvPicPr>
            <p:cNvPr id="1026" name="Picture 2" descr="C:\Users\workO2\Desktop\VMware_logo_gry_RGB_300dpi.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139952" y="4437112"/>
              <a:ext cx="2263534" cy="793303"/>
            </a:xfrm>
            <a:prstGeom prst="rect">
              <a:avLst/>
            </a:prstGeom>
            <a:noFill/>
          </p:spPr>
        </p:pic>
        <p:pic>
          <p:nvPicPr>
            <p:cNvPr id="1027" name="Picture 3" descr="C:\Users\workO2\Desktop\20050103-xen.pn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427984" y="5157192"/>
              <a:ext cx="1420212" cy="672484"/>
            </a:xfrm>
            <a:prstGeom prst="rect">
              <a:avLst/>
            </a:prstGeom>
            <a:noFill/>
          </p:spPr>
        </p:pic>
        <p:pic>
          <p:nvPicPr>
            <p:cNvPr id="1028" name="Picture 4" descr="C:\Users\workO2\Desktop\qemu-logo.16.png"/>
            <p:cNvPicPr>
              <a:picLocks noChangeAspect="1" noChangeArrowheads="1"/>
            </p:cNvPicPr>
            <p:nvPr/>
          </p:nvPicPr>
          <p:blipFill>
            <a:blip r:embed="rId5" cstate="print">
              <a:clrChange>
                <a:clrFrom>
                  <a:srgbClr val="FDFFFC"/>
                </a:clrFrom>
                <a:clrTo>
                  <a:srgbClr val="FDFFFC">
                    <a:alpha val="0"/>
                  </a:srgbClr>
                </a:clrTo>
              </a:clrChange>
            </a:blip>
            <a:srcRect/>
            <a:stretch>
              <a:fillRect/>
            </a:stretch>
          </p:blipFill>
          <p:spPr bwMode="auto">
            <a:xfrm>
              <a:off x="4427984" y="5965444"/>
              <a:ext cx="2027749" cy="559900"/>
            </a:xfrm>
            <a:prstGeom prst="rect">
              <a:avLst/>
            </a:prstGeom>
            <a:noFill/>
          </p:spPr>
        </p:pic>
        <p:pic>
          <p:nvPicPr>
            <p:cNvPr id="1029" name="Picture 5" descr="C:\Users\workO2\Desktop\kvmbanner-logo2.png"/>
            <p:cNvPicPr>
              <a:picLocks noChangeAspect="1" noChangeArrowheads="1"/>
            </p:cNvPicPr>
            <p:nvPr/>
          </p:nvPicPr>
          <p:blipFill>
            <a:blip r:embed="rId6" cstate="print"/>
            <a:srcRect/>
            <a:stretch>
              <a:fillRect/>
            </a:stretch>
          </p:blipFill>
          <p:spPr bwMode="auto">
            <a:xfrm>
              <a:off x="6588224" y="5301208"/>
              <a:ext cx="1835696" cy="569065"/>
            </a:xfrm>
            <a:prstGeom prst="rect">
              <a:avLst/>
            </a:prstGeom>
            <a:noFill/>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Linux</a:t>
            </a:r>
            <a:r>
              <a:rPr lang="ja-JP" altLang="en-US" dirty="0" smtClean="0"/>
              <a:t>の標準になっている</a:t>
            </a:r>
            <a:r>
              <a:rPr lang="en-US" altLang="ja-JP" dirty="0" smtClean="0"/>
              <a:t>KVM</a:t>
            </a:r>
            <a:r>
              <a:rPr lang="ja-JP" altLang="en-US" dirty="0" err="1" smtClean="0"/>
              <a:t>での</a:t>
            </a:r>
            <a:r>
              <a:rPr lang="ja-JP" altLang="en-US" dirty="0" smtClean="0"/>
              <a:t>研究は少ない</a:t>
            </a:r>
            <a:endParaRPr lang="en-US" altLang="ja-JP" dirty="0" smtClean="0"/>
          </a:p>
          <a:p>
            <a:pPr lvl="1"/>
            <a:r>
              <a:rPr lang="ja-JP" altLang="en-US" dirty="0" smtClean="0"/>
              <a:t>オープンソースの</a:t>
            </a:r>
            <a:r>
              <a:rPr lang="en-US" altLang="ja-JP" dirty="0" err="1" smtClean="0"/>
              <a:t>LibVMI</a:t>
            </a:r>
            <a:r>
              <a:rPr lang="ja-JP" altLang="en-US" dirty="0" smtClean="0"/>
              <a:t>が対応</a:t>
            </a:r>
            <a:endParaRPr lang="en-US" altLang="ja-JP" dirty="0" smtClean="0"/>
          </a:p>
          <a:p>
            <a:pPr lvl="1"/>
            <a:r>
              <a:rPr lang="ja-JP" altLang="en-US" dirty="0" smtClean="0"/>
              <a:t>実装の問題でメモリ監視性能が低い</a:t>
            </a:r>
            <a:endParaRPr lang="en-US" altLang="ja-JP" dirty="0" smtClean="0"/>
          </a:p>
          <a:p>
            <a:pPr lvl="2"/>
            <a:r>
              <a:rPr kumimoji="1" lang="en-US" altLang="ja-JP" dirty="0" smtClean="0"/>
              <a:t>QEMU</a:t>
            </a:r>
            <a:r>
              <a:rPr kumimoji="1" lang="ja-JP" altLang="en-US" dirty="0" smtClean="0"/>
              <a:t>と通信してデータを取得</a:t>
            </a:r>
            <a:endParaRPr kumimoji="1" lang="en-US" altLang="ja-JP" dirty="0" smtClean="0"/>
          </a:p>
          <a:p>
            <a:pPr lvl="1"/>
            <a:r>
              <a:rPr lang="ja-JP" altLang="en-US" dirty="0" smtClean="0"/>
              <a:t>他の仮想化ソフトウェアとの公平な性能比較ができない</a:t>
            </a:r>
            <a:endParaRPr kumimoji="1"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4</a:t>
            </a:fld>
            <a:endParaRPr kumimoji="1" lang="ja-JP" altLang="en-US"/>
          </a:p>
        </p:txBody>
      </p:sp>
      <p:sp>
        <p:nvSpPr>
          <p:cNvPr id="4" name="タイトル 3"/>
          <p:cNvSpPr>
            <a:spLocks noGrp="1"/>
          </p:cNvSpPr>
          <p:nvPr>
            <p:ph type="title"/>
          </p:nvPr>
        </p:nvSpPr>
        <p:spPr/>
        <p:txBody>
          <a:bodyPr/>
          <a:lstStyle/>
          <a:p>
            <a:r>
              <a:rPr kumimoji="1" lang="en-US" altLang="ja-JP" dirty="0" smtClean="0"/>
              <a:t>KVM</a:t>
            </a:r>
            <a:r>
              <a:rPr kumimoji="1" lang="ja-JP" altLang="en-US" dirty="0" smtClean="0"/>
              <a:t>における</a:t>
            </a:r>
            <a:r>
              <a:rPr kumimoji="1" lang="en-US" altLang="ja-JP" dirty="0" smtClean="0"/>
              <a:t>IDS</a:t>
            </a:r>
            <a:r>
              <a:rPr kumimoji="1" lang="ja-JP" altLang="en-US" dirty="0" smtClean="0"/>
              <a:t>オフロード</a:t>
            </a:r>
            <a:endParaRPr kumimoji="1" lang="ja-JP" altLang="en-US" dirty="0"/>
          </a:p>
        </p:txBody>
      </p:sp>
      <p:sp>
        <p:nvSpPr>
          <p:cNvPr id="8" name="正方形/長方形 7"/>
          <p:cNvSpPr/>
          <p:nvPr/>
        </p:nvSpPr>
        <p:spPr>
          <a:xfrm>
            <a:off x="2346233" y="5225927"/>
            <a:ext cx="1378233" cy="54987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err="1" smtClean="0"/>
              <a:t>LibVMI</a:t>
            </a:r>
            <a:endParaRPr kumimoji="1" lang="ja-JP" altLang="en-US" sz="1600" dirty="0"/>
          </a:p>
        </p:txBody>
      </p:sp>
      <p:sp>
        <p:nvSpPr>
          <p:cNvPr id="9" name="正方形/長方形 8"/>
          <p:cNvSpPr/>
          <p:nvPr/>
        </p:nvSpPr>
        <p:spPr>
          <a:xfrm>
            <a:off x="2339752" y="6093296"/>
            <a:ext cx="4571788" cy="481144"/>
          </a:xfrm>
          <a:prstGeom prst="rect">
            <a:avLst/>
          </a:prstGeom>
          <a:solidFill>
            <a:srgbClr val="D6FEC2"/>
          </a:solidFill>
          <a:ln>
            <a:solidFill>
              <a:srgbClr val="6DF12B"/>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600" dirty="0" smtClean="0"/>
              <a:t>ホスト</a:t>
            </a:r>
            <a:r>
              <a:rPr lang="en-US" altLang="ja-JP" sz="1600" dirty="0" smtClean="0"/>
              <a:t>OS</a:t>
            </a:r>
            <a:endParaRPr kumimoji="1" lang="ja-JP" altLang="en-US" sz="1600" dirty="0"/>
          </a:p>
        </p:txBody>
      </p:sp>
      <p:sp>
        <p:nvSpPr>
          <p:cNvPr id="10" name="正方形/長方形 9"/>
          <p:cNvSpPr/>
          <p:nvPr/>
        </p:nvSpPr>
        <p:spPr>
          <a:xfrm>
            <a:off x="5652120" y="5157192"/>
            <a:ext cx="1252939" cy="687349"/>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dirty="0" smtClean="0"/>
              <a:t>QEMU</a:t>
            </a:r>
            <a:endParaRPr kumimoji="1" lang="ja-JP" altLang="en-US" sz="1600" dirty="0"/>
          </a:p>
        </p:txBody>
      </p:sp>
      <p:sp>
        <p:nvSpPr>
          <p:cNvPr id="11" name="正方形/長方形 10"/>
          <p:cNvSpPr/>
          <p:nvPr/>
        </p:nvSpPr>
        <p:spPr>
          <a:xfrm>
            <a:off x="5652120" y="4509120"/>
            <a:ext cx="1252939" cy="54987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dirty="0" smtClean="0"/>
              <a:t>VM</a:t>
            </a:r>
            <a:endParaRPr kumimoji="1" lang="ja-JP" altLang="en-US" sz="1600" dirty="0"/>
          </a:p>
        </p:txBody>
      </p:sp>
      <p:sp>
        <p:nvSpPr>
          <p:cNvPr id="12" name="円/楕円 11"/>
          <p:cNvSpPr/>
          <p:nvPr/>
        </p:nvSpPr>
        <p:spPr>
          <a:xfrm>
            <a:off x="2555776" y="3743217"/>
            <a:ext cx="939704" cy="54987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IDS</a:t>
            </a:r>
            <a:endParaRPr kumimoji="1" lang="ja-JP" altLang="en-US" sz="1600" dirty="0"/>
          </a:p>
        </p:txBody>
      </p:sp>
      <p:cxnSp>
        <p:nvCxnSpPr>
          <p:cNvPr id="61" name="直線矢印コネクタ 60"/>
          <p:cNvCxnSpPr/>
          <p:nvPr/>
        </p:nvCxnSpPr>
        <p:spPr>
          <a:xfrm>
            <a:off x="3131840" y="4365104"/>
            <a:ext cx="0" cy="818273"/>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flipV="1">
            <a:off x="2987824" y="4365104"/>
            <a:ext cx="0" cy="8150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p:nvPr/>
        </p:nvCxnSpPr>
        <p:spPr>
          <a:xfrm>
            <a:off x="3779912" y="5445224"/>
            <a:ext cx="1882289"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a:off x="4067944" y="5085184"/>
            <a:ext cx="1378233" cy="323165"/>
          </a:xfrm>
          <a:prstGeom prst="rect">
            <a:avLst/>
          </a:prstGeom>
          <a:noFill/>
        </p:spPr>
        <p:txBody>
          <a:bodyPr wrap="square" rtlCol="0">
            <a:spAutoFit/>
          </a:bodyPr>
          <a:lstStyle/>
          <a:p>
            <a:pPr algn="ctr"/>
            <a:r>
              <a:rPr kumimoji="1" lang="ja-JP" altLang="en-US" sz="1600" dirty="0" smtClean="0"/>
              <a:t>仮想アドレス</a:t>
            </a:r>
            <a:endParaRPr kumimoji="1" lang="ja-JP" altLang="en-US" sz="1600" dirty="0"/>
          </a:p>
        </p:txBody>
      </p:sp>
      <p:sp>
        <p:nvSpPr>
          <p:cNvPr id="79" name="テキスト ボックス 78"/>
          <p:cNvSpPr txBox="1"/>
          <p:nvPr/>
        </p:nvSpPr>
        <p:spPr>
          <a:xfrm>
            <a:off x="3923928" y="5661248"/>
            <a:ext cx="1628821" cy="323165"/>
          </a:xfrm>
          <a:prstGeom prst="rect">
            <a:avLst/>
          </a:prstGeom>
          <a:noFill/>
        </p:spPr>
        <p:txBody>
          <a:bodyPr wrap="square" rtlCol="0">
            <a:spAutoFit/>
          </a:bodyPr>
          <a:lstStyle/>
          <a:p>
            <a:pPr algn="ctr"/>
            <a:r>
              <a:rPr lang="ja-JP" altLang="en-US" sz="1600" dirty="0" smtClean="0"/>
              <a:t>カーネルデータ</a:t>
            </a:r>
            <a:endParaRPr kumimoji="1" lang="ja-JP" altLang="en-US" sz="1600" dirty="0"/>
          </a:p>
        </p:txBody>
      </p:sp>
      <p:sp>
        <p:nvSpPr>
          <p:cNvPr id="80" name="テキスト ボックス 79"/>
          <p:cNvSpPr txBox="1"/>
          <p:nvPr/>
        </p:nvSpPr>
        <p:spPr>
          <a:xfrm>
            <a:off x="1907704" y="4437112"/>
            <a:ext cx="1127645" cy="558194"/>
          </a:xfrm>
          <a:prstGeom prst="rect">
            <a:avLst/>
          </a:prstGeom>
          <a:noFill/>
        </p:spPr>
        <p:txBody>
          <a:bodyPr wrap="square" rtlCol="0">
            <a:spAutoFit/>
          </a:bodyPr>
          <a:lstStyle/>
          <a:p>
            <a:pPr algn="ctr"/>
            <a:r>
              <a:rPr lang="ja-JP" altLang="en-US" sz="1600" dirty="0" smtClean="0"/>
              <a:t>リクエスト</a:t>
            </a:r>
            <a:endParaRPr lang="en-US" altLang="ja-JP" sz="1600" dirty="0" smtClean="0"/>
          </a:p>
          <a:p>
            <a:pPr algn="ctr"/>
            <a:r>
              <a:rPr lang="ja-JP" altLang="en-US" sz="1600" dirty="0" smtClean="0"/>
              <a:t>データ</a:t>
            </a:r>
            <a:endParaRPr kumimoji="1" lang="ja-JP" altLang="en-US" sz="1600" dirty="0"/>
          </a:p>
        </p:txBody>
      </p:sp>
      <p:sp>
        <p:nvSpPr>
          <p:cNvPr id="81" name="テキスト ボックス 80"/>
          <p:cNvSpPr txBox="1"/>
          <p:nvPr/>
        </p:nvSpPr>
        <p:spPr>
          <a:xfrm>
            <a:off x="3131840" y="4437112"/>
            <a:ext cx="1127645" cy="558194"/>
          </a:xfrm>
          <a:prstGeom prst="rect">
            <a:avLst/>
          </a:prstGeom>
          <a:noFill/>
        </p:spPr>
        <p:txBody>
          <a:bodyPr wrap="square" rtlCol="0">
            <a:spAutoFit/>
          </a:bodyPr>
          <a:lstStyle/>
          <a:p>
            <a:pPr algn="ctr"/>
            <a:r>
              <a:rPr lang="ja-JP" altLang="en-US" sz="1600" dirty="0" smtClean="0"/>
              <a:t>データの</a:t>
            </a:r>
            <a:endParaRPr lang="en-US" altLang="ja-JP" sz="1600" dirty="0" smtClean="0"/>
          </a:p>
          <a:p>
            <a:pPr algn="ctr"/>
            <a:r>
              <a:rPr kumimoji="1" lang="ja-JP" altLang="en-US" sz="1600" dirty="0" smtClean="0"/>
              <a:t>要求</a:t>
            </a:r>
            <a:endParaRPr kumimoji="1" lang="en-US" altLang="ja-JP" sz="1600" dirty="0" smtClean="0"/>
          </a:p>
        </p:txBody>
      </p:sp>
      <p:cxnSp>
        <p:nvCxnSpPr>
          <p:cNvPr id="34" name="直線矢印コネクタ 33"/>
          <p:cNvCxnSpPr/>
          <p:nvPr/>
        </p:nvCxnSpPr>
        <p:spPr>
          <a:xfrm flipH="1">
            <a:off x="3779912" y="5661248"/>
            <a:ext cx="1882289"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KVM</a:t>
            </a:r>
            <a:r>
              <a:rPr lang="ja-JP" altLang="en-US" dirty="0" smtClean="0"/>
              <a:t>において高性能な</a:t>
            </a:r>
            <a:r>
              <a:rPr lang="en-US" altLang="ja-JP" dirty="0" smtClean="0"/>
              <a:t>IDS</a:t>
            </a:r>
            <a:r>
              <a:rPr lang="ja-JP" altLang="en-US" dirty="0" smtClean="0"/>
              <a:t>オフロードを実現するシステムを開発</a:t>
            </a:r>
            <a:endParaRPr lang="en-US" altLang="ja-JP" dirty="0" smtClean="0"/>
          </a:p>
          <a:p>
            <a:pPr lvl="1"/>
            <a:r>
              <a:rPr lang="en-US" altLang="ja-JP" dirty="0" smtClean="0"/>
              <a:t>IDS</a:t>
            </a:r>
            <a:r>
              <a:rPr lang="ja-JP" altLang="en-US" dirty="0" smtClean="0"/>
              <a:t>オフロードを考慮したリソース管理も実現</a:t>
            </a:r>
            <a:endParaRPr lang="en-US" altLang="ja-JP" dirty="0" smtClean="0"/>
          </a:p>
          <a:p>
            <a:pPr lvl="2"/>
            <a:endParaRPr lang="en-US" altLang="ja-JP" dirty="0" smtClean="0"/>
          </a:p>
          <a:p>
            <a:r>
              <a:rPr lang="en-US" altLang="ja-JP" dirty="0" smtClean="0"/>
              <a:t>KVM</a:t>
            </a:r>
            <a:r>
              <a:rPr lang="ja-JP" altLang="en-US" dirty="0" smtClean="0"/>
              <a:t>と</a:t>
            </a:r>
            <a:r>
              <a:rPr lang="en-US" altLang="ja-JP" dirty="0" err="1" smtClean="0"/>
              <a:t>Xen</a:t>
            </a:r>
            <a:r>
              <a:rPr lang="ja-JP" altLang="en-US" dirty="0" smtClean="0"/>
              <a:t>における</a:t>
            </a:r>
            <a:r>
              <a:rPr lang="en-US" altLang="ja-JP" dirty="0" smtClean="0"/>
              <a:t>IDS</a:t>
            </a:r>
            <a:r>
              <a:rPr lang="ja-JP" altLang="en-US" dirty="0" smtClean="0"/>
              <a:t>オフロードの性能を比較</a:t>
            </a:r>
            <a:endParaRPr kumimoji="1" lang="en-US" altLang="ja-JP" dirty="0" smtClean="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5</a:t>
            </a:fld>
            <a:endParaRPr kumimoji="1" lang="ja-JP" altLang="en-US"/>
          </a:p>
        </p:txBody>
      </p:sp>
      <p:sp>
        <p:nvSpPr>
          <p:cNvPr id="4" name="タイトル 3"/>
          <p:cNvSpPr>
            <a:spLocks noGrp="1"/>
          </p:cNvSpPr>
          <p:nvPr>
            <p:ph type="title"/>
          </p:nvPr>
        </p:nvSpPr>
        <p:spPr/>
        <p:txBody>
          <a:bodyPr/>
          <a:lstStyle/>
          <a:p>
            <a:r>
              <a:rPr kumimoji="1" lang="ja-JP" altLang="en-US" dirty="0" smtClean="0"/>
              <a:t>本研究の目的</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KVM</a:t>
            </a:r>
            <a:r>
              <a:rPr lang="ja-JP" altLang="en-US" dirty="0" smtClean="0"/>
              <a:t>のための高性能な</a:t>
            </a:r>
            <a:r>
              <a:rPr lang="en-US" altLang="ja-JP" dirty="0" smtClean="0"/>
              <a:t>IDS</a:t>
            </a:r>
            <a:r>
              <a:rPr lang="ja-JP" altLang="en-US" dirty="0" smtClean="0"/>
              <a:t>オフロード・システム</a:t>
            </a:r>
            <a:endParaRPr lang="en-US" altLang="ja-JP" dirty="0" smtClean="0"/>
          </a:p>
          <a:p>
            <a:pPr lvl="1"/>
            <a:r>
              <a:rPr lang="en-US" altLang="ja-JP" dirty="0" smtClean="0"/>
              <a:t>KVM</a:t>
            </a:r>
            <a:r>
              <a:rPr lang="ja-JP" altLang="en-US" dirty="0" smtClean="0"/>
              <a:t>では</a:t>
            </a:r>
            <a:r>
              <a:rPr lang="en-US" altLang="ja-JP" dirty="0" smtClean="0"/>
              <a:t>VM</a:t>
            </a:r>
            <a:r>
              <a:rPr lang="ja-JP" altLang="en-US" dirty="0" smtClean="0"/>
              <a:t>をホスト</a:t>
            </a:r>
            <a:r>
              <a:rPr lang="en-US" altLang="ja-JP" dirty="0" smtClean="0"/>
              <a:t>OS</a:t>
            </a:r>
            <a:r>
              <a:rPr lang="ja-JP" altLang="en-US" dirty="0" smtClean="0"/>
              <a:t>の一つのプロセスとして実行</a:t>
            </a:r>
            <a:endParaRPr lang="en-US" altLang="ja-JP" dirty="0" smtClean="0"/>
          </a:p>
          <a:p>
            <a:pPr lvl="2"/>
            <a:r>
              <a:rPr lang="en-US" altLang="ja-JP" dirty="0" smtClean="0"/>
              <a:t>QEMU</a:t>
            </a:r>
            <a:r>
              <a:rPr lang="ja-JP" altLang="en-US" dirty="0" smtClean="0"/>
              <a:t>がハードウェアをエミュレーション</a:t>
            </a:r>
            <a:endParaRPr lang="en-US" altLang="ja-JP" dirty="0" smtClean="0"/>
          </a:p>
          <a:p>
            <a:pPr lvl="1"/>
            <a:r>
              <a:rPr lang="en-US" altLang="ja-JP" dirty="0" smtClean="0"/>
              <a:t>IDS</a:t>
            </a:r>
            <a:r>
              <a:rPr lang="ja-JP" altLang="en-US" dirty="0" smtClean="0"/>
              <a:t>もホスト</a:t>
            </a:r>
            <a:r>
              <a:rPr lang="en-US" altLang="ja-JP" dirty="0" smtClean="0"/>
              <a:t>OS</a:t>
            </a:r>
            <a:r>
              <a:rPr lang="ja-JP" altLang="en-US" dirty="0" smtClean="0"/>
              <a:t>のプロセスとして実行</a:t>
            </a:r>
            <a:endParaRPr lang="en-US" altLang="ja-JP" dirty="0" smtClean="0"/>
          </a:p>
          <a:p>
            <a:pPr lvl="1"/>
            <a:r>
              <a:rPr lang="en-US" altLang="ja-JP" dirty="0" smtClean="0"/>
              <a:t>VM</a:t>
            </a:r>
            <a:r>
              <a:rPr lang="ja-JP" altLang="en-US" dirty="0" err="1" smtClean="0"/>
              <a:t>のメ</a:t>
            </a:r>
            <a:r>
              <a:rPr lang="ja-JP" altLang="en-US" dirty="0" smtClean="0"/>
              <a:t>モリとディスク、ネットワークの監視に対応</a:t>
            </a:r>
            <a:endParaRPr lang="en-US" altLang="ja-JP" dirty="0" smtClean="0"/>
          </a:p>
        </p:txBody>
      </p:sp>
      <p:sp>
        <p:nvSpPr>
          <p:cNvPr id="3" name="タイトル 2"/>
          <p:cNvSpPr>
            <a:spLocks noGrp="1"/>
          </p:cNvSpPr>
          <p:nvPr>
            <p:ph type="title"/>
          </p:nvPr>
        </p:nvSpPr>
        <p:spPr/>
        <p:txBody>
          <a:bodyPr/>
          <a:lstStyle/>
          <a:p>
            <a:r>
              <a:rPr lang="en-US" altLang="ja-JP" dirty="0" err="1" smtClean="0"/>
              <a:t>KVMonitor</a:t>
            </a:r>
            <a:endParaRPr lang="ja-JP" altLang="en-US" dirty="0"/>
          </a:p>
        </p:txBody>
      </p:sp>
      <p:sp>
        <p:nvSpPr>
          <p:cNvPr id="22" name="スライド番号プレースホルダ 21"/>
          <p:cNvSpPr>
            <a:spLocks noGrp="1"/>
          </p:cNvSpPr>
          <p:nvPr>
            <p:ph type="sldNum" sz="quarter" idx="12"/>
          </p:nvPr>
        </p:nvSpPr>
        <p:spPr/>
        <p:txBody>
          <a:bodyPr/>
          <a:lstStyle/>
          <a:p>
            <a:fld id="{A83548A4-D756-43A9-BCD4-9934A251FCF9}" type="slidenum">
              <a:rPr kumimoji="1" lang="ja-JP" altLang="en-US" smtClean="0"/>
              <a:pPr/>
              <a:t>6</a:t>
            </a:fld>
            <a:endParaRPr kumimoji="1" lang="ja-JP" altLang="en-US"/>
          </a:p>
        </p:txBody>
      </p:sp>
      <p:sp>
        <p:nvSpPr>
          <p:cNvPr id="8" name="正方形/長方形 7"/>
          <p:cNvSpPr/>
          <p:nvPr/>
        </p:nvSpPr>
        <p:spPr>
          <a:xfrm>
            <a:off x="5580112" y="5013176"/>
            <a:ext cx="2232248" cy="1062485"/>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dirty="0"/>
          </a:p>
        </p:txBody>
      </p:sp>
      <p:sp>
        <p:nvSpPr>
          <p:cNvPr id="9" name="正方形/長方形 8"/>
          <p:cNvSpPr/>
          <p:nvPr/>
        </p:nvSpPr>
        <p:spPr>
          <a:xfrm>
            <a:off x="5580112" y="4293096"/>
            <a:ext cx="1434322" cy="64660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dirty="0"/>
          </a:p>
        </p:txBody>
      </p:sp>
      <p:grpSp>
        <p:nvGrpSpPr>
          <p:cNvPr id="24" name="グループ化 23"/>
          <p:cNvGrpSpPr/>
          <p:nvPr/>
        </p:nvGrpSpPr>
        <p:grpSpPr>
          <a:xfrm>
            <a:off x="2189898" y="4976438"/>
            <a:ext cx="1238732" cy="1099224"/>
            <a:chOff x="539552" y="3861048"/>
            <a:chExt cx="1440160" cy="1224136"/>
          </a:xfrm>
        </p:grpSpPr>
        <p:sp>
          <p:nvSpPr>
            <p:cNvPr id="4" name="正方形/長方形 3"/>
            <p:cNvSpPr/>
            <p:nvPr/>
          </p:nvSpPr>
          <p:spPr>
            <a:xfrm>
              <a:off x="899592" y="4149080"/>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dirty="0"/>
            </a:p>
          </p:txBody>
        </p:sp>
        <p:sp>
          <p:nvSpPr>
            <p:cNvPr id="5" name="正方形/長方形 4"/>
            <p:cNvSpPr/>
            <p:nvPr/>
          </p:nvSpPr>
          <p:spPr>
            <a:xfrm>
              <a:off x="755576" y="4005064"/>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dirty="0"/>
            </a:p>
          </p:txBody>
        </p:sp>
        <p:sp>
          <p:nvSpPr>
            <p:cNvPr id="11" name="正方形/長方形 10"/>
            <p:cNvSpPr/>
            <p:nvPr/>
          </p:nvSpPr>
          <p:spPr>
            <a:xfrm>
              <a:off x="539552" y="3861048"/>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dirty="0" smtClean="0"/>
                <a:t>通常の</a:t>
              </a:r>
              <a:endParaRPr kumimoji="1" lang="en-US" altLang="ja-JP" sz="1600" dirty="0" smtClean="0"/>
            </a:p>
            <a:p>
              <a:pPr algn="ctr"/>
              <a:r>
                <a:rPr lang="ja-JP" altLang="en-US" sz="1600" dirty="0" smtClean="0"/>
                <a:t>プロセス</a:t>
              </a:r>
              <a:endParaRPr kumimoji="1" lang="ja-JP" altLang="en-US" sz="1600" dirty="0"/>
            </a:p>
          </p:txBody>
        </p:sp>
      </p:grpSp>
      <p:grpSp>
        <p:nvGrpSpPr>
          <p:cNvPr id="25" name="グループ化 24"/>
          <p:cNvGrpSpPr/>
          <p:nvPr/>
        </p:nvGrpSpPr>
        <p:grpSpPr>
          <a:xfrm>
            <a:off x="2189898" y="6204982"/>
            <a:ext cx="5622462" cy="452622"/>
            <a:chOff x="4211960" y="5949280"/>
            <a:chExt cx="4392488" cy="504056"/>
          </a:xfrm>
          <a:solidFill>
            <a:srgbClr val="D6FEC2"/>
          </a:solidFill>
        </p:grpSpPr>
        <p:sp>
          <p:nvSpPr>
            <p:cNvPr id="6" name="正方形/長方形 5"/>
            <p:cNvSpPr/>
            <p:nvPr/>
          </p:nvSpPr>
          <p:spPr>
            <a:xfrm>
              <a:off x="4211960" y="5949280"/>
              <a:ext cx="4392488" cy="504056"/>
            </a:xfrm>
            <a:prstGeom prst="rect">
              <a:avLst/>
            </a:prstGeom>
            <a:grpFill/>
            <a:ln>
              <a:solidFill>
                <a:srgbClr val="6DF12B"/>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600"/>
            </a:p>
          </p:txBody>
        </p:sp>
        <p:sp>
          <p:nvSpPr>
            <p:cNvPr id="10" name="正方形/長方形 9"/>
            <p:cNvSpPr/>
            <p:nvPr/>
          </p:nvSpPr>
          <p:spPr>
            <a:xfrm>
              <a:off x="7452320" y="6021288"/>
              <a:ext cx="936104" cy="360040"/>
            </a:xfrm>
            <a:prstGeom prst="rect">
              <a:avLst/>
            </a:prstGeom>
            <a:solidFill>
              <a:srgbClr val="FFF7B9"/>
            </a:solidFill>
            <a:ln>
              <a:solidFill>
                <a:srgbClr val="FFC00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600" dirty="0" smtClean="0"/>
                <a:t>VMM</a:t>
              </a:r>
              <a:endParaRPr kumimoji="1" lang="ja-JP" altLang="en-US" sz="1600" dirty="0"/>
            </a:p>
          </p:txBody>
        </p:sp>
        <p:sp>
          <p:nvSpPr>
            <p:cNvPr id="12" name="テキスト ボックス 11"/>
            <p:cNvSpPr txBox="1"/>
            <p:nvPr/>
          </p:nvSpPr>
          <p:spPr>
            <a:xfrm>
              <a:off x="4427984" y="6021288"/>
              <a:ext cx="3096344" cy="377026"/>
            </a:xfrm>
            <a:prstGeom prst="rect">
              <a:avLst/>
            </a:prstGeom>
            <a:noFill/>
            <a:ln>
              <a:noFill/>
            </a:ln>
          </p:spPr>
          <p:txBody>
            <a:bodyPr wrap="square" rtlCol="0">
              <a:spAutoFit/>
            </a:bodyPr>
            <a:lstStyle/>
            <a:p>
              <a:pPr algn="ctr"/>
              <a:r>
                <a:rPr kumimoji="1" lang="en-US" altLang="ja-JP" sz="1600" dirty="0" smtClean="0"/>
                <a:t>Linux</a:t>
              </a:r>
              <a:r>
                <a:rPr lang="ja-JP" altLang="en-US" sz="1600" dirty="0" smtClean="0"/>
                <a:t>カーネル</a:t>
              </a:r>
              <a:r>
                <a:rPr lang="en-US" altLang="ja-JP" sz="1600" dirty="0" smtClean="0"/>
                <a:t>(</a:t>
              </a:r>
              <a:r>
                <a:rPr lang="ja-JP" altLang="en-US" sz="1600" dirty="0" smtClean="0"/>
                <a:t>ホスト</a:t>
              </a:r>
              <a:r>
                <a:rPr lang="en-US" altLang="ja-JP" sz="1600" dirty="0" smtClean="0"/>
                <a:t>OS)</a:t>
              </a:r>
              <a:endParaRPr kumimoji="1" lang="ja-JP" altLang="en-US" sz="1600" dirty="0"/>
            </a:p>
          </p:txBody>
        </p:sp>
      </p:grpSp>
      <p:sp>
        <p:nvSpPr>
          <p:cNvPr id="16" name="テキスト ボックス 15"/>
          <p:cNvSpPr txBox="1"/>
          <p:nvPr/>
        </p:nvSpPr>
        <p:spPr>
          <a:xfrm>
            <a:off x="4732559" y="4976438"/>
            <a:ext cx="977946" cy="338554"/>
          </a:xfrm>
          <a:prstGeom prst="rect">
            <a:avLst/>
          </a:prstGeom>
          <a:noFill/>
        </p:spPr>
        <p:txBody>
          <a:bodyPr wrap="square" rtlCol="0">
            <a:spAutoFit/>
          </a:bodyPr>
          <a:lstStyle/>
          <a:p>
            <a:pPr algn="ctr"/>
            <a:r>
              <a:rPr kumimoji="1" lang="ja-JP" altLang="en-US" sz="1600" dirty="0" smtClean="0"/>
              <a:t>監視</a:t>
            </a:r>
            <a:endParaRPr kumimoji="1" lang="ja-JP" altLang="en-US" sz="1600" dirty="0"/>
          </a:p>
        </p:txBody>
      </p:sp>
      <p:sp>
        <p:nvSpPr>
          <p:cNvPr id="17" name="テキスト ボックス 16"/>
          <p:cNvSpPr txBox="1"/>
          <p:nvPr/>
        </p:nvSpPr>
        <p:spPr>
          <a:xfrm>
            <a:off x="5868144" y="4005064"/>
            <a:ext cx="847554" cy="338554"/>
          </a:xfrm>
          <a:prstGeom prst="rect">
            <a:avLst/>
          </a:prstGeom>
          <a:noFill/>
        </p:spPr>
        <p:txBody>
          <a:bodyPr wrap="square" rtlCol="0">
            <a:spAutoFit/>
          </a:bodyPr>
          <a:lstStyle/>
          <a:p>
            <a:pPr algn="ctr"/>
            <a:r>
              <a:rPr lang="en-US" altLang="ja-JP" sz="1600" dirty="0" smtClean="0"/>
              <a:t>VM</a:t>
            </a:r>
            <a:endParaRPr kumimoji="1" lang="ja-JP" altLang="en-US" sz="1600" dirty="0"/>
          </a:p>
        </p:txBody>
      </p:sp>
      <p:sp>
        <p:nvSpPr>
          <p:cNvPr id="18" name="円/楕円 17"/>
          <p:cNvSpPr/>
          <p:nvPr/>
        </p:nvSpPr>
        <p:spPr>
          <a:xfrm>
            <a:off x="5840898" y="4357756"/>
            <a:ext cx="912750" cy="517282"/>
          </a:xfrm>
          <a:prstGeom prst="ellipse">
            <a:avLst/>
          </a:prstGeom>
          <a:noFill/>
          <a:ln w="19050">
            <a:solidFill>
              <a:schemeClr val="tx1"/>
            </a:solidFill>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dirty="0"/>
          </a:p>
        </p:txBody>
      </p:sp>
      <p:sp>
        <p:nvSpPr>
          <p:cNvPr id="13" name="円/楕円 12"/>
          <p:cNvSpPr/>
          <p:nvPr/>
        </p:nvSpPr>
        <p:spPr>
          <a:xfrm>
            <a:off x="3819809" y="5041098"/>
            <a:ext cx="912750" cy="51728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IDS</a:t>
            </a:r>
            <a:endParaRPr kumimoji="1" lang="ja-JP" altLang="en-US" sz="1600" dirty="0"/>
          </a:p>
        </p:txBody>
      </p:sp>
      <p:sp>
        <p:nvSpPr>
          <p:cNvPr id="19" name="フローチャート : 磁気ディスク 18"/>
          <p:cNvSpPr/>
          <p:nvPr/>
        </p:nvSpPr>
        <p:spPr>
          <a:xfrm>
            <a:off x="6876256" y="5085184"/>
            <a:ext cx="912750" cy="452622"/>
          </a:xfrm>
          <a:prstGeom prst="flowChartMagneticDisk">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t>ディスク</a:t>
            </a:r>
            <a:endParaRPr kumimoji="1" lang="en-US" altLang="ja-JP" sz="1600" dirty="0" smtClean="0"/>
          </a:p>
        </p:txBody>
      </p:sp>
      <p:sp>
        <p:nvSpPr>
          <p:cNvPr id="20" name="正方形/長方形 19"/>
          <p:cNvSpPr/>
          <p:nvPr/>
        </p:nvSpPr>
        <p:spPr>
          <a:xfrm>
            <a:off x="5724128" y="5157192"/>
            <a:ext cx="1043143" cy="32330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t>メモリ</a:t>
            </a:r>
            <a:endParaRPr kumimoji="1" lang="ja-JP" altLang="en-US" sz="1600" dirty="0"/>
          </a:p>
        </p:txBody>
      </p:sp>
      <p:sp>
        <p:nvSpPr>
          <p:cNvPr id="23" name="正方形/長方形 22"/>
          <p:cNvSpPr/>
          <p:nvPr/>
        </p:nvSpPr>
        <p:spPr>
          <a:xfrm>
            <a:off x="6084168" y="5661248"/>
            <a:ext cx="1303929" cy="32330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600" dirty="0" smtClean="0"/>
              <a:t>ネットワーク</a:t>
            </a:r>
            <a:endParaRPr kumimoji="1" lang="ja-JP" altLang="en-US" sz="1600" dirty="0"/>
          </a:p>
        </p:txBody>
      </p:sp>
      <p:sp>
        <p:nvSpPr>
          <p:cNvPr id="15" name="右矢印 14"/>
          <p:cNvSpPr/>
          <p:nvPr/>
        </p:nvSpPr>
        <p:spPr>
          <a:xfrm>
            <a:off x="4797755" y="5246835"/>
            <a:ext cx="1043143" cy="342405"/>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26" name="正方形/長方形 25"/>
          <p:cNvSpPr/>
          <p:nvPr/>
        </p:nvSpPr>
        <p:spPr>
          <a:xfrm>
            <a:off x="3559023" y="5687700"/>
            <a:ext cx="1890697" cy="38796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err="1" smtClean="0"/>
              <a:t>KVMonitor</a:t>
            </a:r>
            <a:endParaRPr kumimoji="1" lang="ja-JP" altLang="en-US" sz="1600" dirty="0"/>
          </a:p>
        </p:txBody>
      </p:sp>
      <p:sp>
        <p:nvSpPr>
          <p:cNvPr id="21" name="テキスト ボックス 20"/>
          <p:cNvSpPr txBox="1"/>
          <p:nvPr/>
        </p:nvSpPr>
        <p:spPr>
          <a:xfrm>
            <a:off x="7092280" y="4725144"/>
            <a:ext cx="977946" cy="338554"/>
          </a:xfrm>
          <a:prstGeom prst="rect">
            <a:avLst/>
          </a:prstGeom>
          <a:noFill/>
        </p:spPr>
        <p:txBody>
          <a:bodyPr wrap="square" rtlCol="0">
            <a:spAutoFit/>
          </a:bodyPr>
          <a:lstStyle/>
          <a:p>
            <a:pPr algn="ctr"/>
            <a:r>
              <a:rPr lang="en-US" altLang="ja-JP" sz="1600" dirty="0" smtClean="0"/>
              <a:t>QEMU</a:t>
            </a:r>
            <a:endParaRPr kumimoji="1" lang="ja-JP" altLang="en-US" sz="1600" dirty="0"/>
          </a:p>
        </p:txBody>
      </p:sp>
      <p:sp>
        <p:nvSpPr>
          <p:cNvPr id="27" name="右矢印 26"/>
          <p:cNvSpPr/>
          <p:nvPr/>
        </p:nvSpPr>
        <p:spPr>
          <a:xfrm rot="9703228">
            <a:off x="4595753" y="4618651"/>
            <a:ext cx="1216180" cy="364217"/>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28" name="テキスト ボックス 27"/>
          <p:cNvSpPr txBox="1"/>
          <p:nvPr/>
        </p:nvSpPr>
        <p:spPr>
          <a:xfrm>
            <a:off x="4134114" y="4329835"/>
            <a:ext cx="1173536" cy="338554"/>
          </a:xfrm>
          <a:prstGeom prst="rect">
            <a:avLst/>
          </a:prstGeom>
          <a:noFill/>
        </p:spPr>
        <p:txBody>
          <a:bodyPr wrap="square" rtlCol="0">
            <a:spAutoFit/>
          </a:bodyPr>
          <a:lstStyle/>
          <a:p>
            <a:pPr algn="ctr"/>
            <a:r>
              <a:rPr lang="ja-JP" altLang="en-US" sz="1600" dirty="0" smtClean="0"/>
              <a:t>オフロード</a:t>
            </a:r>
            <a:endParaRPr kumimoji="1" lang="ja-JP" alt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VM</a:t>
            </a:r>
            <a:r>
              <a:rPr lang="ja-JP" altLang="en-US" dirty="0" smtClean="0"/>
              <a:t>の物理メモリをホスト</a:t>
            </a:r>
            <a:r>
              <a:rPr lang="en-US" altLang="ja-JP" dirty="0" smtClean="0"/>
              <a:t>OS</a:t>
            </a:r>
            <a:r>
              <a:rPr lang="ja-JP" altLang="en-US" dirty="0" smtClean="0"/>
              <a:t>上のファイルとして作成</a:t>
            </a:r>
            <a:endParaRPr lang="en-US" altLang="ja-JP" dirty="0" smtClean="0"/>
          </a:p>
          <a:p>
            <a:pPr lvl="1"/>
            <a:r>
              <a:rPr lang="en-US" altLang="ja-JP" dirty="0" smtClean="0"/>
              <a:t>RAM</a:t>
            </a:r>
            <a:r>
              <a:rPr lang="ja-JP" altLang="en-US" dirty="0" smtClean="0"/>
              <a:t>ディスクに似た</a:t>
            </a:r>
            <a:r>
              <a:rPr lang="en-US" altLang="ja-JP" dirty="0" err="1" smtClean="0"/>
              <a:t>HugeTLBfs</a:t>
            </a:r>
            <a:r>
              <a:rPr lang="ja-JP" altLang="en-US" dirty="0" smtClean="0"/>
              <a:t>上のファイル</a:t>
            </a:r>
            <a:endParaRPr lang="en-US" altLang="ja-JP" dirty="0" smtClean="0"/>
          </a:p>
          <a:p>
            <a:pPr lvl="1"/>
            <a:r>
              <a:rPr lang="ja-JP" altLang="en-US" dirty="0" smtClean="0"/>
              <a:t>このファイルを</a:t>
            </a:r>
            <a:r>
              <a:rPr lang="en-US" altLang="ja-JP" dirty="0" smtClean="0"/>
              <a:t>QEMU</a:t>
            </a:r>
            <a:r>
              <a:rPr lang="ja-JP" altLang="en-US" dirty="0" smtClean="0"/>
              <a:t>と</a:t>
            </a:r>
            <a:r>
              <a:rPr lang="en-US" altLang="ja-JP" dirty="0" err="1" smtClean="0"/>
              <a:t>KVMonitor</a:t>
            </a:r>
            <a:r>
              <a:rPr lang="ja-JP" altLang="en-US" dirty="0" smtClean="0"/>
              <a:t>の両方のメモリにマップ</a:t>
            </a:r>
            <a:endParaRPr lang="en-US" altLang="ja-JP" dirty="0" smtClean="0"/>
          </a:p>
          <a:p>
            <a:pPr lvl="1"/>
            <a:r>
              <a:rPr lang="en-US" altLang="ja-JP" dirty="0" smtClean="0"/>
              <a:t>VM</a:t>
            </a:r>
            <a:r>
              <a:rPr lang="ja-JP" altLang="en-US" dirty="0" smtClean="0"/>
              <a:t>の</a:t>
            </a:r>
            <a:r>
              <a:rPr lang="en-US" altLang="ja-JP" dirty="0" smtClean="0"/>
              <a:t>OS</a:t>
            </a:r>
            <a:r>
              <a:rPr lang="ja-JP" altLang="en-US" dirty="0" smtClean="0"/>
              <a:t>カーネル内の情報を取得できる</a:t>
            </a:r>
            <a:endParaRPr lang="en-US" altLang="ja-JP" dirty="0" smtClean="0"/>
          </a:p>
          <a:p>
            <a:pPr lvl="2"/>
            <a:r>
              <a:rPr lang="ja-JP" altLang="en-US" dirty="0" smtClean="0"/>
              <a:t>例：プロセス情報</a:t>
            </a:r>
            <a:endParaRPr lang="en-US" altLang="ja-JP" dirty="0" smtClean="0"/>
          </a:p>
        </p:txBody>
      </p:sp>
      <p:sp>
        <p:nvSpPr>
          <p:cNvPr id="3" name="タイトル 2"/>
          <p:cNvSpPr>
            <a:spLocks noGrp="1"/>
          </p:cNvSpPr>
          <p:nvPr>
            <p:ph type="title"/>
          </p:nvPr>
        </p:nvSpPr>
        <p:spPr/>
        <p:txBody>
          <a:bodyPr/>
          <a:lstStyle/>
          <a:p>
            <a:r>
              <a:rPr lang="ja-JP" altLang="en-US" smtClean="0"/>
              <a:t>メモリの監視</a:t>
            </a:r>
            <a:endParaRPr lang="ja-JP" altLang="en-US" dirty="0"/>
          </a:p>
        </p:txBody>
      </p:sp>
      <p:sp>
        <p:nvSpPr>
          <p:cNvPr id="16" name="スライド番号プレースホルダ 15"/>
          <p:cNvSpPr>
            <a:spLocks noGrp="1"/>
          </p:cNvSpPr>
          <p:nvPr>
            <p:ph type="sldNum" sz="quarter" idx="12"/>
          </p:nvPr>
        </p:nvSpPr>
        <p:spPr/>
        <p:txBody>
          <a:bodyPr/>
          <a:lstStyle/>
          <a:p>
            <a:fld id="{A83548A4-D756-43A9-BCD4-9934A251FCF9}" type="slidenum">
              <a:rPr kumimoji="1" lang="ja-JP" altLang="en-US" smtClean="0"/>
              <a:pPr/>
              <a:t>7</a:t>
            </a:fld>
            <a:endParaRPr kumimoji="1" lang="ja-JP" altLang="en-US"/>
          </a:p>
        </p:txBody>
      </p:sp>
      <p:grpSp>
        <p:nvGrpSpPr>
          <p:cNvPr id="45" name="グループ化 44"/>
          <p:cNvGrpSpPr/>
          <p:nvPr/>
        </p:nvGrpSpPr>
        <p:grpSpPr>
          <a:xfrm>
            <a:off x="2123728" y="3861048"/>
            <a:ext cx="4608513" cy="2808312"/>
            <a:chOff x="1280680" y="3556073"/>
            <a:chExt cx="5955617" cy="3469091"/>
          </a:xfrm>
        </p:grpSpPr>
        <p:sp>
          <p:nvSpPr>
            <p:cNvPr id="28" name="正方形/長方形 27"/>
            <p:cNvSpPr/>
            <p:nvPr/>
          </p:nvSpPr>
          <p:spPr>
            <a:xfrm>
              <a:off x="2490416" y="4623487"/>
              <a:ext cx="1302790" cy="195692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dirty="0"/>
            </a:p>
          </p:txBody>
        </p:sp>
        <p:sp>
          <p:nvSpPr>
            <p:cNvPr id="25" name="正方形/長方形 24"/>
            <p:cNvSpPr/>
            <p:nvPr/>
          </p:nvSpPr>
          <p:spPr>
            <a:xfrm>
              <a:off x="5796135" y="4581127"/>
              <a:ext cx="1440161" cy="1999281"/>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dirty="0"/>
            </a:p>
          </p:txBody>
        </p:sp>
        <p:cxnSp>
          <p:nvCxnSpPr>
            <p:cNvPr id="29" name="直線コネクタ 28"/>
            <p:cNvCxnSpPr>
              <a:stCxn id="40" idx="0"/>
              <a:endCxn id="26" idx="2"/>
            </p:cNvCxnSpPr>
            <p:nvPr/>
          </p:nvCxnSpPr>
          <p:spPr>
            <a:xfrm flipH="1">
              <a:off x="4799102" y="5013176"/>
              <a:ext cx="1717115" cy="0"/>
            </a:xfrm>
            <a:prstGeom prst="line">
              <a:avLst/>
            </a:prstGeom>
            <a:ln w="1905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a:stCxn id="40" idx="2"/>
              <a:endCxn id="26" idx="0"/>
            </p:cNvCxnSpPr>
            <p:nvPr/>
          </p:nvCxnSpPr>
          <p:spPr>
            <a:xfrm flipH="1">
              <a:off x="4799102" y="5949281"/>
              <a:ext cx="1717115" cy="0"/>
            </a:xfrm>
            <a:prstGeom prst="line">
              <a:avLst/>
            </a:prstGeom>
            <a:ln w="1905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2490416" y="6665124"/>
              <a:ext cx="4745881" cy="360040"/>
            </a:xfrm>
            <a:prstGeom prst="rect">
              <a:avLst/>
            </a:prstGeom>
            <a:solidFill>
              <a:srgbClr val="D6FEC2"/>
            </a:solidFill>
            <a:ln>
              <a:solidFill>
                <a:srgbClr val="1DFF1D"/>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ホスト</a:t>
              </a:r>
              <a:r>
                <a:rPr kumimoji="1" lang="en-US" altLang="ja-JP" sz="1400" dirty="0" smtClean="0"/>
                <a:t>OS</a:t>
              </a:r>
              <a:endParaRPr kumimoji="1" lang="ja-JP" altLang="en-US" sz="1400" dirty="0"/>
            </a:p>
          </p:txBody>
        </p:sp>
        <p:sp>
          <p:nvSpPr>
            <p:cNvPr id="46" name="テキスト ボックス 45"/>
            <p:cNvSpPr txBox="1"/>
            <p:nvPr/>
          </p:nvSpPr>
          <p:spPr>
            <a:xfrm>
              <a:off x="6012160" y="4653136"/>
              <a:ext cx="936104" cy="307777"/>
            </a:xfrm>
            <a:prstGeom prst="rect">
              <a:avLst/>
            </a:prstGeom>
            <a:noFill/>
          </p:spPr>
          <p:txBody>
            <a:bodyPr wrap="square" rtlCol="0">
              <a:spAutoFit/>
            </a:bodyPr>
            <a:lstStyle/>
            <a:p>
              <a:pPr algn="ctr"/>
              <a:r>
                <a:rPr lang="en-US" altLang="ja-JP" sz="1400" dirty="0" smtClean="0"/>
                <a:t>QEMU</a:t>
              </a:r>
              <a:endParaRPr kumimoji="1" lang="ja-JP" altLang="en-US" sz="1400" dirty="0"/>
            </a:p>
          </p:txBody>
        </p:sp>
        <p:sp>
          <p:nvSpPr>
            <p:cNvPr id="24" name="正方形/長方形 23"/>
            <p:cNvSpPr/>
            <p:nvPr/>
          </p:nvSpPr>
          <p:spPr>
            <a:xfrm>
              <a:off x="5796136" y="4077072"/>
              <a:ext cx="1440160" cy="43204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VM</a:t>
              </a:r>
              <a:endParaRPr kumimoji="1" lang="ja-JP" altLang="en-US" sz="1400" dirty="0"/>
            </a:p>
          </p:txBody>
        </p:sp>
        <p:sp>
          <p:nvSpPr>
            <p:cNvPr id="21" name="下矢印 20"/>
            <p:cNvSpPr/>
            <p:nvPr/>
          </p:nvSpPr>
          <p:spPr>
            <a:xfrm>
              <a:off x="2955697" y="4221089"/>
              <a:ext cx="372225" cy="580299"/>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a:p>
          </p:txBody>
        </p:sp>
        <p:sp>
          <p:nvSpPr>
            <p:cNvPr id="22" name="テキスト ボックス 21"/>
            <p:cNvSpPr txBox="1"/>
            <p:nvPr/>
          </p:nvSpPr>
          <p:spPr>
            <a:xfrm>
              <a:off x="3229328" y="4178730"/>
              <a:ext cx="936104" cy="380195"/>
            </a:xfrm>
            <a:prstGeom prst="rect">
              <a:avLst/>
            </a:prstGeom>
            <a:noFill/>
          </p:spPr>
          <p:txBody>
            <a:bodyPr wrap="square" rtlCol="0">
              <a:spAutoFit/>
            </a:bodyPr>
            <a:lstStyle/>
            <a:p>
              <a:pPr algn="ctr"/>
              <a:r>
                <a:rPr kumimoji="1" lang="ja-JP" altLang="en-US" sz="1400" dirty="0" smtClean="0"/>
                <a:t>監視</a:t>
              </a:r>
              <a:endParaRPr kumimoji="1" lang="ja-JP" altLang="en-US" sz="1400" dirty="0"/>
            </a:p>
          </p:txBody>
        </p:sp>
        <p:sp>
          <p:nvSpPr>
            <p:cNvPr id="17" name="円/楕円 16"/>
            <p:cNvSpPr/>
            <p:nvPr/>
          </p:nvSpPr>
          <p:spPr>
            <a:xfrm>
              <a:off x="2692037" y="3556073"/>
              <a:ext cx="1008112" cy="57606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cxnSp>
          <p:nvCxnSpPr>
            <p:cNvPr id="30" name="直線コネクタ 29"/>
            <p:cNvCxnSpPr>
              <a:stCxn id="26" idx="2"/>
              <a:endCxn id="39" idx="0"/>
            </p:cNvCxnSpPr>
            <p:nvPr/>
          </p:nvCxnSpPr>
          <p:spPr>
            <a:xfrm flipH="1">
              <a:off x="3159535" y="5013176"/>
              <a:ext cx="1639566" cy="8470"/>
            </a:xfrm>
            <a:prstGeom prst="line">
              <a:avLst/>
            </a:prstGeom>
            <a:ln w="1905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39" idx="2"/>
              <a:endCxn id="26" idx="0"/>
            </p:cNvCxnSpPr>
            <p:nvPr/>
          </p:nvCxnSpPr>
          <p:spPr>
            <a:xfrm flipV="1">
              <a:off x="3159535" y="5949281"/>
              <a:ext cx="1639566" cy="8470"/>
            </a:xfrm>
            <a:prstGeom prst="line">
              <a:avLst/>
            </a:prstGeom>
            <a:ln w="1905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26" name="メモ 25"/>
            <p:cNvSpPr/>
            <p:nvPr/>
          </p:nvSpPr>
          <p:spPr>
            <a:xfrm flipV="1">
              <a:off x="4223037" y="5013176"/>
              <a:ext cx="1152129" cy="936105"/>
            </a:xfrm>
            <a:prstGeom prst="foldedCorner">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400"/>
            </a:p>
          </p:txBody>
        </p:sp>
        <p:sp>
          <p:nvSpPr>
            <p:cNvPr id="27" name="テキスト ボックス 26"/>
            <p:cNvSpPr txBox="1"/>
            <p:nvPr/>
          </p:nvSpPr>
          <p:spPr>
            <a:xfrm>
              <a:off x="4248516" y="5222470"/>
              <a:ext cx="1116678" cy="646331"/>
            </a:xfrm>
            <a:prstGeom prst="rect">
              <a:avLst/>
            </a:prstGeom>
            <a:noFill/>
          </p:spPr>
          <p:txBody>
            <a:bodyPr wrap="square" rtlCol="0">
              <a:spAutoFit/>
            </a:bodyPr>
            <a:lstStyle/>
            <a:p>
              <a:pPr algn="ctr"/>
              <a:r>
                <a:rPr lang="ja-JP" altLang="en-US" sz="1400" dirty="0" smtClean="0"/>
                <a:t>メモリ</a:t>
              </a:r>
              <a:endParaRPr lang="en-US" altLang="ja-JP" sz="1400" dirty="0" smtClean="0"/>
            </a:p>
            <a:p>
              <a:pPr algn="ctr"/>
              <a:r>
                <a:rPr lang="ja-JP" altLang="en-US" sz="1400" dirty="0" smtClean="0"/>
                <a:t>ファイル</a:t>
              </a:r>
              <a:endParaRPr kumimoji="1" lang="ja-JP" altLang="en-US" sz="1400" dirty="0"/>
            </a:p>
          </p:txBody>
        </p:sp>
        <p:sp>
          <p:nvSpPr>
            <p:cNvPr id="40" name="正方形/長方形 39"/>
            <p:cNvSpPr/>
            <p:nvPr/>
          </p:nvSpPr>
          <p:spPr>
            <a:xfrm>
              <a:off x="5940152" y="5013176"/>
              <a:ext cx="1152128" cy="9361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400" dirty="0" smtClean="0"/>
                <a:t>VM</a:t>
              </a:r>
              <a:r>
                <a:rPr kumimoji="1" lang="ja-JP" altLang="en-US" sz="1400" dirty="0" smtClean="0"/>
                <a:t>物理</a:t>
              </a:r>
              <a:endParaRPr kumimoji="1" lang="en-US" altLang="ja-JP" sz="1400" dirty="0" smtClean="0"/>
            </a:p>
            <a:p>
              <a:pPr algn="ctr"/>
              <a:r>
                <a:rPr lang="ja-JP" altLang="en-US" sz="1400" dirty="0" smtClean="0"/>
                <a:t>メモリ</a:t>
              </a:r>
              <a:endParaRPr kumimoji="1" lang="ja-JP" altLang="en-US" sz="1400" dirty="0"/>
            </a:p>
          </p:txBody>
        </p:sp>
        <p:sp>
          <p:nvSpPr>
            <p:cNvPr id="31" name="テキスト ボックス 30"/>
            <p:cNvSpPr txBox="1"/>
            <p:nvPr/>
          </p:nvSpPr>
          <p:spPr>
            <a:xfrm>
              <a:off x="1280680" y="4356632"/>
              <a:ext cx="1866669" cy="380195"/>
            </a:xfrm>
            <a:prstGeom prst="rect">
              <a:avLst/>
            </a:prstGeom>
            <a:noFill/>
          </p:spPr>
          <p:txBody>
            <a:bodyPr wrap="square" rtlCol="0">
              <a:spAutoFit/>
            </a:bodyPr>
            <a:lstStyle/>
            <a:p>
              <a:pPr algn="ctr"/>
              <a:r>
                <a:rPr lang="en-US" altLang="ja-JP" sz="1400" dirty="0" err="1" smtClean="0"/>
                <a:t>KVMonitor</a:t>
              </a:r>
              <a:endParaRPr kumimoji="1" lang="ja-JP" altLang="en-US" sz="1400" dirty="0"/>
            </a:p>
          </p:txBody>
        </p:sp>
        <p:sp>
          <p:nvSpPr>
            <p:cNvPr id="39" name="正方形/長方形 38"/>
            <p:cNvSpPr/>
            <p:nvPr/>
          </p:nvSpPr>
          <p:spPr>
            <a:xfrm>
              <a:off x="2583471" y="5021647"/>
              <a:ext cx="1152128" cy="93610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400" dirty="0" smtClean="0"/>
                <a:t>VM</a:t>
              </a:r>
              <a:r>
                <a:rPr kumimoji="1" lang="ja-JP" altLang="en-US" sz="1400" dirty="0" smtClean="0"/>
                <a:t>物理</a:t>
              </a:r>
              <a:endParaRPr kumimoji="1" lang="en-US" altLang="ja-JP" sz="1400" dirty="0" smtClean="0"/>
            </a:p>
            <a:p>
              <a:pPr algn="ctr"/>
              <a:r>
                <a:rPr lang="ja-JP" altLang="en-US" sz="1400" dirty="0" smtClean="0"/>
                <a:t>メモリ</a:t>
              </a:r>
              <a:endParaRPr kumimoji="1" lang="ja-JP" altLang="en-US" sz="1400" dirty="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正方形/長方形 97"/>
          <p:cNvSpPr/>
          <p:nvPr/>
        </p:nvSpPr>
        <p:spPr>
          <a:xfrm>
            <a:off x="2123728" y="4293096"/>
            <a:ext cx="2304256" cy="187220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dirty="0"/>
          </a:p>
        </p:txBody>
      </p:sp>
      <p:sp>
        <p:nvSpPr>
          <p:cNvPr id="2" name="コンテンツ プレースホルダ 1"/>
          <p:cNvSpPr>
            <a:spLocks noGrp="1"/>
          </p:cNvSpPr>
          <p:nvPr>
            <p:ph idx="1"/>
          </p:nvPr>
        </p:nvSpPr>
        <p:spPr/>
        <p:txBody>
          <a:bodyPr/>
          <a:lstStyle/>
          <a:p>
            <a:r>
              <a:rPr lang="en-US" altLang="ja-JP" dirty="0" err="1" smtClean="0"/>
              <a:t>KVMonitor</a:t>
            </a:r>
            <a:r>
              <a:rPr lang="ja-JP" altLang="en-US" dirty="0" smtClean="0"/>
              <a:t>が仮想アドレスを物理アドレスに変換</a:t>
            </a:r>
            <a:endParaRPr lang="en-US" altLang="ja-JP" dirty="0" smtClean="0"/>
          </a:p>
          <a:p>
            <a:pPr lvl="1"/>
            <a:r>
              <a:rPr lang="en-US" altLang="ja-JP" dirty="0" err="1" smtClean="0"/>
              <a:t>KVMonitor</a:t>
            </a:r>
            <a:r>
              <a:rPr lang="ja-JP" altLang="en-US" dirty="0" smtClean="0"/>
              <a:t>がマップしたメモリファイルは物理メモリ</a:t>
            </a:r>
            <a:endParaRPr lang="en-US" altLang="ja-JP" dirty="0" smtClean="0"/>
          </a:p>
          <a:p>
            <a:pPr lvl="1"/>
            <a:r>
              <a:rPr lang="en-US" altLang="ja-JP" dirty="0" smtClean="0"/>
              <a:t>QEMU</a:t>
            </a:r>
            <a:r>
              <a:rPr lang="ja-JP" altLang="en-US" dirty="0" smtClean="0"/>
              <a:t>と通信して</a:t>
            </a:r>
            <a:r>
              <a:rPr lang="en-US" altLang="ja-JP" dirty="0" smtClean="0"/>
              <a:t>CR3</a:t>
            </a:r>
            <a:r>
              <a:rPr lang="ja-JP" altLang="en-US" dirty="0" smtClean="0"/>
              <a:t>レジスタの値だけを取得</a:t>
            </a:r>
            <a:endParaRPr lang="en-US" altLang="ja-JP" dirty="0" smtClean="0"/>
          </a:p>
          <a:p>
            <a:pPr lvl="1"/>
            <a:r>
              <a:rPr lang="ja-JP" altLang="en-US" dirty="0" smtClean="0"/>
              <a:t>物理メモリ上のページテーブルを探索してアドレス変換</a:t>
            </a:r>
            <a:endParaRPr lang="en-US" altLang="ja-JP" dirty="0" smtClean="0"/>
          </a:p>
          <a:p>
            <a:pPr lvl="2"/>
            <a:endParaRPr lang="en-US" altLang="ja-JP" dirty="0" smtClean="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8</a:t>
            </a:fld>
            <a:endParaRPr kumimoji="1" lang="ja-JP" altLang="en-US"/>
          </a:p>
        </p:txBody>
      </p:sp>
      <p:sp>
        <p:nvSpPr>
          <p:cNvPr id="4" name="タイトル 3"/>
          <p:cNvSpPr>
            <a:spLocks noGrp="1"/>
          </p:cNvSpPr>
          <p:nvPr>
            <p:ph type="title"/>
          </p:nvPr>
        </p:nvSpPr>
        <p:spPr/>
        <p:txBody>
          <a:bodyPr/>
          <a:lstStyle/>
          <a:p>
            <a:r>
              <a:rPr kumimoji="1" lang="ja-JP" altLang="en-US" dirty="0" smtClean="0"/>
              <a:t>メモリアドレスの変換</a:t>
            </a:r>
            <a:endParaRPr kumimoji="1" lang="ja-JP" altLang="en-US" dirty="0"/>
          </a:p>
        </p:txBody>
      </p:sp>
      <p:sp>
        <p:nvSpPr>
          <p:cNvPr id="25" name="スライド番号プレースホルダ 63"/>
          <p:cNvSpPr txBox="1">
            <a:spLocks/>
          </p:cNvSpPr>
          <p:nvPr/>
        </p:nvSpPr>
        <p:spPr>
          <a:xfrm>
            <a:off x="8647272" y="6407944"/>
            <a:ext cx="365760" cy="365125"/>
          </a:xfrm>
          <a:prstGeom prst="rect">
            <a:avLst/>
          </a:prstGeom>
        </p:spPr>
        <p:txBody>
          <a:bodyPr vert="horz" anchor="b"/>
          <a:lstStyle/>
          <a:p>
            <a:pPr marL="0" marR="0" lvl="0" indent="0" algn="r" defTabSz="914400" rtl="0" eaLnBrk="1" fontAlgn="auto" latinLnBrk="0" hangingPunct="1">
              <a:lnSpc>
                <a:spcPct val="100000"/>
              </a:lnSpc>
              <a:spcBef>
                <a:spcPts val="0"/>
              </a:spcBef>
              <a:spcAft>
                <a:spcPts val="0"/>
              </a:spcAft>
              <a:buClrTx/>
              <a:buSzTx/>
              <a:buFontTx/>
              <a:buNone/>
              <a:tabLst/>
              <a:defRPr/>
            </a:pPr>
            <a:fld id="{A83548A4-D756-43A9-BCD4-9934A251FCF9}" type="slidenum">
              <a:rPr kumimoji="1" lang="ja-JP" altLang="en-US" sz="10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45" name="正方形/長方形 44"/>
          <p:cNvSpPr/>
          <p:nvPr/>
        </p:nvSpPr>
        <p:spPr>
          <a:xfrm>
            <a:off x="2123728" y="6237312"/>
            <a:ext cx="5616624" cy="332656"/>
          </a:xfrm>
          <a:prstGeom prst="rect">
            <a:avLst/>
          </a:prstGeom>
          <a:solidFill>
            <a:srgbClr val="D6FEC2"/>
          </a:solidFill>
          <a:ln>
            <a:solidFill>
              <a:srgbClr val="6DF12B"/>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smtClean="0"/>
              <a:t>ホスト</a:t>
            </a:r>
            <a:r>
              <a:rPr lang="en-US" altLang="ja-JP" sz="1400" dirty="0" smtClean="0"/>
              <a:t>OS</a:t>
            </a:r>
            <a:endParaRPr kumimoji="1" lang="ja-JP" altLang="en-US" sz="1400" dirty="0"/>
          </a:p>
        </p:txBody>
      </p:sp>
      <p:sp>
        <p:nvSpPr>
          <p:cNvPr id="54" name="テキスト ボックス 53"/>
          <p:cNvSpPr txBox="1"/>
          <p:nvPr/>
        </p:nvSpPr>
        <p:spPr>
          <a:xfrm>
            <a:off x="971600" y="5661248"/>
            <a:ext cx="1368152" cy="307777"/>
          </a:xfrm>
          <a:prstGeom prst="rect">
            <a:avLst/>
          </a:prstGeom>
          <a:noFill/>
        </p:spPr>
        <p:txBody>
          <a:bodyPr wrap="square" rtlCol="0">
            <a:spAutoFit/>
          </a:bodyPr>
          <a:lstStyle/>
          <a:p>
            <a:pPr algn="ctr"/>
            <a:r>
              <a:rPr lang="en-US" altLang="ja-JP" sz="1400" dirty="0" err="1" smtClean="0"/>
              <a:t>KVMonitor</a:t>
            </a:r>
            <a:endParaRPr kumimoji="1" lang="ja-JP" altLang="en-US" sz="1400" dirty="0"/>
          </a:p>
        </p:txBody>
      </p:sp>
      <p:sp>
        <p:nvSpPr>
          <p:cNvPr id="56" name="正方形/長方形 55"/>
          <p:cNvSpPr/>
          <p:nvPr/>
        </p:nvSpPr>
        <p:spPr>
          <a:xfrm>
            <a:off x="3491880" y="4725144"/>
            <a:ext cx="864096" cy="360040"/>
          </a:xfrm>
          <a:prstGeom prst="rect">
            <a:avLst/>
          </a:prstGeom>
          <a:solidFill>
            <a:schemeClr val="bg1"/>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400" dirty="0" smtClean="0"/>
              <a:t>CR3</a:t>
            </a:r>
            <a:endParaRPr kumimoji="1" lang="en-US" altLang="ja-JP" sz="1400" dirty="0" smtClean="0"/>
          </a:p>
        </p:txBody>
      </p:sp>
      <p:cxnSp>
        <p:nvCxnSpPr>
          <p:cNvPr id="58" name="直線矢印コネクタ 57"/>
          <p:cNvCxnSpPr>
            <a:stCxn id="35" idx="5"/>
          </p:cNvCxnSpPr>
          <p:nvPr/>
        </p:nvCxnSpPr>
        <p:spPr>
          <a:xfrm>
            <a:off x="3272237" y="3931247"/>
            <a:ext cx="147635" cy="361849"/>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6660232" y="4077072"/>
            <a:ext cx="1008112" cy="48498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VM</a:t>
            </a:r>
            <a:endParaRPr kumimoji="1" lang="ja-JP" altLang="en-US" sz="1400" dirty="0"/>
          </a:p>
        </p:txBody>
      </p:sp>
      <p:sp>
        <p:nvSpPr>
          <p:cNvPr id="60" name="正方形/長方形 59"/>
          <p:cNvSpPr/>
          <p:nvPr/>
        </p:nvSpPr>
        <p:spPr>
          <a:xfrm>
            <a:off x="6660232" y="4725144"/>
            <a:ext cx="1008112" cy="1440160"/>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dirty="0"/>
          </a:p>
        </p:txBody>
      </p:sp>
      <p:sp>
        <p:nvSpPr>
          <p:cNvPr id="66" name="正方形/長方形 65"/>
          <p:cNvSpPr/>
          <p:nvPr/>
        </p:nvSpPr>
        <p:spPr>
          <a:xfrm>
            <a:off x="6732240" y="5157192"/>
            <a:ext cx="864096" cy="404155"/>
          </a:xfrm>
          <a:prstGeom prst="rect">
            <a:avLst/>
          </a:prstGeom>
          <a:solidFill>
            <a:schemeClr val="bg1"/>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400" dirty="0" smtClean="0"/>
              <a:t>CR3</a:t>
            </a:r>
            <a:endParaRPr kumimoji="1" lang="en-US" altLang="ja-JP" sz="1400" dirty="0" smtClean="0"/>
          </a:p>
        </p:txBody>
      </p:sp>
      <p:sp>
        <p:nvSpPr>
          <p:cNvPr id="67" name="テキスト ボックス 66"/>
          <p:cNvSpPr txBox="1"/>
          <p:nvPr/>
        </p:nvSpPr>
        <p:spPr>
          <a:xfrm>
            <a:off x="6588224" y="4797152"/>
            <a:ext cx="1152128" cy="345489"/>
          </a:xfrm>
          <a:prstGeom prst="rect">
            <a:avLst/>
          </a:prstGeom>
          <a:noFill/>
        </p:spPr>
        <p:txBody>
          <a:bodyPr wrap="square" rtlCol="0">
            <a:spAutoFit/>
          </a:bodyPr>
          <a:lstStyle/>
          <a:p>
            <a:pPr algn="ctr"/>
            <a:r>
              <a:rPr kumimoji="1" lang="en-US" altLang="ja-JP" sz="1400" dirty="0" smtClean="0"/>
              <a:t>QEMU</a:t>
            </a:r>
            <a:endParaRPr kumimoji="1" lang="ja-JP" altLang="en-US" sz="1400" dirty="0"/>
          </a:p>
        </p:txBody>
      </p:sp>
      <p:grpSp>
        <p:nvGrpSpPr>
          <p:cNvPr id="38" name="グループ化 37"/>
          <p:cNvGrpSpPr/>
          <p:nvPr/>
        </p:nvGrpSpPr>
        <p:grpSpPr>
          <a:xfrm>
            <a:off x="4283968" y="4653136"/>
            <a:ext cx="2592288" cy="1099284"/>
            <a:chOff x="4726017" y="4372743"/>
            <a:chExt cx="2952328" cy="1099284"/>
          </a:xfrm>
        </p:grpSpPr>
        <p:cxnSp>
          <p:nvCxnSpPr>
            <p:cNvPr id="71" name="直線矢印コネクタ 70"/>
            <p:cNvCxnSpPr/>
            <p:nvPr/>
          </p:nvCxnSpPr>
          <p:spPr>
            <a:xfrm flipH="1">
              <a:off x="4932040" y="4948807"/>
              <a:ext cx="244827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5696125" y="4660775"/>
              <a:ext cx="1080120" cy="307777"/>
            </a:xfrm>
            <a:prstGeom prst="rect">
              <a:avLst/>
            </a:prstGeom>
            <a:noFill/>
          </p:spPr>
          <p:txBody>
            <a:bodyPr wrap="square" rtlCol="0">
              <a:spAutoFit/>
            </a:bodyPr>
            <a:lstStyle/>
            <a:p>
              <a:pPr algn="ctr"/>
              <a:r>
                <a:rPr kumimoji="1" lang="en-US" altLang="ja-JP" sz="1400" dirty="0" smtClean="0"/>
                <a:t>QMP</a:t>
              </a:r>
              <a:endParaRPr kumimoji="1" lang="ja-JP" altLang="en-US" sz="1400" dirty="0"/>
            </a:p>
          </p:txBody>
        </p:sp>
        <p:sp>
          <p:nvSpPr>
            <p:cNvPr id="40" name="テキスト ボックス 39"/>
            <p:cNvSpPr txBox="1"/>
            <p:nvPr/>
          </p:nvSpPr>
          <p:spPr>
            <a:xfrm>
              <a:off x="4726017" y="4372743"/>
              <a:ext cx="2952328" cy="307777"/>
            </a:xfrm>
            <a:prstGeom prst="rect">
              <a:avLst/>
            </a:prstGeom>
            <a:noFill/>
          </p:spPr>
          <p:txBody>
            <a:bodyPr wrap="square" rtlCol="0">
              <a:spAutoFit/>
            </a:bodyPr>
            <a:lstStyle/>
            <a:p>
              <a:pPr algn="ctr"/>
              <a:r>
                <a:rPr kumimoji="1" lang="en-US" altLang="ja-JP" sz="1400" dirty="0" smtClean="0"/>
                <a:t>{“execute”:”cr3”}</a:t>
              </a:r>
              <a:endParaRPr kumimoji="1" lang="ja-JP" altLang="en-US" sz="1400" dirty="0"/>
            </a:p>
          </p:txBody>
        </p:sp>
        <p:sp>
          <p:nvSpPr>
            <p:cNvPr id="42" name="テキスト ボックス 41"/>
            <p:cNvSpPr txBox="1"/>
            <p:nvPr/>
          </p:nvSpPr>
          <p:spPr>
            <a:xfrm>
              <a:off x="4984046" y="4948807"/>
              <a:ext cx="2448272" cy="523220"/>
            </a:xfrm>
            <a:prstGeom prst="rect">
              <a:avLst/>
            </a:prstGeom>
            <a:noFill/>
          </p:spPr>
          <p:txBody>
            <a:bodyPr wrap="square" rtlCol="0">
              <a:spAutoFit/>
            </a:bodyPr>
            <a:lstStyle/>
            <a:p>
              <a:pPr algn="ctr"/>
              <a:r>
                <a:rPr kumimoji="1" lang="en-US" altLang="ja-JP" sz="1400" dirty="0" smtClean="0"/>
                <a:t>{“return”: </a:t>
              </a:r>
            </a:p>
            <a:p>
              <a:pPr algn="ctr"/>
              <a:r>
                <a:rPr kumimoji="1" lang="en-US" altLang="ja-JP" sz="1400" dirty="0" smtClean="0"/>
                <a:t>{“CR3”:”0x000....”}}</a:t>
              </a:r>
              <a:endParaRPr kumimoji="1" lang="ja-JP" altLang="en-US" sz="1400" dirty="0"/>
            </a:p>
          </p:txBody>
        </p:sp>
        <p:cxnSp>
          <p:nvCxnSpPr>
            <p:cNvPr id="31" name="直線矢印コネクタ 30"/>
            <p:cNvCxnSpPr/>
            <p:nvPr/>
          </p:nvCxnSpPr>
          <p:spPr>
            <a:xfrm>
              <a:off x="5004049" y="4653136"/>
              <a:ext cx="244827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5" name="円/楕円 34"/>
          <p:cNvSpPr/>
          <p:nvPr/>
        </p:nvSpPr>
        <p:spPr>
          <a:xfrm>
            <a:off x="2411760" y="3501008"/>
            <a:ext cx="1008112"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cxnSp>
        <p:nvCxnSpPr>
          <p:cNvPr id="83" name="直線矢印コネクタ 82"/>
          <p:cNvCxnSpPr>
            <a:endCxn id="35" idx="4"/>
          </p:cNvCxnSpPr>
          <p:nvPr/>
        </p:nvCxnSpPr>
        <p:spPr>
          <a:xfrm flipH="1" flipV="1">
            <a:off x="2915816" y="4005064"/>
            <a:ext cx="144016" cy="36004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2339752" y="4509120"/>
            <a:ext cx="1008112" cy="151216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400" dirty="0"/>
          </a:p>
        </p:txBody>
      </p:sp>
      <p:sp>
        <p:nvSpPr>
          <p:cNvPr id="36" name="正方形/長方形 35"/>
          <p:cNvSpPr/>
          <p:nvPr/>
        </p:nvSpPr>
        <p:spPr>
          <a:xfrm>
            <a:off x="2339752" y="5229200"/>
            <a:ext cx="1008112" cy="504056"/>
          </a:xfrm>
          <a:prstGeom prst="rect">
            <a:avLst/>
          </a:prstGeom>
          <a:solidFill>
            <a:schemeClr val="bg1"/>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smtClean="0"/>
              <a:t>ページ</a:t>
            </a:r>
            <a:endParaRPr lang="en-US" altLang="ja-JP" sz="1400" dirty="0" smtClean="0"/>
          </a:p>
          <a:p>
            <a:pPr algn="ctr"/>
            <a:r>
              <a:rPr lang="ja-JP" altLang="en-US" sz="1400" dirty="0" smtClean="0"/>
              <a:t>テーブル</a:t>
            </a:r>
            <a:endParaRPr kumimoji="1" lang="en-US" altLang="ja-JP" sz="1400" dirty="0" smtClean="0"/>
          </a:p>
        </p:txBody>
      </p:sp>
      <p:cxnSp>
        <p:nvCxnSpPr>
          <p:cNvPr id="69" name="直線矢印コネクタ 68"/>
          <p:cNvCxnSpPr>
            <a:stCxn id="56" idx="2"/>
            <a:endCxn id="36" idx="3"/>
          </p:cNvCxnSpPr>
          <p:nvPr/>
        </p:nvCxnSpPr>
        <p:spPr>
          <a:xfrm flipH="1">
            <a:off x="3347864" y="5085184"/>
            <a:ext cx="576064" cy="39604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2411760" y="4509120"/>
            <a:ext cx="864096" cy="523220"/>
          </a:xfrm>
          <a:prstGeom prst="rect">
            <a:avLst/>
          </a:prstGeom>
          <a:noFill/>
        </p:spPr>
        <p:txBody>
          <a:bodyPr wrap="square" rtlCol="0">
            <a:spAutoFit/>
          </a:bodyPr>
          <a:lstStyle/>
          <a:p>
            <a:pPr algn="ctr"/>
            <a:r>
              <a:rPr lang="en-US" altLang="ja-JP" sz="1400" dirty="0" smtClean="0"/>
              <a:t>VM</a:t>
            </a:r>
            <a:r>
              <a:rPr lang="ja-JP" altLang="en-US" sz="1400" dirty="0" smtClean="0"/>
              <a:t>物理</a:t>
            </a:r>
            <a:endParaRPr lang="en-US" altLang="ja-JP" sz="1400" dirty="0" smtClean="0"/>
          </a:p>
          <a:p>
            <a:pPr algn="ctr"/>
            <a:r>
              <a:rPr kumimoji="1" lang="ja-JP" altLang="en-US" sz="1400" dirty="0" smtClean="0"/>
              <a:t>メモリ</a:t>
            </a:r>
            <a:endParaRPr kumimoji="1" lang="ja-JP" altLang="en-US" sz="1400" dirty="0"/>
          </a:p>
        </p:txBody>
      </p:sp>
      <p:sp>
        <p:nvSpPr>
          <p:cNvPr id="43" name="テキスト ボックス 42"/>
          <p:cNvSpPr txBox="1"/>
          <p:nvPr/>
        </p:nvSpPr>
        <p:spPr>
          <a:xfrm>
            <a:off x="3419872" y="3933056"/>
            <a:ext cx="1152128" cy="307777"/>
          </a:xfrm>
          <a:prstGeom prst="rect">
            <a:avLst/>
          </a:prstGeom>
          <a:noFill/>
        </p:spPr>
        <p:txBody>
          <a:bodyPr wrap="square" rtlCol="0">
            <a:spAutoFit/>
          </a:bodyPr>
          <a:lstStyle/>
          <a:p>
            <a:pPr algn="ctr"/>
            <a:r>
              <a:rPr kumimoji="1" lang="ja-JP" altLang="en-US" sz="1400" dirty="0" smtClean="0"/>
              <a:t>仮想アドレス</a:t>
            </a:r>
            <a:endParaRPr kumimoji="1" lang="ja-JP" altLang="en-US" sz="1400" dirty="0"/>
          </a:p>
        </p:txBody>
      </p:sp>
      <p:sp>
        <p:nvSpPr>
          <p:cNvPr id="48" name="テキスト ボックス 47"/>
          <p:cNvSpPr txBox="1"/>
          <p:nvPr/>
        </p:nvSpPr>
        <p:spPr>
          <a:xfrm>
            <a:off x="1835696" y="4005064"/>
            <a:ext cx="1152128" cy="307777"/>
          </a:xfrm>
          <a:prstGeom prst="rect">
            <a:avLst/>
          </a:prstGeom>
          <a:noFill/>
        </p:spPr>
        <p:txBody>
          <a:bodyPr wrap="square" rtlCol="0">
            <a:spAutoFit/>
          </a:bodyPr>
          <a:lstStyle/>
          <a:p>
            <a:pPr algn="ctr"/>
            <a:r>
              <a:rPr lang="ja-JP" altLang="en-US" sz="1400" dirty="0" smtClean="0"/>
              <a:t>物理</a:t>
            </a:r>
            <a:r>
              <a:rPr kumimoji="1" lang="ja-JP" altLang="en-US" sz="1400" dirty="0" smtClean="0"/>
              <a:t>アドレス</a:t>
            </a:r>
            <a:endParaRPr kumimoji="1" lang="ja-JP" alt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323528" y="1481328"/>
            <a:ext cx="8496944" cy="4525963"/>
          </a:xfrm>
        </p:spPr>
        <p:txBody>
          <a:bodyPr/>
          <a:lstStyle/>
          <a:p>
            <a:r>
              <a:rPr lang="en-US" altLang="ja-JP" dirty="0" smtClean="0"/>
              <a:t>VM</a:t>
            </a:r>
            <a:r>
              <a:rPr lang="ja-JP" altLang="en-US" dirty="0" smtClean="0"/>
              <a:t>のディスクを仮想的なブロックデバイスとして提供</a:t>
            </a:r>
            <a:endParaRPr lang="en-US" altLang="ja-JP" dirty="0" smtClean="0"/>
          </a:p>
          <a:p>
            <a:pPr lvl="1"/>
            <a:r>
              <a:rPr lang="en-US" altLang="ja-JP" dirty="0" smtClean="0"/>
              <a:t>NBD</a:t>
            </a:r>
            <a:r>
              <a:rPr lang="ja-JP" altLang="en-US" dirty="0" smtClean="0"/>
              <a:t>を用いてアクセス時に</a:t>
            </a:r>
            <a:r>
              <a:rPr lang="en-US" altLang="ja-JP" dirty="0" smtClean="0"/>
              <a:t>qcow2</a:t>
            </a:r>
            <a:r>
              <a:rPr lang="ja-JP" altLang="en-US" dirty="0" smtClean="0"/>
              <a:t>形式を</a:t>
            </a:r>
            <a:r>
              <a:rPr lang="en-US" altLang="ja-JP" dirty="0" smtClean="0"/>
              <a:t>raw</a:t>
            </a:r>
            <a:r>
              <a:rPr lang="ja-JP" altLang="en-US" dirty="0" smtClean="0"/>
              <a:t>形式に変換</a:t>
            </a:r>
            <a:endParaRPr lang="en-US" altLang="ja-JP" dirty="0" smtClean="0"/>
          </a:p>
          <a:p>
            <a:pPr lvl="1"/>
            <a:r>
              <a:rPr lang="en-US" altLang="ja-JP" dirty="0" smtClean="0"/>
              <a:t>VM</a:t>
            </a:r>
            <a:r>
              <a:rPr lang="ja-JP" altLang="en-US" dirty="0" smtClean="0"/>
              <a:t>内のファイル情報を取得できる</a:t>
            </a:r>
            <a:endParaRPr lang="en-US" altLang="ja-JP" dirty="0" smtClean="0"/>
          </a:p>
          <a:p>
            <a:pPr lvl="1"/>
            <a:endParaRPr lang="en-US" altLang="ja-JP" dirty="0" smtClean="0"/>
          </a:p>
        </p:txBody>
      </p:sp>
      <p:sp>
        <p:nvSpPr>
          <p:cNvPr id="3" name="タイトル 2"/>
          <p:cNvSpPr>
            <a:spLocks noGrp="1"/>
          </p:cNvSpPr>
          <p:nvPr>
            <p:ph type="title"/>
          </p:nvPr>
        </p:nvSpPr>
        <p:spPr/>
        <p:txBody>
          <a:bodyPr>
            <a:normAutofit/>
          </a:bodyPr>
          <a:lstStyle/>
          <a:p>
            <a:r>
              <a:rPr lang="ja-JP" altLang="en-US" dirty="0" smtClean="0"/>
              <a:t>ディスクの監視</a:t>
            </a:r>
            <a:endParaRPr lang="ja-JP" altLang="en-US" dirty="0"/>
          </a:p>
        </p:txBody>
      </p:sp>
      <p:sp>
        <p:nvSpPr>
          <p:cNvPr id="26" name="スライド番号プレースホルダ 25"/>
          <p:cNvSpPr>
            <a:spLocks noGrp="1"/>
          </p:cNvSpPr>
          <p:nvPr>
            <p:ph type="sldNum" sz="quarter" idx="12"/>
          </p:nvPr>
        </p:nvSpPr>
        <p:spPr/>
        <p:txBody>
          <a:bodyPr/>
          <a:lstStyle/>
          <a:p>
            <a:fld id="{A83548A4-D756-43A9-BCD4-9934A251FCF9}" type="slidenum">
              <a:rPr kumimoji="1" lang="ja-JP" altLang="en-US" smtClean="0"/>
              <a:pPr/>
              <a:t>9</a:t>
            </a:fld>
            <a:endParaRPr kumimoji="1" lang="ja-JP" altLang="en-US"/>
          </a:p>
        </p:txBody>
      </p:sp>
      <p:sp>
        <p:nvSpPr>
          <p:cNvPr id="45" name="正方形/長方形 44"/>
          <p:cNvSpPr/>
          <p:nvPr/>
        </p:nvSpPr>
        <p:spPr>
          <a:xfrm>
            <a:off x="1835696" y="3965941"/>
            <a:ext cx="3240360" cy="116668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dirty="0"/>
          </a:p>
        </p:txBody>
      </p:sp>
      <p:sp>
        <p:nvSpPr>
          <p:cNvPr id="7" name="正方形/長方形 6"/>
          <p:cNvSpPr/>
          <p:nvPr/>
        </p:nvSpPr>
        <p:spPr>
          <a:xfrm>
            <a:off x="6804248" y="3818155"/>
            <a:ext cx="777372" cy="45037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VM</a:t>
            </a:r>
            <a:endParaRPr kumimoji="1" lang="ja-JP" altLang="en-US" sz="1400" dirty="0"/>
          </a:p>
        </p:txBody>
      </p:sp>
      <p:sp>
        <p:nvSpPr>
          <p:cNvPr id="18" name="円/楕円 17"/>
          <p:cNvSpPr/>
          <p:nvPr/>
        </p:nvSpPr>
        <p:spPr>
          <a:xfrm>
            <a:off x="1982218" y="3260418"/>
            <a:ext cx="717574" cy="38603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sp>
        <p:nvSpPr>
          <p:cNvPr id="20" name="正方形/長方形 19"/>
          <p:cNvSpPr/>
          <p:nvPr/>
        </p:nvSpPr>
        <p:spPr>
          <a:xfrm>
            <a:off x="1835696" y="5229200"/>
            <a:ext cx="5760640" cy="407482"/>
          </a:xfrm>
          <a:prstGeom prst="rect">
            <a:avLst/>
          </a:prstGeom>
          <a:solidFill>
            <a:srgbClr val="D6FEC2"/>
          </a:solidFill>
          <a:ln>
            <a:solidFill>
              <a:srgbClr val="6DF12B"/>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ホスト</a:t>
            </a:r>
            <a:r>
              <a:rPr kumimoji="1" lang="en-US" altLang="ja-JP" sz="1400" dirty="0" smtClean="0"/>
              <a:t>OS</a:t>
            </a:r>
            <a:endParaRPr kumimoji="1" lang="ja-JP" altLang="en-US" sz="1400" dirty="0"/>
          </a:p>
        </p:txBody>
      </p:sp>
      <p:sp>
        <p:nvSpPr>
          <p:cNvPr id="21" name="テキスト ボックス 20"/>
          <p:cNvSpPr txBox="1"/>
          <p:nvPr/>
        </p:nvSpPr>
        <p:spPr>
          <a:xfrm>
            <a:off x="2414266" y="3620458"/>
            <a:ext cx="717574" cy="274504"/>
          </a:xfrm>
          <a:prstGeom prst="rect">
            <a:avLst/>
          </a:prstGeom>
          <a:noFill/>
        </p:spPr>
        <p:txBody>
          <a:bodyPr wrap="square" rtlCol="0">
            <a:spAutoFit/>
          </a:bodyPr>
          <a:lstStyle/>
          <a:p>
            <a:pPr algn="ctr"/>
            <a:r>
              <a:rPr kumimoji="1" lang="ja-JP" altLang="en-US" sz="1400" dirty="0" smtClean="0"/>
              <a:t>監視</a:t>
            </a:r>
            <a:endParaRPr kumimoji="1" lang="ja-JP" altLang="en-US" sz="1400" dirty="0"/>
          </a:p>
        </p:txBody>
      </p:sp>
      <p:cxnSp>
        <p:nvCxnSpPr>
          <p:cNvPr id="27" name="直線コネクタ 26"/>
          <p:cNvCxnSpPr>
            <a:stCxn id="10" idx="1"/>
            <a:endCxn id="39" idx="4"/>
          </p:cNvCxnSpPr>
          <p:nvPr/>
        </p:nvCxnSpPr>
        <p:spPr>
          <a:xfrm flipH="1" flipV="1">
            <a:off x="2768315" y="4588017"/>
            <a:ext cx="147501" cy="2990"/>
          </a:xfrm>
          <a:prstGeom prst="line">
            <a:avLst/>
          </a:prstGeom>
          <a:ln w="38100"/>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
        <p:nvSpPr>
          <p:cNvPr id="24" name="正方形/長方形 23"/>
          <p:cNvSpPr/>
          <p:nvPr/>
        </p:nvSpPr>
        <p:spPr>
          <a:xfrm>
            <a:off x="6804248" y="4332349"/>
            <a:ext cx="777372" cy="800277"/>
          </a:xfrm>
          <a:prstGeom prst="rect">
            <a:avLst/>
          </a:prstGeom>
          <a:solidFill>
            <a:srgbClr val="FFF7B9"/>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QEMU</a:t>
            </a:r>
            <a:endParaRPr kumimoji="1" lang="ja-JP" altLang="en-US" sz="1400" dirty="0"/>
          </a:p>
        </p:txBody>
      </p:sp>
      <p:sp>
        <p:nvSpPr>
          <p:cNvPr id="44" name="テキスト ボックス 43"/>
          <p:cNvSpPr txBox="1"/>
          <p:nvPr/>
        </p:nvSpPr>
        <p:spPr>
          <a:xfrm>
            <a:off x="611560" y="3836482"/>
            <a:ext cx="1264296" cy="307777"/>
          </a:xfrm>
          <a:prstGeom prst="rect">
            <a:avLst/>
          </a:prstGeom>
          <a:noFill/>
        </p:spPr>
        <p:txBody>
          <a:bodyPr wrap="square" rtlCol="0">
            <a:spAutoFit/>
          </a:bodyPr>
          <a:lstStyle/>
          <a:p>
            <a:pPr algn="ctr"/>
            <a:r>
              <a:rPr lang="en-US" altLang="ja-JP" sz="1400" dirty="0" err="1" smtClean="0"/>
              <a:t>KVMonitor</a:t>
            </a:r>
            <a:endParaRPr kumimoji="1" lang="ja-JP" altLang="en-US" sz="1400" dirty="0"/>
          </a:p>
        </p:txBody>
      </p:sp>
      <p:cxnSp>
        <p:nvCxnSpPr>
          <p:cNvPr id="48" name="直線コネクタ 47"/>
          <p:cNvCxnSpPr>
            <a:stCxn id="23" idx="1"/>
            <a:endCxn id="10" idx="3"/>
          </p:cNvCxnSpPr>
          <p:nvPr/>
        </p:nvCxnSpPr>
        <p:spPr>
          <a:xfrm flipH="1">
            <a:off x="3779912" y="4591007"/>
            <a:ext cx="290538" cy="0"/>
          </a:xfrm>
          <a:prstGeom prst="line">
            <a:avLst/>
          </a:prstGeom>
          <a:ln w="38100"/>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52" name="直線コネクタ 51"/>
          <p:cNvCxnSpPr>
            <a:stCxn id="35" idx="1"/>
            <a:endCxn id="23" idx="3"/>
          </p:cNvCxnSpPr>
          <p:nvPr/>
        </p:nvCxnSpPr>
        <p:spPr>
          <a:xfrm flipH="1" flipV="1">
            <a:off x="4932040" y="4591007"/>
            <a:ext cx="432048" cy="1557"/>
          </a:xfrm>
          <a:prstGeom prst="line">
            <a:avLst/>
          </a:prstGeom>
          <a:ln w="38100"/>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
        <p:nvSpPr>
          <p:cNvPr id="39" name="フローチャート : 磁気ディスク 38"/>
          <p:cNvSpPr/>
          <p:nvPr/>
        </p:nvSpPr>
        <p:spPr>
          <a:xfrm>
            <a:off x="1910210" y="4109957"/>
            <a:ext cx="858105" cy="956120"/>
          </a:xfrm>
          <a:prstGeom prst="flowChartMagneticDisk">
            <a:avLst/>
          </a:prstGeom>
          <a:gradFill>
            <a:gsLst>
              <a:gs pos="0">
                <a:schemeClr val="accent4">
                  <a:tint val="62000"/>
                  <a:satMod val="180000"/>
                  <a:alpha val="51000"/>
                </a:schemeClr>
              </a:gs>
              <a:gs pos="65000">
                <a:schemeClr val="accent4">
                  <a:tint val="32000"/>
                  <a:satMod val="250000"/>
                </a:schemeClr>
              </a:gs>
              <a:gs pos="100000">
                <a:schemeClr val="accent4">
                  <a:tint val="23000"/>
                  <a:satMod val="30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smtClean="0"/>
              <a:t>ブロック</a:t>
            </a:r>
            <a:endParaRPr kumimoji="1" lang="en-US" altLang="ja-JP" sz="1400" dirty="0" smtClean="0"/>
          </a:p>
          <a:p>
            <a:pPr algn="ctr"/>
            <a:r>
              <a:rPr lang="ja-JP" altLang="en-US" sz="1400" dirty="0" smtClean="0"/>
              <a:t>デバイス</a:t>
            </a:r>
            <a:endParaRPr kumimoji="1" lang="ja-JP" altLang="en-US" sz="1400" dirty="0"/>
          </a:p>
        </p:txBody>
      </p:sp>
      <p:sp>
        <p:nvSpPr>
          <p:cNvPr id="23" name="角丸四角形 22"/>
          <p:cNvSpPr/>
          <p:nvPr/>
        </p:nvSpPr>
        <p:spPr>
          <a:xfrm>
            <a:off x="4070450" y="4253973"/>
            <a:ext cx="861590" cy="67406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solidFill>
                  <a:schemeClr val="tx1"/>
                </a:solidFill>
              </a:rPr>
              <a:t>NBD</a:t>
            </a:r>
          </a:p>
          <a:p>
            <a:pPr algn="ctr"/>
            <a:r>
              <a:rPr lang="en-US" altLang="ja-JP" sz="1400" dirty="0" smtClean="0">
                <a:solidFill>
                  <a:schemeClr val="tx1"/>
                </a:solidFill>
              </a:rPr>
              <a:t>server</a:t>
            </a:r>
            <a:endParaRPr kumimoji="1" lang="ja-JP" altLang="en-US" sz="1400" dirty="0">
              <a:solidFill>
                <a:schemeClr val="tx1"/>
              </a:solidFill>
            </a:endParaRPr>
          </a:p>
        </p:txBody>
      </p:sp>
      <p:sp>
        <p:nvSpPr>
          <p:cNvPr id="10" name="角丸四角形 9"/>
          <p:cNvSpPr/>
          <p:nvPr/>
        </p:nvSpPr>
        <p:spPr>
          <a:xfrm>
            <a:off x="2915816" y="4253973"/>
            <a:ext cx="864096" cy="67406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solidFill>
                  <a:schemeClr val="tx1"/>
                </a:solidFill>
              </a:rPr>
              <a:t>NBD</a:t>
            </a:r>
          </a:p>
          <a:p>
            <a:pPr algn="ctr"/>
            <a:r>
              <a:rPr lang="en-US" altLang="ja-JP" sz="1400" dirty="0" smtClean="0">
                <a:solidFill>
                  <a:schemeClr val="tx1"/>
                </a:solidFill>
              </a:rPr>
              <a:t>client</a:t>
            </a:r>
            <a:endParaRPr kumimoji="1" lang="ja-JP" altLang="en-US" sz="1400" dirty="0">
              <a:solidFill>
                <a:schemeClr val="tx1"/>
              </a:solidFill>
            </a:endParaRPr>
          </a:p>
        </p:txBody>
      </p:sp>
      <p:sp>
        <p:nvSpPr>
          <p:cNvPr id="35" name="メモ 34"/>
          <p:cNvSpPr/>
          <p:nvPr/>
        </p:nvSpPr>
        <p:spPr>
          <a:xfrm flipV="1">
            <a:off x="5364088" y="4052505"/>
            <a:ext cx="837169" cy="1080119"/>
          </a:xfrm>
          <a:prstGeom prst="foldedCorner">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400" dirty="0"/>
          </a:p>
        </p:txBody>
      </p:sp>
      <p:sp>
        <p:nvSpPr>
          <p:cNvPr id="36" name="テキスト ボックス 35"/>
          <p:cNvSpPr txBox="1"/>
          <p:nvPr/>
        </p:nvSpPr>
        <p:spPr>
          <a:xfrm>
            <a:off x="5292080" y="4247213"/>
            <a:ext cx="990935" cy="658808"/>
          </a:xfrm>
          <a:prstGeom prst="rect">
            <a:avLst/>
          </a:prstGeom>
          <a:noFill/>
        </p:spPr>
        <p:txBody>
          <a:bodyPr wrap="square" rtlCol="0">
            <a:spAutoFit/>
          </a:bodyPr>
          <a:lstStyle/>
          <a:p>
            <a:pPr algn="ctr"/>
            <a:r>
              <a:rPr kumimoji="1" lang="ja-JP" altLang="en-US" sz="1400" dirty="0" smtClean="0"/>
              <a:t>ディスク</a:t>
            </a:r>
            <a:endParaRPr kumimoji="1" lang="en-US" altLang="ja-JP" sz="1400" dirty="0" smtClean="0"/>
          </a:p>
          <a:p>
            <a:pPr algn="ctr"/>
            <a:r>
              <a:rPr lang="ja-JP" altLang="en-US" sz="1400" dirty="0" smtClean="0"/>
              <a:t>イメージ</a:t>
            </a:r>
            <a:endParaRPr lang="en-US" altLang="ja-JP" sz="1400" dirty="0" smtClean="0"/>
          </a:p>
          <a:p>
            <a:pPr algn="ctr"/>
            <a:r>
              <a:rPr lang="ja-JP" altLang="en-US" sz="1400" dirty="0" smtClean="0"/>
              <a:t>（</a:t>
            </a:r>
            <a:r>
              <a:rPr lang="en-US" altLang="ja-JP" sz="1400" dirty="0" smtClean="0"/>
              <a:t>qcow2</a:t>
            </a:r>
            <a:r>
              <a:rPr lang="ja-JP" altLang="en-US" sz="1400" dirty="0" smtClean="0"/>
              <a:t>）</a:t>
            </a:r>
            <a:endParaRPr kumimoji="1" lang="ja-JP" altLang="en-US" sz="1400" dirty="0"/>
          </a:p>
        </p:txBody>
      </p:sp>
      <p:cxnSp>
        <p:nvCxnSpPr>
          <p:cNvPr id="50" name="直線矢印コネクタ 49"/>
          <p:cNvCxnSpPr/>
          <p:nvPr/>
        </p:nvCxnSpPr>
        <p:spPr>
          <a:xfrm>
            <a:off x="6156176" y="4628570"/>
            <a:ext cx="720080" cy="0"/>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 name="下矢印 13"/>
          <p:cNvSpPr/>
          <p:nvPr/>
        </p:nvSpPr>
        <p:spPr>
          <a:xfrm>
            <a:off x="2198242" y="3692466"/>
            <a:ext cx="239191" cy="450375"/>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16210</TotalTime>
  <Words>2234</Words>
  <Application>Microsoft Office PowerPoint</Application>
  <PresentationFormat>画面に合わせる (4:3)</PresentationFormat>
  <Paragraphs>438</Paragraphs>
  <Slides>26</Slides>
  <Notes>21</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ビジネス</vt:lpstr>
      <vt:lpstr>KVMにおける仮想マシンの 内部監視機構の実装と性能評価</vt:lpstr>
      <vt:lpstr>仮想マシンによるIDSオフロード</vt:lpstr>
      <vt:lpstr>従来のIDSオフロードの研究</vt:lpstr>
      <vt:lpstr>KVMにおけるIDSオフロード</vt:lpstr>
      <vt:lpstr>本研究の目的</vt:lpstr>
      <vt:lpstr>KVMonitor</vt:lpstr>
      <vt:lpstr>メモリの監視</vt:lpstr>
      <vt:lpstr>メモリアドレスの変換</vt:lpstr>
      <vt:lpstr>ディスクの監視</vt:lpstr>
      <vt:lpstr>ネットワークの監視</vt:lpstr>
      <vt:lpstr>Transcallの移植</vt:lpstr>
      <vt:lpstr>IDSとVMの統一的なリソース管理</vt:lpstr>
      <vt:lpstr>グループへのリソース割り当て</vt:lpstr>
      <vt:lpstr>実験</vt:lpstr>
      <vt:lpstr>実験：KVMonitorとLibVMIの比較</vt:lpstr>
      <vt:lpstr>実験：メモリファイルの性能への影響</vt:lpstr>
      <vt:lpstr>実験：メモリ監視性能の比較</vt:lpstr>
      <vt:lpstr>実験：ディスク監視性能の比較</vt:lpstr>
      <vt:lpstr>実験：ディスク監視性能の比較</vt:lpstr>
      <vt:lpstr>実験：Tripwireの性能比較</vt:lpstr>
      <vt:lpstr>実験：パケットキャプチャ性能の比較</vt:lpstr>
      <vt:lpstr>実験：chkrootkitの性能比較</vt:lpstr>
      <vt:lpstr>実験：CPU割り当ての制約</vt:lpstr>
      <vt:lpstr>実験：メモリ使用量の制限</vt:lpstr>
      <vt:lpstr>関連研究</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KVMにおける IDSオフロードの実現</dc:title>
  <dc:creator>workO2</dc:creator>
  <cp:lastModifiedBy>k</cp:lastModifiedBy>
  <cp:revision>1181</cp:revision>
  <dcterms:created xsi:type="dcterms:W3CDTF">2011-02-16T00:10:07Z</dcterms:created>
  <dcterms:modified xsi:type="dcterms:W3CDTF">2013-03-01T00:34:10Z</dcterms:modified>
</cp:coreProperties>
</file>